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6" r:id="rId2"/>
    <p:sldId id="298" r:id="rId3"/>
    <p:sldId id="299" r:id="rId4"/>
    <p:sldId id="300" r:id="rId5"/>
    <p:sldId id="292" r:id="rId6"/>
    <p:sldId id="293" r:id="rId7"/>
    <p:sldId id="294" r:id="rId8"/>
    <p:sldId id="295" r:id="rId9"/>
    <p:sldId id="285" r:id="rId10"/>
    <p:sldId id="286" r:id="rId11"/>
    <p:sldId id="287" r:id="rId12"/>
    <p:sldId id="288" r:id="rId13"/>
    <p:sldId id="289" r:id="rId14"/>
    <p:sldId id="290" r:id="rId15"/>
    <p:sldId id="291" r:id="rId1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2014" autoAdjust="0"/>
  </p:normalViewPr>
  <p:slideViewPr>
    <p:cSldViewPr>
      <p:cViewPr>
        <p:scale>
          <a:sx n="125" d="100"/>
          <a:sy n="125" d="100"/>
        </p:scale>
        <p:origin x="-1230" y="-21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13.wmf"/><Relationship Id="rId2" Type="http://schemas.openxmlformats.org/officeDocument/2006/relationships/image" Target="../media/image5.wmf"/><Relationship Id="rId1" Type="http://schemas.openxmlformats.org/officeDocument/2006/relationships/image" Target="../media/image8.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00609-E6E5-4F9C-8D8E-5FEEEC7D2901}" type="datetimeFigureOut">
              <a:rPr kumimoji="1" lang="ja-JP" altLang="en-US" smtClean="0"/>
              <a:pPr/>
              <a:t>2018/6/12</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0B31B1-1E7A-4570-8359-BF759EA41963}"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59DE8CA9-2C89-45A1-9F02-B5A6F798B33A}" type="datetimeFigureOut">
              <a:rPr kumimoji="1" lang="ja-JP" altLang="en-US" smtClean="0"/>
              <a:pPr/>
              <a:t>2018/6/12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68C0999F-9175-4348-92BF-D2A94C083077}"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59DE8CA9-2C89-45A1-9F02-B5A6F798B33A}" type="datetimeFigureOut">
              <a:rPr kumimoji="1" lang="ja-JP" altLang="en-US" smtClean="0"/>
              <a:pPr/>
              <a:t>2018/6/12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68C0999F-9175-4348-92BF-D2A94C083077}"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59DE8CA9-2C89-45A1-9F02-B5A6F798B33A}" type="datetimeFigureOut">
              <a:rPr kumimoji="1" lang="ja-JP" altLang="en-US" smtClean="0"/>
              <a:pPr/>
              <a:t>2018/6/12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68C0999F-9175-4348-92BF-D2A94C083077}"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59DE8CA9-2C89-45A1-9F02-B5A6F798B33A}" type="datetimeFigureOut">
              <a:rPr kumimoji="1" lang="ja-JP" altLang="en-US" smtClean="0"/>
              <a:pPr/>
              <a:t>2018/6/12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68C0999F-9175-4348-92BF-D2A94C083077}"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59DE8CA9-2C89-45A1-9F02-B5A6F798B33A}" type="datetimeFigureOut">
              <a:rPr kumimoji="1" lang="ja-JP" altLang="en-US" smtClean="0"/>
              <a:pPr/>
              <a:t>2018/6/12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68C0999F-9175-4348-92BF-D2A94C083077}"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59DE8CA9-2C89-45A1-9F02-B5A6F798B33A}" type="datetimeFigureOut">
              <a:rPr kumimoji="1" lang="ja-JP" altLang="en-US" smtClean="0"/>
              <a:pPr/>
              <a:t>2018/6/12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68C0999F-9175-4348-92BF-D2A94C083077}"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59DE8CA9-2C89-45A1-9F02-B5A6F798B33A}" type="datetimeFigureOut">
              <a:rPr kumimoji="1" lang="ja-JP" altLang="en-US" smtClean="0"/>
              <a:pPr/>
              <a:t>2018/6/12</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68C0999F-9175-4348-92BF-D2A94C083077}"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59DE8CA9-2C89-45A1-9F02-B5A6F798B33A}" type="datetimeFigureOut">
              <a:rPr kumimoji="1" lang="ja-JP" altLang="en-US" smtClean="0"/>
              <a:pPr/>
              <a:t>2018/6/12</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68C0999F-9175-4348-92BF-D2A94C083077}"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59DE8CA9-2C89-45A1-9F02-B5A6F798B33A}" type="datetimeFigureOut">
              <a:rPr kumimoji="1" lang="ja-JP" altLang="en-US" smtClean="0"/>
              <a:pPr/>
              <a:t>2018/6/12</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68C0999F-9175-4348-92BF-D2A94C083077}"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59DE8CA9-2C89-45A1-9F02-B5A6F798B33A}" type="datetimeFigureOut">
              <a:rPr kumimoji="1" lang="ja-JP" altLang="en-US" smtClean="0"/>
              <a:pPr/>
              <a:t>2018/6/12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68C0999F-9175-4348-92BF-D2A94C083077}"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59DE8CA9-2C89-45A1-9F02-B5A6F798B33A}" type="datetimeFigureOut">
              <a:rPr kumimoji="1" lang="ja-JP" altLang="en-US" smtClean="0"/>
              <a:pPr/>
              <a:t>2018/6/12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68C0999F-9175-4348-92BF-D2A94C083077}"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DE8CA9-2C89-45A1-9F02-B5A6F798B33A}" type="datetimeFigureOut">
              <a:rPr kumimoji="1" lang="ja-JP" altLang="en-US" smtClean="0"/>
              <a:pPr/>
              <a:t>2018/6/12</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C0999F-9175-4348-92BF-D2A94C083077}"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oleObject" Target="../embeddings/oleObject13.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6.bin"/><Relationship Id="rId11" Type="http://schemas.openxmlformats.org/officeDocument/2006/relationships/oleObject" Target="../embeddings/oleObject21.bin"/><Relationship Id="rId5" Type="http://schemas.openxmlformats.org/officeDocument/2006/relationships/oleObject" Target="../embeddings/oleObject15.bin"/><Relationship Id="rId10" Type="http://schemas.openxmlformats.org/officeDocument/2006/relationships/oleObject" Target="../embeddings/oleObject20.bin"/><Relationship Id="rId4" Type="http://schemas.openxmlformats.org/officeDocument/2006/relationships/oleObject" Target="../embeddings/oleObject14.bin"/><Relationship Id="rId9" Type="http://schemas.openxmlformats.org/officeDocument/2006/relationships/oleObject" Target="../embeddings/oleObject19.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2204864"/>
            <a:ext cx="8229600" cy="1143000"/>
          </a:xfrm>
        </p:spPr>
        <p:txBody>
          <a:bodyPr/>
          <a:lstStyle/>
          <a:p>
            <a:r>
              <a:rPr kumimoji="1" lang="ja-JP" altLang="en-US" dirty="0" smtClean="0"/>
              <a:t>損害保険の仕組</a:t>
            </a:r>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79375" y="184150"/>
            <a:ext cx="8980488" cy="392113"/>
          </a:xfrm>
          <a:prstGeom prst="rect">
            <a:avLst/>
          </a:prstGeom>
          <a:solidFill>
            <a:srgbClr val="000080"/>
          </a:solidFill>
          <a:ln w="12700">
            <a:solidFill>
              <a:schemeClr val="accent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8" tIns="45714" rIns="91428" bIns="45714" anchor="ctr"/>
          <a:lstStyle/>
          <a:p>
            <a:pPr algn="l"/>
            <a:r>
              <a:rPr lang="ja-JP" altLang="en-US" sz="2000" b="1" dirty="0" smtClean="0">
                <a:solidFill>
                  <a:schemeClr val="bg1"/>
                </a:solidFill>
                <a:latin typeface="Times New Roman" pitchFamily="18" charset="0"/>
                <a:ea typeface="ＭＳ Ｐゴシック" pitchFamily="50" charset="-128"/>
              </a:rPr>
              <a:t>２．</a:t>
            </a:r>
            <a:r>
              <a:rPr lang="ja-JP" altLang="en-US" sz="2000" b="1" dirty="0">
                <a:solidFill>
                  <a:schemeClr val="bg1"/>
                </a:solidFill>
                <a:latin typeface="Times New Roman" pitchFamily="18" charset="0"/>
                <a:ea typeface="ＭＳ Ｐゴシック" pitchFamily="50" charset="-128"/>
              </a:rPr>
              <a:t>自賠責保</a:t>
            </a:r>
            <a:r>
              <a:rPr lang="ja-JP" altLang="en-US" sz="2000" b="1" dirty="0" smtClean="0">
                <a:solidFill>
                  <a:schemeClr val="bg1"/>
                </a:solidFill>
                <a:latin typeface="Times New Roman" pitchFamily="18" charset="0"/>
                <a:ea typeface="ＭＳ Ｐゴシック" pitchFamily="50" charset="-128"/>
              </a:rPr>
              <a:t>険</a:t>
            </a:r>
            <a:endParaRPr lang="ja-JP" altLang="en-US" sz="2000" b="1" dirty="0">
              <a:solidFill>
                <a:schemeClr val="bg1"/>
              </a:solidFill>
              <a:latin typeface="Times New Roman" pitchFamily="18" charset="0"/>
              <a:ea typeface="ＭＳ Ｐゴシック" pitchFamily="50" charset="-128"/>
            </a:endParaRPr>
          </a:p>
        </p:txBody>
      </p:sp>
      <p:sp>
        <p:nvSpPr>
          <p:cNvPr id="5" name="Rectangle 3"/>
          <p:cNvSpPr>
            <a:spLocks noChangeArrowheads="1"/>
          </p:cNvSpPr>
          <p:nvPr/>
        </p:nvSpPr>
        <p:spPr bwMode="auto">
          <a:xfrm>
            <a:off x="107950" y="549275"/>
            <a:ext cx="8928100" cy="6048375"/>
          </a:xfrm>
          <a:prstGeom prst="rect">
            <a:avLst/>
          </a:prstGeom>
          <a:noFill/>
          <a:ln w="25400">
            <a:solidFill>
              <a:srgbClr val="00008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ja-JP" altLang="en-US"/>
          </a:p>
        </p:txBody>
      </p:sp>
      <p:sp>
        <p:nvSpPr>
          <p:cNvPr id="6" name="AutoShape 4"/>
          <p:cNvSpPr>
            <a:spLocks noChangeArrowheads="1"/>
          </p:cNvSpPr>
          <p:nvPr/>
        </p:nvSpPr>
        <p:spPr bwMode="auto">
          <a:xfrm>
            <a:off x="392113" y="2133600"/>
            <a:ext cx="8389937" cy="887413"/>
          </a:xfrm>
          <a:prstGeom prst="roundRect">
            <a:avLst>
              <a:gd name="adj" fmla="val 16667"/>
            </a:avLst>
          </a:prstGeom>
          <a:solidFill>
            <a:srgbClr val="FFFF99"/>
          </a:solidFill>
          <a:ln w="22225">
            <a:solidFill>
              <a:srgbClr val="FF6600"/>
            </a:solidFill>
            <a:round/>
            <a:headEnd/>
            <a:tailEnd/>
          </a:ln>
          <a:effectLst/>
          <a:extLst>
            <a:ext uri="{AF507438-7753-43E0-B8FC-AC1667EBCBE1}">
              <a14:hiddenEffects xmlns:a14="http://schemas.microsoft.com/office/drawing/2010/main" xmlns="">
                <a:effectLst>
                  <a:outerShdw dist="107763" dir="18900000" algn="ctr" rotWithShape="0">
                    <a:schemeClr val="bg2">
                      <a:alpha val="50000"/>
                    </a:schemeClr>
                  </a:outerShdw>
                </a:effectLst>
              </a14:hiddenEffects>
            </a:ext>
          </a:extLst>
        </p:spPr>
        <p:txBody>
          <a:bodyPr lIns="53993" tIns="45714" rIns="53993" bIns="45714" anchor="ctr"/>
          <a:lstStyle>
            <a:lvl1pPr eaLnBrk="0" hangingPunct="0">
              <a:defRPr kumimoji="1" sz="800">
                <a:solidFill>
                  <a:schemeClr val="tx1"/>
                </a:solidFill>
                <a:latin typeface="Arial" pitchFamily="34" charset="0"/>
                <a:ea typeface="ＭＳ ゴシック" pitchFamily="49" charset="-128"/>
              </a:defRPr>
            </a:lvl1pPr>
            <a:lvl2pPr marL="877888" indent="-342900" eaLnBrk="0" hangingPunct="0">
              <a:defRPr kumimoji="1" sz="800">
                <a:solidFill>
                  <a:schemeClr val="tx1"/>
                </a:solidFill>
                <a:latin typeface="Arial" pitchFamily="34" charset="0"/>
                <a:ea typeface="ＭＳ ゴシック" pitchFamily="49" charset="-128"/>
              </a:defRPr>
            </a:lvl2pPr>
            <a:lvl3pPr marL="1400175" indent="-342900" eaLnBrk="0" hangingPunct="0">
              <a:defRPr kumimoji="1" sz="800">
                <a:solidFill>
                  <a:schemeClr val="tx1"/>
                </a:solidFill>
                <a:latin typeface="Arial" pitchFamily="34" charset="0"/>
                <a:ea typeface="ＭＳ ゴシック" pitchFamily="49" charset="-128"/>
              </a:defRPr>
            </a:lvl3pPr>
            <a:lvl4pPr marL="1922463" indent="-342900" eaLnBrk="0" hangingPunct="0">
              <a:defRPr kumimoji="1" sz="800">
                <a:solidFill>
                  <a:schemeClr val="tx1"/>
                </a:solidFill>
                <a:latin typeface="Arial" pitchFamily="34" charset="0"/>
                <a:ea typeface="ＭＳ ゴシック" pitchFamily="49" charset="-128"/>
              </a:defRPr>
            </a:lvl4pPr>
            <a:lvl5pPr marL="2444750" indent="-342900" eaLnBrk="0" hangingPunct="0">
              <a:defRPr kumimoji="1" sz="800">
                <a:solidFill>
                  <a:schemeClr val="tx1"/>
                </a:solidFill>
                <a:latin typeface="Arial" pitchFamily="34" charset="0"/>
                <a:ea typeface="ＭＳ ゴシック" pitchFamily="49" charset="-128"/>
              </a:defRPr>
            </a:lvl5pPr>
            <a:lvl6pPr marL="2901950" indent="-3429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3359150" indent="-3429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816350" indent="-3429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4273550" indent="-3429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a:r>
              <a:rPr lang="ja-JP" altLang="en-US" sz="1400" b="1">
                <a:ea typeface="ＭＳ Ｐゴシック" pitchFamily="50" charset="-128"/>
              </a:rPr>
              <a:t>自動車損害賠償責任保険（＝自賠責保険）とは、自賠法によって原則全ての自動車やバイク（原付含む）に加入が義務づけられており、一般に「強制保険」と言われています。交通事故による人身事故の被害者が、泣き寝入りすることなく最低限の補償を受けられるよう、被害者救済を目的とした保険制度です。</a:t>
            </a:r>
          </a:p>
        </p:txBody>
      </p:sp>
      <p:sp>
        <p:nvSpPr>
          <p:cNvPr id="7" name="Rectangle 5"/>
          <p:cNvSpPr>
            <a:spLocks noChangeArrowheads="1"/>
          </p:cNvSpPr>
          <p:nvPr/>
        </p:nvSpPr>
        <p:spPr bwMode="auto">
          <a:xfrm>
            <a:off x="209550" y="1700213"/>
            <a:ext cx="191611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8" tIns="45714" rIns="91428" bIns="45714">
            <a:spAutoFit/>
          </a:bodyPr>
          <a:lstStyle/>
          <a:p>
            <a:pPr algn="l" eaLnBrk="0" hangingPunct="0"/>
            <a:r>
              <a:rPr lang="ja-JP" altLang="en-US" sz="1600" b="1">
                <a:latin typeface="Times New Roman" pitchFamily="18" charset="0"/>
                <a:ea typeface="ＭＳ Ｐゴシック" pitchFamily="50" charset="-128"/>
              </a:rPr>
              <a:t>（１）自賠責保険とは</a:t>
            </a:r>
          </a:p>
        </p:txBody>
      </p:sp>
      <p:sp>
        <p:nvSpPr>
          <p:cNvPr id="8" name="AutoShape 12"/>
          <p:cNvSpPr>
            <a:spLocks noChangeArrowheads="1"/>
          </p:cNvSpPr>
          <p:nvPr/>
        </p:nvSpPr>
        <p:spPr bwMode="gray">
          <a:xfrm>
            <a:off x="468313" y="692150"/>
            <a:ext cx="8424862" cy="792163"/>
          </a:xfrm>
          <a:prstGeom prst="roundRect">
            <a:avLst>
              <a:gd name="adj" fmla="val 30514"/>
            </a:avLst>
          </a:prstGeom>
          <a:solidFill>
            <a:schemeClr val="bg1"/>
          </a:solidFill>
          <a:ln w="63500">
            <a:solidFill>
              <a:srgbClr val="0066FF"/>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8" tIns="45714" rIns="91428" bIns="45714" anchor="ctr"/>
          <a:lstStyle/>
          <a:p>
            <a:pPr algn="l"/>
            <a:r>
              <a:rPr lang="ja-JP" altLang="en-US" sz="1600">
                <a:ea typeface="HGP創英角ｺﾞｼｯｸUB" pitchFamily="50" charset="-128"/>
              </a:rPr>
              <a:t>自動車につける保険は、法律（自賠法）によって加入が定められている自賠責保険と</a:t>
            </a:r>
          </a:p>
          <a:p>
            <a:pPr algn="l"/>
            <a:r>
              <a:rPr lang="ja-JP" altLang="en-US" sz="1600">
                <a:ea typeface="HGP創英角ｺﾞｼｯｸUB" pitchFamily="50" charset="-128"/>
              </a:rPr>
              <a:t>お客さまの意思で加入できる自動車保険の２通りがあります。</a:t>
            </a:r>
          </a:p>
        </p:txBody>
      </p:sp>
      <p:sp>
        <p:nvSpPr>
          <p:cNvPr id="9" name="Rectangle 15"/>
          <p:cNvSpPr>
            <a:spLocks noChangeArrowheads="1"/>
          </p:cNvSpPr>
          <p:nvPr/>
        </p:nvSpPr>
        <p:spPr bwMode="auto">
          <a:xfrm>
            <a:off x="539750" y="3141663"/>
            <a:ext cx="8064500" cy="639762"/>
          </a:xfrm>
          <a:prstGeom prst="rect">
            <a:avLst/>
          </a:prstGeom>
          <a:noFill/>
          <a:ln>
            <a:noFill/>
          </a:ln>
          <a:effectLst>
            <a:prstShdw prst="shdw17" dist="17961" dir="2700000">
              <a:schemeClr val="bg1">
                <a:gamma/>
                <a:shade val="60000"/>
                <a:invGamma/>
              </a:schemeClr>
            </a:prstShdw>
          </a:effectLst>
          <a:extLst>
            <a:ext uri="{909E8E84-426E-40DD-AFC4-6F175D3DCCD1}">
              <a14:hiddenFill xmlns:a14="http://schemas.microsoft.com/office/drawing/2010/main" xmlns="">
                <a:solidFill>
                  <a:schemeClr val="bg1">
                    <a:alpha val="20000"/>
                  </a:schemeClr>
                </a:solidFill>
              </a14:hiddenFill>
            </a:ext>
            <a:ext uri="{91240B29-F687-4F45-9708-019B960494DF}">
              <a14:hiddenLine xmlns:a14="http://schemas.microsoft.com/office/drawing/2010/main" xmlns="" w="3175" algn="ctr">
                <a:solidFill>
                  <a:schemeClr val="tx1"/>
                </a:solidFill>
                <a:miter lim="800000"/>
                <a:headEnd/>
                <a:tailEnd/>
              </a14:hiddenLine>
            </a:ext>
          </a:extLst>
        </p:spPr>
        <p:txBody>
          <a:bodyPr lIns="90000" tIns="46800" rIns="90000" bIns="46800">
            <a:spAutoFit/>
          </a:bodyPr>
          <a:lstStyle/>
          <a:p>
            <a:pPr algn="l"/>
            <a:r>
              <a:rPr lang="en-US" altLang="ja-JP" sz="1200">
                <a:solidFill>
                  <a:srgbClr val="000000"/>
                </a:solidFill>
                <a:latin typeface="MS UI Gothic" pitchFamily="50" charset="-128"/>
                <a:ea typeface="MS UI Gothic" pitchFamily="50" charset="-128"/>
                <a:cs typeface="Times New Roman" pitchFamily="18" charset="0"/>
              </a:rPr>
              <a:t>※</a:t>
            </a:r>
            <a:r>
              <a:rPr lang="ja-JP" altLang="en-US" sz="1200" b="1">
                <a:solidFill>
                  <a:srgbClr val="000000"/>
                </a:solidFill>
                <a:latin typeface="MS UI Gothic" pitchFamily="50" charset="-128"/>
                <a:ea typeface="MS UI Gothic" pitchFamily="50" charset="-128"/>
                <a:cs typeface="Times New Roman" pitchFamily="18" charset="0"/>
              </a:rPr>
              <a:t>自動車保険は</a:t>
            </a:r>
            <a:r>
              <a:rPr lang="ja-JP" altLang="en-US" sz="1200">
                <a:solidFill>
                  <a:srgbClr val="000000"/>
                </a:solidFill>
                <a:latin typeface="MS UI Gothic" pitchFamily="50" charset="-128"/>
                <a:ea typeface="MS UI Gothic" pitchFamily="50" charset="-128"/>
                <a:cs typeface="Times New Roman" pitchFamily="18" charset="0"/>
              </a:rPr>
              <a:t>、自賠責保険ではカバーしきれない各種の補償をカバーする保険です。万一の事故によって負うことになる高額な賠償金における自賠責保険では足りない部分の上乗せ補償や、自分が怪我を負った場合の補償など、各種の役割を持つ保険種類があります。お客さまの意思で加入できることから、</a:t>
            </a:r>
            <a:r>
              <a:rPr lang="ja-JP" altLang="en-US" sz="1200" b="1">
                <a:solidFill>
                  <a:srgbClr val="000000"/>
                </a:solidFill>
                <a:latin typeface="MS UI Gothic" pitchFamily="50" charset="-128"/>
                <a:ea typeface="MS UI Gothic" pitchFamily="50" charset="-128"/>
                <a:cs typeface="Times New Roman" pitchFamily="18" charset="0"/>
              </a:rPr>
              <a:t>「任意保険」</a:t>
            </a:r>
            <a:r>
              <a:rPr lang="ja-JP" altLang="en-US" sz="1200">
                <a:solidFill>
                  <a:srgbClr val="000000"/>
                </a:solidFill>
                <a:latin typeface="MS UI Gothic" pitchFamily="50" charset="-128"/>
                <a:ea typeface="MS UI Gothic" pitchFamily="50" charset="-128"/>
                <a:cs typeface="Times New Roman" pitchFamily="18" charset="0"/>
              </a:rPr>
              <a:t>と言われています。</a:t>
            </a:r>
          </a:p>
        </p:txBody>
      </p:sp>
      <p:sp>
        <p:nvSpPr>
          <p:cNvPr id="10" name="Text Box 15"/>
          <p:cNvSpPr txBox="1">
            <a:spLocks noChangeArrowheads="1"/>
          </p:cNvSpPr>
          <p:nvPr/>
        </p:nvSpPr>
        <p:spPr bwMode="auto">
          <a:xfrm>
            <a:off x="179388" y="3933825"/>
            <a:ext cx="2449512"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eaLnBrk="1" hangingPunct="1">
              <a:spcBef>
                <a:spcPct val="50000"/>
              </a:spcBef>
            </a:pPr>
            <a:r>
              <a:rPr lang="en-US" altLang="ja-JP" sz="1000">
                <a:ea typeface="MS UI Gothic" pitchFamily="50" charset="-128"/>
              </a:rPr>
              <a:t>■</a:t>
            </a:r>
            <a:r>
              <a:rPr lang="ja-JP" altLang="en-US" sz="1000">
                <a:ea typeface="MS UI Gothic" pitchFamily="50" charset="-128"/>
              </a:rPr>
              <a:t>保険金お支払の内容</a:t>
            </a:r>
          </a:p>
        </p:txBody>
      </p:sp>
      <p:grpSp>
        <p:nvGrpSpPr>
          <p:cNvPr id="11" name="Group 6"/>
          <p:cNvGrpSpPr>
            <a:grpSpLocks/>
          </p:cNvGrpSpPr>
          <p:nvPr/>
        </p:nvGrpSpPr>
        <p:grpSpPr bwMode="auto">
          <a:xfrm>
            <a:off x="539750" y="4292600"/>
            <a:ext cx="4608513" cy="1944688"/>
            <a:chOff x="748" y="2931"/>
            <a:chExt cx="2903" cy="1225"/>
          </a:xfrm>
        </p:grpSpPr>
        <p:grpSp>
          <p:nvGrpSpPr>
            <p:cNvPr id="12" name="Group 7"/>
            <p:cNvGrpSpPr>
              <a:grpSpLocks/>
            </p:cNvGrpSpPr>
            <p:nvPr/>
          </p:nvGrpSpPr>
          <p:grpSpPr bwMode="auto">
            <a:xfrm>
              <a:off x="748" y="2931"/>
              <a:ext cx="2903" cy="441"/>
              <a:chOff x="611" y="1571"/>
              <a:chExt cx="4446" cy="848"/>
            </a:xfrm>
          </p:grpSpPr>
          <p:sp>
            <p:nvSpPr>
              <p:cNvPr id="16" name="Rectangle 8"/>
              <p:cNvSpPr>
                <a:spLocks noChangeArrowheads="1"/>
              </p:cNvSpPr>
              <p:nvPr/>
            </p:nvSpPr>
            <p:spPr bwMode="auto">
              <a:xfrm>
                <a:off x="611" y="1571"/>
                <a:ext cx="1225" cy="84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eaLnBrk="1" hangingPunct="1"/>
                <a:r>
                  <a:rPr lang="ja-JP" altLang="en-US" sz="1000">
                    <a:latin typeface="MS UI Gothic" pitchFamily="50" charset="-128"/>
                    <a:ea typeface="MS UI Gothic" pitchFamily="50" charset="-128"/>
                  </a:rPr>
                  <a:t>死亡事故</a:t>
                </a:r>
              </a:p>
            </p:txBody>
          </p:sp>
          <p:sp>
            <p:nvSpPr>
              <p:cNvPr id="17" name="Rectangle 9"/>
              <p:cNvSpPr>
                <a:spLocks noChangeArrowheads="1"/>
              </p:cNvSpPr>
              <p:nvPr/>
            </p:nvSpPr>
            <p:spPr bwMode="auto">
              <a:xfrm>
                <a:off x="1836" y="1571"/>
                <a:ext cx="3221" cy="848"/>
              </a:xfrm>
              <a:prstGeom prst="rect">
                <a:avLst/>
              </a:prstGeom>
              <a:solidFill>
                <a:schemeClr val="bg1"/>
              </a:solidFill>
              <a:ln w="9525">
                <a:solidFill>
                  <a:schemeClr val="tx1"/>
                </a:solidFill>
                <a:miter lim="800000"/>
                <a:headEnd/>
                <a:tailEnd/>
              </a:ln>
            </p:spPr>
            <p:txBody>
              <a:bodyPr wrap="none" anchor="ct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eaLnBrk="1" hangingPunct="1"/>
                <a:r>
                  <a:rPr lang="en-US" altLang="ja-JP" sz="1000">
                    <a:latin typeface="MS UI Gothic" pitchFamily="50" charset="-128"/>
                    <a:ea typeface="MS UI Gothic" pitchFamily="50" charset="-128"/>
                  </a:rPr>
                  <a:t>①</a:t>
                </a:r>
                <a:r>
                  <a:rPr lang="ja-JP" altLang="en-US" sz="1000">
                    <a:latin typeface="MS UI Gothic" pitchFamily="50" charset="-128"/>
                    <a:ea typeface="MS UI Gothic" pitchFamily="50" charset="-128"/>
                  </a:rPr>
                  <a:t>死亡による損害・・・・・・最高</a:t>
                </a:r>
                <a:r>
                  <a:rPr lang="en-US" altLang="ja-JP" sz="1000">
                    <a:latin typeface="MS UI Gothic" pitchFamily="50" charset="-128"/>
                    <a:ea typeface="MS UI Gothic" pitchFamily="50" charset="-128"/>
                  </a:rPr>
                  <a:t>3,000</a:t>
                </a:r>
                <a:r>
                  <a:rPr lang="ja-JP" altLang="en-US" sz="1000">
                    <a:latin typeface="MS UI Gothic" pitchFamily="50" charset="-128"/>
                    <a:ea typeface="MS UI Gothic" pitchFamily="50" charset="-128"/>
                  </a:rPr>
                  <a:t>万円</a:t>
                </a:r>
              </a:p>
              <a:p>
                <a:pPr algn="l" eaLnBrk="1" hangingPunct="1"/>
                <a:r>
                  <a:rPr lang="ja-JP" altLang="en-US" sz="1000">
                    <a:latin typeface="MS UI Gothic" pitchFamily="50" charset="-128"/>
                    <a:ea typeface="MS UI Gothic" pitchFamily="50" charset="-128"/>
                  </a:rPr>
                  <a:t>②死亡するまでの傷害による損害・・・最高</a:t>
                </a:r>
                <a:r>
                  <a:rPr lang="en-US" altLang="ja-JP" sz="1000">
                    <a:latin typeface="MS UI Gothic" pitchFamily="50" charset="-128"/>
                    <a:ea typeface="MS UI Gothic" pitchFamily="50" charset="-128"/>
                  </a:rPr>
                  <a:t>120</a:t>
                </a:r>
                <a:r>
                  <a:rPr lang="ja-JP" altLang="en-US" sz="1000">
                    <a:latin typeface="MS UI Gothic" pitchFamily="50" charset="-128"/>
                    <a:ea typeface="MS UI Gothic" pitchFamily="50" charset="-128"/>
                  </a:rPr>
                  <a:t>万円</a:t>
                </a:r>
              </a:p>
              <a:p>
                <a:pPr algn="l" eaLnBrk="1" hangingPunct="1"/>
                <a:r>
                  <a:rPr lang="ja-JP" altLang="en-US" sz="1000">
                    <a:latin typeface="MS UI Gothic" pitchFamily="50" charset="-128"/>
                    <a:ea typeface="MS UI Gothic" pitchFamily="50" charset="-128"/>
                  </a:rPr>
                  <a:t>　　　　　　　　　　　　　　　（死亡による損害とは別枠）</a:t>
                </a:r>
              </a:p>
            </p:txBody>
          </p:sp>
        </p:grpSp>
        <p:grpSp>
          <p:nvGrpSpPr>
            <p:cNvPr id="13" name="Group 10"/>
            <p:cNvGrpSpPr>
              <a:grpSpLocks/>
            </p:cNvGrpSpPr>
            <p:nvPr/>
          </p:nvGrpSpPr>
          <p:grpSpPr bwMode="auto">
            <a:xfrm>
              <a:off x="748" y="3362"/>
              <a:ext cx="2903" cy="794"/>
              <a:chOff x="611" y="2401"/>
              <a:chExt cx="4446" cy="1528"/>
            </a:xfrm>
          </p:grpSpPr>
          <p:sp>
            <p:nvSpPr>
              <p:cNvPr id="14" name="Rectangle 11"/>
              <p:cNvSpPr>
                <a:spLocks noChangeArrowheads="1"/>
              </p:cNvSpPr>
              <p:nvPr/>
            </p:nvSpPr>
            <p:spPr bwMode="auto">
              <a:xfrm>
                <a:off x="611" y="2401"/>
                <a:ext cx="1225" cy="15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eaLnBrk="1" hangingPunct="1"/>
                <a:r>
                  <a:rPr lang="ja-JP" altLang="en-US" sz="1000">
                    <a:latin typeface="MS UI Gothic" pitchFamily="50" charset="-128"/>
                    <a:ea typeface="MS UI Gothic" pitchFamily="50" charset="-128"/>
                  </a:rPr>
                  <a:t>傷害事故</a:t>
                </a:r>
              </a:p>
            </p:txBody>
          </p:sp>
          <p:sp>
            <p:nvSpPr>
              <p:cNvPr id="15" name="Rectangle 12"/>
              <p:cNvSpPr>
                <a:spLocks noChangeArrowheads="1"/>
              </p:cNvSpPr>
              <p:nvPr/>
            </p:nvSpPr>
            <p:spPr bwMode="auto">
              <a:xfrm>
                <a:off x="1836" y="2401"/>
                <a:ext cx="3221" cy="15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eaLnBrk="1" hangingPunct="1"/>
                <a:r>
                  <a:rPr lang="en-US" altLang="ja-JP" sz="1000">
                    <a:latin typeface="MS UI Gothic" pitchFamily="50" charset="-128"/>
                    <a:ea typeface="MS UI Gothic" pitchFamily="50" charset="-128"/>
                  </a:rPr>
                  <a:t>①</a:t>
                </a:r>
                <a:r>
                  <a:rPr lang="ja-JP" altLang="en-US" sz="1000">
                    <a:latin typeface="MS UI Gothic" pitchFamily="50" charset="-128"/>
                    <a:ea typeface="MS UI Gothic" pitchFamily="50" charset="-128"/>
                  </a:rPr>
                  <a:t>傷害による損害・・・・・・・最高</a:t>
                </a:r>
                <a:r>
                  <a:rPr lang="en-US" altLang="ja-JP" sz="1000">
                    <a:latin typeface="MS UI Gothic" pitchFamily="50" charset="-128"/>
                    <a:ea typeface="MS UI Gothic" pitchFamily="50" charset="-128"/>
                  </a:rPr>
                  <a:t>120</a:t>
                </a:r>
                <a:r>
                  <a:rPr lang="ja-JP" altLang="en-US" sz="1000">
                    <a:latin typeface="MS UI Gothic" pitchFamily="50" charset="-128"/>
                    <a:ea typeface="MS UI Gothic" pitchFamily="50" charset="-128"/>
                  </a:rPr>
                  <a:t>万円</a:t>
                </a:r>
              </a:p>
              <a:p>
                <a:pPr algn="l" eaLnBrk="1" hangingPunct="1"/>
                <a:r>
                  <a:rPr lang="ja-JP" altLang="en-US" sz="1000">
                    <a:latin typeface="MS UI Gothic" pitchFamily="50" charset="-128"/>
                    <a:ea typeface="MS UI Gothic" pitchFamily="50" charset="-128"/>
                  </a:rPr>
                  <a:t>②後遺障害による損害・・・・・・第１級：最高</a:t>
                </a:r>
                <a:r>
                  <a:rPr lang="en-US" altLang="ja-JP" sz="1000">
                    <a:latin typeface="MS UI Gothic" pitchFamily="50" charset="-128"/>
                    <a:ea typeface="MS UI Gothic" pitchFamily="50" charset="-128"/>
                  </a:rPr>
                  <a:t>3,000</a:t>
                </a:r>
                <a:r>
                  <a:rPr lang="ja-JP" altLang="en-US" sz="1000">
                    <a:latin typeface="MS UI Gothic" pitchFamily="50" charset="-128"/>
                    <a:ea typeface="MS UI Gothic" pitchFamily="50" charset="-128"/>
                  </a:rPr>
                  <a:t>万円</a:t>
                </a:r>
              </a:p>
              <a:p>
                <a:pPr algn="l" eaLnBrk="1" hangingPunct="1"/>
                <a:r>
                  <a:rPr lang="ja-JP" altLang="en-US" sz="1000">
                    <a:latin typeface="MS UI Gothic" pitchFamily="50" charset="-128"/>
                    <a:ea typeface="MS UI Gothic" pitchFamily="50" charset="-128"/>
                  </a:rPr>
                  <a:t>　　　　　　　　　　　　　　　　　　　～第１４級：最高</a:t>
                </a:r>
                <a:r>
                  <a:rPr lang="en-US" altLang="ja-JP" sz="1000">
                    <a:latin typeface="MS UI Gothic" pitchFamily="50" charset="-128"/>
                    <a:ea typeface="MS UI Gothic" pitchFamily="50" charset="-128"/>
                  </a:rPr>
                  <a:t>75</a:t>
                </a:r>
                <a:r>
                  <a:rPr lang="ja-JP" altLang="en-US" sz="1000">
                    <a:latin typeface="MS UI Gothic" pitchFamily="50" charset="-128"/>
                    <a:ea typeface="MS UI Gothic" pitchFamily="50" charset="-128"/>
                  </a:rPr>
                  <a:t>万円</a:t>
                </a:r>
              </a:p>
              <a:p>
                <a:pPr algn="l" eaLnBrk="1" hangingPunct="1"/>
                <a:r>
                  <a:rPr lang="ja-JP" altLang="en-US" sz="1000">
                    <a:latin typeface="MS UI Gothic" pitchFamily="50" charset="-128"/>
                    <a:ea typeface="MS UI Gothic" pitchFamily="50" charset="-128"/>
                  </a:rPr>
                  <a:t> </a:t>
                </a:r>
                <a:r>
                  <a:rPr lang="en-US" altLang="ja-JP" sz="1000">
                    <a:latin typeface="MS UI Gothic" pitchFamily="50" charset="-128"/>
                    <a:ea typeface="MS UI Gothic" pitchFamily="50" charset="-128"/>
                  </a:rPr>
                  <a:t>※</a:t>
                </a:r>
                <a:r>
                  <a:rPr lang="ja-JP" altLang="en-US" sz="1000">
                    <a:latin typeface="MS UI Gothic" pitchFamily="50" charset="-128"/>
                    <a:ea typeface="MS UI Gothic" pitchFamily="50" charset="-128"/>
                  </a:rPr>
                  <a:t>神経系統・精神・胸腹部臓器に著しい障害を残して</a:t>
                </a:r>
                <a:endParaRPr lang="en-US" altLang="ja-JP" sz="1000">
                  <a:latin typeface="MS UI Gothic" pitchFamily="50" charset="-128"/>
                  <a:ea typeface="MS UI Gothic" pitchFamily="50" charset="-128"/>
                </a:endParaRPr>
              </a:p>
              <a:p>
                <a:pPr algn="l" eaLnBrk="1" hangingPunct="1"/>
                <a:r>
                  <a:rPr lang="ja-JP" altLang="en-US" sz="1000">
                    <a:latin typeface="MS UI Gothic" pitchFamily="50" charset="-128"/>
                    <a:ea typeface="MS UI Gothic" pitchFamily="50" charset="-128"/>
                  </a:rPr>
                  <a:t>     介護が必要な場合</a:t>
                </a:r>
                <a:endParaRPr lang="en-US" altLang="ja-JP" sz="1000">
                  <a:latin typeface="MS UI Gothic" pitchFamily="50" charset="-128"/>
                  <a:ea typeface="MS UI Gothic" pitchFamily="50" charset="-128"/>
                </a:endParaRPr>
              </a:p>
              <a:p>
                <a:pPr algn="l" eaLnBrk="1" hangingPunct="1"/>
                <a:r>
                  <a:rPr lang="ja-JP" altLang="en-US" sz="1000">
                    <a:latin typeface="MS UI Gothic" pitchFamily="50" charset="-128"/>
                    <a:ea typeface="MS UI Gothic" pitchFamily="50" charset="-128"/>
                  </a:rPr>
                  <a:t>     ・常時介護のとき・・・</a:t>
                </a:r>
                <a:r>
                  <a:rPr lang="en-US" altLang="ja-JP" sz="1000">
                    <a:latin typeface="MS UI Gothic" pitchFamily="50" charset="-128"/>
                    <a:ea typeface="MS UI Gothic" pitchFamily="50" charset="-128"/>
                  </a:rPr>
                  <a:t>4,000</a:t>
                </a:r>
                <a:r>
                  <a:rPr lang="ja-JP" altLang="en-US" sz="1000">
                    <a:latin typeface="MS UI Gothic" pitchFamily="50" charset="-128"/>
                    <a:ea typeface="MS UI Gothic" pitchFamily="50" charset="-128"/>
                  </a:rPr>
                  <a:t>万円</a:t>
                </a:r>
                <a:endParaRPr lang="en-US" altLang="ja-JP" sz="1000">
                  <a:latin typeface="MS UI Gothic" pitchFamily="50" charset="-128"/>
                  <a:ea typeface="MS UI Gothic" pitchFamily="50" charset="-128"/>
                </a:endParaRPr>
              </a:p>
              <a:p>
                <a:pPr algn="l" eaLnBrk="1" hangingPunct="1"/>
                <a:r>
                  <a:rPr lang="ja-JP" altLang="en-US" sz="1000">
                    <a:latin typeface="MS UI Gothic" pitchFamily="50" charset="-128"/>
                    <a:ea typeface="MS UI Gothic" pitchFamily="50" charset="-128"/>
                  </a:rPr>
                  <a:t>     ・随時介護のとき・・・</a:t>
                </a:r>
                <a:r>
                  <a:rPr lang="en-US" altLang="ja-JP" sz="1000">
                    <a:latin typeface="MS UI Gothic" pitchFamily="50" charset="-128"/>
                    <a:ea typeface="MS UI Gothic" pitchFamily="50" charset="-128"/>
                  </a:rPr>
                  <a:t>3,000</a:t>
                </a:r>
                <a:r>
                  <a:rPr lang="ja-JP" altLang="en-US" sz="1000">
                    <a:latin typeface="MS UI Gothic" pitchFamily="50" charset="-128"/>
                    <a:ea typeface="MS UI Gothic" pitchFamily="50" charset="-128"/>
                  </a:rPr>
                  <a:t>万円</a:t>
                </a:r>
              </a:p>
              <a:p>
                <a:pPr algn="l" eaLnBrk="1" hangingPunct="1"/>
                <a:r>
                  <a:rPr lang="ja-JP" altLang="en-US" sz="1000">
                    <a:latin typeface="MS UI Gothic" pitchFamily="50" charset="-128"/>
                    <a:ea typeface="MS UI Gothic" pitchFamily="50" charset="-128"/>
                  </a:rPr>
                  <a:t>（注）後遺障害に至るまでの傷害による損害は、①に含まれる。</a:t>
                </a:r>
              </a:p>
            </p:txBody>
          </p:sp>
        </p:grpSp>
      </p:grpSp>
      <p:sp>
        <p:nvSpPr>
          <p:cNvPr id="18" name="Rectangle 16"/>
          <p:cNvSpPr>
            <a:spLocks noChangeArrowheads="1"/>
          </p:cNvSpPr>
          <p:nvPr/>
        </p:nvSpPr>
        <p:spPr bwMode="auto">
          <a:xfrm>
            <a:off x="5580063" y="4581525"/>
            <a:ext cx="2987675" cy="933450"/>
          </a:xfrm>
          <a:prstGeom prst="rect">
            <a:avLst/>
          </a:prstGeom>
          <a:solidFill>
            <a:srgbClr val="FF99CC"/>
          </a:solidFill>
          <a:ln w="22225">
            <a:solidFill>
              <a:schemeClr val="tx1"/>
            </a:solidFill>
            <a:miter lim="800000"/>
            <a:headEnd/>
            <a:tailEnd/>
          </a:ln>
        </p:spPr>
        <p:txBody>
          <a:bodyPr anchor="ct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just" eaLnBrk="1" hangingPunct="1"/>
            <a:r>
              <a:rPr lang="en-US" altLang="ja-JP" sz="1000">
                <a:solidFill>
                  <a:srgbClr val="000000"/>
                </a:solidFill>
                <a:latin typeface="MS UI Gothic" pitchFamily="50" charset="-128"/>
                <a:ea typeface="MS UI Gothic" pitchFamily="50" charset="-128"/>
                <a:cs typeface="Times New Roman" pitchFamily="18" charset="0"/>
              </a:rPr>
              <a:t>●</a:t>
            </a:r>
            <a:r>
              <a:rPr lang="ja-JP" altLang="en-US" sz="1000">
                <a:solidFill>
                  <a:srgbClr val="000000"/>
                </a:solidFill>
                <a:latin typeface="MS UI Gothic" pitchFamily="50" charset="-128"/>
                <a:ea typeface="MS UI Gothic" pitchFamily="50" charset="-128"/>
                <a:cs typeface="Times New Roman" pitchFamily="18" charset="0"/>
              </a:rPr>
              <a:t>自賠責保険では他人（被害者）の死亡・傷害などの</a:t>
            </a:r>
          </a:p>
          <a:p>
            <a:pPr algn="just" eaLnBrk="1" hangingPunct="1"/>
            <a:r>
              <a:rPr lang="ja-JP" altLang="en-US" sz="1000">
                <a:solidFill>
                  <a:srgbClr val="000000"/>
                </a:solidFill>
                <a:latin typeface="MS UI Gothic" pitchFamily="50" charset="-128"/>
                <a:ea typeface="MS UI Gothic" pitchFamily="50" charset="-128"/>
                <a:cs typeface="Times New Roman" pitchFamily="18" charset="0"/>
              </a:rPr>
              <a:t>　　人身事故のみが支払対象となります。</a:t>
            </a:r>
          </a:p>
          <a:p>
            <a:pPr algn="just" eaLnBrk="1" hangingPunct="1"/>
            <a:r>
              <a:rPr lang="ja-JP" altLang="en-US" sz="1000">
                <a:solidFill>
                  <a:srgbClr val="000000"/>
                </a:solidFill>
                <a:latin typeface="MS UI Gothic" pitchFamily="50" charset="-128"/>
                <a:ea typeface="MS UI Gothic" pitchFamily="50" charset="-128"/>
                <a:cs typeface="Times New Roman" pitchFamily="18" charset="0"/>
              </a:rPr>
              <a:t>　・人身事故のみを補償</a:t>
            </a:r>
          </a:p>
          <a:p>
            <a:pPr algn="just" eaLnBrk="1" hangingPunct="1"/>
            <a:r>
              <a:rPr lang="ja-JP" altLang="en-US" sz="1000">
                <a:solidFill>
                  <a:srgbClr val="000000"/>
                </a:solidFill>
                <a:latin typeface="MS UI Gothic" pitchFamily="50" charset="-128"/>
                <a:ea typeface="MS UI Gothic" pitchFamily="50" charset="-128"/>
                <a:cs typeface="Times New Roman" pitchFamily="18" charset="0"/>
              </a:rPr>
              <a:t>　・支払保険金に限度額あり</a:t>
            </a:r>
          </a:p>
          <a:p>
            <a:pPr algn="just" eaLnBrk="1" hangingPunct="1">
              <a:lnSpc>
                <a:spcPct val="50000"/>
              </a:lnSpc>
            </a:pPr>
            <a:endParaRPr lang="ja-JP" altLang="en-US" sz="1000">
              <a:solidFill>
                <a:srgbClr val="000000"/>
              </a:solidFill>
              <a:latin typeface="MS UI Gothic" pitchFamily="50" charset="-128"/>
              <a:ea typeface="MS UI Gothic" pitchFamily="50" charset="-128"/>
              <a:cs typeface="Times New Roman" pitchFamily="18" charset="0"/>
            </a:endParaRPr>
          </a:p>
        </p:txBody>
      </p:sp>
      <p:sp>
        <p:nvSpPr>
          <p:cNvPr id="19" name="AutoShape 17"/>
          <p:cNvSpPr>
            <a:spLocks noChangeArrowheads="1"/>
          </p:cNvSpPr>
          <p:nvPr/>
        </p:nvSpPr>
        <p:spPr bwMode="auto">
          <a:xfrm>
            <a:off x="5580063" y="4292600"/>
            <a:ext cx="1150937" cy="288925"/>
          </a:xfrm>
          <a:prstGeom prst="flowChartAlternateProcess">
            <a:avLst/>
          </a:prstGeom>
          <a:solidFill>
            <a:srgbClr val="FF0000"/>
          </a:solidFill>
          <a:ln w="9525">
            <a:solidFill>
              <a:schemeClr val="tx1"/>
            </a:solidFill>
            <a:miter lim="800000"/>
            <a:headEnd/>
            <a:tailEnd/>
          </a:ln>
        </p:spPr>
        <p:txBody>
          <a:bodyPr wrap="none" anchor="ct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eaLnBrk="1" hangingPunct="1"/>
            <a:r>
              <a:rPr lang="ja-JP" altLang="en-US" sz="1000">
                <a:solidFill>
                  <a:schemeClr val="bg1"/>
                </a:solidFill>
                <a:ea typeface="MS UI Gothic" pitchFamily="50" charset="-128"/>
              </a:rPr>
              <a:t>ここがポイント！</a:t>
            </a:r>
          </a:p>
        </p:txBody>
      </p:sp>
      <p:sp>
        <p:nvSpPr>
          <p:cNvPr id="20" name="Rectangle 18"/>
          <p:cNvSpPr>
            <a:spLocks noChangeArrowheads="1"/>
          </p:cNvSpPr>
          <p:nvPr/>
        </p:nvSpPr>
        <p:spPr bwMode="auto">
          <a:xfrm>
            <a:off x="5580063" y="5516563"/>
            <a:ext cx="2987675" cy="576262"/>
          </a:xfrm>
          <a:prstGeom prst="rect">
            <a:avLst/>
          </a:prstGeom>
          <a:solidFill>
            <a:srgbClr val="FF99CC"/>
          </a:solidFill>
          <a:ln w="22225">
            <a:solidFill>
              <a:schemeClr val="tx1"/>
            </a:solidFill>
            <a:miter lim="800000"/>
            <a:headEnd/>
            <a:tailEnd/>
          </a:ln>
        </p:spPr>
        <p:txBody>
          <a:bodyPr anchor="ct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just" eaLnBrk="1" hangingPunct="1"/>
            <a:r>
              <a:rPr lang="en-US" altLang="ja-JP" sz="1000">
                <a:solidFill>
                  <a:srgbClr val="000000"/>
                </a:solidFill>
                <a:latin typeface="MS UI Gothic" pitchFamily="50" charset="-128"/>
                <a:ea typeface="MS UI Gothic" pitchFamily="50" charset="-128"/>
                <a:cs typeface="Times New Roman" pitchFamily="18" charset="0"/>
              </a:rPr>
              <a:t>1</a:t>
            </a:r>
            <a:r>
              <a:rPr lang="ja-JP" altLang="en-US" sz="1000">
                <a:solidFill>
                  <a:srgbClr val="000000"/>
                </a:solidFill>
                <a:latin typeface="MS UI Gothic" pitchFamily="50" charset="-128"/>
                <a:ea typeface="MS UI Gothic" pitchFamily="50" charset="-128"/>
                <a:cs typeface="Times New Roman" pitchFamily="18" charset="0"/>
              </a:rPr>
              <a:t>回の事故に対する限度額ではなく、</a:t>
            </a:r>
            <a:r>
              <a:rPr lang="ja-JP" altLang="en-US" sz="1000" u="sng">
                <a:solidFill>
                  <a:srgbClr val="000000"/>
                </a:solidFill>
                <a:latin typeface="MS UI Gothic" pitchFamily="50" charset="-128"/>
                <a:ea typeface="MS UI Gothic" pitchFamily="50" charset="-128"/>
                <a:cs typeface="Times New Roman" pitchFamily="18" charset="0"/>
              </a:rPr>
              <a:t>被害者</a:t>
            </a:r>
            <a:r>
              <a:rPr lang="en-US" altLang="ja-JP" sz="1000" u="sng">
                <a:solidFill>
                  <a:srgbClr val="000000"/>
                </a:solidFill>
                <a:latin typeface="MS UI Gothic" pitchFamily="50" charset="-128"/>
                <a:ea typeface="MS UI Gothic" pitchFamily="50" charset="-128"/>
                <a:cs typeface="Times New Roman" pitchFamily="18" charset="0"/>
              </a:rPr>
              <a:t>1</a:t>
            </a:r>
            <a:r>
              <a:rPr lang="ja-JP" altLang="en-US" sz="1000" u="sng">
                <a:solidFill>
                  <a:srgbClr val="000000"/>
                </a:solidFill>
                <a:latin typeface="MS UI Gothic" pitchFamily="50" charset="-128"/>
                <a:ea typeface="MS UI Gothic" pitchFamily="50" charset="-128"/>
                <a:cs typeface="Times New Roman" pitchFamily="18" charset="0"/>
              </a:rPr>
              <a:t>名</a:t>
            </a:r>
            <a:r>
              <a:rPr lang="ja-JP" altLang="en-US" sz="1000">
                <a:solidFill>
                  <a:srgbClr val="000000"/>
                </a:solidFill>
                <a:latin typeface="MS UI Gothic" pitchFamily="50" charset="-128"/>
                <a:ea typeface="MS UI Gothic" pitchFamily="50" charset="-128"/>
                <a:cs typeface="Times New Roman" pitchFamily="18" charset="0"/>
              </a:rPr>
              <a:t>に対する支払限度額です。</a:t>
            </a:r>
          </a:p>
        </p:txBody>
      </p:sp>
    </p:spTree>
    <p:extLst>
      <p:ext uri="{BB962C8B-B14F-4D97-AF65-F5344CB8AC3E}">
        <p14:creationId xmlns:p14="http://schemas.microsoft.com/office/powerpoint/2010/main" xmlns="" val="3035228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8"/>
          <p:cNvSpPr>
            <a:spLocks noChangeArrowheads="1"/>
          </p:cNvSpPr>
          <p:nvPr/>
        </p:nvSpPr>
        <p:spPr bwMode="auto">
          <a:xfrm>
            <a:off x="4716463" y="3068638"/>
            <a:ext cx="4103687" cy="2881312"/>
          </a:xfrm>
          <a:prstGeom prst="roundRect">
            <a:avLst>
              <a:gd name="adj" fmla="val 16667"/>
            </a:avLst>
          </a:prstGeom>
          <a:solidFill>
            <a:srgbClr val="FFFFCC"/>
          </a:solidFill>
          <a:ln w="63500" cap="rnd" cmpd="dbl" algn="ctr">
            <a:solidFill>
              <a:srgbClr val="009900"/>
            </a:solidFill>
            <a:prstDash val="sysDot"/>
            <a:round/>
            <a:headEnd/>
            <a:tailEnd/>
          </a:ln>
        </p:spPr>
        <p:txBody>
          <a:bodyPr wrap="none" lIns="91428" tIns="45714" rIns="91428" bIns="45714" anchor="ct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eaLnBrk="1" hangingPunct="1"/>
            <a:endParaRPr lang="ja-JP" altLang="en-US" sz="1600">
              <a:ea typeface="ＭＳ Ｐゴシック" pitchFamily="50" charset="-128"/>
            </a:endParaRPr>
          </a:p>
        </p:txBody>
      </p:sp>
      <p:sp>
        <p:nvSpPr>
          <p:cNvPr id="5" name="AutoShape 30"/>
          <p:cNvSpPr>
            <a:spLocks noChangeArrowheads="1"/>
          </p:cNvSpPr>
          <p:nvPr/>
        </p:nvSpPr>
        <p:spPr bwMode="auto">
          <a:xfrm>
            <a:off x="323850" y="3068638"/>
            <a:ext cx="4103688" cy="3313112"/>
          </a:xfrm>
          <a:prstGeom prst="roundRect">
            <a:avLst>
              <a:gd name="adj" fmla="val 16667"/>
            </a:avLst>
          </a:prstGeom>
          <a:solidFill>
            <a:srgbClr val="FFFFCC"/>
          </a:solidFill>
          <a:ln w="63500" cap="rnd" cmpd="dbl" algn="ctr">
            <a:solidFill>
              <a:srgbClr val="009900"/>
            </a:solidFill>
            <a:prstDash val="sysDot"/>
            <a:round/>
            <a:headEnd/>
            <a:tailEnd/>
          </a:ln>
        </p:spPr>
        <p:txBody>
          <a:bodyPr wrap="none" lIns="91428" tIns="45714" rIns="91428" bIns="45714" anchor="ct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eaLnBrk="1" hangingPunct="1"/>
            <a:endParaRPr lang="ja-JP" altLang="en-US" sz="1600">
              <a:ea typeface="ＭＳ Ｐゴシック" pitchFamily="50" charset="-128"/>
            </a:endParaRPr>
          </a:p>
        </p:txBody>
      </p:sp>
      <p:sp>
        <p:nvSpPr>
          <p:cNvPr id="6" name="Rectangle 2"/>
          <p:cNvSpPr>
            <a:spLocks noChangeArrowheads="1"/>
          </p:cNvSpPr>
          <p:nvPr/>
        </p:nvSpPr>
        <p:spPr bwMode="auto">
          <a:xfrm>
            <a:off x="79375" y="184150"/>
            <a:ext cx="8980488" cy="392113"/>
          </a:xfrm>
          <a:prstGeom prst="rect">
            <a:avLst/>
          </a:prstGeom>
          <a:solidFill>
            <a:srgbClr val="000080"/>
          </a:solidFill>
          <a:ln w="12700">
            <a:solidFill>
              <a:schemeClr val="accent1"/>
            </a:solidFill>
            <a:miter lim="800000"/>
            <a:headEnd/>
            <a:tailEnd/>
          </a:ln>
        </p:spPr>
        <p:txBody>
          <a:bodyPr wrap="none" lIns="91428" tIns="45714" rIns="91428" bIns="45714" anchor="ct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eaLnBrk="1" hangingPunct="1"/>
            <a:r>
              <a:rPr lang="ja-JP" altLang="en-US" sz="2000" b="1" dirty="0" smtClean="0">
                <a:solidFill>
                  <a:schemeClr val="bg1"/>
                </a:solidFill>
                <a:latin typeface="ＭＳ Ｐゴシック" pitchFamily="50" charset="-128"/>
                <a:ea typeface="ＭＳ Ｐゴシック" pitchFamily="50" charset="-128"/>
              </a:rPr>
              <a:t>３．</a:t>
            </a:r>
            <a:r>
              <a:rPr lang="ja-JP" altLang="en-US" sz="2000" b="1" dirty="0">
                <a:solidFill>
                  <a:schemeClr val="bg1"/>
                </a:solidFill>
                <a:latin typeface="ＭＳ Ｐゴシック" pitchFamily="50" charset="-128"/>
                <a:ea typeface="ＭＳ Ｐゴシック" pitchFamily="50" charset="-128"/>
              </a:rPr>
              <a:t>火災保</a:t>
            </a:r>
            <a:r>
              <a:rPr lang="ja-JP" altLang="en-US" sz="2000" b="1" dirty="0" smtClean="0">
                <a:solidFill>
                  <a:schemeClr val="bg1"/>
                </a:solidFill>
                <a:latin typeface="ＭＳ Ｐゴシック" pitchFamily="50" charset="-128"/>
                <a:ea typeface="ＭＳ Ｐゴシック" pitchFamily="50" charset="-128"/>
              </a:rPr>
              <a:t>険</a:t>
            </a:r>
            <a:endParaRPr lang="ja-JP" altLang="en-US" sz="2000" b="1" dirty="0">
              <a:solidFill>
                <a:schemeClr val="bg1"/>
              </a:solidFill>
              <a:latin typeface="ＭＳ Ｐゴシック" pitchFamily="50" charset="-128"/>
              <a:ea typeface="ＭＳ Ｐゴシック" pitchFamily="50" charset="-128"/>
            </a:endParaRPr>
          </a:p>
        </p:txBody>
      </p:sp>
      <p:sp>
        <p:nvSpPr>
          <p:cNvPr id="7" name="Rectangle 3"/>
          <p:cNvSpPr>
            <a:spLocks noChangeArrowheads="1"/>
          </p:cNvSpPr>
          <p:nvPr/>
        </p:nvSpPr>
        <p:spPr bwMode="auto">
          <a:xfrm>
            <a:off x="107950" y="549275"/>
            <a:ext cx="8928100" cy="6048375"/>
          </a:xfrm>
          <a:prstGeom prst="rect">
            <a:avLst/>
          </a:prstGeom>
          <a:noFill/>
          <a:ln w="25400">
            <a:solidFill>
              <a:srgbClr val="000080"/>
            </a:solidFill>
            <a:miter lim="800000"/>
            <a:headEnd/>
            <a:tailEnd/>
          </a:ln>
          <a:extLst>
            <a:ext uri="{909E8E84-426E-40DD-AFC4-6F175D3DCCD1}">
              <a14:hiddenFill xmlns:a14="http://schemas.microsoft.com/office/drawing/2010/main" xmlns="">
                <a:solidFill>
                  <a:srgbClr val="FFFFFF"/>
                </a:solidFill>
              </a14:hiddenFill>
            </a:ext>
          </a:extLst>
        </p:spPr>
        <p:txBody>
          <a:bodyPr wrap="none" lIns="91428" tIns="45714" rIns="91428" bIns="45714" anchor="ct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eaLnBrk="1" hangingPunct="1"/>
            <a:endParaRPr lang="ja-JP" altLang="en-US" sz="1600">
              <a:ea typeface="ＭＳ Ｐゴシック" pitchFamily="50" charset="-128"/>
            </a:endParaRPr>
          </a:p>
        </p:txBody>
      </p:sp>
      <p:sp>
        <p:nvSpPr>
          <p:cNvPr id="8" name="Rectangle 5"/>
          <p:cNvSpPr>
            <a:spLocks noChangeArrowheads="1"/>
          </p:cNvSpPr>
          <p:nvPr/>
        </p:nvSpPr>
        <p:spPr bwMode="auto">
          <a:xfrm>
            <a:off x="209550" y="644525"/>
            <a:ext cx="2778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8" tIns="45714" rIns="91428" bIns="45714">
            <a:spAutoFit/>
          </a:bodyP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a:r>
              <a:rPr lang="ja-JP" altLang="en-US" sz="1600" b="1">
                <a:latin typeface="ＭＳ Ｐゴシック" pitchFamily="50" charset="-128"/>
                <a:ea typeface="ＭＳ Ｐゴシック" pitchFamily="50" charset="-128"/>
              </a:rPr>
              <a:t>（１） 火災保険とは</a:t>
            </a:r>
          </a:p>
        </p:txBody>
      </p:sp>
      <p:sp>
        <p:nvSpPr>
          <p:cNvPr id="9" name="Line 6"/>
          <p:cNvSpPr>
            <a:spLocks noChangeShapeType="1"/>
          </p:cNvSpPr>
          <p:nvPr/>
        </p:nvSpPr>
        <p:spPr bwMode="auto">
          <a:xfrm flipH="1">
            <a:off x="3467100" y="5037138"/>
            <a:ext cx="2220913"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76200">
                <a:solidFill>
                  <a:srgbClr val="000000"/>
                </a:solidFill>
                <a:round/>
                <a:headEnd/>
                <a:tailEnd type="triangle" w="med" len="med"/>
              </a14:hiddenLine>
            </a:ext>
          </a:extLst>
        </p:spPr>
        <p:txBody>
          <a:bodyPr wrap="none" anchor="ctr"/>
          <a:lstStyle/>
          <a:p>
            <a:endParaRPr lang="ja-JP" altLang="en-US"/>
          </a:p>
        </p:txBody>
      </p:sp>
      <p:sp>
        <p:nvSpPr>
          <p:cNvPr id="10" name="AutoShape 18"/>
          <p:cNvSpPr>
            <a:spLocks noChangeArrowheads="1"/>
          </p:cNvSpPr>
          <p:nvPr/>
        </p:nvSpPr>
        <p:spPr bwMode="auto">
          <a:xfrm>
            <a:off x="568325" y="981075"/>
            <a:ext cx="7988300" cy="1439863"/>
          </a:xfrm>
          <a:prstGeom prst="roundRect">
            <a:avLst>
              <a:gd name="adj" fmla="val 16667"/>
            </a:avLst>
          </a:prstGeom>
          <a:solidFill>
            <a:srgbClr val="FFFF99"/>
          </a:solidFill>
          <a:ln w="22225">
            <a:solidFill>
              <a:srgbClr val="FF6600"/>
            </a:solidFill>
            <a:round/>
            <a:headEnd/>
            <a:tailEnd/>
          </a:ln>
        </p:spPr>
        <p:txBody>
          <a:bodyPr wrap="none" lIns="91428" tIns="45714" rIns="91428" bIns="45714" anchor="ct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eaLnBrk="1" hangingPunct="1"/>
            <a:r>
              <a:rPr lang="ja-JP" altLang="en-US" sz="2000" b="1">
                <a:latin typeface="ＭＳ Ｐゴシック" pitchFamily="50" charset="-128"/>
                <a:ea typeface="ＭＳ Ｐゴシック" pitchFamily="50" charset="-128"/>
              </a:rPr>
              <a:t>　</a:t>
            </a:r>
            <a:r>
              <a:rPr lang="ja-JP" altLang="en-US" sz="1600" b="1" u="sng">
                <a:latin typeface="ＭＳ Ｐゴシック" pitchFamily="50" charset="-128"/>
                <a:ea typeface="ＭＳ Ｐゴシック" pitchFamily="50" charset="-128"/>
              </a:rPr>
              <a:t>建物</a:t>
            </a:r>
            <a:r>
              <a:rPr lang="ja-JP" altLang="en-US" sz="1600">
                <a:latin typeface="ＭＳ Ｐゴシック" pitchFamily="50" charset="-128"/>
                <a:ea typeface="ＭＳ Ｐゴシック" pitchFamily="50" charset="-128"/>
              </a:rPr>
              <a:t>や</a:t>
            </a:r>
            <a:r>
              <a:rPr lang="ja-JP" altLang="en-US" sz="1600" b="1" u="sng">
                <a:latin typeface="ＭＳ Ｐゴシック" pitchFamily="50" charset="-128"/>
                <a:ea typeface="ＭＳ Ｐゴシック" pitchFamily="50" charset="-128"/>
              </a:rPr>
              <a:t>動産（家財、設備・什器、商品・製品など）などの財物</a:t>
            </a:r>
            <a:r>
              <a:rPr lang="ja-JP" altLang="en-US" sz="1600">
                <a:latin typeface="ＭＳ Ｐゴシック" pitchFamily="50" charset="-128"/>
                <a:ea typeface="ＭＳ Ｐゴシック" pitchFamily="50" charset="-128"/>
              </a:rPr>
              <a:t>が、火災などの事故に</a:t>
            </a:r>
          </a:p>
          <a:p>
            <a:pPr algn="l" eaLnBrk="1" hangingPunct="1"/>
            <a:r>
              <a:rPr lang="ja-JP" altLang="en-US" sz="1600">
                <a:latin typeface="ＭＳ Ｐゴシック" pitchFamily="50" charset="-128"/>
                <a:ea typeface="ＭＳ Ｐゴシック" pitchFamily="50" charset="-128"/>
              </a:rPr>
              <a:t>　より損害を受けたとき、その損害を補償する保険。</a:t>
            </a:r>
          </a:p>
          <a:p>
            <a:pPr algn="l" eaLnBrk="1" hangingPunct="1"/>
            <a:r>
              <a:rPr lang="ja-JP" altLang="en-US" sz="1600">
                <a:latin typeface="ＭＳ Ｐゴシック" pitchFamily="50" charset="-128"/>
                <a:ea typeface="ＭＳ Ｐゴシック" pitchFamily="50" charset="-128"/>
              </a:rPr>
              <a:t>　</a:t>
            </a:r>
            <a:r>
              <a:rPr lang="ja-JP" altLang="en-US" sz="1600" b="1" u="sng">
                <a:latin typeface="ＭＳ Ｐゴシック" pitchFamily="50" charset="-128"/>
                <a:ea typeface="ＭＳ Ｐゴシック" pitchFamily="50" charset="-128"/>
              </a:rPr>
              <a:t>火災をはじめ、落雷、風災、雹災、雪災、水災などの自然災害</a:t>
            </a:r>
            <a:r>
              <a:rPr lang="ja-JP" altLang="en-US" sz="1600">
                <a:latin typeface="ＭＳ Ｐゴシック" pitchFamily="50" charset="-128"/>
                <a:ea typeface="ＭＳ Ｐゴシック" pitchFamily="50" charset="-128"/>
              </a:rPr>
              <a:t>や、</a:t>
            </a:r>
            <a:r>
              <a:rPr lang="ja-JP" altLang="en-US" sz="1600" b="1" u="sng">
                <a:latin typeface="ＭＳ Ｐゴシック" pitchFamily="50" charset="-128"/>
                <a:ea typeface="ＭＳ Ｐゴシック" pitchFamily="50" charset="-128"/>
              </a:rPr>
              <a:t>盗難、水濡れ、</a:t>
            </a:r>
          </a:p>
          <a:p>
            <a:pPr algn="l" eaLnBrk="1" hangingPunct="1"/>
            <a:r>
              <a:rPr lang="ja-JP" altLang="en-US" sz="1600" b="1">
                <a:latin typeface="ＭＳ Ｐゴシック" pitchFamily="50" charset="-128"/>
                <a:ea typeface="ＭＳ Ｐゴシック" pitchFamily="50" charset="-128"/>
              </a:rPr>
              <a:t>　</a:t>
            </a:r>
            <a:r>
              <a:rPr lang="ja-JP" altLang="en-US" sz="1600" b="1" u="sng">
                <a:latin typeface="ＭＳ Ｐゴシック" pitchFamily="50" charset="-128"/>
                <a:ea typeface="ＭＳ Ｐゴシック" pitchFamily="50" charset="-128"/>
              </a:rPr>
              <a:t>不測かつ突発的な事故（破損・汚損など）</a:t>
            </a:r>
            <a:r>
              <a:rPr lang="ja-JP" altLang="en-US" sz="1600">
                <a:latin typeface="ＭＳ Ｐゴシック" pitchFamily="50" charset="-128"/>
                <a:ea typeface="ＭＳ Ｐゴシック" pitchFamily="50" charset="-128"/>
              </a:rPr>
              <a:t>などの日常生活における事故を補償する。</a:t>
            </a:r>
          </a:p>
          <a:p>
            <a:pPr algn="l" eaLnBrk="1" hangingPunct="1"/>
            <a:r>
              <a:rPr lang="ja-JP" altLang="en-US" sz="1600">
                <a:latin typeface="ＭＳ Ｐゴシック" pitchFamily="50" charset="-128"/>
                <a:ea typeface="ＭＳ Ｐゴシック" pitchFamily="50" charset="-128"/>
              </a:rPr>
              <a:t>　また、事故時の損害に付随して発生する各種費用についても補償する。</a:t>
            </a:r>
          </a:p>
        </p:txBody>
      </p:sp>
      <p:sp>
        <p:nvSpPr>
          <p:cNvPr id="11" name="AutoShape 22"/>
          <p:cNvSpPr>
            <a:spLocks noChangeArrowheads="1"/>
          </p:cNvSpPr>
          <p:nvPr/>
        </p:nvSpPr>
        <p:spPr bwMode="auto">
          <a:xfrm>
            <a:off x="2916238" y="6092825"/>
            <a:ext cx="5688012" cy="504825"/>
          </a:xfrm>
          <a:prstGeom prst="roundRect">
            <a:avLst>
              <a:gd name="adj" fmla="val 16667"/>
            </a:avLst>
          </a:prstGeom>
          <a:solidFill>
            <a:schemeClr val="bg1"/>
          </a:solidFill>
          <a:ln w="22225">
            <a:solidFill>
              <a:srgbClr val="FF6600"/>
            </a:solidFill>
            <a:round/>
            <a:headEnd/>
            <a:tailEnd/>
          </a:ln>
        </p:spPr>
        <p:txBody>
          <a:bodyPr wrap="none" lIns="91428" tIns="45714" rIns="91428" bIns="45714" anchor="ct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eaLnBrk="1" hangingPunct="1"/>
            <a:r>
              <a:rPr lang="ja-JP" altLang="en-US" sz="1400" b="1">
                <a:latin typeface="ＭＳ Ｐゴシック" pitchFamily="50" charset="-128"/>
                <a:ea typeface="ＭＳ Ｐゴシック" pitchFamily="50" charset="-128"/>
              </a:rPr>
              <a:t>　　　</a:t>
            </a:r>
            <a:r>
              <a:rPr lang="ja-JP" altLang="en-US" sz="1400">
                <a:latin typeface="ＭＳ Ｐゴシック" pitchFamily="50" charset="-128"/>
                <a:ea typeface="ＭＳ Ｐゴシック" pitchFamily="50" charset="-128"/>
              </a:rPr>
              <a:t>補償内容は、保険種類や付帯される特約によって異なる。</a:t>
            </a:r>
          </a:p>
          <a:p>
            <a:pPr algn="l" eaLnBrk="1" hangingPunct="1"/>
            <a:r>
              <a:rPr lang="ja-JP" altLang="en-US" sz="1400">
                <a:latin typeface="ＭＳ Ｐゴシック" pitchFamily="50" charset="-128"/>
                <a:ea typeface="ＭＳ Ｐゴシック" pitchFamily="50" charset="-128"/>
              </a:rPr>
              <a:t>　　　 お客さまのニーズに合わせた提案が必要である。　</a:t>
            </a:r>
          </a:p>
        </p:txBody>
      </p:sp>
      <p:sp>
        <p:nvSpPr>
          <p:cNvPr id="12" name="Rectangle 23"/>
          <p:cNvSpPr>
            <a:spLocks noChangeArrowheads="1"/>
          </p:cNvSpPr>
          <p:nvPr/>
        </p:nvSpPr>
        <p:spPr bwMode="auto">
          <a:xfrm>
            <a:off x="209550" y="2516188"/>
            <a:ext cx="2778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8" tIns="45714" rIns="91428" bIns="45714">
            <a:spAutoFit/>
          </a:bodyP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a:r>
              <a:rPr lang="ja-JP" altLang="en-US" sz="1600" b="1">
                <a:latin typeface="ＭＳ Ｐゴシック" pitchFamily="50" charset="-128"/>
                <a:ea typeface="ＭＳ Ｐゴシック" pitchFamily="50" charset="-128"/>
              </a:rPr>
              <a:t>（２） 火災保険の種類</a:t>
            </a:r>
          </a:p>
        </p:txBody>
      </p:sp>
      <p:sp>
        <p:nvSpPr>
          <p:cNvPr id="13" name="AutoShape 25"/>
          <p:cNvSpPr>
            <a:spLocks noChangeArrowheads="1"/>
          </p:cNvSpPr>
          <p:nvPr/>
        </p:nvSpPr>
        <p:spPr bwMode="auto">
          <a:xfrm>
            <a:off x="898525" y="2852738"/>
            <a:ext cx="2952750" cy="503237"/>
          </a:xfrm>
          <a:prstGeom prst="cube">
            <a:avLst>
              <a:gd name="adj" fmla="val 25000"/>
            </a:avLst>
          </a:prstGeom>
          <a:gradFill rotWithShape="1">
            <a:gsLst>
              <a:gs pos="0">
                <a:srgbClr val="33CCFF"/>
              </a:gs>
              <a:gs pos="50000">
                <a:srgbClr val="FFFFFF"/>
              </a:gs>
              <a:gs pos="100000">
                <a:srgbClr val="33C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1428" tIns="45714" rIns="91428" bIns="45714" anchor="ct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eaLnBrk="1" hangingPunct="1"/>
            <a:r>
              <a:rPr lang="ja-JP" altLang="en-US" sz="1600" b="1">
                <a:latin typeface="ＭＳ Ｐゴシック" pitchFamily="50" charset="-128"/>
                <a:ea typeface="ＭＳ Ｐゴシック" pitchFamily="50" charset="-128"/>
              </a:rPr>
              <a:t>個人分野</a:t>
            </a:r>
          </a:p>
        </p:txBody>
      </p:sp>
      <p:sp>
        <p:nvSpPr>
          <p:cNvPr id="14" name="AutoShape 26"/>
          <p:cNvSpPr>
            <a:spLocks noChangeArrowheads="1"/>
          </p:cNvSpPr>
          <p:nvPr/>
        </p:nvSpPr>
        <p:spPr bwMode="auto">
          <a:xfrm>
            <a:off x="5292725" y="2852738"/>
            <a:ext cx="2952750" cy="503237"/>
          </a:xfrm>
          <a:prstGeom prst="cube">
            <a:avLst>
              <a:gd name="adj" fmla="val 25000"/>
            </a:avLst>
          </a:prstGeom>
          <a:gradFill rotWithShape="1">
            <a:gsLst>
              <a:gs pos="0">
                <a:srgbClr val="33CCFF"/>
              </a:gs>
              <a:gs pos="50000">
                <a:srgbClr val="FFFFFF"/>
              </a:gs>
              <a:gs pos="100000">
                <a:srgbClr val="33C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1428" tIns="45714" rIns="91428" bIns="45714" anchor="ct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eaLnBrk="1" hangingPunct="1"/>
            <a:r>
              <a:rPr lang="ja-JP" altLang="en-US" sz="1600" b="1">
                <a:latin typeface="ＭＳ Ｐゴシック" pitchFamily="50" charset="-128"/>
                <a:ea typeface="ＭＳ Ｐゴシック" pitchFamily="50" charset="-128"/>
              </a:rPr>
              <a:t>企業分野・特定分野</a:t>
            </a:r>
          </a:p>
        </p:txBody>
      </p:sp>
      <p:sp>
        <p:nvSpPr>
          <p:cNvPr id="15" name="Rectangle 32"/>
          <p:cNvSpPr>
            <a:spLocks noChangeArrowheads="1"/>
          </p:cNvSpPr>
          <p:nvPr/>
        </p:nvSpPr>
        <p:spPr bwMode="auto">
          <a:xfrm>
            <a:off x="4992688" y="3933825"/>
            <a:ext cx="3598862" cy="287338"/>
          </a:xfrm>
          <a:prstGeom prst="rect">
            <a:avLst/>
          </a:prstGeom>
          <a:solidFill>
            <a:srgbClr val="FFCCFF"/>
          </a:solidFill>
          <a:ln w="9525">
            <a:solidFill>
              <a:srgbClr val="FF0066"/>
            </a:solidFill>
            <a:miter lim="800000"/>
            <a:headEnd/>
            <a:tailEnd/>
          </a:ln>
        </p:spPr>
        <p:txBody>
          <a:bodyPr wrap="none" lIns="91395" tIns="45699" rIns="91395" bIns="45699" anchor="ct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eaLnBrk="1" hangingPunct="1"/>
            <a:r>
              <a:rPr lang="ja-JP" altLang="en-US" sz="1400">
                <a:latin typeface="ＭＳ Ｐゴシック" pitchFamily="50" charset="-128"/>
                <a:ea typeface="ＭＳ Ｐゴシック" pitchFamily="50" charset="-128"/>
              </a:rPr>
              <a:t>普通火災保険・店舗総合保険</a:t>
            </a:r>
            <a:endParaRPr lang="en-US" altLang="ja-JP" sz="1400">
              <a:latin typeface="ＭＳ Ｐゴシック" pitchFamily="50" charset="-128"/>
              <a:ea typeface="ＭＳ Ｐゴシック" pitchFamily="50" charset="-128"/>
            </a:endParaRPr>
          </a:p>
        </p:txBody>
      </p:sp>
      <p:sp>
        <p:nvSpPr>
          <p:cNvPr id="16" name="Rectangle 33"/>
          <p:cNvSpPr>
            <a:spLocks noChangeArrowheads="1"/>
          </p:cNvSpPr>
          <p:nvPr/>
        </p:nvSpPr>
        <p:spPr bwMode="auto">
          <a:xfrm>
            <a:off x="4991100" y="4314825"/>
            <a:ext cx="3598863" cy="287338"/>
          </a:xfrm>
          <a:prstGeom prst="rect">
            <a:avLst/>
          </a:prstGeom>
          <a:solidFill>
            <a:srgbClr val="FFCCFF"/>
          </a:solidFill>
          <a:ln w="9525">
            <a:solidFill>
              <a:srgbClr val="FF0066"/>
            </a:solidFill>
            <a:miter lim="800000"/>
            <a:headEnd/>
            <a:tailEnd/>
          </a:ln>
        </p:spPr>
        <p:txBody>
          <a:bodyPr wrap="none" lIns="91395" tIns="45699" rIns="91395" bIns="45699" anchor="ct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eaLnBrk="1" hangingPunct="1"/>
            <a:r>
              <a:rPr lang="ja-JP" altLang="en-US" sz="1400">
                <a:latin typeface="ＭＳ Ｐゴシック" pitchFamily="50" charset="-128"/>
                <a:ea typeface="ＭＳ Ｐゴシック" pitchFamily="50" charset="-128"/>
              </a:rPr>
              <a:t>ビジネスオーナーズ</a:t>
            </a:r>
          </a:p>
        </p:txBody>
      </p:sp>
      <p:sp>
        <p:nvSpPr>
          <p:cNvPr id="17" name="Rectangle 34"/>
          <p:cNvSpPr>
            <a:spLocks noChangeArrowheads="1"/>
          </p:cNvSpPr>
          <p:nvPr/>
        </p:nvSpPr>
        <p:spPr bwMode="auto">
          <a:xfrm>
            <a:off x="4992688" y="5033963"/>
            <a:ext cx="3598862" cy="287337"/>
          </a:xfrm>
          <a:prstGeom prst="rect">
            <a:avLst/>
          </a:prstGeom>
          <a:solidFill>
            <a:srgbClr val="FFCCFF"/>
          </a:solidFill>
          <a:ln w="9525">
            <a:solidFill>
              <a:srgbClr val="FF0066"/>
            </a:solidFill>
            <a:miter lim="800000"/>
            <a:headEnd/>
            <a:tailEnd/>
          </a:ln>
        </p:spPr>
        <p:txBody>
          <a:bodyPr wrap="none" lIns="91395" tIns="45699" rIns="91395" bIns="45699" anchor="ct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eaLnBrk="1" hangingPunct="1"/>
            <a:r>
              <a:rPr lang="ja-JP" altLang="en-US" sz="1400">
                <a:latin typeface="ＭＳ Ｐゴシック" pitchFamily="50" charset="-128"/>
                <a:ea typeface="ＭＳ Ｐゴシック" pitchFamily="50" charset="-128"/>
              </a:rPr>
              <a:t>企業費用・利益総合保険、店舗休業保険</a:t>
            </a:r>
          </a:p>
        </p:txBody>
      </p:sp>
      <p:sp>
        <p:nvSpPr>
          <p:cNvPr id="18" name="Rectangle 35"/>
          <p:cNvSpPr>
            <a:spLocks noChangeArrowheads="1"/>
          </p:cNvSpPr>
          <p:nvPr/>
        </p:nvSpPr>
        <p:spPr bwMode="auto">
          <a:xfrm>
            <a:off x="5005388" y="5394325"/>
            <a:ext cx="3598862" cy="287338"/>
          </a:xfrm>
          <a:prstGeom prst="rect">
            <a:avLst/>
          </a:prstGeom>
          <a:solidFill>
            <a:srgbClr val="FFCCFF"/>
          </a:solidFill>
          <a:ln w="9525">
            <a:solidFill>
              <a:srgbClr val="FF0066"/>
            </a:solidFill>
            <a:miter lim="800000"/>
            <a:headEnd/>
            <a:tailEnd/>
          </a:ln>
        </p:spPr>
        <p:txBody>
          <a:bodyPr wrap="none" lIns="91395" tIns="45699" rIns="91395" bIns="45699" anchor="ct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eaLnBrk="1" hangingPunct="1"/>
            <a:r>
              <a:rPr lang="ja-JP" altLang="en-US" sz="1400">
                <a:latin typeface="ＭＳ Ｐゴシック" pitchFamily="50" charset="-128"/>
                <a:ea typeface="ＭＳ Ｐゴシック" pitchFamily="50" charset="-128"/>
              </a:rPr>
              <a:t>債権保全火災保険、森林火災保険</a:t>
            </a:r>
          </a:p>
        </p:txBody>
      </p:sp>
      <p:sp>
        <p:nvSpPr>
          <p:cNvPr id="19" name="Rectangle 36"/>
          <p:cNvSpPr>
            <a:spLocks noChangeArrowheads="1"/>
          </p:cNvSpPr>
          <p:nvPr/>
        </p:nvSpPr>
        <p:spPr bwMode="auto">
          <a:xfrm>
            <a:off x="5003800" y="3573463"/>
            <a:ext cx="3598863" cy="287337"/>
          </a:xfrm>
          <a:prstGeom prst="rect">
            <a:avLst/>
          </a:prstGeom>
          <a:solidFill>
            <a:srgbClr val="FFCCFF"/>
          </a:solidFill>
          <a:ln w="9525">
            <a:solidFill>
              <a:srgbClr val="FF0066"/>
            </a:solidFill>
            <a:miter lim="800000"/>
            <a:headEnd/>
            <a:tailEnd/>
          </a:ln>
        </p:spPr>
        <p:txBody>
          <a:bodyPr wrap="none" lIns="91395" tIns="45699" rIns="91395" bIns="45699" anchor="ct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eaLnBrk="1" hangingPunct="1"/>
            <a:r>
              <a:rPr lang="ja-JP" altLang="en-US" sz="1400">
                <a:latin typeface="ＭＳ Ｐゴシック" pitchFamily="50" charset="-128"/>
                <a:ea typeface="ＭＳ Ｐゴシック" pitchFamily="50" charset="-128"/>
              </a:rPr>
              <a:t>マンション総合保険</a:t>
            </a:r>
          </a:p>
        </p:txBody>
      </p:sp>
      <p:pic>
        <p:nvPicPr>
          <p:cNvPr id="20" name="Picture 2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81338" y="6162675"/>
            <a:ext cx="338137" cy="361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 name="Rectangle 39"/>
          <p:cNvSpPr>
            <a:spLocks noChangeArrowheads="1"/>
          </p:cNvSpPr>
          <p:nvPr/>
        </p:nvSpPr>
        <p:spPr bwMode="auto">
          <a:xfrm>
            <a:off x="612775" y="3429000"/>
            <a:ext cx="2663825" cy="1295400"/>
          </a:xfrm>
          <a:prstGeom prst="rect">
            <a:avLst/>
          </a:prstGeom>
          <a:solidFill>
            <a:srgbClr val="FFCCFF"/>
          </a:solidFill>
          <a:ln w="9525">
            <a:solidFill>
              <a:srgbClr val="FF0066"/>
            </a:solidFill>
            <a:miter lim="800000"/>
            <a:headEnd/>
            <a:tailEnd/>
          </a:ln>
        </p:spPr>
        <p:txBody>
          <a:bodyPr wrap="none" lIns="91395" tIns="45699" rIns="91395" bIns="45699"/>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eaLnBrk="1" hangingPunct="1"/>
            <a:r>
              <a:rPr lang="ja-JP" altLang="en-US" sz="1400">
                <a:latin typeface="ＭＳ Ｐゴシック" pitchFamily="50" charset="-128"/>
                <a:ea typeface="ＭＳ Ｐゴシック" pitchFamily="50" charset="-128"/>
              </a:rPr>
              <a:t>個人用火災総合保険</a:t>
            </a:r>
          </a:p>
        </p:txBody>
      </p:sp>
      <p:sp>
        <p:nvSpPr>
          <p:cNvPr id="22" name="Rectangle 40"/>
          <p:cNvSpPr>
            <a:spLocks noChangeArrowheads="1"/>
          </p:cNvSpPr>
          <p:nvPr/>
        </p:nvSpPr>
        <p:spPr bwMode="auto">
          <a:xfrm rot="5400000">
            <a:off x="3094831" y="3969545"/>
            <a:ext cx="720725" cy="1223962"/>
          </a:xfrm>
          <a:prstGeom prst="rect">
            <a:avLst/>
          </a:prstGeom>
          <a:noFill/>
          <a:ln>
            <a:noFill/>
          </a:ln>
          <a:effectLst>
            <a:outerShdw dist="56796" dir="1593903" algn="ctr" rotWithShape="0">
              <a:schemeClr val="bg2"/>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ot="10800000" vert="eaVert" wrap="none" lIns="91428" tIns="45714" rIns="91428" bIns="45714" anchor="ctr"/>
          <a:lstStyle/>
          <a:p>
            <a:pPr fontAlgn="ctr">
              <a:spcBef>
                <a:spcPct val="20000"/>
              </a:spcBef>
              <a:defRPr/>
            </a:pPr>
            <a:r>
              <a:rPr lang="ja-JP" altLang="en-US" sz="3200" b="1">
                <a:solidFill>
                  <a:schemeClr val="accent2"/>
                </a:solidFill>
                <a:effectLst>
                  <a:outerShdw blurRad="38100" dist="38100" dir="2700000" algn="tl">
                    <a:srgbClr val="C0C0C0"/>
                  </a:outerShdw>
                </a:effectLst>
                <a:latin typeface="ＭＳ Ｐゴシック" pitchFamily="50" charset="-128"/>
                <a:ea typeface="ＭＳ Ｐゴシック" pitchFamily="50" charset="-128"/>
              </a:rPr>
              <a:t>＋</a:t>
            </a:r>
          </a:p>
        </p:txBody>
      </p:sp>
      <p:sp>
        <p:nvSpPr>
          <p:cNvPr id="23" name="Rectangle 42"/>
          <p:cNvSpPr>
            <a:spLocks noChangeArrowheads="1"/>
          </p:cNvSpPr>
          <p:nvPr/>
        </p:nvSpPr>
        <p:spPr bwMode="auto">
          <a:xfrm>
            <a:off x="3708400" y="3429000"/>
            <a:ext cx="431800" cy="2087563"/>
          </a:xfrm>
          <a:prstGeom prst="rect">
            <a:avLst/>
          </a:prstGeom>
          <a:solidFill>
            <a:srgbClr val="FFCCFF"/>
          </a:solidFill>
          <a:ln w="9525">
            <a:solidFill>
              <a:srgbClr val="FF0066"/>
            </a:solidFill>
            <a:miter lim="800000"/>
            <a:headEnd/>
            <a:tailEnd/>
          </a:ln>
        </p:spPr>
        <p:txBody>
          <a:bodyPr wrap="none" lIns="91395" tIns="45699" rIns="91395" bIns="45699" anchor="ct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eaLnBrk="1" hangingPunct="1"/>
            <a:r>
              <a:rPr lang="ja-JP" altLang="en-US" sz="1400">
                <a:latin typeface="ＭＳ Ｐゴシック" pitchFamily="50" charset="-128"/>
                <a:ea typeface="ＭＳ Ｐゴシック" pitchFamily="50" charset="-128"/>
              </a:rPr>
              <a:t>地</a:t>
            </a:r>
          </a:p>
          <a:p>
            <a:pPr eaLnBrk="1" hangingPunct="1"/>
            <a:r>
              <a:rPr lang="ja-JP" altLang="en-US" sz="1400">
                <a:latin typeface="ＭＳ Ｐゴシック" pitchFamily="50" charset="-128"/>
                <a:ea typeface="ＭＳ Ｐゴシック" pitchFamily="50" charset="-128"/>
              </a:rPr>
              <a:t>震</a:t>
            </a:r>
          </a:p>
          <a:p>
            <a:pPr eaLnBrk="1" hangingPunct="1"/>
            <a:r>
              <a:rPr lang="ja-JP" altLang="en-US" sz="1400">
                <a:latin typeface="ＭＳ Ｐゴシック" pitchFamily="50" charset="-128"/>
                <a:ea typeface="ＭＳ Ｐゴシック" pitchFamily="50" charset="-128"/>
              </a:rPr>
              <a:t>保</a:t>
            </a:r>
          </a:p>
          <a:p>
            <a:pPr eaLnBrk="1" hangingPunct="1"/>
            <a:r>
              <a:rPr lang="ja-JP" altLang="en-US" sz="1400">
                <a:latin typeface="ＭＳ Ｐゴシック" pitchFamily="50" charset="-128"/>
                <a:ea typeface="ＭＳ Ｐゴシック" pitchFamily="50" charset="-128"/>
              </a:rPr>
              <a:t>険</a:t>
            </a:r>
          </a:p>
          <a:p>
            <a:pPr eaLnBrk="1" hangingPunct="1"/>
            <a:r>
              <a:rPr lang="en-US" altLang="ja-JP" sz="1400">
                <a:latin typeface="ＭＳ Ｐゴシック" pitchFamily="50" charset="-128"/>
                <a:ea typeface="ＭＳ Ｐゴシック" pitchFamily="50" charset="-128"/>
              </a:rPr>
              <a:t>※</a:t>
            </a:r>
          </a:p>
        </p:txBody>
      </p:sp>
      <p:sp>
        <p:nvSpPr>
          <p:cNvPr id="24" name="Rectangle 43"/>
          <p:cNvSpPr>
            <a:spLocks noChangeArrowheads="1"/>
          </p:cNvSpPr>
          <p:nvPr/>
        </p:nvSpPr>
        <p:spPr bwMode="auto">
          <a:xfrm>
            <a:off x="539750" y="5578475"/>
            <a:ext cx="3455988" cy="73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8" tIns="45714" rIns="91428" bIns="45714">
            <a:spAutoFit/>
          </a:bodyP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a:r>
              <a:rPr lang="en-US" altLang="ja-JP" sz="1400">
                <a:latin typeface="ＭＳ Ｐゴシック" pitchFamily="50" charset="-128"/>
                <a:ea typeface="ＭＳ Ｐゴシック" pitchFamily="50" charset="-128"/>
              </a:rPr>
              <a:t>※</a:t>
            </a:r>
            <a:r>
              <a:rPr lang="ja-JP" altLang="en-US" sz="1400">
                <a:latin typeface="ＭＳ Ｐゴシック" pitchFamily="50" charset="-128"/>
                <a:ea typeface="ＭＳ Ｐゴシック" pitchFamily="50" charset="-128"/>
              </a:rPr>
              <a:t>居住の用に供する建物および居住の用</a:t>
            </a:r>
          </a:p>
          <a:p>
            <a:pPr algn="l"/>
            <a:r>
              <a:rPr lang="ja-JP" altLang="en-US" sz="1400">
                <a:latin typeface="ＭＳ Ｐゴシック" pitchFamily="50" charset="-128"/>
                <a:ea typeface="ＭＳ Ｐゴシック" pitchFamily="50" charset="-128"/>
              </a:rPr>
              <a:t>　 に供する建物に収容されている家財には</a:t>
            </a:r>
          </a:p>
          <a:p>
            <a:pPr algn="l"/>
            <a:r>
              <a:rPr lang="ja-JP" altLang="en-US" sz="1400">
                <a:latin typeface="ＭＳ Ｐゴシック" pitchFamily="50" charset="-128"/>
                <a:ea typeface="ＭＳ Ｐゴシック" pitchFamily="50" charset="-128"/>
              </a:rPr>
              <a:t>　 原則地震保険を付帯する。</a:t>
            </a:r>
          </a:p>
        </p:txBody>
      </p:sp>
      <p:sp>
        <p:nvSpPr>
          <p:cNvPr id="25" name="Rectangle 46"/>
          <p:cNvSpPr>
            <a:spLocks noChangeArrowheads="1"/>
          </p:cNvSpPr>
          <p:nvPr/>
        </p:nvSpPr>
        <p:spPr bwMode="auto">
          <a:xfrm>
            <a:off x="611188" y="4797425"/>
            <a:ext cx="2663825" cy="792163"/>
          </a:xfrm>
          <a:prstGeom prst="rect">
            <a:avLst/>
          </a:prstGeom>
          <a:solidFill>
            <a:srgbClr val="FFCCFF"/>
          </a:solidFill>
          <a:ln w="9525">
            <a:solidFill>
              <a:srgbClr val="FF0066"/>
            </a:solidFill>
            <a:miter lim="800000"/>
            <a:headEnd/>
            <a:tailEnd/>
          </a:ln>
        </p:spPr>
        <p:txBody>
          <a:bodyPr wrap="none" lIns="91395" tIns="45699" rIns="91395" bIns="45699"/>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eaLnBrk="1" hangingPunct="1"/>
            <a:r>
              <a:rPr lang="ja-JP" altLang="en-US" sz="1400">
                <a:latin typeface="ＭＳ Ｐゴシック" pitchFamily="50" charset="-128"/>
                <a:ea typeface="ＭＳ Ｐゴシック" pitchFamily="50" charset="-128"/>
              </a:rPr>
              <a:t>積立火災保険</a:t>
            </a:r>
          </a:p>
        </p:txBody>
      </p:sp>
      <p:sp>
        <p:nvSpPr>
          <p:cNvPr id="26" name="Rectangle 53"/>
          <p:cNvSpPr>
            <a:spLocks noChangeArrowheads="1"/>
          </p:cNvSpPr>
          <p:nvPr/>
        </p:nvSpPr>
        <p:spPr bwMode="auto">
          <a:xfrm>
            <a:off x="5018088" y="4673600"/>
            <a:ext cx="3598862" cy="287338"/>
          </a:xfrm>
          <a:prstGeom prst="rect">
            <a:avLst/>
          </a:prstGeom>
          <a:solidFill>
            <a:srgbClr val="FFCCFF"/>
          </a:solidFill>
          <a:ln w="9525">
            <a:solidFill>
              <a:srgbClr val="FF0066"/>
            </a:solidFill>
            <a:miter lim="800000"/>
            <a:headEnd/>
            <a:tailEnd/>
          </a:ln>
        </p:spPr>
        <p:txBody>
          <a:bodyPr wrap="none" lIns="91395" tIns="45699" rIns="91395" bIns="45699" anchor="ct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eaLnBrk="1" hangingPunct="1"/>
            <a:r>
              <a:rPr lang="ja-JP" altLang="en-US" sz="1400">
                <a:latin typeface="ＭＳ Ｐゴシック" pitchFamily="50" charset="-128"/>
                <a:ea typeface="ＭＳ Ｐゴシック" pitchFamily="50" charset="-128"/>
              </a:rPr>
              <a:t>企業総合補償保険</a:t>
            </a:r>
          </a:p>
        </p:txBody>
      </p:sp>
      <p:pic>
        <p:nvPicPr>
          <p:cNvPr id="27" name="Picture 37" descr="すまいの保険パンフ"/>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0738" y="3759200"/>
            <a:ext cx="2305050" cy="3905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pic>
        <p:nvPicPr>
          <p:cNvPr id="28" name="Picture 38" descr="家財の保険パンフ"/>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20738" y="4251325"/>
            <a:ext cx="2311400" cy="4016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pic>
        <p:nvPicPr>
          <p:cNvPr id="29" name="Picture 40" descr="すまいの積立パンフ"/>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27088" y="5097463"/>
            <a:ext cx="2286000" cy="4191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27258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79375" y="184150"/>
            <a:ext cx="8980488" cy="392113"/>
          </a:xfrm>
          <a:prstGeom prst="rect">
            <a:avLst/>
          </a:prstGeom>
          <a:solidFill>
            <a:srgbClr val="000080"/>
          </a:solidFill>
          <a:ln w="12700">
            <a:solidFill>
              <a:schemeClr val="accent1"/>
            </a:solidFill>
            <a:miter lim="800000"/>
            <a:headEnd/>
            <a:tailEnd/>
          </a:ln>
        </p:spPr>
        <p:txBody>
          <a:bodyPr wrap="none" lIns="91428" tIns="45714" rIns="91428" bIns="45714" anchor="ct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eaLnBrk="1" hangingPunct="1"/>
            <a:r>
              <a:rPr lang="ja-JP" altLang="en-US" sz="2000" b="1" dirty="0" smtClean="0">
                <a:solidFill>
                  <a:schemeClr val="bg1"/>
                </a:solidFill>
                <a:latin typeface="ＭＳ Ｐゴシック" pitchFamily="50" charset="-128"/>
                <a:ea typeface="ＭＳ Ｐゴシック" pitchFamily="50" charset="-128"/>
              </a:rPr>
              <a:t>４．</a:t>
            </a:r>
            <a:r>
              <a:rPr lang="ja-JP" altLang="en-US" sz="2000" b="1" dirty="0">
                <a:solidFill>
                  <a:schemeClr val="bg1"/>
                </a:solidFill>
                <a:latin typeface="ＭＳ Ｐゴシック" pitchFamily="50" charset="-128"/>
                <a:ea typeface="ＭＳ Ｐゴシック" pitchFamily="50" charset="-128"/>
              </a:rPr>
              <a:t>地震保</a:t>
            </a:r>
            <a:r>
              <a:rPr lang="ja-JP" altLang="en-US" sz="2000" b="1" dirty="0" smtClean="0">
                <a:solidFill>
                  <a:schemeClr val="bg1"/>
                </a:solidFill>
                <a:latin typeface="ＭＳ Ｐゴシック" pitchFamily="50" charset="-128"/>
                <a:ea typeface="ＭＳ Ｐゴシック" pitchFamily="50" charset="-128"/>
              </a:rPr>
              <a:t>険</a:t>
            </a:r>
            <a:endParaRPr lang="ja-JP" altLang="en-US" sz="2000" b="1" dirty="0">
              <a:solidFill>
                <a:schemeClr val="bg1"/>
              </a:solidFill>
              <a:latin typeface="ＭＳ Ｐゴシック" pitchFamily="50" charset="-128"/>
              <a:ea typeface="ＭＳ Ｐゴシック" pitchFamily="50" charset="-128"/>
            </a:endParaRPr>
          </a:p>
        </p:txBody>
      </p:sp>
      <p:sp>
        <p:nvSpPr>
          <p:cNvPr id="5" name="Rectangle 3"/>
          <p:cNvSpPr>
            <a:spLocks noChangeArrowheads="1"/>
          </p:cNvSpPr>
          <p:nvPr/>
        </p:nvSpPr>
        <p:spPr bwMode="auto">
          <a:xfrm>
            <a:off x="107950" y="549275"/>
            <a:ext cx="8928100" cy="6048375"/>
          </a:xfrm>
          <a:prstGeom prst="rect">
            <a:avLst/>
          </a:prstGeom>
          <a:noFill/>
          <a:ln w="25400">
            <a:solidFill>
              <a:srgbClr val="000080"/>
            </a:solidFill>
            <a:miter lim="800000"/>
            <a:headEnd/>
            <a:tailEnd/>
          </a:ln>
          <a:extLst>
            <a:ext uri="{909E8E84-426E-40DD-AFC4-6F175D3DCCD1}">
              <a14:hiddenFill xmlns:a14="http://schemas.microsoft.com/office/drawing/2010/main" xmlns="">
                <a:solidFill>
                  <a:srgbClr val="FFFFFF"/>
                </a:solidFill>
              </a14:hiddenFill>
            </a:ext>
          </a:extLst>
        </p:spPr>
        <p:txBody>
          <a:bodyPr wrap="none" lIns="91428" tIns="45714" rIns="91428" bIns="45714" anchor="ct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eaLnBrk="1" hangingPunct="1"/>
            <a:endParaRPr lang="ja-JP" altLang="en-US" sz="1600">
              <a:ea typeface="ＭＳ Ｐゴシック" pitchFamily="50" charset="-128"/>
            </a:endParaRPr>
          </a:p>
        </p:txBody>
      </p:sp>
      <p:sp>
        <p:nvSpPr>
          <p:cNvPr id="6" name="Rectangle 4"/>
          <p:cNvSpPr>
            <a:spLocks noChangeArrowheads="1"/>
          </p:cNvSpPr>
          <p:nvPr/>
        </p:nvSpPr>
        <p:spPr bwMode="auto">
          <a:xfrm>
            <a:off x="209550" y="692150"/>
            <a:ext cx="2778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8" tIns="45714" rIns="91428" bIns="45714">
            <a:spAutoFit/>
          </a:bodyP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a:r>
              <a:rPr lang="ja-JP" altLang="en-US" sz="1600" b="1">
                <a:latin typeface="ＭＳ Ｐゴシック" pitchFamily="50" charset="-128"/>
                <a:ea typeface="ＭＳ Ｐゴシック" pitchFamily="50" charset="-128"/>
              </a:rPr>
              <a:t>（１）地震保険とは</a:t>
            </a:r>
          </a:p>
        </p:txBody>
      </p:sp>
      <p:sp>
        <p:nvSpPr>
          <p:cNvPr id="7" name="Line 5"/>
          <p:cNvSpPr>
            <a:spLocks noChangeShapeType="1"/>
          </p:cNvSpPr>
          <p:nvPr/>
        </p:nvSpPr>
        <p:spPr bwMode="auto">
          <a:xfrm flipH="1">
            <a:off x="3467100" y="5037138"/>
            <a:ext cx="2220913"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76200">
                <a:solidFill>
                  <a:srgbClr val="000000"/>
                </a:solidFill>
                <a:round/>
                <a:headEnd/>
                <a:tailEnd type="triangle" w="med" len="med"/>
              </a14:hiddenLine>
            </a:ext>
          </a:extLst>
        </p:spPr>
        <p:txBody>
          <a:bodyPr wrap="none" anchor="ctr"/>
          <a:lstStyle/>
          <a:p>
            <a:endParaRPr lang="ja-JP" altLang="en-US"/>
          </a:p>
        </p:txBody>
      </p:sp>
      <p:sp>
        <p:nvSpPr>
          <p:cNvPr id="8" name="AutoShape 6"/>
          <p:cNvSpPr>
            <a:spLocks noChangeArrowheads="1"/>
          </p:cNvSpPr>
          <p:nvPr/>
        </p:nvSpPr>
        <p:spPr bwMode="auto">
          <a:xfrm>
            <a:off x="568325" y="1101725"/>
            <a:ext cx="7988300" cy="1511300"/>
          </a:xfrm>
          <a:prstGeom prst="roundRect">
            <a:avLst>
              <a:gd name="adj" fmla="val 16667"/>
            </a:avLst>
          </a:prstGeom>
          <a:solidFill>
            <a:srgbClr val="FFFF99"/>
          </a:solidFill>
          <a:ln w="22225">
            <a:solidFill>
              <a:srgbClr val="FF6600"/>
            </a:solidFill>
            <a:round/>
            <a:headEnd/>
            <a:tailEnd/>
          </a:ln>
        </p:spPr>
        <p:txBody>
          <a:bodyPr wrap="none" lIns="91428" tIns="45714" rIns="91428" bIns="45714" anchor="ct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eaLnBrk="1" hangingPunct="1"/>
            <a:r>
              <a:rPr lang="ja-JP" altLang="en-US" sz="1600" b="1">
                <a:latin typeface="ＭＳ Ｐゴシック" pitchFamily="50" charset="-128"/>
                <a:ea typeface="ＭＳ Ｐゴシック" pitchFamily="50" charset="-128"/>
              </a:rPr>
              <a:t>　</a:t>
            </a:r>
            <a:r>
              <a:rPr lang="ja-JP" altLang="en-US" sz="1600">
                <a:latin typeface="ＭＳ Ｐゴシック" pitchFamily="50" charset="-128"/>
                <a:ea typeface="ＭＳ Ｐゴシック" pitchFamily="50" charset="-128"/>
              </a:rPr>
              <a:t>地震・噴火またはこれらによる津波（以下</a:t>
            </a:r>
            <a:r>
              <a:rPr lang="en-US" altLang="ja-JP" sz="1600">
                <a:latin typeface="ＭＳ Ｐゴシック" pitchFamily="50" charset="-128"/>
                <a:ea typeface="ＭＳ Ｐゴシック" pitchFamily="50" charset="-128"/>
              </a:rPr>
              <a:t>｢</a:t>
            </a:r>
            <a:r>
              <a:rPr lang="ja-JP" altLang="en-US" sz="1600">
                <a:latin typeface="ＭＳ Ｐゴシック" pitchFamily="50" charset="-128"/>
                <a:ea typeface="ＭＳ Ｐゴシック" pitchFamily="50" charset="-128"/>
              </a:rPr>
              <a:t>地震等</a:t>
            </a:r>
            <a:r>
              <a:rPr lang="en-US" altLang="ja-JP" sz="1600">
                <a:latin typeface="ＭＳ Ｐゴシック" pitchFamily="50" charset="-128"/>
                <a:ea typeface="ＭＳ Ｐゴシック" pitchFamily="50" charset="-128"/>
              </a:rPr>
              <a:t>｣</a:t>
            </a:r>
            <a:r>
              <a:rPr lang="ja-JP" altLang="en-US" sz="1600">
                <a:latin typeface="ＭＳ Ｐゴシック" pitchFamily="50" charset="-128"/>
                <a:ea typeface="ＭＳ Ｐゴシック" pitchFamily="50" charset="-128"/>
              </a:rPr>
              <a:t>という）を直接または間接の原因と</a:t>
            </a:r>
          </a:p>
          <a:p>
            <a:pPr algn="l" eaLnBrk="1" hangingPunct="1"/>
            <a:r>
              <a:rPr lang="ja-JP" altLang="en-US" sz="1600">
                <a:latin typeface="ＭＳ Ｐゴシック" pitchFamily="50" charset="-128"/>
                <a:ea typeface="ＭＳ Ｐゴシック" pitchFamily="50" charset="-128"/>
              </a:rPr>
              <a:t>　する火災・損壊・埋没・流失による損害を補償する保険である。</a:t>
            </a:r>
          </a:p>
          <a:p>
            <a:pPr algn="l" eaLnBrk="1" hangingPunct="1"/>
            <a:r>
              <a:rPr lang="ja-JP" altLang="en-US" sz="1600" b="1">
                <a:latin typeface="ＭＳ Ｐゴシック" pitchFamily="50" charset="-128"/>
                <a:ea typeface="ＭＳ Ｐゴシック" pitchFamily="50" charset="-128"/>
              </a:rPr>
              <a:t> 　</a:t>
            </a:r>
            <a:r>
              <a:rPr lang="ja-JP" altLang="en-US" sz="1600" b="1" u="sng">
                <a:latin typeface="ＭＳ Ｐゴシック" pitchFamily="50" charset="-128"/>
                <a:ea typeface="ＭＳ Ｐゴシック" pitchFamily="50" charset="-128"/>
              </a:rPr>
              <a:t>「地震保険に関する法律」</a:t>
            </a:r>
            <a:r>
              <a:rPr lang="ja-JP" altLang="en-US" sz="1600">
                <a:latin typeface="ＭＳ Ｐゴシック" pitchFamily="50" charset="-128"/>
                <a:ea typeface="ＭＳ Ｐゴシック" pitchFamily="50" charset="-128"/>
              </a:rPr>
              <a:t>に基づいて政府と民間の損害保険会社が共同で運営して</a:t>
            </a:r>
          </a:p>
          <a:p>
            <a:pPr algn="l" eaLnBrk="1" hangingPunct="1"/>
            <a:r>
              <a:rPr lang="ja-JP" altLang="en-US" sz="1600">
                <a:latin typeface="ＭＳ Ｐゴシック" pitchFamily="50" charset="-128"/>
                <a:ea typeface="ＭＳ Ｐゴシック" pitchFamily="50" charset="-128"/>
              </a:rPr>
              <a:t>　おり、一定規模以上の支払保険金が生じた場合、保険金の一部を政府が負担する</a:t>
            </a:r>
          </a:p>
          <a:p>
            <a:pPr algn="l" eaLnBrk="1" hangingPunct="1"/>
            <a:r>
              <a:rPr lang="ja-JP" altLang="en-US" sz="1600">
                <a:latin typeface="ＭＳ Ｐゴシック" pitchFamily="50" charset="-128"/>
                <a:ea typeface="ＭＳ Ｐゴシック" pitchFamily="50" charset="-128"/>
              </a:rPr>
              <a:t>　公共性の高い保険である。</a:t>
            </a:r>
          </a:p>
        </p:txBody>
      </p:sp>
      <p:sp>
        <p:nvSpPr>
          <p:cNvPr id="9" name="Rectangle 7"/>
          <p:cNvSpPr>
            <a:spLocks noChangeArrowheads="1"/>
          </p:cNvSpPr>
          <p:nvPr/>
        </p:nvSpPr>
        <p:spPr bwMode="auto">
          <a:xfrm>
            <a:off x="611188" y="2997200"/>
            <a:ext cx="8208962" cy="106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8" tIns="45714" rIns="91428" bIns="45714">
            <a:spAutoFit/>
          </a:bodyP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eaLnBrk="1" hangingPunct="1"/>
            <a:r>
              <a:rPr lang="ja-JP" altLang="en-US" sz="1600" b="1">
                <a:latin typeface="ＭＳ Ｐゴシック" pitchFamily="50" charset="-128"/>
                <a:ea typeface="ＭＳ Ｐゴシック" pitchFamily="50" charset="-128"/>
              </a:rPr>
              <a:t>＜地震保険に関する法律＞</a:t>
            </a:r>
          </a:p>
          <a:p>
            <a:pPr algn="l" eaLnBrk="1" hangingPunct="1"/>
            <a:r>
              <a:rPr lang="ja-JP" altLang="en-US" sz="1600">
                <a:latin typeface="ＭＳ Ｐゴシック" pitchFamily="50" charset="-128"/>
                <a:ea typeface="ＭＳ Ｐゴシック" pitchFamily="50" charset="-128"/>
              </a:rPr>
              <a:t>　 昭和３９年に発生した新潟地震を契機として「地震保険に関する法律」が制定され、 </a:t>
            </a:r>
          </a:p>
          <a:p>
            <a:pPr algn="l" eaLnBrk="1" hangingPunct="1"/>
            <a:r>
              <a:rPr lang="ja-JP" altLang="en-US" sz="1600">
                <a:latin typeface="ＭＳ Ｐゴシック" pitchFamily="50" charset="-128"/>
                <a:ea typeface="ＭＳ Ｐゴシック" pitchFamily="50" charset="-128"/>
              </a:rPr>
              <a:t>　 この法律に基づき、昭和４１年６月１日から政府による再保険制度を基盤とする地震</a:t>
            </a:r>
          </a:p>
          <a:p>
            <a:pPr algn="l" eaLnBrk="1" hangingPunct="1"/>
            <a:r>
              <a:rPr lang="ja-JP" altLang="en-US" sz="1600">
                <a:latin typeface="ＭＳ Ｐゴシック" pitchFamily="50" charset="-128"/>
                <a:ea typeface="ＭＳ Ｐゴシック" pitchFamily="50" charset="-128"/>
              </a:rPr>
              <a:t>　 保険制度が発足した。</a:t>
            </a:r>
          </a:p>
        </p:txBody>
      </p:sp>
      <p:sp>
        <p:nvSpPr>
          <p:cNvPr id="10" name="AutoShape 8"/>
          <p:cNvSpPr>
            <a:spLocks noChangeArrowheads="1"/>
          </p:cNvSpPr>
          <p:nvPr/>
        </p:nvSpPr>
        <p:spPr bwMode="auto">
          <a:xfrm>
            <a:off x="846138" y="4106863"/>
            <a:ext cx="7670800" cy="854075"/>
          </a:xfrm>
          <a:prstGeom prst="roundRect">
            <a:avLst>
              <a:gd name="adj" fmla="val 16667"/>
            </a:avLst>
          </a:prstGeom>
          <a:noFill/>
          <a:ln w="19050">
            <a:solidFill>
              <a:schemeClr val="tx1"/>
            </a:solidFill>
            <a:prstDash val="sysDot"/>
            <a:round/>
            <a:headEnd/>
            <a:tailEnd/>
          </a:ln>
          <a:extLst>
            <a:ext uri="{909E8E84-426E-40DD-AFC4-6F175D3DCCD1}">
              <a14:hiddenFill xmlns:a14="http://schemas.microsoft.com/office/drawing/2010/main" xmlns="">
                <a:solidFill>
                  <a:srgbClr val="FFFFFF"/>
                </a:solidFill>
              </a14:hiddenFill>
            </a:ext>
          </a:extLst>
        </p:spPr>
        <p:txBody>
          <a:bodyPr lIns="91428" tIns="45714" rIns="91428" bIns="45714">
            <a:spAutoFit/>
          </a:bodyP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eaLnBrk="1" hangingPunct="1"/>
            <a:r>
              <a:rPr lang="ja-JP" altLang="en-US" sz="1600" b="1" i="1">
                <a:latin typeface="ＭＳ Ｐゴシック" pitchFamily="50" charset="-128"/>
                <a:ea typeface="ＭＳ Ｐゴシック" pitchFamily="50" charset="-128"/>
              </a:rPr>
              <a:t>～第１条～</a:t>
            </a:r>
          </a:p>
          <a:p>
            <a:pPr algn="l" eaLnBrk="1" hangingPunct="1"/>
            <a:r>
              <a:rPr lang="ja-JP" altLang="en-US" sz="1400">
                <a:latin typeface="ＭＳ Ｐゴシック" pitchFamily="50" charset="-128"/>
                <a:ea typeface="ＭＳ Ｐゴシック" pitchFamily="50" charset="-128"/>
              </a:rPr>
              <a:t>　  この法律は、保険会社等が負う地震保険責任を政府が再保険することにより、地震保険の</a:t>
            </a:r>
          </a:p>
          <a:p>
            <a:pPr algn="l" eaLnBrk="1" hangingPunct="1"/>
            <a:r>
              <a:rPr lang="ja-JP" altLang="en-US" sz="1400">
                <a:latin typeface="ＭＳ Ｐゴシック" pitchFamily="50" charset="-128"/>
                <a:ea typeface="ＭＳ Ｐゴシック" pitchFamily="50" charset="-128"/>
              </a:rPr>
              <a:t>　  普及を図り、もって地震等による被災者の生活の安定に寄与することを目的とする。</a:t>
            </a:r>
          </a:p>
        </p:txBody>
      </p:sp>
      <p:sp>
        <p:nvSpPr>
          <p:cNvPr id="11" name="Text Box 9"/>
          <p:cNvSpPr txBox="1">
            <a:spLocks noChangeArrowheads="1"/>
          </p:cNvSpPr>
          <p:nvPr/>
        </p:nvSpPr>
        <p:spPr bwMode="auto">
          <a:xfrm>
            <a:off x="827088" y="2613025"/>
            <a:ext cx="78486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1428" tIns="45714" rIns="91428" bIns="45714">
            <a:spAutoFit/>
          </a:bodyP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eaLnBrk="1" hangingPunct="1">
              <a:spcBef>
                <a:spcPct val="50000"/>
              </a:spcBef>
            </a:pPr>
            <a:r>
              <a:rPr lang="en-US" altLang="ja-JP" sz="1400" b="1">
                <a:latin typeface="ＭＳ Ｐゴシック" pitchFamily="50" charset="-128"/>
                <a:ea typeface="ＭＳ Ｐゴシック" pitchFamily="50" charset="-128"/>
              </a:rPr>
              <a:t>※</a:t>
            </a:r>
            <a:r>
              <a:rPr lang="ja-JP" altLang="en-US" sz="1400">
                <a:latin typeface="ＭＳ Ｐゴシック" pitchFamily="50" charset="-128"/>
                <a:ea typeface="ＭＳ Ｐゴシック" pitchFamily="50" charset="-128"/>
              </a:rPr>
              <a:t>１回の地震等による保険金総支払限度額：６兆２千億円（平成２６年</a:t>
            </a:r>
            <a:r>
              <a:rPr lang="en-US" altLang="ja-JP" sz="1400">
                <a:latin typeface="ＭＳ Ｐゴシック" pitchFamily="50" charset="-128"/>
                <a:ea typeface="ＭＳ Ｐゴシック" pitchFamily="50" charset="-128"/>
              </a:rPr>
              <a:t>1</a:t>
            </a:r>
            <a:r>
              <a:rPr lang="ja-JP" altLang="en-US" sz="1400">
                <a:latin typeface="ＭＳ Ｐゴシック" pitchFamily="50" charset="-128"/>
                <a:ea typeface="ＭＳ Ｐゴシック" pitchFamily="50" charset="-128"/>
              </a:rPr>
              <a:t>月現在）</a:t>
            </a:r>
          </a:p>
        </p:txBody>
      </p:sp>
      <p:pic>
        <p:nvPicPr>
          <p:cNvPr id="12" name="Picture 11" descr="地震画像"/>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51275" y="5187950"/>
            <a:ext cx="1944688" cy="1220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AutoShape 12"/>
          <p:cNvSpPr>
            <a:spLocks noChangeArrowheads="1"/>
          </p:cNvSpPr>
          <p:nvPr/>
        </p:nvSpPr>
        <p:spPr bwMode="auto">
          <a:xfrm>
            <a:off x="250825" y="5164138"/>
            <a:ext cx="3697288" cy="1244600"/>
          </a:xfrm>
          <a:prstGeom prst="cloudCallout">
            <a:avLst>
              <a:gd name="adj1" fmla="val 56657"/>
              <a:gd name="adj2" fmla="val 51532"/>
            </a:avLst>
          </a:prstGeom>
          <a:solidFill>
            <a:srgbClr val="FFCCFF"/>
          </a:solidFill>
          <a:ln w="25400">
            <a:solidFill>
              <a:srgbClr val="FF0066"/>
            </a:solidFill>
            <a:round/>
            <a:headEnd/>
            <a:tailEnd/>
          </a:ln>
        </p:spPr>
        <p:txBody>
          <a:bodyPr lIns="91428" tIns="45714" rIns="91428" bIns="45714" anchor="ctr">
            <a:spAutoFit/>
          </a:bodyP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eaLnBrk="1" hangingPunct="1"/>
            <a:r>
              <a:rPr lang="ja-JP" altLang="en-US" sz="1600" b="1">
                <a:latin typeface="ＭＳ Ｐゴシック" pitchFamily="50" charset="-128"/>
                <a:ea typeface="ＭＳ Ｐゴシック" pitchFamily="50" charset="-128"/>
              </a:rPr>
              <a:t>　　  火災保険では、</a:t>
            </a:r>
          </a:p>
          <a:p>
            <a:pPr algn="l" eaLnBrk="1" hangingPunct="1"/>
            <a:r>
              <a:rPr lang="ja-JP" altLang="en-US" sz="1600" b="1">
                <a:latin typeface="ＭＳ Ｐゴシック" pitchFamily="50" charset="-128"/>
                <a:ea typeface="ＭＳ Ｐゴシック" pitchFamily="50" charset="-128"/>
              </a:rPr>
              <a:t>　　  地震等による損害は　　</a:t>
            </a:r>
          </a:p>
          <a:p>
            <a:pPr algn="l" eaLnBrk="1" hangingPunct="1"/>
            <a:r>
              <a:rPr lang="ja-JP" altLang="en-US" sz="1600" b="1">
                <a:latin typeface="ＭＳ Ｐゴシック" pitchFamily="50" charset="-128"/>
                <a:ea typeface="ＭＳ Ｐゴシック" pitchFamily="50" charset="-128"/>
              </a:rPr>
              <a:t>　　  補償されない！</a:t>
            </a:r>
          </a:p>
        </p:txBody>
      </p:sp>
      <p:pic>
        <p:nvPicPr>
          <p:cNvPr id="14" name="Picture 1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4063" y="5373688"/>
            <a:ext cx="338137" cy="361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 name="Rectangle 14"/>
          <p:cNvSpPr>
            <a:spLocks noChangeArrowheads="1"/>
          </p:cNvSpPr>
          <p:nvPr/>
        </p:nvSpPr>
        <p:spPr bwMode="auto">
          <a:xfrm>
            <a:off x="6011863" y="5157788"/>
            <a:ext cx="2736850" cy="1198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8" tIns="45714" rIns="91428" bIns="45714">
            <a:spAutoFit/>
          </a:bodyP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eaLnBrk="1" hangingPunct="1"/>
            <a:r>
              <a:rPr lang="en-US" altLang="ja-JP" sz="1400" b="1">
                <a:latin typeface="ＭＳ Ｐゴシック" pitchFamily="50" charset="-128"/>
                <a:ea typeface="ＭＳ Ｐゴシック" pitchFamily="50" charset="-128"/>
              </a:rPr>
              <a:t>      </a:t>
            </a:r>
            <a:r>
              <a:rPr lang="ja-JP" altLang="en-US" sz="1400" b="1">
                <a:latin typeface="ＭＳ Ｐゴシック" pitchFamily="50" charset="-128"/>
                <a:ea typeface="ＭＳ Ｐゴシック" pitchFamily="50" charset="-128"/>
              </a:rPr>
              <a:t>再保険とは</a:t>
            </a:r>
            <a:r>
              <a:rPr lang="en-US" altLang="ja-JP" sz="1400" b="1">
                <a:latin typeface="ＭＳ Ｐゴシック" pitchFamily="50" charset="-128"/>
                <a:ea typeface="ＭＳ Ｐゴシック" pitchFamily="50" charset="-128"/>
              </a:rPr>
              <a:t>…</a:t>
            </a:r>
          </a:p>
          <a:p>
            <a:pPr algn="l" eaLnBrk="1" hangingPunct="1">
              <a:spcBef>
                <a:spcPct val="20000"/>
              </a:spcBef>
            </a:pPr>
            <a:r>
              <a:rPr lang="ja-JP" altLang="en-US" sz="1400">
                <a:latin typeface="ＭＳ Ｐゴシック" pitchFamily="50" charset="-128"/>
                <a:ea typeface="ＭＳ Ｐゴシック" pitchFamily="50" charset="-128"/>
              </a:rPr>
              <a:t>損害保険会社が契約者から引き</a:t>
            </a:r>
          </a:p>
          <a:p>
            <a:pPr algn="l" eaLnBrk="1" hangingPunct="1"/>
            <a:r>
              <a:rPr lang="ja-JP" altLang="en-US" sz="1400">
                <a:latin typeface="ＭＳ Ｐゴシック" pitchFamily="50" charset="-128"/>
                <a:ea typeface="ＭＳ Ｐゴシック" pitchFamily="50" charset="-128"/>
              </a:rPr>
              <a:t>受けた保険契約に基づく保険金</a:t>
            </a:r>
          </a:p>
          <a:p>
            <a:pPr algn="l" eaLnBrk="1" hangingPunct="1"/>
            <a:r>
              <a:rPr lang="ja-JP" altLang="en-US" sz="1400">
                <a:latin typeface="ＭＳ Ｐゴシック" pitchFamily="50" charset="-128"/>
                <a:ea typeface="ＭＳ Ｐゴシック" pitchFamily="50" charset="-128"/>
              </a:rPr>
              <a:t>支払責任の一部あるいは全部を</a:t>
            </a:r>
          </a:p>
          <a:p>
            <a:pPr algn="l" eaLnBrk="1" hangingPunct="1"/>
            <a:r>
              <a:rPr lang="ja-JP" altLang="en-US" sz="1400">
                <a:latin typeface="ＭＳ Ｐゴシック" pitchFamily="50" charset="-128"/>
                <a:ea typeface="ＭＳ Ｐゴシック" pitchFamily="50" charset="-128"/>
              </a:rPr>
              <a:t>他に転嫁する仕組みをいう。 </a:t>
            </a:r>
          </a:p>
        </p:txBody>
      </p:sp>
      <p:sp>
        <p:nvSpPr>
          <p:cNvPr id="16" name="Rectangle 15"/>
          <p:cNvSpPr>
            <a:spLocks noChangeArrowheads="1"/>
          </p:cNvSpPr>
          <p:nvPr/>
        </p:nvSpPr>
        <p:spPr bwMode="auto">
          <a:xfrm>
            <a:off x="5940425" y="5156200"/>
            <a:ext cx="2735263" cy="1296988"/>
          </a:xfrm>
          <a:prstGeom prst="rect">
            <a:avLst/>
          </a:prstGeom>
          <a:noFill/>
          <a:ln w="38100">
            <a:solidFill>
              <a:schemeClr val="accent2"/>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wrap="none" lIns="91428" tIns="45714" rIns="91428" bIns="45714" anchor="ct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eaLnBrk="1" hangingPunct="1"/>
            <a:r>
              <a:rPr lang="ja-JP" altLang="en-US" sz="2200">
                <a:latin typeface="ＭＳ Ｐゴシック" pitchFamily="50" charset="-128"/>
                <a:ea typeface="ＭＳ Ｐゴシック" pitchFamily="50" charset="-128"/>
              </a:rPr>
              <a:t>　　　　　</a:t>
            </a:r>
          </a:p>
          <a:p>
            <a:pPr algn="l" eaLnBrk="1" hangingPunct="1">
              <a:spcBef>
                <a:spcPct val="50000"/>
              </a:spcBef>
            </a:pPr>
            <a:r>
              <a:rPr lang="ja-JP" altLang="en-US" sz="2200">
                <a:latin typeface="ＭＳ Ｐゴシック" pitchFamily="50" charset="-128"/>
                <a:ea typeface="ＭＳ Ｐゴシック" pitchFamily="50" charset="-128"/>
              </a:rPr>
              <a:t>　　</a:t>
            </a:r>
            <a:endParaRPr lang="ja-JP" altLang="en-US" sz="2200" b="1">
              <a:latin typeface="ＭＳ Ｐゴシック" pitchFamily="50" charset="-128"/>
              <a:ea typeface="ＭＳ Ｐゴシック" pitchFamily="50" charset="-128"/>
            </a:endParaRPr>
          </a:p>
        </p:txBody>
      </p:sp>
      <p:pic>
        <p:nvPicPr>
          <p:cNvPr id="17" name="Picture 1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084888" y="5229225"/>
            <a:ext cx="287337" cy="214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552420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79375" y="184150"/>
            <a:ext cx="8980488" cy="392113"/>
          </a:xfrm>
          <a:prstGeom prst="rect">
            <a:avLst/>
          </a:prstGeom>
          <a:solidFill>
            <a:srgbClr val="000080"/>
          </a:solidFill>
          <a:ln w="12700">
            <a:solidFill>
              <a:schemeClr val="accent1"/>
            </a:solidFill>
            <a:miter lim="800000"/>
            <a:headEnd/>
            <a:tailEnd/>
          </a:ln>
        </p:spPr>
        <p:txBody>
          <a:bodyPr wrap="none" lIns="91428" tIns="45714" rIns="91428" bIns="45714" anchor="ct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eaLnBrk="1" hangingPunct="1"/>
            <a:r>
              <a:rPr lang="ja-JP" altLang="en-US" sz="2000" b="1" dirty="0" smtClean="0">
                <a:solidFill>
                  <a:schemeClr val="bg1"/>
                </a:solidFill>
                <a:latin typeface="ＭＳ Ｐゴシック" pitchFamily="50" charset="-128"/>
                <a:ea typeface="ＭＳ Ｐゴシック" pitchFamily="50" charset="-128"/>
              </a:rPr>
              <a:t>５．</a:t>
            </a:r>
            <a:r>
              <a:rPr lang="ja-JP" altLang="en-US" sz="2000" b="1" dirty="0">
                <a:solidFill>
                  <a:schemeClr val="bg1"/>
                </a:solidFill>
                <a:latin typeface="ＭＳ Ｐゴシック" pitchFamily="50" charset="-128"/>
                <a:ea typeface="ＭＳ Ｐゴシック" pitchFamily="50" charset="-128"/>
              </a:rPr>
              <a:t>傷害保</a:t>
            </a:r>
            <a:r>
              <a:rPr lang="ja-JP" altLang="en-US" sz="2000" b="1" dirty="0" smtClean="0">
                <a:solidFill>
                  <a:schemeClr val="bg1"/>
                </a:solidFill>
                <a:latin typeface="ＭＳ Ｐゴシック" pitchFamily="50" charset="-128"/>
                <a:ea typeface="ＭＳ Ｐゴシック" pitchFamily="50" charset="-128"/>
              </a:rPr>
              <a:t>険</a:t>
            </a:r>
            <a:endParaRPr lang="ja-JP" altLang="en-US" sz="2000" b="1" dirty="0">
              <a:solidFill>
                <a:schemeClr val="bg1"/>
              </a:solidFill>
              <a:latin typeface="ＭＳ Ｐゴシック" pitchFamily="50" charset="-128"/>
              <a:ea typeface="ＭＳ Ｐゴシック" pitchFamily="50" charset="-128"/>
            </a:endParaRPr>
          </a:p>
        </p:txBody>
      </p:sp>
      <p:sp>
        <p:nvSpPr>
          <p:cNvPr id="5" name="Rectangle 3"/>
          <p:cNvSpPr>
            <a:spLocks noChangeArrowheads="1"/>
          </p:cNvSpPr>
          <p:nvPr/>
        </p:nvSpPr>
        <p:spPr bwMode="auto">
          <a:xfrm>
            <a:off x="107950" y="549275"/>
            <a:ext cx="8928100" cy="6048375"/>
          </a:xfrm>
          <a:prstGeom prst="rect">
            <a:avLst/>
          </a:prstGeom>
          <a:noFill/>
          <a:ln w="25400">
            <a:solidFill>
              <a:srgbClr val="000080"/>
            </a:solidFill>
            <a:miter lim="800000"/>
            <a:headEnd/>
            <a:tailEnd/>
          </a:ln>
          <a:extLst>
            <a:ext uri="{909E8E84-426E-40DD-AFC4-6F175D3DCCD1}">
              <a14:hiddenFill xmlns:a14="http://schemas.microsoft.com/office/drawing/2010/main" xmlns="">
                <a:solidFill>
                  <a:srgbClr val="FFFFFF"/>
                </a:solidFill>
              </a14:hiddenFill>
            </a:ext>
          </a:extLst>
        </p:spPr>
        <p:txBody>
          <a:bodyPr wrap="none" lIns="91428" tIns="45714" rIns="91428" bIns="45714" anchor="ct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endParaRPr lang="ja-JP" altLang="en-US" sz="1600" b="1">
              <a:solidFill>
                <a:srgbClr val="808080"/>
              </a:solidFill>
              <a:latin typeface="ＭＳ Ｐゴシック" pitchFamily="50" charset="-128"/>
              <a:ea typeface="ＭＳ Ｐゴシック" pitchFamily="50" charset="-128"/>
            </a:endParaRPr>
          </a:p>
        </p:txBody>
      </p:sp>
      <p:sp>
        <p:nvSpPr>
          <p:cNvPr id="6" name="AutoShape 4"/>
          <p:cNvSpPr>
            <a:spLocks noChangeArrowheads="1"/>
          </p:cNvSpPr>
          <p:nvPr/>
        </p:nvSpPr>
        <p:spPr bwMode="auto">
          <a:xfrm>
            <a:off x="679450" y="998538"/>
            <a:ext cx="7807325" cy="2339975"/>
          </a:xfrm>
          <a:prstGeom prst="roundRect">
            <a:avLst>
              <a:gd name="adj" fmla="val 16667"/>
            </a:avLst>
          </a:prstGeom>
          <a:solidFill>
            <a:srgbClr val="FFFF99"/>
          </a:solidFill>
          <a:ln w="22225">
            <a:solidFill>
              <a:srgbClr val="FF6600"/>
            </a:solidFill>
            <a:round/>
            <a:headEnd/>
            <a:tailEnd/>
          </a:ln>
        </p:spPr>
        <p:txBody>
          <a:bodyPr wrap="none" lIns="91428" tIns="45714" rIns="91428" bIns="45714" anchor="ctr"/>
          <a:lstStyle>
            <a:lvl1pPr marL="342900" indent="-342900"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a:r>
              <a:rPr lang="en-US" altLang="ja-JP" sz="1600" b="1">
                <a:solidFill>
                  <a:srgbClr val="0000CC"/>
                </a:solidFill>
                <a:latin typeface="ＭＳ Ｐゴシック" pitchFamily="50" charset="-128"/>
                <a:ea typeface="ＭＳ Ｐゴシック" pitchFamily="50" charset="-128"/>
              </a:rPr>
              <a:t> </a:t>
            </a:r>
            <a:r>
              <a:rPr lang="ja-JP" altLang="en-US" sz="1600" b="1">
                <a:solidFill>
                  <a:srgbClr val="0000CC"/>
                </a:solidFill>
                <a:latin typeface="ＭＳ Ｐゴシック" pitchFamily="50" charset="-128"/>
                <a:ea typeface="ＭＳ Ｐゴシック" pitchFamily="50" charset="-128"/>
              </a:rPr>
              <a:t>　「</a:t>
            </a:r>
            <a:r>
              <a:rPr lang="ja-JP" altLang="en-US" sz="1600" b="1" u="sng">
                <a:solidFill>
                  <a:srgbClr val="0000CC"/>
                </a:solidFill>
                <a:latin typeface="ＭＳ Ｐゴシック" pitchFamily="50" charset="-128"/>
                <a:ea typeface="ＭＳ Ｐゴシック" pitchFamily="50" charset="-128"/>
              </a:rPr>
              <a:t>急激</a:t>
            </a:r>
            <a:r>
              <a:rPr lang="ja-JP" altLang="en-US" sz="1600" b="1">
                <a:solidFill>
                  <a:srgbClr val="0000CC"/>
                </a:solidFill>
                <a:latin typeface="ＭＳ Ｐゴシック" pitchFamily="50" charset="-128"/>
                <a:ea typeface="ＭＳ Ｐゴシック" pitchFamily="50" charset="-128"/>
              </a:rPr>
              <a:t>かつ</a:t>
            </a:r>
            <a:r>
              <a:rPr lang="ja-JP" altLang="en-US" sz="1600" b="1" u="sng">
                <a:solidFill>
                  <a:srgbClr val="0000CC"/>
                </a:solidFill>
                <a:latin typeface="ＭＳ Ｐゴシック" pitchFamily="50" charset="-128"/>
                <a:ea typeface="ＭＳ Ｐゴシック" pitchFamily="50" charset="-128"/>
              </a:rPr>
              <a:t>偶然</a:t>
            </a:r>
            <a:r>
              <a:rPr lang="ja-JP" altLang="en-US" sz="1600" b="1">
                <a:solidFill>
                  <a:srgbClr val="0000CC"/>
                </a:solidFill>
                <a:latin typeface="ＭＳ Ｐゴシック" pitchFamily="50" charset="-128"/>
                <a:ea typeface="ＭＳ Ｐゴシック" pitchFamily="50" charset="-128"/>
              </a:rPr>
              <a:t>な</a:t>
            </a:r>
            <a:r>
              <a:rPr lang="ja-JP" altLang="en-US" sz="1600" b="1" u="sng">
                <a:solidFill>
                  <a:srgbClr val="0000CC"/>
                </a:solidFill>
                <a:latin typeface="ＭＳ Ｐゴシック" pitchFamily="50" charset="-128"/>
                <a:ea typeface="ＭＳ Ｐゴシック" pitchFamily="50" charset="-128"/>
              </a:rPr>
              <a:t>外来</a:t>
            </a:r>
            <a:r>
              <a:rPr lang="ja-JP" altLang="en-US" sz="1600" b="1">
                <a:solidFill>
                  <a:srgbClr val="0000CC"/>
                </a:solidFill>
                <a:latin typeface="ＭＳ Ｐゴシック" pitchFamily="50" charset="-128"/>
                <a:ea typeface="ＭＳ Ｐゴシック" pitchFamily="50" charset="-128"/>
              </a:rPr>
              <a:t>の事故」</a:t>
            </a:r>
            <a:r>
              <a:rPr lang="ja-JP" altLang="en-US" sz="1600" b="1">
                <a:latin typeface="ＭＳ Ｐゴシック" pitchFamily="50" charset="-128"/>
                <a:ea typeface="ＭＳ Ｐゴシック" pitchFamily="50" charset="-128"/>
              </a:rPr>
              <a:t>によってケガを被り、死亡したとき・後遺障害が生じた</a:t>
            </a:r>
            <a:br>
              <a:rPr lang="ja-JP" altLang="en-US" sz="1600" b="1">
                <a:latin typeface="ＭＳ Ｐゴシック" pitchFamily="50" charset="-128"/>
                <a:ea typeface="ＭＳ Ｐゴシック" pitchFamily="50" charset="-128"/>
              </a:rPr>
            </a:br>
            <a:r>
              <a:rPr lang="ja-JP" altLang="en-US" sz="1600" b="1">
                <a:latin typeface="ＭＳ Ｐゴシック" pitchFamily="50" charset="-128"/>
                <a:ea typeface="ＭＳ Ｐゴシック" pitchFamily="50" charset="-128"/>
              </a:rPr>
              <a:t>とき・医師の治療を要したときに保険金を支払う保険。</a:t>
            </a:r>
            <a:r>
              <a:rPr lang="ja-JP" altLang="en-US" sz="600" b="1">
                <a:latin typeface="ＭＳ Ｐゴシック" pitchFamily="50" charset="-128"/>
                <a:ea typeface="ＭＳ Ｐゴシック" pitchFamily="50" charset="-128"/>
              </a:rPr>
              <a:t>　</a:t>
            </a:r>
            <a:r>
              <a:rPr lang="ja-JP" altLang="en-US" sz="1600" b="1">
                <a:latin typeface="ＭＳ Ｐゴシック" pitchFamily="50" charset="-128"/>
                <a:ea typeface="ＭＳ Ｐゴシック" pitchFamily="50" charset="-128"/>
              </a:rPr>
              <a:t>　 </a:t>
            </a:r>
          </a:p>
          <a:p>
            <a:pPr algn="l">
              <a:spcBef>
                <a:spcPct val="50000"/>
              </a:spcBef>
            </a:pPr>
            <a:r>
              <a:rPr lang="ja-JP" altLang="en-US" sz="1600" b="1">
                <a:latin typeface="ＭＳ Ｐゴシック" pitchFamily="50" charset="-128"/>
                <a:ea typeface="ＭＳ Ｐゴシック" pitchFamily="50" charset="-128"/>
              </a:rPr>
              <a:t>　　「急激」</a:t>
            </a:r>
            <a:r>
              <a:rPr lang="ja-JP" altLang="en-US" sz="1600">
                <a:latin typeface="ＭＳ Ｐゴシック" pitchFamily="50" charset="-128"/>
                <a:ea typeface="ＭＳ Ｐゴシック" pitchFamily="50" charset="-128"/>
              </a:rPr>
              <a:t>とは　・・・　突発的に発生すること。　</a:t>
            </a:r>
            <a:r>
              <a:rPr lang="en-US" altLang="ja-JP" sz="1600" b="1">
                <a:latin typeface="ＭＳ Ｐゴシック" pitchFamily="50" charset="-128"/>
                <a:ea typeface="ＭＳ Ｐゴシック" pitchFamily="50" charset="-128"/>
              </a:rPr>
              <a:t>《</a:t>
            </a:r>
            <a:r>
              <a:rPr lang="ja-JP" altLang="en-US" sz="1600" b="1">
                <a:latin typeface="ＭＳ Ｐゴシック" pitchFamily="50" charset="-128"/>
                <a:ea typeface="ＭＳ Ｐゴシック" pitchFamily="50" charset="-128"/>
              </a:rPr>
              <a:t>例</a:t>
            </a:r>
            <a:r>
              <a:rPr lang="en-US" altLang="ja-JP" sz="1600" b="1">
                <a:latin typeface="ＭＳ Ｐゴシック" pitchFamily="50" charset="-128"/>
                <a:ea typeface="ＭＳ Ｐゴシック" pitchFamily="50" charset="-128"/>
              </a:rPr>
              <a:t>》</a:t>
            </a:r>
            <a:r>
              <a:rPr lang="ja-JP" altLang="en-US" sz="1600">
                <a:latin typeface="ＭＳ Ｐゴシック" pitchFamily="50" charset="-128"/>
                <a:ea typeface="ＭＳ Ｐゴシック" pitchFamily="50" charset="-128"/>
              </a:rPr>
              <a:t>料理中にヤケドをした。</a:t>
            </a:r>
          </a:p>
          <a:p>
            <a:pPr algn="l">
              <a:buClr>
                <a:srgbClr val="FF9900"/>
              </a:buClr>
              <a:buFont typeface="Wingdings" pitchFamily="2" charset="2"/>
              <a:buNone/>
            </a:pPr>
            <a:r>
              <a:rPr lang="ja-JP" altLang="en-US" sz="1600">
                <a:latin typeface="ＭＳ Ｐゴシック" pitchFamily="50" charset="-128"/>
                <a:ea typeface="ＭＳ Ｐゴシック" pitchFamily="50" charset="-128"/>
              </a:rPr>
              <a:t>　  </a:t>
            </a:r>
            <a:r>
              <a:rPr lang="ja-JP" altLang="en-US" sz="1600" b="1">
                <a:latin typeface="ＭＳ Ｐゴシック" pitchFamily="50" charset="-128"/>
                <a:ea typeface="ＭＳ Ｐゴシック" pitchFamily="50" charset="-128"/>
              </a:rPr>
              <a:t>「偶然」</a:t>
            </a:r>
            <a:r>
              <a:rPr lang="ja-JP" altLang="en-US" sz="1600">
                <a:latin typeface="ＭＳ Ｐゴシック" pitchFamily="50" charset="-128"/>
                <a:ea typeface="ＭＳ Ｐゴシック" pitchFamily="50" charset="-128"/>
              </a:rPr>
              <a:t>とは　・・・　予知できない出来事のこと。　 </a:t>
            </a:r>
            <a:r>
              <a:rPr lang="en-US" altLang="ja-JP" sz="1600" b="1">
                <a:latin typeface="ＭＳ Ｐゴシック" pitchFamily="50" charset="-128"/>
                <a:ea typeface="ＭＳ Ｐゴシック" pitchFamily="50" charset="-128"/>
              </a:rPr>
              <a:t>《</a:t>
            </a:r>
            <a:r>
              <a:rPr lang="ja-JP" altLang="en-US" sz="1600" b="1">
                <a:latin typeface="ＭＳ Ｐゴシック" pitchFamily="50" charset="-128"/>
                <a:ea typeface="ＭＳ Ｐゴシック" pitchFamily="50" charset="-128"/>
              </a:rPr>
              <a:t>例</a:t>
            </a:r>
            <a:r>
              <a:rPr lang="en-US" altLang="ja-JP" sz="1600" b="1">
                <a:latin typeface="ＭＳ Ｐゴシック" pitchFamily="50" charset="-128"/>
                <a:ea typeface="ＭＳ Ｐゴシック" pitchFamily="50" charset="-128"/>
              </a:rPr>
              <a:t>》</a:t>
            </a:r>
            <a:r>
              <a:rPr lang="ja-JP" altLang="en-US" sz="1600">
                <a:latin typeface="ＭＳ Ｐゴシック" pitchFamily="50" charset="-128"/>
                <a:ea typeface="ＭＳ Ｐゴシック" pitchFamily="50" charset="-128"/>
              </a:rPr>
              <a:t>階段で足を踏みはずし骨折した。</a:t>
            </a:r>
          </a:p>
          <a:p>
            <a:pPr algn="l">
              <a:buClr>
                <a:srgbClr val="FF9900"/>
              </a:buClr>
              <a:buFont typeface="Wingdings" pitchFamily="2" charset="2"/>
              <a:buNone/>
            </a:pPr>
            <a:r>
              <a:rPr lang="ja-JP" altLang="en-US" sz="1600">
                <a:latin typeface="ＭＳ Ｐゴシック" pitchFamily="50" charset="-128"/>
                <a:ea typeface="ＭＳ Ｐゴシック" pitchFamily="50" charset="-128"/>
              </a:rPr>
              <a:t>　  </a:t>
            </a:r>
            <a:r>
              <a:rPr lang="ja-JP" altLang="en-US" sz="1600" b="1">
                <a:latin typeface="ＭＳ Ｐゴシック" pitchFamily="50" charset="-128"/>
                <a:ea typeface="ＭＳ Ｐゴシック" pitchFamily="50" charset="-128"/>
              </a:rPr>
              <a:t>「外来」</a:t>
            </a:r>
            <a:r>
              <a:rPr lang="ja-JP" altLang="en-US" sz="1600">
                <a:latin typeface="ＭＳ Ｐゴシック" pitchFamily="50" charset="-128"/>
                <a:ea typeface="ＭＳ Ｐゴシック" pitchFamily="50" charset="-128"/>
              </a:rPr>
              <a:t>とは　・・・　ケガの原因が身体の外からの作用によること。</a:t>
            </a:r>
          </a:p>
          <a:p>
            <a:pPr algn="l">
              <a:buClr>
                <a:srgbClr val="FF9900"/>
              </a:buClr>
              <a:buFont typeface="Wingdings" pitchFamily="2" charset="2"/>
              <a:buNone/>
            </a:pPr>
            <a:r>
              <a:rPr lang="ja-JP" altLang="en-US" sz="1600">
                <a:latin typeface="ＭＳ Ｐゴシック" pitchFamily="50" charset="-128"/>
                <a:ea typeface="ＭＳ Ｐゴシック" pitchFamily="50" charset="-128"/>
              </a:rPr>
              <a:t>　　　　　　　　　　　　 　</a:t>
            </a:r>
            <a:r>
              <a:rPr lang="en-US" altLang="ja-JP" sz="1600" b="1">
                <a:latin typeface="ＭＳ Ｐゴシック" pitchFamily="50" charset="-128"/>
                <a:ea typeface="ＭＳ Ｐゴシック" pitchFamily="50" charset="-128"/>
              </a:rPr>
              <a:t>《</a:t>
            </a:r>
            <a:r>
              <a:rPr lang="ja-JP" altLang="en-US" sz="1600" b="1">
                <a:latin typeface="ＭＳ Ｐゴシック" pitchFamily="50" charset="-128"/>
                <a:ea typeface="ＭＳ Ｐゴシック" pitchFamily="50" charset="-128"/>
              </a:rPr>
              <a:t>例</a:t>
            </a:r>
            <a:r>
              <a:rPr lang="en-US" altLang="ja-JP" sz="1600" b="1">
                <a:latin typeface="ＭＳ Ｐゴシック" pitchFamily="50" charset="-128"/>
                <a:ea typeface="ＭＳ Ｐゴシック" pitchFamily="50" charset="-128"/>
              </a:rPr>
              <a:t>》</a:t>
            </a:r>
            <a:r>
              <a:rPr lang="ja-JP" altLang="en-US" sz="1600">
                <a:latin typeface="ＭＳ Ｐゴシック" pitchFamily="50" charset="-128"/>
                <a:ea typeface="ＭＳ Ｐゴシック" pitchFamily="50" charset="-128"/>
              </a:rPr>
              <a:t>通勤途中に自動車にはねられケガをした。</a:t>
            </a:r>
          </a:p>
          <a:p>
            <a:pPr algn="l">
              <a:spcBef>
                <a:spcPct val="50000"/>
              </a:spcBef>
              <a:buClr>
                <a:srgbClr val="FF9900"/>
              </a:buClr>
              <a:buFont typeface="Wingdings" pitchFamily="2" charset="2"/>
              <a:buNone/>
            </a:pPr>
            <a:r>
              <a:rPr lang="ja-JP" altLang="en-US" sz="1600">
                <a:latin typeface="ＭＳ Ｐゴシック" pitchFamily="50" charset="-128"/>
                <a:ea typeface="ＭＳ Ｐゴシック" pitchFamily="50" charset="-128"/>
              </a:rPr>
              <a:t>　　 　</a:t>
            </a:r>
            <a:r>
              <a:rPr lang="ja-JP" altLang="en-US" sz="1600" b="1">
                <a:latin typeface="ＭＳ Ｐゴシック" pitchFamily="50" charset="-128"/>
                <a:ea typeface="ＭＳ Ｐゴシック" pitchFamily="50" charset="-128"/>
              </a:rPr>
              <a:t>傷害保険で保険金支払いの対象にならない例</a:t>
            </a:r>
            <a:r>
              <a:rPr lang="ja-JP" altLang="en-US" sz="1600">
                <a:latin typeface="ＭＳ Ｐゴシック" pitchFamily="50" charset="-128"/>
                <a:ea typeface="ＭＳ Ｐゴシック" pitchFamily="50" charset="-128"/>
              </a:rPr>
              <a:t>　</a:t>
            </a:r>
            <a:br>
              <a:rPr lang="ja-JP" altLang="en-US" sz="1600">
                <a:latin typeface="ＭＳ Ｐゴシック" pitchFamily="50" charset="-128"/>
                <a:ea typeface="ＭＳ Ｐゴシック" pitchFamily="50" charset="-128"/>
              </a:rPr>
            </a:br>
            <a:r>
              <a:rPr lang="ja-JP" altLang="en-US" sz="1600">
                <a:latin typeface="ＭＳ Ｐゴシック" pitchFamily="50" charset="-128"/>
                <a:ea typeface="ＭＳ Ｐゴシック" pitchFamily="50" charset="-128"/>
              </a:rPr>
              <a:t>　　　　　　　　・・・　しもやけ、熱中症、靴ずれ、各種職業病　など</a:t>
            </a:r>
            <a:endParaRPr lang="ja-JP" altLang="en-US" sz="1500" b="1">
              <a:latin typeface="ＭＳ Ｐゴシック" pitchFamily="50" charset="-128"/>
              <a:ea typeface="ＭＳ Ｐゴシック" pitchFamily="50" charset="-128"/>
            </a:endParaRPr>
          </a:p>
        </p:txBody>
      </p:sp>
      <p:sp>
        <p:nvSpPr>
          <p:cNvPr id="7" name="Rectangle 5"/>
          <p:cNvSpPr>
            <a:spLocks noChangeArrowheads="1"/>
          </p:cNvSpPr>
          <p:nvPr/>
        </p:nvSpPr>
        <p:spPr bwMode="auto">
          <a:xfrm>
            <a:off x="209550" y="649288"/>
            <a:ext cx="17113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8" tIns="45714" rIns="91428" bIns="45714">
            <a:spAutoFit/>
          </a:bodyP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a:r>
              <a:rPr lang="ja-JP" altLang="en-US" sz="1600" b="1">
                <a:latin typeface="ＭＳ Ｐゴシック" pitchFamily="50" charset="-128"/>
                <a:ea typeface="ＭＳ Ｐゴシック" pitchFamily="50" charset="-128"/>
              </a:rPr>
              <a:t>（１）傷害保険とは</a:t>
            </a:r>
          </a:p>
        </p:txBody>
      </p:sp>
      <p:sp>
        <p:nvSpPr>
          <p:cNvPr id="8" name="Rectangle 6"/>
          <p:cNvSpPr>
            <a:spLocks noChangeArrowheads="1"/>
          </p:cNvSpPr>
          <p:nvPr/>
        </p:nvSpPr>
        <p:spPr bwMode="auto">
          <a:xfrm>
            <a:off x="209550" y="3390900"/>
            <a:ext cx="43116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8" tIns="45714" rIns="91428" bIns="45714">
            <a:spAutoFit/>
          </a:bodyP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a:r>
              <a:rPr lang="ja-JP" altLang="en-US" sz="1600" b="1">
                <a:latin typeface="ＭＳ Ｐゴシック" pitchFamily="50" charset="-128"/>
                <a:ea typeface="ＭＳ Ｐゴシック" pitchFamily="50" charset="-128"/>
              </a:rPr>
              <a:t>（２）保険金の種類（基本）</a:t>
            </a:r>
          </a:p>
        </p:txBody>
      </p:sp>
      <p:sp>
        <p:nvSpPr>
          <p:cNvPr id="9" name="AutoShape 7"/>
          <p:cNvSpPr>
            <a:spLocks noChangeArrowheads="1"/>
          </p:cNvSpPr>
          <p:nvPr/>
        </p:nvSpPr>
        <p:spPr bwMode="auto">
          <a:xfrm>
            <a:off x="450850" y="3740150"/>
            <a:ext cx="2735263" cy="611188"/>
          </a:xfrm>
          <a:prstGeom prst="roundRect">
            <a:avLst>
              <a:gd name="adj" fmla="val 19046"/>
            </a:avLst>
          </a:prstGeom>
          <a:gradFill rotWithShape="1">
            <a:gsLst>
              <a:gs pos="0">
                <a:srgbClr val="CCFF33"/>
              </a:gs>
              <a:gs pos="100000">
                <a:srgbClr val="FFFFFF"/>
              </a:gs>
            </a:gsLst>
            <a:lin ang="5400000" scaled="1"/>
          </a:gradFill>
          <a:ln w="28575">
            <a:solidFill>
              <a:srgbClr val="009900"/>
            </a:solidFill>
            <a:round/>
            <a:headEnd/>
            <a:tailEnd/>
          </a:ln>
        </p:spPr>
        <p:txBody>
          <a:bodyPr wrap="none" lIns="91428" tIns="45714" rIns="91428" bIns="45714" anchor="ct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eaLnBrk="1" hangingPunct="1"/>
            <a:r>
              <a:rPr lang="ja-JP" altLang="en-US" sz="1600" b="1">
                <a:latin typeface="ＭＳ Ｐゴシック" pitchFamily="50" charset="-128"/>
                <a:ea typeface="ＭＳ Ｐゴシック" pitchFamily="50" charset="-128"/>
              </a:rPr>
              <a:t>死亡保険金／</a:t>
            </a:r>
          </a:p>
          <a:p>
            <a:pPr algn="l" eaLnBrk="1" hangingPunct="1"/>
            <a:r>
              <a:rPr lang="ja-JP" altLang="en-US" sz="1600" b="1">
                <a:latin typeface="ＭＳ Ｐゴシック" pitchFamily="50" charset="-128"/>
                <a:ea typeface="ＭＳ Ｐゴシック" pitchFamily="50" charset="-128"/>
              </a:rPr>
              <a:t>後遺障害保険金</a:t>
            </a:r>
          </a:p>
        </p:txBody>
      </p:sp>
      <p:sp>
        <p:nvSpPr>
          <p:cNvPr id="10" name="AutoShape 8"/>
          <p:cNvSpPr>
            <a:spLocks noChangeArrowheads="1"/>
          </p:cNvSpPr>
          <p:nvPr/>
        </p:nvSpPr>
        <p:spPr bwMode="auto">
          <a:xfrm>
            <a:off x="3238500" y="3740150"/>
            <a:ext cx="5381625" cy="611188"/>
          </a:xfrm>
          <a:prstGeom prst="roundRect">
            <a:avLst>
              <a:gd name="adj" fmla="val 16667"/>
            </a:avLst>
          </a:prstGeom>
          <a:noFill/>
          <a:ln w="28575">
            <a:solidFill>
              <a:srgbClr val="009900"/>
            </a:solidFill>
            <a:round/>
            <a:headEnd/>
            <a:tailEnd/>
          </a:ln>
          <a:extLst>
            <a:ext uri="{909E8E84-426E-40DD-AFC4-6F175D3DCCD1}">
              <a14:hiddenFill xmlns:a14="http://schemas.microsoft.com/office/drawing/2010/main" xmlns="">
                <a:solidFill>
                  <a:srgbClr val="FFFFFF"/>
                </a:solidFill>
              </a14:hiddenFill>
            </a:ext>
          </a:extLst>
        </p:spPr>
        <p:txBody>
          <a:bodyPr wrap="none" lIns="91428" tIns="45714" rIns="91428" bIns="45714" anchor="ct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eaLnBrk="1" hangingPunct="1">
              <a:buClr>
                <a:srgbClr val="FF6600"/>
              </a:buClr>
              <a:buFont typeface="Wingdings" pitchFamily="2" charset="2"/>
              <a:buNone/>
            </a:pPr>
            <a:r>
              <a:rPr lang="ja-JP" altLang="en-US" sz="1600">
                <a:latin typeface="ＭＳ Ｐゴシック" pitchFamily="50" charset="-128"/>
                <a:ea typeface="ＭＳ Ｐゴシック" pitchFamily="50" charset="-128"/>
              </a:rPr>
              <a:t>　ケガが原因で死亡または後遺障害が生じた場合に支払う。</a:t>
            </a:r>
          </a:p>
        </p:txBody>
      </p:sp>
      <p:sp>
        <p:nvSpPr>
          <p:cNvPr id="11" name="AutoShape 9"/>
          <p:cNvSpPr>
            <a:spLocks noChangeArrowheads="1"/>
          </p:cNvSpPr>
          <p:nvPr/>
        </p:nvSpPr>
        <p:spPr bwMode="auto">
          <a:xfrm>
            <a:off x="450850" y="4403725"/>
            <a:ext cx="2735263" cy="611188"/>
          </a:xfrm>
          <a:prstGeom prst="roundRect">
            <a:avLst>
              <a:gd name="adj" fmla="val 19046"/>
            </a:avLst>
          </a:prstGeom>
          <a:gradFill rotWithShape="1">
            <a:gsLst>
              <a:gs pos="0">
                <a:srgbClr val="CCFF33"/>
              </a:gs>
              <a:gs pos="100000">
                <a:srgbClr val="FFFFFF"/>
              </a:gs>
            </a:gsLst>
            <a:lin ang="5400000" scaled="1"/>
          </a:gradFill>
          <a:ln w="28575">
            <a:solidFill>
              <a:srgbClr val="009900"/>
            </a:solidFill>
            <a:round/>
            <a:headEnd/>
            <a:tailEnd/>
          </a:ln>
        </p:spPr>
        <p:txBody>
          <a:bodyPr wrap="none" lIns="91428" tIns="45714" rIns="91428" bIns="45714" anchor="ct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eaLnBrk="1" hangingPunct="1"/>
            <a:r>
              <a:rPr lang="en-US" altLang="ja-JP" sz="1600" b="1">
                <a:latin typeface="ＭＳ Ｐゴシック" pitchFamily="50" charset="-128"/>
                <a:ea typeface="ＭＳ Ｐゴシック" pitchFamily="50" charset="-128"/>
              </a:rPr>
              <a:t>    </a:t>
            </a:r>
            <a:r>
              <a:rPr lang="ja-JP" altLang="en-US" sz="1600" b="1">
                <a:latin typeface="ＭＳ Ｐゴシック" pitchFamily="50" charset="-128"/>
                <a:ea typeface="ＭＳ Ｐゴシック" pitchFamily="50" charset="-128"/>
              </a:rPr>
              <a:t>入院保険金</a:t>
            </a:r>
          </a:p>
        </p:txBody>
      </p:sp>
      <p:sp>
        <p:nvSpPr>
          <p:cNvPr id="12" name="AutoShape 10"/>
          <p:cNvSpPr>
            <a:spLocks noChangeArrowheads="1"/>
          </p:cNvSpPr>
          <p:nvPr/>
        </p:nvSpPr>
        <p:spPr bwMode="auto">
          <a:xfrm>
            <a:off x="3238500" y="4403725"/>
            <a:ext cx="5381625" cy="611188"/>
          </a:xfrm>
          <a:prstGeom prst="roundRect">
            <a:avLst>
              <a:gd name="adj" fmla="val 16667"/>
            </a:avLst>
          </a:prstGeom>
          <a:noFill/>
          <a:ln w="28575">
            <a:solidFill>
              <a:srgbClr val="009900"/>
            </a:solidFill>
            <a:round/>
            <a:headEnd/>
            <a:tailEnd/>
          </a:ln>
          <a:extLst>
            <a:ext uri="{909E8E84-426E-40DD-AFC4-6F175D3DCCD1}">
              <a14:hiddenFill xmlns:a14="http://schemas.microsoft.com/office/drawing/2010/main" xmlns="">
                <a:solidFill>
                  <a:srgbClr val="FFFFFF"/>
                </a:solidFill>
              </a14:hiddenFill>
            </a:ext>
          </a:extLst>
        </p:spPr>
        <p:txBody>
          <a:bodyPr wrap="none" lIns="91428" tIns="45714" rIns="91428" bIns="45714" anchor="ct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eaLnBrk="1" hangingPunct="1">
              <a:buClr>
                <a:srgbClr val="FF6600"/>
              </a:buClr>
              <a:buFont typeface="Wingdings" pitchFamily="2" charset="2"/>
              <a:buNone/>
            </a:pPr>
            <a:r>
              <a:rPr lang="ja-JP" altLang="en-US" sz="1600">
                <a:latin typeface="ＭＳ Ｐゴシック" pitchFamily="50" charset="-128"/>
                <a:ea typeface="ＭＳ Ｐゴシック" pitchFamily="50" charset="-128"/>
              </a:rPr>
              <a:t>　ケガが原因で入院した場合に支払う。</a:t>
            </a:r>
          </a:p>
        </p:txBody>
      </p:sp>
      <p:sp>
        <p:nvSpPr>
          <p:cNvPr id="13" name="AutoShape 11"/>
          <p:cNvSpPr>
            <a:spLocks noChangeArrowheads="1"/>
          </p:cNvSpPr>
          <p:nvPr/>
        </p:nvSpPr>
        <p:spPr bwMode="auto">
          <a:xfrm>
            <a:off x="450850" y="5726113"/>
            <a:ext cx="2735263" cy="611187"/>
          </a:xfrm>
          <a:prstGeom prst="roundRect">
            <a:avLst>
              <a:gd name="adj" fmla="val 19046"/>
            </a:avLst>
          </a:prstGeom>
          <a:gradFill rotWithShape="1">
            <a:gsLst>
              <a:gs pos="0">
                <a:srgbClr val="CCFF33"/>
              </a:gs>
              <a:gs pos="100000">
                <a:srgbClr val="FFFFFF"/>
              </a:gs>
            </a:gsLst>
            <a:lin ang="5400000" scaled="1"/>
          </a:gradFill>
          <a:ln w="28575">
            <a:solidFill>
              <a:srgbClr val="009900"/>
            </a:solidFill>
            <a:round/>
            <a:headEnd/>
            <a:tailEnd/>
          </a:ln>
        </p:spPr>
        <p:txBody>
          <a:bodyPr wrap="none" lIns="91428" tIns="45714" rIns="91428" bIns="45714" anchor="ct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eaLnBrk="1" hangingPunct="1"/>
            <a:r>
              <a:rPr lang="en-US" altLang="ja-JP" sz="1600" b="1">
                <a:latin typeface="ＭＳ Ｐゴシック" pitchFamily="50" charset="-128"/>
                <a:ea typeface="ＭＳ Ｐゴシック" pitchFamily="50" charset="-128"/>
              </a:rPr>
              <a:t>    </a:t>
            </a:r>
            <a:r>
              <a:rPr lang="ja-JP" altLang="en-US" sz="1600" b="1">
                <a:latin typeface="ＭＳ Ｐゴシック" pitchFamily="50" charset="-128"/>
                <a:ea typeface="ＭＳ Ｐゴシック" pitchFamily="50" charset="-128"/>
              </a:rPr>
              <a:t>通院保険金</a:t>
            </a:r>
          </a:p>
        </p:txBody>
      </p:sp>
      <p:sp>
        <p:nvSpPr>
          <p:cNvPr id="14" name="AutoShape 12"/>
          <p:cNvSpPr>
            <a:spLocks noChangeArrowheads="1"/>
          </p:cNvSpPr>
          <p:nvPr/>
        </p:nvSpPr>
        <p:spPr bwMode="auto">
          <a:xfrm>
            <a:off x="3238500" y="5743575"/>
            <a:ext cx="5381625" cy="611188"/>
          </a:xfrm>
          <a:prstGeom prst="roundRect">
            <a:avLst>
              <a:gd name="adj" fmla="val 16667"/>
            </a:avLst>
          </a:prstGeom>
          <a:noFill/>
          <a:ln w="28575">
            <a:solidFill>
              <a:srgbClr val="009900"/>
            </a:solidFill>
            <a:round/>
            <a:headEnd/>
            <a:tailEnd/>
          </a:ln>
          <a:extLst>
            <a:ext uri="{909E8E84-426E-40DD-AFC4-6F175D3DCCD1}">
              <a14:hiddenFill xmlns:a14="http://schemas.microsoft.com/office/drawing/2010/main" xmlns="">
                <a:solidFill>
                  <a:srgbClr val="FFFFFF"/>
                </a:solidFill>
              </a14:hiddenFill>
            </a:ext>
          </a:extLst>
        </p:spPr>
        <p:txBody>
          <a:bodyPr wrap="none" lIns="91428" tIns="45714" rIns="91428" bIns="45714" anchor="ct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eaLnBrk="1" hangingPunct="1">
              <a:buClr>
                <a:srgbClr val="FF6600"/>
              </a:buClr>
              <a:buFont typeface="Wingdings" pitchFamily="2" charset="2"/>
              <a:buNone/>
            </a:pPr>
            <a:r>
              <a:rPr lang="ja-JP" altLang="en-US" sz="1600">
                <a:latin typeface="ＭＳ Ｐゴシック" pitchFamily="50" charset="-128"/>
                <a:ea typeface="ＭＳ Ｐゴシック" pitchFamily="50" charset="-128"/>
              </a:rPr>
              <a:t>　ケガが原因で通院した場合に支払う。</a:t>
            </a:r>
          </a:p>
        </p:txBody>
      </p:sp>
      <p:sp>
        <p:nvSpPr>
          <p:cNvPr id="15" name="AutoShape 13"/>
          <p:cNvSpPr>
            <a:spLocks noChangeArrowheads="1"/>
          </p:cNvSpPr>
          <p:nvPr/>
        </p:nvSpPr>
        <p:spPr bwMode="auto">
          <a:xfrm>
            <a:off x="452438" y="5067300"/>
            <a:ext cx="2735262" cy="611188"/>
          </a:xfrm>
          <a:prstGeom prst="roundRect">
            <a:avLst>
              <a:gd name="adj" fmla="val 19046"/>
            </a:avLst>
          </a:prstGeom>
          <a:gradFill rotWithShape="1">
            <a:gsLst>
              <a:gs pos="0">
                <a:srgbClr val="CCFF33"/>
              </a:gs>
              <a:gs pos="100000">
                <a:srgbClr val="FFFFFF"/>
              </a:gs>
            </a:gsLst>
            <a:lin ang="5400000" scaled="1"/>
          </a:gradFill>
          <a:ln w="28575">
            <a:solidFill>
              <a:srgbClr val="009900"/>
            </a:solidFill>
            <a:round/>
            <a:headEnd/>
            <a:tailEnd/>
          </a:ln>
        </p:spPr>
        <p:txBody>
          <a:bodyPr wrap="none" lIns="91428" tIns="45714" rIns="91428" bIns="45714" anchor="ct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eaLnBrk="1" hangingPunct="1"/>
            <a:r>
              <a:rPr lang="en-US" altLang="ja-JP" sz="1600" b="1">
                <a:latin typeface="ＭＳ Ｐゴシック" pitchFamily="50" charset="-128"/>
                <a:ea typeface="ＭＳ Ｐゴシック" pitchFamily="50" charset="-128"/>
              </a:rPr>
              <a:t>    </a:t>
            </a:r>
            <a:r>
              <a:rPr lang="ja-JP" altLang="en-US" sz="1600" b="1">
                <a:latin typeface="ＭＳ Ｐゴシック" pitchFamily="50" charset="-128"/>
                <a:ea typeface="ＭＳ Ｐゴシック" pitchFamily="50" charset="-128"/>
              </a:rPr>
              <a:t>手術保険金</a:t>
            </a:r>
          </a:p>
        </p:txBody>
      </p:sp>
      <p:sp>
        <p:nvSpPr>
          <p:cNvPr id="16" name="AutoShape 14"/>
          <p:cNvSpPr>
            <a:spLocks noChangeArrowheads="1"/>
          </p:cNvSpPr>
          <p:nvPr/>
        </p:nvSpPr>
        <p:spPr bwMode="auto">
          <a:xfrm>
            <a:off x="3240088" y="5067300"/>
            <a:ext cx="5381625" cy="611188"/>
          </a:xfrm>
          <a:prstGeom prst="roundRect">
            <a:avLst>
              <a:gd name="adj" fmla="val 16667"/>
            </a:avLst>
          </a:prstGeom>
          <a:noFill/>
          <a:ln w="28575">
            <a:solidFill>
              <a:srgbClr val="009900"/>
            </a:solidFill>
            <a:round/>
            <a:headEnd/>
            <a:tailEnd/>
          </a:ln>
          <a:extLst>
            <a:ext uri="{909E8E84-426E-40DD-AFC4-6F175D3DCCD1}">
              <a14:hiddenFill xmlns:a14="http://schemas.microsoft.com/office/drawing/2010/main" xmlns="">
                <a:solidFill>
                  <a:srgbClr val="FFFFFF"/>
                </a:solidFill>
              </a14:hiddenFill>
            </a:ext>
          </a:extLst>
        </p:spPr>
        <p:txBody>
          <a:bodyPr wrap="none" lIns="91428" tIns="45714" rIns="91428" bIns="45714" anchor="ct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eaLnBrk="1" hangingPunct="1">
              <a:buClr>
                <a:srgbClr val="FF6600"/>
              </a:buClr>
              <a:buFont typeface="Wingdings" pitchFamily="2" charset="2"/>
              <a:buNone/>
            </a:pPr>
            <a:r>
              <a:rPr lang="ja-JP" altLang="en-US" sz="1600">
                <a:latin typeface="ＭＳ Ｐゴシック" pitchFamily="50" charset="-128"/>
                <a:ea typeface="ＭＳ Ｐゴシック" pitchFamily="50" charset="-128"/>
              </a:rPr>
              <a:t>　ケガの治療のために病院または診療所において手術を</a:t>
            </a:r>
            <a:br>
              <a:rPr lang="ja-JP" altLang="en-US" sz="1600">
                <a:latin typeface="ＭＳ Ｐゴシック" pitchFamily="50" charset="-128"/>
                <a:ea typeface="ＭＳ Ｐゴシック" pitchFamily="50" charset="-128"/>
              </a:rPr>
            </a:br>
            <a:r>
              <a:rPr lang="ja-JP" altLang="en-US" sz="1600">
                <a:latin typeface="ＭＳ Ｐゴシック" pitchFamily="50" charset="-128"/>
                <a:ea typeface="ＭＳ Ｐゴシック" pitchFamily="50" charset="-128"/>
              </a:rPr>
              <a:t>　受けた場合に支払う。</a:t>
            </a:r>
          </a:p>
        </p:txBody>
      </p:sp>
      <p:pic>
        <p:nvPicPr>
          <p:cNvPr id="17" name="Picture 16" descr="傷害総合　絵　死亡"/>
          <p:cNvPicPr>
            <a:picLocks noChangeAspect="1" noChangeArrowheads="1"/>
          </p:cNvPicPr>
          <p:nvPr/>
        </p:nvPicPr>
        <p:blipFill>
          <a:blip r:embed="rId2" cstate="print">
            <a:lum bright="-6000"/>
            <a:extLst>
              <a:ext uri="{28A0092B-C50C-407E-A947-70E740481C1C}">
                <a14:useLocalDpi xmlns:a14="http://schemas.microsoft.com/office/drawing/2010/main" xmlns="" val="0"/>
              </a:ext>
            </a:extLst>
          </a:blip>
          <a:srcRect t="61397" b="28705"/>
          <a:stretch>
            <a:fillRect/>
          </a:stretch>
        </p:blipFill>
        <p:spPr bwMode="auto">
          <a:xfrm>
            <a:off x="2336800" y="5807075"/>
            <a:ext cx="492125"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17" descr="傷害総合　絵　死亡"/>
          <p:cNvPicPr preferRelativeResize="0">
            <a:picLocks noChangeAspect="1" noChangeArrowheads="1"/>
          </p:cNvPicPr>
          <p:nvPr/>
        </p:nvPicPr>
        <p:blipFill>
          <a:blip r:embed="rId2" cstate="print">
            <a:lum bright="-6000"/>
            <a:extLst>
              <a:ext uri="{28A0092B-C50C-407E-A947-70E740481C1C}">
                <a14:useLocalDpi xmlns:a14="http://schemas.microsoft.com/office/drawing/2010/main" xmlns="" val="0"/>
              </a:ext>
            </a:extLst>
          </a:blip>
          <a:srcRect t="35802" b="54221"/>
          <a:stretch>
            <a:fillRect/>
          </a:stretch>
        </p:blipFill>
        <p:spPr bwMode="auto">
          <a:xfrm>
            <a:off x="2339975" y="4481513"/>
            <a:ext cx="492125"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18" descr="傷害総合　絵　死亡"/>
          <p:cNvPicPr preferRelativeResize="0">
            <a:picLocks noChangeAspect="1" noChangeArrowheads="1"/>
          </p:cNvPicPr>
          <p:nvPr/>
        </p:nvPicPr>
        <p:blipFill>
          <a:blip r:embed="rId2" cstate="print">
            <a:lum bright="-6000"/>
            <a:extLst>
              <a:ext uri="{28A0092B-C50C-407E-A947-70E740481C1C}">
                <a14:useLocalDpi xmlns:a14="http://schemas.microsoft.com/office/drawing/2010/main" xmlns="" val="0"/>
              </a:ext>
            </a:extLst>
          </a:blip>
          <a:srcRect t="12360" b="77345"/>
          <a:stretch>
            <a:fillRect/>
          </a:stretch>
        </p:blipFill>
        <p:spPr bwMode="auto">
          <a:xfrm>
            <a:off x="2549525" y="3797300"/>
            <a:ext cx="492125" cy="504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 name="Picture 19" descr="傷害総合　絵　死亡"/>
          <p:cNvPicPr preferRelativeResize="0">
            <a:picLocks noChangeAspect="1" noChangeArrowheads="1"/>
          </p:cNvPicPr>
          <p:nvPr/>
        </p:nvPicPr>
        <p:blipFill>
          <a:blip r:embed="rId2" cstate="print">
            <a:lum bright="-6000"/>
            <a:extLst>
              <a:ext uri="{28A0092B-C50C-407E-A947-70E740481C1C}">
                <a14:useLocalDpi xmlns:a14="http://schemas.microsoft.com/office/drawing/2010/main" xmlns="" val="0"/>
              </a:ext>
            </a:extLst>
          </a:blip>
          <a:srcRect t="1595" b="88509"/>
          <a:stretch>
            <a:fillRect/>
          </a:stretch>
        </p:blipFill>
        <p:spPr bwMode="auto">
          <a:xfrm>
            <a:off x="2093913" y="3817938"/>
            <a:ext cx="492125" cy="490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 name="Picture 20" descr="傷害総合　絵　死亡"/>
          <p:cNvPicPr>
            <a:picLocks noChangeAspect="1" noChangeArrowheads="1"/>
          </p:cNvPicPr>
          <p:nvPr/>
        </p:nvPicPr>
        <p:blipFill>
          <a:blip r:embed="rId2" cstate="print">
            <a:lum bright="-6000"/>
            <a:extLst>
              <a:ext uri="{28A0092B-C50C-407E-A947-70E740481C1C}">
                <a14:useLocalDpi xmlns:a14="http://schemas.microsoft.com/office/drawing/2010/main" xmlns="" val="0"/>
              </a:ext>
            </a:extLst>
          </a:blip>
          <a:srcRect t="88509" b="1196"/>
          <a:stretch>
            <a:fillRect/>
          </a:stretch>
        </p:blipFill>
        <p:spPr bwMode="auto">
          <a:xfrm>
            <a:off x="2332038" y="5141913"/>
            <a:ext cx="492125" cy="471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 name="Picture 21"/>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936625" y="2690813"/>
            <a:ext cx="347663" cy="373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6284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7950" y="549275"/>
            <a:ext cx="8928100" cy="6048375"/>
          </a:xfrm>
          <a:prstGeom prst="rect">
            <a:avLst/>
          </a:prstGeom>
          <a:noFill/>
          <a:ln w="25400">
            <a:solidFill>
              <a:srgbClr val="000080"/>
            </a:solidFill>
            <a:miter lim="800000"/>
            <a:headEnd/>
            <a:tailEnd/>
          </a:ln>
          <a:extLst>
            <a:ext uri="{909E8E84-426E-40DD-AFC4-6F175D3DCCD1}">
              <a14:hiddenFill xmlns:a14="http://schemas.microsoft.com/office/drawing/2010/main" xmlns="">
                <a:solidFill>
                  <a:srgbClr val="FFFFFF"/>
                </a:solidFill>
              </a14:hiddenFill>
            </a:ext>
          </a:extLst>
        </p:spPr>
        <p:txBody>
          <a:bodyPr wrap="none" lIns="91428" tIns="45714" rIns="91428" bIns="45714" anchor="ct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endParaRPr lang="ja-JP" altLang="en-US" sz="1600" b="1">
              <a:solidFill>
                <a:srgbClr val="808080"/>
              </a:solidFill>
              <a:latin typeface="ＭＳ Ｐゴシック" pitchFamily="50" charset="-128"/>
              <a:ea typeface="ＭＳ Ｐゴシック" pitchFamily="50" charset="-128"/>
            </a:endParaRPr>
          </a:p>
        </p:txBody>
      </p:sp>
      <p:sp>
        <p:nvSpPr>
          <p:cNvPr id="5" name="Line 5"/>
          <p:cNvSpPr>
            <a:spLocks noChangeShapeType="1"/>
          </p:cNvSpPr>
          <p:nvPr/>
        </p:nvSpPr>
        <p:spPr bwMode="auto">
          <a:xfrm flipH="1">
            <a:off x="3467100" y="5037138"/>
            <a:ext cx="2220913"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76200">
                <a:solidFill>
                  <a:srgbClr val="000000"/>
                </a:solidFill>
                <a:round/>
                <a:headEnd/>
                <a:tailEnd type="triangle" w="med" len="med"/>
              </a14:hiddenLine>
            </a:ext>
          </a:extLst>
        </p:spPr>
        <p:txBody>
          <a:bodyPr wrap="none" anchor="ctr"/>
          <a:lstStyle/>
          <a:p>
            <a:endParaRPr lang="ja-JP" altLang="en-US"/>
          </a:p>
        </p:txBody>
      </p:sp>
      <p:sp>
        <p:nvSpPr>
          <p:cNvPr id="6" name="Rectangle 14"/>
          <p:cNvSpPr>
            <a:spLocks noChangeArrowheads="1"/>
          </p:cNvSpPr>
          <p:nvPr/>
        </p:nvSpPr>
        <p:spPr bwMode="auto">
          <a:xfrm>
            <a:off x="79375" y="184150"/>
            <a:ext cx="8980488" cy="392113"/>
          </a:xfrm>
          <a:prstGeom prst="rect">
            <a:avLst/>
          </a:prstGeom>
          <a:solidFill>
            <a:srgbClr val="000080"/>
          </a:solidFill>
          <a:ln w="12700">
            <a:solidFill>
              <a:schemeClr val="accent1"/>
            </a:solidFill>
            <a:miter lim="800000"/>
            <a:headEnd/>
            <a:tailEnd/>
          </a:ln>
        </p:spPr>
        <p:txBody>
          <a:bodyPr wrap="none" lIns="91428" tIns="45714" rIns="91428" bIns="45714" anchor="ct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eaLnBrk="1" hangingPunct="1"/>
            <a:r>
              <a:rPr lang="ja-JP" altLang="en-US" sz="2000" b="1" dirty="0" smtClean="0">
                <a:solidFill>
                  <a:schemeClr val="bg1"/>
                </a:solidFill>
                <a:latin typeface="ＭＳ Ｐゴシック" pitchFamily="50" charset="-128"/>
                <a:ea typeface="ＭＳ Ｐゴシック" pitchFamily="50" charset="-128"/>
              </a:rPr>
              <a:t>６．</a:t>
            </a:r>
            <a:r>
              <a:rPr lang="ja-JP" altLang="en-US" sz="2000" b="1" dirty="0">
                <a:solidFill>
                  <a:schemeClr val="bg1"/>
                </a:solidFill>
                <a:latin typeface="ＭＳ Ｐゴシック" pitchFamily="50" charset="-128"/>
                <a:ea typeface="ＭＳ Ｐゴシック" pitchFamily="50" charset="-128"/>
              </a:rPr>
              <a:t>生命保</a:t>
            </a:r>
            <a:r>
              <a:rPr lang="ja-JP" altLang="en-US" sz="2000" b="1" dirty="0" smtClean="0">
                <a:solidFill>
                  <a:schemeClr val="bg1"/>
                </a:solidFill>
                <a:latin typeface="ＭＳ Ｐゴシック" pitchFamily="50" charset="-128"/>
                <a:ea typeface="ＭＳ Ｐゴシック" pitchFamily="50" charset="-128"/>
              </a:rPr>
              <a:t>険</a:t>
            </a:r>
            <a:endParaRPr lang="ja-JP" altLang="en-US" sz="2000" b="1" dirty="0">
              <a:solidFill>
                <a:schemeClr val="bg1"/>
              </a:solidFill>
              <a:latin typeface="ＭＳ Ｐゴシック" pitchFamily="50" charset="-128"/>
              <a:ea typeface="ＭＳ Ｐゴシック" pitchFamily="50" charset="-128"/>
            </a:endParaRPr>
          </a:p>
        </p:txBody>
      </p:sp>
      <p:sp>
        <p:nvSpPr>
          <p:cNvPr id="7" name="AutoShape 40"/>
          <p:cNvSpPr>
            <a:spLocks noChangeArrowheads="1"/>
          </p:cNvSpPr>
          <p:nvPr/>
        </p:nvSpPr>
        <p:spPr bwMode="auto">
          <a:xfrm>
            <a:off x="4705350" y="3248025"/>
            <a:ext cx="4156075" cy="3203575"/>
          </a:xfrm>
          <a:prstGeom prst="roundRect">
            <a:avLst>
              <a:gd name="adj" fmla="val 16667"/>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63500" cap="rnd" cmpd="dbl" algn="ctr">
                <a:solidFill>
                  <a:srgbClr val="000000"/>
                </a:solidFill>
                <a:prstDash val="sysDot"/>
                <a:round/>
                <a:headEnd/>
                <a:tailEnd/>
              </a14:hiddenLine>
            </a:ext>
          </a:extLst>
        </p:spPr>
        <p:txBody>
          <a:bodyPr wrap="none" lIns="91428" tIns="45714" rIns="91428" bIns="45714" anchor="ctr"/>
          <a:lstStyle>
            <a:lvl1pPr marL="342900" indent="-342900"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a:endParaRPr lang="ja-JP" altLang="ja-JP" sz="1400">
              <a:latin typeface="ＭＳ Ｐゴシック" pitchFamily="50" charset="-128"/>
              <a:ea typeface="ＭＳ Ｐゴシック" pitchFamily="50" charset="-128"/>
            </a:endParaRPr>
          </a:p>
        </p:txBody>
      </p:sp>
      <p:sp>
        <p:nvSpPr>
          <p:cNvPr id="9" name="AutoShape 18"/>
          <p:cNvSpPr>
            <a:spLocks noChangeArrowheads="1"/>
          </p:cNvSpPr>
          <p:nvPr/>
        </p:nvSpPr>
        <p:spPr bwMode="auto">
          <a:xfrm>
            <a:off x="4173538" y="1785938"/>
            <a:ext cx="720725" cy="300037"/>
          </a:xfrm>
          <a:prstGeom prst="downArrow">
            <a:avLst>
              <a:gd name="adj1" fmla="val 39648"/>
              <a:gd name="adj2" fmla="val 49338"/>
            </a:avLst>
          </a:prstGeom>
          <a:gradFill rotWithShape="1">
            <a:gsLst>
              <a:gs pos="0">
                <a:srgbClr val="FF00FF"/>
              </a:gs>
              <a:gs pos="50000">
                <a:schemeClr val="bg1"/>
              </a:gs>
              <a:gs pos="100000">
                <a:srgbClr val="FF00FF"/>
              </a:gs>
            </a:gsLst>
            <a:lin ang="0" scaled="1"/>
          </a:gradFill>
          <a:ln w="9525">
            <a:solidFill>
              <a:srgbClr val="FF0000"/>
            </a:solidFill>
            <a:miter lim="800000"/>
            <a:headEnd/>
            <a:tailEnd/>
          </a:ln>
        </p:spPr>
        <p:txBody>
          <a:bodyPr vert="eaVert" wrap="none" lIns="86445" tIns="43223" rIns="86445" bIns="43223" anchor="ctr"/>
          <a:lstStyle>
            <a:lvl1pPr defTabSz="865188" eaLnBrk="0" hangingPunct="0">
              <a:defRPr kumimoji="1" sz="800">
                <a:solidFill>
                  <a:schemeClr val="tx1"/>
                </a:solidFill>
                <a:latin typeface="Arial" pitchFamily="34" charset="0"/>
                <a:ea typeface="ＭＳ ゴシック" pitchFamily="49" charset="-128"/>
              </a:defRPr>
            </a:lvl1pPr>
            <a:lvl2pPr marL="701675" indent="-269875" defTabSz="865188" eaLnBrk="0" hangingPunct="0">
              <a:defRPr kumimoji="1" sz="800">
                <a:solidFill>
                  <a:schemeClr val="tx1"/>
                </a:solidFill>
                <a:latin typeface="Arial" pitchFamily="34" charset="0"/>
                <a:ea typeface="ＭＳ ゴシック" pitchFamily="49" charset="-128"/>
              </a:defRPr>
            </a:lvl2pPr>
            <a:lvl3pPr marL="1081088" indent="-215900" defTabSz="865188" eaLnBrk="0" hangingPunct="0">
              <a:defRPr kumimoji="1" sz="800">
                <a:solidFill>
                  <a:schemeClr val="tx1"/>
                </a:solidFill>
                <a:latin typeface="Arial" pitchFamily="34" charset="0"/>
                <a:ea typeface="ＭＳ ゴシック" pitchFamily="49" charset="-128"/>
              </a:defRPr>
            </a:lvl3pPr>
            <a:lvl4pPr marL="1512888" indent="-215900" defTabSz="865188" eaLnBrk="0" hangingPunct="0">
              <a:defRPr kumimoji="1" sz="800">
                <a:solidFill>
                  <a:schemeClr val="tx1"/>
                </a:solidFill>
                <a:latin typeface="Arial" pitchFamily="34" charset="0"/>
                <a:ea typeface="ＭＳ ゴシック" pitchFamily="49" charset="-128"/>
              </a:defRPr>
            </a:lvl4pPr>
            <a:lvl5pPr marL="1944688" indent="-215900" defTabSz="865188" eaLnBrk="0" hangingPunct="0">
              <a:defRPr kumimoji="1" sz="800">
                <a:solidFill>
                  <a:schemeClr val="tx1"/>
                </a:solidFill>
                <a:latin typeface="Arial" pitchFamily="34" charset="0"/>
                <a:ea typeface="ＭＳ ゴシック" pitchFamily="49" charset="-128"/>
              </a:defRPr>
            </a:lvl5pPr>
            <a:lvl6pPr marL="24018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8590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3162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7734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eaLnBrk="1" hangingPunct="1"/>
            <a:endParaRPr lang="ja-JP" altLang="en-US" sz="1500">
              <a:ea typeface="HGS創英角ｺﾞｼｯｸUB" pitchFamily="50" charset="-128"/>
            </a:endParaRPr>
          </a:p>
        </p:txBody>
      </p:sp>
      <p:sp>
        <p:nvSpPr>
          <p:cNvPr id="10" name="AutoShape 23"/>
          <p:cNvSpPr>
            <a:spLocks noChangeArrowheads="1"/>
          </p:cNvSpPr>
          <p:nvPr/>
        </p:nvSpPr>
        <p:spPr bwMode="auto">
          <a:xfrm>
            <a:off x="3962400" y="4821238"/>
            <a:ext cx="1150938" cy="576262"/>
          </a:xfrm>
          <a:prstGeom prst="roundRect">
            <a:avLst>
              <a:gd name="adj" fmla="val 16667"/>
            </a:avLst>
          </a:prstGeom>
          <a:solidFill>
            <a:srgbClr val="FFCCCC"/>
          </a:solidFill>
          <a:ln w="3175" algn="ctr">
            <a:solidFill>
              <a:srgbClr val="FF0000"/>
            </a:solidFill>
            <a:round/>
            <a:headEnd/>
            <a:tailEnd/>
          </a:ln>
        </p:spPr>
        <p:txBody>
          <a:bodyPr wrap="none" lIns="86445" tIns="43223" rIns="86445" bIns="43223" anchor="ctr"/>
          <a:lstStyle>
            <a:lvl1pPr defTabSz="865188" eaLnBrk="0" hangingPunct="0">
              <a:defRPr kumimoji="1" sz="800">
                <a:solidFill>
                  <a:schemeClr val="tx1"/>
                </a:solidFill>
                <a:latin typeface="Arial" pitchFamily="34" charset="0"/>
                <a:ea typeface="ＭＳ ゴシック" pitchFamily="49" charset="-128"/>
              </a:defRPr>
            </a:lvl1pPr>
            <a:lvl2pPr marL="701675" indent="-269875" defTabSz="865188" eaLnBrk="0" hangingPunct="0">
              <a:defRPr kumimoji="1" sz="800">
                <a:solidFill>
                  <a:schemeClr val="tx1"/>
                </a:solidFill>
                <a:latin typeface="Arial" pitchFamily="34" charset="0"/>
                <a:ea typeface="ＭＳ ゴシック" pitchFamily="49" charset="-128"/>
              </a:defRPr>
            </a:lvl2pPr>
            <a:lvl3pPr marL="1081088" indent="-215900" defTabSz="865188" eaLnBrk="0" hangingPunct="0">
              <a:defRPr kumimoji="1" sz="800">
                <a:solidFill>
                  <a:schemeClr val="tx1"/>
                </a:solidFill>
                <a:latin typeface="Arial" pitchFamily="34" charset="0"/>
                <a:ea typeface="ＭＳ ゴシック" pitchFamily="49" charset="-128"/>
              </a:defRPr>
            </a:lvl3pPr>
            <a:lvl4pPr marL="1512888" indent="-215900" defTabSz="865188" eaLnBrk="0" hangingPunct="0">
              <a:defRPr kumimoji="1" sz="800">
                <a:solidFill>
                  <a:schemeClr val="tx1"/>
                </a:solidFill>
                <a:latin typeface="Arial" pitchFamily="34" charset="0"/>
                <a:ea typeface="ＭＳ ゴシック" pitchFamily="49" charset="-128"/>
              </a:defRPr>
            </a:lvl4pPr>
            <a:lvl5pPr marL="1944688" indent="-215900" defTabSz="865188" eaLnBrk="0" hangingPunct="0">
              <a:defRPr kumimoji="1" sz="800">
                <a:solidFill>
                  <a:schemeClr val="tx1"/>
                </a:solidFill>
                <a:latin typeface="Arial" pitchFamily="34" charset="0"/>
                <a:ea typeface="ＭＳ ゴシック" pitchFamily="49" charset="-128"/>
              </a:defRPr>
            </a:lvl5pPr>
            <a:lvl6pPr marL="24018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8590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3162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7734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eaLnBrk="1" hangingPunct="1"/>
            <a:r>
              <a:rPr lang="ja-JP" altLang="en-US" sz="1700">
                <a:solidFill>
                  <a:srgbClr val="000000"/>
                </a:solidFill>
                <a:ea typeface="ＤＦＰPOP体"/>
                <a:cs typeface="ＤＦＰPOP体"/>
              </a:rPr>
              <a:t>将来の不安</a:t>
            </a:r>
          </a:p>
        </p:txBody>
      </p:sp>
      <p:sp>
        <p:nvSpPr>
          <p:cNvPr id="11" name="AutoShape 25"/>
          <p:cNvSpPr>
            <a:spLocks noChangeArrowheads="1"/>
          </p:cNvSpPr>
          <p:nvPr/>
        </p:nvSpPr>
        <p:spPr bwMode="auto">
          <a:xfrm>
            <a:off x="7272338" y="4821238"/>
            <a:ext cx="1150937" cy="576262"/>
          </a:xfrm>
          <a:prstGeom prst="roundRect">
            <a:avLst>
              <a:gd name="adj" fmla="val 16667"/>
            </a:avLst>
          </a:prstGeom>
          <a:solidFill>
            <a:srgbClr val="CCFF99"/>
          </a:solidFill>
          <a:ln w="3175" algn="ctr">
            <a:solidFill>
              <a:schemeClr val="accent1"/>
            </a:solidFill>
            <a:round/>
            <a:headEnd/>
            <a:tailEnd/>
          </a:ln>
        </p:spPr>
        <p:txBody>
          <a:bodyPr wrap="none" lIns="86445" tIns="43223" rIns="86445" bIns="43223" anchor="ctr"/>
          <a:lstStyle>
            <a:lvl1pPr defTabSz="865188" eaLnBrk="0" hangingPunct="0">
              <a:defRPr kumimoji="1" sz="800">
                <a:solidFill>
                  <a:schemeClr val="tx1"/>
                </a:solidFill>
                <a:latin typeface="Arial" pitchFamily="34" charset="0"/>
                <a:ea typeface="ＭＳ ゴシック" pitchFamily="49" charset="-128"/>
              </a:defRPr>
            </a:lvl1pPr>
            <a:lvl2pPr marL="701675" indent="-269875" defTabSz="865188" eaLnBrk="0" hangingPunct="0">
              <a:defRPr kumimoji="1" sz="800">
                <a:solidFill>
                  <a:schemeClr val="tx1"/>
                </a:solidFill>
                <a:latin typeface="Arial" pitchFamily="34" charset="0"/>
                <a:ea typeface="ＭＳ ゴシック" pitchFamily="49" charset="-128"/>
              </a:defRPr>
            </a:lvl2pPr>
            <a:lvl3pPr marL="1081088" indent="-215900" defTabSz="865188" eaLnBrk="0" hangingPunct="0">
              <a:defRPr kumimoji="1" sz="800">
                <a:solidFill>
                  <a:schemeClr val="tx1"/>
                </a:solidFill>
                <a:latin typeface="Arial" pitchFamily="34" charset="0"/>
                <a:ea typeface="ＭＳ ゴシック" pitchFamily="49" charset="-128"/>
              </a:defRPr>
            </a:lvl3pPr>
            <a:lvl4pPr marL="1512888" indent="-215900" defTabSz="865188" eaLnBrk="0" hangingPunct="0">
              <a:defRPr kumimoji="1" sz="800">
                <a:solidFill>
                  <a:schemeClr val="tx1"/>
                </a:solidFill>
                <a:latin typeface="Arial" pitchFamily="34" charset="0"/>
                <a:ea typeface="ＭＳ ゴシック" pitchFamily="49" charset="-128"/>
              </a:defRPr>
            </a:lvl4pPr>
            <a:lvl5pPr marL="1944688" indent="-215900" defTabSz="865188" eaLnBrk="0" hangingPunct="0">
              <a:defRPr kumimoji="1" sz="800">
                <a:solidFill>
                  <a:schemeClr val="tx1"/>
                </a:solidFill>
                <a:latin typeface="Arial" pitchFamily="34" charset="0"/>
                <a:ea typeface="ＭＳ ゴシック" pitchFamily="49" charset="-128"/>
              </a:defRPr>
            </a:lvl5pPr>
            <a:lvl6pPr marL="24018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8590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3162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7734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eaLnBrk="1" hangingPunct="1"/>
            <a:r>
              <a:rPr lang="ja-JP" altLang="en-US" sz="1700">
                <a:solidFill>
                  <a:srgbClr val="000000"/>
                </a:solidFill>
                <a:ea typeface="ＤＦＰPOP体"/>
                <a:cs typeface="ＤＦＰPOP体"/>
              </a:rPr>
              <a:t>現在の安心</a:t>
            </a:r>
          </a:p>
        </p:txBody>
      </p:sp>
      <p:grpSp>
        <p:nvGrpSpPr>
          <p:cNvPr id="12" name="グループ化 24"/>
          <p:cNvGrpSpPr/>
          <p:nvPr/>
        </p:nvGrpSpPr>
        <p:grpSpPr>
          <a:xfrm>
            <a:off x="782257" y="4492395"/>
            <a:ext cx="2667921" cy="1756295"/>
            <a:chOff x="344317" y="4810601"/>
            <a:chExt cx="3520796" cy="2341960"/>
          </a:xfrm>
          <a:solidFill>
            <a:srgbClr val="FFCCCC"/>
          </a:solidFill>
        </p:grpSpPr>
        <p:sp>
          <p:nvSpPr>
            <p:cNvPr id="13" name="Oval 21"/>
            <p:cNvSpPr>
              <a:spLocks noChangeArrowheads="1"/>
            </p:cNvSpPr>
            <p:nvPr/>
          </p:nvSpPr>
          <p:spPr bwMode="auto">
            <a:xfrm>
              <a:off x="344317" y="5037296"/>
              <a:ext cx="3483662" cy="1815227"/>
            </a:xfrm>
            <a:prstGeom prst="ellipse">
              <a:avLst/>
            </a:prstGeom>
            <a:noFill/>
            <a:ln w="3175">
              <a:solidFill>
                <a:srgbClr val="FF0000"/>
              </a:solidFill>
              <a:round/>
              <a:headEnd/>
              <a:tailEnd/>
            </a:ln>
          </p:spPr>
          <p:txBody>
            <a:bodyPr wrap="none" anchor="ctr"/>
            <a:lstStyle/>
            <a:p>
              <a:pPr algn="l">
                <a:defRPr/>
              </a:pPr>
              <a:endParaRPr lang="ja-JP" altLang="en-US" sz="1600">
                <a:latin typeface="Arial" charset="0"/>
                <a:ea typeface="HGS創英角ｺﾞｼｯｸUB" pitchFamily="50" charset="-128"/>
              </a:endParaRPr>
            </a:p>
          </p:txBody>
        </p:sp>
        <p:sp>
          <p:nvSpPr>
            <p:cNvPr id="14" name="AutoShape 22"/>
            <p:cNvSpPr>
              <a:spLocks noChangeArrowheads="1"/>
            </p:cNvSpPr>
            <p:nvPr/>
          </p:nvSpPr>
          <p:spPr bwMode="auto">
            <a:xfrm>
              <a:off x="420268" y="5188986"/>
              <a:ext cx="764583" cy="755094"/>
            </a:xfrm>
            <a:prstGeom prst="roundRect">
              <a:avLst>
                <a:gd name="adj" fmla="val 16667"/>
              </a:avLst>
            </a:prstGeom>
            <a:grpFill/>
            <a:ln w="3175">
              <a:solidFill>
                <a:srgbClr val="FF0066"/>
              </a:solidFill>
              <a:headEnd/>
              <a:tailEnd/>
            </a:ln>
          </p:spPr>
          <p:style>
            <a:lnRef idx="2">
              <a:schemeClr val="accent1"/>
            </a:lnRef>
            <a:fillRef idx="1">
              <a:schemeClr val="lt1"/>
            </a:fillRef>
            <a:effectRef idx="0">
              <a:schemeClr val="accent1"/>
            </a:effectRef>
            <a:fontRef idx="minor">
              <a:schemeClr val="dk1"/>
            </a:fontRef>
          </p:style>
          <p:txBody>
            <a:bodyPr wrap="none" anchor="ctr"/>
            <a:lstStyle/>
            <a:p>
              <a:pPr>
                <a:defRPr/>
              </a:pPr>
              <a:r>
                <a:rPr lang="ja-JP" altLang="en-US" sz="1400" b="1" dirty="0">
                  <a:effectLst>
                    <a:outerShdw blurRad="38100" dist="38100" dir="2700000" algn="tl">
                      <a:srgbClr val="FFFFFF"/>
                    </a:outerShdw>
                  </a:effectLst>
                  <a:latin typeface="HG丸ｺﾞｼｯｸM-PRO" pitchFamily="50" charset="-128"/>
                  <a:ea typeface="HG丸ｺﾞｼｯｸM-PRO" pitchFamily="50" charset="-128"/>
                </a:rPr>
                <a:t>家族</a:t>
              </a:r>
            </a:p>
            <a:p>
              <a:pPr>
                <a:defRPr/>
              </a:pPr>
              <a:r>
                <a:rPr lang="ja-JP" altLang="en-US" sz="1400" b="1" dirty="0">
                  <a:effectLst>
                    <a:outerShdw blurRad="38100" dist="38100" dir="2700000" algn="tl">
                      <a:srgbClr val="FFFFFF"/>
                    </a:outerShdw>
                  </a:effectLst>
                  <a:latin typeface="HG丸ｺﾞｼｯｸM-PRO" pitchFamily="50" charset="-128"/>
                  <a:ea typeface="HG丸ｺﾞｼｯｸM-PRO" pitchFamily="50" charset="-128"/>
                </a:rPr>
                <a:t>への</a:t>
              </a:r>
            </a:p>
            <a:p>
              <a:pPr>
                <a:defRPr/>
              </a:pPr>
              <a:r>
                <a:rPr lang="ja-JP" altLang="en-US" sz="1400" b="1" dirty="0">
                  <a:effectLst>
                    <a:outerShdw blurRad="38100" dist="38100" dir="2700000" algn="tl">
                      <a:srgbClr val="FFFFFF"/>
                    </a:outerShdw>
                  </a:effectLst>
                  <a:latin typeface="HG丸ｺﾞｼｯｸM-PRO" pitchFamily="50" charset="-128"/>
                  <a:ea typeface="HG丸ｺﾞｼｯｸM-PRO" pitchFamily="50" charset="-128"/>
                </a:rPr>
                <a:t>愛情</a:t>
              </a:r>
            </a:p>
          </p:txBody>
        </p:sp>
        <p:sp>
          <p:nvSpPr>
            <p:cNvPr id="15" name="AutoShape 26"/>
            <p:cNvSpPr>
              <a:spLocks noChangeArrowheads="1"/>
            </p:cNvSpPr>
            <p:nvPr/>
          </p:nvSpPr>
          <p:spPr bwMode="auto">
            <a:xfrm>
              <a:off x="1416084" y="5642372"/>
              <a:ext cx="1453214" cy="605075"/>
            </a:xfrm>
            <a:prstGeom prst="roundRect">
              <a:avLst>
                <a:gd name="adj" fmla="val 16667"/>
              </a:avLst>
            </a:prstGeom>
            <a:solidFill>
              <a:srgbClr val="FFFF99"/>
            </a:solidFill>
            <a:ln w="3175">
              <a:solidFill>
                <a:srgbClr val="FF9933"/>
              </a:solidFill>
              <a:headEnd/>
              <a:tailEnd/>
            </a:ln>
          </p:spPr>
          <p:style>
            <a:lnRef idx="2">
              <a:schemeClr val="accent1"/>
            </a:lnRef>
            <a:fillRef idx="1">
              <a:schemeClr val="lt1"/>
            </a:fillRef>
            <a:effectRef idx="0">
              <a:schemeClr val="accent1"/>
            </a:effectRef>
            <a:fontRef idx="minor">
              <a:schemeClr val="dk1"/>
            </a:fontRef>
          </p:style>
          <p:txBody>
            <a:bodyPr wrap="none" anchor="ctr"/>
            <a:lstStyle/>
            <a:p>
              <a:pPr>
                <a:defRPr/>
              </a:pPr>
              <a:r>
                <a:rPr lang="ja-JP" altLang="en-US" sz="1800" b="1" dirty="0">
                  <a:effectLst>
                    <a:outerShdw blurRad="38100" dist="38100" dir="2700000" algn="tl">
                      <a:srgbClr val="FFFFFF"/>
                    </a:outerShdw>
                  </a:effectLst>
                  <a:latin typeface="HG丸ｺﾞｼｯｸM-PRO" pitchFamily="50" charset="-128"/>
                  <a:ea typeface="HG丸ｺﾞｼｯｸM-PRO" pitchFamily="50" charset="-128"/>
                </a:rPr>
                <a:t>助け合い</a:t>
              </a:r>
            </a:p>
          </p:txBody>
        </p:sp>
        <p:sp>
          <p:nvSpPr>
            <p:cNvPr id="16" name="AutoShape 27"/>
            <p:cNvSpPr>
              <a:spLocks noChangeArrowheads="1"/>
            </p:cNvSpPr>
            <p:nvPr/>
          </p:nvSpPr>
          <p:spPr bwMode="auto">
            <a:xfrm>
              <a:off x="1721578" y="4810601"/>
              <a:ext cx="764584" cy="755095"/>
            </a:xfrm>
            <a:prstGeom prst="roundRect">
              <a:avLst>
                <a:gd name="adj" fmla="val 16667"/>
              </a:avLst>
            </a:prstGeom>
            <a:grpFill/>
            <a:ln w="3175">
              <a:solidFill>
                <a:srgbClr val="FF0066"/>
              </a:solidFill>
              <a:headEnd/>
              <a:tailEnd/>
            </a:ln>
          </p:spPr>
          <p:style>
            <a:lnRef idx="2">
              <a:schemeClr val="accent1"/>
            </a:lnRef>
            <a:fillRef idx="1">
              <a:schemeClr val="lt1"/>
            </a:fillRef>
            <a:effectRef idx="0">
              <a:schemeClr val="accent1"/>
            </a:effectRef>
            <a:fontRef idx="minor">
              <a:schemeClr val="dk1"/>
            </a:fontRef>
          </p:style>
          <p:txBody>
            <a:bodyPr wrap="none" anchor="ctr"/>
            <a:lstStyle/>
            <a:p>
              <a:pPr>
                <a:defRPr/>
              </a:pPr>
              <a:r>
                <a:rPr lang="ja-JP" altLang="en-US" sz="1400" b="1" dirty="0">
                  <a:effectLst>
                    <a:outerShdw blurRad="38100" dist="38100" dir="2700000" algn="tl">
                      <a:srgbClr val="FFFFFF"/>
                    </a:outerShdw>
                  </a:effectLst>
                  <a:latin typeface="HG丸ｺﾞｼｯｸM-PRO" pitchFamily="50" charset="-128"/>
                  <a:ea typeface="HG丸ｺﾞｼｯｸM-PRO" pitchFamily="50" charset="-128"/>
                </a:rPr>
                <a:t>家族</a:t>
              </a:r>
            </a:p>
            <a:p>
              <a:pPr>
                <a:defRPr/>
              </a:pPr>
              <a:r>
                <a:rPr lang="ja-JP" altLang="en-US" sz="1400" b="1" dirty="0">
                  <a:effectLst>
                    <a:outerShdw blurRad="38100" dist="38100" dir="2700000" algn="tl">
                      <a:srgbClr val="FFFFFF"/>
                    </a:outerShdw>
                  </a:effectLst>
                  <a:latin typeface="HG丸ｺﾞｼｯｸM-PRO" pitchFamily="50" charset="-128"/>
                  <a:ea typeface="HG丸ｺﾞｼｯｸM-PRO" pitchFamily="50" charset="-128"/>
                </a:rPr>
                <a:t>への</a:t>
              </a:r>
            </a:p>
            <a:p>
              <a:pPr>
                <a:defRPr/>
              </a:pPr>
              <a:r>
                <a:rPr lang="ja-JP" altLang="en-US" sz="1400" b="1" dirty="0">
                  <a:effectLst>
                    <a:outerShdw blurRad="38100" dist="38100" dir="2700000" algn="tl">
                      <a:srgbClr val="FFFFFF"/>
                    </a:outerShdw>
                  </a:effectLst>
                  <a:latin typeface="HG丸ｺﾞｼｯｸM-PRO" pitchFamily="50" charset="-128"/>
                  <a:ea typeface="HG丸ｺﾞｼｯｸM-PRO" pitchFamily="50" charset="-128"/>
                </a:rPr>
                <a:t>愛情</a:t>
              </a:r>
            </a:p>
          </p:txBody>
        </p:sp>
        <p:sp>
          <p:nvSpPr>
            <p:cNvPr id="17" name="AutoShape 28"/>
            <p:cNvSpPr>
              <a:spLocks noChangeArrowheads="1"/>
            </p:cNvSpPr>
            <p:nvPr/>
          </p:nvSpPr>
          <p:spPr bwMode="auto">
            <a:xfrm>
              <a:off x="3100530" y="5265662"/>
              <a:ext cx="764583" cy="755094"/>
            </a:xfrm>
            <a:prstGeom prst="roundRect">
              <a:avLst>
                <a:gd name="adj" fmla="val 16667"/>
              </a:avLst>
            </a:prstGeom>
            <a:grpFill/>
            <a:ln w="3175">
              <a:solidFill>
                <a:srgbClr val="FF0066"/>
              </a:solidFill>
              <a:headEnd/>
              <a:tailEnd/>
            </a:ln>
          </p:spPr>
          <p:style>
            <a:lnRef idx="2">
              <a:schemeClr val="accent1"/>
            </a:lnRef>
            <a:fillRef idx="1">
              <a:schemeClr val="lt1"/>
            </a:fillRef>
            <a:effectRef idx="0">
              <a:schemeClr val="accent1"/>
            </a:effectRef>
            <a:fontRef idx="minor">
              <a:schemeClr val="dk1"/>
            </a:fontRef>
          </p:style>
          <p:txBody>
            <a:bodyPr wrap="none" anchor="ctr"/>
            <a:lstStyle/>
            <a:p>
              <a:pPr>
                <a:defRPr/>
              </a:pPr>
              <a:r>
                <a:rPr lang="ja-JP" altLang="en-US" sz="1400" b="1" dirty="0">
                  <a:effectLst>
                    <a:outerShdw blurRad="38100" dist="38100" dir="2700000" algn="tl">
                      <a:srgbClr val="FFFFFF"/>
                    </a:outerShdw>
                  </a:effectLst>
                  <a:latin typeface="HG丸ｺﾞｼｯｸM-PRO" pitchFamily="50" charset="-128"/>
                  <a:ea typeface="HG丸ｺﾞｼｯｸM-PRO" pitchFamily="50" charset="-128"/>
                </a:rPr>
                <a:t>家族</a:t>
              </a:r>
            </a:p>
            <a:p>
              <a:pPr>
                <a:defRPr/>
              </a:pPr>
              <a:r>
                <a:rPr lang="ja-JP" altLang="en-US" sz="1400" b="1" dirty="0">
                  <a:effectLst>
                    <a:outerShdw blurRad="38100" dist="38100" dir="2700000" algn="tl">
                      <a:srgbClr val="FFFFFF"/>
                    </a:outerShdw>
                  </a:effectLst>
                  <a:latin typeface="HG丸ｺﾞｼｯｸM-PRO" pitchFamily="50" charset="-128"/>
                  <a:ea typeface="HG丸ｺﾞｼｯｸM-PRO" pitchFamily="50" charset="-128"/>
                </a:rPr>
                <a:t>への</a:t>
              </a:r>
            </a:p>
            <a:p>
              <a:pPr>
                <a:defRPr/>
              </a:pPr>
              <a:r>
                <a:rPr lang="ja-JP" altLang="en-US" sz="1400" b="1" dirty="0">
                  <a:effectLst>
                    <a:outerShdw blurRad="38100" dist="38100" dir="2700000" algn="tl">
                      <a:srgbClr val="FFFFFF"/>
                    </a:outerShdw>
                  </a:effectLst>
                  <a:latin typeface="HG丸ｺﾞｼｯｸM-PRO" pitchFamily="50" charset="-128"/>
                  <a:ea typeface="HG丸ｺﾞｼｯｸM-PRO" pitchFamily="50" charset="-128"/>
                </a:rPr>
                <a:t>愛情</a:t>
              </a:r>
            </a:p>
          </p:txBody>
        </p:sp>
        <p:sp>
          <p:nvSpPr>
            <p:cNvPr id="18" name="AutoShape 29"/>
            <p:cNvSpPr>
              <a:spLocks noChangeArrowheads="1"/>
            </p:cNvSpPr>
            <p:nvPr/>
          </p:nvSpPr>
          <p:spPr bwMode="auto">
            <a:xfrm>
              <a:off x="420268" y="6247447"/>
              <a:ext cx="764583" cy="755095"/>
            </a:xfrm>
            <a:prstGeom prst="roundRect">
              <a:avLst>
                <a:gd name="adj" fmla="val 16667"/>
              </a:avLst>
            </a:prstGeom>
            <a:grpFill/>
            <a:ln w="3175">
              <a:solidFill>
                <a:srgbClr val="FF0066"/>
              </a:solidFill>
              <a:headEnd/>
              <a:tailEnd/>
            </a:ln>
          </p:spPr>
          <p:style>
            <a:lnRef idx="2">
              <a:schemeClr val="accent1"/>
            </a:lnRef>
            <a:fillRef idx="1">
              <a:schemeClr val="lt1"/>
            </a:fillRef>
            <a:effectRef idx="0">
              <a:schemeClr val="accent1"/>
            </a:effectRef>
            <a:fontRef idx="minor">
              <a:schemeClr val="dk1"/>
            </a:fontRef>
          </p:style>
          <p:txBody>
            <a:bodyPr wrap="none" anchor="ctr"/>
            <a:lstStyle/>
            <a:p>
              <a:pPr>
                <a:defRPr/>
              </a:pPr>
              <a:r>
                <a:rPr lang="ja-JP" altLang="en-US" sz="1400" b="1">
                  <a:effectLst>
                    <a:outerShdw blurRad="38100" dist="38100" dir="2700000" algn="tl">
                      <a:srgbClr val="FFFFFF"/>
                    </a:outerShdw>
                  </a:effectLst>
                  <a:latin typeface="HG丸ｺﾞｼｯｸM-PRO" pitchFamily="50" charset="-128"/>
                  <a:ea typeface="HG丸ｺﾞｼｯｸM-PRO" pitchFamily="50" charset="-128"/>
                </a:rPr>
                <a:t>家族</a:t>
              </a:r>
            </a:p>
            <a:p>
              <a:pPr>
                <a:defRPr/>
              </a:pPr>
              <a:r>
                <a:rPr lang="ja-JP" altLang="en-US" sz="1400" b="1">
                  <a:effectLst>
                    <a:outerShdw blurRad="38100" dist="38100" dir="2700000" algn="tl">
                      <a:srgbClr val="FFFFFF"/>
                    </a:outerShdw>
                  </a:effectLst>
                  <a:latin typeface="HG丸ｺﾞｼｯｸM-PRO" pitchFamily="50" charset="-128"/>
                  <a:ea typeface="HG丸ｺﾞｼｯｸM-PRO" pitchFamily="50" charset="-128"/>
                </a:rPr>
                <a:t>への</a:t>
              </a:r>
            </a:p>
            <a:p>
              <a:pPr>
                <a:defRPr/>
              </a:pPr>
              <a:r>
                <a:rPr lang="ja-JP" altLang="en-US" sz="1400" b="1">
                  <a:effectLst>
                    <a:outerShdw blurRad="38100" dist="38100" dir="2700000" algn="tl">
                      <a:srgbClr val="FFFFFF"/>
                    </a:outerShdw>
                  </a:effectLst>
                  <a:latin typeface="HG丸ｺﾞｼｯｸM-PRO" pitchFamily="50" charset="-128"/>
                  <a:ea typeface="HG丸ｺﾞｼｯｸM-PRO" pitchFamily="50" charset="-128"/>
                </a:rPr>
                <a:t>愛情</a:t>
              </a:r>
            </a:p>
          </p:txBody>
        </p:sp>
        <p:sp>
          <p:nvSpPr>
            <p:cNvPr id="19" name="AutoShape 30"/>
            <p:cNvSpPr>
              <a:spLocks noChangeArrowheads="1"/>
            </p:cNvSpPr>
            <p:nvPr/>
          </p:nvSpPr>
          <p:spPr bwMode="auto">
            <a:xfrm>
              <a:off x="1723267" y="6397466"/>
              <a:ext cx="764583" cy="755095"/>
            </a:xfrm>
            <a:prstGeom prst="roundRect">
              <a:avLst>
                <a:gd name="adj" fmla="val 16667"/>
              </a:avLst>
            </a:prstGeom>
            <a:grpFill/>
            <a:ln w="3175">
              <a:solidFill>
                <a:srgbClr val="FF0066"/>
              </a:solidFill>
              <a:headEnd/>
              <a:tailEnd/>
            </a:ln>
          </p:spPr>
          <p:style>
            <a:lnRef idx="2">
              <a:schemeClr val="accent1"/>
            </a:lnRef>
            <a:fillRef idx="1">
              <a:schemeClr val="lt1"/>
            </a:fillRef>
            <a:effectRef idx="0">
              <a:schemeClr val="accent1"/>
            </a:effectRef>
            <a:fontRef idx="minor">
              <a:schemeClr val="dk1"/>
            </a:fontRef>
          </p:style>
          <p:txBody>
            <a:bodyPr wrap="none" anchor="ctr"/>
            <a:lstStyle/>
            <a:p>
              <a:pPr>
                <a:defRPr/>
              </a:pPr>
              <a:r>
                <a:rPr lang="ja-JP" altLang="en-US" sz="1400" b="1">
                  <a:effectLst>
                    <a:outerShdw blurRad="38100" dist="38100" dir="2700000" algn="tl">
                      <a:srgbClr val="FFFFFF"/>
                    </a:outerShdw>
                  </a:effectLst>
                  <a:latin typeface="HG丸ｺﾞｼｯｸM-PRO" pitchFamily="50" charset="-128"/>
                  <a:ea typeface="HG丸ｺﾞｼｯｸM-PRO" pitchFamily="50" charset="-128"/>
                </a:rPr>
                <a:t>家族</a:t>
              </a:r>
            </a:p>
            <a:p>
              <a:pPr>
                <a:defRPr/>
              </a:pPr>
              <a:r>
                <a:rPr lang="ja-JP" altLang="en-US" sz="1400" b="1">
                  <a:effectLst>
                    <a:outerShdw blurRad="38100" dist="38100" dir="2700000" algn="tl">
                      <a:srgbClr val="FFFFFF"/>
                    </a:outerShdw>
                  </a:effectLst>
                  <a:latin typeface="HG丸ｺﾞｼｯｸM-PRO" pitchFamily="50" charset="-128"/>
                  <a:ea typeface="HG丸ｺﾞｼｯｸM-PRO" pitchFamily="50" charset="-128"/>
                </a:rPr>
                <a:t>への</a:t>
              </a:r>
            </a:p>
            <a:p>
              <a:pPr>
                <a:defRPr/>
              </a:pPr>
              <a:r>
                <a:rPr lang="ja-JP" altLang="en-US" sz="1400" b="1">
                  <a:effectLst>
                    <a:outerShdw blurRad="38100" dist="38100" dir="2700000" algn="tl">
                      <a:srgbClr val="FFFFFF"/>
                    </a:outerShdw>
                  </a:effectLst>
                  <a:latin typeface="HG丸ｺﾞｼｯｸM-PRO" pitchFamily="50" charset="-128"/>
                  <a:ea typeface="HG丸ｺﾞｼｯｸM-PRO" pitchFamily="50" charset="-128"/>
                </a:rPr>
                <a:t>愛情</a:t>
              </a:r>
            </a:p>
          </p:txBody>
        </p:sp>
        <p:sp>
          <p:nvSpPr>
            <p:cNvPr id="20" name="AutoShape 31"/>
            <p:cNvSpPr>
              <a:spLocks noChangeArrowheads="1"/>
            </p:cNvSpPr>
            <p:nvPr/>
          </p:nvSpPr>
          <p:spPr bwMode="auto">
            <a:xfrm>
              <a:off x="2946937" y="6322461"/>
              <a:ext cx="764584" cy="755094"/>
            </a:xfrm>
            <a:prstGeom prst="roundRect">
              <a:avLst>
                <a:gd name="adj" fmla="val 16667"/>
              </a:avLst>
            </a:prstGeom>
            <a:grpFill/>
            <a:ln w="3175">
              <a:solidFill>
                <a:srgbClr val="FF0066"/>
              </a:solidFill>
              <a:headEnd/>
              <a:tailEnd/>
            </a:ln>
          </p:spPr>
          <p:style>
            <a:lnRef idx="2">
              <a:schemeClr val="accent1"/>
            </a:lnRef>
            <a:fillRef idx="1">
              <a:schemeClr val="lt1"/>
            </a:fillRef>
            <a:effectRef idx="0">
              <a:schemeClr val="accent1"/>
            </a:effectRef>
            <a:fontRef idx="minor">
              <a:schemeClr val="dk1"/>
            </a:fontRef>
          </p:style>
          <p:txBody>
            <a:bodyPr wrap="none" anchor="ctr"/>
            <a:lstStyle/>
            <a:p>
              <a:pPr>
                <a:defRPr/>
              </a:pPr>
              <a:r>
                <a:rPr lang="ja-JP" altLang="en-US" sz="1400" b="1">
                  <a:effectLst>
                    <a:outerShdw blurRad="38100" dist="38100" dir="2700000" algn="tl">
                      <a:srgbClr val="FFFFFF"/>
                    </a:outerShdw>
                  </a:effectLst>
                  <a:latin typeface="HG丸ｺﾞｼｯｸM-PRO" pitchFamily="50" charset="-128"/>
                  <a:ea typeface="HG丸ｺﾞｼｯｸM-PRO" pitchFamily="50" charset="-128"/>
                </a:rPr>
                <a:t>家族</a:t>
              </a:r>
            </a:p>
            <a:p>
              <a:pPr>
                <a:defRPr/>
              </a:pPr>
              <a:r>
                <a:rPr lang="ja-JP" altLang="en-US" sz="1400" b="1">
                  <a:effectLst>
                    <a:outerShdw blurRad="38100" dist="38100" dir="2700000" algn="tl">
                      <a:srgbClr val="FFFFFF"/>
                    </a:outerShdw>
                  </a:effectLst>
                  <a:latin typeface="HG丸ｺﾞｼｯｸM-PRO" pitchFamily="50" charset="-128"/>
                  <a:ea typeface="HG丸ｺﾞｼｯｸM-PRO" pitchFamily="50" charset="-128"/>
                </a:rPr>
                <a:t>への</a:t>
              </a:r>
            </a:p>
            <a:p>
              <a:pPr>
                <a:defRPr/>
              </a:pPr>
              <a:r>
                <a:rPr lang="ja-JP" altLang="en-US" sz="1400" b="1">
                  <a:effectLst>
                    <a:outerShdw blurRad="38100" dist="38100" dir="2700000" algn="tl">
                      <a:srgbClr val="FFFFFF"/>
                    </a:outerShdw>
                  </a:effectLst>
                  <a:latin typeface="HG丸ｺﾞｼｯｸM-PRO" pitchFamily="50" charset="-128"/>
                  <a:ea typeface="HG丸ｺﾞｼｯｸM-PRO" pitchFamily="50" charset="-128"/>
                </a:rPr>
                <a:t>愛情</a:t>
              </a:r>
            </a:p>
          </p:txBody>
        </p:sp>
      </p:grpSp>
      <p:sp>
        <p:nvSpPr>
          <p:cNvPr id="21" name="AutoShape 32"/>
          <p:cNvSpPr>
            <a:spLocks noChangeArrowheads="1"/>
          </p:cNvSpPr>
          <p:nvPr/>
        </p:nvSpPr>
        <p:spPr bwMode="auto">
          <a:xfrm>
            <a:off x="5256213" y="4892675"/>
            <a:ext cx="1873250" cy="485775"/>
          </a:xfrm>
          <a:prstGeom prst="rightArrow">
            <a:avLst>
              <a:gd name="adj1" fmla="val 49676"/>
              <a:gd name="adj2" fmla="val 58486"/>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86445" tIns="43223" rIns="86445" bIns="43223" anchor="ctr"/>
          <a:lstStyle>
            <a:lvl1pPr defTabSz="865188" eaLnBrk="0" hangingPunct="0">
              <a:defRPr kumimoji="1" sz="800">
                <a:solidFill>
                  <a:schemeClr val="tx1"/>
                </a:solidFill>
                <a:latin typeface="Arial" pitchFamily="34" charset="0"/>
                <a:ea typeface="ＭＳ ゴシック" pitchFamily="49" charset="-128"/>
              </a:defRPr>
            </a:lvl1pPr>
            <a:lvl2pPr marL="701675" indent="-269875" defTabSz="865188" eaLnBrk="0" hangingPunct="0">
              <a:defRPr kumimoji="1" sz="800">
                <a:solidFill>
                  <a:schemeClr val="tx1"/>
                </a:solidFill>
                <a:latin typeface="Arial" pitchFamily="34" charset="0"/>
                <a:ea typeface="ＭＳ ゴシック" pitchFamily="49" charset="-128"/>
              </a:defRPr>
            </a:lvl2pPr>
            <a:lvl3pPr marL="1081088" indent="-215900" defTabSz="865188" eaLnBrk="0" hangingPunct="0">
              <a:defRPr kumimoji="1" sz="800">
                <a:solidFill>
                  <a:schemeClr val="tx1"/>
                </a:solidFill>
                <a:latin typeface="Arial" pitchFamily="34" charset="0"/>
                <a:ea typeface="ＭＳ ゴシック" pitchFamily="49" charset="-128"/>
              </a:defRPr>
            </a:lvl3pPr>
            <a:lvl4pPr marL="1512888" indent="-215900" defTabSz="865188" eaLnBrk="0" hangingPunct="0">
              <a:defRPr kumimoji="1" sz="800">
                <a:solidFill>
                  <a:schemeClr val="tx1"/>
                </a:solidFill>
                <a:latin typeface="Arial" pitchFamily="34" charset="0"/>
                <a:ea typeface="ＭＳ ゴシック" pitchFamily="49" charset="-128"/>
              </a:defRPr>
            </a:lvl4pPr>
            <a:lvl5pPr marL="1944688" indent="-215900" defTabSz="865188" eaLnBrk="0" hangingPunct="0">
              <a:defRPr kumimoji="1" sz="800">
                <a:solidFill>
                  <a:schemeClr val="tx1"/>
                </a:solidFill>
                <a:latin typeface="Arial" pitchFamily="34" charset="0"/>
                <a:ea typeface="ＭＳ ゴシック" pitchFamily="49" charset="-128"/>
              </a:defRPr>
            </a:lvl5pPr>
            <a:lvl6pPr marL="24018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8590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3162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7734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eaLnBrk="1" hangingPunct="1"/>
            <a:endParaRPr lang="ja-JP" altLang="en-US" sz="1500">
              <a:ea typeface="HGS創英角ｺﾞｼｯｸUB" pitchFamily="50" charset="-128"/>
            </a:endParaRPr>
          </a:p>
        </p:txBody>
      </p:sp>
      <p:sp>
        <p:nvSpPr>
          <p:cNvPr id="22" name="AutoShape 24"/>
          <p:cNvSpPr>
            <a:spLocks noChangeArrowheads="1"/>
          </p:cNvSpPr>
          <p:nvPr/>
        </p:nvSpPr>
        <p:spPr bwMode="auto">
          <a:xfrm>
            <a:off x="5545138" y="4821238"/>
            <a:ext cx="1150937" cy="576262"/>
          </a:xfrm>
          <a:prstGeom prst="roundRect">
            <a:avLst>
              <a:gd name="adj" fmla="val 16667"/>
            </a:avLst>
          </a:prstGeom>
          <a:solidFill>
            <a:srgbClr val="FFFF99"/>
          </a:solidFill>
          <a:ln w="3175" algn="ctr">
            <a:solidFill>
              <a:srgbClr val="FFC000"/>
            </a:solidFill>
            <a:round/>
            <a:headEnd/>
            <a:tailEnd/>
          </a:ln>
        </p:spPr>
        <p:txBody>
          <a:bodyPr wrap="none" lIns="86445" tIns="43223" rIns="86445" bIns="43223" anchor="ctr"/>
          <a:lstStyle>
            <a:lvl1pPr defTabSz="865188" eaLnBrk="0" hangingPunct="0">
              <a:defRPr kumimoji="1" sz="800">
                <a:solidFill>
                  <a:schemeClr val="tx1"/>
                </a:solidFill>
                <a:latin typeface="Arial" pitchFamily="34" charset="0"/>
                <a:ea typeface="ＭＳ ゴシック" pitchFamily="49" charset="-128"/>
              </a:defRPr>
            </a:lvl1pPr>
            <a:lvl2pPr marL="701675" indent="-269875" defTabSz="865188" eaLnBrk="0" hangingPunct="0">
              <a:defRPr kumimoji="1" sz="800">
                <a:solidFill>
                  <a:schemeClr val="tx1"/>
                </a:solidFill>
                <a:latin typeface="Arial" pitchFamily="34" charset="0"/>
                <a:ea typeface="ＭＳ ゴシック" pitchFamily="49" charset="-128"/>
              </a:defRPr>
            </a:lvl2pPr>
            <a:lvl3pPr marL="1081088" indent="-215900" defTabSz="865188" eaLnBrk="0" hangingPunct="0">
              <a:defRPr kumimoji="1" sz="800">
                <a:solidFill>
                  <a:schemeClr val="tx1"/>
                </a:solidFill>
                <a:latin typeface="Arial" pitchFamily="34" charset="0"/>
                <a:ea typeface="ＭＳ ゴシック" pitchFamily="49" charset="-128"/>
              </a:defRPr>
            </a:lvl3pPr>
            <a:lvl4pPr marL="1512888" indent="-215900" defTabSz="865188" eaLnBrk="0" hangingPunct="0">
              <a:defRPr kumimoji="1" sz="800">
                <a:solidFill>
                  <a:schemeClr val="tx1"/>
                </a:solidFill>
                <a:latin typeface="Arial" pitchFamily="34" charset="0"/>
                <a:ea typeface="ＭＳ ゴシック" pitchFamily="49" charset="-128"/>
              </a:defRPr>
            </a:lvl4pPr>
            <a:lvl5pPr marL="1944688" indent="-215900" defTabSz="865188" eaLnBrk="0" hangingPunct="0">
              <a:defRPr kumimoji="1" sz="800">
                <a:solidFill>
                  <a:schemeClr val="tx1"/>
                </a:solidFill>
                <a:latin typeface="Arial" pitchFamily="34" charset="0"/>
                <a:ea typeface="ＭＳ ゴシック" pitchFamily="49" charset="-128"/>
              </a:defRPr>
            </a:lvl5pPr>
            <a:lvl6pPr marL="24018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8590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3162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7734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eaLnBrk="1" hangingPunct="1"/>
            <a:r>
              <a:rPr lang="ja-JP" altLang="en-US" sz="1700">
                <a:solidFill>
                  <a:srgbClr val="000000"/>
                </a:solidFill>
                <a:ea typeface="ＤＦＰPOP体"/>
                <a:cs typeface="ＤＦＰPOP体"/>
              </a:rPr>
              <a:t>生命保険</a:t>
            </a:r>
          </a:p>
        </p:txBody>
      </p:sp>
      <p:sp>
        <p:nvSpPr>
          <p:cNvPr id="23" name="WordArt 33"/>
          <p:cNvSpPr>
            <a:spLocks noChangeArrowheads="1" noChangeShapeType="1" noTextEdit="1"/>
          </p:cNvSpPr>
          <p:nvPr/>
        </p:nvSpPr>
        <p:spPr bwMode="auto">
          <a:xfrm>
            <a:off x="4685720" y="5480821"/>
            <a:ext cx="2796847" cy="486657"/>
          </a:xfrm>
          <a:prstGeom prst="rect">
            <a:avLst/>
          </a:prstGeom>
        </p:spPr>
        <p:txBody>
          <a:bodyPr wrap="none" fromWordArt="1">
            <a:prstTxWarp prst="textPlain">
              <a:avLst>
                <a:gd name="adj" fmla="val 50000"/>
              </a:avLst>
            </a:prstTxWarp>
          </a:bodyPr>
          <a:lstStyle/>
          <a:p>
            <a:pPr>
              <a:defRPr/>
            </a:pPr>
            <a:r>
              <a:rPr lang="ja-JP" altLang="en-US" sz="2800" kern="10" dirty="0">
                <a:ln w="9525">
                  <a:noFill/>
                  <a:round/>
                  <a:headEnd/>
                  <a:tailEnd/>
                </a:ln>
                <a:solidFill>
                  <a:srgbClr val="0000FF"/>
                </a:solidFill>
                <a:latin typeface="HG丸ｺﾞｼｯｸM-PRO"/>
                <a:ea typeface="HG丸ｺﾞｼｯｸM-PRO"/>
              </a:rPr>
              <a:t>みなで支えあう制度</a:t>
            </a:r>
          </a:p>
          <a:p>
            <a:pPr>
              <a:defRPr/>
            </a:pPr>
            <a:r>
              <a:rPr lang="en-US" altLang="ja-JP" sz="2800" kern="10" dirty="0">
                <a:ln w="9525">
                  <a:noFill/>
                  <a:round/>
                  <a:headEnd/>
                  <a:tailEnd/>
                </a:ln>
                <a:solidFill>
                  <a:srgbClr val="0000FF"/>
                </a:solidFill>
                <a:latin typeface="HG丸ｺﾞｼｯｸM-PRO"/>
                <a:ea typeface="HG丸ｺﾞｼｯｸM-PRO"/>
              </a:rPr>
              <a:t>【</a:t>
            </a:r>
            <a:r>
              <a:rPr lang="ja-JP" altLang="en-US" sz="2800" kern="10" dirty="0">
                <a:ln w="9525">
                  <a:noFill/>
                  <a:round/>
                  <a:headEnd/>
                  <a:tailEnd/>
                </a:ln>
                <a:solidFill>
                  <a:srgbClr val="0000FF"/>
                </a:solidFill>
                <a:latin typeface="HG丸ｺﾞｼｯｸM-PRO"/>
                <a:ea typeface="HG丸ｺﾞｼｯｸM-PRO"/>
              </a:rPr>
              <a:t>人間の英知の結集</a:t>
            </a:r>
            <a:r>
              <a:rPr lang="en-US" altLang="ja-JP" sz="2800" kern="10" dirty="0">
                <a:ln w="9525">
                  <a:noFill/>
                  <a:round/>
                  <a:headEnd/>
                  <a:tailEnd/>
                </a:ln>
                <a:solidFill>
                  <a:srgbClr val="0000FF"/>
                </a:solidFill>
                <a:latin typeface="HG丸ｺﾞｼｯｸM-PRO"/>
                <a:ea typeface="HG丸ｺﾞｼｯｸM-PRO"/>
              </a:rPr>
              <a:t>】</a:t>
            </a:r>
            <a:endParaRPr lang="ja-JP" altLang="en-US" sz="2800" kern="10" dirty="0">
              <a:ln w="9525">
                <a:noFill/>
                <a:round/>
                <a:headEnd/>
                <a:tailEnd/>
              </a:ln>
              <a:solidFill>
                <a:srgbClr val="0000FF"/>
              </a:solidFill>
              <a:latin typeface="HG丸ｺﾞｼｯｸM-PRO"/>
              <a:ea typeface="HG丸ｺﾞｼｯｸM-PRO"/>
            </a:endParaRPr>
          </a:p>
        </p:txBody>
      </p:sp>
      <p:sp>
        <p:nvSpPr>
          <p:cNvPr id="24" name="角丸四角形 20"/>
          <p:cNvSpPr>
            <a:spLocks noChangeArrowheads="1"/>
          </p:cNvSpPr>
          <p:nvPr/>
        </p:nvSpPr>
        <p:spPr bwMode="auto">
          <a:xfrm>
            <a:off x="1444625" y="2157413"/>
            <a:ext cx="6178550" cy="2160587"/>
          </a:xfrm>
          <a:prstGeom prst="roundRect">
            <a:avLst>
              <a:gd name="adj" fmla="val 16667"/>
            </a:avLst>
          </a:prstGeom>
          <a:noFill/>
          <a:ln w="3175" algn="ctr">
            <a:solidFill>
              <a:srgbClr val="FFCCCC"/>
            </a:solidFill>
            <a:round/>
            <a:headEnd/>
            <a:tailEnd/>
          </a:ln>
          <a:extLst>
            <a:ext uri="{909E8E84-426E-40DD-AFC4-6F175D3DCCD1}">
              <a14:hiddenFill xmlns:a14="http://schemas.microsoft.com/office/drawing/2010/main" xmlns="">
                <a:solidFill>
                  <a:srgbClr val="FFFFFF"/>
                </a:solidFill>
              </a14:hiddenFill>
            </a:ext>
          </a:extLst>
        </p:spPr>
        <p:txBody>
          <a:bodyPr lIns="86445" tIns="43223" rIns="86445" bIns="43223" anchor="ctr"/>
          <a:lstStyle>
            <a:lvl1pPr defTabSz="865188" eaLnBrk="0" hangingPunct="0">
              <a:defRPr kumimoji="1" sz="800">
                <a:solidFill>
                  <a:schemeClr val="tx1"/>
                </a:solidFill>
                <a:latin typeface="Arial" pitchFamily="34" charset="0"/>
                <a:ea typeface="ＭＳ ゴシック" pitchFamily="49" charset="-128"/>
              </a:defRPr>
            </a:lvl1pPr>
            <a:lvl2pPr marL="701675" indent="-269875" defTabSz="865188" eaLnBrk="0" hangingPunct="0">
              <a:defRPr kumimoji="1" sz="800">
                <a:solidFill>
                  <a:schemeClr val="tx1"/>
                </a:solidFill>
                <a:latin typeface="Arial" pitchFamily="34" charset="0"/>
                <a:ea typeface="ＭＳ ゴシック" pitchFamily="49" charset="-128"/>
              </a:defRPr>
            </a:lvl2pPr>
            <a:lvl3pPr marL="1081088" indent="-215900" defTabSz="865188" eaLnBrk="0" hangingPunct="0">
              <a:defRPr kumimoji="1" sz="800">
                <a:solidFill>
                  <a:schemeClr val="tx1"/>
                </a:solidFill>
                <a:latin typeface="Arial" pitchFamily="34" charset="0"/>
                <a:ea typeface="ＭＳ ゴシック" pitchFamily="49" charset="-128"/>
              </a:defRPr>
            </a:lvl3pPr>
            <a:lvl4pPr marL="1512888" indent="-215900" defTabSz="865188" eaLnBrk="0" hangingPunct="0">
              <a:defRPr kumimoji="1" sz="800">
                <a:solidFill>
                  <a:schemeClr val="tx1"/>
                </a:solidFill>
                <a:latin typeface="Arial" pitchFamily="34" charset="0"/>
                <a:ea typeface="ＭＳ ゴシック" pitchFamily="49" charset="-128"/>
              </a:defRPr>
            </a:lvl4pPr>
            <a:lvl5pPr marL="1944688" indent="-215900" defTabSz="865188" eaLnBrk="0" hangingPunct="0">
              <a:defRPr kumimoji="1" sz="800">
                <a:solidFill>
                  <a:schemeClr val="tx1"/>
                </a:solidFill>
                <a:latin typeface="Arial" pitchFamily="34" charset="0"/>
                <a:ea typeface="ＭＳ ゴシック" pitchFamily="49" charset="-128"/>
              </a:defRPr>
            </a:lvl5pPr>
            <a:lvl6pPr marL="24018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8590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3162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7734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eaLnBrk="1" hangingPunct="1">
              <a:lnSpc>
                <a:spcPts val="1888"/>
              </a:lnSpc>
            </a:pPr>
            <a:r>
              <a:rPr lang="ja-JP" altLang="en-US" sz="1300">
                <a:ea typeface="HG丸ｺﾞｼｯｸM-PRO" pitchFamily="49" charset="-128"/>
              </a:rPr>
              <a:t>家族、仕事、健康、夢・・・。</a:t>
            </a:r>
          </a:p>
          <a:p>
            <a:pPr algn="l" eaLnBrk="1" hangingPunct="1">
              <a:lnSpc>
                <a:spcPts val="1888"/>
              </a:lnSpc>
            </a:pPr>
            <a:r>
              <a:rPr lang="ja-JP" altLang="en-US" sz="1300">
                <a:ea typeface="HG丸ｺﾞｼｯｸM-PRO" pitchFamily="49" charset="-128"/>
              </a:rPr>
              <a:t>人には、どうしても守りたい、かけがえのないものがあります。</a:t>
            </a:r>
          </a:p>
          <a:p>
            <a:pPr algn="l" eaLnBrk="1" hangingPunct="1">
              <a:lnSpc>
                <a:spcPts val="1888"/>
              </a:lnSpc>
            </a:pPr>
            <a:r>
              <a:rPr lang="ja-JP" altLang="en-US" sz="1300">
                <a:ea typeface="HG丸ｺﾞｼｯｸM-PRO" pitchFamily="49" charset="-128"/>
              </a:rPr>
              <a:t>これらに対する「思いやり」や「愛情」はお金で買うことはできません</a:t>
            </a:r>
          </a:p>
          <a:p>
            <a:pPr algn="l" eaLnBrk="1" hangingPunct="1">
              <a:lnSpc>
                <a:spcPts val="1888"/>
              </a:lnSpc>
            </a:pPr>
            <a:r>
              <a:rPr lang="ja-JP" altLang="en-US" sz="1300">
                <a:ea typeface="HG丸ｺﾞｼｯｸM-PRO" pitchFamily="49" charset="-128"/>
              </a:rPr>
              <a:t>しかしお金に「思いやり」「愛情」を込めることは出来ます。</a:t>
            </a:r>
          </a:p>
          <a:p>
            <a:pPr algn="l" eaLnBrk="1" hangingPunct="1">
              <a:lnSpc>
                <a:spcPts val="1888"/>
              </a:lnSpc>
            </a:pPr>
            <a:r>
              <a:rPr lang="ja-JP" altLang="en-US" sz="1300">
                <a:ea typeface="HG丸ｺﾞｼｯｸM-PRO" pitchFamily="49" charset="-128"/>
              </a:rPr>
              <a:t>万一、ケガ、病気などさまざまなリスクに一人の力で対応するのは大変です。</a:t>
            </a:r>
          </a:p>
          <a:p>
            <a:pPr algn="l" eaLnBrk="1" hangingPunct="1">
              <a:lnSpc>
                <a:spcPts val="1888"/>
              </a:lnSpc>
            </a:pPr>
            <a:r>
              <a:rPr lang="ja-JP" altLang="en-US" sz="1300">
                <a:ea typeface="HG丸ｺﾞｼｯｸM-PRO" pitchFamily="49" charset="-128"/>
              </a:rPr>
              <a:t>でも、みんなでお金を出し合い、何かあったときにそのお金を役立てることが</a:t>
            </a:r>
          </a:p>
          <a:p>
            <a:pPr algn="l" eaLnBrk="1" hangingPunct="1">
              <a:lnSpc>
                <a:spcPts val="1888"/>
              </a:lnSpc>
            </a:pPr>
            <a:r>
              <a:rPr lang="ja-JP" altLang="en-US" sz="1300">
                <a:ea typeface="HG丸ｺﾞｼｯｸM-PRO" pitchFamily="49" charset="-128"/>
              </a:rPr>
              <a:t>できたら・・</a:t>
            </a:r>
          </a:p>
          <a:p>
            <a:pPr algn="l" eaLnBrk="1" hangingPunct="1">
              <a:lnSpc>
                <a:spcPts val="1888"/>
              </a:lnSpc>
            </a:pPr>
            <a:r>
              <a:rPr lang="ja-JP" altLang="en-US" sz="1300">
                <a:ea typeface="HG丸ｺﾞｼｯｸM-PRO" pitchFamily="49" charset="-128"/>
              </a:rPr>
              <a:t>生命保険は</a:t>
            </a:r>
            <a:r>
              <a:rPr lang="ja-JP" altLang="en-US" sz="1300" b="1">
                <a:latin typeface="ＤＦＰPOP体"/>
                <a:ea typeface="ＤＦＰPOP体"/>
                <a:cs typeface="ＤＦＰPOP体"/>
              </a:rPr>
              <a:t>「みんなが手と手をつなぎ助け合う」</a:t>
            </a:r>
            <a:r>
              <a:rPr lang="ja-JP" altLang="en-US" sz="1300">
                <a:ea typeface="HG丸ｺﾞｼｯｸM-PRO" pitchFamily="49" charset="-128"/>
              </a:rPr>
              <a:t>ことで成り立っているのです</a:t>
            </a:r>
            <a:endParaRPr lang="ja-JP" altLang="en-US" sz="1300">
              <a:solidFill>
                <a:srgbClr val="FFFFFF"/>
              </a:solidFill>
              <a:ea typeface="ＭＳ Ｐゴシック" pitchFamily="50" charset="-128"/>
            </a:endParaRPr>
          </a:p>
        </p:txBody>
      </p:sp>
      <p:sp>
        <p:nvSpPr>
          <p:cNvPr id="25" name="角丸四角形 21"/>
          <p:cNvSpPr>
            <a:spLocks noChangeArrowheads="1"/>
          </p:cNvSpPr>
          <p:nvPr/>
        </p:nvSpPr>
        <p:spPr bwMode="auto">
          <a:xfrm>
            <a:off x="569913" y="1312863"/>
            <a:ext cx="7929562" cy="339725"/>
          </a:xfrm>
          <a:prstGeom prst="roundRect">
            <a:avLst>
              <a:gd name="adj" fmla="val 16667"/>
            </a:avLst>
          </a:prstGeom>
          <a:solidFill>
            <a:srgbClr val="000099"/>
          </a:solidFill>
          <a:ln w="25400" algn="ctr">
            <a:solidFill>
              <a:srgbClr val="000099"/>
            </a:solidFill>
            <a:round/>
            <a:headEnd/>
            <a:tailEnd/>
          </a:ln>
        </p:spPr>
        <p:txBody>
          <a:bodyPr lIns="86445" tIns="43223" rIns="86445" bIns="43223" anchor="ctr"/>
          <a:lstStyle>
            <a:lvl1pPr defTabSz="865188" eaLnBrk="0" hangingPunct="0">
              <a:defRPr kumimoji="1" sz="800">
                <a:solidFill>
                  <a:schemeClr val="tx1"/>
                </a:solidFill>
                <a:latin typeface="Arial" pitchFamily="34" charset="0"/>
                <a:ea typeface="ＭＳ ゴシック" pitchFamily="49" charset="-128"/>
              </a:defRPr>
            </a:lvl1pPr>
            <a:lvl2pPr marL="701675" indent="-269875" defTabSz="865188" eaLnBrk="0" hangingPunct="0">
              <a:defRPr kumimoji="1" sz="800">
                <a:solidFill>
                  <a:schemeClr val="tx1"/>
                </a:solidFill>
                <a:latin typeface="Arial" pitchFamily="34" charset="0"/>
                <a:ea typeface="ＭＳ ゴシック" pitchFamily="49" charset="-128"/>
              </a:defRPr>
            </a:lvl2pPr>
            <a:lvl3pPr marL="1081088" indent="-215900" defTabSz="865188" eaLnBrk="0" hangingPunct="0">
              <a:defRPr kumimoji="1" sz="800">
                <a:solidFill>
                  <a:schemeClr val="tx1"/>
                </a:solidFill>
                <a:latin typeface="Arial" pitchFamily="34" charset="0"/>
                <a:ea typeface="ＭＳ ゴシック" pitchFamily="49" charset="-128"/>
              </a:defRPr>
            </a:lvl3pPr>
            <a:lvl4pPr marL="1512888" indent="-215900" defTabSz="865188" eaLnBrk="0" hangingPunct="0">
              <a:defRPr kumimoji="1" sz="800">
                <a:solidFill>
                  <a:schemeClr val="tx1"/>
                </a:solidFill>
                <a:latin typeface="Arial" pitchFamily="34" charset="0"/>
                <a:ea typeface="ＭＳ ゴシック" pitchFamily="49" charset="-128"/>
              </a:defRPr>
            </a:lvl4pPr>
            <a:lvl5pPr marL="1944688" indent="-215900" defTabSz="865188" eaLnBrk="0" hangingPunct="0">
              <a:defRPr kumimoji="1" sz="800">
                <a:solidFill>
                  <a:schemeClr val="tx1"/>
                </a:solidFill>
                <a:latin typeface="Arial" pitchFamily="34" charset="0"/>
                <a:ea typeface="ＭＳ ゴシック" pitchFamily="49" charset="-128"/>
              </a:defRPr>
            </a:lvl5pPr>
            <a:lvl6pPr marL="24018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8590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3162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7734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eaLnBrk="1" hangingPunct="1"/>
            <a:r>
              <a:rPr lang="ja-JP" altLang="en-US" sz="1500">
                <a:solidFill>
                  <a:srgbClr val="FFFFFF"/>
                </a:solidFill>
                <a:ea typeface="ＭＳ Ｐゴシック" pitchFamily="50" charset="-128"/>
              </a:rPr>
              <a:t>　</a:t>
            </a:r>
            <a:r>
              <a:rPr lang="ja-JP" altLang="en-US" sz="1500" b="1">
                <a:solidFill>
                  <a:srgbClr val="FFFFFF"/>
                </a:solidFill>
                <a:ea typeface="ＭＳ Ｐゴシック" pitchFamily="50" charset="-128"/>
              </a:rPr>
              <a:t>「一人は万人のために」「万人は一人のために」　＝　「生命保険」の根本理念</a:t>
            </a:r>
            <a:endParaRPr lang="ja-JP" altLang="en-US" sz="1500">
              <a:solidFill>
                <a:srgbClr val="FFFFFF"/>
              </a:solidFill>
              <a:ea typeface="ＭＳ Ｐゴシック" pitchFamily="50" charset="-128"/>
            </a:endParaRPr>
          </a:p>
        </p:txBody>
      </p:sp>
      <p:sp>
        <p:nvSpPr>
          <p:cNvPr id="26" name="角丸四角形 23"/>
          <p:cNvSpPr>
            <a:spLocks noChangeArrowheads="1"/>
          </p:cNvSpPr>
          <p:nvPr/>
        </p:nvSpPr>
        <p:spPr bwMode="auto">
          <a:xfrm>
            <a:off x="234950" y="738188"/>
            <a:ext cx="2287588" cy="339725"/>
          </a:xfrm>
          <a:prstGeom prst="roundRect">
            <a:avLst>
              <a:gd name="adj" fmla="val 50000"/>
            </a:avLst>
          </a:prstGeom>
          <a:solidFill>
            <a:srgbClr val="FFCCCC"/>
          </a:solidFill>
          <a:ln w="3175" algn="ctr">
            <a:solidFill>
              <a:srgbClr val="FFCCCC"/>
            </a:solidFill>
            <a:round/>
            <a:headEnd/>
            <a:tailEnd/>
          </a:ln>
        </p:spPr>
        <p:txBody>
          <a:bodyPr lIns="86445" tIns="43223" rIns="86445" bIns="43223" anchor="ctr"/>
          <a:lstStyle>
            <a:lvl1pPr defTabSz="865188" eaLnBrk="0" hangingPunct="0">
              <a:defRPr kumimoji="1" sz="800">
                <a:solidFill>
                  <a:schemeClr val="tx1"/>
                </a:solidFill>
                <a:latin typeface="Arial" pitchFamily="34" charset="0"/>
                <a:ea typeface="ＭＳ ゴシック" pitchFamily="49" charset="-128"/>
              </a:defRPr>
            </a:lvl1pPr>
            <a:lvl2pPr marL="701675" indent="-269875" defTabSz="865188" eaLnBrk="0" hangingPunct="0">
              <a:defRPr kumimoji="1" sz="800">
                <a:solidFill>
                  <a:schemeClr val="tx1"/>
                </a:solidFill>
                <a:latin typeface="Arial" pitchFamily="34" charset="0"/>
                <a:ea typeface="ＭＳ ゴシック" pitchFamily="49" charset="-128"/>
              </a:defRPr>
            </a:lvl2pPr>
            <a:lvl3pPr marL="1081088" indent="-215900" defTabSz="865188" eaLnBrk="0" hangingPunct="0">
              <a:defRPr kumimoji="1" sz="800">
                <a:solidFill>
                  <a:schemeClr val="tx1"/>
                </a:solidFill>
                <a:latin typeface="Arial" pitchFamily="34" charset="0"/>
                <a:ea typeface="ＭＳ ゴシック" pitchFamily="49" charset="-128"/>
              </a:defRPr>
            </a:lvl3pPr>
            <a:lvl4pPr marL="1512888" indent="-215900" defTabSz="865188" eaLnBrk="0" hangingPunct="0">
              <a:defRPr kumimoji="1" sz="800">
                <a:solidFill>
                  <a:schemeClr val="tx1"/>
                </a:solidFill>
                <a:latin typeface="Arial" pitchFamily="34" charset="0"/>
                <a:ea typeface="ＭＳ ゴシック" pitchFamily="49" charset="-128"/>
              </a:defRPr>
            </a:lvl4pPr>
            <a:lvl5pPr marL="1944688" indent="-215900" defTabSz="865188" eaLnBrk="0" hangingPunct="0">
              <a:defRPr kumimoji="1" sz="800">
                <a:solidFill>
                  <a:schemeClr val="tx1"/>
                </a:solidFill>
                <a:latin typeface="Arial" pitchFamily="34" charset="0"/>
                <a:ea typeface="ＭＳ ゴシック" pitchFamily="49" charset="-128"/>
              </a:defRPr>
            </a:lvl5pPr>
            <a:lvl6pPr marL="24018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8590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3162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7734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eaLnBrk="1" hangingPunct="1"/>
            <a:r>
              <a:rPr lang="ja-JP" altLang="en-US" sz="1500">
                <a:ea typeface="ＨＧｺﾞｼｯｸE-PRO"/>
                <a:cs typeface="ＨＧｺﾞｼｯｸE-PRO"/>
              </a:rPr>
              <a:t>相互扶助の理念</a:t>
            </a:r>
          </a:p>
        </p:txBody>
      </p:sp>
    </p:spTree>
    <p:extLst>
      <p:ext uri="{BB962C8B-B14F-4D97-AF65-F5344CB8AC3E}">
        <p14:creationId xmlns:p14="http://schemas.microsoft.com/office/powerpoint/2010/main" xmlns="" val="145384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slide(fromLeft)">
                                      <p:cBhvr>
                                        <p:cTn id="11" dur="500"/>
                                        <p:tgtEl>
                                          <p:spTgt spid="22"/>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slide(fromLeft)">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7950" y="549275"/>
            <a:ext cx="8928100" cy="6048375"/>
          </a:xfrm>
          <a:prstGeom prst="rect">
            <a:avLst/>
          </a:prstGeom>
          <a:noFill/>
          <a:ln w="25400">
            <a:solidFill>
              <a:srgbClr val="000080"/>
            </a:solidFill>
            <a:miter lim="800000"/>
            <a:headEnd/>
            <a:tailEnd/>
          </a:ln>
          <a:extLst>
            <a:ext uri="{909E8E84-426E-40DD-AFC4-6F175D3DCCD1}">
              <a14:hiddenFill xmlns:a14="http://schemas.microsoft.com/office/drawing/2010/main" xmlns="">
                <a:solidFill>
                  <a:srgbClr val="FFFFFF"/>
                </a:solidFill>
              </a14:hiddenFill>
            </a:ext>
          </a:extLst>
        </p:spPr>
        <p:txBody>
          <a:bodyPr wrap="none" lIns="91428" tIns="45714" rIns="91428" bIns="45714" anchor="ct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endParaRPr lang="ja-JP" altLang="en-US" sz="1600" b="1">
              <a:solidFill>
                <a:srgbClr val="808080"/>
              </a:solidFill>
              <a:latin typeface="ＭＳ Ｐゴシック" pitchFamily="50" charset="-128"/>
              <a:ea typeface="ＭＳ Ｐゴシック" pitchFamily="50" charset="-128"/>
            </a:endParaRPr>
          </a:p>
        </p:txBody>
      </p:sp>
      <p:sp>
        <p:nvSpPr>
          <p:cNvPr id="5" name="Line 5"/>
          <p:cNvSpPr>
            <a:spLocks noChangeShapeType="1"/>
          </p:cNvSpPr>
          <p:nvPr/>
        </p:nvSpPr>
        <p:spPr bwMode="auto">
          <a:xfrm flipH="1">
            <a:off x="3467100" y="5037138"/>
            <a:ext cx="2220913"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76200">
                <a:solidFill>
                  <a:srgbClr val="000000"/>
                </a:solidFill>
                <a:round/>
                <a:headEnd/>
                <a:tailEnd type="triangle" w="med" len="med"/>
              </a14:hiddenLine>
            </a:ext>
          </a:extLst>
        </p:spPr>
        <p:txBody>
          <a:bodyPr wrap="none" anchor="ctr"/>
          <a:lstStyle/>
          <a:p>
            <a:endParaRPr lang="ja-JP" altLang="en-US"/>
          </a:p>
        </p:txBody>
      </p:sp>
      <p:sp>
        <p:nvSpPr>
          <p:cNvPr id="6" name="Rectangle 14"/>
          <p:cNvSpPr>
            <a:spLocks noChangeArrowheads="1"/>
          </p:cNvSpPr>
          <p:nvPr/>
        </p:nvSpPr>
        <p:spPr bwMode="auto">
          <a:xfrm>
            <a:off x="79375" y="184150"/>
            <a:ext cx="8980488" cy="392113"/>
          </a:xfrm>
          <a:prstGeom prst="rect">
            <a:avLst/>
          </a:prstGeom>
          <a:solidFill>
            <a:srgbClr val="000080"/>
          </a:solidFill>
          <a:ln w="12700">
            <a:solidFill>
              <a:schemeClr val="accent1"/>
            </a:solidFill>
            <a:miter lim="800000"/>
            <a:headEnd/>
            <a:tailEnd/>
          </a:ln>
        </p:spPr>
        <p:txBody>
          <a:bodyPr wrap="none" lIns="91428" tIns="45714" rIns="91428" bIns="45714" anchor="ctr"/>
          <a:lstStyle>
            <a:lvl1pPr eaLnBrk="0" hangingPunct="0">
              <a:defRPr kumimoji="1" sz="800">
                <a:solidFill>
                  <a:schemeClr val="tx1"/>
                </a:solidFill>
                <a:latin typeface="Arial" pitchFamily="34" charset="0"/>
                <a:ea typeface="ＭＳ ゴシック" pitchFamily="49" charset="-128"/>
              </a:defRPr>
            </a:lvl1pPr>
            <a:lvl2pPr marL="742950" indent="-285750" eaLnBrk="0" hangingPunct="0">
              <a:defRPr kumimoji="1" sz="800">
                <a:solidFill>
                  <a:schemeClr val="tx1"/>
                </a:solidFill>
                <a:latin typeface="Arial" pitchFamily="34" charset="0"/>
                <a:ea typeface="ＭＳ ゴシック" pitchFamily="49" charset="-128"/>
              </a:defRPr>
            </a:lvl2pPr>
            <a:lvl3pPr marL="1143000" indent="-228600" eaLnBrk="0" hangingPunct="0">
              <a:defRPr kumimoji="1" sz="800">
                <a:solidFill>
                  <a:schemeClr val="tx1"/>
                </a:solidFill>
                <a:latin typeface="Arial" pitchFamily="34" charset="0"/>
                <a:ea typeface="ＭＳ ゴシック" pitchFamily="49" charset="-128"/>
              </a:defRPr>
            </a:lvl3pPr>
            <a:lvl4pPr marL="1600200" indent="-228600" eaLnBrk="0" hangingPunct="0">
              <a:defRPr kumimoji="1" sz="800">
                <a:solidFill>
                  <a:schemeClr val="tx1"/>
                </a:solidFill>
                <a:latin typeface="Arial" pitchFamily="34" charset="0"/>
                <a:ea typeface="ＭＳ ゴシック" pitchFamily="49" charset="-128"/>
              </a:defRPr>
            </a:lvl4pPr>
            <a:lvl5pPr marL="2057400" indent="-228600" eaLnBrk="0" hangingPunct="0">
              <a:defRPr kumimoji="1" sz="800">
                <a:solidFill>
                  <a:schemeClr val="tx1"/>
                </a:solidFill>
                <a:latin typeface="Arial" pitchFamily="34" charset="0"/>
                <a:ea typeface="ＭＳ ゴシック" pitchFamily="49" charset="-128"/>
              </a:defRPr>
            </a:lvl5pPr>
            <a:lvl6pPr marL="25146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9718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4290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886200" indent="-2286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eaLnBrk="1" hangingPunct="1"/>
            <a:r>
              <a:rPr lang="ja-JP" altLang="en-US" sz="2000" b="1" dirty="0">
                <a:solidFill>
                  <a:schemeClr val="bg1"/>
                </a:solidFill>
                <a:latin typeface="ＭＳ Ｐゴシック" pitchFamily="50" charset="-128"/>
                <a:ea typeface="ＭＳ Ｐゴシック" pitchFamily="50" charset="-128"/>
              </a:rPr>
              <a:t>補</a:t>
            </a:r>
            <a:r>
              <a:rPr lang="ja-JP" altLang="en-US" sz="2000" b="1" dirty="0" smtClean="0">
                <a:solidFill>
                  <a:schemeClr val="bg1"/>
                </a:solidFill>
                <a:latin typeface="ＭＳ Ｐゴシック" pitchFamily="50" charset="-128"/>
                <a:ea typeface="ＭＳ Ｐゴシック" pitchFamily="50" charset="-128"/>
              </a:rPr>
              <a:t>足：保</a:t>
            </a:r>
            <a:r>
              <a:rPr lang="ja-JP" altLang="en-US" sz="2000" b="1" dirty="0">
                <a:solidFill>
                  <a:schemeClr val="bg1"/>
                </a:solidFill>
                <a:latin typeface="ＭＳ Ｐゴシック" pitchFamily="50" charset="-128"/>
                <a:ea typeface="ＭＳ Ｐゴシック" pitchFamily="50" charset="-128"/>
              </a:rPr>
              <a:t>険と貯金、生命保険と損害保険の違い</a:t>
            </a:r>
          </a:p>
        </p:txBody>
      </p:sp>
      <p:grpSp>
        <p:nvGrpSpPr>
          <p:cNvPr id="8" name="グループ化 43"/>
          <p:cNvGrpSpPr>
            <a:grpSpLocks/>
          </p:cNvGrpSpPr>
          <p:nvPr/>
        </p:nvGrpSpPr>
        <p:grpSpPr bwMode="auto">
          <a:xfrm>
            <a:off x="1042988" y="1504950"/>
            <a:ext cx="7489825" cy="1730375"/>
            <a:chOff x="190725" y="4743458"/>
            <a:chExt cx="8813604" cy="2310122"/>
          </a:xfrm>
        </p:grpSpPr>
        <p:grpSp>
          <p:nvGrpSpPr>
            <p:cNvPr id="9" name="グループ化 41"/>
            <p:cNvGrpSpPr>
              <a:grpSpLocks/>
            </p:cNvGrpSpPr>
            <p:nvPr/>
          </p:nvGrpSpPr>
          <p:grpSpPr bwMode="auto">
            <a:xfrm>
              <a:off x="190725" y="4743458"/>
              <a:ext cx="8813604" cy="2310122"/>
              <a:chOff x="190725" y="4743458"/>
              <a:chExt cx="8813604" cy="2310122"/>
            </a:xfrm>
          </p:grpSpPr>
          <p:sp>
            <p:nvSpPr>
              <p:cNvPr id="11" name="Line 48"/>
              <p:cNvSpPr>
                <a:spLocks noChangeShapeType="1"/>
              </p:cNvSpPr>
              <p:nvPr/>
            </p:nvSpPr>
            <p:spPr bwMode="auto">
              <a:xfrm flipV="1">
                <a:off x="5012829" y="6871065"/>
                <a:ext cx="3981570" cy="30004"/>
              </a:xfrm>
              <a:prstGeom prst="line">
                <a:avLst/>
              </a:prstGeom>
              <a:noFill/>
              <a:ln w="25400">
                <a:solidFill>
                  <a:schemeClr val="tx1"/>
                </a:solidFill>
                <a:round/>
                <a:headEnd type="triangle" w="lg" len="lg"/>
                <a:tailEnd type="triangle" w="lg" len="lg"/>
              </a:ln>
              <a:extLst>
                <a:ext uri="{909E8E84-426E-40DD-AFC4-6F175D3DCCD1}">
                  <a14:hiddenFill xmlns:a14="http://schemas.microsoft.com/office/drawing/2010/main" xmlns="">
                    <a:noFill/>
                  </a14:hiddenFill>
                </a:ext>
              </a:extLst>
            </p:spPr>
            <p:txBody>
              <a:bodyPr/>
              <a:lstStyle/>
              <a:p>
                <a:endParaRPr lang="ja-JP" altLang="en-US"/>
              </a:p>
            </p:txBody>
          </p:sp>
          <p:grpSp>
            <p:nvGrpSpPr>
              <p:cNvPr id="12" name="グループ化 40"/>
              <p:cNvGrpSpPr>
                <a:grpSpLocks/>
              </p:cNvGrpSpPr>
              <p:nvPr/>
            </p:nvGrpSpPr>
            <p:grpSpPr bwMode="auto">
              <a:xfrm>
                <a:off x="190725" y="4743458"/>
                <a:ext cx="8813604" cy="2310122"/>
                <a:chOff x="190725" y="4743458"/>
                <a:chExt cx="8813604" cy="2310122"/>
              </a:xfrm>
            </p:grpSpPr>
            <p:grpSp>
              <p:nvGrpSpPr>
                <p:cNvPr id="13" name="グループ化 37"/>
                <p:cNvGrpSpPr>
                  <a:grpSpLocks/>
                </p:cNvGrpSpPr>
                <p:nvPr/>
              </p:nvGrpSpPr>
              <p:grpSpPr bwMode="auto">
                <a:xfrm>
                  <a:off x="190725" y="4743458"/>
                  <a:ext cx="8803676" cy="2310122"/>
                  <a:chOff x="190725" y="4642682"/>
                  <a:chExt cx="8803676" cy="2310122"/>
                </a:xfrm>
              </p:grpSpPr>
              <p:grpSp>
                <p:nvGrpSpPr>
                  <p:cNvPr id="15" name="グループ化 33"/>
                  <p:cNvGrpSpPr>
                    <a:grpSpLocks/>
                  </p:cNvGrpSpPr>
                  <p:nvPr/>
                </p:nvGrpSpPr>
                <p:grpSpPr bwMode="auto">
                  <a:xfrm>
                    <a:off x="190725" y="4642682"/>
                    <a:ext cx="8803676" cy="2310122"/>
                    <a:chOff x="190725" y="2238613"/>
                    <a:chExt cx="8803676" cy="2310122"/>
                  </a:xfrm>
                </p:grpSpPr>
                <p:sp>
                  <p:nvSpPr>
                    <p:cNvPr id="17" name="Line 58"/>
                    <p:cNvSpPr>
                      <a:spLocks noChangeShapeType="1"/>
                    </p:cNvSpPr>
                    <p:nvPr/>
                  </p:nvSpPr>
                  <p:spPr bwMode="auto">
                    <a:xfrm>
                      <a:off x="1416082" y="2238613"/>
                      <a:ext cx="0" cy="1286828"/>
                    </a:xfrm>
                    <a:prstGeom prst="line">
                      <a:avLst/>
                    </a:prstGeom>
                    <a:noFill/>
                    <a:ln w="28575">
                      <a:solidFill>
                        <a:srgbClr val="969696"/>
                      </a:solidFill>
                      <a:prstDash val="dash"/>
                      <a:round/>
                      <a:headEnd/>
                      <a:tailEnd/>
                    </a:ln>
                    <a:extLst>
                      <a:ext uri="{909E8E84-426E-40DD-AFC4-6F175D3DCCD1}">
                        <a14:hiddenFill xmlns:a14="http://schemas.microsoft.com/office/drawing/2010/main" xmlns="">
                          <a:noFill/>
                        </a14:hiddenFill>
                      </a:ext>
                    </a:extLst>
                  </p:spPr>
                  <p:txBody>
                    <a:bodyPr/>
                    <a:lstStyle/>
                    <a:p>
                      <a:endParaRPr lang="ja-JP" altLang="en-US"/>
                    </a:p>
                  </p:txBody>
                </p:sp>
                <p:grpSp>
                  <p:nvGrpSpPr>
                    <p:cNvPr id="18" name="グループ化 32"/>
                    <p:cNvGrpSpPr>
                      <a:grpSpLocks/>
                    </p:cNvGrpSpPr>
                    <p:nvPr/>
                  </p:nvGrpSpPr>
                  <p:grpSpPr bwMode="auto">
                    <a:xfrm>
                      <a:off x="190725" y="2238614"/>
                      <a:ext cx="8803676" cy="2310121"/>
                      <a:chOff x="190725" y="2238614"/>
                      <a:chExt cx="8803676" cy="2310121"/>
                    </a:xfrm>
                  </p:grpSpPr>
                  <p:grpSp>
                    <p:nvGrpSpPr>
                      <p:cNvPr id="19" name="グループ化 31"/>
                      <p:cNvGrpSpPr>
                        <a:grpSpLocks/>
                      </p:cNvGrpSpPr>
                      <p:nvPr/>
                    </p:nvGrpSpPr>
                    <p:grpSpPr bwMode="auto">
                      <a:xfrm>
                        <a:off x="190727" y="4175526"/>
                        <a:ext cx="3981569" cy="340780"/>
                        <a:chOff x="190727" y="4175526"/>
                        <a:chExt cx="3981569" cy="340780"/>
                      </a:xfrm>
                    </p:grpSpPr>
                    <p:sp>
                      <p:nvSpPr>
                        <p:cNvPr id="36" name="Line 46"/>
                        <p:cNvSpPr>
                          <a:spLocks noChangeShapeType="1"/>
                        </p:cNvSpPr>
                        <p:nvPr/>
                      </p:nvSpPr>
                      <p:spPr bwMode="auto">
                        <a:xfrm flipV="1">
                          <a:off x="190727" y="4396225"/>
                          <a:ext cx="3981569" cy="30004"/>
                        </a:xfrm>
                        <a:prstGeom prst="line">
                          <a:avLst/>
                        </a:prstGeom>
                        <a:noFill/>
                        <a:ln w="25400">
                          <a:solidFill>
                            <a:schemeClr val="tx1"/>
                          </a:solidFill>
                          <a:round/>
                          <a:headEnd type="triangle" w="lg" len="lg"/>
                          <a:tailEnd type="triangle" w="lg" len="lg"/>
                        </a:ln>
                        <a:extLst>
                          <a:ext uri="{909E8E84-426E-40DD-AFC4-6F175D3DCCD1}">
                            <a14:hiddenFill xmlns:a14="http://schemas.microsoft.com/office/drawing/2010/main" xmlns="">
                              <a:noFill/>
                            </a14:hiddenFill>
                          </a:ext>
                        </a:extLst>
                      </p:spPr>
                      <p:txBody>
                        <a:bodyPr/>
                        <a:lstStyle/>
                        <a:p>
                          <a:endParaRPr lang="ja-JP" altLang="en-US"/>
                        </a:p>
                      </p:txBody>
                    </p:sp>
                    <p:sp>
                      <p:nvSpPr>
                        <p:cNvPr id="37" name="Text Box 47"/>
                        <p:cNvSpPr txBox="1">
                          <a:spLocks noChangeArrowheads="1"/>
                        </p:cNvSpPr>
                        <p:nvPr/>
                      </p:nvSpPr>
                      <p:spPr bwMode="auto">
                        <a:xfrm>
                          <a:off x="1720007" y="4175526"/>
                          <a:ext cx="921066" cy="34078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86445" tIns="43223" rIns="86445" bIns="43223">
                          <a:spAutoFit/>
                        </a:bodyPr>
                        <a:lstStyle>
                          <a:lvl1pPr defTabSz="865188" eaLnBrk="0" hangingPunct="0">
                            <a:defRPr kumimoji="1" sz="800">
                              <a:solidFill>
                                <a:schemeClr val="tx1"/>
                              </a:solidFill>
                              <a:latin typeface="Arial" pitchFamily="34" charset="0"/>
                              <a:ea typeface="ＭＳ ゴシック" pitchFamily="49" charset="-128"/>
                            </a:defRPr>
                          </a:lvl1pPr>
                          <a:lvl2pPr marL="701675" indent="-269875" defTabSz="865188" eaLnBrk="0" hangingPunct="0">
                            <a:defRPr kumimoji="1" sz="800">
                              <a:solidFill>
                                <a:schemeClr val="tx1"/>
                              </a:solidFill>
                              <a:latin typeface="Arial" pitchFamily="34" charset="0"/>
                              <a:ea typeface="ＭＳ ゴシック" pitchFamily="49" charset="-128"/>
                            </a:defRPr>
                          </a:lvl2pPr>
                          <a:lvl3pPr marL="1081088" indent="-215900" defTabSz="865188" eaLnBrk="0" hangingPunct="0">
                            <a:defRPr kumimoji="1" sz="800">
                              <a:solidFill>
                                <a:schemeClr val="tx1"/>
                              </a:solidFill>
                              <a:latin typeface="Arial" pitchFamily="34" charset="0"/>
                              <a:ea typeface="ＭＳ ゴシック" pitchFamily="49" charset="-128"/>
                            </a:defRPr>
                          </a:lvl3pPr>
                          <a:lvl4pPr marL="1512888" indent="-215900" defTabSz="865188" eaLnBrk="0" hangingPunct="0">
                            <a:defRPr kumimoji="1" sz="800">
                              <a:solidFill>
                                <a:schemeClr val="tx1"/>
                              </a:solidFill>
                              <a:latin typeface="Arial" pitchFamily="34" charset="0"/>
                              <a:ea typeface="ＭＳ ゴシック" pitchFamily="49" charset="-128"/>
                            </a:defRPr>
                          </a:lvl4pPr>
                          <a:lvl5pPr marL="1944688" indent="-215900" defTabSz="865188" eaLnBrk="0" hangingPunct="0">
                            <a:defRPr kumimoji="1" sz="800">
                              <a:solidFill>
                                <a:schemeClr val="tx1"/>
                              </a:solidFill>
                              <a:latin typeface="Arial" pitchFamily="34" charset="0"/>
                              <a:ea typeface="ＭＳ ゴシック" pitchFamily="49" charset="-128"/>
                            </a:defRPr>
                          </a:lvl5pPr>
                          <a:lvl6pPr marL="24018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8590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3162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7734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eaLnBrk="1" hangingPunct="1">
                            <a:spcBef>
                              <a:spcPct val="50000"/>
                            </a:spcBef>
                          </a:pPr>
                          <a:r>
                            <a:rPr lang="ja-JP" altLang="en-US" sz="1100" b="1">
                              <a:ea typeface="ＭＳ Ｐゴシック" pitchFamily="50" charset="-128"/>
                            </a:rPr>
                            <a:t>貯蓄期間</a:t>
                          </a:r>
                        </a:p>
                      </p:txBody>
                    </p:sp>
                  </p:grpSp>
                  <p:grpSp>
                    <p:nvGrpSpPr>
                      <p:cNvPr id="20" name="グループ化 30"/>
                      <p:cNvGrpSpPr>
                        <a:grpSpLocks/>
                      </p:cNvGrpSpPr>
                      <p:nvPr/>
                    </p:nvGrpSpPr>
                    <p:grpSpPr bwMode="auto">
                      <a:xfrm>
                        <a:off x="190725" y="2238614"/>
                        <a:ext cx="8803676" cy="2310121"/>
                        <a:chOff x="190725" y="2238614"/>
                        <a:chExt cx="8803676" cy="2310121"/>
                      </a:xfrm>
                    </p:grpSpPr>
                    <p:sp>
                      <p:nvSpPr>
                        <p:cNvPr id="21" name="AutoShape 51"/>
                        <p:cNvSpPr>
                          <a:spLocks noChangeArrowheads="1"/>
                        </p:cNvSpPr>
                        <p:nvPr/>
                      </p:nvSpPr>
                      <p:spPr bwMode="auto">
                        <a:xfrm flipH="1">
                          <a:off x="190725" y="2238617"/>
                          <a:ext cx="3979883" cy="1890236"/>
                        </a:xfrm>
                        <a:prstGeom prst="rtTriangle">
                          <a:avLst/>
                        </a:prstGeom>
                        <a:solidFill>
                          <a:srgbClr val="99CCFF">
                            <a:alpha val="36078"/>
                          </a:srgbClr>
                        </a:solidFill>
                        <a:ln w="3175">
                          <a:solidFill>
                            <a:schemeClr val="accent2"/>
                          </a:solidFill>
                          <a:miter lim="800000"/>
                          <a:headEnd/>
                          <a:tailEnd/>
                        </a:ln>
                      </p:spPr>
                      <p:txBody>
                        <a:bodyPr wrap="none" lIns="86445" tIns="43223" rIns="86445" bIns="43223" anchor="ctr"/>
                        <a:lstStyle>
                          <a:lvl1pPr defTabSz="865188" eaLnBrk="0" hangingPunct="0">
                            <a:defRPr kumimoji="1" sz="800">
                              <a:solidFill>
                                <a:schemeClr val="tx1"/>
                              </a:solidFill>
                              <a:latin typeface="Arial" pitchFamily="34" charset="0"/>
                              <a:ea typeface="ＭＳ ゴシック" pitchFamily="49" charset="-128"/>
                            </a:defRPr>
                          </a:lvl1pPr>
                          <a:lvl2pPr marL="701675" indent="-269875" defTabSz="865188" eaLnBrk="0" hangingPunct="0">
                            <a:defRPr kumimoji="1" sz="800">
                              <a:solidFill>
                                <a:schemeClr val="tx1"/>
                              </a:solidFill>
                              <a:latin typeface="Arial" pitchFamily="34" charset="0"/>
                              <a:ea typeface="ＭＳ ゴシック" pitchFamily="49" charset="-128"/>
                            </a:defRPr>
                          </a:lvl2pPr>
                          <a:lvl3pPr marL="1081088" indent="-215900" defTabSz="865188" eaLnBrk="0" hangingPunct="0">
                            <a:defRPr kumimoji="1" sz="800">
                              <a:solidFill>
                                <a:schemeClr val="tx1"/>
                              </a:solidFill>
                              <a:latin typeface="Arial" pitchFamily="34" charset="0"/>
                              <a:ea typeface="ＭＳ ゴシック" pitchFamily="49" charset="-128"/>
                            </a:defRPr>
                          </a:lvl3pPr>
                          <a:lvl4pPr marL="1512888" indent="-215900" defTabSz="865188" eaLnBrk="0" hangingPunct="0">
                            <a:defRPr kumimoji="1" sz="800">
                              <a:solidFill>
                                <a:schemeClr val="tx1"/>
                              </a:solidFill>
                              <a:latin typeface="Arial" pitchFamily="34" charset="0"/>
                              <a:ea typeface="ＭＳ ゴシック" pitchFamily="49" charset="-128"/>
                            </a:defRPr>
                          </a:lvl4pPr>
                          <a:lvl5pPr marL="1944688" indent="-215900" defTabSz="865188" eaLnBrk="0" hangingPunct="0">
                            <a:defRPr kumimoji="1" sz="800">
                              <a:solidFill>
                                <a:schemeClr val="tx1"/>
                              </a:solidFill>
                              <a:latin typeface="Arial" pitchFamily="34" charset="0"/>
                              <a:ea typeface="ＭＳ ゴシック" pitchFamily="49" charset="-128"/>
                            </a:defRPr>
                          </a:lvl5pPr>
                          <a:lvl6pPr marL="24018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8590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3162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7734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eaLnBrk="1" hangingPunct="1"/>
                          <a:endParaRPr lang="ja-JP" altLang="en-US" sz="1500">
                            <a:ea typeface="HGS創英角ｺﾞｼｯｸUB" pitchFamily="50" charset="-128"/>
                          </a:endParaRPr>
                        </a:p>
                      </p:txBody>
                    </p:sp>
                    <p:sp>
                      <p:nvSpPr>
                        <p:cNvPr id="22" name="Line 54"/>
                        <p:cNvSpPr>
                          <a:spLocks noChangeShapeType="1"/>
                        </p:cNvSpPr>
                        <p:nvPr/>
                      </p:nvSpPr>
                      <p:spPr bwMode="auto">
                        <a:xfrm>
                          <a:off x="1416082" y="3525442"/>
                          <a:ext cx="0" cy="603409"/>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ja-JP" altLang="en-US"/>
                        </a:p>
                      </p:txBody>
                    </p:sp>
                    <p:grpSp>
                      <p:nvGrpSpPr>
                        <p:cNvPr id="23" name="グループ化 29"/>
                        <p:cNvGrpSpPr>
                          <a:grpSpLocks/>
                        </p:cNvGrpSpPr>
                        <p:nvPr/>
                      </p:nvGrpSpPr>
                      <p:grpSpPr bwMode="auto">
                        <a:xfrm>
                          <a:off x="1416084" y="2238614"/>
                          <a:ext cx="7578317" cy="2310121"/>
                          <a:chOff x="1416084" y="2238614"/>
                          <a:chExt cx="7578317" cy="2310121"/>
                        </a:xfrm>
                      </p:grpSpPr>
                      <p:grpSp>
                        <p:nvGrpSpPr>
                          <p:cNvPr id="28" name="グループ化 28"/>
                          <p:cNvGrpSpPr>
                            <a:grpSpLocks/>
                          </p:cNvGrpSpPr>
                          <p:nvPr/>
                        </p:nvGrpSpPr>
                        <p:grpSpPr bwMode="auto">
                          <a:xfrm>
                            <a:off x="5014518" y="2238617"/>
                            <a:ext cx="3979883" cy="2310118"/>
                            <a:chOff x="5014518" y="2238617"/>
                            <a:chExt cx="3979883" cy="2310118"/>
                          </a:xfrm>
                        </p:grpSpPr>
                        <p:sp>
                          <p:nvSpPr>
                            <p:cNvPr id="31" name="Text Box 50"/>
                            <p:cNvSpPr txBox="1">
                              <a:spLocks noChangeArrowheads="1"/>
                            </p:cNvSpPr>
                            <p:nvPr/>
                          </p:nvSpPr>
                          <p:spPr bwMode="auto">
                            <a:xfrm>
                              <a:off x="6469388" y="4205981"/>
                              <a:ext cx="1378299" cy="339201"/>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86445" tIns="43223" rIns="86445" bIns="43223">
                              <a:spAutoFit/>
                            </a:bodyPr>
                            <a:lstStyle>
                              <a:lvl1pPr defTabSz="865188" eaLnBrk="0" hangingPunct="0">
                                <a:defRPr kumimoji="1" sz="800">
                                  <a:solidFill>
                                    <a:schemeClr val="tx1"/>
                                  </a:solidFill>
                                  <a:latin typeface="Arial" pitchFamily="34" charset="0"/>
                                  <a:ea typeface="ＭＳ ゴシック" pitchFamily="49" charset="-128"/>
                                </a:defRPr>
                              </a:lvl1pPr>
                              <a:lvl2pPr marL="701675" indent="-269875" defTabSz="865188" eaLnBrk="0" hangingPunct="0">
                                <a:defRPr kumimoji="1" sz="800">
                                  <a:solidFill>
                                    <a:schemeClr val="tx1"/>
                                  </a:solidFill>
                                  <a:latin typeface="Arial" pitchFamily="34" charset="0"/>
                                  <a:ea typeface="ＭＳ ゴシック" pitchFamily="49" charset="-128"/>
                                </a:defRPr>
                              </a:lvl2pPr>
                              <a:lvl3pPr marL="1081088" indent="-215900" defTabSz="865188" eaLnBrk="0" hangingPunct="0">
                                <a:defRPr kumimoji="1" sz="800">
                                  <a:solidFill>
                                    <a:schemeClr val="tx1"/>
                                  </a:solidFill>
                                  <a:latin typeface="Arial" pitchFamily="34" charset="0"/>
                                  <a:ea typeface="ＭＳ ゴシック" pitchFamily="49" charset="-128"/>
                                </a:defRPr>
                              </a:lvl3pPr>
                              <a:lvl4pPr marL="1512888" indent="-215900" defTabSz="865188" eaLnBrk="0" hangingPunct="0">
                                <a:defRPr kumimoji="1" sz="800">
                                  <a:solidFill>
                                    <a:schemeClr val="tx1"/>
                                  </a:solidFill>
                                  <a:latin typeface="Arial" pitchFamily="34" charset="0"/>
                                  <a:ea typeface="ＭＳ ゴシック" pitchFamily="49" charset="-128"/>
                                </a:defRPr>
                              </a:lvl4pPr>
                              <a:lvl5pPr marL="1944688" indent="-215900" defTabSz="865188" eaLnBrk="0" hangingPunct="0">
                                <a:defRPr kumimoji="1" sz="800">
                                  <a:solidFill>
                                    <a:schemeClr val="tx1"/>
                                  </a:solidFill>
                                  <a:latin typeface="Arial" pitchFamily="34" charset="0"/>
                                  <a:ea typeface="ＭＳ ゴシック" pitchFamily="49" charset="-128"/>
                                </a:defRPr>
                              </a:lvl5pPr>
                              <a:lvl6pPr marL="24018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8590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3162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7734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eaLnBrk="1" hangingPunct="1">
                                <a:spcBef>
                                  <a:spcPct val="50000"/>
                                </a:spcBef>
                              </a:pPr>
                              <a:r>
                                <a:rPr lang="ja-JP" altLang="en-US" sz="1100" b="1">
                                  <a:ea typeface="ＭＳ Ｐゴシック" pitchFamily="50" charset="-128"/>
                                </a:rPr>
                                <a:t>保険（契約）期間</a:t>
                              </a:r>
                            </a:p>
                          </p:txBody>
                        </p:sp>
                        <p:grpSp>
                          <p:nvGrpSpPr>
                            <p:cNvPr id="32" name="グループ化 27"/>
                            <p:cNvGrpSpPr>
                              <a:grpSpLocks/>
                            </p:cNvGrpSpPr>
                            <p:nvPr/>
                          </p:nvGrpSpPr>
                          <p:grpSpPr bwMode="auto">
                            <a:xfrm>
                              <a:off x="5014518" y="2238617"/>
                              <a:ext cx="3979883" cy="2310118"/>
                              <a:chOff x="5014518" y="2238617"/>
                              <a:chExt cx="3979883" cy="2310118"/>
                            </a:xfrm>
                          </p:grpSpPr>
                          <p:sp>
                            <p:nvSpPr>
                              <p:cNvPr id="33" name="Rectangle 42"/>
                              <p:cNvSpPr>
                                <a:spLocks noChangeArrowheads="1"/>
                              </p:cNvSpPr>
                              <p:nvPr/>
                            </p:nvSpPr>
                            <p:spPr bwMode="auto">
                              <a:xfrm>
                                <a:off x="5014518" y="2238617"/>
                                <a:ext cx="3979883" cy="1890236"/>
                              </a:xfrm>
                              <a:prstGeom prst="rect">
                                <a:avLst/>
                              </a:prstGeom>
                              <a:solidFill>
                                <a:srgbClr val="FFCCFF">
                                  <a:alpha val="43921"/>
                                </a:srgbClr>
                              </a:solidFill>
                              <a:ln w="3175">
                                <a:solidFill>
                                  <a:srgbClr val="FF0000"/>
                                </a:solidFill>
                                <a:miter lim="800000"/>
                                <a:headEnd/>
                                <a:tailEnd/>
                              </a:ln>
                            </p:spPr>
                            <p:txBody>
                              <a:bodyPr wrap="none" lIns="86445" tIns="43223" rIns="86445" bIns="43223" anchor="ctr"/>
                              <a:lstStyle>
                                <a:lvl1pPr defTabSz="865188" eaLnBrk="0" hangingPunct="0">
                                  <a:defRPr kumimoji="1" sz="800">
                                    <a:solidFill>
                                      <a:schemeClr val="tx1"/>
                                    </a:solidFill>
                                    <a:latin typeface="Arial" pitchFamily="34" charset="0"/>
                                    <a:ea typeface="ＭＳ ゴシック" pitchFamily="49" charset="-128"/>
                                  </a:defRPr>
                                </a:lvl1pPr>
                                <a:lvl2pPr marL="701675" indent="-269875" defTabSz="865188" eaLnBrk="0" hangingPunct="0">
                                  <a:defRPr kumimoji="1" sz="800">
                                    <a:solidFill>
                                      <a:schemeClr val="tx1"/>
                                    </a:solidFill>
                                    <a:latin typeface="Arial" pitchFamily="34" charset="0"/>
                                    <a:ea typeface="ＭＳ ゴシック" pitchFamily="49" charset="-128"/>
                                  </a:defRPr>
                                </a:lvl2pPr>
                                <a:lvl3pPr marL="1081088" indent="-215900" defTabSz="865188" eaLnBrk="0" hangingPunct="0">
                                  <a:defRPr kumimoji="1" sz="800">
                                    <a:solidFill>
                                      <a:schemeClr val="tx1"/>
                                    </a:solidFill>
                                    <a:latin typeface="Arial" pitchFamily="34" charset="0"/>
                                    <a:ea typeface="ＭＳ ゴシック" pitchFamily="49" charset="-128"/>
                                  </a:defRPr>
                                </a:lvl3pPr>
                                <a:lvl4pPr marL="1512888" indent="-215900" defTabSz="865188" eaLnBrk="0" hangingPunct="0">
                                  <a:defRPr kumimoji="1" sz="800">
                                    <a:solidFill>
                                      <a:schemeClr val="tx1"/>
                                    </a:solidFill>
                                    <a:latin typeface="Arial" pitchFamily="34" charset="0"/>
                                    <a:ea typeface="ＭＳ ゴシック" pitchFamily="49" charset="-128"/>
                                  </a:defRPr>
                                </a:lvl4pPr>
                                <a:lvl5pPr marL="1944688" indent="-215900" defTabSz="865188" eaLnBrk="0" hangingPunct="0">
                                  <a:defRPr kumimoji="1" sz="800">
                                    <a:solidFill>
                                      <a:schemeClr val="tx1"/>
                                    </a:solidFill>
                                    <a:latin typeface="Arial" pitchFamily="34" charset="0"/>
                                    <a:ea typeface="ＭＳ ゴシック" pitchFamily="49" charset="-128"/>
                                  </a:defRPr>
                                </a:lvl5pPr>
                                <a:lvl6pPr marL="24018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8590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3162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7734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eaLnBrk="1" hangingPunct="1"/>
                                <a:endParaRPr lang="ja-JP" altLang="en-US" sz="1500">
                                  <a:ea typeface="HGS創英角ｺﾞｼｯｸUB" pitchFamily="50" charset="-128"/>
                                </a:endParaRPr>
                              </a:p>
                            </p:txBody>
                          </p:sp>
                          <p:sp>
                            <p:nvSpPr>
                              <p:cNvPr id="34" name="Text Box 55"/>
                              <p:cNvSpPr txBox="1">
                                <a:spLocks noChangeArrowheads="1"/>
                              </p:cNvSpPr>
                              <p:nvPr/>
                            </p:nvSpPr>
                            <p:spPr bwMode="auto">
                              <a:xfrm>
                                <a:off x="5702447" y="3823909"/>
                                <a:ext cx="458619" cy="7248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6445" tIns="43223" rIns="86445" bIns="43223">
                                <a:spAutoFit/>
                              </a:bodyPr>
                              <a:lstStyle>
                                <a:lvl1pPr defTabSz="865188" eaLnBrk="0" hangingPunct="0">
                                  <a:defRPr kumimoji="1" sz="800">
                                    <a:solidFill>
                                      <a:schemeClr val="tx1"/>
                                    </a:solidFill>
                                    <a:latin typeface="Arial" pitchFamily="34" charset="0"/>
                                    <a:ea typeface="ＭＳ ゴシック" pitchFamily="49" charset="-128"/>
                                  </a:defRPr>
                                </a:lvl1pPr>
                                <a:lvl2pPr marL="701675" indent="-269875" defTabSz="865188" eaLnBrk="0" hangingPunct="0">
                                  <a:defRPr kumimoji="1" sz="800">
                                    <a:solidFill>
                                      <a:schemeClr val="tx1"/>
                                    </a:solidFill>
                                    <a:latin typeface="Arial" pitchFamily="34" charset="0"/>
                                    <a:ea typeface="ＭＳ ゴシック" pitchFamily="49" charset="-128"/>
                                  </a:defRPr>
                                </a:lvl2pPr>
                                <a:lvl3pPr marL="1081088" indent="-215900" defTabSz="865188" eaLnBrk="0" hangingPunct="0">
                                  <a:defRPr kumimoji="1" sz="800">
                                    <a:solidFill>
                                      <a:schemeClr val="tx1"/>
                                    </a:solidFill>
                                    <a:latin typeface="Arial" pitchFamily="34" charset="0"/>
                                    <a:ea typeface="ＭＳ ゴシック" pitchFamily="49" charset="-128"/>
                                  </a:defRPr>
                                </a:lvl3pPr>
                                <a:lvl4pPr marL="1512888" indent="-215900" defTabSz="865188" eaLnBrk="0" hangingPunct="0">
                                  <a:defRPr kumimoji="1" sz="800">
                                    <a:solidFill>
                                      <a:schemeClr val="tx1"/>
                                    </a:solidFill>
                                    <a:latin typeface="Arial" pitchFamily="34" charset="0"/>
                                    <a:ea typeface="ＭＳ ゴシック" pitchFamily="49" charset="-128"/>
                                  </a:defRPr>
                                </a:lvl4pPr>
                                <a:lvl5pPr marL="1944688" indent="-215900" defTabSz="865188" eaLnBrk="0" hangingPunct="0">
                                  <a:defRPr kumimoji="1" sz="800">
                                    <a:solidFill>
                                      <a:schemeClr val="tx1"/>
                                    </a:solidFill>
                                    <a:latin typeface="Arial" pitchFamily="34" charset="0"/>
                                    <a:ea typeface="ＭＳ ゴシック" pitchFamily="49" charset="-128"/>
                                  </a:defRPr>
                                </a:lvl5pPr>
                                <a:lvl6pPr marL="24018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8590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3162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7734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eaLnBrk="1" hangingPunct="1">
                                  <a:spcBef>
                                    <a:spcPct val="50000"/>
                                  </a:spcBef>
                                </a:pPr>
                                <a:r>
                                  <a:rPr lang="en-US" altLang="ja-JP" sz="3000" b="1">
                                    <a:ea typeface="ＭＳ Ｐゴシック" pitchFamily="50" charset="-128"/>
                                  </a:rPr>
                                  <a:t>×</a:t>
                                </a:r>
                              </a:p>
                            </p:txBody>
                          </p:sp>
                          <p:sp>
                            <p:nvSpPr>
                              <p:cNvPr id="35" name="Line 56"/>
                              <p:cNvSpPr>
                                <a:spLocks noChangeShapeType="1"/>
                              </p:cNvSpPr>
                              <p:nvPr/>
                            </p:nvSpPr>
                            <p:spPr bwMode="auto">
                              <a:xfrm>
                                <a:off x="6010332" y="2238617"/>
                                <a:ext cx="0" cy="1890236"/>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ja-JP" altLang="en-US"/>
                              </a:p>
                            </p:txBody>
                          </p:sp>
                        </p:grpSp>
                      </p:grpSp>
                      <p:sp>
                        <p:nvSpPr>
                          <p:cNvPr id="29" name="Line 57"/>
                          <p:cNvSpPr>
                            <a:spLocks noChangeShapeType="1"/>
                          </p:cNvSpPr>
                          <p:nvPr/>
                        </p:nvSpPr>
                        <p:spPr bwMode="auto">
                          <a:xfrm>
                            <a:off x="1416084" y="3525441"/>
                            <a:ext cx="4592561" cy="0"/>
                          </a:xfrm>
                          <a:prstGeom prst="line">
                            <a:avLst/>
                          </a:prstGeom>
                          <a:noFill/>
                          <a:ln w="19050">
                            <a:solidFill>
                              <a:srgbClr val="808080"/>
                            </a:solidFill>
                            <a:prstDash val="dash"/>
                            <a:round/>
                            <a:headEnd/>
                            <a:tailEnd/>
                          </a:ln>
                          <a:extLst>
                            <a:ext uri="{909E8E84-426E-40DD-AFC4-6F175D3DCCD1}">
                              <a14:hiddenFill xmlns:a14="http://schemas.microsoft.com/office/drawing/2010/main" xmlns="">
                                <a:noFill/>
                              </a14:hiddenFill>
                            </a:ext>
                          </a:extLst>
                        </p:spPr>
                        <p:txBody>
                          <a:bodyPr/>
                          <a:lstStyle/>
                          <a:p>
                            <a:endParaRPr lang="ja-JP" altLang="en-US"/>
                          </a:p>
                        </p:txBody>
                      </p:sp>
                      <p:sp>
                        <p:nvSpPr>
                          <p:cNvPr id="30" name="Line 59"/>
                          <p:cNvSpPr>
                            <a:spLocks noChangeShapeType="1"/>
                          </p:cNvSpPr>
                          <p:nvPr/>
                        </p:nvSpPr>
                        <p:spPr bwMode="auto">
                          <a:xfrm>
                            <a:off x="1416084" y="2238614"/>
                            <a:ext cx="3674386" cy="0"/>
                          </a:xfrm>
                          <a:prstGeom prst="line">
                            <a:avLst/>
                          </a:prstGeom>
                          <a:noFill/>
                          <a:ln w="9525">
                            <a:solidFill>
                              <a:srgbClr val="C0C0C0"/>
                            </a:solidFill>
                            <a:round/>
                            <a:headEnd/>
                            <a:tailEnd/>
                          </a:ln>
                          <a:extLst>
                            <a:ext uri="{909E8E84-426E-40DD-AFC4-6F175D3DCCD1}">
                              <a14:hiddenFill xmlns:a14="http://schemas.microsoft.com/office/drawing/2010/main" xmlns="">
                                <a:noFill/>
                              </a14:hiddenFill>
                            </a:ext>
                          </a:extLst>
                        </p:spPr>
                        <p:txBody>
                          <a:bodyPr/>
                          <a:lstStyle/>
                          <a:p>
                            <a:endParaRPr lang="ja-JP" altLang="en-US"/>
                          </a:p>
                        </p:txBody>
                      </p:sp>
                    </p:grpSp>
                    <p:sp>
                      <p:nvSpPr>
                        <p:cNvPr id="24" name="Line 60"/>
                        <p:cNvSpPr>
                          <a:spLocks noChangeShapeType="1"/>
                        </p:cNvSpPr>
                        <p:nvPr/>
                      </p:nvSpPr>
                      <p:spPr bwMode="auto">
                        <a:xfrm flipV="1">
                          <a:off x="4094654" y="2238614"/>
                          <a:ext cx="0" cy="1920240"/>
                        </a:xfrm>
                        <a:prstGeom prst="line">
                          <a:avLst/>
                        </a:prstGeom>
                        <a:noFill/>
                        <a:ln w="25400">
                          <a:solidFill>
                            <a:schemeClr val="tx1"/>
                          </a:solidFill>
                          <a:round/>
                          <a:headEnd type="triangle" w="lg" len="lg"/>
                          <a:tailEnd type="triangle" w="lg" len="lg"/>
                        </a:ln>
                        <a:extLst>
                          <a:ext uri="{909E8E84-426E-40DD-AFC4-6F175D3DCCD1}">
                            <a14:hiddenFill xmlns:a14="http://schemas.microsoft.com/office/drawing/2010/main" xmlns="">
                              <a:noFill/>
                            </a14:hiddenFill>
                          </a:ext>
                        </a:extLst>
                      </p:spPr>
                      <p:txBody>
                        <a:bodyPr/>
                        <a:lstStyle/>
                        <a:p>
                          <a:endParaRPr lang="ja-JP" altLang="en-US"/>
                        </a:p>
                      </p:txBody>
                    </p:sp>
                    <p:sp>
                      <p:nvSpPr>
                        <p:cNvPr id="25" name="Text Box 61"/>
                        <p:cNvSpPr txBox="1">
                          <a:spLocks noChangeArrowheads="1"/>
                        </p:cNvSpPr>
                        <p:nvPr/>
                      </p:nvSpPr>
                      <p:spPr bwMode="auto">
                        <a:xfrm>
                          <a:off x="3887410" y="2694415"/>
                          <a:ext cx="362383" cy="75472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eaVert" lIns="86445" tIns="43223" rIns="86445" bIns="43223">
                          <a:spAutoFit/>
                        </a:bodyPr>
                        <a:lstStyle>
                          <a:lvl1pPr defTabSz="865188" eaLnBrk="0" hangingPunct="0">
                            <a:defRPr kumimoji="1" sz="800">
                              <a:solidFill>
                                <a:schemeClr val="tx1"/>
                              </a:solidFill>
                              <a:latin typeface="Arial" pitchFamily="34" charset="0"/>
                              <a:ea typeface="ＭＳ ゴシック" pitchFamily="49" charset="-128"/>
                            </a:defRPr>
                          </a:lvl1pPr>
                          <a:lvl2pPr marL="701675" indent="-269875" defTabSz="865188" eaLnBrk="0" hangingPunct="0">
                            <a:defRPr kumimoji="1" sz="800">
                              <a:solidFill>
                                <a:schemeClr val="tx1"/>
                              </a:solidFill>
                              <a:latin typeface="Arial" pitchFamily="34" charset="0"/>
                              <a:ea typeface="ＭＳ ゴシック" pitchFamily="49" charset="-128"/>
                            </a:defRPr>
                          </a:lvl2pPr>
                          <a:lvl3pPr marL="1081088" indent="-215900" defTabSz="865188" eaLnBrk="0" hangingPunct="0">
                            <a:defRPr kumimoji="1" sz="800">
                              <a:solidFill>
                                <a:schemeClr val="tx1"/>
                              </a:solidFill>
                              <a:latin typeface="Arial" pitchFamily="34" charset="0"/>
                              <a:ea typeface="ＭＳ ゴシック" pitchFamily="49" charset="-128"/>
                            </a:defRPr>
                          </a:lvl3pPr>
                          <a:lvl4pPr marL="1512888" indent="-215900" defTabSz="865188" eaLnBrk="0" hangingPunct="0">
                            <a:defRPr kumimoji="1" sz="800">
                              <a:solidFill>
                                <a:schemeClr val="tx1"/>
                              </a:solidFill>
                              <a:latin typeface="Arial" pitchFamily="34" charset="0"/>
                              <a:ea typeface="ＭＳ ゴシック" pitchFamily="49" charset="-128"/>
                            </a:defRPr>
                          </a:lvl4pPr>
                          <a:lvl5pPr marL="1944688" indent="-215900" defTabSz="865188" eaLnBrk="0" hangingPunct="0">
                            <a:defRPr kumimoji="1" sz="800">
                              <a:solidFill>
                                <a:schemeClr val="tx1"/>
                              </a:solidFill>
                              <a:latin typeface="Arial" pitchFamily="34" charset="0"/>
                              <a:ea typeface="ＭＳ ゴシック" pitchFamily="49" charset="-128"/>
                            </a:defRPr>
                          </a:lvl5pPr>
                          <a:lvl6pPr marL="24018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8590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3162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7734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eaLnBrk="1" hangingPunct="1">
                            <a:spcBef>
                              <a:spcPct val="50000"/>
                            </a:spcBef>
                          </a:pPr>
                          <a:r>
                            <a:rPr lang="ja-JP" altLang="en-US" sz="900" b="1">
                              <a:ea typeface="ＭＳ Ｐゴシック" pitchFamily="50" charset="-128"/>
                            </a:rPr>
                            <a:t>目標金額</a:t>
                          </a:r>
                        </a:p>
                      </p:txBody>
                    </p:sp>
                    <p:sp>
                      <p:nvSpPr>
                        <p:cNvPr id="26" name="Text Box 62"/>
                        <p:cNvSpPr txBox="1">
                          <a:spLocks noChangeArrowheads="1"/>
                        </p:cNvSpPr>
                        <p:nvPr/>
                      </p:nvSpPr>
                      <p:spPr bwMode="auto">
                        <a:xfrm>
                          <a:off x="902416" y="2238614"/>
                          <a:ext cx="362384" cy="121052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eaVert" lIns="86445" tIns="43223" rIns="86445" bIns="43223">
                          <a:spAutoFit/>
                        </a:bodyPr>
                        <a:lstStyle>
                          <a:lvl1pPr defTabSz="865188" eaLnBrk="0" hangingPunct="0">
                            <a:defRPr kumimoji="1" sz="800">
                              <a:solidFill>
                                <a:schemeClr val="tx1"/>
                              </a:solidFill>
                              <a:latin typeface="Arial" pitchFamily="34" charset="0"/>
                              <a:ea typeface="ＭＳ ゴシック" pitchFamily="49" charset="-128"/>
                            </a:defRPr>
                          </a:lvl1pPr>
                          <a:lvl2pPr marL="701675" indent="-269875" defTabSz="865188" eaLnBrk="0" hangingPunct="0">
                            <a:defRPr kumimoji="1" sz="800">
                              <a:solidFill>
                                <a:schemeClr val="tx1"/>
                              </a:solidFill>
                              <a:latin typeface="Arial" pitchFamily="34" charset="0"/>
                              <a:ea typeface="ＭＳ ゴシック" pitchFamily="49" charset="-128"/>
                            </a:defRPr>
                          </a:lvl2pPr>
                          <a:lvl3pPr marL="1081088" indent="-215900" defTabSz="865188" eaLnBrk="0" hangingPunct="0">
                            <a:defRPr kumimoji="1" sz="800">
                              <a:solidFill>
                                <a:schemeClr val="tx1"/>
                              </a:solidFill>
                              <a:latin typeface="Arial" pitchFamily="34" charset="0"/>
                              <a:ea typeface="ＭＳ ゴシック" pitchFamily="49" charset="-128"/>
                            </a:defRPr>
                          </a:lvl3pPr>
                          <a:lvl4pPr marL="1512888" indent="-215900" defTabSz="865188" eaLnBrk="0" hangingPunct="0">
                            <a:defRPr kumimoji="1" sz="800">
                              <a:solidFill>
                                <a:schemeClr val="tx1"/>
                              </a:solidFill>
                              <a:latin typeface="Arial" pitchFamily="34" charset="0"/>
                              <a:ea typeface="ＭＳ ゴシック" pitchFamily="49" charset="-128"/>
                            </a:defRPr>
                          </a:lvl4pPr>
                          <a:lvl5pPr marL="1944688" indent="-215900" defTabSz="865188" eaLnBrk="0" hangingPunct="0">
                            <a:defRPr kumimoji="1" sz="800">
                              <a:solidFill>
                                <a:schemeClr val="tx1"/>
                              </a:solidFill>
                              <a:latin typeface="Arial" pitchFamily="34" charset="0"/>
                              <a:ea typeface="ＭＳ ゴシック" pitchFamily="49" charset="-128"/>
                            </a:defRPr>
                          </a:lvl5pPr>
                          <a:lvl6pPr marL="24018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8590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3162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7734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eaLnBrk="1" hangingPunct="1">
                            <a:spcBef>
                              <a:spcPct val="50000"/>
                            </a:spcBef>
                          </a:pPr>
                          <a:r>
                            <a:rPr lang="ja-JP" altLang="en-US" sz="900" b="1">
                              <a:ea typeface="ＭＳ Ｐゴシック" pitchFamily="50" charset="-128"/>
                            </a:rPr>
                            <a:t>保険金との差額</a:t>
                          </a:r>
                        </a:p>
                      </p:txBody>
                    </p:sp>
                    <p:sp>
                      <p:nvSpPr>
                        <p:cNvPr id="27" name="Line 63"/>
                        <p:cNvSpPr>
                          <a:spLocks noChangeShapeType="1"/>
                        </p:cNvSpPr>
                        <p:nvPr/>
                      </p:nvSpPr>
                      <p:spPr bwMode="auto">
                        <a:xfrm flipV="1">
                          <a:off x="1262491" y="2238618"/>
                          <a:ext cx="0" cy="1361836"/>
                        </a:xfrm>
                        <a:prstGeom prst="line">
                          <a:avLst/>
                        </a:prstGeom>
                        <a:noFill/>
                        <a:ln w="25400">
                          <a:solidFill>
                            <a:srgbClr val="808080"/>
                          </a:solidFill>
                          <a:round/>
                          <a:headEnd type="triangle" w="lg" len="lg"/>
                          <a:tailEnd type="triangle" w="lg" len="lg"/>
                        </a:ln>
                        <a:extLst>
                          <a:ext uri="{909E8E84-426E-40DD-AFC4-6F175D3DCCD1}">
                            <a14:hiddenFill xmlns:a14="http://schemas.microsoft.com/office/drawing/2010/main" xmlns="">
                              <a:noFill/>
                            </a14:hiddenFill>
                          </a:ext>
                        </a:extLst>
                      </p:spPr>
                      <p:txBody>
                        <a:bodyPr/>
                        <a:lstStyle/>
                        <a:p>
                          <a:endParaRPr lang="ja-JP" altLang="en-US"/>
                        </a:p>
                      </p:txBody>
                    </p:sp>
                  </p:grpSp>
                </p:grpSp>
              </p:grpSp>
              <p:sp>
                <p:nvSpPr>
                  <p:cNvPr id="16" name="Text Box 61"/>
                  <p:cNvSpPr txBox="1">
                    <a:spLocks noChangeArrowheads="1"/>
                  </p:cNvSpPr>
                  <p:nvPr/>
                </p:nvSpPr>
                <p:spPr bwMode="auto">
                  <a:xfrm>
                    <a:off x="8613338" y="5134524"/>
                    <a:ext cx="362383" cy="76108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eaVert" lIns="86445" tIns="43223" rIns="86445" bIns="43223">
                    <a:spAutoFit/>
                  </a:bodyPr>
                  <a:lstStyle>
                    <a:lvl1pPr defTabSz="865188" eaLnBrk="0" hangingPunct="0">
                      <a:defRPr kumimoji="1" sz="800">
                        <a:solidFill>
                          <a:schemeClr val="tx1"/>
                        </a:solidFill>
                        <a:latin typeface="Arial" pitchFamily="34" charset="0"/>
                        <a:ea typeface="ＭＳ ゴシック" pitchFamily="49" charset="-128"/>
                      </a:defRPr>
                    </a:lvl1pPr>
                    <a:lvl2pPr marL="701675" indent="-269875" defTabSz="865188" eaLnBrk="0" hangingPunct="0">
                      <a:defRPr kumimoji="1" sz="800">
                        <a:solidFill>
                          <a:schemeClr val="tx1"/>
                        </a:solidFill>
                        <a:latin typeface="Arial" pitchFamily="34" charset="0"/>
                        <a:ea typeface="ＭＳ ゴシック" pitchFamily="49" charset="-128"/>
                      </a:defRPr>
                    </a:lvl2pPr>
                    <a:lvl3pPr marL="1081088" indent="-215900" defTabSz="865188" eaLnBrk="0" hangingPunct="0">
                      <a:defRPr kumimoji="1" sz="800">
                        <a:solidFill>
                          <a:schemeClr val="tx1"/>
                        </a:solidFill>
                        <a:latin typeface="Arial" pitchFamily="34" charset="0"/>
                        <a:ea typeface="ＭＳ ゴシック" pitchFamily="49" charset="-128"/>
                      </a:defRPr>
                    </a:lvl3pPr>
                    <a:lvl4pPr marL="1512888" indent="-215900" defTabSz="865188" eaLnBrk="0" hangingPunct="0">
                      <a:defRPr kumimoji="1" sz="800">
                        <a:solidFill>
                          <a:schemeClr val="tx1"/>
                        </a:solidFill>
                        <a:latin typeface="Arial" pitchFamily="34" charset="0"/>
                        <a:ea typeface="ＭＳ ゴシック" pitchFamily="49" charset="-128"/>
                      </a:defRPr>
                    </a:lvl4pPr>
                    <a:lvl5pPr marL="1944688" indent="-215900" defTabSz="865188" eaLnBrk="0" hangingPunct="0">
                      <a:defRPr kumimoji="1" sz="800">
                        <a:solidFill>
                          <a:schemeClr val="tx1"/>
                        </a:solidFill>
                        <a:latin typeface="Arial" pitchFamily="34" charset="0"/>
                        <a:ea typeface="ＭＳ ゴシック" pitchFamily="49" charset="-128"/>
                      </a:defRPr>
                    </a:lvl5pPr>
                    <a:lvl6pPr marL="24018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8590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3162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7734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eaLnBrk="1" hangingPunct="1">
                      <a:spcBef>
                        <a:spcPct val="50000"/>
                      </a:spcBef>
                    </a:pPr>
                    <a:r>
                      <a:rPr lang="ja-JP" altLang="en-US" sz="900" b="1">
                        <a:ea typeface="ＭＳ Ｐゴシック" pitchFamily="50" charset="-128"/>
                      </a:rPr>
                      <a:t>保険金額</a:t>
                    </a:r>
                  </a:p>
                </p:txBody>
              </p:sp>
            </p:grpSp>
            <p:sp>
              <p:nvSpPr>
                <p:cNvPr id="14" name="Line 60"/>
                <p:cNvSpPr>
                  <a:spLocks noChangeShapeType="1"/>
                </p:cNvSpPr>
                <p:nvPr/>
              </p:nvSpPr>
              <p:spPr bwMode="auto">
                <a:xfrm flipV="1">
                  <a:off x="9004329" y="4776003"/>
                  <a:ext cx="0" cy="1920240"/>
                </a:xfrm>
                <a:prstGeom prst="line">
                  <a:avLst/>
                </a:prstGeom>
                <a:noFill/>
                <a:ln w="25400">
                  <a:solidFill>
                    <a:schemeClr val="tx1"/>
                  </a:solidFill>
                  <a:round/>
                  <a:headEnd type="triangle" w="lg" len="lg"/>
                  <a:tailEnd type="triangle" w="lg" len="lg"/>
                </a:ln>
                <a:extLst>
                  <a:ext uri="{909E8E84-426E-40DD-AFC4-6F175D3DCCD1}">
                    <a14:hiddenFill xmlns:a14="http://schemas.microsoft.com/office/drawing/2010/main" xmlns="">
                      <a:noFill/>
                    </a14:hiddenFill>
                  </a:ext>
                </a:extLst>
              </p:spPr>
              <p:txBody>
                <a:bodyPr/>
                <a:lstStyle/>
                <a:p>
                  <a:endParaRPr lang="ja-JP" altLang="en-US"/>
                </a:p>
              </p:txBody>
            </p:sp>
          </p:grpSp>
        </p:grpSp>
        <p:sp>
          <p:nvSpPr>
            <p:cNvPr id="10" name="Text Box 55"/>
            <p:cNvSpPr txBox="1">
              <a:spLocks noChangeArrowheads="1"/>
            </p:cNvSpPr>
            <p:nvPr/>
          </p:nvSpPr>
          <p:spPr bwMode="auto">
            <a:xfrm>
              <a:off x="1113666" y="6316504"/>
              <a:ext cx="460499" cy="725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6445" tIns="43223" rIns="86445" bIns="43223">
              <a:spAutoFit/>
            </a:bodyPr>
            <a:lstStyle>
              <a:lvl1pPr defTabSz="865188" eaLnBrk="0" hangingPunct="0">
                <a:defRPr kumimoji="1" sz="800">
                  <a:solidFill>
                    <a:schemeClr val="tx1"/>
                  </a:solidFill>
                  <a:latin typeface="Arial" pitchFamily="34" charset="0"/>
                  <a:ea typeface="ＭＳ ゴシック" pitchFamily="49" charset="-128"/>
                </a:defRPr>
              </a:lvl1pPr>
              <a:lvl2pPr marL="701675" indent="-269875" defTabSz="865188" eaLnBrk="0" hangingPunct="0">
                <a:defRPr kumimoji="1" sz="800">
                  <a:solidFill>
                    <a:schemeClr val="tx1"/>
                  </a:solidFill>
                  <a:latin typeface="Arial" pitchFamily="34" charset="0"/>
                  <a:ea typeface="ＭＳ ゴシック" pitchFamily="49" charset="-128"/>
                </a:defRPr>
              </a:lvl2pPr>
              <a:lvl3pPr marL="1081088" indent="-215900" defTabSz="865188" eaLnBrk="0" hangingPunct="0">
                <a:defRPr kumimoji="1" sz="800">
                  <a:solidFill>
                    <a:schemeClr val="tx1"/>
                  </a:solidFill>
                  <a:latin typeface="Arial" pitchFamily="34" charset="0"/>
                  <a:ea typeface="ＭＳ ゴシック" pitchFamily="49" charset="-128"/>
                </a:defRPr>
              </a:lvl3pPr>
              <a:lvl4pPr marL="1512888" indent="-215900" defTabSz="865188" eaLnBrk="0" hangingPunct="0">
                <a:defRPr kumimoji="1" sz="800">
                  <a:solidFill>
                    <a:schemeClr val="tx1"/>
                  </a:solidFill>
                  <a:latin typeface="Arial" pitchFamily="34" charset="0"/>
                  <a:ea typeface="ＭＳ ゴシック" pitchFamily="49" charset="-128"/>
                </a:defRPr>
              </a:lvl4pPr>
              <a:lvl5pPr marL="1944688" indent="-215900" defTabSz="865188" eaLnBrk="0" hangingPunct="0">
                <a:defRPr kumimoji="1" sz="800">
                  <a:solidFill>
                    <a:schemeClr val="tx1"/>
                  </a:solidFill>
                  <a:latin typeface="Arial" pitchFamily="34" charset="0"/>
                  <a:ea typeface="ＭＳ ゴシック" pitchFamily="49" charset="-128"/>
                </a:defRPr>
              </a:lvl5pPr>
              <a:lvl6pPr marL="24018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8590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3162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7734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eaLnBrk="1" hangingPunct="1">
                <a:spcBef>
                  <a:spcPct val="50000"/>
                </a:spcBef>
              </a:pPr>
              <a:r>
                <a:rPr lang="en-US" altLang="ja-JP" sz="3000" b="1">
                  <a:ea typeface="ＭＳ Ｐゴシック" pitchFamily="50" charset="-128"/>
                </a:rPr>
                <a:t>×</a:t>
              </a:r>
            </a:p>
          </p:txBody>
        </p:sp>
      </p:grpSp>
      <p:grpSp>
        <p:nvGrpSpPr>
          <p:cNvPr id="38" name="グループ化 63"/>
          <p:cNvGrpSpPr>
            <a:grpSpLocks/>
          </p:cNvGrpSpPr>
          <p:nvPr/>
        </p:nvGrpSpPr>
        <p:grpSpPr bwMode="auto">
          <a:xfrm>
            <a:off x="915988" y="4006850"/>
            <a:ext cx="2935287" cy="1008063"/>
            <a:chOff x="5443261" y="1401842"/>
            <a:chExt cx="3539638" cy="1516860"/>
          </a:xfrm>
        </p:grpSpPr>
        <p:sp>
          <p:nvSpPr>
            <p:cNvPr id="39" name="Oval 20"/>
            <p:cNvSpPr>
              <a:spLocks noChangeArrowheads="1"/>
            </p:cNvSpPr>
            <p:nvPr/>
          </p:nvSpPr>
          <p:spPr bwMode="auto">
            <a:xfrm>
              <a:off x="5443261" y="1633541"/>
              <a:ext cx="2338300" cy="1285161"/>
            </a:xfrm>
            <a:prstGeom prst="ellipse">
              <a:avLst/>
            </a:prstGeom>
            <a:solidFill>
              <a:srgbClr val="99CCFF">
                <a:alpha val="23921"/>
              </a:srgbClr>
            </a:solidFill>
            <a:ln w="9525">
              <a:solidFill>
                <a:srgbClr val="3366FF"/>
              </a:solidFill>
              <a:round/>
              <a:headEnd/>
              <a:tailEnd/>
            </a:ln>
          </p:spPr>
          <p:txBody>
            <a:bodyPr wrap="none" lIns="86445" tIns="43223" rIns="86445" bIns="43223" anchor="ctr"/>
            <a:lstStyle>
              <a:lvl1pPr defTabSz="865188" eaLnBrk="0" hangingPunct="0">
                <a:defRPr kumimoji="1" sz="800">
                  <a:solidFill>
                    <a:schemeClr val="tx1"/>
                  </a:solidFill>
                  <a:latin typeface="Arial" pitchFamily="34" charset="0"/>
                  <a:ea typeface="ＭＳ ゴシック" pitchFamily="49" charset="-128"/>
                </a:defRPr>
              </a:lvl1pPr>
              <a:lvl2pPr marL="701675" indent="-269875" defTabSz="865188" eaLnBrk="0" hangingPunct="0">
                <a:defRPr kumimoji="1" sz="800">
                  <a:solidFill>
                    <a:schemeClr val="tx1"/>
                  </a:solidFill>
                  <a:latin typeface="Arial" pitchFamily="34" charset="0"/>
                  <a:ea typeface="ＭＳ ゴシック" pitchFamily="49" charset="-128"/>
                </a:defRPr>
              </a:lvl2pPr>
              <a:lvl3pPr marL="1081088" indent="-215900" defTabSz="865188" eaLnBrk="0" hangingPunct="0">
                <a:defRPr kumimoji="1" sz="800">
                  <a:solidFill>
                    <a:schemeClr val="tx1"/>
                  </a:solidFill>
                  <a:latin typeface="Arial" pitchFamily="34" charset="0"/>
                  <a:ea typeface="ＭＳ ゴシック" pitchFamily="49" charset="-128"/>
                </a:defRPr>
              </a:lvl3pPr>
              <a:lvl4pPr marL="1512888" indent="-215900" defTabSz="865188" eaLnBrk="0" hangingPunct="0">
                <a:defRPr kumimoji="1" sz="800">
                  <a:solidFill>
                    <a:schemeClr val="tx1"/>
                  </a:solidFill>
                  <a:latin typeface="Arial" pitchFamily="34" charset="0"/>
                  <a:ea typeface="ＭＳ ゴシック" pitchFamily="49" charset="-128"/>
                </a:defRPr>
              </a:lvl4pPr>
              <a:lvl5pPr marL="1944688" indent="-215900" defTabSz="865188" eaLnBrk="0" hangingPunct="0">
                <a:defRPr kumimoji="1" sz="800">
                  <a:solidFill>
                    <a:schemeClr val="tx1"/>
                  </a:solidFill>
                  <a:latin typeface="Arial" pitchFamily="34" charset="0"/>
                  <a:ea typeface="ＭＳ ゴシック" pitchFamily="49" charset="-128"/>
                </a:defRPr>
              </a:lvl5pPr>
              <a:lvl6pPr marL="24018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8590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3162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7734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eaLnBrk="1" hangingPunct="1"/>
              <a:r>
                <a:rPr lang="ja-JP" altLang="en-US" sz="1500">
                  <a:ea typeface="HG丸ｺﾞｼｯｸM-PRO" pitchFamily="49" charset="-128"/>
                </a:rPr>
                <a:t>　第一分野　　第三分野</a:t>
              </a:r>
            </a:p>
          </p:txBody>
        </p:sp>
        <p:sp>
          <p:nvSpPr>
            <p:cNvPr id="40" name="Oval 21"/>
            <p:cNvSpPr>
              <a:spLocks noChangeArrowheads="1"/>
            </p:cNvSpPr>
            <p:nvPr/>
          </p:nvSpPr>
          <p:spPr bwMode="auto">
            <a:xfrm>
              <a:off x="6862367" y="1633541"/>
              <a:ext cx="2120532" cy="1285161"/>
            </a:xfrm>
            <a:prstGeom prst="ellipse">
              <a:avLst/>
            </a:prstGeom>
            <a:solidFill>
              <a:srgbClr val="FFCCFF">
                <a:alpha val="34901"/>
              </a:srgbClr>
            </a:solidFill>
            <a:ln w="9525">
              <a:solidFill>
                <a:srgbClr val="FF0000"/>
              </a:solidFill>
              <a:round/>
              <a:headEnd/>
              <a:tailEnd/>
            </a:ln>
          </p:spPr>
          <p:txBody>
            <a:bodyPr wrap="none" lIns="86445" tIns="43223" rIns="86445" bIns="43223" anchor="ctr"/>
            <a:lstStyle>
              <a:lvl1pPr defTabSz="865188" eaLnBrk="0" hangingPunct="0">
                <a:defRPr kumimoji="1" sz="800">
                  <a:solidFill>
                    <a:schemeClr val="tx1"/>
                  </a:solidFill>
                  <a:latin typeface="Arial" pitchFamily="34" charset="0"/>
                  <a:ea typeface="ＭＳ ゴシック" pitchFamily="49" charset="-128"/>
                </a:defRPr>
              </a:lvl1pPr>
              <a:lvl2pPr marL="701675" indent="-269875" defTabSz="865188" eaLnBrk="0" hangingPunct="0">
                <a:defRPr kumimoji="1" sz="800">
                  <a:solidFill>
                    <a:schemeClr val="tx1"/>
                  </a:solidFill>
                  <a:latin typeface="Arial" pitchFamily="34" charset="0"/>
                  <a:ea typeface="ＭＳ ゴシック" pitchFamily="49" charset="-128"/>
                </a:defRPr>
              </a:lvl2pPr>
              <a:lvl3pPr marL="1081088" indent="-215900" defTabSz="865188" eaLnBrk="0" hangingPunct="0">
                <a:defRPr kumimoji="1" sz="800">
                  <a:solidFill>
                    <a:schemeClr val="tx1"/>
                  </a:solidFill>
                  <a:latin typeface="Arial" pitchFamily="34" charset="0"/>
                  <a:ea typeface="ＭＳ ゴシック" pitchFamily="49" charset="-128"/>
                </a:defRPr>
              </a:lvl3pPr>
              <a:lvl4pPr marL="1512888" indent="-215900" defTabSz="865188" eaLnBrk="0" hangingPunct="0">
                <a:defRPr kumimoji="1" sz="800">
                  <a:solidFill>
                    <a:schemeClr val="tx1"/>
                  </a:solidFill>
                  <a:latin typeface="Arial" pitchFamily="34" charset="0"/>
                  <a:ea typeface="ＭＳ ゴシック" pitchFamily="49" charset="-128"/>
                </a:defRPr>
              </a:lvl4pPr>
              <a:lvl5pPr marL="1944688" indent="-215900" defTabSz="865188" eaLnBrk="0" hangingPunct="0">
                <a:defRPr kumimoji="1" sz="800">
                  <a:solidFill>
                    <a:schemeClr val="tx1"/>
                  </a:solidFill>
                  <a:latin typeface="Arial" pitchFamily="34" charset="0"/>
                  <a:ea typeface="ＭＳ ゴシック" pitchFamily="49" charset="-128"/>
                </a:defRPr>
              </a:lvl5pPr>
              <a:lvl6pPr marL="24018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8590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3162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7734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eaLnBrk="1" hangingPunct="1"/>
              <a:r>
                <a:rPr lang="ja-JP" altLang="en-US" sz="1500">
                  <a:ea typeface="HG丸ｺﾞｼｯｸM-PRO" pitchFamily="49" charset="-128"/>
                </a:rPr>
                <a:t>　　　　　第二分野</a:t>
              </a:r>
            </a:p>
          </p:txBody>
        </p:sp>
        <p:sp>
          <p:nvSpPr>
            <p:cNvPr id="41" name="WordArt 22"/>
            <p:cNvSpPr>
              <a:spLocks noChangeArrowheads="1" noChangeShapeType="1" noTextEdit="1"/>
            </p:cNvSpPr>
            <p:nvPr/>
          </p:nvSpPr>
          <p:spPr bwMode="auto">
            <a:xfrm>
              <a:off x="5737805" y="1401842"/>
              <a:ext cx="972186" cy="160020"/>
            </a:xfrm>
            <a:prstGeom prst="rect">
              <a:avLst/>
            </a:prstGeom>
            <a:extLst>
              <a:ext uri="{91240B29-F687-4F45-9708-019B960494DF}">
                <a14:hiddenLine xmlns:a14="http://schemas.microsoft.com/office/drawing/2010/main" xmlns="" w="9525">
                  <a:solidFill>
                    <a:srgbClr val="000000"/>
                  </a:solidFill>
                  <a:round/>
                  <a:headEnd/>
                  <a:tailEnd/>
                </a14:hiddenLine>
              </a:ext>
            </a:extLst>
          </p:spPr>
          <p:txBody>
            <a:bodyPr wrap="none" fromWordArt="1">
              <a:prstTxWarp prst="textPlain">
                <a:avLst>
                  <a:gd name="adj" fmla="val 50000"/>
                </a:avLst>
              </a:prstTxWarp>
            </a:bodyPr>
            <a:lstStyle/>
            <a:p>
              <a:r>
                <a:rPr lang="ja-JP" altLang="en-US" sz="1200" kern="10">
                  <a:latin typeface="HG丸ｺﾞｼｯｸM-PRO"/>
                </a:rPr>
                <a:t>＜生命保険＞</a:t>
              </a:r>
            </a:p>
          </p:txBody>
        </p:sp>
        <p:sp>
          <p:nvSpPr>
            <p:cNvPr id="42" name="WordArt 23"/>
            <p:cNvSpPr>
              <a:spLocks noChangeArrowheads="1" noChangeShapeType="1" noTextEdit="1"/>
            </p:cNvSpPr>
            <p:nvPr/>
          </p:nvSpPr>
          <p:spPr bwMode="auto">
            <a:xfrm>
              <a:off x="7595193" y="1406842"/>
              <a:ext cx="972186" cy="160020"/>
            </a:xfrm>
            <a:prstGeom prst="rect">
              <a:avLst/>
            </a:prstGeom>
            <a:extLst>
              <a:ext uri="{91240B29-F687-4F45-9708-019B960494DF}">
                <a14:hiddenLine xmlns:a14="http://schemas.microsoft.com/office/drawing/2010/main" xmlns="" w="9525">
                  <a:solidFill>
                    <a:srgbClr val="000000"/>
                  </a:solidFill>
                  <a:round/>
                  <a:headEnd/>
                  <a:tailEnd/>
                </a14:hiddenLine>
              </a:ext>
            </a:extLst>
          </p:spPr>
          <p:txBody>
            <a:bodyPr wrap="none" fromWordArt="1">
              <a:prstTxWarp prst="textPlain">
                <a:avLst>
                  <a:gd name="adj" fmla="val 50000"/>
                </a:avLst>
              </a:prstTxWarp>
            </a:bodyPr>
            <a:lstStyle/>
            <a:p>
              <a:r>
                <a:rPr lang="zh-TW" altLang="en-US" sz="1200" kern="10">
                  <a:latin typeface="HG丸ｺﾞｼｯｸM-PRO"/>
                </a:rPr>
                <a:t>＜損害保険＞</a:t>
              </a:r>
              <a:endParaRPr lang="ja-JP" altLang="en-US" sz="1200" kern="10">
                <a:latin typeface="HG丸ｺﾞｼｯｸM-PRO"/>
              </a:endParaRPr>
            </a:p>
          </p:txBody>
        </p:sp>
      </p:grpSp>
      <p:grpSp>
        <p:nvGrpSpPr>
          <p:cNvPr id="43" name="グループ化 68"/>
          <p:cNvGrpSpPr>
            <a:grpSpLocks/>
          </p:cNvGrpSpPr>
          <p:nvPr/>
        </p:nvGrpSpPr>
        <p:grpSpPr bwMode="auto">
          <a:xfrm>
            <a:off x="4140200" y="4006850"/>
            <a:ext cx="4392613" cy="1079500"/>
            <a:chOff x="290581" y="3059652"/>
            <a:chExt cx="4913246" cy="1513523"/>
          </a:xfrm>
        </p:grpSpPr>
        <p:sp>
          <p:nvSpPr>
            <p:cNvPr id="44" name="Rectangle 25"/>
            <p:cNvSpPr>
              <a:spLocks noChangeArrowheads="1"/>
            </p:cNvSpPr>
            <p:nvPr/>
          </p:nvSpPr>
          <p:spPr bwMode="auto">
            <a:xfrm>
              <a:off x="290581" y="3059652"/>
              <a:ext cx="1301309" cy="1513523"/>
            </a:xfrm>
            <a:prstGeom prst="rect">
              <a:avLst/>
            </a:prstGeom>
            <a:noFill/>
            <a:ln w="9525">
              <a:solidFill>
                <a:srgbClr val="3366FF"/>
              </a:solidFill>
              <a:miter lim="800000"/>
              <a:headEnd/>
              <a:tailEnd/>
            </a:ln>
            <a:extLst>
              <a:ext uri="{909E8E84-426E-40DD-AFC4-6F175D3DCCD1}">
                <a14:hiddenFill xmlns:a14="http://schemas.microsoft.com/office/drawing/2010/main" xmlns="">
                  <a:solidFill>
                    <a:srgbClr val="FFFFFF"/>
                  </a:solidFill>
                </a14:hiddenFill>
              </a:ext>
            </a:extLst>
          </p:spPr>
          <p:txBody>
            <a:bodyPr wrap="none" lIns="86445" tIns="43223" rIns="86445" bIns="43223" anchor="ctr"/>
            <a:lstStyle>
              <a:lvl1pPr defTabSz="865188" eaLnBrk="0" hangingPunct="0">
                <a:defRPr kumimoji="1" sz="800">
                  <a:solidFill>
                    <a:schemeClr val="tx1"/>
                  </a:solidFill>
                  <a:latin typeface="Arial" pitchFamily="34" charset="0"/>
                  <a:ea typeface="ＭＳ ゴシック" pitchFamily="49" charset="-128"/>
                </a:defRPr>
              </a:lvl1pPr>
              <a:lvl2pPr marL="701675" indent="-269875" defTabSz="865188" eaLnBrk="0" hangingPunct="0">
                <a:defRPr kumimoji="1" sz="800">
                  <a:solidFill>
                    <a:schemeClr val="tx1"/>
                  </a:solidFill>
                  <a:latin typeface="Arial" pitchFamily="34" charset="0"/>
                  <a:ea typeface="ＭＳ ゴシック" pitchFamily="49" charset="-128"/>
                </a:defRPr>
              </a:lvl2pPr>
              <a:lvl3pPr marL="1081088" indent="-215900" defTabSz="865188" eaLnBrk="0" hangingPunct="0">
                <a:defRPr kumimoji="1" sz="800">
                  <a:solidFill>
                    <a:schemeClr val="tx1"/>
                  </a:solidFill>
                  <a:latin typeface="Arial" pitchFamily="34" charset="0"/>
                  <a:ea typeface="ＭＳ ゴシック" pitchFamily="49" charset="-128"/>
                </a:defRPr>
              </a:lvl3pPr>
              <a:lvl4pPr marL="1512888" indent="-215900" defTabSz="865188" eaLnBrk="0" hangingPunct="0">
                <a:defRPr kumimoji="1" sz="800">
                  <a:solidFill>
                    <a:schemeClr val="tx1"/>
                  </a:solidFill>
                  <a:latin typeface="Arial" pitchFamily="34" charset="0"/>
                  <a:ea typeface="ＭＳ ゴシック" pitchFamily="49" charset="-128"/>
                </a:defRPr>
              </a:lvl4pPr>
              <a:lvl5pPr marL="1944688" indent="-215900" defTabSz="865188" eaLnBrk="0" hangingPunct="0">
                <a:defRPr kumimoji="1" sz="800">
                  <a:solidFill>
                    <a:schemeClr val="tx1"/>
                  </a:solidFill>
                  <a:latin typeface="Arial" pitchFamily="34" charset="0"/>
                  <a:ea typeface="ＭＳ ゴシック" pitchFamily="49" charset="-128"/>
                </a:defRPr>
              </a:lvl5pPr>
              <a:lvl6pPr marL="24018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8590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3162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7734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eaLnBrk="1" hangingPunct="1"/>
              <a:r>
                <a:rPr lang="en-US" altLang="ja-JP" sz="1500">
                  <a:ea typeface="HG丸ｺﾞｼｯｸM-PRO" pitchFamily="49" charset="-128"/>
                </a:rPr>
                <a:t>【</a:t>
              </a:r>
              <a:r>
                <a:rPr lang="ja-JP" altLang="en-US" sz="1500">
                  <a:ea typeface="HG丸ｺﾞｼｯｸM-PRO" pitchFamily="49" charset="-128"/>
                </a:rPr>
                <a:t>第一分野</a:t>
              </a:r>
              <a:r>
                <a:rPr lang="en-US" altLang="ja-JP" sz="1500">
                  <a:ea typeface="HG丸ｺﾞｼｯｸM-PRO" pitchFamily="49" charset="-128"/>
                </a:rPr>
                <a:t>】</a:t>
              </a:r>
            </a:p>
            <a:p>
              <a:pPr eaLnBrk="1" hangingPunct="1"/>
              <a:endParaRPr lang="en-US" altLang="ja-JP" sz="900">
                <a:ea typeface="HG丸ｺﾞｼｯｸM-PRO" pitchFamily="49" charset="-128"/>
              </a:endParaRPr>
            </a:p>
            <a:p>
              <a:pPr eaLnBrk="1" hangingPunct="1"/>
              <a:r>
                <a:rPr lang="ja-JP" altLang="en-US" sz="900">
                  <a:ea typeface="HG丸ｺﾞｼｯｸM-PRO" pitchFamily="49" charset="-128"/>
                </a:rPr>
                <a:t>年金保険や死亡保険</a:t>
              </a:r>
            </a:p>
            <a:p>
              <a:pPr eaLnBrk="1" hangingPunct="1"/>
              <a:r>
                <a:rPr lang="ja-JP" altLang="en-US" sz="900">
                  <a:ea typeface="HG丸ｺﾞｼｯｸM-PRO" pitchFamily="49" charset="-128"/>
                </a:rPr>
                <a:t>など、人の生存又は</a:t>
              </a:r>
            </a:p>
            <a:p>
              <a:pPr eaLnBrk="1" hangingPunct="1"/>
              <a:r>
                <a:rPr lang="ja-JP" altLang="en-US" sz="900">
                  <a:ea typeface="HG丸ｺﾞｼｯｸM-PRO" pitchFamily="49" charset="-128"/>
                </a:rPr>
                <a:t>死亡に関し保険金を</a:t>
              </a:r>
            </a:p>
            <a:p>
              <a:pPr eaLnBrk="1" hangingPunct="1"/>
              <a:r>
                <a:rPr lang="ja-JP" altLang="en-US" sz="900">
                  <a:ea typeface="HG丸ｺﾞｼｯｸM-PRO" pitchFamily="49" charset="-128"/>
                </a:rPr>
                <a:t>支払う保険</a:t>
              </a:r>
            </a:p>
            <a:p>
              <a:pPr eaLnBrk="1" hangingPunct="1"/>
              <a:endParaRPr lang="en-US" altLang="ja-JP" sz="900">
                <a:ea typeface="HG丸ｺﾞｼｯｸM-PRO" pitchFamily="49" charset="-128"/>
              </a:endParaRPr>
            </a:p>
          </p:txBody>
        </p:sp>
        <p:sp>
          <p:nvSpPr>
            <p:cNvPr id="45" name="Rectangle 27"/>
            <p:cNvSpPr>
              <a:spLocks noChangeArrowheads="1"/>
            </p:cNvSpPr>
            <p:nvPr/>
          </p:nvSpPr>
          <p:spPr bwMode="auto">
            <a:xfrm>
              <a:off x="3902518" y="3059652"/>
              <a:ext cx="1301309" cy="1513523"/>
            </a:xfrm>
            <a:prstGeom prst="rect">
              <a:avLst/>
            </a:prstGeom>
            <a:noFill/>
            <a:ln w="9525">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lIns="86445" tIns="43223" rIns="86445" bIns="43223" anchor="ctr"/>
            <a:lstStyle>
              <a:lvl1pPr defTabSz="865188" eaLnBrk="0" hangingPunct="0">
                <a:defRPr kumimoji="1" sz="800">
                  <a:solidFill>
                    <a:schemeClr val="tx1"/>
                  </a:solidFill>
                  <a:latin typeface="Arial" pitchFamily="34" charset="0"/>
                  <a:ea typeface="ＭＳ ゴシック" pitchFamily="49" charset="-128"/>
                </a:defRPr>
              </a:lvl1pPr>
              <a:lvl2pPr marL="701675" indent="-269875" defTabSz="865188" eaLnBrk="0" hangingPunct="0">
                <a:defRPr kumimoji="1" sz="800">
                  <a:solidFill>
                    <a:schemeClr val="tx1"/>
                  </a:solidFill>
                  <a:latin typeface="Arial" pitchFamily="34" charset="0"/>
                  <a:ea typeface="ＭＳ ゴシック" pitchFamily="49" charset="-128"/>
                </a:defRPr>
              </a:lvl2pPr>
              <a:lvl3pPr marL="1081088" indent="-215900" defTabSz="865188" eaLnBrk="0" hangingPunct="0">
                <a:defRPr kumimoji="1" sz="800">
                  <a:solidFill>
                    <a:schemeClr val="tx1"/>
                  </a:solidFill>
                  <a:latin typeface="Arial" pitchFamily="34" charset="0"/>
                  <a:ea typeface="ＭＳ ゴシック" pitchFamily="49" charset="-128"/>
                </a:defRPr>
              </a:lvl3pPr>
              <a:lvl4pPr marL="1512888" indent="-215900" defTabSz="865188" eaLnBrk="0" hangingPunct="0">
                <a:defRPr kumimoji="1" sz="800">
                  <a:solidFill>
                    <a:schemeClr val="tx1"/>
                  </a:solidFill>
                  <a:latin typeface="Arial" pitchFamily="34" charset="0"/>
                  <a:ea typeface="ＭＳ ゴシック" pitchFamily="49" charset="-128"/>
                </a:defRPr>
              </a:lvl4pPr>
              <a:lvl5pPr marL="1944688" indent="-215900" defTabSz="865188" eaLnBrk="0" hangingPunct="0">
                <a:defRPr kumimoji="1" sz="800">
                  <a:solidFill>
                    <a:schemeClr val="tx1"/>
                  </a:solidFill>
                  <a:latin typeface="Arial" pitchFamily="34" charset="0"/>
                  <a:ea typeface="ＭＳ ゴシック" pitchFamily="49" charset="-128"/>
                </a:defRPr>
              </a:lvl5pPr>
              <a:lvl6pPr marL="24018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8590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3162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7734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eaLnBrk="1" hangingPunct="1"/>
              <a:r>
                <a:rPr lang="en-US" altLang="ja-JP" sz="1500">
                  <a:ea typeface="HG丸ｺﾞｼｯｸM-PRO" pitchFamily="49" charset="-128"/>
                </a:rPr>
                <a:t>【</a:t>
              </a:r>
              <a:r>
                <a:rPr lang="ja-JP" altLang="en-US" sz="1500">
                  <a:ea typeface="HG丸ｺﾞｼｯｸM-PRO" pitchFamily="49" charset="-128"/>
                </a:rPr>
                <a:t>第二分野</a:t>
              </a:r>
              <a:r>
                <a:rPr lang="en-US" altLang="ja-JP" sz="1500">
                  <a:ea typeface="HG丸ｺﾞｼｯｸM-PRO" pitchFamily="49" charset="-128"/>
                </a:rPr>
                <a:t>】</a:t>
              </a:r>
            </a:p>
            <a:p>
              <a:pPr eaLnBrk="1" hangingPunct="1"/>
              <a:endParaRPr lang="en-US" altLang="ja-JP" sz="900">
                <a:ea typeface="HG丸ｺﾞｼｯｸM-PRO" pitchFamily="49" charset="-128"/>
              </a:endParaRPr>
            </a:p>
            <a:p>
              <a:pPr eaLnBrk="1" hangingPunct="1"/>
              <a:r>
                <a:rPr lang="ja-JP" altLang="en-US" sz="900">
                  <a:ea typeface="HG丸ｺﾞｼｯｸM-PRO" pitchFamily="49" charset="-128"/>
                </a:rPr>
                <a:t>火災保険や自動車保</a:t>
              </a:r>
            </a:p>
            <a:p>
              <a:pPr eaLnBrk="1" hangingPunct="1"/>
              <a:r>
                <a:rPr lang="ja-JP" altLang="en-US" sz="900">
                  <a:ea typeface="HG丸ｺﾞｼｯｸM-PRO" pitchFamily="49" charset="-128"/>
                </a:rPr>
                <a:t>険など、偶然の事故</a:t>
              </a:r>
            </a:p>
            <a:p>
              <a:pPr eaLnBrk="1" hangingPunct="1"/>
              <a:r>
                <a:rPr lang="ja-JP" altLang="en-US" sz="900">
                  <a:ea typeface="HG丸ｺﾞｼｯｸM-PRO" pitchFamily="49" charset="-128"/>
                </a:rPr>
                <a:t>より生じる損害を</a:t>
              </a:r>
            </a:p>
            <a:p>
              <a:pPr eaLnBrk="1" hangingPunct="1"/>
              <a:r>
                <a:rPr lang="ja-JP" altLang="en-US" sz="900">
                  <a:ea typeface="HG丸ｺﾞｼｯｸM-PRO" pitchFamily="49" charset="-128"/>
                </a:rPr>
                <a:t>てん補する為の保険</a:t>
              </a:r>
            </a:p>
            <a:p>
              <a:pPr eaLnBrk="1" hangingPunct="1"/>
              <a:r>
                <a:rPr lang="ja-JP" altLang="en-US" sz="900">
                  <a:ea typeface="HG丸ｺﾞｼｯｸM-PRO" pitchFamily="49" charset="-128"/>
                </a:rPr>
                <a:t>　</a:t>
              </a:r>
              <a:endParaRPr lang="ja-JP" altLang="en-US" sz="1500">
                <a:ea typeface="HGS創英角ｺﾞｼｯｸUB" pitchFamily="50" charset="-128"/>
              </a:endParaRPr>
            </a:p>
          </p:txBody>
        </p:sp>
        <p:sp>
          <p:nvSpPr>
            <p:cNvPr id="46" name="Rectangle 28"/>
            <p:cNvSpPr>
              <a:spLocks noChangeArrowheads="1"/>
            </p:cNvSpPr>
            <p:nvPr/>
          </p:nvSpPr>
          <p:spPr bwMode="auto">
            <a:xfrm>
              <a:off x="1681347" y="3059652"/>
              <a:ext cx="2143533" cy="1513523"/>
            </a:xfrm>
            <a:prstGeom prst="rect">
              <a:avLst/>
            </a:prstGeom>
            <a:noFill/>
            <a:ln w="9525">
              <a:solidFill>
                <a:srgbClr val="993366"/>
              </a:solidFill>
              <a:miter lim="800000"/>
              <a:headEnd/>
              <a:tailEnd/>
            </a:ln>
            <a:extLst>
              <a:ext uri="{909E8E84-426E-40DD-AFC4-6F175D3DCCD1}">
                <a14:hiddenFill xmlns:a14="http://schemas.microsoft.com/office/drawing/2010/main" xmlns="">
                  <a:solidFill>
                    <a:srgbClr val="FFFFFF"/>
                  </a:solidFill>
                </a14:hiddenFill>
              </a:ext>
            </a:extLst>
          </p:spPr>
          <p:txBody>
            <a:bodyPr wrap="none" lIns="86445" tIns="43223" rIns="86445" bIns="43223" anchor="ctr"/>
            <a:lstStyle>
              <a:lvl1pPr defTabSz="865188" eaLnBrk="0" hangingPunct="0">
                <a:defRPr kumimoji="1" sz="800">
                  <a:solidFill>
                    <a:schemeClr val="tx1"/>
                  </a:solidFill>
                  <a:latin typeface="Arial" pitchFamily="34" charset="0"/>
                  <a:ea typeface="ＭＳ ゴシック" pitchFamily="49" charset="-128"/>
                </a:defRPr>
              </a:lvl1pPr>
              <a:lvl2pPr marL="701675" indent="-269875" defTabSz="865188" eaLnBrk="0" hangingPunct="0">
                <a:defRPr kumimoji="1" sz="800">
                  <a:solidFill>
                    <a:schemeClr val="tx1"/>
                  </a:solidFill>
                  <a:latin typeface="Arial" pitchFamily="34" charset="0"/>
                  <a:ea typeface="ＭＳ ゴシック" pitchFamily="49" charset="-128"/>
                </a:defRPr>
              </a:lvl2pPr>
              <a:lvl3pPr marL="1081088" indent="-215900" defTabSz="865188" eaLnBrk="0" hangingPunct="0">
                <a:defRPr kumimoji="1" sz="800">
                  <a:solidFill>
                    <a:schemeClr val="tx1"/>
                  </a:solidFill>
                  <a:latin typeface="Arial" pitchFamily="34" charset="0"/>
                  <a:ea typeface="ＭＳ ゴシック" pitchFamily="49" charset="-128"/>
                </a:defRPr>
              </a:lvl3pPr>
              <a:lvl4pPr marL="1512888" indent="-215900" defTabSz="865188" eaLnBrk="0" hangingPunct="0">
                <a:defRPr kumimoji="1" sz="800">
                  <a:solidFill>
                    <a:schemeClr val="tx1"/>
                  </a:solidFill>
                  <a:latin typeface="Arial" pitchFamily="34" charset="0"/>
                  <a:ea typeface="ＭＳ ゴシック" pitchFamily="49" charset="-128"/>
                </a:defRPr>
              </a:lvl4pPr>
              <a:lvl5pPr marL="1944688" indent="-215900" defTabSz="865188" eaLnBrk="0" hangingPunct="0">
                <a:defRPr kumimoji="1" sz="800">
                  <a:solidFill>
                    <a:schemeClr val="tx1"/>
                  </a:solidFill>
                  <a:latin typeface="Arial" pitchFamily="34" charset="0"/>
                  <a:ea typeface="ＭＳ ゴシック" pitchFamily="49" charset="-128"/>
                </a:defRPr>
              </a:lvl5pPr>
              <a:lvl6pPr marL="24018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8590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3162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7734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eaLnBrk="1" hangingPunct="1"/>
              <a:r>
                <a:rPr lang="en-US" altLang="ja-JP" sz="1500">
                  <a:ea typeface="HG丸ｺﾞｼｯｸM-PRO" pitchFamily="49" charset="-128"/>
                </a:rPr>
                <a:t>【</a:t>
              </a:r>
              <a:r>
                <a:rPr lang="ja-JP" altLang="en-US" sz="1500">
                  <a:ea typeface="HG丸ｺﾞｼｯｸM-PRO" pitchFamily="49" charset="-128"/>
                </a:rPr>
                <a:t>第三分野</a:t>
              </a:r>
              <a:r>
                <a:rPr lang="en-US" altLang="ja-JP" sz="1500">
                  <a:ea typeface="HG丸ｺﾞｼｯｸM-PRO" pitchFamily="49" charset="-128"/>
                </a:rPr>
                <a:t>】</a:t>
              </a:r>
            </a:p>
            <a:p>
              <a:pPr eaLnBrk="1" hangingPunct="1"/>
              <a:endParaRPr lang="en-US" altLang="ja-JP" sz="900">
                <a:ea typeface="HG丸ｺﾞｼｯｸM-PRO" pitchFamily="49" charset="-128"/>
              </a:endParaRPr>
            </a:p>
            <a:p>
              <a:pPr eaLnBrk="1" hangingPunct="1"/>
              <a:r>
                <a:rPr lang="ja-JP" altLang="en-US" sz="900">
                  <a:ea typeface="HG丸ｺﾞｼｯｸM-PRO" pitchFamily="49" charset="-128"/>
                </a:rPr>
                <a:t>医療保険や介護保険やがん保険</a:t>
              </a:r>
            </a:p>
            <a:p>
              <a:pPr eaLnBrk="1" hangingPunct="1"/>
              <a:r>
                <a:rPr lang="ja-JP" altLang="en-US" sz="900">
                  <a:ea typeface="HG丸ｺﾞｼｯｸM-PRO" pitchFamily="49" charset="-128"/>
                </a:rPr>
                <a:t>など、人の疾病や傷害の治療を</a:t>
              </a:r>
            </a:p>
            <a:p>
              <a:pPr eaLnBrk="1" hangingPunct="1"/>
              <a:r>
                <a:rPr lang="ja-JP" altLang="en-US" sz="900">
                  <a:ea typeface="HG丸ｺﾞｼｯｸM-PRO" pitchFamily="49" charset="-128"/>
                </a:rPr>
                <a:t>受けたことやそれを原因とする人</a:t>
              </a:r>
            </a:p>
            <a:p>
              <a:pPr eaLnBrk="1" hangingPunct="1"/>
              <a:r>
                <a:rPr lang="ja-JP" altLang="en-US" sz="900">
                  <a:ea typeface="HG丸ｺﾞｼｯｸM-PRO" pitchFamily="49" charset="-128"/>
                </a:rPr>
                <a:t>の状態など事由として保険金を</a:t>
              </a:r>
            </a:p>
            <a:p>
              <a:pPr eaLnBrk="1" hangingPunct="1"/>
              <a:r>
                <a:rPr lang="ja-JP" altLang="en-US" sz="900">
                  <a:ea typeface="HG丸ｺﾞｼｯｸM-PRO" pitchFamily="49" charset="-128"/>
                </a:rPr>
                <a:t>支払う保険</a:t>
              </a:r>
            </a:p>
          </p:txBody>
        </p:sp>
      </p:grpSp>
      <p:grpSp>
        <p:nvGrpSpPr>
          <p:cNvPr id="47" name="グループ化 74"/>
          <p:cNvGrpSpPr>
            <a:grpSpLocks/>
          </p:cNvGrpSpPr>
          <p:nvPr/>
        </p:nvGrpSpPr>
        <p:grpSpPr bwMode="auto">
          <a:xfrm>
            <a:off x="2339975" y="1160463"/>
            <a:ext cx="4568825" cy="271462"/>
            <a:chOff x="3360727" y="742930"/>
            <a:chExt cx="4857784" cy="285752"/>
          </a:xfrm>
        </p:grpSpPr>
        <p:sp>
          <p:nvSpPr>
            <p:cNvPr id="48" name="角丸四角形 72"/>
            <p:cNvSpPr>
              <a:spLocks noChangeArrowheads="1"/>
            </p:cNvSpPr>
            <p:nvPr/>
          </p:nvSpPr>
          <p:spPr bwMode="auto">
            <a:xfrm>
              <a:off x="7004064" y="742930"/>
              <a:ext cx="1214447" cy="285752"/>
            </a:xfrm>
            <a:prstGeom prst="roundRect">
              <a:avLst>
                <a:gd name="adj" fmla="val 16667"/>
              </a:avLst>
            </a:prstGeom>
            <a:noFill/>
            <a:ln w="3175" algn="ctr">
              <a:solidFill>
                <a:srgbClr val="FF0066"/>
              </a:solidFill>
              <a:round/>
              <a:headEnd/>
              <a:tailEnd/>
            </a:ln>
            <a:extLst>
              <a:ext uri="{909E8E84-426E-40DD-AFC4-6F175D3DCCD1}">
                <a14:hiddenFill xmlns:a14="http://schemas.microsoft.com/office/drawing/2010/main" xmlns="">
                  <a:solidFill>
                    <a:srgbClr val="FFFFFF"/>
                  </a:solidFill>
                </a14:hiddenFill>
              </a:ext>
            </a:extLst>
          </p:spPr>
          <p:txBody>
            <a:bodyPr lIns="86445" tIns="43223" rIns="86445" bIns="43223" anchor="ctr"/>
            <a:lstStyle>
              <a:lvl1pPr defTabSz="865188" eaLnBrk="0" hangingPunct="0">
                <a:defRPr kumimoji="1" sz="800">
                  <a:solidFill>
                    <a:schemeClr val="tx1"/>
                  </a:solidFill>
                  <a:latin typeface="Arial" pitchFamily="34" charset="0"/>
                  <a:ea typeface="ＭＳ ゴシック" pitchFamily="49" charset="-128"/>
                </a:defRPr>
              </a:lvl1pPr>
              <a:lvl2pPr marL="701675" indent="-269875" defTabSz="865188" eaLnBrk="0" hangingPunct="0">
                <a:defRPr kumimoji="1" sz="800">
                  <a:solidFill>
                    <a:schemeClr val="tx1"/>
                  </a:solidFill>
                  <a:latin typeface="Arial" pitchFamily="34" charset="0"/>
                  <a:ea typeface="ＭＳ ゴシック" pitchFamily="49" charset="-128"/>
                </a:defRPr>
              </a:lvl2pPr>
              <a:lvl3pPr marL="1081088" indent="-215900" defTabSz="865188" eaLnBrk="0" hangingPunct="0">
                <a:defRPr kumimoji="1" sz="800">
                  <a:solidFill>
                    <a:schemeClr val="tx1"/>
                  </a:solidFill>
                  <a:latin typeface="Arial" pitchFamily="34" charset="0"/>
                  <a:ea typeface="ＭＳ ゴシック" pitchFamily="49" charset="-128"/>
                </a:defRPr>
              </a:lvl3pPr>
              <a:lvl4pPr marL="1512888" indent="-215900" defTabSz="865188" eaLnBrk="0" hangingPunct="0">
                <a:defRPr kumimoji="1" sz="800">
                  <a:solidFill>
                    <a:schemeClr val="tx1"/>
                  </a:solidFill>
                  <a:latin typeface="Arial" pitchFamily="34" charset="0"/>
                  <a:ea typeface="ＭＳ ゴシック" pitchFamily="49" charset="-128"/>
                </a:defRPr>
              </a:lvl4pPr>
              <a:lvl5pPr marL="1944688" indent="-215900" defTabSz="865188" eaLnBrk="0" hangingPunct="0">
                <a:defRPr kumimoji="1" sz="800">
                  <a:solidFill>
                    <a:schemeClr val="tx1"/>
                  </a:solidFill>
                  <a:latin typeface="Arial" pitchFamily="34" charset="0"/>
                  <a:ea typeface="ＭＳ ゴシック" pitchFamily="49" charset="-128"/>
                </a:defRPr>
              </a:lvl5pPr>
              <a:lvl6pPr marL="24018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8590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3162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7734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eaLnBrk="1" hangingPunct="1"/>
              <a:r>
                <a:rPr lang="ja-JP" altLang="en-US" sz="1500" b="1">
                  <a:latin typeface="ＤＦＰPOP体"/>
                  <a:ea typeface="ＤＦＰPOP体"/>
                  <a:cs typeface="ＤＦＰPOP体"/>
                </a:rPr>
                <a:t>保険</a:t>
              </a:r>
            </a:p>
          </p:txBody>
        </p:sp>
        <p:sp>
          <p:nvSpPr>
            <p:cNvPr id="49" name="角丸四角形 73"/>
            <p:cNvSpPr>
              <a:spLocks noChangeArrowheads="1"/>
            </p:cNvSpPr>
            <p:nvPr/>
          </p:nvSpPr>
          <p:spPr bwMode="auto">
            <a:xfrm>
              <a:off x="3360727" y="742930"/>
              <a:ext cx="1214445" cy="285752"/>
            </a:xfrm>
            <a:prstGeom prst="roundRect">
              <a:avLst>
                <a:gd name="adj" fmla="val 16667"/>
              </a:avLst>
            </a:prstGeom>
            <a:noFill/>
            <a:ln w="3175" algn="ctr">
              <a:solidFill>
                <a:srgbClr val="000099"/>
              </a:solidFill>
              <a:round/>
              <a:headEnd/>
              <a:tailEnd/>
            </a:ln>
            <a:extLst>
              <a:ext uri="{909E8E84-426E-40DD-AFC4-6F175D3DCCD1}">
                <a14:hiddenFill xmlns:a14="http://schemas.microsoft.com/office/drawing/2010/main" xmlns="">
                  <a:solidFill>
                    <a:srgbClr val="FFFFFF"/>
                  </a:solidFill>
                </a14:hiddenFill>
              </a:ext>
            </a:extLst>
          </p:spPr>
          <p:txBody>
            <a:bodyPr lIns="86445" tIns="43223" rIns="86445" bIns="43223" anchor="ctr"/>
            <a:lstStyle>
              <a:lvl1pPr defTabSz="865188" eaLnBrk="0" hangingPunct="0">
                <a:defRPr kumimoji="1" sz="800">
                  <a:solidFill>
                    <a:schemeClr val="tx1"/>
                  </a:solidFill>
                  <a:latin typeface="Arial" pitchFamily="34" charset="0"/>
                  <a:ea typeface="ＭＳ ゴシック" pitchFamily="49" charset="-128"/>
                </a:defRPr>
              </a:lvl1pPr>
              <a:lvl2pPr marL="701675" indent="-269875" defTabSz="865188" eaLnBrk="0" hangingPunct="0">
                <a:defRPr kumimoji="1" sz="800">
                  <a:solidFill>
                    <a:schemeClr val="tx1"/>
                  </a:solidFill>
                  <a:latin typeface="Arial" pitchFamily="34" charset="0"/>
                  <a:ea typeface="ＭＳ ゴシック" pitchFamily="49" charset="-128"/>
                </a:defRPr>
              </a:lvl2pPr>
              <a:lvl3pPr marL="1081088" indent="-215900" defTabSz="865188" eaLnBrk="0" hangingPunct="0">
                <a:defRPr kumimoji="1" sz="800">
                  <a:solidFill>
                    <a:schemeClr val="tx1"/>
                  </a:solidFill>
                  <a:latin typeface="Arial" pitchFamily="34" charset="0"/>
                  <a:ea typeface="ＭＳ ゴシック" pitchFamily="49" charset="-128"/>
                </a:defRPr>
              </a:lvl3pPr>
              <a:lvl4pPr marL="1512888" indent="-215900" defTabSz="865188" eaLnBrk="0" hangingPunct="0">
                <a:defRPr kumimoji="1" sz="800">
                  <a:solidFill>
                    <a:schemeClr val="tx1"/>
                  </a:solidFill>
                  <a:latin typeface="Arial" pitchFamily="34" charset="0"/>
                  <a:ea typeface="ＭＳ ゴシック" pitchFamily="49" charset="-128"/>
                </a:defRPr>
              </a:lvl4pPr>
              <a:lvl5pPr marL="1944688" indent="-215900" defTabSz="865188" eaLnBrk="0" hangingPunct="0">
                <a:defRPr kumimoji="1" sz="800">
                  <a:solidFill>
                    <a:schemeClr val="tx1"/>
                  </a:solidFill>
                  <a:latin typeface="Arial" pitchFamily="34" charset="0"/>
                  <a:ea typeface="ＭＳ ゴシック" pitchFamily="49" charset="-128"/>
                </a:defRPr>
              </a:lvl5pPr>
              <a:lvl6pPr marL="24018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8590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3162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7734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eaLnBrk="1" hangingPunct="1"/>
              <a:r>
                <a:rPr lang="ja-JP" altLang="en-US" sz="1500" b="1">
                  <a:latin typeface="ＤＦＰPOP体"/>
                  <a:ea typeface="ＤＦＰPOP体"/>
                  <a:cs typeface="ＤＦＰPOP体"/>
                </a:rPr>
                <a:t>貯金</a:t>
              </a:r>
            </a:p>
          </p:txBody>
        </p:sp>
      </p:grpSp>
      <p:grpSp>
        <p:nvGrpSpPr>
          <p:cNvPr id="50" name="Group 60"/>
          <p:cNvGrpSpPr>
            <a:grpSpLocks/>
          </p:cNvGrpSpPr>
          <p:nvPr/>
        </p:nvGrpSpPr>
        <p:grpSpPr bwMode="auto">
          <a:xfrm>
            <a:off x="179388" y="5230813"/>
            <a:ext cx="8259762" cy="1060450"/>
            <a:chOff x="113" y="3533"/>
            <a:chExt cx="5203" cy="668"/>
          </a:xfrm>
        </p:grpSpPr>
        <p:grpSp>
          <p:nvGrpSpPr>
            <p:cNvPr id="51" name="Group 54"/>
            <p:cNvGrpSpPr>
              <a:grpSpLocks/>
            </p:cNvGrpSpPr>
            <p:nvPr/>
          </p:nvGrpSpPr>
          <p:grpSpPr bwMode="auto">
            <a:xfrm>
              <a:off x="113" y="3533"/>
              <a:ext cx="5203" cy="668"/>
              <a:chOff x="2517" y="3017"/>
              <a:chExt cx="3192" cy="911"/>
            </a:xfrm>
          </p:grpSpPr>
          <p:sp>
            <p:nvSpPr>
              <p:cNvPr id="57" name="Rectangle 31"/>
              <p:cNvSpPr>
                <a:spLocks noChangeArrowheads="1"/>
              </p:cNvSpPr>
              <p:nvPr/>
            </p:nvSpPr>
            <p:spPr bwMode="auto">
              <a:xfrm>
                <a:off x="2517" y="3022"/>
                <a:ext cx="3085" cy="4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6445" tIns="43223" rIns="86445" bIns="43223" anchor="ctr"/>
              <a:lstStyle>
                <a:lvl1pPr defTabSz="865188" eaLnBrk="0" hangingPunct="0">
                  <a:defRPr kumimoji="1" sz="800">
                    <a:solidFill>
                      <a:schemeClr val="tx1"/>
                    </a:solidFill>
                    <a:latin typeface="Arial" pitchFamily="34" charset="0"/>
                    <a:ea typeface="ＭＳ ゴシック" pitchFamily="49" charset="-128"/>
                  </a:defRPr>
                </a:lvl1pPr>
                <a:lvl2pPr marL="701675" indent="-269875" defTabSz="865188" eaLnBrk="0" hangingPunct="0">
                  <a:defRPr kumimoji="1" sz="800">
                    <a:solidFill>
                      <a:schemeClr val="tx1"/>
                    </a:solidFill>
                    <a:latin typeface="Arial" pitchFamily="34" charset="0"/>
                    <a:ea typeface="ＭＳ ゴシック" pitchFamily="49" charset="-128"/>
                  </a:defRPr>
                </a:lvl2pPr>
                <a:lvl3pPr marL="1081088" indent="-215900" defTabSz="865188" eaLnBrk="0" hangingPunct="0">
                  <a:defRPr kumimoji="1" sz="800">
                    <a:solidFill>
                      <a:schemeClr val="tx1"/>
                    </a:solidFill>
                    <a:latin typeface="Arial" pitchFamily="34" charset="0"/>
                    <a:ea typeface="ＭＳ ゴシック" pitchFamily="49" charset="-128"/>
                  </a:defRPr>
                </a:lvl3pPr>
                <a:lvl4pPr marL="1512888" indent="-215900" defTabSz="865188" eaLnBrk="0" hangingPunct="0">
                  <a:defRPr kumimoji="1" sz="800">
                    <a:solidFill>
                      <a:schemeClr val="tx1"/>
                    </a:solidFill>
                    <a:latin typeface="Arial" pitchFamily="34" charset="0"/>
                    <a:ea typeface="ＭＳ ゴシック" pitchFamily="49" charset="-128"/>
                  </a:defRPr>
                </a:lvl4pPr>
                <a:lvl5pPr marL="1944688" indent="-215900" defTabSz="865188" eaLnBrk="0" hangingPunct="0">
                  <a:defRPr kumimoji="1" sz="800">
                    <a:solidFill>
                      <a:schemeClr val="tx1"/>
                    </a:solidFill>
                    <a:latin typeface="Arial" pitchFamily="34" charset="0"/>
                    <a:ea typeface="ＭＳ ゴシック" pitchFamily="49" charset="-128"/>
                  </a:defRPr>
                </a:lvl5pPr>
                <a:lvl6pPr marL="24018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8590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3162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7734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eaLnBrk="1" hangingPunct="1"/>
                <a:r>
                  <a:rPr lang="ja-JP" altLang="en-US" sz="1300">
                    <a:ea typeface="HG丸ｺﾞｼｯｸM-PRO" pitchFamily="49" charset="-128"/>
                  </a:rPr>
                  <a:t>　　＜生命保険＞　　　　　■　</a:t>
                </a:r>
              </a:p>
            </p:txBody>
          </p:sp>
          <p:sp>
            <p:nvSpPr>
              <p:cNvPr id="58" name="Rectangle 32"/>
              <p:cNvSpPr>
                <a:spLocks noChangeArrowheads="1"/>
              </p:cNvSpPr>
              <p:nvPr/>
            </p:nvSpPr>
            <p:spPr bwMode="auto">
              <a:xfrm>
                <a:off x="2517" y="3475"/>
                <a:ext cx="3085" cy="4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6445" tIns="43223" rIns="86445" bIns="43223" anchor="ctr"/>
              <a:lstStyle>
                <a:lvl1pPr defTabSz="865188" eaLnBrk="0" hangingPunct="0">
                  <a:defRPr kumimoji="1" sz="800">
                    <a:solidFill>
                      <a:schemeClr val="tx1"/>
                    </a:solidFill>
                    <a:latin typeface="Arial" pitchFamily="34" charset="0"/>
                    <a:ea typeface="ＭＳ ゴシック" pitchFamily="49" charset="-128"/>
                  </a:defRPr>
                </a:lvl1pPr>
                <a:lvl2pPr marL="701675" indent="-269875" defTabSz="865188" eaLnBrk="0" hangingPunct="0">
                  <a:defRPr kumimoji="1" sz="800">
                    <a:solidFill>
                      <a:schemeClr val="tx1"/>
                    </a:solidFill>
                    <a:latin typeface="Arial" pitchFamily="34" charset="0"/>
                    <a:ea typeface="ＭＳ ゴシック" pitchFamily="49" charset="-128"/>
                  </a:defRPr>
                </a:lvl2pPr>
                <a:lvl3pPr marL="1081088" indent="-215900" defTabSz="865188" eaLnBrk="0" hangingPunct="0">
                  <a:defRPr kumimoji="1" sz="800">
                    <a:solidFill>
                      <a:schemeClr val="tx1"/>
                    </a:solidFill>
                    <a:latin typeface="Arial" pitchFamily="34" charset="0"/>
                    <a:ea typeface="ＭＳ ゴシック" pitchFamily="49" charset="-128"/>
                  </a:defRPr>
                </a:lvl3pPr>
                <a:lvl4pPr marL="1512888" indent="-215900" defTabSz="865188" eaLnBrk="0" hangingPunct="0">
                  <a:defRPr kumimoji="1" sz="800">
                    <a:solidFill>
                      <a:schemeClr val="tx1"/>
                    </a:solidFill>
                    <a:latin typeface="Arial" pitchFamily="34" charset="0"/>
                    <a:ea typeface="ＭＳ ゴシック" pitchFamily="49" charset="-128"/>
                  </a:defRPr>
                </a:lvl4pPr>
                <a:lvl5pPr marL="1944688" indent="-215900" defTabSz="865188" eaLnBrk="0" hangingPunct="0">
                  <a:defRPr kumimoji="1" sz="800">
                    <a:solidFill>
                      <a:schemeClr val="tx1"/>
                    </a:solidFill>
                    <a:latin typeface="Arial" pitchFamily="34" charset="0"/>
                    <a:ea typeface="ＭＳ ゴシック" pitchFamily="49" charset="-128"/>
                  </a:defRPr>
                </a:lvl5pPr>
                <a:lvl6pPr marL="24018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8590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3162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7734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eaLnBrk="1" hangingPunct="1"/>
                <a:r>
                  <a:rPr lang="ja-JP" altLang="en-US" sz="1300">
                    <a:ea typeface="HG丸ｺﾞｼｯｸM-PRO" pitchFamily="49" charset="-128"/>
                  </a:rPr>
                  <a:t>　　＜損害保険＞　　　　　■　　　　　　■　　　　　　■　　　　　　■　　　　　　■</a:t>
                </a:r>
              </a:p>
            </p:txBody>
          </p:sp>
          <p:sp>
            <p:nvSpPr>
              <p:cNvPr id="59" name="Line 33"/>
              <p:cNvSpPr>
                <a:spLocks noChangeShapeType="1"/>
              </p:cNvSpPr>
              <p:nvPr/>
            </p:nvSpPr>
            <p:spPr bwMode="auto">
              <a:xfrm>
                <a:off x="3424" y="3702"/>
                <a:ext cx="318"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ja-JP" altLang="en-US"/>
              </a:p>
            </p:txBody>
          </p:sp>
          <p:sp>
            <p:nvSpPr>
              <p:cNvPr id="60" name="Line 39"/>
              <p:cNvSpPr>
                <a:spLocks noChangeShapeType="1"/>
              </p:cNvSpPr>
              <p:nvPr/>
            </p:nvSpPr>
            <p:spPr bwMode="auto">
              <a:xfrm>
                <a:off x="3424" y="3249"/>
                <a:ext cx="213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ja-JP" altLang="en-US"/>
              </a:p>
            </p:txBody>
          </p:sp>
          <p:sp>
            <p:nvSpPr>
              <p:cNvPr id="61" name="Line 41"/>
              <p:cNvSpPr>
                <a:spLocks noChangeShapeType="1"/>
              </p:cNvSpPr>
              <p:nvPr/>
            </p:nvSpPr>
            <p:spPr bwMode="auto">
              <a:xfrm>
                <a:off x="3416" y="3113"/>
                <a:ext cx="2086"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ja-JP" altLang="en-US"/>
              </a:p>
            </p:txBody>
          </p:sp>
          <p:sp>
            <p:nvSpPr>
              <p:cNvPr id="62" name="Line 42"/>
              <p:cNvSpPr>
                <a:spLocks noChangeShapeType="1"/>
              </p:cNvSpPr>
              <p:nvPr/>
            </p:nvSpPr>
            <p:spPr bwMode="auto">
              <a:xfrm>
                <a:off x="3877" y="3702"/>
                <a:ext cx="318"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ja-JP" altLang="en-US"/>
              </a:p>
            </p:txBody>
          </p:sp>
          <p:sp>
            <p:nvSpPr>
              <p:cNvPr id="63" name="Line 43"/>
              <p:cNvSpPr>
                <a:spLocks noChangeShapeType="1"/>
              </p:cNvSpPr>
              <p:nvPr/>
            </p:nvSpPr>
            <p:spPr bwMode="auto">
              <a:xfrm>
                <a:off x="4331" y="3702"/>
                <a:ext cx="318"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ja-JP" altLang="en-US"/>
              </a:p>
            </p:txBody>
          </p:sp>
          <p:sp>
            <p:nvSpPr>
              <p:cNvPr id="64" name="Line 44"/>
              <p:cNvSpPr>
                <a:spLocks noChangeShapeType="1"/>
              </p:cNvSpPr>
              <p:nvPr/>
            </p:nvSpPr>
            <p:spPr bwMode="auto">
              <a:xfrm>
                <a:off x="4785" y="3702"/>
                <a:ext cx="318"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ja-JP" altLang="en-US"/>
              </a:p>
            </p:txBody>
          </p:sp>
          <p:sp>
            <p:nvSpPr>
              <p:cNvPr id="65" name="Line 45"/>
              <p:cNvSpPr>
                <a:spLocks noChangeShapeType="1"/>
              </p:cNvSpPr>
              <p:nvPr/>
            </p:nvSpPr>
            <p:spPr bwMode="auto">
              <a:xfrm>
                <a:off x="5238" y="3702"/>
                <a:ext cx="318"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ja-JP" altLang="en-US"/>
              </a:p>
            </p:txBody>
          </p:sp>
          <p:sp>
            <p:nvSpPr>
              <p:cNvPr id="66" name="Rectangle 46"/>
              <p:cNvSpPr>
                <a:spLocks noChangeArrowheads="1"/>
              </p:cNvSpPr>
              <p:nvPr/>
            </p:nvSpPr>
            <p:spPr bwMode="auto">
              <a:xfrm>
                <a:off x="3878" y="3017"/>
                <a:ext cx="1270" cy="17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86445" tIns="43223" rIns="86445" bIns="43223" anchor="ctr"/>
              <a:lstStyle>
                <a:lvl1pPr defTabSz="865188" eaLnBrk="0" hangingPunct="0">
                  <a:defRPr kumimoji="1" sz="800">
                    <a:solidFill>
                      <a:schemeClr val="tx1"/>
                    </a:solidFill>
                    <a:latin typeface="Arial" pitchFamily="34" charset="0"/>
                    <a:ea typeface="ＭＳ ゴシック" pitchFamily="49" charset="-128"/>
                  </a:defRPr>
                </a:lvl1pPr>
                <a:lvl2pPr marL="701675" indent="-269875" defTabSz="865188" eaLnBrk="0" hangingPunct="0">
                  <a:defRPr kumimoji="1" sz="800">
                    <a:solidFill>
                      <a:schemeClr val="tx1"/>
                    </a:solidFill>
                    <a:latin typeface="Arial" pitchFamily="34" charset="0"/>
                    <a:ea typeface="ＭＳ ゴシック" pitchFamily="49" charset="-128"/>
                  </a:defRPr>
                </a:lvl2pPr>
                <a:lvl3pPr marL="1081088" indent="-215900" defTabSz="865188" eaLnBrk="0" hangingPunct="0">
                  <a:defRPr kumimoji="1" sz="800">
                    <a:solidFill>
                      <a:schemeClr val="tx1"/>
                    </a:solidFill>
                    <a:latin typeface="Arial" pitchFamily="34" charset="0"/>
                    <a:ea typeface="ＭＳ ゴシック" pitchFamily="49" charset="-128"/>
                  </a:defRPr>
                </a:lvl3pPr>
                <a:lvl4pPr marL="1512888" indent="-215900" defTabSz="865188" eaLnBrk="0" hangingPunct="0">
                  <a:defRPr kumimoji="1" sz="800">
                    <a:solidFill>
                      <a:schemeClr val="tx1"/>
                    </a:solidFill>
                    <a:latin typeface="Arial" pitchFamily="34" charset="0"/>
                    <a:ea typeface="ＭＳ ゴシック" pitchFamily="49" charset="-128"/>
                  </a:defRPr>
                </a:lvl4pPr>
                <a:lvl5pPr marL="1944688" indent="-215900" defTabSz="865188" eaLnBrk="0" hangingPunct="0">
                  <a:defRPr kumimoji="1" sz="800">
                    <a:solidFill>
                      <a:schemeClr val="tx1"/>
                    </a:solidFill>
                    <a:latin typeface="Arial" pitchFamily="34" charset="0"/>
                    <a:ea typeface="ＭＳ ゴシック" pitchFamily="49" charset="-128"/>
                  </a:defRPr>
                </a:lvl5pPr>
                <a:lvl6pPr marL="24018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8590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3162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7734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eaLnBrk="1" hangingPunct="1"/>
                <a:r>
                  <a:rPr lang="ja-JP" altLang="en-US" sz="1000">
                    <a:ea typeface="HG丸ｺﾞｼｯｸM-PRO" pitchFamily="49" charset="-128"/>
                  </a:rPr>
                  <a:t>予測する期間が長い</a:t>
                </a:r>
              </a:p>
            </p:txBody>
          </p:sp>
          <p:sp>
            <p:nvSpPr>
              <p:cNvPr id="67" name="Rectangle 47"/>
              <p:cNvSpPr>
                <a:spLocks noChangeArrowheads="1"/>
              </p:cNvSpPr>
              <p:nvPr/>
            </p:nvSpPr>
            <p:spPr bwMode="auto">
              <a:xfrm>
                <a:off x="3396" y="3328"/>
                <a:ext cx="2313"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6445" tIns="43223" rIns="86445" bIns="43223" anchor="ctr"/>
              <a:lstStyle>
                <a:lvl1pPr defTabSz="865188" eaLnBrk="0" hangingPunct="0">
                  <a:defRPr kumimoji="1" sz="800">
                    <a:solidFill>
                      <a:schemeClr val="tx1"/>
                    </a:solidFill>
                    <a:latin typeface="Arial" pitchFamily="34" charset="0"/>
                    <a:ea typeface="ＭＳ ゴシック" pitchFamily="49" charset="-128"/>
                  </a:defRPr>
                </a:lvl1pPr>
                <a:lvl2pPr marL="701675" indent="-269875" defTabSz="865188" eaLnBrk="0" hangingPunct="0">
                  <a:defRPr kumimoji="1" sz="800">
                    <a:solidFill>
                      <a:schemeClr val="tx1"/>
                    </a:solidFill>
                    <a:latin typeface="Arial" pitchFamily="34" charset="0"/>
                    <a:ea typeface="ＭＳ ゴシック" pitchFamily="49" charset="-128"/>
                  </a:defRPr>
                </a:lvl2pPr>
                <a:lvl3pPr marL="1081088" indent="-215900" defTabSz="865188" eaLnBrk="0" hangingPunct="0">
                  <a:defRPr kumimoji="1" sz="800">
                    <a:solidFill>
                      <a:schemeClr val="tx1"/>
                    </a:solidFill>
                    <a:latin typeface="Arial" pitchFamily="34" charset="0"/>
                    <a:ea typeface="ＭＳ ゴシック" pitchFamily="49" charset="-128"/>
                  </a:defRPr>
                </a:lvl3pPr>
                <a:lvl4pPr marL="1512888" indent="-215900" defTabSz="865188" eaLnBrk="0" hangingPunct="0">
                  <a:defRPr kumimoji="1" sz="800">
                    <a:solidFill>
                      <a:schemeClr val="tx1"/>
                    </a:solidFill>
                    <a:latin typeface="Arial" pitchFamily="34" charset="0"/>
                    <a:ea typeface="ＭＳ ゴシック" pitchFamily="49" charset="-128"/>
                  </a:defRPr>
                </a:lvl4pPr>
                <a:lvl5pPr marL="1944688" indent="-215900" defTabSz="865188" eaLnBrk="0" hangingPunct="0">
                  <a:defRPr kumimoji="1" sz="800">
                    <a:solidFill>
                      <a:schemeClr val="tx1"/>
                    </a:solidFill>
                    <a:latin typeface="Arial" pitchFamily="34" charset="0"/>
                    <a:ea typeface="ＭＳ ゴシック" pitchFamily="49" charset="-128"/>
                  </a:defRPr>
                </a:lvl5pPr>
                <a:lvl6pPr marL="24018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8590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3162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7734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eaLnBrk="1" hangingPunct="1"/>
                <a:r>
                  <a:rPr lang="en-US" altLang="ja-JP" sz="900">
                    <a:ea typeface="HG丸ｺﾞｼｯｸM-PRO" pitchFamily="49" charset="-128"/>
                  </a:rPr>
                  <a:t>※</a:t>
                </a:r>
                <a:r>
                  <a:rPr lang="ja-JP" altLang="en-US" sz="900">
                    <a:ea typeface="HG丸ｺﾞｼｯｸM-PRO" pitchFamily="49" charset="-128"/>
                  </a:rPr>
                  <a:t>予定死亡率が予測とかい離したとしても保険料引き上げでの対応は難しいしたがって、安全率を高く設定せざるをえない。</a:t>
                </a:r>
              </a:p>
            </p:txBody>
          </p:sp>
          <p:sp>
            <p:nvSpPr>
              <p:cNvPr id="68" name="Rectangle 52"/>
              <p:cNvSpPr>
                <a:spLocks noChangeArrowheads="1"/>
              </p:cNvSpPr>
              <p:nvPr/>
            </p:nvSpPr>
            <p:spPr bwMode="auto">
              <a:xfrm>
                <a:off x="5103" y="3566"/>
                <a:ext cx="499" cy="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6445" tIns="43223" rIns="86445" bIns="43223" anchor="ctr"/>
              <a:lstStyle>
                <a:lvl1pPr defTabSz="865188" eaLnBrk="0" hangingPunct="0">
                  <a:defRPr kumimoji="1" sz="800">
                    <a:solidFill>
                      <a:schemeClr val="tx1"/>
                    </a:solidFill>
                    <a:latin typeface="Arial" pitchFamily="34" charset="0"/>
                    <a:ea typeface="ＭＳ ゴシック" pitchFamily="49" charset="-128"/>
                  </a:defRPr>
                </a:lvl1pPr>
                <a:lvl2pPr marL="701675" indent="-269875" defTabSz="865188" eaLnBrk="0" hangingPunct="0">
                  <a:defRPr kumimoji="1" sz="800">
                    <a:solidFill>
                      <a:schemeClr val="tx1"/>
                    </a:solidFill>
                    <a:latin typeface="Arial" pitchFamily="34" charset="0"/>
                    <a:ea typeface="ＭＳ ゴシック" pitchFamily="49" charset="-128"/>
                  </a:defRPr>
                </a:lvl2pPr>
                <a:lvl3pPr marL="1081088" indent="-215900" defTabSz="865188" eaLnBrk="0" hangingPunct="0">
                  <a:defRPr kumimoji="1" sz="800">
                    <a:solidFill>
                      <a:schemeClr val="tx1"/>
                    </a:solidFill>
                    <a:latin typeface="Arial" pitchFamily="34" charset="0"/>
                    <a:ea typeface="ＭＳ ゴシック" pitchFamily="49" charset="-128"/>
                  </a:defRPr>
                </a:lvl3pPr>
                <a:lvl4pPr marL="1512888" indent="-215900" defTabSz="865188" eaLnBrk="0" hangingPunct="0">
                  <a:defRPr kumimoji="1" sz="800">
                    <a:solidFill>
                      <a:schemeClr val="tx1"/>
                    </a:solidFill>
                    <a:latin typeface="Arial" pitchFamily="34" charset="0"/>
                    <a:ea typeface="ＭＳ ゴシック" pitchFamily="49" charset="-128"/>
                  </a:defRPr>
                </a:lvl4pPr>
                <a:lvl5pPr marL="1944688" indent="-215900" defTabSz="865188" eaLnBrk="0" hangingPunct="0">
                  <a:defRPr kumimoji="1" sz="800">
                    <a:solidFill>
                      <a:schemeClr val="tx1"/>
                    </a:solidFill>
                    <a:latin typeface="Arial" pitchFamily="34" charset="0"/>
                    <a:ea typeface="ＭＳ ゴシック" pitchFamily="49" charset="-128"/>
                  </a:defRPr>
                </a:lvl5pPr>
                <a:lvl6pPr marL="24018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8590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3162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7734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eaLnBrk="1" hangingPunct="1"/>
                <a:r>
                  <a:rPr lang="en-US" altLang="ja-JP" sz="1100">
                    <a:ea typeface="HG丸ｺﾞｼｯｸM-PRO" pitchFamily="49" charset="-128"/>
                  </a:rPr>
                  <a:t>1</a:t>
                </a:r>
                <a:r>
                  <a:rPr lang="ja-JP" altLang="en-US" sz="1100">
                    <a:ea typeface="HG丸ｺﾞｼｯｸM-PRO" pitchFamily="49" charset="-128"/>
                  </a:rPr>
                  <a:t>年更新</a:t>
                </a:r>
              </a:p>
            </p:txBody>
          </p:sp>
        </p:grpSp>
        <p:sp>
          <p:nvSpPr>
            <p:cNvPr id="52" name="Rectangle 52"/>
            <p:cNvSpPr>
              <a:spLocks noChangeArrowheads="1"/>
            </p:cNvSpPr>
            <p:nvPr/>
          </p:nvSpPr>
          <p:spPr bwMode="auto">
            <a:xfrm>
              <a:off x="3606" y="3949"/>
              <a:ext cx="820" cy="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6445" tIns="43223" rIns="86445" bIns="43223" anchor="ctr"/>
            <a:lstStyle>
              <a:lvl1pPr defTabSz="865188" eaLnBrk="0" hangingPunct="0">
                <a:defRPr kumimoji="1" sz="800">
                  <a:solidFill>
                    <a:schemeClr val="tx1"/>
                  </a:solidFill>
                  <a:latin typeface="Arial" pitchFamily="34" charset="0"/>
                  <a:ea typeface="ＭＳ ゴシック" pitchFamily="49" charset="-128"/>
                </a:defRPr>
              </a:lvl1pPr>
              <a:lvl2pPr marL="701675" indent="-269875" defTabSz="865188" eaLnBrk="0" hangingPunct="0">
                <a:defRPr kumimoji="1" sz="800">
                  <a:solidFill>
                    <a:schemeClr val="tx1"/>
                  </a:solidFill>
                  <a:latin typeface="Arial" pitchFamily="34" charset="0"/>
                  <a:ea typeface="ＭＳ ゴシック" pitchFamily="49" charset="-128"/>
                </a:defRPr>
              </a:lvl2pPr>
              <a:lvl3pPr marL="1081088" indent="-215900" defTabSz="865188" eaLnBrk="0" hangingPunct="0">
                <a:defRPr kumimoji="1" sz="800">
                  <a:solidFill>
                    <a:schemeClr val="tx1"/>
                  </a:solidFill>
                  <a:latin typeface="Arial" pitchFamily="34" charset="0"/>
                  <a:ea typeface="ＭＳ ゴシック" pitchFamily="49" charset="-128"/>
                </a:defRPr>
              </a:lvl3pPr>
              <a:lvl4pPr marL="1512888" indent="-215900" defTabSz="865188" eaLnBrk="0" hangingPunct="0">
                <a:defRPr kumimoji="1" sz="800">
                  <a:solidFill>
                    <a:schemeClr val="tx1"/>
                  </a:solidFill>
                  <a:latin typeface="Arial" pitchFamily="34" charset="0"/>
                  <a:ea typeface="ＭＳ ゴシック" pitchFamily="49" charset="-128"/>
                </a:defRPr>
              </a:lvl4pPr>
              <a:lvl5pPr marL="1944688" indent="-215900" defTabSz="865188" eaLnBrk="0" hangingPunct="0">
                <a:defRPr kumimoji="1" sz="800">
                  <a:solidFill>
                    <a:schemeClr val="tx1"/>
                  </a:solidFill>
                  <a:latin typeface="Arial" pitchFamily="34" charset="0"/>
                  <a:ea typeface="ＭＳ ゴシック" pitchFamily="49" charset="-128"/>
                </a:defRPr>
              </a:lvl5pPr>
              <a:lvl6pPr marL="24018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8590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3162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7734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eaLnBrk="1" hangingPunct="1"/>
              <a:r>
                <a:rPr lang="en-US" altLang="ja-JP" sz="1100">
                  <a:ea typeface="HG丸ｺﾞｼｯｸM-PRO" pitchFamily="49" charset="-128"/>
                </a:rPr>
                <a:t>1</a:t>
              </a:r>
              <a:r>
                <a:rPr lang="ja-JP" altLang="en-US" sz="1100">
                  <a:ea typeface="HG丸ｺﾞｼｯｸM-PRO" pitchFamily="49" charset="-128"/>
                </a:rPr>
                <a:t>年更新</a:t>
              </a:r>
            </a:p>
          </p:txBody>
        </p:sp>
        <p:sp>
          <p:nvSpPr>
            <p:cNvPr id="53" name="Rectangle 52"/>
            <p:cNvSpPr>
              <a:spLocks noChangeArrowheads="1"/>
            </p:cNvSpPr>
            <p:nvPr/>
          </p:nvSpPr>
          <p:spPr bwMode="auto">
            <a:xfrm>
              <a:off x="2880" y="3950"/>
              <a:ext cx="820" cy="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6445" tIns="43223" rIns="86445" bIns="43223" anchor="ctr"/>
            <a:lstStyle>
              <a:lvl1pPr defTabSz="865188" eaLnBrk="0" hangingPunct="0">
                <a:defRPr kumimoji="1" sz="800">
                  <a:solidFill>
                    <a:schemeClr val="tx1"/>
                  </a:solidFill>
                  <a:latin typeface="Arial" pitchFamily="34" charset="0"/>
                  <a:ea typeface="ＭＳ ゴシック" pitchFamily="49" charset="-128"/>
                </a:defRPr>
              </a:lvl1pPr>
              <a:lvl2pPr marL="701675" indent="-269875" defTabSz="865188" eaLnBrk="0" hangingPunct="0">
                <a:defRPr kumimoji="1" sz="800">
                  <a:solidFill>
                    <a:schemeClr val="tx1"/>
                  </a:solidFill>
                  <a:latin typeface="Arial" pitchFamily="34" charset="0"/>
                  <a:ea typeface="ＭＳ ゴシック" pitchFamily="49" charset="-128"/>
                </a:defRPr>
              </a:lvl2pPr>
              <a:lvl3pPr marL="1081088" indent="-215900" defTabSz="865188" eaLnBrk="0" hangingPunct="0">
                <a:defRPr kumimoji="1" sz="800">
                  <a:solidFill>
                    <a:schemeClr val="tx1"/>
                  </a:solidFill>
                  <a:latin typeface="Arial" pitchFamily="34" charset="0"/>
                  <a:ea typeface="ＭＳ ゴシック" pitchFamily="49" charset="-128"/>
                </a:defRPr>
              </a:lvl3pPr>
              <a:lvl4pPr marL="1512888" indent="-215900" defTabSz="865188" eaLnBrk="0" hangingPunct="0">
                <a:defRPr kumimoji="1" sz="800">
                  <a:solidFill>
                    <a:schemeClr val="tx1"/>
                  </a:solidFill>
                  <a:latin typeface="Arial" pitchFamily="34" charset="0"/>
                  <a:ea typeface="ＭＳ ゴシック" pitchFamily="49" charset="-128"/>
                </a:defRPr>
              </a:lvl4pPr>
              <a:lvl5pPr marL="1944688" indent="-215900" defTabSz="865188" eaLnBrk="0" hangingPunct="0">
                <a:defRPr kumimoji="1" sz="800">
                  <a:solidFill>
                    <a:schemeClr val="tx1"/>
                  </a:solidFill>
                  <a:latin typeface="Arial" pitchFamily="34" charset="0"/>
                  <a:ea typeface="ＭＳ ゴシック" pitchFamily="49" charset="-128"/>
                </a:defRPr>
              </a:lvl5pPr>
              <a:lvl6pPr marL="24018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8590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3162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7734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eaLnBrk="1" hangingPunct="1"/>
              <a:r>
                <a:rPr lang="en-US" altLang="ja-JP" sz="1100">
                  <a:ea typeface="HG丸ｺﾞｼｯｸM-PRO" pitchFamily="49" charset="-128"/>
                </a:rPr>
                <a:t>1</a:t>
              </a:r>
              <a:r>
                <a:rPr lang="ja-JP" altLang="en-US" sz="1100">
                  <a:ea typeface="HG丸ｺﾞｼｯｸM-PRO" pitchFamily="49" charset="-128"/>
                </a:rPr>
                <a:t>年更新</a:t>
              </a:r>
            </a:p>
          </p:txBody>
        </p:sp>
        <p:sp>
          <p:nvSpPr>
            <p:cNvPr id="54" name="Rectangle 52"/>
            <p:cNvSpPr>
              <a:spLocks noChangeArrowheads="1"/>
            </p:cNvSpPr>
            <p:nvPr/>
          </p:nvSpPr>
          <p:spPr bwMode="auto">
            <a:xfrm>
              <a:off x="2154" y="3950"/>
              <a:ext cx="820" cy="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6445" tIns="43223" rIns="86445" bIns="43223" anchor="ctr"/>
            <a:lstStyle>
              <a:lvl1pPr defTabSz="865188" eaLnBrk="0" hangingPunct="0">
                <a:defRPr kumimoji="1" sz="800">
                  <a:solidFill>
                    <a:schemeClr val="tx1"/>
                  </a:solidFill>
                  <a:latin typeface="Arial" pitchFamily="34" charset="0"/>
                  <a:ea typeface="ＭＳ ゴシック" pitchFamily="49" charset="-128"/>
                </a:defRPr>
              </a:lvl1pPr>
              <a:lvl2pPr marL="701675" indent="-269875" defTabSz="865188" eaLnBrk="0" hangingPunct="0">
                <a:defRPr kumimoji="1" sz="800">
                  <a:solidFill>
                    <a:schemeClr val="tx1"/>
                  </a:solidFill>
                  <a:latin typeface="Arial" pitchFamily="34" charset="0"/>
                  <a:ea typeface="ＭＳ ゴシック" pitchFamily="49" charset="-128"/>
                </a:defRPr>
              </a:lvl2pPr>
              <a:lvl3pPr marL="1081088" indent="-215900" defTabSz="865188" eaLnBrk="0" hangingPunct="0">
                <a:defRPr kumimoji="1" sz="800">
                  <a:solidFill>
                    <a:schemeClr val="tx1"/>
                  </a:solidFill>
                  <a:latin typeface="Arial" pitchFamily="34" charset="0"/>
                  <a:ea typeface="ＭＳ ゴシック" pitchFamily="49" charset="-128"/>
                </a:defRPr>
              </a:lvl3pPr>
              <a:lvl4pPr marL="1512888" indent="-215900" defTabSz="865188" eaLnBrk="0" hangingPunct="0">
                <a:defRPr kumimoji="1" sz="800">
                  <a:solidFill>
                    <a:schemeClr val="tx1"/>
                  </a:solidFill>
                  <a:latin typeface="Arial" pitchFamily="34" charset="0"/>
                  <a:ea typeface="ＭＳ ゴシック" pitchFamily="49" charset="-128"/>
                </a:defRPr>
              </a:lvl4pPr>
              <a:lvl5pPr marL="1944688" indent="-215900" defTabSz="865188" eaLnBrk="0" hangingPunct="0">
                <a:defRPr kumimoji="1" sz="800">
                  <a:solidFill>
                    <a:schemeClr val="tx1"/>
                  </a:solidFill>
                  <a:latin typeface="Arial" pitchFamily="34" charset="0"/>
                  <a:ea typeface="ＭＳ ゴシック" pitchFamily="49" charset="-128"/>
                </a:defRPr>
              </a:lvl5pPr>
              <a:lvl6pPr marL="24018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8590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3162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7734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eaLnBrk="1" hangingPunct="1"/>
              <a:r>
                <a:rPr lang="en-US" altLang="ja-JP" sz="1100">
                  <a:ea typeface="HG丸ｺﾞｼｯｸM-PRO" pitchFamily="49" charset="-128"/>
                </a:rPr>
                <a:t>1</a:t>
              </a:r>
              <a:r>
                <a:rPr lang="ja-JP" altLang="en-US" sz="1100">
                  <a:ea typeface="HG丸ｺﾞｼｯｸM-PRO" pitchFamily="49" charset="-128"/>
                </a:rPr>
                <a:t>年更新</a:t>
              </a:r>
            </a:p>
          </p:txBody>
        </p:sp>
        <p:sp>
          <p:nvSpPr>
            <p:cNvPr id="55" name="Rectangle 52"/>
            <p:cNvSpPr>
              <a:spLocks noChangeArrowheads="1"/>
            </p:cNvSpPr>
            <p:nvPr/>
          </p:nvSpPr>
          <p:spPr bwMode="auto">
            <a:xfrm>
              <a:off x="1429" y="3950"/>
              <a:ext cx="820" cy="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6445" tIns="43223" rIns="86445" bIns="43223" anchor="ctr"/>
            <a:lstStyle>
              <a:lvl1pPr defTabSz="865188" eaLnBrk="0" hangingPunct="0">
                <a:defRPr kumimoji="1" sz="800">
                  <a:solidFill>
                    <a:schemeClr val="tx1"/>
                  </a:solidFill>
                  <a:latin typeface="Arial" pitchFamily="34" charset="0"/>
                  <a:ea typeface="ＭＳ ゴシック" pitchFamily="49" charset="-128"/>
                </a:defRPr>
              </a:lvl1pPr>
              <a:lvl2pPr marL="701675" indent="-269875" defTabSz="865188" eaLnBrk="0" hangingPunct="0">
                <a:defRPr kumimoji="1" sz="800">
                  <a:solidFill>
                    <a:schemeClr val="tx1"/>
                  </a:solidFill>
                  <a:latin typeface="Arial" pitchFamily="34" charset="0"/>
                  <a:ea typeface="ＭＳ ゴシック" pitchFamily="49" charset="-128"/>
                </a:defRPr>
              </a:lvl2pPr>
              <a:lvl3pPr marL="1081088" indent="-215900" defTabSz="865188" eaLnBrk="0" hangingPunct="0">
                <a:defRPr kumimoji="1" sz="800">
                  <a:solidFill>
                    <a:schemeClr val="tx1"/>
                  </a:solidFill>
                  <a:latin typeface="Arial" pitchFamily="34" charset="0"/>
                  <a:ea typeface="ＭＳ ゴシック" pitchFamily="49" charset="-128"/>
                </a:defRPr>
              </a:lvl3pPr>
              <a:lvl4pPr marL="1512888" indent="-215900" defTabSz="865188" eaLnBrk="0" hangingPunct="0">
                <a:defRPr kumimoji="1" sz="800">
                  <a:solidFill>
                    <a:schemeClr val="tx1"/>
                  </a:solidFill>
                  <a:latin typeface="Arial" pitchFamily="34" charset="0"/>
                  <a:ea typeface="ＭＳ ゴシック" pitchFamily="49" charset="-128"/>
                </a:defRPr>
              </a:lvl4pPr>
              <a:lvl5pPr marL="1944688" indent="-215900" defTabSz="865188" eaLnBrk="0" hangingPunct="0">
                <a:defRPr kumimoji="1" sz="800">
                  <a:solidFill>
                    <a:schemeClr val="tx1"/>
                  </a:solidFill>
                  <a:latin typeface="Arial" pitchFamily="34" charset="0"/>
                  <a:ea typeface="ＭＳ ゴシック" pitchFamily="49" charset="-128"/>
                </a:defRPr>
              </a:lvl5pPr>
              <a:lvl6pPr marL="24018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8590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3162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7734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eaLnBrk="1" hangingPunct="1"/>
              <a:r>
                <a:rPr lang="en-US" altLang="ja-JP" sz="1100">
                  <a:ea typeface="HG丸ｺﾞｼｯｸM-PRO" pitchFamily="49" charset="-128"/>
                </a:rPr>
                <a:t>1</a:t>
              </a:r>
              <a:r>
                <a:rPr lang="ja-JP" altLang="en-US" sz="1100">
                  <a:ea typeface="HG丸ｺﾞｼｯｸM-PRO" pitchFamily="49" charset="-128"/>
                </a:rPr>
                <a:t>年更新</a:t>
              </a:r>
            </a:p>
          </p:txBody>
        </p:sp>
        <p:sp>
          <p:nvSpPr>
            <p:cNvPr id="56" name="Rectangle 47"/>
            <p:cNvSpPr>
              <a:spLocks noChangeArrowheads="1"/>
            </p:cNvSpPr>
            <p:nvPr/>
          </p:nvSpPr>
          <p:spPr bwMode="auto">
            <a:xfrm>
              <a:off x="1864" y="4110"/>
              <a:ext cx="2413"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6445" tIns="43223" rIns="86445" bIns="43223" anchor="ctr"/>
            <a:lstStyle>
              <a:lvl1pPr defTabSz="865188" eaLnBrk="0" hangingPunct="0">
                <a:defRPr kumimoji="1" sz="800">
                  <a:solidFill>
                    <a:schemeClr val="tx1"/>
                  </a:solidFill>
                  <a:latin typeface="Arial" pitchFamily="34" charset="0"/>
                  <a:ea typeface="ＭＳ ゴシック" pitchFamily="49" charset="-128"/>
                </a:defRPr>
              </a:lvl1pPr>
              <a:lvl2pPr marL="701675" indent="-269875" defTabSz="865188" eaLnBrk="0" hangingPunct="0">
                <a:defRPr kumimoji="1" sz="800">
                  <a:solidFill>
                    <a:schemeClr val="tx1"/>
                  </a:solidFill>
                  <a:latin typeface="Arial" pitchFamily="34" charset="0"/>
                  <a:ea typeface="ＭＳ ゴシック" pitchFamily="49" charset="-128"/>
                </a:defRPr>
              </a:lvl2pPr>
              <a:lvl3pPr marL="1081088" indent="-215900" defTabSz="865188" eaLnBrk="0" hangingPunct="0">
                <a:defRPr kumimoji="1" sz="800">
                  <a:solidFill>
                    <a:schemeClr val="tx1"/>
                  </a:solidFill>
                  <a:latin typeface="Arial" pitchFamily="34" charset="0"/>
                  <a:ea typeface="ＭＳ ゴシック" pitchFamily="49" charset="-128"/>
                </a:defRPr>
              </a:lvl3pPr>
              <a:lvl4pPr marL="1512888" indent="-215900" defTabSz="865188" eaLnBrk="0" hangingPunct="0">
                <a:defRPr kumimoji="1" sz="800">
                  <a:solidFill>
                    <a:schemeClr val="tx1"/>
                  </a:solidFill>
                  <a:latin typeface="Arial" pitchFamily="34" charset="0"/>
                  <a:ea typeface="ＭＳ ゴシック" pitchFamily="49" charset="-128"/>
                </a:defRPr>
              </a:lvl4pPr>
              <a:lvl5pPr marL="1944688" indent="-215900" defTabSz="865188" eaLnBrk="0" hangingPunct="0">
                <a:defRPr kumimoji="1" sz="800">
                  <a:solidFill>
                    <a:schemeClr val="tx1"/>
                  </a:solidFill>
                  <a:latin typeface="Arial" pitchFamily="34" charset="0"/>
                  <a:ea typeface="ＭＳ ゴシック" pitchFamily="49" charset="-128"/>
                </a:defRPr>
              </a:lvl5pPr>
              <a:lvl6pPr marL="24018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8590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3162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7734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eaLnBrk="1" hangingPunct="1"/>
              <a:r>
                <a:rPr lang="en-US" altLang="ja-JP" sz="900">
                  <a:ea typeface="HG丸ｺﾞｼｯｸM-PRO" pitchFamily="49" charset="-128"/>
                </a:rPr>
                <a:t>※</a:t>
              </a:r>
              <a:r>
                <a:rPr lang="ja-JP" altLang="en-US" sz="900">
                  <a:ea typeface="HG丸ｺﾞｼｯｸM-PRO" pitchFamily="49" charset="-128"/>
                </a:rPr>
                <a:t>事故率が予測とかい離した場合、保険料引き上げで対応が可能。</a:t>
              </a:r>
            </a:p>
          </p:txBody>
        </p:sp>
      </p:grpSp>
      <p:sp>
        <p:nvSpPr>
          <p:cNvPr id="69" name="角丸四角形 87"/>
          <p:cNvSpPr>
            <a:spLocks noChangeArrowheads="1"/>
          </p:cNvSpPr>
          <p:nvPr/>
        </p:nvSpPr>
        <p:spPr bwMode="auto">
          <a:xfrm>
            <a:off x="230188" y="735013"/>
            <a:ext cx="2757487" cy="339725"/>
          </a:xfrm>
          <a:prstGeom prst="roundRect">
            <a:avLst>
              <a:gd name="adj" fmla="val 50000"/>
            </a:avLst>
          </a:prstGeom>
          <a:solidFill>
            <a:srgbClr val="FFCCCC"/>
          </a:solidFill>
          <a:ln w="3175" algn="ctr">
            <a:solidFill>
              <a:srgbClr val="FFCCCC"/>
            </a:solidFill>
            <a:round/>
            <a:headEnd/>
            <a:tailEnd/>
          </a:ln>
        </p:spPr>
        <p:txBody>
          <a:bodyPr lIns="86445" tIns="43223" rIns="86445" bIns="43223" anchor="ctr"/>
          <a:lstStyle>
            <a:lvl1pPr defTabSz="865188" eaLnBrk="0" hangingPunct="0">
              <a:defRPr kumimoji="1" sz="800">
                <a:solidFill>
                  <a:schemeClr val="tx1"/>
                </a:solidFill>
                <a:latin typeface="Arial" pitchFamily="34" charset="0"/>
                <a:ea typeface="ＭＳ ゴシック" pitchFamily="49" charset="-128"/>
              </a:defRPr>
            </a:lvl1pPr>
            <a:lvl2pPr marL="701675" indent="-269875" defTabSz="865188" eaLnBrk="0" hangingPunct="0">
              <a:defRPr kumimoji="1" sz="800">
                <a:solidFill>
                  <a:schemeClr val="tx1"/>
                </a:solidFill>
                <a:latin typeface="Arial" pitchFamily="34" charset="0"/>
                <a:ea typeface="ＭＳ ゴシック" pitchFamily="49" charset="-128"/>
              </a:defRPr>
            </a:lvl2pPr>
            <a:lvl3pPr marL="1081088" indent="-215900" defTabSz="865188" eaLnBrk="0" hangingPunct="0">
              <a:defRPr kumimoji="1" sz="800">
                <a:solidFill>
                  <a:schemeClr val="tx1"/>
                </a:solidFill>
                <a:latin typeface="Arial" pitchFamily="34" charset="0"/>
                <a:ea typeface="ＭＳ ゴシック" pitchFamily="49" charset="-128"/>
              </a:defRPr>
            </a:lvl3pPr>
            <a:lvl4pPr marL="1512888" indent="-215900" defTabSz="865188" eaLnBrk="0" hangingPunct="0">
              <a:defRPr kumimoji="1" sz="800">
                <a:solidFill>
                  <a:schemeClr val="tx1"/>
                </a:solidFill>
                <a:latin typeface="Arial" pitchFamily="34" charset="0"/>
                <a:ea typeface="ＭＳ ゴシック" pitchFamily="49" charset="-128"/>
              </a:defRPr>
            </a:lvl4pPr>
            <a:lvl5pPr marL="1944688" indent="-215900" defTabSz="865188" eaLnBrk="0" hangingPunct="0">
              <a:defRPr kumimoji="1" sz="800">
                <a:solidFill>
                  <a:schemeClr val="tx1"/>
                </a:solidFill>
                <a:latin typeface="Arial" pitchFamily="34" charset="0"/>
                <a:ea typeface="ＭＳ ゴシック" pitchFamily="49" charset="-128"/>
              </a:defRPr>
            </a:lvl5pPr>
            <a:lvl6pPr marL="24018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8590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3162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7734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eaLnBrk="1" hangingPunct="1"/>
            <a:r>
              <a:rPr lang="ja-JP" altLang="en-US" sz="1500">
                <a:ea typeface="ＨＧｺﾞｼｯｸE-PRO"/>
                <a:cs typeface="ＨＧｺﾞｼｯｸE-PRO"/>
              </a:rPr>
              <a:t>貯金は三角・保険は四角</a:t>
            </a:r>
          </a:p>
        </p:txBody>
      </p:sp>
      <p:sp>
        <p:nvSpPr>
          <p:cNvPr id="70" name="角丸四角形 88"/>
          <p:cNvSpPr>
            <a:spLocks noChangeArrowheads="1"/>
          </p:cNvSpPr>
          <p:nvPr/>
        </p:nvSpPr>
        <p:spPr bwMode="auto">
          <a:xfrm>
            <a:off x="311150" y="3573463"/>
            <a:ext cx="2892425" cy="339725"/>
          </a:xfrm>
          <a:prstGeom prst="roundRect">
            <a:avLst>
              <a:gd name="adj" fmla="val 50000"/>
            </a:avLst>
          </a:prstGeom>
          <a:solidFill>
            <a:srgbClr val="FFCCCC"/>
          </a:solidFill>
          <a:ln w="3175" algn="ctr">
            <a:solidFill>
              <a:srgbClr val="FFCCCC"/>
            </a:solidFill>
            <a:round/>
            <a:headEnd/>
            <a:tailEnd/>
          </a:ln>
        </p:spPr>
        <p:txBody>
          <a:bodyPr lIns="86445" tIns="43223" rIns="86445" bIns="43223" anchor="ctr"/>
          <a:lstStyle>
            <a:lvl1pPr defTabSz="865188" eaLnBrk="0" hangingPunct="0">
              <a:defRPr kumimoji="1" sz="800">
                <a:solidFill>
                  <a:schemeClr val="tx1"/>
                </a:solidFill>
                <a:latin typeface="Arial" pitchFamily="34" charset="0"/>
                <a:ea typeface="ＭＳ ゴシック" pitchFamily="49" charset="-128"/>
              </a:defRPr>
            </a:lvl1pPr>
            <a:lvl2pPr marL="701675" indent="-269875" defTabSz="865188" eaLnBrk="0" hangingPunct="0">
              <a:defRPr kumimoji="1" sz="800">
                <a:solidFill>
                  <a:schemeClr val="tx1"/>
                </a:solidFill>
                <a:latin typeface="Arial" pitchFamily="34" charset="0"/>
                <a:ea typeface="ＭＳ ゴシック" pitchFamily="49" charset="-128"/>
              </a:defRPr>
            </a:lvl2pPr>
            <a:lvl3pPr marL="1081088" indent="-215900" defTabSz="865188" eaLnBrk="0" hangingPunct="0">
              <a:defRPr kumimoji="1" sz="800">
                <a:solidFill>
                  <a:schemeClr val="tx1"/>
                </a:solidFill>
                <a:latin typeface="Arial" pitchFamily="34" charset="0"/>
                <a:ea typeface="ＭＳ ゴシック" pitchFamily="49" charset="-128"/>
              </a:defRPr>
            </a:lvl3pPr>
            <a:lvl4pPr marL="1512888" indent="-215900" defTabSz="865188" eaLnBrk="0" hangingPunct="0">
              <a:defRPr kumimoji="1" sz="800">
                <a:solidFill>
                  <a:schemeClr val="tx1"/>
                </a:solidFill>
                <a:latin typeface="Arial" pitchFamily="34" charset="0"/>
                <a:ea typeface="ＭＳ ゴシック" pitchFamily="49" charset="-128"/>
              </a:defRPr>
            </a:lvl4pPr>
            <a:lvl5pPr marL="1944688" indent="-215900" defTabSz="865188" eaLnBrk="0" hangingPunct="0">
              <a:defRPr kumimoji="1" sz="800">
                <a:solidFill>
                  <a:schemeClr val="tx1"/>
                </a:solidFill>
                <a:latin typeface="Arial" pitchFamily="34" charset="0"/>
                <a:ea typeface="ＭＳ ゴシック" pitchFamily="49" charset="-128"/>
              </a:defRPr>
            </a:lvl5pPr>
            <a:lvl6pPr marL="24018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28590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3162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3773488" indent="-215900" algn="ctr" defTabSz="865188"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eaLnBrk="1" hangingPunct="1"/>
            <a:r>
              <a:rPr lang="ja-JP" altLang="en-US" sz="1500">
                <a:ea typeface="ＨＧｺﾞｼｯｸE-PRO"/>
                <a:cs typeface="ＨＧｺﾞｼｯｸE-PRO"/>
              </a:rPr>
              <a:t>生命保険と損害保険の違い</a:t>
            </a:r>
          </a:p>
        </p:txBody>
      </p:sp>
    </p:spTree>
    <p:extLst>
      <p:ext uri="{BB962C8B-B14F-4D97-AF65-F5344CB8AC3E}">
        <p14:creationId xmlns:p14="http://schemas.microsoft.com/office/powerpoint/2010/main" xmlns="" val="1399991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331640" y="1340768"/>
            <a:ext cx="6552728" cy="44644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dirty="0">
              <a:solidFill>
                <a:schemeClr val="tx1"/>
              </a:solidFill>
            </a:endParaRPr>
          </a:p>
        </p:txBody>
      </p:sp>
      <p:sp>
        <p:nvSpPr>
          <p:cNvPr id="5" name="正方形/長方形 4"/>
          <p:cNvSpPr/>
          <p:nvPr/>
        </p:nvSpPr>
        <p:spPr>
          <a:xfrm>
            <a:off x="1187624" y="1556792"/>
            <a:ext cx="5976664" cy="2585323"/>
          </a:xfrm>
          <a:prstGeom prst="rect">
            <a:avLst/>
          </a:prstGeom>
        </p:spPr>
        <p:txBody>
          <a:bodyPr wrap="square">
            <a:spAutoFit/>
          </a:bodyPr>
          <a:lstStyle/>
          <a:p>
            <a:r>
              <a:rPr lang="en-US" altLang="ja-JP" dirty="0" smtClean="0"/>
              <a:t>Wikipedia</a:t>
            </a:r>
          </a:p>
          <a:p>
            <a:endParaRPr lang="en-US" altLang="ja-JP" dirty="0" smtClean="0"/>
          </a:p>
          <a:p>
            <a:r>
              <a:rPr lang="ja-JP" altLang="en-US" dirty="0" smtClean="0"/>
              <a:t>保険（ほけん）は、偶然に発生する事故（保険事故）によって生じる財産上の損失に備えて、多数の者が金銭（保険料）を出し合い、その資金によって事故が発生した者に金銭（保険金）を給付するための制度</a:t>
            </a:r>
            <a:r>
              <a:rPr lang="ja-JP" altLang="en-US" dirty="0" smtClean="0"/>
              <a:t>。</a:t>
            </a:r>
            <a:endParaRPr lang="en-US" altLang="ja-JP" dirty="0" smtClean="0"/>
          </a:p>
          <a:p>
            <a:endParaRPr lang="en-US" altLang="ja-JP" dirty="0" smtClean="0"/>
          </a:p>
          <a:p>
            <a:r>
              <a:rPr lang="en-US" altLang="ja-JP" dirty="0" smtClean="0"/>
              <a:t>※</a:t>
            </a:r>
            <a:r>
              <a:rPr lang="ja-JP" altLang="en-US" dirty="0" smtClean="0"/>
              <a:t>日常</a:t>
            </a:r>
            <a:r>
              <a:rPr lang="ja-JP" altLang="en-US" dirty="0" smtClean="0"/>
              <a:t>の各種リスクに備えるため</a:t>
            </a:r>
            <a:endParaRPr lang="en-US" altLang="ja-JP" dirty="0" smtClean="0"/>
          </a:p>
          <a:p>
            <a:endParaRPr lang="en-US" altLang="ja-JP"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074738" y="0"/>
            <a:ext cx="6964362" cy="955675"/>
          </a:xfrm>
          <a:prstGeom prst="rect">
            <a:avLst/>
          </a:prstGeom>
          <a:no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400" b="0" i="0" u="none" strike="noStrike" kern="1200" cap="none" spc="0" normalizeH="0" baseline="0" noProof="0" smtClean="0">
                <a:ln>
                  <a:noFill/>
                </a:ln>
                <a:solidFill>
                  <a:schemeClr val="tx1"/>
                </a:solidFill>
                <a:effectLst/>
                <a:uLnTx/>
                <a:uFillTx/>
                <a:latin typeface="+mj-lt"/>
                <a:ea typeface="+mj-ea"/>
                <a:cs typeface="+mj-cs"/>
              </a:rPr>
              <a:t>損害保険事業の歴史</a:t>
            </a:r>
            <a:endParaRPr kumimoji="1" lang="ja-JP" altLang="en-US" sz="4400" b="0" i="0" u="none" strike="noStrike" kern="1200" cap="none" spc="0" normalizeH="0" baseline="0" noProof="0">
              <a:ln>
                <a:noFill/>
              </a:ln>
              <a:solidFill>
                <a:schemeClr val="tx1"/>
              </a:solidFill>
              <a:effectLst/>
              <a:uLnTx/>
              <a:uFillTx/>
              <a:latin typeface="+mj-lt"/>
              <a:ea typeface="+mj-ea"/>
              <a:cs typeface="+mj-cs"/>
            </a:endParaRPr>
          </a:p>
        </p:txBody>
      </p:sp>
      <p:sp>
        <p:nvSpPr>
          <p:cNvPr id="5" name="AutoShape 3"/>
          <p:cNvSpPr>
            <a:spLocks noChangeArrowheads="1"/>
          </p:cNvSpPr>
          <p:nvPr/>
        </p:nvSpPr>
        <p:spPr bwMode="auto">
          <a:xfrm>
            <a:off x="50800" y="1111250"/>
            <a:ext cx="1441450" cy="333375"/>
          </a:xfrm>
          <a:prstGeom prst="homePlate">
            <a:avLst>
              <a:gd name="adj" fmla="val 108095"/>
            </a:avLst>
          </a:prstGeom>
          <a:solidFill>
            <a:srgbClr val="CCFFFF"/>
          </a:solidFill>
          <a:ln w="9525">
            <a:solidFill>
              <a:schemeClr val="tx2"/>
            </a:solidFill>
            <a:miter lim="800000"/>
            <a:headEnd/>
            <a:tailEnd/>
          </a:ln>
          <a:effectLst/>
        </p:spPr>
        <p:txBody>
          <a:bodyPr wrap="none" anchor="ctr"/>
          <a:lstStyle/>
          <a:p>
            <a:r>
              <a:rPr lang="ja-JP" altLang="en-US"/>
              <a:t>１８００年代</a:t>
            </a:r>
          </a:p>
        </p:txBody>
      </p:sp>
      <p:sp>
        <p:nvSpPr>
          <p:cNvPr id="6" name="Rectangle 4"/>
          <p:cNvSpPr>
            <a:spLocks noChangeArrowheads="1"/>
          </p:cNvSpPr>
          <p:nvPr/>
        </p:nvSpPr>
        <p:spPr bwMode="auto">
          <a:xfrm>
            <a:off x="-63500" y="1998663"/>
            <a:ext cx="1708150" cy="495300"/>
          </a:xfrm>
          <a:prstGeom prst="rect">
            <a:avLst/>
          </a:prstGeom>
          <a:noFill/>
          <a:ln w="12700">
            <a:noFill/>
            <a:miter lim="800000"/>
            <a:headEnd type="none" w="sm" len="sm"/>
            <a:tailEnd type="none" w="sm" len="sm"/>
          </a:ln>
          <a:effectLst/>
        </p:spPr>
        <p:txBody>
          <a:bodyPr wrap="none">
            <a:spAutoFit/>
          </a:bodyPr>
          <a:lstStyle/>
          <a:p>
            <a:pPr algn="l">
              <a:lnSpc>
                <a:spcPct val="110000"/>
              </a:lnSpc>
            </a:pPr>
            <a:r>
              <a:rPr lang="en-US" altLang="ja-JP" sz="1200">
                <a:solidFill>
                  <a:schemeClr val="tx1"/>
                </a:solidFill>
                <a:ea typeface="ＭＳ ゴシック" pitchFamily="49" charset="-128"/>
              </a:rPr>
              <a:t>1879</a:t>
            </a:r>
            <a:r>
              <a:rPr lang="ja-JP" altLang="en-US" sz="1200">
                <a:solidFill>
                  <a:schemeClr val="tx1"/>
                </a:solidFill>
                <a:ea typeface="ＭＳ ゴシック" pitchFamily="49" charset="-128"/>
              </a:rPr>
              <a:t>年 </a:t>
            </a:r>
            <a:br>
              <a:rPr lang="ja-JP" altLang="en-US" sz="1200">
                <a:solidFill>
                  <a:schemeClr val="tx1"/>
                </a:solidFill>
                <a:ea typeface="ＭＳ ゴシック" pitchFamily="49" charset="-128"/>
              </a:rPr>
            </a:br>
            <a:r>
              <a:rPr lang="ja-JP" altLang="en-US" sz="1200">
                <a:solidFill>
                  <a:schemeClr val="tx1"/>
                </a:solidFill>
                <a:ea typeface="ＭＳ ゴシック" pitchFamily="49" charset="-128"/>
              </a:rPr>
              <a:t>日本初の海上保険会社</a:t>
            </a:r>
          </a:p>
        </p:txBody>
      </p:sp>
      <p:sp>
        <p:nvSpPr>
          <p:cNvPr id="7" name="Rectangle 5"/>
          <p:cNvSpPr>
            <a:spLocks noChangeArrowheads="1"/>
          </p:cNvSpPr>
          <p:nvPr/>
        </p:nvSpPr>
        <p:spPr bwMode="auto">
          <a:xfrm>
            <a:off x="-63500" y="2709863"/>
            <a:ext cx="1708150" cy="495300"/>
          </a:xfrm>
          <a:prstGeom prst="rect">
            <a:avLst/>
          </a:prstGeom>
          <a:noFill/>
          <a:ln w="12700">
            <a:noFill/>
            <a:miter lim="800000"/>
            <a:headEnd type="none" w="sm" len="sm"/>
            <a:tailEnd type="none" w="sm" len="sm"/>
          </a:ln>
          <a:effectLst/>
        </p:spPr>
        <p:txBody>
          <a:bodyPr wrap="none">
            <a:spAutoFit/>
          </a:bodyPr>
          <a:lstStyle/>
          <a:p>
            <a:pPr algn="l">
              <a:lnSpc>
                <a:spcPct val="110000"/>
              </a:lnSpc>
            </a:pPr>
            <a:r>
              <a:rPr lang="en-US" altLang="ja-JP" sz="1200">
                <a:solidFill>
                  <a:schemeClr val="tx1"/>
                </a:solidFill>
                <a:ea typeface="ＭＳ ゴシック" pitchFamily="49" charset="-128"/>
              </a:rPr>
              <a:t>1887</a:t>
            </a:r>
            <a:r>
              <a:rPr lang="ja-JP" altLang="en-US" sz="1200">
                <a:solidFill>
                  <a:schemeClr val="tx1"/>
                </a:solidFill>
                <a:ea typeface="ＭＳ ゴシック" pitchFamily="49" charset="-128"/>
              </a:rPr>
              <a:t>年 </a:t>
            </a:r>
            <a:br>
              <a:rPr lang="ja-JP" altLang="en-US" sz="1200">
                <a:solidFill>
                  <a:schemeClr val="tx1"/>
                </a:solidFill>
                <a:ea typeface="ＭＳ ゴシック" pitchFamily="49" charset="-128"/>
              </a:rPr>
            </a:br>
            <a:r>
              <a:rPr lang="ja-JP" altLang="en-US" sz="1200">
                <a:solidFill>
                  <a:schemeClr val="tx1"/>
                </a:solidFill>
                <a:ea typeface="ＭＳ ゴシック" pitchFamily="49" charset="-128"/>
              </a:rPr>
              <a:t>日本初の火災保険会社</a:t>
            </a:r>
          </a:p>
        </p:txBody>
      </p:sp>
      <p:sp>
        <p:nvSpPr>
          <p:cNvPr id="8" name="AutoShape 6"/>
          <p:cNvSpPr>
            <a:spLocks noChangeArrowheads="1"/>
          </p:cNvSpPr>
          <p:nvPr/>
        </p:nvSpPr>
        <p:spPr bwMode="auto">
          <a:xfrm>
            <a:off x="1536700" y="1111250"/>
            <a:ext cx="1441450" cy="333375"/>
          </a:xfrm>
          <a:prstGeom prst="homePlate">
            <a:avLst>
              <a:gd name="adj" fmla="val 108095"/>
            </a:avLst>
          </a:prstGeom>
          <a:solidFill>
            <a:srgbClr val="CCFFFF"/>
          </a:solidFill>
          <a:ln w="9525">
            <a:solidFill>
              <a:schemeClr val="tx2"/>
            </a:solidFill>
            <a:miter lim="800000"/>
            <a:headEnd/>
            <a:tailEnd/>
          </a:ln>
          <a:effectLst/>
        </p:spPr>
        <p:txBody>
          <a:bodyPr wrap="none" anchor="ctr"/>
          <a:lstStyle/>
          <a:p>
            <a:r>
              <a:rPr lang="ja-JP" altLang="en-US"/>
              <a:t>１９５０年代</a:t>
            </a:r>
          </a:p>
        </p:txBody>
      </p:sp>
      <p:sp>
        <p:nvSpPr>
          <p:cNvPr id="9" name="AutoShape 7"/>
          <p:cNvSpPr>
            <a:spLocks noChangeArrowheads="1"/>
          </p:cNvSpPr>
          <p:nvPr/>
        </p:nvSpPr>
        <p:spPr bwMode="auto">
          <a:xfrm>
            <a:off x="3162300" y="1123950"/>
            <a:ext cx="1441450" cy="333375"/>
          </a:xfrm>
          <a:prstGeom prst="homePlate">
            <a:avLst>
              <a:gd name="adj" fmla="val 108095"/>
            </a:avLst>
          </a:prstGeom>
          <a:solidFill>
            <a:srgbClr val="CCFFFF"/>
          </a:solidFill>
          <a:ln w="9525">
            <a:solidFill>
              <a:schemeClr val="tx2"/>
            </a:solidFill>
            <a:miter lim="800000"/>
            <a:headEnd/>
            <a:tailEnd/>
          </a:ln>
          <a:effectLst/>
        </p:spPr>
        <p:txBody>
          <a:bodyPr wrap="none" anchor="ctr"/>
          <a:lstStyle/>
          <a:p>
            <a:r>
              <a:rPr lang="ja-JP" altLang="en-US"/>
              <a:t>１９７０年代</a:t>
            </a:r>
          </a:p>
        </p:txBody>
      </p:sp>
      <p:sp>
        <p:nvSpPr>
          <p:cNvPr id="10" name="AutoShape 8"/>
          <p:cNvSpPr>
            <a:spLocks noChangeArrowheads="1"/>
          </p:cNvSpPr>
          <p:nvPr/>
        </p:nvSpPr>
        <p:spPr bwMode="auto">
          <a:xfrm>
            <a:off x="4635500" y="1123950"/>
            <a:ext cx="1441450" cy="333375"/>
          </a:xfrm>
          <a:prstGeom prst="homePlate">
            <a:avLst>
              <a:gd name="adj" fmla="val 108095"/>
            </a:avLst>
          </a:prstGeom>
          <a:solidFill>
            <a:srgbClr val="CCFFFF"/>
          </a:solidFill>
          <a:ln w="9525">
            <a:solidFill>
              <a:schemeClr val="tx2"/>
            </a:solidFill>
            <a:miter lim="800000"/>
            <a:headEnd/>
            <a:tailEnd/>
          </a:ln>
          <a:effectLst/>
        </p:spPr>
        <p:txBody>
          <a:bodyPr wrap="none" anchor="ctr"/>
          <a:lstStyle/>
          <a:p>
            <a:r>
              <a:rPr lang="ja-JP" altLang="en-US"/>
              <a:t>１９８０年代</a:t>
            </a:r>
          </a:p>
        </p:txBody>
      </p:sp>
      <p:sp>
        <p:nvSpPr>
          <p:cNvPr id="11" name="AutoShape 9"/>
          <p:cNvSpPr>
            <a:spLocks noChangeArrowheads="1"/>
          </p:cNvSpPr>
          <p:nvPr/>
        </p:nvSpPr>
        <p:spPr bwMode="auto">
          <a:xfrm>
            <a:off x="6184900" y="1162050"/>
            <a:ext cx="1393825" cy="333375"/>
          </a:xfrm>
          <a:prstGeom prst="homePlate">
            <a:avLst>
              <a:gd name="adj" fmla="val 104524"/>
            </a:avLst>
          </a:prstGeom>
          <a:solidFill>
            <a:srgbClr val="CCFFFF"/>
          </a:solidFill>
          <a:ln w="9525">
            <a:solidFill>
              <a:schemeClr val="tx2"/>
            </a:solidFill>
            <a:miter lim="800000"/>
            <a:headEnd/>
            <a:tailEnd/>
          </a:ln>
          <a:effectLst/>
        </p:spPr>
        <p:txBody>
          <a:bodyPr wrap="none" anchor="ctr"/>
          <a:lstStyle/>
          <a:p>
            <a:r>
              <a:rPr lang="ja-JP" altLang="en-US"/>
              <a:t>１９９０年～</a:t>
            </a:r>
          </a:p>
        </p:txBody>
      </p:sp>
      <p:sp>
        <p:nvSpPr>
          <p:cNvPr id="12" name="Line 10"/>
          <p:cNvSpPr>
            <a:spLocks noChangeShapeType="1"/>
          </p:cNvSpPr>
          <p:nvPr/>
        </p:nvSpPr>
        <p:spPr bwMode="auto">
          <a:xfrm flipV="1">
            <a:off x="0" y="2832100"/>
            <a:ext cx="9144000" cy="3352800"/>
          </a:xfrm>
          <a:prstGeom prst="line">
            <a:avLst/>
          </a:prstGeom>
          <a:noFill/>
          <a:ln w="254000">
            <a:solidFill>
              <a:schemeClr val="tx1"/>
            </a:solidFill>
            <a:round/>
            <a:headEnd/>
            <a:tailEnd type="triangle" w="sm" len="sm"/>
          </a:ln>
          <a:effectLst/>
        </p:spPr>
        <p:txBody>
          <a:bodyPr wrap="none" anchor="ctr"/>
          <a:lstStyle/>
          <a:p>
            <a:endParaRPr lang="ja-JP" altLang="en-US"/>
          </a:p>
        </p:txBody>
      </p:sp>
      <p:sp>
        <p:nvSpPr>
          <p:cNvPr id="13" name="Oval 11"/>
          <p:cNvSpPr>
            <a:spLocks noChangeArrowheads="1"/>
          </p:cNvSpPr>
          <p:nvPr/>
        </p:nvSpPr>
        <p:spPr bwMode="auto">
          <a:xfrm>
            <a:off x="0" y="4902200"/>
            <a:ext cx="1317625" cy="1262063"/>
          </a:xfrm>
          <a:prstGeom prst="ellipse">
            <a:avLst/>
          </a:prstGeom>
          <a:gradFill rotWithShape="0">
            <a:gsLst>
              <a:gs pos="0">
                <a:srgbClr val="FF9966"/>
              </a:gs>
              <a:gs pos="50000">
                <a:srgbClr val="FFFFFF"/>
              </a:gs>
              <a:gs pos="100000">
                <a:srgbClr val="FF9966"/>
              </a:gs>
            </a:gsLst>
            <a:lin ang="5400000" scaled="1"/>
          </a:gradFill>
          <a:ln w="9525">
            <a:solidFill>
              <a:schemeClr val="tx2"/>
            </a:solidFill>
            <a:round/>
            <a:headEnd/>
            <a:tailEnd/>
          </a:ln>
          <a:effectLst/>
        </p:spPr>
        <p:txBody>
          <a:bodyPr wrap="none" anchor="ctr"/>
          <a:lstStyle/>
          <a:p>
            <a:r>
              <a:rPr lang="ja-JP" altLang="en-US"/>
              <a:t>海上保険普及</a:t>
            </a:r>
          </a:p>
        </p:txBody>
      </p:sp>
      <p:sp>
        <p:nvSpPr>
          <p:cNvPr id="14" name="Oval 12"/>
          <p:cNvSpPr>
            <a:spLocks noChangeArrowheads="1"/>
          </p:cNvSpPr>
          <p:nvPr/>
        </p:nvSpPr>
        <p:spPr bwMode="auto">
          <a:xfrm>
            <a:off x="1524000" y="4495800"/>
            <a:ext cx="1317625" cy="1262063"/>
          </a:xfrm>
          <a:prstGeom prst="ellipse">
            <a:avLst/>
          </a:prstGeom>
          <a:gradFill rotWithShape="0">
            <a:gsLst>
              <a:gs pos="0">
                <a:srgbClr val="FF9966"/>
              </a:gs>
              <a:gs pos="50000">
                <a:srgbClr val="FFFFFF"/>
              </a:gs>
              <a:gs pos="100000">
                <a:srgbClr val="FF9966"/>
              </a:gs>
            </a:gsLst>
            <a:lin ang="5400000" scaled="1"/>
          </a:gradFill>
          <a:ln w="9525">
            <a:solidFill>
              <a:schemeClr val="tx2"/>
            </a:solidFill>
            <a:round/>
            <a:headEnd/>
            <a:tailEnd/>
          </a:ln>
          <a:effectLst/>
        </p:spPr>
        <p:txBody>
          <a:bodyPr wrap="none" anchor="ctr"/>
          <a:lstStyle/>
          <a:p>
            <a:r>
              <a:rPr lang="ja-JP" altLang="en-US"/>
              <a:t>火災保険普及</a:t>
            </a:r>
          </a:p>
        </p:txBody>
      </p:sp>
      <p:sp>
        <p:nvSpPr>
          <p:cNvPr id="15" name="Oval 13"/>
          <p:cNvSpPr>
            <a:spLocks noChangeArrowheads="1"/>
          </p:cNvSpPr>
          <p:nvPr/>
        </p:nvSpPr>
        <p:spPr bwMode="auto">
          <a:xfrm>
            <a:off x="3149600" y="4064000"/>
            <a:ext cx="1317625" cy="1262063"/>
          </a:xfrm>
          <a:prstGeom prst="ellipse">
            <a:avLst/>
          </a:prstGeom>
          <a:gradFill rotWithShape="0">
            <a:gsLst>
              <a:gs pos="0">
                <a:srgbClr val="FF9966"/>
              </a:gs>
              <a:gs pos="50000">
                <a:srgbClr val="FFFFFF"/>
              </a:gs>
              <a:gs pos="100000">
                <a:srgbClr val="FF9966"/>
              </a:gs>
            </a:gsLst>
            <a:lin ang="5400000" scaled="1"/>
          </a:gradFill>
          <a:ln w="9525">
            <a:solidFill>
              <a:schemeClr val="tx2"/>
            </a:solidFill>
            <a:round/>
            <a:headEnd/>
            <a:tailEnd/>
          </a:ln>
          <a:effectLst/>
        </p:spPr>
        <p:txBody>
          <a:bodyPr wrap="none" anchor="ctr"/>
          <a:lstStyle/>
          <a:p>
            <a:r>
              <a:rPr lang="ja-JP" altLang="en-US"/>
              <a:t>自動車</a:t>
            </a:r>
          </a:p>
          <a:p>
            <a:r>
              <a:rPr lang="ja-JP" altLang="en-US"/>
              <a:t>保険普及</a:t>
            </a:r>
          </a:p>
        </p:txBody>
      </p:sp>
      <p:sp>
        <p:nvSpPr>
          <p:cNvPr id="16" name="Oval 14"/>
          <p:cNvSpPr>
            <a:spLocks noChangeArrowheads="1"/>
          </p:cNvSpPr>
          <p:nvPr/>
        </p:nvSpPr>
        <p:spPr bwMode="auto">
          <a:xfrm>
            <a:off x="4699000" y="3505200"/>
            <a:ext cx="1317625" cy="1262063"/>
          </a:xfrm>
          <a:prstGeom prst="ellipse">
            <a:avLst/>
          </a:prstGeom>
          <a:gradFill rotWithShape="0">
            <a:gsLst>
              <a:gs pos="0">
                <a:srgbClr val="FF9966"/>
              </a:gs>
              <a:gs pos="50000">
                <a:srgbClr val="FFFFFF"/>
              </a:gs>
              <a:gs pos="100000">
                <a:srgbClr val="FF9966"/>
              </a:gs>
            </a:gsLst>
            <a:lin ang="5400000" scaled="1"/>
          </a:gradFill>
          <a:ln w="9525">
            <a:solidFill>
              <a:schemeClr val="tx2"/>
            </a:solidFill>
            <a:round/>
            <a:headEnd/>
            <a:tailEnd/>
          </a:ln>
          <a:effectLst/>
        </p:spPr>
        <p:txBody>
          <a:bodyPr wrap="none" anchor="ctr"/>
          <a:lstStyle/>
          <a:p>
            <a:r>
              <a:rPr lang="ja-JP" altLang="en-US"/>
              <a:t>積立保険普及</a:t>
            </a:r>
          </a:p>
        </p:txBody>
      </p:sp>
      <p:sp>
        <p:nvSpPr>
          <p:cNvPr id="17" name="Oval 15"/>
          <p:cNvSpPr>
            <a:spLocks noChangeArrowheads="1"/>
          </p:cNvSpPr>
          <p:nvPr/>
        </p:nvSpPr>
        <p:spPr bwMode="auto">
          <a:xfrm>
            <a:off x="6121400" y="2997200"/>
            <a:ext cx="1317625" cy="1262063"/>
          </a:xfrm>
          <a:prstGeom prst="ellipse">
            <a:avLst/>
          </a:prstGeom>
          <a:gradFill rotWithShape="0">
            <a:gsLst>
              <a:gs pos="0">
                <a:srgbClr val="FF9966"/>
              </a:gs>
              <a:gs pos="50000">
                <a:srgbClr val="FFFFFF"/>
              </a:gs>
              <a:gs pos="100000">
                <a:srgbClr val="FF9966"/>
              </a:gs>
            </a:gsLst>
            <a:lin ang="5400000" scaled="1"/>
          </a:gradFill>
          <a:ln w="9525">
            <a:solidFill>
              <a:schemeClr val="tx2"/>
            </a:solidFill>
            <a:round/>
            <a:headEnd/>
            <a:tailEnd/>
          </a:ln>
          <a:effectLst/>
        </p:spPr>
        <p:txBody>
          <a:bodyPr wrap="none" anchor="ctr"/>
          <a:lstStyle/>
          <a:p>
            <a:r>
              <a:rPr lang="ja-JP" altLang="en-US"/>
              <a:t>年金・介護</a:t>
            </a:r>
          </a:p>
          <a:p>
            <a:r>
              <a:rPr lang="ja-JP" altLang="en-US"/>
              <a:t>保険普及</a:t>
            </a:r>
          </a:p>
        </p:txBody>
      </p:sp>
      <p:sp>
        <p:nvSpPr>
          <p:cNvPr id="18" name="Line 16"/>
          <p:cNvSpPr>
            <a:spLocks noChangeShapeType="1"/>
          </p:cNvSpPr>
          <p:nvPr/>
        </p:nvSpPr>
        <p:spPr bwMode="auto">
          <a:xfrm flipV="1">
            <a:off x="152400" y="6172200"/>
            <a:ext cx="8991600" cy="14288"/>
          </a:xfrm>
          <a:prstGeom prst="line">
            <a:avLst/>
          </a:prstGeom>
          <a:noFill/>
          <a:ln w="254000">
            <a:solidFill>
              <a:schemeClr val="tx1"/>
            </a:solidFill>
            <a:round/>
            <a:headEnd/>
            <a:tailEnd type="triangle" w="sm" len="sm"/>
          </a:ln>
          <a:effectLst/>
        </p:spPr>
        <p:txBody>
          <a:bodyPr wrap="none" anchor="ctr"/>
          <a:lstStyle/>
          <a:p>
            <a:endParaRPr lang="ja-JP" altLang="en-US"/>
          </a:p>
        </p:txBody>
      </p:sp>
      <p:sp>
        <p:nvSpPr>
          <p:cNvPr id="19" name="AutoShape 17"/>
          <p:cNvSpPr>
            <a:spLocks noChangeArrowheads="1"/>
          </p:cNvSpPr>
          <p:nvPr/>
        </p:nvSpPr>
        <p:spPr bwMode="auto">
          <a:xfrm>
            <a:off x="0" y="5878513"/>
            <a:ext cx="1393825" cy="677862"/>
          </a:xfrm>
          <a:prstGeom prst="wave">
            <a:avLst>
              <a:gd name="adj1" fmla="val 13005"/>
              <a:gd name="adj2" fmla="val 0"/>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a:solidFill>
              <a:schemeClr val="tx2"/>
            </a:solidFill>
            <a:round/>
            <a:headEnd/>
            <a:tailEnd/>
          </a:ln>
          <a:effectLst/>
        </p:spPr>
        <p:txBody>
          <a:bodyPr wrap="none" anchor="ctr"/>
          <a:lstStyle/>
          <a:p>
            <a:r>
              <a:rPr lang="ja-JP" altLang="en-US" sz="1400"/>
              <a:t>近代保険創成期</a:t>
            </a:r>
          </a:p>
        </p:txBody>
      </p:sp>
      <p:sp>
        <p:nvSpPr>
          <p:cNvPr id="20" name="AutoShape 18"/>
          <p:cNvSpPr>
            <a:spLocks noChangeArrowheads="1"/>
          </p:cNvSpPr>
          <p:nvPr/>
        </p:nvSpPr>
        <p:spPr bwMode="auto">
          <a:xfrm>
            <a:off x="1524000" y="5903913"/>
            <a:ext cx="1393825" cy="677862"/>
          </a:xfrm>
          <a:prstGeom prst="wave">
            <a:avLst>
              <a:gd name="adj1" fmla="val 13005"/>
              <a:gd name="adj2" fmla="val 0"/>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a:solidFill>
              <a:schemeClr val="tx2"/>
            </a:solidFill>
            <a:round/>
            <a:headEnd/>
            <a:tailEnd/>
          </a:ln>
          <a:effectLst/>
        </p:spPr>
        <p:txBody>
          <a:bodyPr wrap="none" anchor="ctr"/>
          <a:lstStyle/>
          <a:p>
            <a:r>
              <a:rPr lang="ja-JP" altLang="en-US" sz="1400"/>
              <a:t>高度成長期</a:t>
            </a:r>
          </a:p>
        </p:txBody>
      </p:sp>
      <p:sp>
        <p:nvSpPr>
          <p:cNvPr id="21" name="AutoShape 19"/>
          <p:cNvSpPr>
            <a:spLocks noChangeArrowheads="1"/>
          </p:cNvSpPr>
          <p:nvPr/>
        </p:nvSpPr>
        <p:spPr bwMode="auto">
          <a:xfrm>
            <a:off x="3048000" y="5903913"/>
            <a:ext cx="1365250" cy="677862"/>
          </a:xfrm>
          <a:prstGeom prst="wave">
            <a:avLst>
              <a:gd name="adj1" fmla="val 13005"/>
              <a:gd name="adj2" fmla="val 0"/>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a:solidFill>
              <a:schemeClr val="tx2"/>
            </a:solidFill>
            <a:round/>
            <a:headEnd/>
            <a:tailEnd/>
          </a:ln>
          <a:effectLst/>
        </p:spPr>
        <p:txBody>
          <a:bodyPr wrap="none" anchor="ctr"/>
          <a:lstStyle/>
          <a:p>
            <a:r>
              <a:rPr lang="ja-JP" altLang="en-US" sz="1400"/>
              <a:t>モータリゼーション</a:t>
            </a:r>
          </a:p>
        </p:txBody>
      </p:sp>
      <p:sp>
        <p:nvSpPr>
          <p:cNvPr id="22" name="AutoShape 20"/>
          <p:cNvSpPr>
            <a:spLocks noChangeArrowheads="1"/>
          </p:cNvSpPr>
          <p:nvPr/>
        </p:nvSpPr>
        <p:spPr bwMode="auto">
          <a:xfrm>
            <a:off x="4635500" y="5880100"/>
            <a:ext cx="1338263" cy="677863"/>
          </a:xfrm>
          <a:prstGeom prst="wave">
            <a:avLst>
              <a:gd name="adj1" fmla="val 13005"/>
              <a:gd name="adj2" fmla="val 0"/>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a:solidFill>
              <a:schemeClr val="tx2"/>
            </a:solidFill>
            <a:round/>
            <a:headEnd/>
            <a:tailEnd/>
          </a:ln>
          <a:effectLst/>
        </p:spPr>
        <p:txBody>
          <a:bodyPr wrap="none" anchor="ctr"/>
          <a:lstStyle/>
          <a:p>
            <a:r>
              <a:rPr lang="ja-JP" altLang="en-US" sz="1400"/>
              <a:t>個人資産の増加</a:t>
            </a:r>
          </a:p>
        </p:txBody>
      </p:sp>
      <p:sp>
        <p:nvSpPr>
          <p:cNvPr id="23" name="AutoShape 21"/>
          <p:cNvSpPr>
            <a:spLocks noChangeArrowheads="1"/>
          </p:cNvSpPr>
          <p:nvPr/>
        </p:nvSpPr>
        <p:spPr bwMode="auto">
          <a:xfrm>
            <a:off x="6146800" y="5905500"/>
            <a:ext cx="1403350" cy="677863"/>
          </a:xfrm>
          <a:prstGeom prst="wave">
            <a:avLst>
              <a:gd name="adj1" fmla="val 13005"/>
              <a:gd name="adj2" fmla="val 0"/>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a:solidFill>
              <a:schemeClr val="tx2"/>
            </a:solidFill>
            <a:round/>
            <a:headEnd/>
            <a:tailEnd/>
          </a:ln>
          <a:effectLst/>
        </p:spPr>
        <p:txBody>
          <a:bodyPr wrap="none" anchor="ctr"/>
          <a:lstStyle/>
          <a:p>
            <a:r>
              <a:rPr lang="ja-JP" altLang="en-US" sz="1400"/>
              <a:t>高齢化社会の到来</a:t>
            </a:r>
          </a:p>
        </p:txBody>
      </p:sp>
      <p:sp>
        <p:nvSpPr>
          <p:cNvPr id="24" name="Rectangle 22"/>
          <p:cNvSpPr>
            <a:spLocks noChangeArrowheads="1"/>
          </p:cNvSpPr>
          <p:nvPr/>
        </p:nvSpPr>
        <p:spPr bwMode="auto">
          <a:xfrm>
            <a:off x="1524000" y="1985963"/>
            <a:ext cx="1250950" cy="696912"/>
          </a:xfrm>
          <a:prstGeom prst="rect">
            <a:avLst/>
          </a:prstGeom>
          <a:noFill/>
          <a:ln w="12700">
            <a:noFill/>
            <a:miter lim="800000"/>
            <a:headEnd type="none" w="sm" len="sm"/>
            <a:tailEnd type="none" w="sm" len="sm"/>
          </a:ln>
          <a:effectLst/>
        </p:spPr>
        <p:txBody>
          <a:bodyPr wrap="none">
            <a:spAutoFit/>
          </a:bodyPr>
          <a:lstStyle/>
          <a:p>
            <a:pPr algn="l">
              <a:lnSpc>
                <a:spcPct val="110000"/>
              </a:lnSpc>
            </a:pPr>
            <a:r>
              <a:rPr lang="en-US" altLang="ja-JP" sz="1200">
                <a:solidFill>
                  <a:schemeClr val="tx1"/>
                </a:solidFill>
                <a:ea typeface="ＭＳ ゴシック" pitchFamily="49" charset="-128"/>
              </a:rPr>
              <a:t>1949</a:t>
            </a:r>
            <a:r>
              <a:rPr lang="ja-JP" altLang="en-US" sz="1200">
                <a:solidFill>
                  <a:schemeClr val="tx1"/>
                </a:solidFill>
                <a:ea typeface="ＭＳ ゴシック" pitchFamily="49" charset="-128"/>
              </a:rPr>
              <a:t>年 </a:t>
            </a:r>
            <a:br>
              <a:rPr lang="ja-JP" altLang="en-US" sz="1200">
                <a:solidFill>
                  <a:schemeClr val="tx1"/>
                </a:solidFill>
                <a:ea typeface="ＭＳ ゴシック" pitchFamily="49" charset="-128"/>
              </a:rPr>
            </a:br>
            <a:r>
              <a:rPr lang="ja-JP" altLang="en-US" sz="1200">
                <a:solidFill>
                  <a:schemeClr val="tx1"/>
                </a:solidFill>
                <a:ea typeface="ＭＳ ゴシック" pitchFamily="49" charset="-128"/>
              </a:rPr>
              <a:t>住宅用火災保険</a:t>
            </a:r>
          </a:p>
          <a:p>
            <a:pPr algn="l">
              <a:lnSpc>
                <a:spcPct val="110000"/>
              </a:lnSpc>
            </a:pPr>
            <a:r>
              <a:rPr lang="ja-JP" altLang="en-US" sz="1200">
                <a:solidFill>
                  <a:schemeClr val="tx1"/>
                </a:solidFill>
                <a:ea typeface="ＭＳ ゴシック" pitchFamily="49" charset="-128"/>
              </a:rPr>
              <a:t>料率新設</a:t>
            </a:r>
          </a:p>
        </p:txBody>
      </p:sp>
      <p:sp>
        <p:nvSpPr>
          <p:cNvPr id="25" name="Rectangle 23"/>
          <p:cNvSpPr>
            <a:spLocks noChangeArrowheads="1"/>
          </p:cNvSpPr>
          <p:nvPr/>
        </p:nvSpPr>
        <p:spPr bwMode="auto">
          <a:xfrm>
            <a:off x="3124200" y="1985963"/>
            <a:ext cx="1250950" cy="696912"/>
          </a:xfrm>
          <a:prstGeom prst="rect">
            <a:avLst/>
          </a:prstGeom>
          <a:noFill/>
          <a:ln w="12700">
            <a:noFill/>
            <a:miter lim="800000"/>
            <a:headEnd type="none" w="sm" len="sm"/>
            <a:tailEnd type="none" w="sm" len="sm"/>
          </a:ln>
          <a:effectLst/>
        </p:spPr>
        <p:txBody>
          <a:bodyPr wrap="none">
            <a:spAutoFit/>
          </a:bodyPr>
          <a:lstStyle/>
          <a:p>
            <a:pPr algn="l">
              <a:lnSpc>
                <a:spcPct val="110000"/>
              </a:lnSpc>
            </a:pPr>
            <a:r>
              <a:rPr lang="en-US" altLang="ja-JP" sz="1200">
                <a:solidFill>
                  <a:schemeClr val="tx1"/>
                </a:solidFill>
                <a:ea typeface="ＭＳ ゴシック" pitchFamily="49" charset="-128"/>
              </a:rPr>
              <a:t>1964</a:t>
            </a:r>
            <a:r>
              <a:rPr lang="ja-JP" altLang="en-US" sz="1200">
                <a:solidFill>
                  <a:schemeClr val="tx1"/>
                </a:solidFill>
                <a:ea typeface="ＭＳ ゴシック" pitchFamily="49" charset="-128"/>
              </a:rPr>
              <a:t>年 </a:t>
            </a:r>
            <a:br>
              <a:rPr lang="ja-JP" altLang="en-US" sz="1200">
                <a:solidFill>
                  <a:schemeClr val="tx1"/>
                </a:solidFill>
                <a:ea typeface="ＭＳ ゴシック" pitchFamily="49" charset="-128"/>
              </a:rPr>
            </a:br>
            <a:r>
              <a:rPr lang="ja-JP" altLang="en-US" sz="1200">
                <a:solidFill>
                  <a:schemeClr val="tx1"/>
                </a:solidFill>
                <a:ea typeface="ＭＳ ゴシック" pitchFamily="49" charset="-128"/>
              </a:rPr>
              <a:t>自動車保険</a:t>
            </a:r>
          </a:p>
          <a:p>
            <a:pPr algn="l">
              <a:lnSpc>
                <a:spcPct val="110000"/>
              </a:lnSpc>
            </a:pPr>
            <a:r>
              <a:rPr lang="ja-JP" altLang="en-US" sz="1200">
                <a:solidFill>
                  <a:schemeClr val="tx1"/>
                </a:solidFill>
                <a:ea typeface="ＭＳ ゴシック" pitchFamily="49" charset="-128"/>
              </a:rPr>
              <a:t>料率算定会設立</a:t>
            </a:r>
          </a:p>
        </p:txBody>
      </p:sp>
      <p:sp>
        <p:nvSpPr>
          <p:cNvPr id="26" name="Rectangle 24"/>
          <p:cNvSpPr>
            <a:spLocks noChangeArrowheads="1"/>
          </p:cNvSpPr>
          <p:nvPr/>
        </p:nvSpPr>
        <p:spPr bwMode="auto">
          <a:xfrm>
            <a:off x="4610100" y="1985963"/>
            <a:ext cx="1250950" cy="495300"/>
          </a:xfrm>
          <a:prstGeom prst="rect">
            <a:avLst/>
          </a:prstGeom>
          <a:noFill/>
          <a:ln w="12700">
            <a:noFill/>
            <a:miter lim="800000"/>
            <a:headEnd type="none" w="sm" len="sm"/>
            <a:tailEnd type="none" w="sm" len="sm"/>
          </a:ln>
          <a:effectLst/>
        </p:spPr>
        <p:txBody>
          <a:bodyPr wrap="none">
            <a:spAutoFit/>
          </a:bodyPr>
          <a:lstStyle/>
          <a:p>
            <a:pPr algn="l">
              <a:lnSpc>
                <a:spcPct val="110000"/>
              </a:lnSpc>
            </a:pPr>
            <a:r>
              <a:rPr lang="en-US" altLang="ja-JP" sz="1200">
                <a:solidFill>
                  <a:schemeClr val="tx1"/>
                </a:solidFill>
                <a:ea typeface="ＭＳ ゴシック" pitchFamily="49" charset="-128"/>
              </a:rPr>
              <a:t>1974</a:t>
            </a:r>
            <a:r>
              <a:rPr lang="ja-JP" altLang="en-US" sz="1200">
                <a:solidFill>
                  <a:schemeClr val="tx1"/>
                </a:solidFill>
                <a:ea typeface="ＭＳ ゴシック" pitchFamily="49" charset="-128"/>
              </a:rPr>
              <a:t>年～ </a:t>
            </a:r>
            <a:br>
              <a:rPr lang="ja-JP" altLang="en-US" sz="1200">
                <a:solidFill>
                  <a:schemeClr val="tx1"/>
                </a:solidFill>
                <a:ea typeface="ＭＳ ゴシック" pitchFamily="49" charset="-128"/>
              </a:rPr>
            </a:br>
            <a:r>
              <a:rPr lang="ja-JP" altLang="en-US" sz="1200">
                <a:solidFill>
                  <a:schemeClr val="tx1"/>
                </a:solidFill>
                <a:ea typeface="ＭＳ ゴシック" pitchFamily="49" charset="-128"/>
              </a:rPr>
              <a:t>積立保険の発売</a:t>
            </a:r>
          </a:p>
        </p:txBody>
      </p:sp>
      <p:sp>
        <p:nvSpPr>
          <p:cNvPr id="27" name="Rectangle 25"/>
          <p:cNvSpPr>
            <a:spLocks noChangeArrowheads="1"/>
          </p:cNvSpPr>
          <p:nvPr/>
        </p:nvSpPr>
        <p:spPr bwMode="auto">
          <a:xfrm>
            <a:off x="6134100" y="1681163"/>
            <a:ext cx="1708150" cy="495300"/>
          </a:xfrm>
          <a:prstGeom prst="rect">
            <a:avLst/>
          </a:prstGeom>
          <a:noFill/>
          <a:ln w="12700">
            <a:noFill/>
            <a:miter lim="800000"/>
            <a:headEnd type="none" w="sm" len="sm"/>
            <a:tailEnd type="none" w="sm" len="sm"/>
          </a:ln>
          <a:effectLst/>
        </p:spPr>
        <p:txBody>
          <a:bodyPr wrap="none">
            <a:spAutoFit/>
          </a:bodyPr>
          <a:lstStyle/>
          <a:p>
            <a:pPr algn="l">
              <a:lnSpc>
                <a:spcPct val="110000"/>
              </a:lnSpc>
            </a:pPr>
            <a:r>
              <a:rPr lang="en-US" altLang="ja-JP" sz="1200">
                <a:solidFill>
                  <a:schemeClr val="tx1"/>
                </a:solidFill>
                <a:ea typeface="ＭＳ ゴシック" pitchFamily="49" charset="-128"/>
              </a:rPr>
              <a:t>1989</a:t>
            </a:r>
            <a:r>
              <a:rPr lang="ja-JP" altLang="en-US" sz="1200">
                <a:solidFill>
                  <a:schemeClr val="tx1"/>
                </a:solidFill>
                <a:ea typeface="ＭＳ ゴシック" pitchFamily="49" charset="-128"/>
              </a:rPr>
              <a:t>年～ </a:t>
            </a:r>
            <a:br>
              <a:rPr lang="ja-JP" altLang="en-US" sz="1200">
                <a:solidFill>
                  <a:schemeClr val="tx1"/>
                </a:solidFill>
                <a:ea typeface="ＭＳ ゴシック" pitchFamily="49" charset="-128"/>
              </a:rPr>
            </a:br>
            <a:r>
              <a:rPr lang="ja-JP" altLang="en-US" sz="1200">
                <a:solidFill>
                  <a:schemeClr val="tx1"/>
                </a:solidFill>
                <a:ea typeface="ＭＳ ゴシック" pitchFamily="49" charset="-128"/>
              </a:rPr>
              <a:t>年金・介護保険の発売</a:t>
            </a:r>
          </a:p>
        </p:txBody>
      </p:sp>
      <p:sp>
        <p:nvSpPr>
          <p:cNvPr id="28" name="AutoShape 26"/>
          <p:cNvSpPr>
            <a:spLocks noChangeArrowheads="1"/>
          </p:cNvSpPr>
          <p:nvPr/>
        </p:nvSpPr>
        <p:spPr bwMode="auto">
          <a:xfrm>
            <a:off x="6223000" y="2311400"/>
            <a:ext cx="1619250" cy="622300"/>
          </a:xfrm>
          <a:prstGeom prst="star32">
            <a:avLst>
              <a:gd name="adj" fmla="val 37500"/>
            </a:avLst>
          </a:prstGeom>
          <a:solidFill>
            <a:srgbClr val="DDDDDD"/>
          </a:solidFill>
          <a:ln w="9525">
            <a:solidFill>
              <a:schemeClr val="tx1"/>
            </a:solidFill>
            <a:miter lim="800000"/>
            <a:headEnd/>
            <a:tailEnd/>
          </a:ln>
          <a:effectLst/>
        </p:spPr>
        <p:txBody>
          <a:bodyPr wrap="none" anchor="ctr"/>
          <a:lstStyle/>
          <a:p>
            <a:r>
              <a:rPr lang="ja-JP" altLang="en-US" sz="1800">
                <a:solidFill>
                  <a:srgbClr val="FF0000"/>
                </a:solidFill>
              </a:rPr>
              <a:t>保険自由化</a:t>
            </a:r>
          </a:p>
        </p:txBody>
      </p:sp>
      <p:sp>
        <p:nvSpPr>
          <p:cNvPr id="29" name="AutoShape 27"/>
          <p:cNvSpPr>
            <a:spLocks noChangeArrowheads="1"/>
          </p:cNvSpPr>
          <p:nvPr/>
        </p:nvSpPr>
        <p:spPr bwMode="auto">
          <a:xfrm rot="20514304">
            <a:off x="1538288" y="3516313"/>
            <a:ext cx="3924300" cy="495300"/>
          </a:xfrm>
          <a:prstGeom prst="rightArrowCallout">
            <a:avLst>
              <a:gd name="adj1" fmla="val 50000"/>
              <a:gd name="adj2" fmla="val 42949"/>
              <a:gd name="adj3" fmla="val 82532"/>
              <a:gd name="adj4" fmla="val 82981"/>
            </a:avLst>
          </a:prstGeom>
          <a:solidFill>
            <a:srgbClr val="DDDDDD"/>
          </a:solidFill>
          <a:ln w="9525">
            <a:solidFill>
              <a:schemeClr val="tx1"/>
            </a:solidFill>
            <a:miter lim="800000"/>
            <a:headEnd/>
            <a:tailEnd/>
          </a:ln>
          <a:effectLst/>
        </p:spPr>
        <p:txBody>
          <a:bodyPr wrap="none" anchor="ctr"/>
          <a:lstStyle/>
          <a:p>
            <a:r>
              <a:rPr lang="ja-JP" altLang="en-US" sz="1800">
                <a:solidFill>
                  <a:srgbClr val="FF3300"/>
                </a:solidFill>
              </a:rPr>
              <a:t>損害保険事業の発展</a:t>
            </a:r>
            <a:endParaRPr lang="ja-JP" altLang="en-US" sz="1800"/>
          </a:p>
        </p:txBody>
      </p:sp>
      <p:sp>
        <p:nvSpPr>
          <p:cNvPr id="30" name="AutoShape 28"/>
          <p:cNvSpPr>
            <a:spLocks noChangeArrowheads="1"/>
          </p:cNvSpPr>
          <p:nvPr/>
        </p:nvSpPr>
        <p:spPr bwMode="auto">
          <a:xfrm>
            <a:off x="7632700" y="1162050"/>
            <a:ext cx="1393825" cy="333375"/>
          </a:xfrm>
          <a:prstGeom prst="homePlate">
            <a:avLst>
              <a:gd name="adj" fmla="val 104524"/>
            </a:avLst>
          </a:prstGeom>
          <a:solidFill>
            <a:srgbClr val="CCFFFF"/>
          </a:solidFill>
          <a:ln w="9525">
            <a:solidFill>
              <a:schemeClr val="tx2"/>
            </a:solidFill>
            <a:miter lim="800000"/>
            <a:headEnd/>
            <a:tailEnd/>
          </a:ln>
          <a:effectLst/>
        </p:spPr>
        <p:txBody>
          <a:bodyPr wrap="none" anchor="ctr"/>
          <a:lstStyle/>
          <a:p>
            <a:r>
              <a:rPr lang="ja-JP" altLang="en-US"/>
              <a:t>２０００年～</a:t>
            </a:r>
          </a:p>
        </p:txBody>
      </p:sp>
      <p:sp>
        <p:nvSpPr>
          <p:cNvPr id="31" name="Oval 29"/>
          <p:cNvSpPr>
            <a:spLocks noChangeArrowheads="1"/>
          </p:cNvSpPr>
          <p:nvPr/>
        </p:nvSpPr>
        <p:spPr bwMode="auto">
          <a:xfrm>
            <a:off x="7556500" y="2603500"/>
            <a:ext cx="1317625" cy="1262063"/>
          </a:xfrm>
          <a:prstGeom prst="ellipse">
            <a:avLst/>
          </a:prstGeom>
          <a:gradFill rotWithShape="0">
            <a:gsLst>
              <a:gs pos="0">
                <a:srgbClr val="FF9966"/>
              </a:gs>
              <a:gs pos="50000">
                <a:srgbClr val="FFFFFF"/>
              </a:gs>
              <a:gs pos="100000">
                <a:srgbClr val="FF9966"/>
              </a:gs>
            </a:gsLst>
            <a:lin ang="5400000" scaled="1"/>
          </a:gradFill>
          <a:ln w="9525">
            <a:solidFill>
              <a:schemeClr val="tx2"/>
            </a:solidFill>
            <a:round/>
            <a:headEnd/>
            <a:tailEnd/>
          </a:ln>
          <a:effectLst/>
        </p:spPr>
        <p:txBody>
          <a:bodyPr wrap="none" anchor="ctr"/>
          <a:lstStyle/>
          <a:p>
            <a:r>
              <a:rPr lang="ja-JP" altLang="en-US"/>
              <a:t>多様化から</a:t>
            </a:r>
          </a:p>
          <a:p>
            <a:r>
              <a:rPr lang="ja-JP" altLang="en-US"/>
              <a:t>コモディティ化</a:t>
            </a:r>
          </a:p>
        </p:txBody>
      </p:sp>
      <p:sp>
        <p:nvSpPr>
          <p:cNvPr id="32" name="Rectangle 30"/>
          <p:cNvSpPr>
            <a:spLocks noChangeArrowheads="1"/>
          </p:cNvSpPr>
          <p:nvPr/>
        </p:nvSpPr>
        <p:spPr bwMode="auto">
          <a:xfrm>
            <a:off x="7727950" y="1592263"/>
            <a:ext cx="1403350" cy="696912"/>
          </a:xfrm>
          <a:prstGeom prst="rect">
            <a:avLst/>
          </a:prstGeom>
          <a:noFill/>
          <a:ln w="12700">
            <a:noFill/>
            <a:miter lim="800000"/>
            <a:headEnd type="none" w="sm" len="sm"/>
            <a:tailEnd type="none" w="sm" len="sm"/>
          </a:ln>
          <a:effectLst/>
        </p:spPr>
        <p:txBody>
          <a:bodyPr wrap="none">
            <a:spAutoFit/>
          </a:bodyPr>
          <a:lstStyle/>
          <a:p>
            <a:pPr algn="l">
              <a:lnSpc>
                <a:spcPct val="110000"/>
              </a:lnSpc>
            </a:pPr>
            <a:r>
              <a:rPr lang="en-US" altLang="ja-JP" sz="1200">
                <a:solidFill>
                  <a:schemeClr val="tx1"/>
                </a:solidFill>
                <a:ea typeface="ＭＳ ゴシック" pitchFamily="49" charset="-128"/>
              </a:rPr>
              <a:t>1998</a:t>
            </a:r>
            <a:r>
              <a:rPr lang="ja-JP" altLang="en-US" sz="1200">
                <a:solidFill>
                  <a:schemeClr val="tx1"/>
                </a:solidFill>
                <a:ea typeface="ＭＳ ゴシック" pitchFamily="49" charset="-128"/>
              </a:rPr>
              <a:t>年～ </a:t>
            </a:r>
            <a:br>
              <a:rPr lang="ja-JP" altLang="en-US" sz="1200">
                <a:solidFill>
                  <a:schemeClr val="tx1"/>
                </a:solidFill>
                <a:ea typeface="ＭＳ ゴシック" pitchFamily="49" charset="-128"/>
              </a:rPr>
            </a:br>
            <a:r>
              <a:rPr lang="ja-JP" altLang="en-US" sz="1200">
                <a:solidFill>
                  <a:schemeClr val="tx1"/>
                </a:solidFill>
                <a:ea typeface="ＭＳ ゴシック" pitchFamily="49" charset="-128"/>
              </a:rPr>
              <a:t>商品の多様化から</a:t>
            </a:r>
            <a:br>
              <a:rPr lang="ja-JP" altLang="en-US" sz="1200">
                <a:solidFill>
                  <a:schemeClr val="tx1"/>
                </a:solidFill>
                <a:ea typeface="ＭＳ ゴシック" pitchFamily="49" charset="-128"/>
              </a:rPr>
            </a:br>
            <a:r>
              <a:rPr lang="ja-JP" altLang="en-US" sz="1200">
                <a:solidFill>
                  <a:schemeClr val="tx1"/>
                </a:solidFill>
                <a:ea typeface="ＭＳ ゴシック" pitchFamily="49" charset="-128"/>
              </a:rPr>
              <a:t>コモディティ化へ</a:t>
            </a:r>
          </a:p>
        </p:txBody>
      </p:sp>
      <p:sp>
        <p:nvSpPr>
          <p:cNvPr id="33" name="AutoShape 31"/>
          <p:cNvSpPr>
            <a:spLocks noChangeArrowheads="1"/>
          </p:cNvSpPr>
          <p:nvPr/>
        </p:nvSpPr>
        <p:spPr bwMode="auto">
          <a:xfrm>
            <a:off x="7632700" y="5918200"/>
            <a:ext cx="1403350" cy="677863"/>
          </a:xfrm>
          <a:prstGeom prst="wave">
            <a:avLst>
              <a:gd name="adj1" fmla="val 13005"/>
              <a:gd name="adj2" fmla="val 0"/>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a:solidFill>
              <a:schemeClr val="tx2"/>
            </a:solidFill>
            <a:round/>
            <a:headEnd/>
            <a:tailEnd/>
          </a:ln>
          <a:effectLst/>
        </p:spPr>
        <p:txBody>
          <a:bodyPr wrap="none" anchor="ctr"/>
          <a:lstStyle/>
          <a:p>
            <a:r>
              <a:rPr lang="ja-JP" altLang="en-US" sz="1400"/>
              <a:t>サービス産業へ</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473200" y="0"/>
            <a:ext cx="6400800" cy="579438"/>
          </a:xfrm>
          <a:prstGeom prst="rect">
            <a:avLst/>
          </a:prstGeom>
          <a:noFill/>
          <a:ln w="9525">
            <a:noFill/>
            <a:miter lim="800000"/>
            <a:headEnd/>
            <a:tailEnd/>
          </a:ln>
          <a:effectLst/>
        </p:spPr>
        <p:txBody>
          <a:bodyPr>
            <a:spAutoFit/>
          </a:bodyPr>
          <a:lstStyle/>
          <a:p>
            <a:pPr algn="l">
              <a:spcBef>
                <a:spcPct val="50000"/>
              </a:spcBef>
            </a:pPr>
            <a:r>
              <a:rPr lang="ja-JP" altLang="en-US" sz="3200" b="0">
                <a:solidFill>
                  <a:schemeClr val="tx1"/>
                </a:solidFill>
                <a:ea typeface="ＤＨＰ特太ゴシック体" pitchFamily="2" charset="-128"/>
              </a:rPr>
              <a:t>損害保険業界の統合再編の動き</a:t>
            </a:r>
            <a:endParaRPr lang="ja-JP" altLang="en-US" sz="3200" b="0">
              <a:solidFill>
                <a:schemeClr val="tx1"/>
              </a:solidFill>
            </a:endParaRPr>
          </a:p>
        </p:txBody>
      </p:sp>
      <p:sp>
        <p:nvSpPr>
          <p:cNvPr id="5" name="Rectangle 3"/>
          <p:cNvSpPr>
            <a:spLocks noChangeArrowheads="1"/>
          </p:cNvSpPr>
          <p:nvPr/>
        </p:nvSpPr>
        <p:spPr bwMode="auto">
          <a:xfrm>
            <a:off x="190500" y="3505200"/>
            <a:ext cx="1409700" cy="304800"/>
          </a:xfrm>
          <a:prstGeom prst="rect">
            <a:avLst/>
          </a:prstGeom>
          <a:solidFill>
            <a:schemeClr val="accent1"/>
          </a:solidFill>
          <a:ln w="12700">
            <a:solidFill>
              <a:schemeClr val="tx1"/>
            </a:solidFill>
            <a:prstDash val="dash"/>
            <a:miter lim="800000"/>
            <a:headEnd type="none" w="sm" len="sm"/>
            <a:tailEnd type="none" w="sm" len="sm"/>
          </a:ln>
          <a:effectLst/>
        </p:spPr>
        <p:txBody>
          <a:bodyPr wrap="none" anchor="ctr"/>
          <a:lstStyle/>
          <a:p>
            <a:pPr defTabSz="762000"/>
            <a:r>
              <a:rPr lang="ja-JP" altLang="en-US">
                <a:ea typeface="ＭＳ ゴシック" pitchFamily="49" charset="-128"/>
              </a:rPr>
              <a:t>東京海上</a:t>
            </a:r>
            <a:endParaRPr lang="ja-JP" altLang="en-US">
              <a:solidFill>
                <a:schemeClr val="bg1"/>
              </a:solidFill>
              <a:ea typeface="ＭＳ ゴシック" pitchFamily="49" charset="-128"/>
            </a:endParaRPr>
          </a:p>
        </p:txBody>
      </p:sp>
      <p:sp>
        <p:nvSpPr>
          <p:cNvPr id="6" name="Rectangle 4"/>
          <p:cNvSpPr>
            <a:spLocks noChangeArrowheads="1"/>
          </p:cNvSpPr>
          <p:nvPr/>
        </p:nvSpPr>
        <p:spPr bwMode="auto">
          <a:xfrm>
            <a:off x="2044700" y="4787900"/>
            <a:ext cx="1414463"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defTabSz="762000"/>
            <a:r>
              <a:rPr lang="ja-JP" altLang="en-US">
                <a:ea typeface="ＭＳ ゴシック" pitchFamily="49" charset="-128"/>
              </a:rPr>
              <a:t>三井住友海上</a:t>
            </a:r>
          </a:p>
        </p:txBody>
      </p:sp>
      <p:sp>
        <p:nvSpPr>
          <p:cNvPr id="7" name="Rectangle 5"/>
          <p:cNvSpPr>
            <a:spLocks noChangeArrowheads="1"/>
          </p:cNvSpPr>
          <p:nvPr/>
        </p:nvSpPr>
        <p:spPr bwMode="auto">
          <a:xfrm>
            <a:off x="5969000" y="4775200"/>
            <a:ext cx="13716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defTabSz="762000"/>
            <a:r>
              <a:rPr lang="ja-JP" altLang="en-US">
                <a:ea typeface="ＭＳ ゴシック" pitchFamily="49" charset="-128"/>
              </a:rPr>
              <a:t>三井生命</a:t>
            </a:r>
          </a:p>
        </p:txBody>
      </p:sp>
      <p:sp>
        <p:nvSpPr>
          <p:cNvPr id="8" name="Rectangle 9"/>
          <p:cNvSpPr>
            <a:spLocks noChangeArrowheads="1"/>
          </p:cNvSpPr>
          <p:nvPr/>
        </p:nvSpPr>
        <p:spPr bwMode="auto">
          <a:xfrm>
            <a:off x="2032000" y="5764213"/>
            <a:ext cx="1397000" cy="304800"/>
          </a:xfrm>
          <a:prstGeom prst="rect">
            <a:avLst/>
          </a:prstGeom>
          <a:solidFill>
            <a:schemeClr val="accent1"/>
          </a:solidFill>
          <a:ln w="12700">
            <a:solidFill>
              <a:schemeClr val="tx1"/>
            </a:solidFill>
            <a:prstDash val="dash"/>
            <a:miter lim="800000"/>
            <a:headEnd type="none" w="sm" len="sm"/>
            <a:tailEnd type="none" w="sm" len="sm"/>
          </a:ln>
          <a:effectLst/>
        </p:spPr>
        <p:txBody>
          <a:bodyPr wrap="none" anchor="ctr"/>
          <a:lstStyle/>
          <a:p>
            <a:pPr defTabSz="762000"/>
            <a:r>
              <a:rPr lang="ja-JP" altLang="en-US">
                <a:ea typeface="ＭＳ ゴシック" pitchFamily="49" charset="-128"/>
              </a:rPr>
              <a:t>あいおい損保</a:t>
            </a:r>
          </a:p>
        </p:txBody>
      </p:sp>
      <p:sp>
        <p:nvSpPr>
          <p:cNvPr id="9" name="Rectangle 10"/>
          <p:cNvSpPr>
            <a:spLocks noChangeArrowheads="1"/>
          </p:cNvSpPr>
          <p:nvPr/>
        </p:nvSpPr>
        <p:spPr bwMode="auto">
          <a:xfrm>
            <a:off x="190500" y="4038600"/>
            <a:ext cx="1409700" cy="304800"/>
          </a:xfrm>
          <a:prstGeom prst="rect">
            <a:avLst/>
          </a:prstGeom>
          <a:solidFill>
            <a:schemeClr val="accent1"/>
          </a:solidFill>
          <a:ln w="12700">
            <a:solidFill>
              <a:schemeClr val="tx1"/>
            </a:solidFill>
            <a:prstDash val="dash"/>
            <a:miter lim="800000"/>
            <a:headEnd type="none" w="sm" len="sm"/>
            <a:tailEnd type="none" w="sm" len="sm"/>
          </a:ln>
          <a:effectLst/>
        </p:spPr>
        <p:txBody>
          <a:bodyPr wrap="none" anchor="ctr"/>
          <a:lstStyle/>
          <a:p>
            <a:pPr defTabSz="762000"/>
            <a:r>
              <a:rPr lang="ja-JP" altLang="en-US">
                <a:ea typeface="ＭＳ ゴシック" pitchFamily="49" charset="-128"/>
              </a:rPr>
              <a:t>日動火災</a:t>
            </a:r>
          </a:p>
        </p:txBody>
      </p:sp>
      <p:cxnSp>
        <p:nvCxnSpPr>
          <p:cNvPr id="10" name="AutoShape 11"/>
          <p:cNvCxnSpPr>
            <a:cxnSpLocks noChangeShapeType="1"/>
            <a:stCxn id="6" idx="3"/>
            <a:endCxn id="7" idx="1"/>
          </p:cNvCxnSpPr>
          <p:nvPr/>
        </p:nvCxnSpPr>
        <p:spPr bwMode="auto">
          <a:xfrm flipV="1">
            <a:off x="3459163" y="4927600"/>
            <a:ext cx="2509837" cy="12700"/>
          </a:xfrm>
          <a:prstGeom prst="straightConnector1">
            <a:avLst/>
          </a:prstGeom>
          <a:noFill/>
          <a:ln w="57150">
            <a:solidFill>
              <a:schemeClr val="hlink"/>
            </a:solidFill>
            <a:prstDash val="sysDot"/>
            <a:round/>
            <a:headEnd type="none" w="sm" len="sm"/>
            <a:tailEnd type="none" w="sm" len="sm"/>
          </a:ln>
          <a:effectLst/>
        </p:spPr>
      </p:cxnSp>
      <p:cxnSp>
        <p:nvCxnSpPr>
          <p:cNvPr id="11" name="AutoShape 12"/>
          <p:cNvCxnSpPr>
            <a:cxnSpLocks noChangeShapeType="1"/>
          </p:cNvCxnSpPr>
          <p:nvPr/>
        </p:nvCxnSpPr>
        <p:spPr bwMode="auto">
          <a:xfrm>
            <a:off x="7454900" y="1117600"/>
            <a:ext cx="457200" cy="0"/>
          </a:xfrm>
          <a:prstGeom prst="straightConnector1">
            <a:avLst/>
          </a:prstGeom>
          <a:noFill/>
          <a:ln w="57150">
            <a:solidFill>
              <a:schemeClr val="hlink"/>
            </a:solidFill>
            <a:prstDash val="sysDot"/>
            <a:round/>
            <a:headEnd type="none" w="sm" len="sm"/>
            <a:tailEnd type="none" w="sm" len="sm"/>
          </a:ln>
          <a:effectLst/>
        </p:spPr>
      </p:cxnSp>
      <p:sp>
        <p:nvSpPr>
          <p:cNvPr id="12" name="Line 13"/>
          <p:cNvSpPr>
            <a:spLocks noChangeShapeType="1"/>
          </p:cNvSpPr>
          <p:nvPr/>
        </p:nvSpPr>
        <p:spPr bwMode="auto">
          <a:xfrm>
            <a:off x="7454900" y="736600"/>
            <a:ext cx="457200" cy="0"/>
          </a:xfrm>
          <a:prstGeom prst="line">
            <a:avLst/>
          </a:prstGeom>
          <a:noFill/>
          <a:ln w="57150">
            <a:solidFill>
              <a:schemeClr val="tx1"/>
            </a:solidFill>
            <a:round/>
            <a:headEnd type="none" w="sm" len="sm"/>
            <a:tailEnd type="none" w="sm" len="sm"/>
          </a:ln>
          <a:effectLst/>
        </p:spPr>
        <p:txBody>
          <a:bodyPr/>
          <a:lstStyle/>
          <a:p>
            <a:endParaRPr lang="ja-JP" altLang="en-US"/>
          </a:p>
        </p:txBody>
      </p:sp>
      <p:sp>
        <p:nvSpPr>
          <p:cNvPr id="13" name="Text Box 14"/>
          <p:cNvSpPr txBox="1">
            <a:spLocks noChangeArrowheads="1"/>
          </p:cNvSpPr>
          <p:nvPr/>
        </p:nvSpPr>
        <p:spPr bwMode="auto">
          <a:xfrm>
            <a:off x="8102600" y="952500"/>
            <a:ext cx="590550" cy="336550"/>
          </a:xfrm>
          <a:prstGeom prst="rect">
            <a:avLst/>
          </a:prstGeom>
          <a:noFill/>
          <a:ln w="12700">
            <a:noFill/>
            <a:miter lim="800000"/>
            <a:headEnd type="none" w="sm" len="sm"/>
            <a:tailEnd type="none" w="sm" len="sm"/>
          </a:ln>
          <a:effectLst/>
        </p:spPr>
        <p:txBody>
          <a:bodyPr wrap="none">
            <a:spAutoFit/>
          </a:bodyPr>
          <a:lstStyle/>
          <a:p>
            <a:pPr algn="l" defTabSz="762000"/>
            <a:r>
              <a:rPr lang="ja-JP" altLang="en-US" b="0">
                <a:solidFill>
                  <a:schemeClr val="tx1"/>
                </a:solidFill>
                <a:latin typeface="ＭＳ ゴシック" pitchFamily="49" charset="-128"/>
                <a:ea typeface="ＭＳ ゴシック" pitchFamily="49" charset="-128"/>
              </a:rPr>
              <a:t>提携</a:t>
            </a:r>
          </a:p>
        </p:txBody>
      </p:sp>
      <p:sp>
        <p:nvSpPr>
          <p:cNvPr id="14" name="Text Box 15"/>
          <p:cNvSpPr txBox="1">
            <a:spLocks noChangeArrowheads="1"/>
          </p:cNvSpPr>
          <p:nvPr/>
        </p:nvSpPr>
        <p:spPr bwMode="auto">
          <a:xfrm>
            <a:off x="7975600" y="546100"/>
            <a:ext cx="996950" cy="336550"/>
          </a:xfrm>
          <a:prstGeom prst="rect">
            <a:avLst/>
          </a:prstGeom>
          <a:noFill/>
          <a:ln w="12700">
            <a:noFill/>
            <a:miter lim="800000"/>
            <a:headEnd type="none" w="sm" len="sm"/>
            <a:tailEnd type="none" w="sm" len="sm"/>
          </a:ln>
          <a:effectLst/>
        </p:spPr>
        <p:txBody>
          <a:bodyPr wrap="none">
            <a:spAutoFit/>
          </a:bodyPr>
          <a:lstStyle/>
          <a:p>
            <a:pPr algn="l" defTabSz="762000"/>
            <a:r>
              <a:rPr lang="ja-JP" altLang="en-US" b="0">
                <a:solidFill>
                  <a:schemeClr val="tx1"/>
                </a:solidFill>
                <a:latin typeface="ＭＳ ゴシック" pitchFamily="49" charset="-128"/>
                <a:ea typeface="ＭＳ ゴシック" pitchFamily="49" charset="-128"/>
              </a:rPr>
              <a:t>経営統合</a:t>
            </a:r>
          </a:p>
        </p:txBody>
      </p:sp>
      <p:sp>
        <p:nvSpPr>
          <p:cNvPr id="15" name="Rectangle 17"/>
          <p:cNvSpPr>
            <a:spLocks noChangeArrowheads="1"/>
          </p:cNvSpPr>
          <p:nvPr/>
        </p:nvSpPr>
        <p:spPr bwMode="auto">
          <a:xfrm>
            <a:off x="5956300" y="3467100"/>
            <a:ext cx="1371600" cy="304800"/>
          </a:xfrm>
          <a:prstGeom prst="rect">
            <a:avLst/>
          </a:prstGeom>
          <a:solidFill>
            <a:schemeClr val="accent1"/>
          </a:solidFill>
          <a:ln w="12700">
            <a:solidFill>
              <a:schemeClr val="tx1"/>
            </a:solidFill>
            <a:prstDash val="dash"/>
            <a:miter lim="800000"/>
            <a:headEnd type="none" w="sm" len="sm"/>
            <a:tailEnd type="none" w="sm" len="sm"/>
          </a:ln>
          <a:effectLst/>
        </p:spPr>
        <p:txBody>
          <a:bodyPr wrap="none" anchor="ctr"/>
          <a:lstStyle/>
          <a:p>
            <a:pPr defTabSz="762000"/>
            <a:r>
              <a:rPr lang="ja-JP" altLang="en-US">
                <a:ea typeface="ＭＳ ゴシック" pitchFamily="49" charset="-128"/>
              </a:rPr>
              <a:t>明治生命</a:t>
            </a:r>
          </a:p>
        </p:txBody>
      </p:sp>
      <p:sp>
        <p:nvSpPr>
          <p:cNvPr id="16" name="Rectangle 18"/>
          <p:cNvSpPr>
            <a:spLocks noChangeArrowheads="1"/>
          </p:cNvSpPr>
          <p:nvPr/>
        </p:nvSpPr>
        <p:spPr bwMode="auto">
          <a:xfrm>
            <a:off x="5956300" y="3975100"/>
            <a:ext cx="1371600" cy="304800"/>
          </a:xfrm>
          <a:prstGeom prst="rect">
            <a:avLst/>
          </a:prstGeom>
          <a:solidFill>
            <a:schemeClr val="accent1"/>
          </a:solidFill>
          <a:ln w="12700">
            <a:solidFill>
              <a:schemeClr val="tx1"/>
            </a:solidFill>
            <a:prstDash val="dash"/>
            <a:miter lim="800000"/>
            <a:headEnd type="none" w="sm" len="sm"/>
            <a:tailEnd type="none" w="sm" len="sm"/>
          </a:ln>
          <a:effectLst/>
        </p:spPr>
        <p:txBody>
          <a:bodyPr wrap="none" anchor="ctr"/>
          <a:lstStyle/>
          <a:p>
            <a:pPr defTabSz="762000"/>
            <a:r>
              <a:rPr lang="ja-JP" altLang="en-US">
                <a:ea typeface="ＭＳ ゴシック" pitchFamily="49" charset="-128"/>
              </a:rPr>
              <a:t>安田生命</a:t>
            </a:r>
          </a:p>
        </p:txBody>
      </p:sp>
      <p:sp>
        <p:nvSpPr>
          <p:cNvPr id="17" name="Rectangle 19"/>
          <p:cNvSpPr>
            <a:spLocks noChangeArrowheads="1"/>
          </p:cNvSpPr>
          <p:nvPr/>
        </p:nvSpPr>
        <p:spPr bwMode="auto">
          <a:xfrm>
            <a:off x="7505700" y="3733800"/>
            <a:ext cx="1524000" cy="304800"/>
          </a:xfrm>
          <a:prstGeom prst="rect">
            <a:avLst/>
          </a:prstGeom>
          <a:solidFill>
            <a:schemeClr val="accent1"/>
          </a:solidFill>
          <a:ln w="19050">
            <a:solidFill>
              <a:schemeClr val="tx1"/>
            </a:solidFill>
            <a:miter lim="800000"/>
            <a:headEnd type="none" w="sm" len="sm"/>
            <a:tailEnd type="none" w="sm" len="sm"/>
          </a:ln>
          <a:effectLst/>
        </p:spPr>
        <p:txBody>
          <a:bodyPr wrap="none" anchor="ctr"/>
          <a:lstStyle/>
          <a:p>
            <a:pPr defTabSz="762000"/>
            <a:r>
              <a:rPr lang="ja-JP" altLang="en-US">
                <a:ea typeface="ＭＳ ゴシック" pitchFamily="49" charset="-128"/>
              </a:rPr>
              <a:t>明治安田生命</a:t>
            </a:r>
          </a:p>
        </p:txBody>
      </p:sp>
      <p:sp>
        <p:nvSpPr>
          <p:cNvPr id="18" name="Rectangle 21"/>
          <p:cNvSpPr>
            <a:spLocks noChangeArrowheads="1"/>
          </p:cNvSpPr>
          <p:nvPr/>
        </p:nvSpPr>
        <p:spPr bwMode="auto">
          <a:xfrm>
            <a:off x="165100" y="901700"/>
            <a:ext cx="1409700" cy="304800"/>
          </a:xfrm>
          <a:prstGeom prst="rect">
            <a:avLst/>
          </a:prstGeom>
          <a:solidFill>
            <a:schemeClr val="accent1"/>
          </a:solidFill>
          <a:ln w="12700">
            <a:solidFill>
              <a:schemeClr val="bg1"/>
            </a:solidFill>
            <a:prstDash val="dash"/>
            <a:miter lim="800000"/>
            <a:headEnd type="none" w="sm" len="sm"/>
            <a:tailEnd type="none" w="sm" len="sm"/>
          </a:ln>
          <a:effectLst/>
        </p:spPr>
        <p:txBody>
          <a:bodyPr wrap="none" anchor="ctr"/>
          <a:lstStyle/>
          <a:p>
            <a:pPr defTabSz="762000"/>
            <a:r>
              <a:rPr lang="ja-JP" altLang="en-US" sz="1400">
                <a:ea typeface="ＭＳ ゴシック" pitchFamily="49" charset="-128"/>
              </a:rPr>
              <a:t>安田火災</a:t>
            </a:r>
          </a:p>
        </p:txBody>
      </p:sp>
      <p:sp>
        <p:nvSpPr>
          <p:cNvPr id="19" name="Rectangle 22"/>
          <p:cNvSpPr>
            <a:spLocks noChangeArrowheads="1"/>
          </p:cNvSpPr>
          <p:nvPr/>
        </p:nvSpPr>
        <p:spPr bwMode="auto">
          <a:xfrm>
            <a:off x="5956300" y="1282700"/>
            <a:ext cx="13716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defTabSz="762000"/>
            <a:r>
              <a:rPr lang="ja-JP" altLang="en-US">
                <a:ea typeface="ＭＳ ゴシック" pitchFamily="49" charset="-128"/>
              </a:rPr>
              <a:t>第一生命</a:t>
            </a:r>
          </a:p>
        </p:txBody>
      </p:sp>
      <p:sp>
        <p:nvSpPr>
          <p:cNvPr id="20" name="Rectangle 23"/>
          <p:cNvSpPr>
            <a:spLocks noChangeArrowheads="1"/>
          </p:cNvSpPr>
          <p:nvPr/>
        </p:nvSpPr>
        <p:spPr bwMode="auto">
          <a:xfrm>
            <a:off x="165100" y="1282700"/>
            <a:ext cx="1409700" cy="304800"/>
          </a:xfrm>
          <a:prstGeom prst="rect">
            <a:avLst/>
          </a:prstGeom>
          <a:solidFill>
            <a:schemeClr val="accent1"/>
          </a:solidFill>
          <a:ln w="12700">
            <a:solidFill>
              <a:schemeClr val="bg1"/>
            </a:solidFill>
            <a:prstDash val="dash"/>
            <a:miter lim="800000"/>
            <a:headEnd type="none" w="sm" len="sm"/>
            <a:tailEnd type="none" w="sm" len="sm"/>
          </a:ln>
          <a:effectLst/>
        </p:spPr>
        <p:txBody>
          <a:bodyPr wrap="none" anchor="ctr"/>
          <a:lstStyle/>
          <a:p>
            <a:pPr defTabSz="762000"/>
            <a:r>
              <a:rPr lang="ja-JP" altLang="en-US" sz="1400">
                <a:ea typeface="ＭＳ ゴシック" pitchFamily="49" charset="-128"/>
              </a:rPr>
              <a:t>日産火災</a:t>
            </a:r>
          </a:p>
        </p:txBody>
      </p:sp>
      <p:sp>
        <p:nvSpPr>
          <p:cNvPr id="21" name="Rectangle 24"/>
          <p:cNvSpPr>
            <a:spLocks noChangeArrowheads="1"/>
          </p:cNvSpPr>
          <p:nvPr/>
        </p:nvSpPr>
        <p:spPr bwMode="auto">
          <a:xfrm>
            <a:off x="165100" y="1663700"/>
            <a:ext cx="1409700" cy="304800"/>
          </a:xfrm>
          <a:prstGeom prst="rect">
            <a:avLst/>
          </a:prstGeom>
          <a:solidFill>
            <a:schemeClr val="accent1"/>
          </a:solidFill>
          <a:ln w="12700">
            <a:solidFill>
              <a:schemeClr val="bg1"/>
            </a:solidFill>
            <a:prstDash val="dash"/>
            <a:miter lim="800000"/>
            <a:headEnd type="none" w="sm" len="sm"/>
            <a:tailEnd type="none" w="sm" len="sm"/>
          </a:ln>
          <a:effectLst/>
        </p:spPr>
        <p:txBody>
          <a:bodyPr wrap="none" anchor="ctr"/>
          <a:lstStyle/>
          <a:p>
            <a:pPr defTabSz="762000"/>
            <a:r>
              <a:rPr lang="ja-JP" altLang="en-US" sz="1400">
                <a:ea typeface="ＭＳ ゴシック" pitchFamily="49" charset="-128"/>
              </a:rPr>
              <a:t>大成火災</a:t>
            </a:r>
          </a:p>
        </p:txBody>
      </p:sp>
      <p:cxnSp>
        <p:nvCxnSpPr>
          <p:cNvPr id="22" name="AutoShape 25"/>
          <p:cNvCxnSpPr>
            <a:cxnSpLocks noChangeShapeType="1"/>
            <a:stCxn id="50" idx="3"/>
            <a:endCxn id="19" idx="1"/>
          </p:cNvCxnSpPr>
          <p:nvPr/>
        </p:nvCxnSpPr>
        <p:spPr bwMode="auto">
          <a:xfrm>
            <a:off x="5305425" y="1435100"/>
            <a:ext cx="650875" cy="0"/>
          </a:xfrm>
          <a:prstGeom prst="straightConnector1">
            <a:avLst/>
          </a:prstGeom>
          <a:noFill/>
          <a:ln w="57150">
            <a:solidFill>
              <a:schemeClr val="hlink"/>
            </a:solidFill>
            <a:prstDash val="sysDot"/>
            <a:round/>
            <a:headEnd type="none" w="sm" len="sm"/>
            <a:tailEnd type="none" w="sm" len="sm"/>
          </a:ln>
          <a:effectLst/>
        </p:spPr>
      </p:cxnSp>
      <p:sp>
        <p:nvSpPr>
          <p:cNvPr id="23" name="Rectangle 26"/>
          <p:cNvSpPr>
            <a:spLocks noChangeArrowheads="1"/>
          </p:cNvSpPr>
          <p:nvPr/>
        </p:nvSpPr>
        <p:spPr bwMode="auto">
          <a:xfrm>
            <a:off x="2044700" y="1104900"/>
            <a:ext cx="1409700" cy="660400"/>
          </a:xfrm>
          <a:prstGeom prst="rect">
            <a:avLst/>
          </a:prstGeom>
          <a:solidFill>
            <a:schemeClr val="accent1"/>
          </a:solidFill>
          <a:ln w="19050">
            <a:solidFill>
              <a:schemeClr val="bg1"/>
            </a:solidFill>
            <a:prstDash val="dash"/>
            <a:miter lim="800000"/>
            <a:headEnd type="none" w="sm" len="sm"/>
            <a:tailEnd type="none" w="sm" len="sm"/>
          </a:ln>
          <a:effectLst/>
        </p:spPr>
        <p:txBody>
          <a:bodyPr wrap="none" anchor="ctr"/>
          <a:lstStyle/>
          <a:p>
            <a:pPr defTabSz="762000"/>
            <a:r>
              <a:rPr lang="ja-JP" altLang="en-US">
                <a:ea typeface="ＭＳ ゴシック" pitchFamily="49" charset="-128"/>
              </a:rPr>
              <a:t>損保ジャパン</a:t>
            </a:r>
          </a:p>
        </p:txBody>
      </p:sp>
      <p:cxnSp>
        <p:nvCxnSpPr>
          <p:cNvPr id="24" name="AutoShape 27"/>
          <p:cNvCxnSpPr>
            <a:cxnSpLocks noChangeShapeType="1"/>
            <a:stCxn id="20" idx="2"/>
          </p:cNvCxnSpPr>
          <p:nvPr/>
        </p:nvCxnSpPr>
        <p:spPr bwMode="auto">
          <a:xfrm>
            <a:off x="869950" y="1587500"/>
            <a:ext cx="1588" cy="76200"/>
          </a:xfrm>
          <a:prstGeom prst="straightConnector1">
            <a:avLst/>
          </a:prstGeom>
          <a:noFill/>
          <a:ln w="57150">
            <a:solidFill>
              <a:schemeClr val="tx1"/>
            </a:solidFill>
            <a:round/>
            <a:headEnd type="none" w="sm" len="sm"/>
            <a:tailEnd type="none" w="sm" len="sm"/>
          </a:ln>
          <a:effectLst/>
        </p:spPr>
      </p:cxnSp>
      <p:cxnSp>
        <p:nvCxnSpPr>
          <p:cNvPr id="25" name="AutoShape 28"/>
          <p:cNvCxnSpPr>
            <a:cxnSpLocks noChangeShapeType="1"/>
            <a:endCxn id="20" idx="0"/>
          </p:cNvCxnSpPr>
          <p:nvPr/>
        </p:nvCxnSpPr>
        <p:spPr bwMode="auto">
          <a:xfrm>
            <a:off x="869950" y="1206500"/>
            <a:ext cx="0" cy="76200"/>
          </a:xfrm>
          <a:prstGeom prst="straightConnector1">
            <a:avLst/>
          </a:prstGeom>
          <a:noFill/>
          <a:ln w="57150">
            <a:solidFill>
              <a:schemeClr val="tx1"/>
            </a:solidFill>
            <a:round/>
            <a:headEnd type="none" w="sm" len="sm"/>
            <a:tailEnd type="none" w="sm" len="sm"/>
          </a:ln>
          <a:effectLst/>
        </p:spPr>
      </p:cxnSp>
      <p:sp>
        <p:nvSpPr>
          <p:cNvPr id="26" name="Rectangle 29"/>
          <p:cNvSpPr>
            <a:spLocks noChangeArrowheads="1"/>
          </p:cNvSpPr>
          <p:nvPr/>
        </p:nvSpPr>
        <p:spPr bwMode="auto">
          <a:xfrm>
            <a:off x="2044700" y="2032000"/>
            <a:ext cx="14097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defTabSz="762000"/>
            <a:r>
              <a:rPr lang="ja-JP" altLang="en-US" sz="1400">
                <a:ea typeface="ＭＳ ゴシック" pitchFamily="49" charset="-128"/>
              </a:rPr>
              <a:t>セゾン自動車火災</a:t>
            </a:r>
          </a:p>
        </p:txBody>
      </p:sp>
      <p:cxnSp>
        <p:nvCxnSpPr>
          <p:cNvPr id="27" name="AutoShape 30"/>
          <p:cNvCxnSpPr>
            <a:cxnSpLocks noChangeShapeType="1"/>
            <a:stCxn id="23" idx="2"/>
            <a:endCxn id="26" idx="0"/>
          </p:cNvCxnSpPr>
          <p:nvPr/>
        </p:nvCxnSpPr>
        <p:spPr bwMode="auto">
          <a:xfrm>
            <a:off x="2749550" y="1774825"/>
            <a:ext cx="0" cy="257175"/>
          </a:xfrm>
          <a:prstGeom prst="straightConnector1">
            <a:avLst/>
          </a:prstGeom>
          <a:noFill/>
          <a:ln w="57150">
            <a:solidFill>
              <a:schemeClr val="hlink"/>
            </a:solidFill>
            <a:prstDash val="sysDot"/>
            <a:round/>
            <a:headEnd type="none" w="sm" len="sm"/>
            <a:tailEnd type="none" w="sm" len="sm"/>
          </a:ln>
          <a:effectLst/>
        </p:spPr>
      </p:cxnSp>
      <p:sp>
        <p:nvSpPr>
          <p:cNvPr id="28" name="Rectangle 32"/>
          <p:cNvSpPr>
            <a:spLocks noChangeArrowheads="1"/>
          </p:cNvSpPr>
          <p:nvPr/>
        </p:nvSpPr>
        <p:spPr bwMode="auto">
          <a:xfrm>
            <a:off x="5956300" y="6197600"/>
            <a:ext cx="13716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defTabSz="762000"/>
            <a:r>
              <a:rPr lang="ja-JP" altLang="en-US">
                <a:ea typeface="ＭＳ ゴシック" pitchFamily="49" charset="-128"/>
              </a:rPr>
              <a:t>日本生命</a:t>
            </a:r>
          </a:p>
        </p:txBody>
      </p:sp>
      <p:sp>
        <p:nvSpPr>
          <p:cNvPr id="29" name="Rectangle 33"/>
          <p:cNvSpPr>
            <a:spLocks noChangeArrowheads="1"/>
          </p:cNvSpPr>
          <p:nvPr/>
        </p:nvSpPr>
        <p:spPr bwMode="auto">
          <a:xfrm>
            <a:off x="177800" y="6464300"/>
            <a:ext cx="1828800" cy="304800"/>
          </a:xfrm>
          <a:prstGeom prst="rect">
            <a:avLst/>
          </a:prstGeom>
          <a:solidFill>
            <a:schemeClr val="accent1"/>
          </a:solidFill>
          <a:ln w="12700">
            <a:solidFill>
              <a:schemeClr val="tx1"/>
            </a:solidFill>
            <a:prstDash val="dash"/>
            <a:miter lim="800000"/>
            <a:headEnd type="none" w="sm" len="sm"/>
            <a:tailEnd type="none" w="sm" len="sm"/>
          </a:ln>
          <a:effectLst/>
        </p:spPr>
        <p:txBody>
          <a:bodyPr wrap="none" anchor="ctr"/>
          <a:lstStyle/>
          <a:p>
            <a:pPr defTabSz="762000"/>
            <a:r>
              <a:rPr lang="ja-JP" altLang="en-US">
                <a:ea typeface="ＭＳ ゴシック" pitchFamily="49" charset="-128"/>
              </a:rPr>
              <a:t>ニッセイ同和損保</a:t>
            </a:r>
          </a:p>
        </p:txBody>
      </p:sp>
      <p:cxnSp>
        <p:nvCxnSpPr>
          <p:cNvPr id="30" name="AutoShape 34"/>
          <p:cNvCxnSpPr>
            <a:cxnSpLocks noChangeShapeType="1"/>
            <a:stCxn id="5" idx="3"/>
            <a:endCxn id="53" idx="1"/>
          </p:cNvCxnSpPr>
          <p:nvPr/>
        </p:nvCxnSpPr>
        <p:spPr bwMode="auto">
          <a:xfrm>
            <a:off x="1600200" y="3657600"/>
            <a:ext cx="444500" cy="254000"/>
          </a:xfrm>
          <a:prstGeom prst="bentConnector3">
            <a:avLst>
              <a:gd name="adj1" fmla="val 50000"/>
            </a:avLst>
          </a:prstGeom>
          <a:noFill/>
          <a:ln w="57150">
            <a:solidFill>
              <a:schemeClr val="tx1"/>
            </a:solidFill>
            <a:miter lim="800000"/>
            <a:headEnd/>
            <a:tailEnd/>
          </a:ln>
          <a:effectLst/>
        </p:spPr>
      </p:cxnSp>
      <p:cxnSp>
        <p:nvCxnSpPr>
          <p:cNvPr id="31" name="AutoShape 37"/>
          <p:cNvCxnSpPr>
            <a:cxnSpLocks noChangeShapeType="1"/>
            <a:stCxn id="15" idx="2"/>
            <a:endCxn id="16" idx="0"/>
          </p:cNvCxnSpPr>
          <p:nvPr/>
        </p:nvCxnSpPr>
        <p:spPr bwMode="auto">
          <a:xfrm>
            <a:off x="6642100" y="3771900"/>
            <a:ext cx="0" cy="203200"/>
          </a:xfrm>
          <a:prstGeom prst="straightConnector1">
            <a:avLst/>
          </a:prstGeom>
          <a:noFill/>
          <a:ln w="57150">
            <a:solidFill>
              <a:schemeClr val="tx1"/>
            </a:solidFill>
            <a:round/>
            <a:headEnd/>
            <a:tailEnd/>
          </a:ln>
          <a:effectLst/>
        </p:spPr>
      </p:cxnSp>
      <p:sp>
        <p:nvSpPr>
          <p:cNvPr id="32" name="Rectangle 40"/>
          <p:cNvSpPr>
            <a:spLocks noChangeArrowheads="1"/>
          </p:cNvSpPr>
          <p:nvPr/>
        </p:nvSpPr>
        <p:spPr bwMode="auto">
          <a:xfrm>
            <a:off x="165100" y="4559300"/>
            <a:ext cx="1414463" cy="304800"/>
          </a:xfrm>
          <a:prstGeom prst="rect">
            <a:avLst/>
          </a:prstGeom>
          <a:solidFill>
            <a:schemeClr val="accent1"/>
          </a:solidFill>
          <a:ln w="12700">
            <a:solidFill>
              <a:schemeClr val="tx1"/>
            </a:solidFill>
            <a:prstDash val="dash"/>
            <a:miter lim="800000"/>
            <a:headEnd type="none" w="sm" len="sm"/>
            <a:tailEnd type="none" w="sm" len="sm"/>
          </a:ln>
          <a:effectLst/>
        </p:spPr>
        <p:txBody>
          <a:bodyPr wrap="none" anchor="ctr"/>
          <a:lstStyle/>
          <a:p>
            <a:pPr defTabSz="762000"/>
            <a:r>
              <a:rPr lang="ja-JP" altLang="en-US" sz="1400">
                <a:ea typeface="ＭＳ ゴシック" pitchFamily="49" charset="-128"/>
              </a:rPr>
              <a:t>三井海上</a:t>
            </a:r>
          </a:p>
        </p:txBody>
      </p:sp>
      <p:sp>
        <p:nvSpPr>
          <p:cNvPr id="33" name="Rectangle 41"/>
          <p:cNvSpPr>
            <a:spLocks noChangeArrowheads="1"/>
          </p:cNvSpPr>
          <p:nvPr/>
        </p:nvSpPr>
        <p:spPr bwMode="auto">
          <a:xfrm>
            <a:off x="165100" y="5054600"/>
            <a:ext cx="1414463" cy="304800"/>
          </a:xfrm>
          <a:prstGeom prst="rect">
            <a:avLst/>
          </a:prstGeom>
          <a:solidFill>
            <a:schemeClr val="accent1"/>
          </a:solidFill>
          <a:ln w="12700">
            <a:solidFill>
              <a:schemeClr val="tx1"/>
            </a:solidFill>
            <a:prstDash val="dash"/>
            <a:miter lim="800000"/>
            <a:headEnd type="none" w="sm" len="sm"/>
            <a:tailEnd type="none" w="sm" len="sm"/>
          </a:ln>
          <a:effectLst/>
        </p:spPr>
        <p:txBody>
          <a:bodyPr wrap="none" anchor="ctr"/>
          <a:lstStyle/>
          <a:p>
            <a:pPr defTabSz="762000"/>
            <a:r>
              <a:rPr lang="ja-JP" altLang="en-US" sz="1400">
                <a:ea typeface="ＭＳ ゴシック" pitchFamily="49" charset="-128"/>
              </a:rPr>
              <a:t>住友海上</a:t>
            </a:r>
          </a:p>
        </p:txBody>
      </p:sp>
      <p:cxnSp>
        <p:nvCxnSpPr>
          <p:cNvPr id="34" name="AutoShape 42"/>
          <p:cNvCxnSpPr>
            <a:cxnSpLocks noChangeShapeType="1"/>
            <a:stCxn id="32" idx="3"/>
            <a:endCxn id="6" idx="1"/>
          </p:cNvCxnSpPr>
          <p:nvPr/>
        </p:nvCxnSpPr>
        <p:spPr bwMode="auto">
          <a:xfrm>
            <a:off x="1579563" y="4711700"/>
            <a:ext cx="465137" cy="228600"/>
          </a:xfrm>
          <a:prstGeom prst="bentConnector3">
            <a:avLst>
              <a:gd name="adj1" fmla="val 49829"/>
            </a:avLst>
          </a:prstGeom>
          <a:noFill/>
          <a:ln w="57150">
            <a:solidFill>
              <a:schemeClr val="tx1"/>
            </a:solidFill>
            <a:miter lim="800000"/>
            <a:headEnd/>
            <a:tailEnd/>
          </a:ln>
          <a:effectLst/>
        </p:spPr>
      </p:cxnSp>
      <p:cxnSp>
        <p:nvCxnSpPr>
          <p:cNvPr id="35" name="AutoShape 43"/>
          <p:cNvCxnSpPr>
            <a:cxnSpLocks noChangeShapeType="1"/>
            <a:stCxn id="33" idx="3"/>
            <a:endCxn id="6" idx="1"/>
          </p:cNvCxnSpPr>
          <p:nvPr/>
        </p:nvCxnSpPr>
        <p:spPr bwMode="auto">
          <a:xfrm flipV="1">
            <a:off x="1579563" y="4940300"/>
            <a:ext cx="465137" cy="266700"/>
          </a:xfrm>
          <a:prstGeom prst="bentConnector3">
            <a:avLst>
              <a:gd name="adj1" fmla="val 49829"/>
            </a:avLst>
          </a:prstGeom>
          <a:noFill/>
          <a:ln w="57150">
            <a:solidFill>
              <a:schemeClr val="tx1"/>
            </a:solidFill>
            <a:miter lim="800000"/>
            <a:headEnd/>
            <a:tailEnd/>
          </a:ln>
          <a:effectLst/>
        </p:spPr>
      </p:cxnSp>
      <p:sp>
        <p:nvSpPr>
          <p:cNvPr id="36" name="Rectangle 49"/>
          <p:cNvSpPr>
            <a:spLocks noChangeArrowheads="1"/>
          </p:cNvSpPr>
          <p:nvPr/>
        </p:nvSpPr>
        <p:spPr bwMode="auto">
          <a:xfrm>
            <a:off x="165100" y="5537200"/>
            <a:ext cx="1414463" cy="304800"/>
          </a:xfrm>
          <a:prstGeom prst="rect">
            <a:avLst/>
          </a:prstGeom>
          <a:solidFill>
            <a:schemeClr val="accent1"/>
          </a:solidFill>
          <a:ln w="12700">
            <a:solidFill>
              <a:schemeClr val="tx1"/>
            </a:solidFill>
            <a:prstDash val="dash"/>
            <a:miter lim="800000"/>
            <a:headEnd type="none" w="sm" len="sm"/>
            <a:tailEnd type="none" w="sm" len="sm"/>
          </a:ln>
          <a:effectLst/>
        </p:spPr>
        <p:txBody>
          <a:bodyPr wrap="none" anchor="ctr"/>
          <a:lstStyle/>
          <a:p>
            <a:pPr defTabSz="762000"/>
            <a:r>
              <a:rPr lang="ja-JP" altLang="en-US" sz="1400">
                <a:ea typeface="ＭＳ ゴシック" pitchFamily="49" charset="-128"/>
              </a:rPr>
              <a:t>千代田火災</a:t>
            </a:r>
          </a:p>
        </p:txBody>
      </p:sp>
      <p:sp>
        <p:nvSpPr>
          <p:cNvPr id="37" name="Rectangle 50"/>
          <p:cNvSpPr>
            <a:spLocks noChangeArrowheads="1"/>
          </p:cNvSpPr>
          <p:nvPr/>
        </p:nvSpPr>
        <p:spPr bwMode="auto">
          <a:xfrm>
            <a:off x="165100" y="6032500"/>
            <a:ext cx="1414463" cy="304800"/>
          </a:xfrm>
          <a:prstGeom prst="rect">
            <a:avLst/>
          </a:prstGeom>
          <a:solidFill>
            <a:schemeClr val="accent1"/>
          </a:solidFill>
          <a:ln w="12700">
            <a:solidFill>
              <a:schemeClr val="tx1"/>
            </a:solidFill>
            <a:prstDash val="dash"/>
            <a:miter lim="800000"/>
            <a:headEnd type="none" w="sm" len="sm"/>
            <a:tailEnd type="none" w="sm" len="sm"/>
          </a:ln>
          <a:effectLst/>
        </p:spPr>
        <p:txBody>
          <a:bodyPr wrap="none" anchor="ctr"/>
          <a:lstStyle/>
          <a:p>
            <a:pPr defTabSz="762000"/>
            <a:r>
              <a:rPr lang="ja-JP" altLang="en-US" sz="1400">
                <a:ea typeface="ＭＳ ゴシック" pitchFamily="49" charset="-128"/>
              </a:rPr>
              <a:t>大東京火災</a:t>
            </a:r>
          </a:p>
        </p:txBody>
      </p:sp>
      <p:cxnSp>
        <p:nvCxnSpPr>
          <p:cNvPr id="38" name="AutoShape 51"/>
          <p:cNvCxnSpPr>
            <a:cxnSpLocks noChangeShapeType="1"/>
            <a:stCxn id="36" idx="3"/>
            <a:endCxn id="8" idx="1"/>
          </p:cNvCxnSpPr>
          <p:nvPr/>
        </p:nvCxnSpPr>
        <p:spPr bwMode="auto">
          <a:xfrm>
            <a:off x="1579563" y="5689600"/>
            <a:ext cx="452437" cy="227013"/>
          </a:xfrm>
          <a:prstGeom prst="bentConnector3">
            <a:avLst>
              <a:gd name="adj1" fmla="val 49824"/>
            </a:avLst>
          </a:prstGeom>
          <a:noFill/>
          <a:ln w="57150">
            <a:solidFill>
              <a:schemeClr val="tx1"/>
            </a:solidFill>
            <a:miter lim="800000"/>
            <a:headEnd/>
            <a:tailEnd/>
          </a:ln>
          <a:effectLst/>
        </p:spPr>
      </p:cxnSp>
      <p:cxnSp>
        <p:nvCxnSpPr>
          <p:cNvPr id="39" name="AutoShape 52"/>
          <p:cNvCxnSpPr>
            <a:cxnSpLocks noChangeShapeType="1"/>
            <a:stCxn id="37" idx="3"/>
            <a:endCxn id="8" idx="1"/>
          </p:cNvCxnSpPr>
          <p:nvPr/>
        </p:nvCxnSpPr>
        <p:spPr bwMode="auto">
          <a:xfrm flipV="1">
            <a:off x="1579563" y="5916613"/>
            <a:ext cx="452437" cy="268287"/>
          </a:xfrm>
          <a:prstGeom prst="bentConnector3">
            <a:avLst>
              <a:gd name="adj1" fmla="val 49824"/>
            </a:avLst>
          </a:prstGeom>
          <a:noFill/>
          <a:ln w="57150">
            <a:solidFill>
              <a:schemeClr val="tx1"/>
            </a:solidFill>
            <a:miter lim="800000"/>
            <a:headEnd/>
            <a:tailEnd/>
          </a:ln>
          <a:effectLst/>
        </p:spPr>
      </p:cxnSp>
      <p:sp>
        <p:nvSpPr>
          <p:cNvPr id="40" name="Rectangle 56"/>
          <p:cNvSpPr>
            <a:spLocks noChangeArrowheads="1"/>
          </p:cNvSpPr>
          <p:nvPr/>
        </p:nvSpPr>
        <p:spPr bwMode="auto">
          <a:xfrm>
            <a:off x="2057400" y="2717800"/>
            <a:ext cx="1397000" cy="304800"/>
          </a:xfrm>
          <a:prstGeom prst="rect">
            <a:avLst/>
          </a:prstGeom>
          <a:solidFill>
            <a:schemeClr val="accent1"/>
          </a:solidFill>
          <a:ln w="12700">
            <a:solidFill>
              <a:schemeClr val="tx1"/>
            </a:solidFill>
            <a:prstDash val="dash"/>
            <a:miter lim="800000"/>
            <a:headEnd type="none" w="sm" len="sm"/>
            <a:tailEnd type="none" w="sm" len="sm"/>
          </a:ln>
          <a:effectLst/>
        </p:spPr>
        <p:txBody>
          <a:bodyPr wrap="none" anchor="ctr"/>
          <a:lstStyle/>
          <a:p>
            <a:pPr defTabSz="762000"/>
            <a:r>
              <a:rPr lang="ja-JP" altLang="en-US">
                <a:ea typeface="ＭＳ ゴシック" pitchFamily="49" charset="-128"/>
              </a:rPr>
              <a:t>日本興亜損保</a:t>
            </a:r>
          </a:p>
        </p:txBody>
      </p:sp>
      <p:sp>
        <p:nvSpPr>
          <p:cNvPr id="41" name="Rectangle 57"/>
          <p:cNvSpPr>
            <a:spLocks noChangeArrowheads="1"/>
          </p:cNvSpPr>
          <p:nvPr/>
        </p:nvSpPr>
        <p:spPr bwMode="auto">
          <a:xfrm>
            <a:off x="5981700" y="2514600"/>
            <a:ext cx="13716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defTabSz="762000"/>
            <a:r>
              <a:rPr lang="ja-JP" altLang="en-US">
                <a:ea typeface="ＭＳ ゴシック" pitchFamily="49" charset="-128"/>
              </a:rPr>
              <a:t>太陽生命</a:t>
            </a:r>
          </a:p>
        </p:txBody>
      </p:sp>
      <p:sp>
        <p:nvSpPr>
          <p:cNvPr id="42" name="Rectangle 58"/>
          <p:cNvSpPr>
            <a:spLocks noChangeArrowheads="1"/>
          </p:cNvSpPr>
          <p:nvPr/>
        </p:nvSpPr>
        <p:spPr bwMode="auto">
          <a:xfrm>
            <a:off x="5981700" y="2921000"/>
            <a:ext cx="13716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defTabSz="762000"/>
            <a:r>
              <a:rPr lang="ja-JP" altLang="en-US">
                <a:ea typeface="ＭＳ ゴシック" pitchFamily="49" charset="-128"/>
              </a:rPr>
              <a:t>大同生命</a:t>
            </a:r>
          </a:p>
        </p:txBody>
      </p:sp>
      <p:cxnSp>
        <p:nvCxnSpPr>
          <p:cNvPr id="43" name="AutoShape 60"/>
          <p:cNvCxnSpPr>
            <a:cxnSpLocks noChangeShapeType="1"/>
            <a:stCxn id="41" idx="2"/>
            <a:endCxn id="42" idx="0"/>
          </p:cNvCxnSpPr>
          <p:nvPr/>
        </p:nvCxnSpPr>
        <p:spPr bwMode="auto">
          <a:xfrm>
            <a:off x="6667500" y="2819400"/>
            <a:ext cx="0" cy="101600"/>
          </a:xfrm>
          <a:prstGeom prst="straightConnector1">
            <a:avLst/>
          </a:prstGeom>
          <a:noFill/>
          <a:ln w="57150">
            <a:solidFill>
              <a:schemeClr val="tx1"/>
            </a:solidFill>
            <a:round/>
            <a:headEnd/>
            <a:tailEnd/>
          </a:ln>
          <a:effectLst/>
        </p:spPr>
      </p:cxnSp>
      <p:sp>
        <p:nvSpPr>
          <p:cNvPr id="44" name="AutoShape 61"/>
          <p:cNvSpPr>
            <a:spLocks noChangeArrowheads="1"/>
          </p:cNvSpPr>
          <p:nvPr/>
        </p:nvSpPr>
        <p:spPr bwMode="auto">
          <a:xfrm>
            <a:off x="5930900" y="2400300"/>
            <a:ext cx="1524000" cy="914400"/>
          </a:xfrm>
          <a:prstGeom prst="roundRect">
            <a:avLst>
              <a:gd name="adj" fmla="val 16667"/>
            </a:avLst>
          </a:prstGeom>
          <a:noFill/>
          <a:ln w="28575">
            <a:solidFill>
              <a:schemeClr val="tx1"/>
            </a:solidFill>
            <a:round/>
            <a:headEnd type="none" w="sm" len="sm"/>
            <a:tailEnd type="none" w="sm" len="sm"/>
          </a:ln>
          <a:effectLst/>
        </p:spPr>
        <p:txBody>
          <a:bodyPr wrap="none" anchor="ctr"/>
          <a:lstStyle/>
          <a:p>
            <a:endParaRPr lang="ja-JP" altLang="en-US"/>
          </a:p>
        </p:txBody>
      </p:sp>
      <p:sp>
        <p:nvSpPr>
          <p:cNvPr id="45" name="Rectangle 62"/>
          <p:cNvSpPr>
            <a:spLocks noChangeArrowheads="1"/>
          </p:cNvSpPr>
          <p:nvPr/>
        </p:nvSpPr>
        <p:spPr bwMode="auto">
          <a:xfrm>
            <a:off x="165100" y="2501900"/>
            <a:ext cx="1414463" cy="304800"/>
          </a:xfrm>
          <a:prstGeom prst="rect">
            <a:avLst/>
          </a:prstGeom>
          <a:solidFill>
            <a:schemeClr val="accent1"/>
          </a:solidFill>
          <a:ln w="12700">
            <a:solidFill>
              <a:schemeClr val="tx1"/>
            </a:solidFill>
            <a:prstDash val="dash"/>
            <a:miter lim="800000"/>
            <a:headEnd type="none" w="sm" len="sm"/>
            <a:tailEnd type="none" w="sm" len="sm"/>
          </a:ln>
          <a:effectLst/>
        </p:spPr>
        <p:txBody>
          <a:bodyPr wrap="none" anchor="ctr"/>
          <a:lstStyle/>
          <a:p>
            <a:pPr defTabSz="762000"/>
            <a:r>
              <a:rPr lang="ja-JP" altLang="en-US" sz="1400">
                <a:ea typeface="ＭＳ ゴシック" pitchFamily="49" charset="-128"/>
              </a:rPr>
              <a:t>日本火災</a:t>
            </a:r>
          </a:p>
        </p:txBody>
      </p:sp>
      <p:sp>
        <p:nvSpPr>
          <p:cNvPr id="46" name="Rectangle 63"/>
          <p:cNvSpPr>
            <a:spLocks noChangeArrowheads="1"/>
          </p:cNvSpPr>
          <p:nvPr/>
        </p:nvSpPr>
        <p:spPr bwMode="auto">
          <a:xfrm>
            <a:off x="165100" y="2997200"/>
            <a:ext cx="1414463" cy="304800"/>
          </a:xfrm>
          <a:prstGeom prst="rect">
            <a:avLst/>
          </a:prstGeom>
          <a:solidFill>
            <a:schemeClr val="accent1"/>
          </a:solidFill>
          <a:ln w="12700">
            <a:solidFill>
              <a:schemeClr val="tx1"/>
            </a:solidFill>
            <a:prstDash val="dash"/>
            <a:miter lim="800000"/>
            <a:headEnd type="none" w="sm" len="sm"/>
            <a:tailEnd type="none" w="sm" len="sm"/>
          </a:ln>
          <a:effectLst/>
        </p:spPr>
        <p:txBody>
          <a:bodyPr wrap="none" anchor="ctr"/>
          <a:lstStyle/>
          <a:p>
            <a:pPr defTabSz="762000"/>
            <a:r>
              <a:rPr lang="ja-JP" altLang="en-US" sz="1400">
                <a:ea typeface="ＭＳ ゴシック" pitchFamily="49" charset="-128"/>
              </a:rPr>
              <a:t>興亜火災</a:t>
            </a:r>
          </a:p>
        </p:txBody>
      </p:sp>
      <p:cxnSp>
        <p:nvCxnSpPr>
          <p:cNvPr id="47" name="AutoShape 64"/>
          <p:cNvCxnSpPr>
            <a:cxnSpLocks noChangeShapeType="1"/>
            <a:stCxn id="45" idx="3"/>
            <a:endCxn id="40" idx="1"/>
          </p:cNvCxnSpPr>
          <p:nvPr/>
        </p:nvCxnSpPr>
        <p:spPr bwMode="auto">
          <a:xfrm>
            <a:off x="1579563" y="2654300"/>
            <a:ext cx="477837" cy="215900"/>
          </a:xfrm>
          <a:prstGeom prst="bentConnector3">
            <a:avLst>
              <a:gd name="adj1" fmla="val 49833"/>
            </a:avLst>
          </a:prstGeom>
          <a:noFill/>
          <a:ln w="57150">
            <a:solidFill>
              <a:schemeClr val="tx1"/>
            </a:solidFill>
            <a:miter lim="800000"/>
            <a:headEnd/>
            <a:tailEnd/>
          </a:ln>
          <a:effectLst/>
        </p:spPr>
      </p:cxnSp>
      <p:cxnSp>
        <p:nvCxnSpPr>
          <p:cNvPr id="48" name="AutoShape 65"/>
          <p:cNvCxnSpPr>
            <a:cxnSpLocks noChangeShapeType="1"/>
            <a:stCxn id="46" idx="3"/>
            <a:endCxn id="40" idx="1"/>
          </p:cNvCxnSpPr>
          <p:nvPr/>
        </p:nvCxnSpPr>
        <p:spPr bwMode="auto">
          <a:xfrm flipV="1">
            <a:off x="1579563" y="2870200"/>
            <a:ext cx="477837" cy="279400"/>
          </a:xfrm>
          <a:prstGeom prst="bentConnector3">
            <a:avLst>
              <a:gd name="adj1" fmla="val 49833"/>
            </a:avLst>
          </a:prstGeom>
          <a:noFill/>
          <a:ln w="57150">
            <a:solidFill>
              <a:schemeClr val="tx1"/>
            </a:solidFill>
            <a:miter lim="800000"/>
            <a:headEnd/>
            <a:tailEnd/>
          </a:ln>
          <a:effectLst/>
        </p:spPr>
      </p:cxnSp>
      <p:sp>
        <p:nvSpPr>
          <p:cNvPr id="49" name="Rectangle 66"/>
          <p:cNvSpPr>
            <a:spLocks noChangeArrowheads="1"/>
          </p:cNvSpPr>
          <p:nvPr/>
        </p:nvSpPr>
        <p:spPr bwMode="auto">
          <a:xfrm>
            <a:off x="7480300" y="2705100"/>
            <a:ext cx="1524000" cy="304800"/>
          </a:xfrm>
          <a:prstGeom prst="rect">
            <a:avLst/>
          </a:prstGeom>
          <a:solidFill>
            <a:schemeClr val="accent1"/>
          </a:solidFill>
          <a:ln w="19050">
            <a:solidFill>
              <a:schemeClr val="tx1"/>
            </a:solidFill>
            <a:miter lim="800000"/>
            <a:headEnd type="none" w="sm" len="sm"/>
            <a:tailEnd type="none" w="sm" len="sm"/>
          </a:ln>
          <a:effectLst/>
        </p:spPr>
        <p:txBody>
          <a:bodyPr wrap="none" anchor="ctr"/>
          <a:lstStyle/>
          <a:p>
            <a:pPr defTabSz="762000"/>
            <a:r>
              <a:rPr lang="en-US" altLang="ja-JP">
                <a:ea typeface="ＭＳ ゴシック" pitchFamily="49" charset="-128"/>
              </a:rPr>
              <a:t>T&amp;D</a:t>
            </a:r>
            <a:r>
              <a:rPr lang="ja-JP" altLang="en-US">
                <a:ea typeface="ＭＳ ゴシック" pitchFamily="49" charset="-128"/>
              </a:rPr>
              <a:t>グループ</a:t>
            </a:r>
          </a:p>
        </p:txBody>
      </p:sp>
      <p:sp>
        <p:nvSpPr>
          <p:cNvPr id="50" name="Rectangle 68"/>
          <p:cNvSpPr>
            <a:spLocks noChangeArrowheads="1"/>
          </p:cNvSpPr>
          <p:nvPr/>
        </p:nvSpPr>
        <p:spPr bwMode="auto">
          <a:xfrm>
            <a:off x="3886200" y="1104900"/>
            <a:ext cx="1409700" cy="660400"/>
          </a:xfrm>
          <a:prstGeom prst="rect">
            <a:avLst/>
          </a:prstGeom>
          <a:solidFill>
            <a:srgbClr val="FFFF99"/>
          </a:solidFill>
          <a:ln w="19050">
            <a:solidFill>
              <a:schemeClr val="bg1"/>
            </a:solidFill>
            <a:miter lim="800000"/>
            <a:headEnd type="none" w="sm" len="sm"/>
            <a:tailEnd type="none" w="sm" len="sm"/>
          </a:ln>
          <a:effectLst/>
        </p:spPr>
        <p:txBody>
          <a:bodyPr wrap="none" anchor="ctr"/>
          <a:lstStyle/>
          <a:p>
            <a:pPr defTabSz="762000"/>
            <a:r>
              <a:rPr lang="ja-JP" altLang="en-US">
                <a:solidFill>
                  <a:srgbClr val="FF0000"/>
                </a:solidFill>
                <a:ea typeface="ＭＳ ゴシック" pitchFamily="49" charset="-128"/>
              </a:rPr>
              <a:t>損保ジャパン</a:t>
            </a:r>
            <a:br>
              <a:rPr lang="ja-JP" altLang="en-US">
                <a:solidFill>
                  <a:srgbClr val="FF0000"/>
                </a:solidFill>
                <a:ea typeface="ＭＳ ゴシック" pitchFamily="49" charset="-128"/>
              </a:rPr>
            </a:br>
            <a:r>
              <a:rPr lang="ja-JP" altLang="en-US">
                <a:solidFill>
                  <a:srgbClr val="FF0000"/>
                </a:solidFill>
                <a:ea typeface="ＭＳ ゴシック" pitchFamily="49" charset="-128"/>
              </a:rPr>
              <a:t>日本興亜</a:t>
            </a:r>
          </a:p>
        </p:txBody>
      </p:sp>
      <p:cxnSp>
        <p:nvCxnSpPr>
          <p:cNvPr id="51" name="AutoShape 70"/>
          <p:cNvCxnSpPr>
            <a:cxnSpLocks noChangeShapeType="1"/>
            <a:stCxn id="23" idx="3"/>
            <a:endCxn id="50" idx="1"/>
          </p:cNvCxnSpPr>
          <p:nvPr/>
        </p:nvCxnSpPr>
        <p:spPr bwMode="auto">
          <a:xfrm>
            <a:off x="3463925" y="1435100"/>
            <a:ext cx="412750" cy="0"/>
          </a:xfrm>
          <a:prstGeom prst="straightConnector1">
            <a:avLst/>
          </a:prstGeom>
          <a:noFill/>
          <a:ln w="57150">
            <a:solidFill>
              <a:schemeClr val="tx1"/>
            </a:solidFill>
            <a:round/>
            <a:headEnd/>
            <a:tailEnd/>
          </a:ln>
          <a:effectLst/>
        </p:spPr>
      </p:cxnSp>
      <p:cxnSp>
        <p:nvCxnSpPr>
          <p:cNvPr id="52" name="AutoShape 71"/>
          <p:cNvCxnSpPr>
            <a:cxnSpLocks noChangeShapeType="1"/>
            <a:stCxn id="40" idx="3"/>
            <a:endCxn id="50" idx="1"/>
          </p:cNvCxnSpPr>
          <p:nvPr/>
        </p:nvCxnSpPr>
        <p:spPr bwMode="auto">
          <a:xfrm flipV="1">
            <a:off x="3454400" y="1435100"/>
            <a:ext cx="422275" cy="1435100"/>
          </a:xfrm>
          <a:prstGeom prst="bentConnector3">
            <a:avLst>
              <a:gd name="adj1" fmla="val 51130"/>
            </a:avLst>
          </a:prstGeom>
          <a:noFill/>
          <a:ln w="57150">
            <a:solidFill>
              <a:schemeClr val="tx1"/>
            </a:solidFill>
            <a:miter lim="800000"/>
            <a:headEnd/>
            <a:tailEnd/>
          </a:ln>
          <a:effectLst/>
        </p:spPr>
      </p:cxnSp>
      <p:sp>
        <p:nvSpPr>
          <p:cNvPr id="53" name="Rectangle 72"/>
          <p:cNvSpPr>
            <a:spLocks noChangeArrowheads="1"/>
          </p:cNvSpPr>
          <p:nvPr/>
        </p:nvSpPr>
        <p:spPr bwMode="auto">
          <a:xfrm>
            <a:off x="2044700" y="3759200"/>
            <a:ext cx="14097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defTabSz="762000"/>
            <a:r>
              <a:rPr lang="ja-JP" altLang="en-US">
                <a:ea typeface="ＭＳ ゴシック" pitchFamily="49" charset="-128"/>
              </a:rPr>
              <a:t>東京海上日動</a:t>
            </a:r>
            <a:endParaRPr lang="ja-JP" altLang="en-US">
              <a:solidFill>
                <a:schemeClr val="bg1"/>
              </a:solidFill>
              <a:ea typeface="ＭＳ ゴシック" pitchFamily="49" charset="-128"/>
            </a:endParaRPr>
          </a:p>
        </p:txBody>
      </p:sp>
      <p:cxnSp>
        <p:nvCxnSpPr>
          <p:cNvPr id="54" name="AutoShape 73"/>
          <p:cNvCxnSpPr>
            <a:cxnSpLocks noChangeShapeType="1"/>
            <a:stCxn id="9" idx="3"/>
            <a:endCxn id="53" idx="1"/>
          </p:cNvCxnSpPr>
          <p:nvPr/>
        </p:nvCxnSpPr>
        <p:spPr bwMode="auto">
          <a:xfrm flipV="1">
            <a:off x="1600200" y="3911600"/>
            <a:ext cx="444500" cy="279400"/>
          </a:xfrm>
          <a:prstGeom prst="bentConnector3">
            <a:avLst>
              <a:gd name="adj1" fmla="val 50000"/>
            </a:avLst>
          </a:prstGeom>
          <a:noFill/>
          <a:ln w="57150">
            <a:solidFill>
              <a:schemeClr val="tx1"/>
            </a:solidFill>
            <a:miter lim="800000"/>
            <a:headEnd/>
            <a:tailEnd/>
          </a:ln>
          <a:effectLst/>
        </p:spPr>
      </p:cxnSp>
      <p:sp>
        <p:nvSpPr>
          <p:cNvPr id="55" name="Rectangle 74"/>
          <p:cNvSpPr>
            <a:spLocks noChangeArrowheads="1"/>
          </p:cNvSpPr>
          <p:nvPr/>
        </p:nvSpPr>
        <p:spPr bwMode="auto">
          <a:xfrm>
            <a:off x="3721100" y="6030913"/>
            <a:ext cx="1854200" cy="6350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defTabSz="762000"/>
            <a:r>
              <a:rPr lang="ja-JP" altLang="en-US">
                <a:ea typeface="ＭＳ ゴシック" pitchFamily="49" charset="-128"/>
              </a:rPr>
              <a:t>あいおいニッセイ</a:t>
            </a:r>
            <a:br>
              <a:rPr lang="ja-JP" altLang="en-US">
                <a:ea typeface="ＭＳ ゴシック" pitchFamily="49" charset="-128"/>
              </a:rPr>
            </a:br>
            <a:r>
              <a:rPr lang="ja-JP" altLang="en-US">
                <a:ea typeface="ＭＳ ゴシック" pitchFamily="49" charset="-128"/>
              </a:rPr>
              <a:t>同和損保</a:t>
            </a:r>
          </a:p>
        </p:txBody>
      </p:sp>
      <p:cxnSp>
        <p:nvCxnSpPr>
          <p:cNvPr id="56" name="AutoShape 75"/>
          <p:cNvCxnSpPr>
            <a:cxnSpLocks noChangeShapeType="1"/>
            <a:stCxn id="8" idx="3"/>
            <a:endCxn id="55" idx="1"/>
          </p:cNvCxnSpPr>
          <p:nvPr/>
        </p:nvCxnSpPr>
        <p:spPr bwMode="auto">
          <a:xfrm>
            <a:off x="3429000" y="5916613"/>
            <a:ext cx="292100" cy="431800"/>
          </a:xfrm>
          <a:prstGeom prst="bentConnector3">
            <a:avLst>
              <a:gd name="adj1" fmla="val 50000"/>
            </a:avLst>
          </a:prstGeom>
          <a:noFill/>
          <a:ln w="57150">
            <a:solidFill>
              <a:schemeClr val="tx1"/>
            </a:solidFill>
            <a:miter lim="800000"/>
            <a:headEnd/>
            <a:tailEnd/>
          </a:ln>
          <a:effectLst/>
        </p:spPr>
      </p:cxnSp>
      <p:cxnSp>
        <p:nvCxnSpPr>
          <p:cNvPr id="57" name="AutoShape 76"/>
          <p:cNvCxnSpPr>
            <a:cxnSpLocks noChangeShapeType="1"/>
            <a:stCxn id="29" idx="3"/>
            <a:endCxn id="55" idx="1"/>
          </p:cNvCxnSpPr>
          <p:nvPr/>
        </p:nvCxnSpPr>
        <p:spPr bwMode="auto">
          <a:xfrm flipV="1">
            <a:off x="2006600" y="6348413"/>
            <a:ext cx="1714500" cy="268287"/>
          </a:xfrm>
          <a:prstGeom prst="bentConnector3">
            <a:avLst>
              <a:gd name="adj1" fmla="val 50000"/>
            </a:avLst>
          </a:prstGeom>
          <a:noFill/>
          <a:ln w="57150">
            <a:solidFill>
              <a:schemeClr val="tx1"/>
            </a:solidFill>
            <a:miter lim="800000"/>
            <a:headEnd/>
            <a:tailEnd/>
          </a:ln>
          <a:effectLst/>
        </p:spPr>
      </p:cxnSp>
      <p:cxnSp>
        <p:nvCxnSpPr>
          <p:cNvPr id="58" name="AutoShape 77"/>
          <p:cNvCxnSpPr>
            <a:cxnSpLocks noChangeShapeType="1"/>
            <a:stCxn id="55" idx="3"/>
            <a:endCxn id="28" idx="1"/>
          </p:cNvCxnSpPr>
          <p:nvPr/>
        </p:nvCxnSpPr>
        <p:spPr bwMode="auto">
          <a:xfrm>
            <a:off x="5575300" y="6348413"/>
            <a:ext cx="381000" cy="1587"/>
          </a:xfrm>
          <a:prstGeom prst="straightConnector1">
            <a:avLst/>
          </a:prstGeom>
          <a:noFill/>
          <a:ln w="57150">
            <a:solidFill>
              <a:schemeClr val="hlink"/>
            </a:solidFill>
            <a:prstDash val="sysDot"/>
            <a:round/>
            <a:headEnd type="none" w="sm" len="sm"/>
            <a:tailEnd type="none" w="sm" len="sm"/>
          </a:ln>
          <a:effectLst/>
        </p:spPr>
      </p:cxnSp>
      <p:cxnSp>
        <p:nvCxnSpPr>
          <p:cNvPr id="59" name="AutoShape 78"/>
          <p:cNvCxnSpPr>
            <a:cxnSpLocks noChangeShapeType="1"/>
            <a:stCxn id="18" idx="3"/>
            <a:endCxn id="23" idx="1"/>
          </p:cNvCxnSpPr>
          <p:nvPr/>
        </p:nvCxnSpPr>
        <p:spPr bwMode="auto">
          <a:xfrm>
            <a:off x="1574800" y="1054100"/>
            <a:ext cx="460375" cy="381000"/>
          </a:xfrm>
          <a:prstGeom prst="bentConnector3">
            <a:avLst>
              <a:gd name="adj1" fmla="val 51032"/>
            </a:avLst>
          </a:prstGeom>
          <a:noFill/>
          <a:ln w="57150">
            <a:solidFill>
              <a:schemeClr val="tx1"/>
            </a:solidFill>
            <a:miter lim="800000"/>
            <a:headEnd/>
            <a:tailEnd/>
          </a:ln>
          <a:effectLst/>
        </p:spPr>
      </p:cxnSp>
      <p:cxnSp>
        <p:nvCxnSpPr>
          <p:cNvPr id="60" name="AutoShape 79"/>
          <p:cNvCxnSpPr>
            <a:cxnSpLocks noChangeShapeType="1"/>
            <a:stCxn id="20" idx="3"/>
            <a:endCxn id="23" idx="1"/>
          </p:cNvCxnSpPr>
          <p:nvPr/>
        </p:nvCxnSpPr>
        <p:spPr bwMode="auto">
          <a:xfrm>
            <a:off x="1574800" y="1435100"/>
            <a:ext cx="460375" cy="0"/>
          </a:xfrm>
          <a:prstGeom prst="straightConnector1">
            <a:avLst/>
          </a:prstGeom>
          <a:noFill/>
          <a:ln w="57150">
            <a:solidFill>
              <a:schemeClr val="tx1"/>
            </a:solidFill>
            <a:round/>
            <a:headEnd/>
            <a:tailEnd/>
          </a:ln>
          <a:effectLst/>
        </p:spPr>
      </p:cxnSp>
      <p:cxnSp>
        <p:nvCxnSpPr>
          <p:cNvPr id="61" name="AutoShape 80"/>
          <p:cNvCxnSpPr>
            <a:cxnSpLocks noChangeShapeType="1"/>
            <a:stCxn id="21" idx="3"/>
            <a:endCxn id="23" idx="1"/>
          </p:cNvCxnSpPr>
          <p:nvPr/>
        </p:nvCxnSpPr>
        <p:spPr bwMode="auto">
          <a:xfrm flipV="1">
            <a:off x="1574800" y="1435100"/>
            <a:ext cx="460375" cy="381000"/>
          </a:xfrm>
          <a:prstGeom prst="bentConnector3">
            <a:avLst>
              <a:gd name="adj1" fmla="val 51032"/>
            </a:avLst>
          </a:prstGeom>
          <a:noFill/>
          <a:ln w="57150">
            <a:solidFill>
              <a:schemeClr val="tx1"/>
            </a:solidFill>
            <a:miter lim="800000"/>
            <a:headEnd/>
            <a:tailEnd/>
          </a:ln>
          <a:effectLst/>
        </p:spPr>
      </p:cxnSp>
      <p:cxnSp>
        <p:nvCxnSpPr>
          <p:cNvPr id="62" name="AutoShape 81"/>
          <p:cNvCxnSpPr>
            <a:cxnSpLocks noChangeShapeType="1"/>
            <a:stCxn id="6" idx="3"/>
            <a:endCxn id="55" idx="0"/>
          </p:cNvCxnSpPr>
          <p:nvPr/>
        </p:nvCxnSpPr>
        <p:spPr bwMode="auto">
          <a:xfrm>
            <a:off x="3459163" y="4940300"/>
            <a:ext cx="1189037" cy="1090613"/>
          </a:xfrm>
          <a:prstGeom prst="bentConnector2">
            <a:avLst/>
          </a:prstGeom>
          <a:noFill/>
          <a:ln w="57150">
            <a:solidFill>
              <a:schemeClr val="tx1"/>
            </a:solidFill>
            <a:miter lim="800000"/>
            <a:headEnd/>
            <a:tailEnd/>
          </a:ln>
          <a:effectLst/>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2"/>
          <p:cNvGraphicFramePr>
            <a:graphicFrameLocks/>
          </p:cNvGraphicFramePr>
          <p:nvPr/>
        </p:nvGraphicFramePr>
        <p:xfrm>
          <a:off x="3214688" y="1135063"/>
          <a:ext cx="533400" cy="1181100"/>
        </p:xfrm>
        <a:graphic>
          <a:graphicData uri="http://schemas.openxmlformats.org/presentationml/2006/ole">
            <p:oleObj spid="_x0000_s69634" name="ｸﾘｯﾌﾟ" r:id="rId3" imgW="1431925" imgH="3436938" progId="">
              <p:embed/>
            </p:oleObj>
          </a:graphicData>
        </a:graphic>
      </p:graphicFrame>
      <p:sp>
        <p:nvSpPr>
          <p:cNvPr id="5" name="Rectangle 3"/>
          <p:cNvSpPr>
            <a:spLocks noChangeArrowheads="1"/>
          </p:cNvSpPr>
          <p:nvPr/>
        </p:nvSpPr>
        <p:spPr bwMode="auto">
          <a:xfrm>
            <a:off x="4749800" y="1111250"/>
            <a:ext cx="1524000" cy="396875"/>
          </a:xfrm>
          <a:prstGeom prst="rect">
            <a:avLst/>
          </a:prstGeom>
          <a:noFill/>
          <a:ln w="9525">
            <a:noFill/>
            <a:miter lim="800000"/>
            <a:headEnd/>
            <a:tailEnd/>
          </a:ln>
          <a:effectLst/>
        </p:spPr>
        <p:txBody>
          <a:bodyPr lIns="92075" tIns="46038" rIns="92075" bIns="46038">
            <a:spAutoFit/>
          </a:bodyPr>
          <a:lstStyle/>
          <a:p>
            <a:pPr algn="l" defTabSz="762000">
              <a:spcBef>
                <a:spcPct val="50000"/>
              </a:spcBef>
            </a:pPr>
            <a:r>
              <a:rPr lang="ja-JP" altLang="en-US" sz="2000">
                <a:solidFill>
                  <a:schemeClr val="tx1"/>
                </a:solidFill>
                <a:latin typeface="ＭＳ ゴシック" pitchFamily="49" charset="-128"/>
                <a:ea typeface="ＭＳ ゴシック" pitchFamily="49" charset="-128"/>
              </a:rPr>
              <a:t>保険契約者</a:t>
            </a:r>
          </a:p>
        </p:txBody>
      </p:sp>
      <p:sp>
        <p:nvSpPr>
          <p:cNvPr id="6" name="Rectangle 4"/>
          <p:cNvSpPr>
            <a:spLocks noChangeArrowheads="1"/>
          </p:cNvSpPr>
          <p:nvPr/>
        </p:nvSpPr>
        <p:spPr bwMode="auto">
          <a:xfrm>
            <a:off x="4759325" y="1524000"/>
            <a:ext cx="1828800" cy="366713"/>
          </a:xfrm>
          <a:prstGeom prst="rect">
            <a:avLst/>
          </a:prstGeom>
          <a:noFill/>
          <a:ln w="9525">
            <a:noFill/>
            <a:miter lim="800000"/>
            <a:headEnd/>
            <a:tailEnd/>
          </a:ln>
          <a:effectLst/>
        </p:spPr>
        <p:txBody>
          <a:bodyPr lIns="92075" tIns="46038" rIns="92075" bIns="46038">
            <a:spAutoFit/>
          </a:bodyPr>
          <a:lstStyle/>
          <a:p>
            <a:pPr algn="l" defTabSz="762000">
              <a:spcBef>
                <a:spcPct val="50000"/>
              </a:spcBef>
            </a:pPr>
            <a:r>
              <a:rPr lang="ja-JP" altLang="en-US" sz="1800" b="0">
                <a:solidFill>
                  <a:schemeClr val="bg1"/>
                </a:solidFill>
                <a:latin typeface="ＭＳ ゴシック" pitchFamily="49" charset="-128"/>
                <a:ea typeface="ＭＳ ゴシック" pitchFamily="49" charset="-128"/>
              </a:rPr>
              <a:t>個人・企業など</a:t>
            </a:r>
          </a:p>
        </p:txBody>
      </p:sp>
      <p:grpSp>
        <p:nvGrpSpPr>
          <p:cNvPr id="2" name="Group 5"/>
          <p:cNvGrpSpPr>
            <a:grpSpLocks/>
          </p:cNvGrpSpPr>
          <p:nvPr/>
        </p:nvGrpSpPr>
        <p:grpSpPr bwMode="auto">
          <a:xfrm>
            <a:off x="346075" y="3001963"/>
            <a:ext cx="2460625" cy="1252537"/>
            <a:chOff x="56" y="1640"/>
            <a:chExt cx="1712" cy="1040"/>
          </a:xfrm>
        </p:grpSpPr>
        <p:sp>
          <p:nvSpPr>
            <p:cNvPr id="8" name="Oval 6"/>
            <p:cNvSpPr>
              <a:spLocks noChangeArrowheads="1"/>
            </p:cNvSpPr>
            <p:nvPr/>
          </p:nvSpPr>
          <p:spPr bwMode="auto">
            <a:xfrm>
              <a:off x="56" y="1640"/>
              <a:ext cx="1712" cy="1040"/>
            </a:xfrm>
            <a:prstGeom prst="ellipse">
              <a:avLst/>
            </a:prstGeom>
            <a:solidFill>
              <a:schemeClr val="bg1"/>
            </a:solidFill>
            <a:ln w="25400">
              <a:solidFill>
                <a:schemeClr val="tx1"/>
              </a:solidFill>
              <a:round/>
              <a:headEnd/>
              <a:tailEnd/>
            </a:ln>
            <a:effectLst/>
          </p:spPr>
          <p:txBody>
            <a:bodyPr wrap="none" anchor="ctr"/>
            <a:lstStyle/>
            <a:p>
              <a:endParaRPr lang="ja-JP" altLang="en-US"/>
            </a:p>
          </p:txBody>
        </p:sp>
        <p:grpSp>
          <p:nvGrpSpPr>
            <p:cNvPr id="3" name="Group 7"/>
            <p:cNvGrpSpPr>
              <a:grpSpLocks/>
            </p:cNvGrpSpPr>
            <p:nvPr/>
          </p:nvGrpSpPr>
          <p:grpSpPr bwMode="auto">
            <a:xfrm>
              <a:off x="484" y="1732"/>
              <a:ext cx="1004" cy="856"/>
              <a:chOff x="484" y="1732"/>
              <a:chExt cx="1004" cy="856"/>
            </a:xfrm>
          </p:grpSpPr>
          <p:graphicFrame>
            <p:nvGraphicFramePr>
              <p:cNvPr id="10" name="Object 8"/>
              <p:cNvGraphicFramePr>
                <a:graphicFrameLocks/>
              </p:cNvGraphicFramePr>
              <p:nvPr/>
            </p:nvGraphicFramePr>
            <p:xfrm>
              <a:off x="585" y="2138"/>
              <a:ext cx="903" cy="378"/>
            </p:xfrm>
            <a:graphic>
              <a:graphicData uri="http://schemas.openxmlformats.org/presentationml/2006/ole">
                <p:oleObj spid="_x0000_s69635" name="ﾋﾞｯﾄﾏｯﾌﾟ ｲﾒｰｼﾞ" r:id="rId4" imgW="2200000" imgH="676012" progId="PBrush">
                  <p:embed/>
                </p:oleObj>
              </a:graphicData>
            </a:graphic>
          </p:graphicFrame>
          <p:sp>
            <p:nvSpPr>
              <p:cNvPr id="11" name="AutoShape 9"/>
              <p:cNvSpPr>
                <a:spLocks noChangeArrowheads="1"/>
              </p:cNvSpPr>
              <p:nvPr/>
            </p:nvSpPr>
            <p:spPr bwMode="auto">
              <a:xfrm>
                <a:off x="526" y="1732"/>
                <a:ext cx="261" cy="856"/>
              </a:xfrm>
              <a:prstGeom prst="star16">
                <a:avLst>
                  <a:gd name="adj" fmla="val 37500"/>
                </a:avLst>
              </a:prstGeom>
              <a:solidFill>
                <a:srgbClr val="FC0128"/>
              </a:solidFill>
              <a:ln w="12700">
                <a:solidFill>
                  <a:schemeClr val="tx1"/>
                </a:solidFill>
                <a:miter lim="800000"/>
                <a:headEnd/>
                <a:tailEnd/>
              </a:ln>
              <a:effectLst/>
            </p:spPr>
            <p:txBody>
              <a:bodyPr wrap="none" anchor="ctr"/>
              <a:lstStyle/>
              <a:p>
                <a:endParaRPr lang="ja-JP" altLang="en-US"/>
              </a:p>
            </p:txBody>
          </p:sp>
          <p:sp>
            <p:nvSpPr>
              <p:cNvPr id="12" name="AutoShape 10"/>
              <p:cNvSpPr>
                <a:spLocks noChangeArrowheads="1"/>
              </p:cNvSpPr>
              <p:nvPr/>
            </p:nvSpPr>
            <p:spPr bwMode="auto">
              <a:xfrm>
                <a:off x="484" y="1732"/>
                <a:ext cx="82" cy="813"/>
              </a:xfrm>
              <a:prstGeom prst="roundRect">
                <a:avLst>
                  <a:gd name="adj" fmla="val 12495"/>
                </a:avLst>
              </a:prstGeom>
              <a:solidFill>
                <a:srgbClr val="474747"/>
              </a:solidFill>
              <a:ln w="12700">
                <a:solidFill>
                  <a:schemeClr val="tx1"/>
                </a:solidFill>
                <a:round/>
                <a:headEnd/>
                <a:tailEnd/>
              </a:ln>
              <a:effectLst/>
            </p:spPr>
            <p:txBody>
              <a:bodyPr wrap="none" anchor="ctr"/>
              <a:lstStyle/>
              <a:p>
                <a:endParaRPr lang="ja-JP" altLang="en-US"/>
              </a:p>
            </p:txBody>
          </p:sp>
        </p:grpSp>
      </p:grpSp>
      <p:sp>
        <p:nvSpPr>
          <p:cNvPr id="13" name="Oval 11"/>
          <p:cNvSpPr>
            <a:spLocks noChangeArrowheads="1"/>
          </p:cNvSpPr>
          <p:nvPr/>
        </p:nvSpPr>
        <p:spPr bwMode="auto">
          <a:xfrm>
            <a:off x="6619875" y="3016250"/>
            <a:ext cx="2332038" cy="1265238"/>
          </a:xfrm>
          <a:prstGeom prst="ellipse">
            <a:avLst/>
          </a:prstGeom>
          <a:solidFill>
            <a:schemeClr val="bg1"/>
          </a:solidFill>
          <a:ln w="25400">
            <a:solidFill>
              <a:schemeClr val="tx1"/>
            </a:solidFill>
            <a:round/>
            <a:headEnd/>
            <a:tailEnd/>
          </a:ln>
          <a:effectLst/>
        </p:spPr>
        <p:txBody>
          <a:bodyPr wrap="none" anchor="ctr"/>
          <a:lstStyle/>
          <a:p>
            <a:endParaRPr lang="ja-JP" altLang="en-US"/>
          </a:p>
        </p:txBody>
      </p:sp>
      <p:grpSp>
        <p:nvGrpSpPr>
          <p:cNvPr id="7" name="Group 12"/>
          <p:cNvGrpSpPr>
            <a:grpSpLocks/>
          </p:cNvGrpSpPr>
          <p:nvPr/>
        </p:nvGrpSpPr>
        <p:grpSpPr bwMode="auto">
          <a:xfrm>
            <a:off x="7239000" y="2673350"/>
            <a:ext cx="1295400" cy="1365250"/>
            <a:chOff x="4464" y="1684"/>
            <a:chExt cx="912" cy="908"/>
          </a:xfrm>
        </p:grpSpPr>
        <p:graphicFrame>
          <p:nvGraphicFramePr>
            <p:cNvPr id="15" name="Object 13"/>
            <p:cNvGraphicFramePr>
              <a:graphicFrameLocks/>
            </p:cNvGraphicFramePr>
            <p:nvPr/>
          </p:nvGraphicFramePr>
          <p:xfrm>
            <a:off x="4464" y="1932"/>
            <a:ext cx="912" cy="660"/>
          </p:xfrm>
          <a:graphic>
            <a:graphicData uri="http://schemas.openxmlformats.org/presentationml/2006/ole">
              <p:oleObj spid="_x0000_s69636" name="ﾋﾞｯﾄﾏｯﾌﾟ ｲﾒｰｼﾞ" r:id="rId5" imgW="3857143" imgH="2819048" progId="PBrush">
                <p:embed/>
              </p:oleObj>
            </a:graphicData>
          </a:graphic>
        </p:graphicFrame>
        <p:grpSp>
          <p:nvGrpSpPr>
            <p:cNvPr id="9" name="Group 14"/>
            <p:cNvGrpSpPr>
              <a:grpSpLocks/>
            </p:cNvGrpSpPr>
            <p:nvPr/>
          </p:nvGrpSpPr>
          <p:grpSpPr bwMode="auto">
            <a:xfrm>
              <a:off x="4735" y="1684"/>
              <a:ext cx="588" cy="729"/>
              <a:chOff x="4735" y="1684"/>
              <a:chExt cx="588" cy="729"/>
            </a:xfrm>
          </p:grpSpPr>
          <p:sp>
            <p:nvSpPr>
              <p:cNvPr id="17" name="AutoShape 15"/>
              <p:cNvSpPr>
                <a:spLocks noChangeArrowheads="1"/>
              </p:cNvSpPr>
              <p:nvPr/>
            </p:nvSpPr>
            <p:spPr bwMode="auto">
              <a:xfrm>
                <a:off x="4735" y="1684"/>
                <a:ext cx="588" cy="729"/>
              </a:xfrm>
              <a:prstGeom prst="star16">
                <a:avLst>
                  <a:gd name="adj" fmla="val 37500"/>
                </a:avLst>
              </a:prstGeom>
              <a:solidFill>
                <a:srgbClr val="FC0128"/>
              </a:solidFill>
              <a:ln w="12700">
                <a:solidFill>
                  <a:schemeClr val="tx1"/>
                </a:solidFill>
                <a:miter lim="800000"/>
                <a:headEnd/>
                <a:tailEnd/>
              </a:ln>
              <a:effectLst/>
            </p:spPr>
            <p:txBody>
              <a:bodyPr wrap="none" anchor="ctr"/>
              <a:lstStyle/>
              <a:p>
                <a:endParaRPr lang="ja-JP" altLang="en-US"/>
              </a:p>
            </p:txBody>
          </p:sp>
          <p:sp>
            <p:nvSpPr>
              <p:cNvPr id="18" name="AutoShape 16"/>
              <p:cNvSpPr>
                <a:spLocks noChangeArrowheads="1"/>
              </p:cNvSpPr>
              <p:nvPr/>
            </p:nvSpPr>
            <p:spPr bwMode="auto">
              <a:xfrm>
                <a:off x="4848" y="1936"/>
                <a:ext cx="390" cy="457"/>
              </a:xfrm>
              <a:prstGeom prst="star16">
                <a:avLst>
                  <a:gd name="adj" fmla="val 37500"/>
                </a:avLst>
              </a:prstGeom>
              <a:solidFill>
                <a:srgbClr val="FF5008"/>
              </a:solidFill>
              <a:ln w="12700">
                <a:solidFill>
                  <a:schemeClr val="tx1"/>
                </a:solidFill>
                <a:miter lim="800000"/>
                <a:headEnd/>
                <a:tailEnd/>
              </a:ln>
              <a:effectLst/>
            </p:spPr>
            <p:txBody>
              <a:bodyPr wrap="none" anchor="ctr"/>
              <a:lstStyle/>
              <a:p>
                <a:endParaRPr lang="ja-JP" altLang="en-US"/>
              </a:p>
            </p:txBody>
          </p:sp>
        </p:grpSp>
      </p:grpSp>
      <p:grpSp>
        <p:nvGrpSpPr>
          <p:cNvPr id="14" name="Group 17"/>
          <p:cNvGrpSpPr>
            <a:grpSpLocks/>
          </p:cNvGrpSpPr>
          <p:nvPr/>
        </p:nvGrpSpPr>
        <p:grpSpPr bwMode="auto">
          <a:xfrm>
            <a:off x="3868738" y="898525"/>
            <a:ext cx="901700" cy="1282700"/>
            <a:chOff x="2404" y="436"/>
            <a:chExt cx="568" cy="808"/>
          </a:xfrm>
        </p:grpSpPr>
        <p:sp>
          <p:nvSpPr>
            <p:cNvPr id="20" name="AutoShape 18"/>
            <p:cNvSpPr>
              <a:spLocks noChangeArrowheads="1"/>
            </p:cNvSpPr>
            <p:nvPr/>
          </p:nvSpPr>
          <p:spPr bwMode="auto">
            <a:xfrm>
              <a:off x="2404" y="436"/>
              <a:ext cx="568" cy="808"/>
            </a:xfrm>
            <a:prstGeom prst="cube">
              <a:avLst>
                <a:gd name="adj" fmla="val 24995"/>
              </a:avLst>
            </a:prstGeom>
            <a:solidFill>
              <a:srgbClr val="CECECE"/>
            </a:solidFill>
            <a:ln w="12700">
              <a:solidFill>
                <a:schemeClr val="tx1"/>
              </a:solidFill>
              <a:miter lim="800000"/>
              <a:headEnd/>
              <a:tailEnd/>
            </a:ln>
            <a:effectLst/>
          </p:spPr>
          <p:txBody>
            <a:bodyPr wrap="none" anchor="ctr"/>
            <a:lstStyle/>
            <a:p>
              <a:endParaRPr lang="ja-JP" altLang="en-US"/>
            </a:p>
          </p:txBody>
        </p:sp>
        <p:graphicFrame>
          <p:nvGraphicFramePr>
            <p:cNvPr id="21" name="Object 19"/>
            <p:cNvGraphicFramePr>
              <a:graphicFrameLocks/>
            </p:cNvGraphicFramePr>
            <p:nvPr/>
          </p:nvGraphicFramePr>
          <p:xfrm>
            <a:off x="2444" y="595"/>
            <a:ext cx="200" cy="622"/>
          </p:xfrm>
          <a:graphic>
            <a:graphicData uri="http://schemas.openxmlformats.org/presentationml/2006/ole">
              <p:oleObj spid="_x0000_s69637" name="ﾋﾞｯﾄﾏｯﾌﾟ ｲﾒｰｼﾞ" r:id="rId6" imgW="541139" imgH="1874703" progId="PBrush">
                <p:embed/>
              </p:oleObj>
            </a:graphicData>
          </a:graphic>
        </p:graphicFrame>
        <p:graphicFrame>
          <p:nvGraphicFramePr>
            <p:cNvPr id="22" name="Object 20"/>
            <p:cNvGraphicFramePr>
              <a:graphicFrameLocks/>
            </p:cNvGraphicFramePr>
            <p:nvPr/>
          </p:nvGraphicFramePr>
          <p:xfrm>
            <a:off x="2622" y="595"/>
            <a:ext cx="199" cy="622"/>
          </p:xfrm>
          <a:graphic>
            <a:graphicData uri="http://schemas.openxmlformats.org/presentationml/2006/ole">
              <p:oleObj spid="_x0000_s69638" name="ﾋﾞｯﾄﾏｯﾌﾟ ｲﾒｰｼﾞ" r:id="rId7" imgW="541139" imgH="1874703" progId="PBrush">
                <p:embed/>
              </p:oleObj>
            </a:graphicData>
          </a:graphic>
        </p:graphicFrame>
      </p:grpSp>
      <p:sp>
        <p:nvSpPr>
          <p:cNvPr id="23" name="Rectangle 21"/>
          <p:cNvSpPr>
            <a:spLocks noChangeArrowheads="1"/>
          </p:cNvSpPr>
          <p:nvPr/>
        </p:nvSpPr>
        <p:spPr bwMode="auto">
          <a:xfrm>
            <a:off x="153988" y="6269038"/>
            <a:ext cx="2236787" cy="396875"/>
          </a:xfrm>
          <a:prstGeom prst="rect">
            <a:avLst/>
          </a:prstGeom>
          <a:noFill/>
          <a:ln w="9525">
            <a:noFill/>
            <a:miter lim="800000"/>
            <a:headEnd/>
            <a:tailEnd/>
          </a:ln>
          <a:effectLst/>
        </p:spPr>
        <p:txBody>
          <a:bodyPr lIns="92075" tIns="46038" rIns="92075" bIns="46038">
            <a:spAutoFit/>
          </a:bodyPr>
          <a:lstStyle/>
          <a:p>
            <a:pPr algn="l" defTabSz="762000">
              <a:spcBef>
                <a:spcPct val="50000"/>
              </a:spcBef>
            </a:pPr>
            <a:r>
              <a:rPr lang="ja-JP" altLang="en-US" sz="2000">
                <a:solidFill>
                  <a:schemeClr val="tx1"/>
                </a:solidFill>
                <a:latin typeface="ＭＳ ゴシック" pitchFamily="49" charset="-128"/>
                <a:ea typeface="ＭＳ ゴシック" pitchFamily="49" charset="-128"/>
              </a:rPr>
              <a:t>日本の再保険会社</a:t>
            </a:r>
          </a:p>
        </p:txBody>
      </p:sp>
      <p:sp>
        <p:nvSpPr>
          <p:cNvPr id="24" name="Rectangle 22"/>
          <p:cNvSpPr>
            <a:spLocks noChangeArrowheads="1"/>
          </p:cNvSpPr>
          <p:nvPr/>
        </p:nvSpPr>
        <p:spPr bwMode="auto">
          <a:xfrm>
            <a:off x="3922713" y="6296025"/>
            <a:ext cx="2289175" cy="396875"/>
          </a:xfrm>
          <a:prstGeom prst="rect">
            <a:avLst/>
          </a:prstGeom>
          <a:noFill/>
          <a:ln w="9525">
            <a:noFill/>
            <a:miter lim="800000"/>
            <a:headEnd/>
            <a:tailEnd/>
          </a:ln>
          <a:effectLst/>
        </p:spPr>
        <p:txBody>
          <a:bodyPr lIns="92075" tIns="46038" rIns="92075" bIns="46038">
            <a:spAutoFit/>
          </a:bodyPr>
          <a:lstStyle/>
          <a:p>
            <a:pPr algn="l" defTabSz="762000">
              <a:spcBef>
                <a:spcPct val="50000"/>
              </a:spcBef>
            </a:pPr>
            <a:r>
              <a:rPr lang="ja-JP" altLang="en-US" sz="2000">
                <a:solidFill>
                  <a:schemeClr val="tx1"/>
                </a:solidFill>
                <a:latin typeface="ＭＳ ゴシック" pitchFamily="49" charset="-128"/>
                <a:ea typeface="ＭＳ ゴシック" pitchFamily="49" charset="-128"/>
              </a:rPr>
              <a:t>外国の再保険会社</a:t>
            </a:r>
          </a:p>
        </p:txBody>
      </p:sp>
      <p:sp>
        <p:nvSpPr>
          <p:cNvPr id="25" name="Rectangle 23"/>
          <p:cNvSpPr>
            <a:spLocks noChangeArrowheads="1"/>
          </p:cNvSpPr>
          <p:nvPr/>
        </p:nvSpPr>
        <p:spPr bwMode="auto">
          <a:xfrm>
            <a:off x="6350000" y="5924550"/>
            <a:ext cx="1752600" cy="701675"/>
          </a:xfrm>
          <a:prstGeom prst="rect">
            <a:avLst/>
          </a:prstGeom>
          <a:noFill/>
          <a:ln w="9525">
            <a:noFill/>
            <a:miter lim="800000"/>
            <a:headEnd/>
            <a:tailEnd/>
          </a:ln>
          <a:effectLst/>
        </p:spPr>
        <p:txBody>
          <a:bodyPr lIns="92075" tIns="46038" rIns="92075" bIns="46038">
            <a:spAutoFit/>
          </a:bodyPr>
          <a:lstStyle/>
          <a:p>
            <a:pPr algn="l" defTabSz="762000"/>
            <a:r>
              <a:rPr lang="ja-JP" altLang="en-US" sz="2000" dirty="0">
                <a:solidFill>
                  <a:schemeClr val="tx1"/>
                </a:solidFill>
                <a:latin typeface="ＭＳ ゴシック" pitchFamily="49" charset="-128"/>
                <a:ea typeface="ＭＳ ゴシック" pitchFamily="49" charset="-128"/>
              </a:rPr>
              <a:t>外国の再保険</a:t>
            </a:r>
          </a:p>
          <a:p>
            <a:pPr algn="l" defTabSz="762000"/>
            <a:r>
              <a:rPr lang="ja-JP" altLang="en-US" sz="2000" dirty="0">
                <a:solidFill>
                  <a:schemeClr val="tx1"/>
                </a:solidFill>
                <a:latin typeface="ＭＳ ゴシック" pitchFamily="49" charset="-128"/>
                <a:ea typeface="ＭＳ ゴシック" pitchFamily="49" charset="-128"/>
              </a:rPr>
              <a:t>マーケット</a:t>
            </a:r>
          </a:p>
        </p:txBody>
      </p:sp>
      <p:sp>
        <p:nvSpPr>
          <p:cNvPr id="26" name="Rectangle 24"/>
          <p:cNvSpPr>
            <a:spLocks noChangeArrowheads="1"/>
          </p:cNvSpPr>
          <p:nvPr/>
        </p:nvSpPr>
        <p:spPr bwMode="auto">
          <a:xfrm>
            <a:off x="4484688" y="3422650"/>
            <a:ext cx="1836737" cy="396875"/>
          </a:xfrm>
          <a:prstGeom prst="rect">
            <a:avLst/>
          </a:prstGeom>
          <a:noFill/>
          <a:ln w="9525">
            <a:noFill/>
            <a:miter lim="800000"/>
            <a:headEnd/>
            <a:tailEnd/>
          </a:ln>
          <a:effectLst/>
        </p:spPr>
        <p:txBody>
          <a:bodyPr lIns="92075" tIns="46038" rIns="92075" bIns="46038">
            <a:spAutoFit/>
          </a:bodyPr>
          <a:lstStyle/>
          <a:p>
            <a:pPr algn="l" defTabSz="762000">
              <a:spcBef>
                <a:spcPct val="50000"/>
              </a:spcBef>
            </a:pPr>
            <a:r>
              <a:rPr lang="ja-JP" altLang="en-US" sz="2000">
                <a:solidFill>
                  <a:schemeClr val="tx1"/>
                </a:solidFill>
                <a:latin typeface="ＭＳ ゴシック" pitchFamily="49" charset="-128"/>
                <a:ea typeface="ＭＳ ゴシック" pitchFamily="49" charset="-128"/>
              </a:rPr>
              <a:t>元受保険会社</a:t>
            </a:r>
          </a:p>
        </p:txBody>
      </p:sp>
      <p:sp>
        <p:nvSpPr>
          <p:cNvPr id="27" name="Line 25"/>
          <p:cNvSpPr>
            <a:spLocks noChangeShapeType="1"/>
          </p:cNvSpPr>
          <p:nvPr/>
        </p:nvSpPr>
        <p:spPr bwMode="auto">
          <a:xfrm>
            <a:off x="4733925" y="4359275"/>
            <a:ext cx="2135188" cy="950913"/>
          </a:xfrm>
          <a:prstGeom prst="line">
            <a:avLst/>
          </a:prstGeom>
          <a:noFill/>
          <a:ln w="50800">
            <a:solidFill>
              <a:schemeClr val="bg1"/>
            </a:solidFill>
            <a:round/>
            <a:headEnd type="none" w="sm" len="sm"/>
            <a:tailEnd type="stealth" w="med" len="lg"/>
          </a:ln>
          <a:effectLst/>
        </p:spPr>
        <p:txBody>
          <a:bodyPr wrap="none" anchor="ctr"/>
          <a:lstStyle/>
          <a:p>
            <a:endParaRPr lang="ja-JP" altLang="en-US"/>
          </a:p>
        </p:txBody>
      </p:sp>
      <p:sp>
        <p:nvSpPr>
          <p:cNvPr id="28" name="Rectangle 26"/>
          <p:cNvSpPr>
            <a:spLocks noChangeArrowheads="1"/>
          </p:cNvSpPr>
          <p:nvPr/>
        </p:nvSpPr>
        <p:spPr bwMode="auto">
          <a:xfrm>
            <a:off x="5599113" y="4408488"/>
            <a:ext cx="1600200" cy="366712"/>
          </a:xfrm>
          <a:prstGeom prst="rect">
            <a:avLst/>
          </a:prstGeom>
          <a:noFill/>
          <a:ln w="9525">
            <a:noFill/>
            <a:miter lim="800000"/>
            <a:headEnd/>
            <a:tailEnd/>
          </a:ln>
          <a:effectLst/>
        </p:spPr>
        <p:txBody>
          <a:bodyPr lIns="92075" tIns="46038" rIns="92075" bIns="46038">
            <a:spAutoFit/>
          </a:bodyPr>
          <a:lstStyle/>
          <a:p>
            <a:pPr algn="l" defTabSz="762000">
              <a:spcBef>
                <a:spcPct val="50000"/>
              </a:spcBef>
            </a:pPr>
            <a:r>
              <a:rPr lang="ja-JP" altLang="en-US" sz="1800" dirty="0">
                <a:solidFill>
                  <a:srgbClr val="FFC000"/>
                </a:solidFill>
                <a:latin typeface="ＭＳ ゴシック" pitchFamily="49" charset="-128"/>
                <a:ea typeface="ＭＳ ゴシック" pitchFamily="49" charset="-128"/>
              </a:rPr>
              <a:t>再保険契約</a:t>
            </a:r>
          </a:p>
        </p:txBody>
      </p:sp>
      <p:sp>
        <p:nvSpPr>
          <p:cNvPr id="29" name="Line 27"/>
          <p:cNvSpPr>
            <a:spLocks noChangeShapeType="1"/>
          </p:cNvSpPr>
          <p:nvPr/>
        </p:nvSpPr>
        <p:spPr bwMode="auto">
          <a:xfrm flipH="1">
            <a:off x="1522413" y="4432300"/>
            <a:ext cx="2286000" cy="990600"/>
          </a:xfrm>
          <a:prstGeom prst="line">
            <a:avLst/>
          </a:prstGeom>
          <a:noFill/>
          <a:ln w="50800">
            <a:solidFill>
              <a:schemeClr val="bg1"/>
            </a:solidFill>
            <a:round/>
            <a:headEnd type="none" w="sm" len="sm"/>
            <a:tailEnd type="stealth" w="med" len="lg"/>
          </a:ln>
          <a:effectLst/>
        </p:spPr>
        <p:txBody>
          <a:bodyPr wrap="none" anchor="ctr"/>
          <a:lstStyle/>
          <a:p>
            <a:endParaRPr lang="ja-JP" altLang="en-US"/>
          </a:p>
        </p:txBody>
      </p:sp>
      <p:sp>
        <p:nvSpPr>
          <p:cNvPr id="30" name="Line 28"/>
          <p:cNvSpPr>
            <a:spLocks noChangeShapeType="1"/>
          </p:cNvSpPr>
          <p:nvPr/>
        </p:nvSpPr>
        <p:spPr bwMode="auto">
          <a:xfrm>
            <a:off x="4337050" y="4446588"/>
            <a:ext cx="582613" cy="923925"/>
          </a:xfrm>
          <a:prstGeom prst="line">
            <a:avLst/>
          </a:prstGeom>
          <a:noFill/>
          <a:ln w="50800">
            <a:solidFill>
              <a:schemeClr val="bg1"/>
            </a:solidFill>
            <a:round/>
            <a:headEnd type="none" w="sm" len="sm"/>
            <a:tailEnd type="stealth" w="med" len="lg"/>
          </a:ln>
          <a:effectLst/>
        </p:spPr>
        <p:txBody>
          <a:bodyPr wrap="none" anchor="ctr"/>
          <a:lstStyle/>
          <a:p>
            <a:endParaRPr lang="ja-JP" altLang="en-US"/>
          </a:p>
        </p:txBody>
      </p:sp>
      <p:sp>
        <p:nvSpPr>
          <p:cNvPr id="31" name="Rectangle 29"/>
          <p:cNvSpPr>
            <a:spLocks noChangeArrowheads="1"/>
          </p:cNvSpPr>
          <p:nvPr/>
        </p:nvSpPr>
        <p:spPr bwMode="auto">
          <a:xfrm>
            <a:off x="1676400" y="4495800"/>
            <a:ext cx="1447800" cy="366713"/>
          </a:xfrm>
          <a:prstGeom prst="rect">
            <a:avLst/>
          </a:prstGeom>
          <a:noFill/>
          <a:ln w="9525">
            <a:noFill/>
            <a:miter lim="800000"/>
            <a:headEnd/>
            <a:tailEnd/>
          </a:ln>
          <a:effectLst/>
        </p:spPr>
        <p:txBody>
          <a:bodyPr lIns="92075" tIns="46038" rIns="92075" bIns="46038">
            <a:spAutoFit/>
          </a:bodyPr>
          <a:lstStyle/>
          <a:p>
            <a:pPr algn="l" defTabSz="762000">
              <a:spcBef>
                <a:spcPct val="50000"/>
              </a:spcBef>
            </a:pPr>
            <a:r>
              <a:rPr lang="ja-JP" altLang="en-US" sz="1800" dirty="0">
                <a:solidFill>
                  <a:srgbClr val="FFC000"/>
                </a:solidFill>
                <a:latin typeface="ＭＳ ゴシック" pitchFamily="49" charset="-128"/>
                <a:ea typeface="ＭＳ ゴシック" pitchFamily="49" charset="-128"/>
              </a:rPr>
              <a:t>再保険契約</a:t>
            </a:r>
          </a:p>
        </p:txBody>
      </p:sp>
      <p:sp>
        <p:nvSpPr>
          <p:cNvPr id="32" name="Rectangle 30"/>
          <p:cNvSpPr>
            <a:spLocks noChangeArrowheads="1"/>
          </p:cNvSpPr>
          <p:nvPr/>
        </p:nvSpPr>
        <p:spPr bwMode="auto">
          <a:xfrm>
            <a:off x="7691438" y="6286500"/>
            <a:ext cx="1452562" cy="366713"/>
          </a:xfrm>
          <a:prstGeom prst="rect">
            <a:avLst/>
          </a:prstGeom>
          <a:noFill/>
          <a:ln w="9525">
            <a:noFill/>
            <a:miter lim="800000"/>
            <a:headEnd/>
            <a:tailEnd/>
          </a:ln>
          <a:effectLst/>
        </p:spPr>
        <p:txBody>
          <a:bodyPr lIns="92075" tIns="46038" rIns="92075" bIns="46038">
            <a:spAutoFit/>
          </a:bodyPr>
          <a:lstStyle/>
          <a:p>
            <a:pPr algn="l" defTabSz="762000">
              <a:spcBef>
                <a:spcPct val="50000"/>
              </a:spcBef>
            </a:pPr>
            <a:r>
              <a:rPr lang="ja-JP" altLang="en-US" sz="1800">
                <a:solidFill>
                  <a:schemeClr val="tx1"/>
                </a:solidFill>
                <a:latin typeface="ＭＳ ゴシック" pitchFamily="49" charset="-128"/>
                <a:ea typeface="ＭＳ ゴシック" pitchFamily="49" charset="-128"/>
              </a:rPr>
              <a:t>ロイズ</a:t>
            </a:r>
            <a:r>
              <a:rPr lang="ja-JP" altLang="en-US">
                <a:solidFill>
                  <a:schemeClr val="tx1"/>
                </a:solidFill>
                <a:latin typeface="ＭＳ ゴシック" pitchFamily="49" charset="-128"/>
                <a:ea typeface="ＭＳ ゴシック" pitchFamily="49" charset="-128"/>
              </a:rPr>
              <a:t>など</a:t>
            </a:r>
            <a:endParaRPr lang="ja-JP" altLang="en-US" b="0">
              <a:solidFill>
                <a:schemeClr val="tx1"/>
              </a:solidFill>
              <a:latin typeface="ＭＳ ゴシック" pitchFamily="49" charset="-128"/>
              <a:ea typeface="ＭＳ ゴシック" pitchFamily="49" charset="-128"/>
            </a:endParaRPr>
          </a:p>
        </p:txBody>
      </p:sp>
      <p:grpSp>
        <p:nvGrpSpPr>
          <p:cNvPr id="16" name="Group 31"/>
          <p:cNvGrpSpPr>
            <a:grpSpLocks/>
          </p:cNvGrpSpPr>
          <p:nvPr/>
        </p:nvGrpSpPr>
        <p:grpSpPr bwMode="auto">
          <a:xfrm>
            <a:off x="457200" y="1600200"/>
            <a:ext cx="2133600" cy="946150"/>
            <a:chOff x="288" y="1008"/>
            <a:chExt cx="1344" cy="596"/>
          </a:xfrm>
        </p:grpSpPr>
        <p:sp>
          <p:nvSpPr>
            <p:cNvPr id="34" name="Rectangle 32"/>
            <p:cNvSpPr>
              <a:spLocks noChangeArrowheads="1"/>
            </p:cNvSpPr>
            <p:nvPr/>
          </p:nvSpPr>
          <p:spPr bwMode="auto">
            <a:xfrm>
              <a:off x="288" y="1008"/>
              <a:ext cx="1200" cy="250"/>
            </a:xfrm>
            <a:prstGeom prst="rect">
              <a:avLst/>
            </a:prstGeom>
            <a:noFill/>
            <a:ln w="9525">
              <a:noFill/>
              <a:miter lim="800000"/>
              <a:headEnd/>
              <a:tailEnd/>
            </a:ln>
            <a:effectLst/>
          </p:spPr>
          <p:txBody>
            <a:bodyPr lIns="92075" tIns="46038" rIns="92075" bIns="46038">
              <a:spAutoFit/>
            </a:bodyPr>
            <a:lstStyle/>
            <a:p>
              <a:pPr algn="l" defTabSz="762000">
                <a:spcBef>
                  <a:spcPct val="50000"/>
                </a:spcBef>
              </a:pPr>
              <a:r>
                <a:rPr lang="ja-JP" altLang="en-US" sz="2000">
                  <a:solidFill>
                    <a:schemeClr val="tx1"/>
                  </a:solidFill>
                  <a:latin typeface="ＭＳ ゴシック" pitchFamily="49" charset="-128"/>
                  <a:ea typeface="ＭＳ ゴシック" pitchFamily="49" charset="-128"/>
                </a:rPr>
                <a:t>通常のリスク</a:t>
              </a:r>
            </a:p>
          </p:txBody>
        </p:sp>
        <p:sp>
          <p:nvSpPr>
            <p:cNvPr id="35" name="Rectangle 33"/>
            <p:cNvSpPr>
              <a:spLocks noChangeArrowheads="1"/>
            </p:cNvSpPr>
            <p:nvPr/>
          </p:nvSpPr>
          <p:spPr bwMode="auto">
            <a:xfrm>
              <a:off x="288" y="1200"/>
              <a:ext cx="1344" cy="404"/>
            </a:xfrm>
            <a:prstGeom prst="rect">
              <a:avLst/>
            </a:prstGeom>
            <a:noFill/>
            <a:ln w="9525">
              <a:noFill/>
              <a:miter lim="800000"/>
              <a:headEnd/>
              <a:tailEnd/>
            </a:ln>
            <a:effectLst/>
          </p:spPr>
          <p:txBody>
            <a:bodyPr lIns="92075" tIns="46038" rIns="92075" bIns="46038">
              <a:spAutoFit/>
            </a:bodyPr>
            <a:lstStyle/>
            <a:p>
              <a:pPr algn="l" defTabSz="762000">
                <a:spcBef>
                  <a:spcPct val="50000"/>
                </a:spcBef>
              </a:pPr>
              <a:r>
                <a:rPr lang="ja-JP" altLang="en-US" sz="1800" b="0" dirty="0">
                  <a:solidFill>
                    <a:schemeClr val="tx1"/>
                  </a:solidFill>
                  <a:latin typeface="ＭＳ ゴシック" pitchFamily="49" charset="-128"/>
                  <a:ea typeface="ＭＳ ゴシック" pitchFamily="49" charset="-128"/>
                </a:rPr>
                <a:t>交通事故・火災・傷害など</a:t>
              </a:r>
            </a:p>
          </p:txBody>
        </p:sp>
      </p:grpSp>
      <p:sp>
        <p:nvSpPr>
          <p:cNvPr id="36" name="Rectangle 34"/>
          <p:cNvSpPr>
            <a:spLocks noChangeArrowheads="1"/>
          </p:cNvSpPr>
          <p:nvPr/>
        </p:nvSpPr>
        <p:spPr bwMode="auto">
          <a:xfrm>
            <a:off x="7011988" y="1855788"/>
            <a:ext cx="2132012" cy="366712"/>
          </a:xfrm>
          <a:prstGeom prst="rect">
            <a:avLst/>
          </a:prstGeom>
          <a:noFill/>
          <a:ln w="9525">
            <a:noFill/>
            <a:miter lim="800000"/>
            <a:headEnd/>
            <a:tailEnd/>
          </a:ln>
          <a:effectLst/>
        </p:spPr>
        <p:txBody>
          <a:bodyPr lIns="92075" tIns="46038" rIns="92075" bIns="46038">
            <a:spAutoFit/>
          </a:bodyPr>
          <a:lstStyle/>
          <a:p>
            <a:pPr algn="l" defTabSz="762000">
              <a:spcBef>
                <a:spcPct val="50000"/>
              </a:spcBef>
            </a:pPr>
            <a:r>
              <a:rPr lang="ja-JP" altLang="en-US" sz="1800" b="0">
                <a:solidFill>
                  <a:schemeClr val="bg1"/>
                </a:solidFill>
                <a:latin typeface="ＭＳ ゴシック" pitchFamily="49" charset="-128"/>
                <a:ea typeface="ＭＳ ゴシック" pitchFamily="49" charset="-128"/>
              </a:rPr>
              <a:t>自然災害</a:t>
            </a:r>
            <a:r>
              <a:rPr lang="en-US" altLang="ja-JP" sz="1800" b="0">
                <a:solidFill>
                  <a:schemeClr val="bg1"/>
                </a:solidFill>
                <a:latin typeface="ＭＳ ゴシック" pitchFamily="49" charset="-128"/>
                <a:ea typeface="ＭＳ ゴシック" pitchFamily="49" charset="-128"/>
              </a:rPr>
              <a:t>､</a:t>
            </a:r>
            <a:r>
              <a:rPr lang="ja-JP" altLang="en-US" sz="1800" b="0">
                <a:solidFill>
                  <a:schemeClr val="bg1"/>
                </a:solidFill>
                <a:latin typeface="ＭＳ ゴシック" pitchFamily="49" charset="-128"/>
                <a:ea typeface="ＭＳ ゴシック" pitchFamily="49" charset="-128"/>
              </a:rPr>
              <a:t>巨大災害</a:t>
            </a:r>
          </a:p>
        </p:txBody>
      </p:sp>
      <p:sp>
        <p:nvSpPr>
          <p:cNvPr id="37" name="Rectangle 35"/>
          <p:cNvSpPr>
            <a:spLocks noChangeArrowheads="1"/>
          </p:cNvSpPr>
          <p:nvPr/>
        </p:nvSpPr>
        <p:spPr bwMode="auto">
          <a:xfrm>
            <a:off x="6999288" y="1473200"/>
            <a:ext cx="1600200" cy="396875"/>
          </a:xfrm>
          <a:prstGeom prst="rect">
            <a:avLst/>
          </a:prstGeom>
          <a:noFill/>
          <a:ln w="9525">
            <a:noFill/>
            <a:miter lim="800000"/>
            <a:headEnd/>
            <a:tailEnd/>
          </a:ln>
          <a:effectLst/>
        </p:spPr>
        <p:txBody>
          <a:bodyPr lIns="92075" tIns="46038" rIns="92075" bIns="46038">
            <a:spAutoFit/>
          </a:bodyPr>
          <a:lstStyle/>
          <a:p>
            <a:pPr algn="l" defTabSz="762000">
              <a:spcBef>
                <a:spcPct val="50000"/>
              </a:spcBef>
            </a:pPr>
            <a:r>
              <a:rPr lang="ja-JP" altLang="en-US" sz="2000">
                <a:solidFill>
                  <a:schemeClr val="tx1"/>
                </a:solidFill>
                <a:latin typeface="ＭＳ ゴシック" pitchFamily="49" charset="-128"/>
                <a:ea typeface="ＭＳ ゴシック" pitchFamily="49" charset="-128"/>
              </a:rPr>
              <a:t>異常リスク</a:t>
            </a:r>
          </a:p>
        </p:txBody>
      </p:sp>
      <p:sp>
        <p:nvSpPr>
          <p:cNvPr id="38" name="Rectangle 36"/>
          <p:cNvSpPr>
            <a:spLocks noChangeArrowheads="1"/>
          </p:cNvSpPr>
          <p:nvPr/>
        </p:nvSpPr>
        <p:spPr bwMode="auto">
          <a:xfrm>
            <a:off x="7086600" y="2133600"/>
            <a:ext cx="2057400" cy="549275"/>
          </a:xfrm>
          <a:prstGeom prst="rect">
            <a:avLst/>
          </a:prstGeom>
          <a:noFill/>
          <a:ln w="9525">
            <a:noFill/>
            <a:miter lim="800000"/>
            <a:headEnd/>
            <a:tailEnd/>
          </a:ln>
          <a:effectLst/>
        </p:spPr>
        <p:txBody>
          <a:bodyPr lIns="92075" tIns="46038" rIns="92075" bIns="46038">
            <a:spAutoFit/>
          </a:bodyPr>
          <a:lstStyle/>
          <a:p>
            <a:pPr algn="l" defTabSz="762000">
              <a:spcBef>
                <a:spcPct val="50000"/>
              </a:spcBef>
            </a:pPr>
            <a:r>
              <a:rPr lang="en-US" altLang="ja-JP" sz="1400" b="0">
                <a:solidFill>
                  <a:schemeClr val="bg1"/>
                </a:solidFill>
                <a:latin typeface="ＭＳ ゴシック" pitchFamily="49" charset="-128"/>
                <a:ea typeface="ＭＳ ゴシック" pitchFamily="49" charset="-128"/>
              </a:rPr>
              <a:t>(</a:t>
            </a:r>
            <a:r>
              <a:rPr lang="ja-JP" altLang="en-US" sz="1400" b="0">
                <a:solidFill>
                  <a:schemeClr val="bg1"/>
                </a:solidFill>
                <a:latin typeface="ＭＳ ゴシック" pitchFamily="49" charset="-128"/>
                <a:ea typeface="ＭＳ ゴシック" pitchFamily="49" charset="-128"/>
              </a:rPr>
              <a:t>地震･風水災</a:t>
            </a:r>
            <a:r>
              <a:rPr lang="en-US" altLang="ja-JP" sz="1400" b="0">
                <a:solidFill>
                  <a:schemeClr val="bg1"/>
                </a:solidFill>
                <a:latin typeface="ＭＳ ゴシック" pitchFamily="49" charset="-128"/>
                <a:ea typeface="ＭＳ ゴシック" pitchFamily="49" charset="-128"/>
              </a:rPr>
              <a:t>､</a:t>
            </a:r>
            <a:r>
              <a:rPr lang="ja-JP" altLang="en-US" sz="1400" b="0">
                <a:solidFill>
                  <a:schemeClr val="bg1"/>
                </a:solidFill>
                <a:latin typeface="ＭＳ ゴシック" pitchFamily="49" charset="-128"/>
                <a:ea typeface="ＭＳ ゴシック" pitchFamily="49" charset="-128"/>
              </a:rPr>
              <a:t>航空機の     墜落</a:t>
            </a:r>
            <a:r>
              <a:rPr lang="ja-JP" altLang="en-US" b="0">
                <a:solidFill>
                  <a:schemeClr val="bg1"/>
                </a:solidFill>
                <a:latin typeface="ＭＳ ゴシック" pitchFamily="49" charset="-128"/>
                <a:ea typeface="ＭＳ ゴシック" pitchFamily="49" charset="-128"/>
              </a:rPr>
              <a:t>など</a:t>
            </a:r>
            <a:r>
              <a:rPr lang="en-US" altLang="ja-JP" sz="1400" b="0">
                <a:solidFill>
                  <a:schemeClr val="bg1"/>
                </a:solidFill>
                <a:latin typeface="ＭＳ ゴシック" pitchFamily="49" charset="-128"/>
                <a:ea typeface="ＭＳ ゴシック" pitchFamily="49" charset="-128"/>
              </a:rPr>
              <a:t>)</a:t>
            </a:r>
            <a:r>
              <a:rPr lang="en-US" altLang="ja-JP" sz="1400" b="0">
                <a:solidFill>
                  <a:schemeClr val="tx1"/>
                </a:solidFill>
                <a:latin typeface="ＭＳ ゴシック" pitchFamily="49" charset="-128"/>
                <a:ea typeface="ＭＳ ゴシック" pitchFamily="49" charset="-128"/>
              </a:rPr>
              <a:t> </a:t>
            </a:r>
          </a:p>
        </p:txBody>
      </p:sp>
      <p:sp>
        <p:nvSpPr>
          <p:cNvPr id="39" name="Rectangle 37"/>
          <p:cNvSpPr>
            <a:spLocks noChangeArrowheads="1"/>
          </p:cNvSpPr>
          <p:nvPr/>
        </p:nvSpPr>
        <p:spPr bwMode="auto">
          <a:xfrm>
            <a:off x="4578350" y="4778375"/>
            <a:ext cx="1600200" cy="366713"/>
          </a:xfrm>
          <a:prstGeom prst="rect">
            <a:avLst/>
          </a:prstGeom>
          <a:noFill/>
          <a:ln w="9525">
            <a:noFill/>
            <a:miter lim="800000"/>
            <a:headEnd/>
            <a:tailEnd/>
          </a:ln>
          <a:effectLst/>
        </p:spPr>
        <p:txBody>
          <a:bodyPr lIns="92075" tIns="46038" rIns="92075" bIns="46038">
            <a:spAutoFit/>
          </a:bodyPr>
          <a:lstStyle/>
          <a:p>
            <a:pPr algn="l" defTabSz="762000">
              <a:spcBef>
                <a:spcPct val="50000"/>
              </a:spcBef>
            </a:pPr>
            <a:r>
              <a:rPr lang="ja-JP" altLang="en-US" sz="1800">
                <a:solidFill>
                  <a:srgbClr val="FFC000"/>
                </a:solidFill>
                <a:latin typeface="ＭＳ ゴシック" pitchFamily="49" charset="-128"/>
                <a:ea typeface="ＭＳ ゴシック" pitchFamily="49" charset="-128"/>
              </a:rPr>
              <a:t>再保険契約</a:t>
            </a:r>
          </a:p>
        </p:txBody>
      </p:sp>
      <p:sp>
        <p:nvSpPr>
          <p:cNvPr id="40" name="AutoShape 38"/>
          <p:cNvSpPr>
            <a:spLocks noChangeArrowheads="1"/>
          </p:cNvSpPr>
          <p:nvPr/>
        </p:nvSpPr>
        <p:spPr bwMode="auto">
          <a:xfrm rot="10800000">
            <a:off x="2271713" y="4960938"/>
            <a:ext cx="2171700" cy="1067593"/>
          </a:xfrm>
          <a:prstGeom prst="wedgeRoundRectCallout">
            <a:avLst>
              <a:gd name="adj1" fmla="val -50000"/>
              <a:gd name="adj2" fmla="val 66667"/>
              <a:gd name="adj3" fmla="val 16667"/>
            </a:avLst>
          </a:prstGeom>
          <a:solidFill>
            <a:srgbClr val="FFFFCC"/>
          </a:solidFill>
          <a:ln w="12700">
            <a:solidFill>
              <a:schemeClr val="tx1"/>
            </a:solidFill>
            <a:miter lim="800000"/>
            <a:headEnd/>
            <a:tailEnd/>
          </a:ln>
          <a:effectLst/>
        </p:spPr>
        <p:txBody>
          <a:bodyPr rot="10800000" wrap="none" lIns="92075" tIns="46038" rIns="92075" bIns="46038" anchor="ctr"/>
          <a:lstStyle/>
          <a:p>
            <a:pPr defTabSz="762000"/>
            <a:r>
              <a:rPr lang="ja-JP" altLang="en-US">
                <a:latin typeface="ＭＳ ゴシック" pitchFamily="49" charset="-128"/>
                <a:ea typeface="ＭＳ ゴシック" pitchFamily="49" charset="-128"/>
              </a:rPr>
              <a:t>引受けたリスクの</a:t>
            </a:r>
          </a:p>
          <a:p>
            <a:pPr defTabSz="762000"/>
            <a:r>
              <a:rPr lang="ja-JP" altLang="en-US">
                <a:latin typeface="ＭＳ ゴシック" pitchFamily="49" charset="-128"/>
                <a:ea typeface="ＭＳ ゴシック" pitchFamily="49" charset="-128"/>
              </a:rPr>
              <a:t>一部を他の保険会社</a:t>
            </a:r>
          </a:p>
          <a:p>
            <a:pPr defTabSz="762000"/>
            <a:r>
              <a:rPr lang="ja-JP" altLang="en-US">
                <a:latin typeface="ＭＳ ゴシック" pitchFamily="49" charset="-128"/>
                <a:ea typeface="ＭＳ ゴシック" pitchFamily="49" charset="-128"/>
              </a:rPr>
              <a:t>に引受けてもらう</a:t>
            </a:r>
            <a:endParaRPr lang="ja-JP" altLang="en-US">
              <a:solidFill>
                <a:schemeClr val="tx1"/>
              </a:solidFill>
              <a:latin typeface="ＭＳ ゴシック" pitchFamily="49" charset="-128"/>
              <a:ea typeface="ＭＳ ゴシック" pitchFamily="49" charset="-128"/>
            </a:endParaRPr>
          </a:p>
        </p:txBody>
      </p:sp>
      <p:grpSp>
        <p:nvGrpSpPr>
          <p:cNvPr id="19" name="Group 39"/>
          <p:cNvGrpSpPr>
            <a:grpSpLocks/>
          </p:cNvGrpSpPr>
          <p:nvPr/>
        </p:nvGrpSpPr>
        <p:grpSpPr bwMode="auto">
          <a:xfrm>
            <a:off x="7199313" y="4421188"/>
            <a:ext cx="1789112" cy="1671637"/>
            <a:chOff x="4535" y="2785"/>
            <a:chExt cx="1127" cy="1053"/>
          </a:xfrm>
        </p:grpSpPr>
        <p:grpSp>
          <p:nvGrpSpPr>
            <p:cNvPr id="225" name="Group 40"/>
            <p:cNvGrpSpPr>
              <a:grpSpLocks/>
            </p:cNvGrpSpPr>
            <p:nvPr/>
          </p:nvGrpSpPr>
          <p:grpSpPr bwMode="auto">
            <a:xfrm>
              <a:off x="4791" y="2859"/>
              <a:ext cx="354" cy="537"/>
              <a:chOff x="4791" y="2859"/>
              <a:chExt cx="354" cy="537"/>
            </a:xfrm>
          </p:grpSpPr>
          <p:grpSp>
            <p:nvGrpSpPr>
              <p:cNvPr id="231" name="Group 41"/>
              <p:cNvGrpSpPr>
                <a:grpSpLocks/>
              </p:cNvGrpSpPr>
              <p:nvPr/>
            </p:nvGrpSpPr>
            <p:grpSpPr bwMode="auto">
              <a:xfrm>
                <a:off x="4791" y="2859"/>
                <a:ext cx="354" cy="537"/>
                <a:chOff x="4791" y="2859"/>
                <a:chExt cx="354" cy="537"/>
              </a:xfrm>
            </p:grpSpPr>
            <p:sp>
              <p:nvSpPr>
                <p:cNvPr id="156" name="Freeform 42"/>
                <p:cNvSpPr>
                  <a:spLocks/>
                </p:cNvSpPr>
                <p:nvPr/>
              </p:nvSpPr>
              <p:spPr bwMode="auto">
                <a:xfrm>
                  <a:off x="4791" y="2974"/>
                  <a:ext cx="354" cy="76"/>
                </a:xfrm>
                <a:custGeom>
                  <a:avLst/>
                  <a:gdLst/>
                  <a:ahLst/>
                  <a:cxnLst>
                    <a:cxn ang="0">
                      <a:pos x="261" y="75"/>
                    </a:cxn>
                    <a:cxn ang="0">
                      <a:pos x="353" y="35"/>
                    </a:cxn>
                    <a:cxn ang="0">
                      <a:pos x="98" y="0"/>
                    </a:cxn>
                    <a:cxn ang="0">
                      <a:pos x="0" y="41"/>
                    </a:cxn>
                    <a:cxn ang="0">
                      <a:pos x="261" y="75"/>
                    </a:cxn>
                  </a:cxnLst>
                  <a:rect l="0" t="0" r="r" b="b"/>
                  <a:pathLst>
                    <a:path w="354" h="76">
                      <a:moveTo>
                        <a:pt x="261" y="75"/>
                      </a:moveTo>
                      <a:lnTo>
                        <a:pt x="353" y="35"/>
                      </a:lnTo>
                      <a:lnTo>
                        <a:pt x="98" y="0"/>
                      </a:lnTo>
                      <a:lnTo>
                        <a:pt x="0" y="41"/>
                      </a:lnTo>
                      <a:lnTo>
                        <a:pt x="261" y="75"/>
                      </a:lnTo>
                    </a:path>
                  </a:pathLst>
                </a:custGeom>
                <a:solidFill>
                  <a:srgbClr val="5FBF00"/>
                </a:solidFill>
                <a:ln w="9525" cap="rnd">
                  <a:noFill/>
                  <a:round/>
                  <a:headEnd/>
                  <a:tailEnd/>
                </a:ln>
                <a:effectLst/>
              </p:spPr>
              <p:txBody>
                <a:bodyPr/>
                <a:lstStyle/>
                <a:p>
                  <a:endParaRPr lang="ja-JP" altLang="en-US"/>
                </a:p>
              </p:txBody>
            </p:sp>
            <p:sp>
              <p:nvSpPr>
                <p:cNvPr id="157" name="Freeform 43"/>
                <p:cNvSpPr>
                  <a:spLocks/>
                </p:cNvSpPr>
                <p:nvPr/>
              </p:nvSpPr>
              <p:spPr bwMode="auto">
                <a:xfrm>
                  <a:off x="4808" y="2859"/>
                  <a:ext cx="295" cy="38"/>
                </a:xfrm>
                <a:custGeom>
                  <a:avLst/>
                  <a:gdLst/>
                  <a:ahLst/>
                  <a:cxnLst>
                    <a:cxn ang="0">
                      <a:pos x="0" y="19"/>
                    </a:cxn>
                    <a:cxn ang="0">
                      <a:pos x="230" y="37"/>
                    </a:cxn>
                    <a:cxn ang="0">
                      <a:pos x="294" y="20"/>
                    </a:cxn>
                    <a:cxn ang="0">
                      <a:pos x="71" y="0"/>
                    </a:cxn>
                    <a:cxn ang="0">
                      <a:pos x="0" y="19"/>
                    </a:cxn>
                  </a:cxnLst>
                  <a:rect l="0" t="0" r="r" b="b"/>
                  <a:pathLst>
                    <a:path w="295" h="38">
                      <a:moveTo>
                        <a:pt x="0" y="19"/>
                      </a:moveTo>
                      <a:lnTo>
                        <a:pt x="230" y="37"/>
                      </a:lnTo>
                      <a:lnTo>
                        <a:pt x="294" y="20"/>
                      </a:lnTo>
                      <a:lnTo>
                        <a:pt x="71" y="0"/>
                      </a:lnTo>
                      <a:lnTo>
                        <a:pt x="0" y="19"/>
                      </a:lnTo>
                    </a:path>
                  </a:pathLst>
                </a:custGeom>
                <a:solidFill>
                  <a:srgbClr val="5FBF00"/>
                </a:solidFill>
                <a:ln w="9525" cap="rnd">
                  <a:noFill/>
                  <a:round/>
                  <a:headEnd/>
                  <a:tailEnd/>
                </a:ln>
                <a:effectLst/>
              </p:spPr>
              <p:txBody>
                <a:bodyPr/>
                <a:lstStyle/>
                <a:p>
                  <a:endParaRPr lang="ja-JP" altLang="en-US"/>
                </a:p>
              </p:txBody>
            </p:sp>
            <p:sp>
              <p:nvSpPr>
                <p:cNvPr id="158" name="Freeform 44"/>
                <p:cNvSpPr>
                  <a:spLocks/>
                </p:cNvSpPr>
                <p:nvPr/>
              </p:nvSpPr>
              <p:spPr bwMode="auto">
                <a:xfrm>
                  <a:off x="5038" y="2879"/>
                  <a:ext cx="66" cy="157"/>
                </a:xfrm>
                <a:custGeom>
                  <a:avLst/>
                  <a:gdLst/>
                  <a:ahLst/>
                  <a:cxnLst>
                    <a:cxn ang="0">
                      <a:pos x="0" y="17"/>
                    </a:cxn>
                    <a:cxn ang="0">
                      <a:pos x="65" y="0"/>
                    </a:cxn>
                    <a:cxn ang="0">
                      <a:pos x="65" y="131"/>
                    </a:cxn>
                    <a:cxn ang="0">
                      <a:pos x="0" y="156"/>
                    </a:cxn>
                    <a:cxn ang="0">
                      <a:pos x="0" y="17"/>
                    </a:cxn>
                  </a:cxnLst>
                  <a:rect l="0" t="0" r="r" b="b"/>
                  <a:pathLst>
                    <a:path w="66" h="157">
                      <a:moveTo>
                        <a:pt x="0" y="17"/>
                      </a:moveTo>
                      <a:lnTo>
                        <a:pt x="65" y="0"/>
                      </a:lnTo>
                      <a:lnTo>
                        <a:pt x="65" y="131"/>
                      </a:lnTo>
                      <a:lnTo>
                        <a:pt x="0" y="156"/>
                      </a:lnTo>
                      <a:lnTo>
                        <a:pt x="0" y="17"/>
                      </a:lnTo>
                    </a:path>
                  </a:pathLst>
                </a:custGeom>
                <a:solidFill>
                  <a:srgbClr val="00FF00"/>
                </a:solidFill>
                <a:ln w="9525" cap="rnd">
                  <a:noFill/>
                  <a:round/>
                  <a:headEnd/>
                  <a:tailEnd/>
                </a:ln>
                <a:effectLst/>
              </p:spPr>
              <p:txBody>
                <a:bodyPr/>
                <a:lstStyle/>
                <a:p>
                  <a:endParaRPr lang="ja-JP" altLang="en-US"/>
                </a:p>
              </p:txBody>
            </p:sp>
            <p:sp>
              <p:nvSpPr>
                <p:cNvPr id="159" name="Freeform 45"/>
                <p:cNvSpPr>
                  <a:spLocks/>
                </p:cNvSpPr>
                <p:nvPr/>
              </p:nvSpPr>
              <p:spPr bwMode="auto">
                <a:xfrm>
                  <a:off x="4808" y="2878"/>
                  <a:ext cx="231" cy="157"/>
                </a:xfrm>
                <a:custGeom>
                  <a:avLst/>
                  <a:gdLst/>
                  <a:ahLst/>
                  <a:cxnLst>
                    <a:cxn ang="0">
                      <a:pos x="0" y="0"/>
                    </a:cxn>
                    <a:cxn ang="0">
                      <a:pos x="230" y="18"/>
                    </a:cxn>
                    <a:cxn ang="0">
                      <a:pos x="230" y="156"/>
                    </a:cxn>
                    <a:cxn ang="0">
                      <a:pos x="0" y="124"/>
                    </a:cxn>
                    <a:cxn ang="0">
                      <a:pos x="0" y="0"/>
                    </a:cxn>
                  </a:cxnLst>
                  <a:rect l="0" t="0" r="r" b="b"/>
                  <a:pathLst>
                    <a:path w="231" h="157">
                      <a:moveTo>
                        <a:pt x="0" y="0"/>
                      </a:moveTo>
                      <a:lnTo>
                        <a:pt x="230" y="18"/>
                      </a:lnTo>
                      <a:lnTo>
                        <a:pt x="230" y="156"/>
                      </a:lnTo>
                      <a:lnTo>
                        <a:pt x="0" y="124"/>
                      </a:lnTo>
                      <a:lnTo>
                        <a:pt x="0" y="0"/>
                      </a:lnTo>
                    </a:path>
                  </a:pathLst>
                </a:custGeom>
                <a:solidFill>
                  <a:srgbClr val="7FFF00"/>
                </a:solidFill>
                <a:ln w="9525" cap="rnd">
                  <a:noFill/>
                  <a:round/>
                  <a:headEnd/>
                  <a:tailEnd/>
                </a:ln>
                <a:effectLst/>
              </p:spPr>
              <p:txBody>
                <a:bodyPr/>
                <a:lstStyle/>
                <a:p>
                  <a:endParaRPr lang="ja-JP" altLang="en-US"/>
                </a:p>
              </p:txBody>
            </p:sp>
            <p:sp>
              <p:nvSpPr>
                <p:cNvPr id="160" name="Freeform 46"/>
                <p:cNvSpPr>
                  <a:spLocks/>
                </p:cNvSpPr>
                <p:nvPr/>
              </p:nvSpPr>
              <p:spPr bwMode="auto">
                <a:xfrm>
                  <a:off x="5052" y="3008"/>
                  <a:ext cx="93" cy="388"/>
                </a:xfrm>
                <a:custGeom>
                  <a:avLst/>
                  <a:gdLst/>
                  <a:ahLst/>
                  <a:cxnLst>
                    <a:cxn ang="0">
                      <a:pos x="92" y="0"/>
                    </a:cxn>
                    <a:cxn ang="0">
                      <a:pos x="0" y="41"/>
                    </a:cxn>
                    <a:cxn ang="0">
                      <a:pos x="0" y="387"/>
                    </a:cxn>
                    <a:cxn ang="0">
                      <a:pos x="92" y="338"/>
                    </a:cxn>
                    <a:cxn ang="0">
                      <a:pos x="92" y="0"/>
                    </a:cxn>
                  </a:cxnLst>
                  <a:rect l="0" t="0" r="r" b="b"/>
                  <a:pathLst>
                    <a:path w="93" h="388">
                      <a:moveTo>
                        <a:pt x="92" y="0"/>
                      </a:moveTo>
                      <a:lnTo>
                        <a:pt x="0" y="41"/>
                      </a:lnTo>
                      <a:lnTo>
                        <a:pt x="0" y="387"/>
                      </a:lnTo>
                      <a:lnTo>
                        <a:pt x="92" y="338"/>
                      </a:lnTo>
                      <a:lnTo>
                        <a:pt x="92" y="0"/>
                      </a:lnTo>
                    </a:path>
                  </a:pathLst>
                </a:custGeom>
                <a:solidFill>
                  <a:srgbClr val="00FF00"/>
                </a:solidFill>
                <a:ln w="9525" cap="rnd">
                  <a:noFill/>
                  <a:round/>
                  <a:headEnd/>
                  <a:tailEnd/>
                </a:ln>
                <a:effectLst/>
              </p:spPr>
              <p:txBody>
                <a:bodyPr/>
                <a:lstStyle/>
                <a:p>
                  <a:endParaRPr lang="ja-JP" altLang="en-US"/>
                </a:p>
              </p:txBody>
            </p:sp>
            <p:sp>
              <p:nvSpPr>
                <p:cNvPr id="161" name="Freeform 47"/>
                <p:cNvSpPr>
                  <a:spLocks/>
                </p:cNvSpPr>
                <p:nvPr/>
              </p:nvSpPr>
              <p:spPr bwMode="auto">
                <a:xfrm>
                  <a:off x="4791" y="3014"/>
                  <a:ext cx="263" cy="382"/>
                </a:xfrm>
                <a:custGeom>
                  <a:avLst/>
                  <a:gdLst/>
                  <a:ahLst/>
                  <a:cxnLst>
                    <a:cxn ang="0">
                      <a:pos x="0" y="0"/>
                    </a:cxn>
                    <a:cxn ang="0">
                      <a:pos x="262" y="35"/>
                    </a:cxn>
                    <a:cxn ang="0">
                      <a:pos x="261" y="381"/>
                    </a:cxn>
                    <a:cxn ang="0">
                      <a:pos x="0" y="335"/>
                    </a:cxn>
                    <a:cxn ang="0">
                      <a:pos x="0" y="0"/>
                    </a:cxn>
                  </a:cxnLst>
                  <a:rect l="0" t="0" r="r" b="b"/>
                  <a:pathLst>
                    <a:path w="263" h="382">
                      <a:moveTo>
                        <a:pt x="0" y="0"/>
                      </a:moveTo>
                      <a:lnTo>
                        <a:pt x="262" y="35"/>
                      </a:lnTo>
                      <a:lnTo>
                        <a:pt x="261" y="381"/>
                      </a:lnTo>
                      <a:lnTo>
                        <a:pt x="0" y="335"/>
                      </a:lnTo>
                      <a:lnTo>
                        <a:pt x="0" y="0"/>
                      </a:lnTo>
                    </a:path>
                  </a:pathLst>
                </a:custGeom>
                <a:solidFill>
                  <a:srgbClr val="7FFF00"/>
                </a:solidFill>
                <a:ln w="9525" cap="rnd">
                  <a:noFill/>
                  <a:round/>
                  <a:headEnd/>
                  <a:tailEnd/>
                </a:ln>
                <a:effectLst/>
              </p:spPr>
              <p:txBody>
                <a:bodyPr/>
                <a:lstStyle/>
                <a:p>
                  <a:endParaRPr lang="ja-JP" altLang="en-US"/>
                </a:p>
              </p:txBody>
            </p:sp>
          </p:grpSp>
          <p:grpSp>
            <p:nvGrpSpPr>
              <p:cNvPr id="232" name="Group 48"/>
              <p:cNvGrpSpPr>
                <a:grpSpLocks/>
              </p:cNvGrpSpPr>
              <p:nvPr/>
            </p:nvGrpSpPr>
            <p:grpSpPr bwMode="auto">
              <a:xfrm>
                <a:off x="4819" y="2884"/>
                <a:ext cx="223" cy="230"/>
                <a:chOff x="4819" y="2884"/>
                <a:chExt cx="223" cy="230"/>
              </a:xfrm>
            </p:grpSpPr>
            <p:sp>
              <p:nvSpPr>
                <p:cNvPr id="147" name="Freeform 49"/>
                <p:cNvSpPr>
                  <a:spLocks/>
                </p:cNvSpPr>
                <p:nvPr/>
              </p:nvSpPr>
              <p:spPr bwMode="auto">
                <a:xfrm>
                  <a:off x="4819" y="2884"/>
                  <a:ext cx="35" cy="17"/>
                </a:xfrm>
                <a:custGeom>
                  <a:avLst/>
                  <a:gdLst/>
                  <a:ahLst/>
                  <a:cxnLst>
                    <a:cxn ang="0">
                      <a:pos x="0" y="0"/>
                    </a:cxn>
                    <a:cxn ang="0">
                      <a:pos x="34" y="3"/>
                    </a:cxn>
                    <a:cxn ang="0">
                      <a:pos x="34" y="16"/>
                    </a:cxn>
                    <a:cxn ang="0">
                      <a:pos x="0" y="12"/>
                    </a:cxn>
                    <a:cxn ang="0">
                      <a:pos x="0" y="0"/>
                    </a:cxn>
                  </a:cxnLst>
                  <a:rect l="0" t="0" r="r" b="b"/>
                  <a:pathLst>
                    <a:path w="35" h="17">
                      <a:moveTo>
                        <a:pt x="0" y="0"/>
                      </a:moveTo>
                      <a:lnTo>
                        <a:pt x="34" y="3"/>
                      </a:lnTo>
                      <a:lnTo>
                        <a:pt x="34" y="16"/>
                      </a:lnTo>
                      <a:lnTo>
                        <a:pt x="0" y="12"/>
                      </a:lnTo>
                      <a:lnTo>
                        <a:pt x="0" y="0"/>
                      </a:lnTo>
                    </a:path>
                  </a:pathLst>
                </a:custGeom>
                <a:solidFill>
                  <a:srgbClr val="000000"/>
                </a:solidFill>
                <a:ln w="9525" cap="rnd">
                  <a:noFill/>
                  <a:round/>
                  <a:headEnd/>
                  <a:tailEnd/>
                </a:ln>
                <a:effectLst/>
              </p:spPr>
              <p:txBody>
                <a:bodyPr/>
                <a:lstStyle/>
                <a:p>
                  <a:endParaRPr lang="ja-JP" altLang="en-US"/>
                </a:p>
              </p:txBody>
            </p:sp>
            <p:sp>
              <p:nvSpPr>
                <p:cNvPr id="148" name="Freeform 50"/>
                <p:cNvSpPr>
                  <a:spLocks/>
                </p:cNvSpPr>
                <p:nvPr/>
              </p:nvSpPr>
              <p:spPr bwMode="auto">
                <a:xfrm>
                  <a:off x="4863" y="2907"/>
                  <a:ext cx="35" cy="17"/>
                </a:xfrm>
                <a:custGeom>
                  <a:avLst/>
                  <a:gdLst/>
                  <a:ahLst/>
                  <a:cxnLst>
                    <a:cxn ang="0">
                      <a:pos x="0" y="0"/>
                    </a:cxn>
                    <a:cxn ang="0">
                      <a:pos x="34" y="3"/>
                    </a:cxn>
                    <a:cxn ang="0">
                      <a:pos x="34" y="16"/>
                    </a:cxn>
                    <a:cxn ang="0">
                      <a:pos x="0" y="12"/>
                    </a:cxn>
                    <a:cxn ang="0">
                      <a:pos x="0" y="0"/>
                    </a:cxn>
                  </a:cxnLst>
                  <a:rect l="0" t="0" r="r" b="b"/>
                  <a:pathLst>
                    <a:path w="35" h="17">
                      <a:moveTo>
                        <a:pt x="0" y="0"/>
                      </a:moveTo>
                      <a:lnTo>
                        <a:pt x="34" y="3"/>
                      </a:lnTo>
                      <a:lnTo>
                        <a:pt x="34" y="16"/>
                      </a:lnTo>
                      <a:lnTo>
                        <a:pt x="0" y="12"/>
                      </a:lnTo>
                      <a:lnTo>
                        <a:pt x="0" y="0"/>
                      </a:lnTo>
                    </a:path>
                  </a:pathLst>
                </a:custGeom>
                <a:solidFill>
                  <a:srgbClr val="000000"/>
                </a:solidFill>
                <a:ln w="9525" cap="rnd">
                  <a:noFill/>
                  <a:round/>
                  <a:headEnd/>
                  <a:tailEnd/>
                </a:ln>
                <a:effectLst/>
              </p:spPr>
              <p:txBody>
                <a:bodyPr/>
                <a:lstStyle/>
                <a:p>
                  <a:endParaRPr lang="ja-JP" altLang="en-US"/>
                </a:p>
              </p:txBody>
            </p:sp>
            <p:sp>
              <p:nvSpPr>
                <p:cNvPr id="149" name="Freeform 51"/>
                <p:cNvSpPr>
                  <a:spLocks/>
                </p:cNvSpPr>
                <p:nvPr/>
              </p:nvSpPr>
              <p:spPr bwMode="auto">
                <a:xfrm>
                  <a:off x="4911" y="2891"/>
                  <a:ext cx="35" cy="17"/>
                </a:xfrm>
                <a:custGeom>
                  <a:avLst/>
                  <a:gdLst/>
                  <a:ahLst/>
                  <a:cxnLst>
                    <a:cxn ang="0">
                      <a:pos x="0" y="0"/>
                    </a:cxn>
                    <a:cxn ang="0">
                      <a:pos x="34" y="4"/>
                    </a:cxn>
                    <a:cxn ang="0">
                      <a:pos x="34" y="16"/>
                    </a:cxn>
                    <a:cxn ang="0">
                      <a:pos x="0" y="12"/>
                    </a:cxn>
                    <a:cxn ang="0">
                      <a:pos x="0" y="0"/>
                    </a:cxn>
                  </a:cxnLst>
                  <a:rect l="0" t="0" r="r" b="b"/>
                  <a:pathLst>
                    <a:path w="35" h="17">
                      <a:moveTo>
                        <a:pt x="0" y="0"/>
                      </a:moveTo>
                      <a:lnTo>
                        <a:pt x="34" y="4"/>
                      </a:lnTo>
                      <a:lnTo>
                        <a:pt x="34" y="16"/>
                      </a:lnTo>
                      <a:lnTo>
                        <a:pt x="0" y="12"/>
                      </a:lnTo>
                      <a:lnTo>
                        <a:pt x="0" y="0"/>
                      </a:lnTo>
                    </a:path>
                  </a:pathLst>
                </a:custGeom>
                <a:solidFill>
                  <a:srgbClr val="000000"/>
                </a:solidFill>
                <a:ln w="9525" cap="rnd">
                  <a:noFill/>
                  <a:round/>
                  <a:headEnd/>
                  <a:tailEnd/>
                </a:ln>
                <a:effectLst/>
              </p:spPr>
              <p:txBody>
                <a:bodyPr/>
                <a:lstStyle/>
                <a:p>
                  <a:endParaRPr lang="ja-JP" altLang="en-US"/>
                </a:p>
              </p:txBody>
            </p:sp>
            <p:sp>
              <p:nvSpPr>
                <p:cNvPr id="150" name="Freeform 52"/>
                <p:cNvSpPr>
                  <a:spLocks/>
                </p:cNvSpPr>
                <p:nvPr/>
              </p:nvSpPr>
              <p:spPr bwMode="auto">
                <a:xfrm>
                  <a:off x="4961" y="2896"/>
                  <a:ext cx="35" cy="17"/>
                </a:xfrm>
                <a:custGeom>
                  <a:avLst/>
                  <a:gdLst/>
                  <a:ahLst/>
                  <a:cxnLst>
                    <a:cxn ang="0">
                      <a:pos x="0" y="0"/>
                    </a:cxn>
                    <a:cxn ang="0">
                      <a:pos x="34" y="3"/>
                    </a:cxn>
                    <a:cxn ang="0">
                      <a:pos x="34" y="16"/>
                    </a:cxn>
                    <a:cxn ang="0">
                      <a:pos x="0" y="13"/>
                    </a:cxn>
                    <a:cxn ang="0">
                      <a:pos x="0" y="0"/>
                    </a:cxn>
                  </a:cxnLst>
                  <a:rect l="0" t="0" r="r" b="b"/>
                  <a:pathLst>
                    <a:path w="35" h="17">
                      <a:moveTo>
                        <a:pt x="0" y="0"/>
                      </a:moveTo>
                      <a:lnTo>
                        <a:pt x="34" y="3"/>
                      </a:lnTo>
                      <a:lnTo>
                        <a:pt x="34" y="16"/>
                      </a:lnTo>
                      <a:lnTo>
                        <a:pt x="0" y="13"/>
                      </a:lnTo>
                      <a:lnTo>
                        <a:pt x="0" y="0"/>
                      </a:lnTo>
                    </a:path>
                  </a:pathLst>
                </a:custGeom>
                <a:solidFill>
                  <a:srgbClr val="000000"/>
                </a:solidFill>
                <a:ln w="9525" cap="rnd">
                  <a:noFill/>
                  <a:round/>
                  <a:headEnd/>
                  <a:tailEnd/>
                </a:ln>
                <a:effectLst/>
              </p:spPr>
              <p:txBody>
                <a:bodyPr/>
                <a:lstStyle/>
                <a:p>
                  <a:endParaRPr lang="ja-JP" altLang="en-US"/>
                </a:p>
              </p:txBody>
            </p:sp>
            <p:sp>
              <p:nvSpPr>
                <p:cNvPr id="151" name="Freeform 53"/>
                <p:cNvSpPr>
                  <a:spLocks/>
                </p:cNvSpPr>
                <p:nvPr/>
              </p:nvSpPr>
              <p:spPr bwMode="auto">
                <a:xfrm>
                  <a:off x="4961" y="2917"/>
                  <a:ext cx="35" cy="17"/>
                </a:xfrm>
                <a:custGeom>
                  <a:avLst/>
                  <a:gdLst/>
                  <a:ahLst/>
                  <a:cxnLst>
                    <a:cxn ang="0">
                      <a:pos x="0" y="0"/>
                    </a:cxn>
                    <a:cxn ang="0">
                      <a:pos x="34" y="3"/>
                    </a:cxn>
                    <a:cxn ang="0">
                      <a:pos x="34" y="16"/>
                    </a:cxn>
                    <a:cxn ang="0">
                      <a:pos x="0" y="11"/>
                    </a:cxn>
                    <a:cxn ang="0">
                      <a:pos x="0" y="0"/>
                    </a:cxn>
                  </a:cxnLst>
                  <a:rect l="0" t="0" r="r" b="b"/>
                  <a:pathLst>
                    <a:path w="35" h="17">
                      <a:moveTo>
                        <a:pt x="0" y="0"/>
                      </a:moveTo>
                      <a:lnTo>
                        <a:pt x="34" y="3"/>
                      </a:lnTo>
                      <a:lnTo>
                        <a:pt x="34" y="16"/>
                      </a:lnTo>
                      <a:lnTo>
                        <a:pt x="0" y="11"/>
                      </a:lnTo>
                      <a:lnTo>
                        <a:pt x="0" y="0"/>
                      </a:lnTo>
                    </a:path>
                  </a:pathLst>
                </a:custGeom>
                <a:solidFill>
                  <a:srgbClr val="000000"/>
                </a:solidFill>
                <a:ln w="9525" cap="rnd">
                  <a:noFill/>
                  <a:round/>
                  <a:headEnd/>
                  <a:tailEnd/>
                </a:ln>
                <a:effectLst/>
              </p:spPr>
              <p:txBody>
                <a:bodyPr/>
                <a:lstStyle/>
                <a:p>
                  <a:endParaRPr lang="ja-JP" altLang="en-US"/>
                </a:p>
              </p:txBody>
            </p:sp>
            <p:sp>
              <p:nvSpPr>
                <p:cNvPr id="152" name="Freeform 54"/>
                <p:cNvSpPr>
                  <a:spLocks/>
                </p:cNvSpPr>
                <p:nvPr/>
              </p:nvSpPr>
              <p:spPr bwMode="auto">
                <a:xfrm>
                  <a:off x="4910" y="2937"/>
                  <a:ext cx="34" cy="17"/>
                </a:xfrm>
                <a:custGeom>
                  <a:avLst/>
                  <a:gdLst/>
                  <a:ahLst/>
                  <a:cxnLst>
                    <a:cxn ang="0">
                      <a:pos x="0" y="0"/>
                    </a:cxn>
                    <a:cxn ang="0">
                      <a:pos x="33" y="3"/>
                    </a:cxn>
                    <a:cxn ang="0">
                      <a:pos x="33" y="16"/>
                    </a:cxn>
                    <a:cxn ang="0">
                      <a:pos x="0" y="11"/>
                    </a:cxn>
                    <a:cxn ang="0">
                      <a:pos x="0" y="0"/>
                    </a:cxn>
                  </a:cxnLst>
                  <a:rect l="0" t="0" r="r" b="b"/>
                  <a:pathLst>
                    <a:path w="34" h="17">
                      <a:moveTo>
                        <a:pt x="0" y="0"/>
                      </a:moveTo>
                      <a:lnTo>
                        <a:pt x="33" y="3"/>
                      </a:lnTo>
                      <a:lnTo>
                        <a:pt x="33" y="16"/>
                      </a:lnTo>
                      <a:lnTo>
                        <a:pt x="0" y="11"/>
                      </a:lnTo>
                      <a:lnTo>
                        <a:pt x="0" y="0"/>
                      </a:lnTo>
                    </a:path>
                  </a:pathLst>
                </a:custGeom>
                <a:solidFill>
                  <a:srgbClr val="000000"/>
                </a:solidFill>
                <a:ln w="9525" cap="rnd">
                  <a:noFill/>
                  <a:round/>
                  <a:headEnd/>
                  <a:tailEnd/>
                </a:ln>
                <a:effectLst/>
              </p:spPr>
              <p:txBody>
                <a:bodyPr/>
                <a:lstStyle/>
                <a:p>
                  <a:endParaRPr lang="ja-JP" altLang="en-US"/>
                </a:p>
              </p:txBody>
            </p:sp>
            <p:sp>
              <p:nvSpPr>
                <p:cNvPr id="153" name="Freeform 55"/>
                <p:cNvSpPr>
                  <a:spLocks/>
                </p:cNvSpPr>
                <p:nvPr/>
              </p:nvSpPr>
              <p:spPr bwMode="auto">
                <a:xfrm>
                  <a:off x="4961" y="2963"/>
                  <a:ext cx="35" cy="17"/>
                </a:xfrm>
                <a:custGeom>
                  <a:avLst/>
                  <a:gdLst/>
                  <a:ahLst/>
                  <a:cxnLst>
                    <a:cxn ang="0">
                      <a:pos x="0" y="0"/>
                    </a:cxn>
                    <a:cxn ang="0">
                      <a:pos x="34" y="2"/>
                    </a:cxn>
                    <a:cxn ang="0">
                      <a:pos x="34" y="16"/>
                    </a:cxn>
                    <a:cxn ang="0">
                      <a:pos x="0" y="12"/>
                    </a:cxn>
                    <a:cxn ang="0">
                      <a:pos x="0" y="0"/>
                    </a:cxn>
                  </a:cxnLst>
                  <a:rect l="0" t="0" r="r" b="b"/>
                  <a:pathLst>
                    <a:path w="35" h="17">
                      <a:moveTo>
                        <a:pt x="0" y="0"/>
                      </a:moveTo>
                      <a:lnTo>
                        <a:pt x="34" y="2"/>
                      </a:lnTo>
                      <a:lnTo>
                        <a:pt x="34" y="16"/>
                      </a:lnTo>
                      <a:lnTo>
                        <a:pt x="0" y="12"/>
                      </a:lnTo>
                      <a:lnTo>
                        <a:pt x="0" y="0"/>
                      </a:lnTo>
                    </a:path>
                  </a:pathLst>
                </a:custGeom>
                <a:solidFill>
                  <a:srgbClr val="000000"/>
                </a:solidFill>
                <a:ln w="9525" cap="rnd">
                  <a:noFill/>
                  <a:round/>
                  <a:headEnd/>
                  <a:tailEnd/>
                </a:ln>
                <a:effectLst/>
              </p:spPr>
              <p:txBody>
                <a:bodyPr/>
                <a:lstStyle/>
                <a:p>
                  <a:endParaRPr lang="ja-JP" altLang="en-US"/>
                </a:p>
              </p:txBody>
            </p:sp>
            <p:sp>
              <p:nvSpPr>
                <p:cNvPr id="154" name="Freeform 56"/>
                <p:cNvSpPr>
                  <a:spLocks/>
                </p:cNvSpPr>
                <p:nvPr/>
              </p:nvSpPr>
              <p:spPr bwMode="auto">
                <a:xfrm>
                  <a:off x="5006" y="3055"/>
                  <a:ext cx="35" cy="17"/>
                </a:xfrm>
                <a:custGeom>
                  <a:avLst/>
                  <a:gdLst/>
                  <a:ahLst/>
                  <a:cxnLst>
                    <a:cxn ang="0">
                      <a:pos x="0" y="0"/>
                    </a:cxn>
                    <a:cxn ang="0">
                      <a:pos x="34" y="3"/>
                    </a:cxn>
                    <a:cxn ang="0">
                      <a:pos x="34" y="16"/>
                    </a:cxn>
                    <a:cxn ang="0">
                      <a:pos x="0" y="12"/>
                    </a:cxn>
                    <a:cxn ang="0">
                      <a:pos x="0" y="0"/>
                    </a:cxn>
                  </a:cxnLst>
                  <a:rect l="0" t="0" r="r" b="b"/>
                  <a:pathLst>
                    <a:path w="35" h="17">
                      <a:moveTo>
                        <a:pt x="0" y="0"/>
                      </a:moveTo>
                      <a:lnTo>
                        <a:pt x="34" y="3"/>
                      </a:lnTo>
                      <a:lnTo>
                        <a:pt x="34" y="16"/>
                      </a:lnTo>
                      <a:lnTo>
                        <a:pt x="0" y="12"/>
                      </a:lnTo>
                      <a:lnTo>
                        <a:pt x="0" y="0"/>
                      </a:lnTo>
                    </a:path>
                  </a:pathLst>
                </a:custGeom>
                <a:solidFill>
                  <a:srgbClr val="000000"/>
                </a:solidFill>
                <a:ln w="9525" cap="rnd">
                  <a:noFill/>
                  <a:round/>
                  <a:headEnd/>
                  <a:tailEnd/>
                </a:ln>
                <a:effectLst/>
              </p:spPr>
              <p:txBody>
                <a:bodyPr/>
                <a:lstStyle/>
                <a:p>
                  <a:endParaRPr lang="ja-JP" altLang="en-US"/>
                </a:p>
              </p:txBody>
            </p:sp>
            <p:sp>
              <p:nvSpPr>
                <p:cNvPr id="155" name="Freeform 57"/>
                <p:cNvSpPr>
                  <a:spLocks/>
                </p:cNvSpPr>
                <p:nvPr/>
              </p:nvSpPr>
              <p:spPr bwMode="auto">
                <a:xfrm>
                  <a:off x="5008" y="3097"/>
                  <a:ext cx="34" cy="17"/>
                </a:xfrm>
                <a:custGeom>
                  <a:avLst/>
                  <a:gdLst/>
                  <a:ahLst/>
                  <a:cxnLst>
                    <a:cxn ang="0">
                      <a:pos x="0" y="0"/>
                    </a:cxn>
                    <a:cxn ang="0">
                      <a:pos x="33" y="3"/>
                    </a:cxn>
                    <a:cxn ang="0">
                      <a:pos x="33" y="16"/>
                    </a:cxn>
                    <a:cxn ang="0">
                      <a:pos x="0" y="13"/>
                    </a:cxn>
                    <a:cxn ang="0">
                      <a:pos x="0" y="0"/>
                    </a:cxn>
                  </a:cxnLst>
                  <a:rect l="0" t="0" r="r" b="b"/>
                  <a:pathLst>
                    <a:path w="34" h="17">
                      <a:moveTo>
                        <a:pt x="0" y="0"/>
                      </a:moveTo>
                      <a:lnTo>
                        <a:pt x="33" y="3"/>
                      </a:lnTo>
                      <a:lnTo>
                        <a:pt x="33" y="16"/>
                      </a:lnTo>
                      <a:lnTo>
                        <a:pt x="0" y="13"/>
                      </a:lnTo>
                      <a:lnTo>
                        <a:pt x="0" y="0"/>
                      </a:lnTo>
                    </a:path>
                  </a:pathLst>
                </a:custGeom>
                <a:solidFill>
                  <a:srgbClr val="000000"/>
                </a:solidFill>
                <a:ln w="9525" cap="rnd">
                  <a:noFill/>
                  <a:round/>
                  <a:headEnd/>
                  <a:tailEnd/>
                </a:ln>
                <a:effectLst/>
              </p:spPr>
              <p:txBody>
                <a:bodyPr/>
                <a:lstStyle/>
                <a:p>
                  <a:endParaRPr lang="ja-JP" altLang="en-US"/>
                </a:p>
              </p:txBody>
            </p:sp>
          </p:grpSp>
        </p:grpSp>
        <p:grpSp>
          <p:nvGrpSpPr>
            <p:cNvPr id="233" name="Group 58"/>
            <p:cNvGrpSpPr>
              <a:grpSpLocks/>
            </p:cNvGrpSpPr>
            <p:nvPr/>
          </p:nvGrpSpPr>
          <p:grpSpPr bwMode="auto">
            <a:xfrm>
              <a:off x="5072" y="2785"/>
              <a:ext cx="437" cy="751"/>
              <a:chOff x="5072" y="2785"/>
              <a:chExt cx="437" cy="751"/>
            </a:xfrm>
          </p:grpSpPr>
          <p:grpSp>
            <p:nvGrpSpPr>
              <p:cNvPr id="234" name="Group 59"/>
              <p:cNvGrpSpPr>
                <a:grpSpLocks/>
              </p:cNvGrpSpPr>
              <p:nvPr/>
            </p:nvGrpSpPr>
            <p:grpSpPr bwMode="auto">
              <a:xfrm>
                <a:off x="5072" y="2785"/>
                <a:ext cx="437" cy="751"/>
                <a:chOff x="5072" y="2785"/>
                <a:chExt cx="437" cy="751"/>
              </a:xfrm>
            </p:grpSpPr>
            <p:sp>
              <p:nvSpPr>
                <p:cNvPr id="136" name="Freeform 60"/>
                <p:cNvSpPr>
                  <a:spLocks/>
                </p:cNvSpPr>
                <p:nvPr/>
              </p:nvSpPr>
              <p:spPr bwMode="auto">
                <a:xfrm>
                  <a:off x="5074" y="3000"/>
                  <a:ext cx="435" cy="145"/>
                </a:xfrm>
                <a:custGeom>
                  <a:avLst/>
                  <a:gdLst/>
                  <a:ahLst/>
                  <a:cxnLst>
                    <a:cxn ang="0">
                      <a:pos x="0" y="105"/>
                    </a:cxn>
                    <a:cxn ang="0">
                      <a:pos x="245" y="144"/>
                    </a:cxn>
                    <a:cxn ang="0">
                      <a:pos x="434" y="27"/>
                    </a:cxn>
                    <a:cxn ang="0">
                      <a:pos x="198" y="0"/>
                    </a:cxn>
                    <a:cxn ang="0">
                      <a:pos x="0" y="105"/>
                    </a:cxn>
                  </a:cxnLst>
                  <a:rect l="0" t="0" r="r" b="b"/>
                  <a:pathLst>
                    <a:path w="435" h="145">
                      <a:moveTo>
                        <a:pt x="0" y="105"/>
                      </a:moveTo>
                      <a:lnTo>
                        <a:pt x="245" y="144"/>
                      </a:lnTo>
                      <a:lnTo>
                        <a:pt x="434" y="27"/>
                      </a:lnTo>
                      <a:lnTo>
                        <a:pt x="198" y="0"/>
                      </a:lnTo>
                      <a:lnTo>
                        <a:pt x="0" y="105"/>
                      </a:lnTo>
                    </a:path>
                  </a:pathLst>
                </a:custGeom>
                <a:solidFill>
                  <a:srgbClr val="FF5F1F"/>
                </a:solidFill>
                <a:ln w="9525" cap="rnd">
                  <a:noFill/>
                  <a:round/>
                  <a:headEnd/>
                  <a:tailEnd/>
                </a:ln>
                <a:effectLst/>
              </p:spPr>
              <p:txBody>
                <a:bodyPr/>
                <a:lstStyle/>
                <a:p>
                  <a:endParaRPr lang="ja-JP" altLang="en-US"/>
                </a:p>
              </p:txBody>
            </p:sp>
            <p:sp>
              <p:nvSpPr>
                <p:cNvPr id="137" name="Freeform 61"/>
                <p:cNvSpPr>
                  <a:spLocks/>
                </p:cNvSpPr>
                <p:nvPr/>
              </p:nvSpPr>
              <p:spPr bwMode="auto">
                <a:xfrm>
                  <a:off x="5134" y="2878"/>
                  <a:ext cx="181" cy="245"/>
                </a:xfrm>
                <a:custGeom>
                  <a:avLst/>
                  <a:gdLst/>
                  <a:ahLst/>
                  <a:cxnLst>
                    <a:cxn ang="0">
                      <a:pos x="0" y="0"/>
                    </a:cxn>
                    <a:cxn ang="0">
                      <a:pos x="180" y="12"/>
                    </a:cxn>
                    <a:cxn ang="0">
                      <a:pos x="180" y="244"/>
                    </a:cxn>
                    <a:cxn ang="0">
                      <a:pos x="0" y="212"/>
                    </a:cxn>
                    <a:cxn ang="0">
                      <a:pos x="0" y="0"/>
                    </a:cxn>
                  </a:cxnLst>
                  <a:rect l="0" t="0" r="r" b="b"/>
                  <a:pathLst>
                    <a:path w="181" h="245">
                      <a:moveTo>
                        <a:pt x="0" y="0"/>
                      </a:moveTo>
                      <a:lnTo>
                        <a:pt x="180" y="12"/>
                      </a:lnTo>
                      <a:lnTo>
                        <a:pt x="180" y="244"/>
                      </a:lnTo>
                      <a:lnTo>
                        <a:pt x="0" y="212"/>
                      </a:lnTo>
                      <a:lnTo>
                        <a:pt x="0" y="0"/>
                      </a:lnTo>
                    </a:path>
                  </a:pathLst>
                </a:custGeom>
                <a:solidFill>
                  <a:srgbClr val="FF5F00"/>
                </a:solidFill>
                <a:ln w="9525" cap="rnd">
                  <a:noFill/>
                  <a:round/>
                  <a:headEnd/>
                  <a:tailEnd/>
                </a:ln>
                <a:effectLst/>
              </p:spPr>
              <p:txBody>
                <a:bodyPr/>
                <a:lstStyle/>
                <a:p>
                  <a:endParaRPr lang="ja-JP" altLang="en-US"/>
                </a:p>
              </p:txBody>
            </p:sp>
            <p:sp>
              <p:nvSpPr>
                <p:cNvPr id="138" name="Freeform 62"/>
                <p:cNvSpPr>
                  <a:spLocks/>
                </p:cNvSpPr>
                <p:nvPr/>
              </p:nvSpPr>
              <p:spPr bwMode="auto">
                <a:xfrm>
                  <a:off x="5312" y="2837"/>
                  <a:ext cx="157" cy="285"/>
                </a:xfrm>
                <a:custGeom>
                  <a:avLst/>
                  <a:gdLst/>
                  <a:ahLst/>
                  <a:cxnLst>
                    <a:cxn ang="0">
                      <a:pos x="0" y="53"/>
                    </a:cxn>
                    <a:cxn ang="0">
                      <a:pos x="0" y="284"/>
                    </a:cxn>
                    <a:cxn ang="0">
                      <a:pos x="156" y="190"/>
                    </a:cxn>
                    <a:cxn ang="0">
                      <a:pos x="156" y="0"/>
                    </a:cxn>
                    <a:cxn ang="0">
                      <a:pos x="0" y="53"/>
                    </a:cxn>
                  </a:cxnLst>
                  <a:rect l="0" t="0" r="r" b="b"/>
                  <a:pathLst>
                    <a:path w="157" h="285">
                      <a:moveTo>
                        <a:pt x="0" y="53"/>
                      </a:moveTo>
                      <a:lnTo>
                        <a:pt x="0" y="284"/>
                      </a:lnTo>
                      <a:lnTo>
                        <a:pt x="156" y="190"/>
                      </a:lnTo>
                      <a:lnTo>
                        <a:pt x="156" y="0"/>
                      </a:lnTo>
                      <a:lnTo>
                        <a:pt x="0" y="53"/>
                      </a:lnTo>
                    </a:path>
                  </a:pathLst>
                </a:custGeom>
                <a:solidFill>
                  <a:srgbClr val="BF3F00"/>
                </a:solidFill>
                <a:ln w="9525" cap="rnd">
                  <a:noFill/>
                  <a:round/>
                  <a:headEnd/>
                  <a:tailEnd/>
                </a:ln>
                <a:effectLst/>
              </p:spPr>
              <p:txBody>
                <a:bodyPr/>
                <a:lstStyle/>
                <a:p>
                  <a:endParaRPr lang="ja-JP" altLang="en-US"/>
                </a:p>
              </p:txBody>
            </p:sp>
            <p:sp>
              <p:nvSpPr>
                <p:cNvPr id="139" name="Freeform 63"/>
                <p:cNvSpPr>
                  <a:spLocks/>
                </p:cNvSpPr>
                <p:nvPr/>
              </p:nvSpPr>
              <p:spPr bwMode="auto">
                <a:xfrm>
                  <a:off x="5134" y="2826"/>
                  <a:ext cx="335" cy="65"/>
                </a:xfrm>
                <a:custGeom>
                  <a:avLst/>
                  <a:gdLst/>
                  <a:ahLst/>
                  <a:cxnLst>
                    <a:cxn ang="0">
                      <a:pos x="0" y="52"/>
                    </a:cxn>
                    <a:cxn ang="0">
                      <a:pos x="178" y="64"/>
                    </a:cxn>
                    <a:cxn ang="0">
                      <a:pos x="334" y="11"/>
                    </a:cxn>
                    <a:cxn ang="0">
                      <a:pos x="178" y="0"/>
                    </a:cxn>
                    <a:cxn ang="0">
                      <a:pos x="0" y="52"/>
                    </a:cxn>
                  </a:cxnLst>
                  <a:rect l="0" t="0" r="r" b="b"/>
                  <a:pathLst>
                    <a:path w="335" h="65">
                      <a:moveTo>
                        <a:pt x="0" y="52"/>
                      </a:moveTo>
                      <a:lnTo>
                        <a:pt x="178" y="64"/>
                      </a:lnTo>
                      <a:lnTo>
                        <a:pt x="334" y="11"/>
                      </a:lnTo>
                      <a:lnTo>
                        <a:pt x="178" y="0"/>
                      </a:lnTo>
                      <a:lnTo>
                        <a:pt x="0" y="52"/>
                      </a:lnTo>
                    </a:path>
                  </a:pathLst>
                </a:custGeom>
                <a:solidFill>
                  <a:srgbClr val="FF5F1F"/>
                </a:solidFill>
                <a:ln w="9525" cap="rnd">
                  <a:noFill/>
                  <a:round/>
                  <a:headEnd/>
                  <a:tailEnd/>
                </a:ln>
                <a:effectLst/>
              </p:spPr>
              <p:txBody>
                <a:bodyPr/>
                <a:lstStyle/>
                <a:p>
                  <a:endParaRPr lang="ja-JP" altLang="en-US"/>
                </a:p>
              </p:txBody>
            </p:sp>
            <p:sp>
              <p:nvSpPr>
                <p:cNvPr id="140" name="Freeform 64"/>
                <p:cNvSpPr>
                  <a:spLocks/>
                </p:cNvSpPr>
                <p:nvPr/>
              </p:nvSpPr>
              <p:spPr bwMode="auto">
                <a:xfrm>
                  <a:off x="5177" y="2785"/>
                  <a:ext cx="245" cy="39"/>
                </a:xfrm>
                <a:custGeom>
                  <a:avLst/>
                  <a:gdLst/>
                  <a:ahLst/>
                  <a:cxnLst>
                    <a:cxn ang="0">
                      <a:pos x="0" y="31"/>
                    </a:cxn>
                    <a:cxn ang="0">
                      <a:pos x="129" y="38"/>
                    </a:cxn>
                    <a:cxn ang="0">
                      <a:pos x="244" y="9"/>
                    </a:cxn>
                    <a:cxn ang="0">
                      <a:pos x="122" y="0"/>
                    </a:cxn>
                    <a:cxn ang="0">
                      <a:pos x="0" y="31"/>
                    </a:cxn>
                  </a:cxnLst>
                  <a:rect l="0" t="0" r="r" b="b"/>
                  <a:pathLst>
                    <a:path w="245" h="39">
                      <a:moveTo>
                        <a:pt x="0" y="31"/>
                      </a:moveTo>
                      <a:lnTo>
                        <a:pt x="129" y="38"/>
                      </a:lnTo>
                      <a:lnTo>
                        <a:pt x="244" y="9"/>
                      </a:lnTo>
                      <a:lnTo>
                        <a:pt x="122" y="0"/>
                      </a:lnTo>
                      <a:lnTo>
                        <a:pt x="0" y="31"/>
                      </a:lnTo>
                    </a:path>
                  </a:pathLst>
                </a:custGeom>
                <a:solidFill>
                  <a:srgbClr val="FF5F1F"/>
                </a:solidFill>
                <a:ln w="9525" cap="rnd">
                  <a:noFill/>
                  <a:round/>
                  <a:headEnd/>
                  <a:tailEnd/>
                </a:ln>
                <a:effectLst/>
              </p:spPr>
              <p:txBody>
                <a:bodyPr/>
                <a:lstStyle/>
                <a:p>
                  <a:endParaRPr lang="ja-JP" altLang="en-US"/>
                </a:p>
              </p:txBody>
            </p:sp>
            <p:sp>
              <p:nvSpPr>
                <p:cNvPr id="141" name="Freeform 65"/>
                <p:cNvSpPr>
                  <a:spLocks/>
                </p:cNvSpPr>
                <p:nvPr/>
              </p:nvSpPr>
              <p:spPr bwMode="auto">
                <a:xfrm>
                  <a:off x="5177" y="2816"/>
                  <a:ext cx="128" cy="59"/>
                </a:xfrm>
                <a:custGeom>
                  <a:avLst/>
                  <a:gdLst/>
                  <a:ahLst/>
                  <a:cxnLst>
                    <a:cxn ang="0">
                      <a:pos x="0" y="0"/>
                    </a:cxn>
                    <a:cxn ang="0">
                      <a:pos x="127" y="7"/>
                    </a:cxn>
                    <a:cxn ang="0">
                      <a:pos x="127" y="58"/>
                    </a:cxn>
                    <a:cxn ang="0">
                      <a:pos x="0" y="49"/>
                    </a:cxn>
                    <a:cxn ang="0">
                      <a:pos x="0" y="0"/>
                    </a:cxn>
                  </a:cxnLst>
                  <a:rect l="0" t="0" r="r" b="b"/>
                  <a:pathLst>
                    <a:path w="128" h="59">
                      <a:moveTo>
                        <a:pt x="0" y="0"/>
                      </a:moveTo>
                      <a:lnTo>
                        <a:pt x="127" y="7"/>
                      </a:lnTo>
                      <a:lnTo>
                        <a:pt x="127" y="58"/>
                      </a:lnTo>
                      <a:lnTo>
                        <a:pt x="0" y="49"/>
                      </a:lnTo>
                      <a:lnTo>
                        <a:pt x="0" y="0"/>
                      </a:lnTo>
                    </a:path>
                  </a:pathLst>
                </a:custGeom>
                <a:solidFill>
                  <a:srgbClr val="FF5F00"/>
                </a:solidFill>
                <a:ln w="9525" cap="rnd">
                  <a:noFill/>
                  <a:round/>
                  <a:headEnd/>
                  <a:tailEnd/>
                </a:ln>
                <a:effectLst/>
              </p:spPr>
              <p:txBody>
                <a:bodyPr/>
                <a:lstStyle/>
                <a:p>
                  <a:endParaRPr lang="ja-JP" altLang="en-US"/>
                </a:p>
              </p:txBody>
            </p:sp>
            <p:sp>
              <p:nvSpPr>
                <p:cNvPr id="142" name="Freeform 66"/>
                <p:cNvSpPr>
                  <a:spLocks/>
                </p:cNvSpPr>
                <p:nvPr/>
              </p:nvSpPr>
              <p:spPr bwMode="auto">
                <a:xfrm>
                  <a:off x="5304" y="2794"/>
                  <a:ext cx="118" cy="81"/>
                </a:xfrm>
                <a:custGeom>
                  <a:avLst/>
                  <a:gdLst/>
                  <a:ahLst/>
                  <a:cxnLst>
                    <a:cxn ang="0">
                      <a:pos x="0" y="29"/>
                    </a:cxn>
                    <a:cxn ang="0">
                      <a:pos x="0" y="80"/>
                    </a:cxn>
                    <a:cxn ang="0">
                      <a:pos x="117" y="42"/>
                    </a:cxn>
                    <a:cxn ang="0">
                      <a:pos x="117" y="0"/>
                    </a:cxn>
                    <a:cxn ang="0">
                      <a:pos x="0" y="29"/>
                    </a:cxn>
                  </a:cxnLst>
                  <a:rect l="0" t="0" r="r" b="b"/>
                  <a:pathLst>
                    <a:path w="118" h="81">
                      <a:moveTo>
                        <a:pt x="0" y="29"/>
                      </a:moveTo>
                      <a:lnTo>
                        <a:pt x="0" y="80"/>
                      </a:lnTo>
                      <a:lnTo>
                        <a:pt x="117" y="42"/>
                      </a:lnTo>
                      <a:lnTo>
                        <a:pt x="117" y="0"/>
                      </a:lnTo>
                      <a:lnTo>
                        <a:pt x="0" y="29"/>
                      </a:lnTo>
                    </a:path>
                  </a:pathLst>
                </a:custGeom>
                <a:solidFill>
                  <a:srgbClr val="BF3F00"/>
                </a:solidFill>
                <a:ln w="9525" cap="rnd">
                  <a:noFill/>
                  <a:round/>
                  <a:headEnd/>
                  <a:tailEnd/>
                </a:ln>
                <a:effectLst/>
              </p:spPr>
              <p:txBody>
                <a:bodyPr/>
                <a:lstStyle/>
                <a:p>
                  <a:endParaRPr lang="ja-JP" altLang="en-US"/>
                </a:p>
              </p:txBody>
            </p:sp>
            <p:sp>
              <p:nvSpPr>
                <p:cNvPr id="143" name="Freeform 67"/>
                <p:cNvSpPr>
                  <a:spLocks/>
                </p:cNvSpPr>
                <p:nvPr/>
              </p:nvSpPr>
              <p:spPr bwMode="auto">
                <a:xfrm>
                  <a:off x="5318" y="3026"/>
                  <a:ext cx="191" cy="510"/>
                </a:xfrm>
                <a:custGeom>
                  <a:avLst/>
                  <a:gdLst/>
                  <a:ahLst/>
                  <a:cxnLst>
                    <a:cxn ang="0">
                      <a:pos x="190" y="0"/>
                    </a:cxn>
                    <a:cxn ang="0">
                      <a:pos x="1" y="118"/>
                    </a:cxn>
                    <a:cxn ang="0">
                      <a:pos x="0" y="509"/>
                    </a:cxn>
                    <a:cxn ang="0">
                      <a:pos x="190" y="356"/>
                    </a:cxn>
                    <a:cxn ang="0">
                      <a:pos x="190" y="0"/>
                    </a:cxn>
                  </a:cxnLst>
                  <a:rect l="0" t="0" r="r" b="b"/>
                  <a:pathLst>
                    <a:path w="191" h="510">
                      <a:moveTo>
                        <a:pt x="190" y="0"/>
                      </a:moveTo>
                      <a:lnTo>
                        <a:pt x="1" y="118"/>
                      </a:lnTo>
                      <a:lnTo>
                        <a:pt x="0" y="509"/>
                      </a:lnTo>
                      <a:lnTo>
                        <a:pt x="190" y="356"/>
                      </a:lnTo>
                      <a:lnTo>
                        <a:pt x="190" y="0"/>
                      </a:lnTo>
                    </a:path>
                  </a:pathLst>
                </a:custGeom>
                <a:solidFill>
                  <a:srgbClr val="BF3F00"/>
                </a:solidFill>
                <a:ln w="9525" cap="rnd">
                  <a:noFill/>
                  <a:round/>
                  <a:headEnd/>
                  <a:tailEnd/>
                </a:ln>
                <a:effectLst/>
              </p:spPr>
              <p:txBody>
                <a:bodyPr/>
                <a:lstStyle/>
                <a:p>
                  <a:endParaRPr lang="ja-JP" altLang="en-US"/>
                </a:p>
              </p:txBody>
            </p:sp>
            <p:sp>
              <p:nvSpPr>
                <p:cNvPr id="144" name="Freeform 68"/>
                <p:cNvSpPr>
                  <a:spLocks/>
                </p:cNvSpPr>
                <p:nvPr/>
              </p:nvSpPr>
              <p:spPr bwMode="auto">
                <a:xfrm>
                  <a:off x="5072" y="3105"/>
                  <a:ext cx="248" cy="431"/>
                </a:xfrm>
                <a:custGeom>
                  <a:avLst/>
                  <a:gdLst/>
                  <a:ahLst/>
                  <a:cxnLst>
                    <a:cxn ang="0">
                      <a:pos x="2" y="0"/>
                    </a:cxn>
                    <a:cxn ang="0">
                      <a:pos x="247" y="39"/>
                    </a:cxn>
                    <a:cxn ang="0">
                      <a:pos x="247" y="430"/>
                    </a:cxn>
                    <a:cxn ang="0">
                      <a:pos x="0" y="360"/>
                    </a:cxn>
                    <a:cxn ang="0">
                      <a:pos x="2" y="0"/>
                    </a:cxn>
                  </a:cxnLst>
                  <a:rect l="0" t="0" r="r" b="b"/>
                  <a:pathLst>
                    <a:path w="248" h="431">
                      <a:moveTo>
                        <a:pt x="2" y="0"/>
                      </a:moveTo>
                      <a:lnTo>
                        <a:pt x="247" y="39"/>
                      </a:lnTo>
                      <a:lnTo>
                        <a:pt x="247" y="430"/>
                      </a:lnTo>
                      <a:lnTo>
                        <a:pt x="0" y="360"/>
                      </a:lnTo>
                      <a:lnTo>
                        <a:pt x="2" y="0"/>
                      </a:lnTo>
                    </a:path>
                  </a:pathLst>
                </a:custGeom>
                <a:solidFill>
                  <a:srgbClr val="FF5F00"/>
                </a:solidFill>
                <a:ln w="9525" cap="rnd">
                  <a:noFill/>
                  <a:round/>
                  <a:headEnd/>
                  <a:tailEnd/>
                </a:ln>
                <a:effectLst/>
              </p:spPr>
              <p:txBody>
                <a:bodyPr/>
                <a:lstStyle/>
                <a:p>
                  <a:endParaRPr lang="ja-JP" altLang="en-US"/>
                </a:p>
              </p:txBody>
            </p:sp>
          </p:grpSp>
          <p:grpSp>
            <p:nvGrpSpPr>
              <p:cNvPr id="235" name="Group 69"/>
              <p:cNvGrpSpPr>
                <a:grpSpLocks/>
              </p:cNvGrpSpPr>
              <p:nvPr/>
            </p:nvGrpSpPr>
            <p:grpSpPr bwMode="auto">
              <a:xfrm>
                <a:off x="5100" y="2884"/>
                <a:ext cx="196" cy="320"/>
                <a:chOff x="5100" y="2884"/>
                <a:chExt cx="196" cy="320"/>
              </a:xfrm>
            </p:grpSpPr>
            <p:grpSp>
              <p:nvGrpSpPr>
                <p:cNvPr id="236" name="Group 70"/>
                <p:cNvGrpSpPr>
                  <a:grpSpLocks/>
                </p:cNvGrpSpPr>
                <p:nvPr/>
              </p:nvGrpSpPr>
              <p:grpSpPr bwMode="auto">
                <a:xfrm>
                  <a:off x="5146" y="2884"/>
                  <a:ext cx="150" cy="74"/>
                  <a:chOff x="5146" y="2884"/>
                  <a:chExt cx="150" cy="74"/>
                </a:xfrm>
              </p:grpSpPr>
              <p:sp>
                <p:nvSpPr>
                  <p:cNvPr id="132" name="Freeform 71"/>
                  <p:cNvSpPr>
                    <a:spLocks/>
                  </p:cNvSpPr>
                  <p:nvPr/>
                </p:nvSpPr>
                <p:spPr bwMode="auto">
                  <a:xfrm>
                    <a:off x="5146" y="2884"/>
                    <a:ext cx="31" cy="59"/>
                  </a:xfrm>
                  <a:custGeom>
                    <a:avLst/>
                    <a:gdLst/>
                    <a:ahLst/>
                    <a:cxnLst>
                      <a:cxn ang="0">
                        <a:pos x="0" y="0"/>
                      </a:cxn>
                      <a:cxn ang="0">
                        <a:pos x="30" y="3"/>
                      </a:cxn>
                      <a:cxn ang="0">
                        <a:pos x="30" y="58"/>
                      </a:cxn>
                      <a:cxn ang="0">
                        <a:pos x="1" y="54"/>
                      </a:cxn>
                      <a:cxn ang="0">
                        <a:pos x="0" y="0"/>
                      </a:cxn>
                    </a:cxnLst>
                    <a:rect l="0" t="0" r="r" b="b"/>
                    <a:pathLst>
                      <a:path w="31" h="59">
                        <a:moveTo>
                          <a:pt x="0" y="0"/>
                        </a:moveTo>
                        <a:lnTo>
                          <a:pt x="30" y="3"/>
                        </a:lnTo>
                        <a:lnTo>
                          <a:pt x="30" y="58"/>
                        </a:lnTo>
                        <a:lnTo>
                          <a:pt x="1" y="54"/>
                        </a:lnTo>
                        <a:lnTo>
                          <a:pt x="0" y="0"/>
                        </a:lnTo>
                      </a:path>
                    </a:pathLst>
                  </a:custGeom>
                  <a:solidFill>
                    <a:srgbClr val="000000"/>
                  </a:solidFill>
                  <a:ln w="9525" cap="rnd">
                    <a:noFill/>
                    <a:round/>
                    <a:headEnd/>
                    <a:tailEnd/>
                  </a:ln>
                  <a:effectLst/>
                </p:spPr>
                <p:txBody>
                  <a:bodyPr/>
                  <a:lstStyle/>
                  <a:p>
                    <a:endParaRPr lang="ja-JP" altLang="en-US"/>
                  </a:p>
                </p:txBody>
              </p:sp>
              <p:sp>
                <p:nvSpPr>
                  <p:cNvPr id="133" name="Freeform 72"/>
                  <p:cNvSpPr>
                    <a:spLocks/>
                  </p:cNvSpPr>
                  <p:nvPr/>
                </p:nvSpPr>
                <p:spPr bwMode="auto">
                  <a:xfrm>
                    <a:off x="5185" y="2889"/>
                    <a:ext cx="31" cy="59"/>
                  </a:xfrm>
                  <a:custGeom>
                    <a:avLst/>
                    <a:gdLst/>
                    <a:ahLst/>
                    <a:cxnLst>
                      <a:cxn ang="0">
                        <a:pos x="0" y="0"/>
                      </a:cxn>
                      <a:cxn ang="0">
                        <a:pos x="30" y="2"/>
                      </a:cxn>
                      <a:cxn ang="0">
                        <a:pos x="30" y="58"/>
                      </a:cxn>
                      <a:cxn ang="0">
                        <a:pos x="0" y="54"/>
                      </a:cxn>
                      <a:cxn ang="0">
                        <a:pos x="0" y="0"/>
                      </a:cxn>
                    </a:cxnLst>
                    <a:rect l="0" t="0" r="r" b="b"/>
                    <a:pathLst>
                      <a:path w="31" h="59">
                        <a:moveTo>
                          <a:pt x="0" y="0"/>
                        </a:moveTo>
                        <a:lnTo>
                          <a:pt x="30" y="2"/>
                        </a:lnTo>
                        <a:lnTo>
                          <a:pt x="30" y="58"/>
                        </a:lnTo>
                        <a:lnTo>
                          <a:pt x="0" y="54"/>
                        </a:lnTo>
                        <a:lnTo>
                          <a:pt x="0" y="0"/>
                        </a:lnTo>
                      </a:path>
                    </a:pathLst>
                  </a:custGeom>
                  <a:solidFill>
                    <a:srgbClr val="000000"/>
                  </a:solidFill>
                  <a:ln w="9525" cap="rnd">
                    <a:noFill/>
                    <a:round/>
                    <a:headEnd/>
                    <a:tailEnd/>
                  </a:ln>
                  <a:effectLst/>
                </p:spPr>
                <p:txBody>
                  <a:bodyPr/>
                  <a:lstStyle/>
                  <a:p>
                    <a:endParaRPr lang="ja-JP" altLang="en-US"/>
                  </a:p>
                </p:txBody>
              </p:sp>
              <p:sp>
                <p:nvSpPr>
                  <p:cNvPr id="134" name="Freeform 73"/>
                  <p:cNvSpPr>
                    <a:spLocks/>
                  </p:cNvSpPr>
                  <p:nvPr/>
                </p:nvSpPr>
                <p:spPr bwMode="auto">
                  <a:xfrm>
                    <a:off x="5224" y="2892"/>
                    <a:ext cx="33" cy="61"/>
                  </a:xfrm>
                  <a:custGeom>
                    <a:avLst/>
                    <a:gdLst/>
                    <a:ahLst/>
                    <a:cxnLst>
                      <a:cxn ang="0">
                        <a:pos x="0" y="0"/>
                      </a:cxn>
                      <a:cxn ang="0">
                        <a:pos x="32" y="3"/>
                      </a:cxn>
                      <a:cxn ang="0">
                        <a:pos x="31" y="60"/>
                      </a:cxn>
                      <a:cxn ang="0">
                        <a:pos x="0" y="56"/>
                      </a:cxn>
                      <a:cxn ang="0">
                        <a:pos x="0" y="0"/>
                      </a:cxn>
                    </a:cxnLst>
                    <a:rect l="0" t="0" r="r" b="b"/>
                    <a:pathLst>
                      <a:path w="33" h="61">
                        <a:moveTo>
                          <a:pt x="0" y="0"/>
                        </a:moveTo>
                        <a:lnTo>
                          <a:pt x="32" y="3"/>
                        </a:lnTo>
                        <a:lnTo>
                          <a:pt x="31" y="60"/>
                        </a:lnTo>
                        <a:lnTo>
                          <a:pt x="0" y="56"/>
                        </a:lnTo>
                        <a:lnTo>
                          <a:pt x="0" y="0"/>
                        </a:lnTo>
                      </a:path>
                    </a:pathLst>
                  </a:custGeom>
                  <a:solidFill>
                    <a:srgbClr val="000000"/>
                  </a:solidFill>
                  <a:ln w="9525" cap="rnd">
                    <a:noFill/>
                    <a:round/>
                    <a:headEnd/>
                    <a:tailEnd/>
                  </a:ln>
                  <a:effectLst/>
                </p:spPr>
                <p:txBody>
                  <a:bodyPr/>
                  <a:lstStyle/>
                  <a:p>
                    <a:endParaRPr lang="ja-JP" altLang="en-US"/>
                  </a:p>
                </p:txBody>
              </p:sp>
              <p:sp>
                <p:nvSpPr>
                  <p:cNvPr id="135" name="Freeform 74"/>
                  <p:cNvSpPr>
                    <a:spLocks/>
                  </p:cNvSpPr>
                  <p:nvPr/>
                </p:nvSpPr>
                <p:spPr bwMode="auto">
                  <a:xfrm>
                    <a:off x="5265" y="2895"/>
                    <a:ext cx="31" cy="63"/>
                  </a:xfrm>
                  <a:custGeom>
                    <a:avLst/>
                    <a:gdLst/>
                    <a:ahLst/>
                    <a:cxnLst>
                      <a:cxn ang="0">
                        <a:pos x="0" y="0"/>
                      </a:cxn>
                      <a:cxn ang="0">
                        <a:pos x="30" y="3"/>
                      </a:cxn>
                      <a:cxn ang="0">
                        <a:pos x="30" y="62"/>
                      </a:cxn>
                      <a:cxn ang="0">
                        <a:pos x="0" y="58"/>
                      </a:cxn>
                      <a:cxn ang="0">
                        <a:pos x="0" y="0"/>
                      </a:cxn>
                    </a:cxnLst>
                    <a:rect l="0" t="0" r="r" b="b"/>
                    <a:pathLst>
                      <a:path w="31" h="63">
                        <a:moveTo>
                          <a:pt x="0" y="0"/>
                        </a:moveTo>
                        <a:lnTo>
                          <a:pt x="30" y="3"/>
                        </a:lnTo>
                        <a:lnTo>
                          <a:pt x="30" y="62"/>
                        </a:lnTo>
                        <a:lnTo>
                          <a:pt x="0" y="58"/>
                        </a:lnTo>
                        <a:lnTo>
                          <a:pt x="0" y="0"/>
                        </a:lnTo>
                      </a:path>
                    </a:pathLst>
                  </a:custGeom>
                  <a:solidFill>
                    <a:srgbClr val="000000"/>
                  </a:solidFill>
                  <a:ln w="9525" cap="rnd">
                    <a:noFill/>
                    <a:round/>
                    <a:headEnd/>
                    <a:tailEnd/>
                  </a:ln>
                  <a:effectLst/>
                </p:spPr>
                <p:txBody>
                  <a:bodyPr/>
                  <a:lstStyle/>
                  <a:p>
                    <a:endParaRPr lang="ja-JP" altLang="en-US"/>
                  </a:p>
                </p:txBody>
              </p:sp>
            </p:grpSp>
            <p:grpSp>
              <p:nvGrpSpPr>
                <p:cNvPr id="237" name="Group 75"/>
                <p:cNvGrpSpPr>
                  <a:grpSpLocks/>
                </p:cNvGrpSpPr>
                <p:nvPr/>
              </p:nvGrpSpPr>
              <p:grpSpPr bwMode="auto">
                <a:xfrm>
                  <a:off x="5145" y="2953"/>
                  <a:ext cx="150" cy="75"/>
                  <a:chOff x="5145" y="2953"/>
                  <a:chExt cx="150" cy="75"/>
                </a:xfrm>
              </p:grpSpPr>
              <p:sp>
                <p:nvSpPr>
                  <p:cNvPr id="128" name="Freeform 76"/>
                  <p:cNvSpPr>
                    <a:spLocks/>
                  </p:cNvSpPr>
                  <p:nvPr/>
                </p:nvSpPr>
                <p:spPr bwMode="auto">
                  <a:xfrm>
                    <a:off x="5145" y="2953"/>
                    <a:ext cx="32" cy="60"/>
                  </a:xfrm>
                  <a:custGeom>
                    <a:avLst/>
                    <a:gdLst/>
                    <a:ahLst/>
                    <a:cxnLst>
                      <a:cxn ang="0">
                        <a:pos x="0" y="0"/>
                      </a:cxn>
                      <a:cxn ang="0">
                        <a:pos x="31" y="4"/>
                      </a:cxn>
                      <a:cxn ang="0">
                        <a:pos x="31" y="59"/>
                      </a:cxn>
                      <a:cxn ang="0">
                        <a:pos x="1" y="55"/>
                      </a:cxn>
                      <a:cxn ang="0">
                        <a:pos x="0" y="0"/>
                      </a:cxn>
                    </a:cxnLst>
                    <a:rect l="0" t="0" r="r" b="b"/>
                    <a:pathLst>
                      <a:path w="32" h="60">
                        <a:moveTo>
                          <a:pt x="0" y="0"/>
                        </a:moveTo>
                        <a:lnTo>
                          <a:pt x="31" y="4"/>
                        </a:lnTo>
                        <a:lnTo>
                          <a:pt x="31" y="59"/>
                        </a:lnTo>
                        <a:lnTo>
                          <a:pt x="1" y="55"/>
                        </a:lnTo>
                        <a:lnTo>
                          <a:pt x="0" y="0"/>
                        </a:lnTo>
                      </a:path>
                    </a:pathLst>
                  </a:custGeom>
                  <a:solidFill>
                    <a:srgbClr val="000000"/>
                  </a:solidFill>
                  <a:ln w="9525" cap="rnd">
                    <a:noFill/>
                    <a:round/>
                    <a:headEnd/>
                    <a:tailEnd/>
                  </a:ln>
                  <a:effectLst/>
                </p:spPr>
                <p:txBody>
                  <a:bodyPr/>
                  <a:lstStyle/>
                  <a:p>
                    <a:endParaRPr lang="ja-JP" altLang="en-US"/>
                  </a:p>
                </p:txBody>
              </p:sp>
              <p:sp>
                <p:nvSpPr>
                  <p:cNvPr id="129" name="Freeform 77"/>
                  <p:cNvSpPr>
                    <a:spLocks/>
                  </p:cNvSpPr>
                  <p:nvPr/>
                </p:nvSpPr>
                <p:spPr bwMode="auto">
                  <a:xfrm>
                    <a:off x="5185" y="2958"/>
                    <a:ext cx="31" cy="61"/>
                  </a:xfrm>
                  <a:custGeom>
                    <a:avLst/>
                    <a:gdLst/>
                    <a:ahLst/>
                    <a:cxnLst>
                      <a:cxn ang="0">
                        <a:pos x="0" y="0"/>
                      </a:cxn>
                      <a:cxn ang="0">
                        <a:pos x="30" y="5"/>
                      </a:cxn>
                      <a:cxn ang="0">
                        <a:pos x="29" y="60"/>
                      </a:cxn>
                      <a:cxn ang="0">
                        <a:pos x="0" y="55"/>
                      </a:cxn>
                      <a:cxn ang="0">
                        <a:pos x="0" y="0"/>
                      </a:cxn>
                    </a:cxnLst>
                    <a:rect l="0" t="0" r="r" b="b"/>
                    <a:pathLst>
                      <a:path w="31" h="61">
                        <a:moveTo>
                          <a:pt x="0" y="0"/>
                        </a:moveTo>
                        <a:lnTo>
                          <a:pt x="30" y="5"/>
                        </a:lnTo>
                        <a:lnTo>
                          <a:pt x="29" y="60"/>
                        </a:lnTo>
                        <a:lnTo>
                          <a:pt x="0" y="55"/>
                        </a:lnTo>
                        <a:lnTo>
                          <a:pt x="0" y="0"/>
                        </a:lnTo>
                      </a:path>
                    </a:pathLst>
                  </a:custGeom>
                  <a:solidFill>
                    <a:srgbClr val="000000"/>
                  </a:solidFill>
                  <a:ln w="9525" cap="rnd">
                    <a:noFill/>
                    <a:round/>
                    <a:headEnd/>
                    <a:tailEnd/>
                  </a:ln>
                  <a:effectLst/>
                </p:spPr>
                <p:txBody>
                  <a:bodyPr/>
                  <a:lstStyle/>
                  <a:p>
                    <a:endParaRPr lang="ja-JP" altLang="en-US"/>
                  </a:p>
                </p:txBody>
              </p:sp>
              <p:sp>
                <p:nvSpPr>
                  <p:cNvPr id="130" name="Freeform 78"/>
                  <p:cNvSpPr>
                    <a:spLocks/>
                  </p:cNvSpPr>
                  <p:nvPr/>
                </p:nvSpPr>
                <p:spPr bwMode="auto">
                  <a:xfrm>
                    <a:off x="5224" y="2963"/>
                    <a:ext cx="32" cy="60"/>
                  </a:xfrm>
                  <a:custGeom>
                    <a:avLst/>
                    <a:gdLst/>
                    <a:ahLst/>
                    <a:cxnLst>
                      <a:cxn ang="0">
                        <a:pos x="0" y="0"/>
                      </a:cxn>
                      <a:cxn ang="0">
                        <a:pos x="31" y="3"/>
                      </a:cxn>
                      <a:cxn ang="0">
                        <a:pos x="30" y="59"/>
                      </a:cxn>
                      <a:cxn ang="0">
                        <a:pos x="0" y="56"/>
                      </a:cxn>
                      <a:cxn ang="0">
                        <a:pos x="0" y="0"/>
                      </a:cxn>
                    </a:cxnLst>
                    <a:rect l="0" t="0" r="r" b="b"/>
                    <a:pathLst>
                      <a:path w="32" h="60">
                        <a:moveTo>
                          <a:pt x="0" y="0"/>
                        </a:moveTo>
                        <a:lnTo>
                          <a:pt x="31" y="3"/>
                        </a:lnTo>
                        <a:lnTo>
                          <a:pt x="30" y="59"/>
                        </a:lnTo>
                        <a:lnTo>
                          <a:pt x="0" y="56"/>
                        </a:lnTo>
                        <a:lnTo>
                          <a:pt x="0" y="0"/>
                        </a:lnTo>
                      </a:path>
                    </a:pathLst>
                  </a:custGeom>
                  <a:solidFill>
                    <a:srgbClr val="000000"/>
                  </a:solidFill>
                  <a:ln w="9525" cap="rnd">
                    <a:noFill/>
                    <a:round/>
                    <a:headEnd/>
                    <a:tailEnd/>
                  </a:ln>
                  <a:effectLst/>
                </p:spPr>
                <p:txBody>
                  <a:bodyPr/>
                  <a:lstStyle/>
                  <a:p>
                    <a:endParaRPr lang="ja-JP" altLang="en-US"/>
                  </a:p>
                </p:txBody>
              </p:sp>
              <p:sp>
                <p:nvSpPr>
                  <p:cNvPr id="131" name="Freeform 79"/>
                  <p:cNvSpPr>
                    <a:spLocks/>
                  </p:cNvSpPr>
                  <p:nvPr/>
                </p:nvSpPr>
                <p:spPr bwMode="auto">
                  <a:xfrm>
                    <a:off x="5264" y="2968"/>
                    <a:ext cx="31" cy="60"/>
                  </a:xfrm>
                  <a:custGeom>
                    <a:avLst/>
                    <a:gdLst/>
                    <a:ahLst/>
                    <a:cxnLst>
                      <a:cxn ang="0">
                        <a:pos x="0" y="0"/>
                      </a:cxn>
                      <a:cxn ang="0">
                        <a:pos x="30" y="4"/>
                      </a:cxn>
                      <a:cxn ang="0">
                        <a:pos x="30" y="59"/>
                      </a:cxn>
                      <a:cxn ang="0">
                        <a:pos x="0" y="56"/>
                      </a:cxn>
                      <a:cxn ang="0">
                        <a:pos x="0" y="0"/>
                      </a:cxn>
                    </a:cxnLst>
                    <a:rect l="0" t="0" r="r" b="b"/>
                    <a:pathLst>
                      <a:path w="31" h="60">
                        <a:moveTo>
                          <a:pt x="0" y="0"/>
                        </a:moveTo>
                        <a:lnTo>
                          <a:pt x="30" y="4"/>
                        </a:lnTo>
                        <a:lnTo>
                          <a:pt x="30" y="59"/>
                        </a:lnTo>
                        <a:lnTo>
                          <a:pt x="0" y="56"/>
                        </a:lnTo>
                        <a:lnTo>
                          <a:pt x="0" y="0"/>
                        </a:lnTo>
                      </a:path>
                    </a:pathLst>
                  </a:custGeom>
                  <a:solidFill>
                    <a:srgbClr val="000000"/>
                  </a:solidFill>
                  <a:ln w="9525" cap="rnd">
                    <a:noFill/>
                    <a:round/>
                    <a:headEnd/>
                    <a:tailEnd/>
                  </a:ln>
                  <a:effectLst/>
                </p:spPr>
                <p:txBody>
                  <a:bodyPr/>
                  <a:lstStyle/>
                  <a:p>
                    <a:endParaRPr lang="ja-JP" altLang="en-US"/>
                  </a:p>
                </p:txBody>
              </p:sp>
            </p:grpSp>
            <p:grpSp>
              <p:nvGrpSpPr>
                <p:cNvPr id="238" name="Group 80"/>
                <p:cNvGrpSpPr>
                  <a:grpSpLocks/>
                </p:cNvGrpSpPr>
                <p:nvPr/>
              </p:nvGrpSpPr>
              <p:grpSpPr bwMode="auto">
                <a:xfrm>
                  <a:off x="5100" y="3120"/>
                  <a:ext cx="188" cy="84"/>
                  <a:chOff x="5100" y="3120"/>
                  <a:chExt cx="188" cy="84"/>
                </a:xfrm>
              </p:grpSpPr>
              <p:grpSp>
                <p:nvGrpSpPr>
                  <p:cNvPr id="239" name="Group 81"/>
                  <p:cNvGrpSpPr>
                    <a:grpSpLocks/>
                  </p:cNvGrpSpPr>
                  <p:nvPr/>
                </p:nvGrpSpPr>
                <p:grpSpPr bwMode="auto">
                  <a:xfrm>
                    <a:off x="5100" y="3120"/>
                    <a:ext cx="188" cy="54"/>
                    <a:chOff x="5100" y="3120"/>
                    <a:chExt cx="188" cy="54"/>
                  </a:xfrm>
                </p:grpSpPr>
                <p:sp>
                  <p:nvSpPr>
                    <p:cNvPr id="124" name="Freeform 82"/>
                    <p:cNvSpPr>
                      <a:spLocks/>
                    </p:cNvSpPr>
                    <p:nvPr/>
                  </p:nvSpPr>
                  <p:spPr bwMode="auto">
                    <a:xfrm>
                      <a:off x="5147" y="3128"/>
                      <a:ext cx="42" cy="28"/>
                    </a:xfrm>
                    <a:custGeom>
                      <a:avLst/>
                      <a:gdLst/>
                      <a:ahLst/>
                      <a:cxnLst>
                        <a:cxn ang="0">
                          <a:pos x="1" y="0"/>
                        </a:cxn>
                        <a:cxn ang="0">
                          <a:pos x="41" y="7"/>
                        </a:cxn>
                        <a:cxn ang="0">
                          <a:pos x="41" y="27"/>
                        </a:cxn>
                        <a:cxn ang="0">
                          <a:pos x="0" y="20"/>
                        </a:cxn>
                        <a:cxn ang="0">
                          <a:pos x="1" y="0"/>
                        </a:cxn>
                      </a:cxnLst>
                      <a:rect l="0" t="0" r="r" b="b"/>
                      <a:pathLst>
                        <a:path w="42" h="28">
                          <a:moveTo>
                            <a:pt x="1" y="0"/>
                          </a:moveTo>
                          <a:lnTo>
                            <a:pt x="41" y="7"/>
                          </a:lnTo>
                          <a:lnTo>
                            <a:pt x="41" y="27"/>
                          </a:lnTo>
                          <a:lnTo>
                            <a:pt x="0" y="20"/>
                          </a:lnTo>
                          <a:lnTo>
                            <a:pt x="1" y="0"/>
                          </a:lnTo>
                        </a:path>
                      </a:pathLst>
                    </a:custGeom>
                    <a:solidFill>
                      <a:srgbClr val="000000"/>
                    </a:solidFill>
                    <a:ln w="9525" cap="rnd">
                      <a:noFill/>
                      <a:round/>
                      <a:headEnd/>
                      <a:tailEnd/>
                    </a:ln>
                    <a:effectLst/>
                  </p:spPr>
                  <p:txBody>
                    <a:bodyPr/>
                    <a:lstStyle/>
                    <a:p>
                      <a:endParaRPr lang="ja-JP" altLang="en-US"/>
                    </a:p>
                  </p:txBody>
                </p:sp>
                <p:sp>
                  <p:nvSpPr>
                    <p:cNvPr id="125" name="Freeform 83"/>
                    <p:cNvSpPr>
                      <a:spLocks/>
                    </p:cNvSpPr>
                    <p:nvPr/>
                  </p:nvSpPr>
                  <p:spPr bwMode="auto">
                    <a:xfrm>
                      <a:off x="5197" y="3136"/>
                      <a:ext cx="41" cy="30"/>
                    </a:xfrm>
                    <a:custGeom>
                      <a:avLst/>
                      <a:gdLst/>
                      <a:ahLst/>
                      <a:cxnLst>
                        <a:cxn ang="0">
                          <a:pos x="0" y="0"/>
                        </a:cxn>
                        <a:cxn ang="0">
                          <a:pos x="40" y="7"/>
                        </a:cxn>
                        <a:cxn ang="0">
                          <a:pos x="40" y="29"/>
                        </a:cxn>
                        <a:cxn ang="0">
                          <a:pos x="0" y="22"/>
                        </a:cxn>
                        <a:cxn ang="0">
                          <a:pos x="0" y="0"/>
                        </a:cxn>
                      </a:cxnLst>
                      <a:rect l="0" t="0" r="r" b="b"/>
                      <a:pathLst>
                        <a:path w="41" h="30">
                          <a:moveTo>
                            <a:pt x="0" y="0"/>
                          </a:moveTo>
                          <a:lnTo>
                            <a:pt x="40" y="7"/>
                          </a:lnTo>
                          <a:lnTo>
                            <a:pt x="40" y="29"/>
                          </a:lnTo>
                          <a:lnTo>
                            <a:pt x="0" y="22"/>
                          </a:lnTo>
                          <a:lnTo>
                            <a:pt x="0" y="0"/>
                          </a:lnTo>
                        </a:path>
                      </a:pathLst>
                    </a:custGeom>
                    <a:solidFill>
                      <a:srgbClr val="000000"/>
                    </a:solidFill>
                    <a:ln w="9525" cap="rnd">
                      <a:noFill/>
                      <a:round/>
                      <a:headEnd/>
                      <a:tailEnd/>
                    </a:ln>
                    <a:effectLst/>
                  </p:spPr>
                  <p:txBody>
                    <a:bodyPr/>
                    <a:lstStyle/>
                    <a:p>
                      <a:endParaRPr lang="ja-JP" altLang="en-US"/>
                    </a:p>
                  </p:txBody>
                </p:sp>
                <p:sp>
                  <p:nvSpPr>
                    <p:cNvPr id="126" name="Freeform 84"/>
                    <p:cNvSpPr>
                      <a:spLocks/>
                    </p:cNvSpPr>
                    <p:nvPr/>
                  </p:nvSpPr>
                  <p:spPr bwMode="auto">
                    <a:xfrm>
                      <a:off x="5247" y="3145"/>
                      <a:ext cx="41" cy="29"/>
                    </a:xfrm>
                    <a:custGeom>
                      <a:avLst/>
                      <a:gdLst/>
                      <a:ahLst/>
                      <a:cxnLst>
                        <a:cxn ang="0">
                          <a:pos x="0" y="0"/>
                        </a:cxn>
                        <a:cxn ang="0">
                          <a:pos x="40" y="7"/>
                        </a:cxn>
                        <a:cxn ang="0">
                          <a:pos x="40" y="28"/>
                        </a:cxn>
                        <a:cxn ang="0">
                          <a:pos x="0" y="21"/>
                        </a:cxn>
                        <a:cxn ang="0">
                          <a:pos x="0" y="0"/>
                        </a:cxn>
                      </a:cxnLst>
                      <a:rect l="0" t="0" r="r" b="b"/>
                      <a:pathLst>
                        <a:path w="41" h="29">
                          <a:moveTo>
                            <a:pt x="0" y="0"/>
                          </a:moveTo>
                          <a:lnTo>
                            <a:pt x="40" y="7"/>
                          </a:lnTo>
                          <a:lnTo>
                            <a:pt x="40" y="28"/>
                          </a:lnTo>
                          <a:lnTo>
                            <a:pt x="0" y="21"/>
                          </a:lnTo>
                          <a:lnTo>
                            <a:pt x="0" y="0"/>
                          </a:lnTo>
                        </a:path>
                      </a:pathLst>
                    </a:custGeom>
                    <a:solidFill>
                      <a:srgbClr val="000000"/>
                    </a:solidFill>
                    <a:ln w="9525" cap="rnd">
                      <a:noFill/>
                      <a:round/>
                      <a:headEnd/>
                      <a:tailEnd/>
                    </a:ln>
                    <a:effectLst/>
                  </p:spPr>
                  <p:txBody>
                    <a:bodyPr/>
                    <a:lstStyle/>
                    <a:p>
                      <a:endParaRPr lang="ja-JP" altLang="en-US"/>
                    </a:p>
                  </p:txBody>
                </p:sp>
                <p:sp>
                  <p:nvSpPr>
                    <p:cNvPr id="127" name="Freeform 85"/>
                    <p:cNvSpPr>
                      <a:spLocks/>
                    </p:cNvSpPr>
                    <p:nvPr/>
                  </p:nvSpPr>
                  <p:spPr bwMode="auto">
                    <a:xfrm>
                      <a:off x="5100" y="3120"/>
                      <a:ext cx="41" cy="28"/>
                    </a:xfrm>
                    <a:custGeom>
                      <a:avLst/>
                      <a:gdLst/>
                      <a:ahLst/>
                      <a:cxnLst>
                        <a:cxn ang="0">
                          <a:pos x="0" y="0"/>
                        </a:cxn>
                        <a:cxn ang="0">
                          <a:pos x="40" y="7"/>
                        </a:cxn>
                        <a:cxn ang="0">
                          <a:pos x="40" y="27"/>
                        </a:cxn>
                        <a:cxn ang="0">
                          <a:pos x="0" y="20"/>
                        </a:cxn>
                        <a:cxn ang="0">
                          <a:pos x="0" y="0"/>
                        </a:cxn>
                      </a:cxnLst>
                      <a:rect l="0" t="0" r="r" b="b"/>
                      <a:pathLst>
                        <a:path w="41" h="28">
                          <a:moveTo>
                            <a:pt x="0" y="0"/>
                          </a:moveTo>
                          <a:lnTo>
                            <a:pt x="40" y="7"/>
                          </a:lnTo>
                          <a:lnTo>
                            <a:pt x="40" y="27"/>
                          </a:lnTo>
                          <a:lnTo>
                            <a:pt x="0" y="20"/>
                          </a:lnTo>
                          <a:lnTo>
                            <a:pt x="0" y="0"/>
                          </a:lnTo>
                        </a:path>
                      </a:pathLst>
                    </a:custGeom>
                    <a:solidFill>
                      <a:srgbClr val="000000"/>
                    </a:solidFill>
                    <a:ln w="9525" cap="rnd">
                      <a:noFill/>
                      <a:round/>
                      <a:headEnd/>
                      <a:tailEnd/>
                    </a:ln>
                    <a:effectLst/>
                  </p:spPr>
                  <p:txBody>
                    <a:bodyPr/>
                    <a:lstStyle/>
                    <a:p>
                      <a:endParaRPr lang="ja-JP" altLang="en-US"/>
                    </a:p>
                  </p:txBody>
                </p:sp>
              </p:grpSp>
              <p:grpSp>
                <p:nvGrpSpPr>
                  <p:cNvPr id="240" name="Group 86"/>
                  <p:cNvGrpSpPr>
                    <a:grpSpLocks/>
                  </p:cNvGrpSpPr>
                  <p:nvPr/>
                </p:nvGrpSpPr>
                <p:grpSpPr bwMode="auto">
                  <a:xfrm>
                    <a:off x="5100" y="3150"/>
                    <a:ext cx="188" cy="54"/>
                    <a:chOff x="5100" y="3150"/>
                    <a:chExt cx="188" cy="54"/>
                  </a:xfrm>
                </p:grpSpPr>
                <p:sp>
                  <p:nvSpPr>
                    <p:cNvPr id="120" name="Freeform 87"/>
                    <p:cNvSpPr>
                      <a:spLocks/>
                    </p:cNvSpPr>
                    <p:nvPr/>
                  </p:nvSpPr>
                  <p:spPr bwMode="auto">
                    <a:xfrm>
                      <a:off x="5147" y="3158"/>
                      <a:ext cx="42" cy="29"/>
                    </a:xfrm>
                    <a:custGeom>
                      <a:avLst/>
                      <a:gdLst/>
                      <a:ahLst/>
                      <a:cxnLst>
                        <a:cxn ang="0">
                          <a:pos x="1" y="0"/>
                        </a:cxn>
                        <a:cxn ang="0">
                          <a:pos x="41" y="7"/>
                        </a:cxn>
                        <a:cxn ang="0">
                          <a:pos x="41" y="28"/>
                        </a:cxn>
                        <a:cxn ang="0">
                          <a:pos x="0" y="21"/>
                        </a:cxn>
                        <a:cxn ang="0">
                          <a:pos x="1" y="0"/>
                        </a:cxn>
                      </a:cxnLst>
                      <a:rect l="0" t="0" r="r" b="b"/>
                      <a:pathLst>
                        <a:path w="42" h="29">
                          <a:moveTo>
                            <a:pt x="1" y="0"/>
                          </a:moveTo>
                          <a:lnTo>
                            <a:pt x="41" y="7"/>
                          </a:lnTo>
                          <a:lnTo>
                            <a:pt x="41" y="28"/>
                          </a:lnTo>
                          <a:lnTo>
                            <a:pt x="0" y="21"/>
                          </a:lnTo>
                          <a:lnTo>
                            <a:pt x="1" y="0"/>
                          </a:lnTo>
                        </a:path>
                      </a:pathLst>
                    </a:custGeom>
                    <a:solidFill>
                      <a:srgbClr val="000000"/>
                    </a:solidFill>
                    <a:ln w="9525" cap="rnd">
                      <a:noFill/>
                      <a:round/>
                      <a:headEnd/>
                      <a:tailEnd/>
                    </a:ln>
                    <a:effectLst/>
                  </p:spPr>
                  <p:txBody>
                    <a:bodyPr/>
                    <a:lstStyle/>
                    <a:p>
                      <a:endParaRPr lang="ja-JP" altLang="en-US"/>
                    </a:p>
                  </p:txBody>
                </p:sp>
                <p:sp>
                  <p:nvSpPr>
                    <p:cNvPr id="121" name="Freeform 88"/>
                    <p:cNvSpPr>
                      <a:spLocks/>
                    </p:cNvSpPr>
                    <p:nvPr/>
                  </p:nvSpPr>
                  <p:spPr bwMode="auto">
                    <a:xfrm>
                      <a:off x="5197" y="3166"/>
                      <a:ext cx="40" cy="29"/>
                    </a:xfrm>
                    <a:custGeom>
                      <a:avLst/>
                      <a:gdLst/>
                      <a:ahLst/>
                      <a:cxnLst>
                        <a:cxn ang="0">
                          <a:pos x="0" y="0"/>
                        </a:cxn>
                        <a:cxn ang="0">
                          <a:pos x="39" y="7"/>
                        </a:cxn>
                        <a:cxn ang="0">
                          <a:pos x="39" y="28"/>
                        </a:cxn>
                        <a:cxn ang="0">
                          <a:pos x="0" y="22"/>
                        </a:cxn>
                        <a:cxn ang="0">
                          <a:pos x="0" y="0"/>
                        </a:cxn>
                      </a:cxnLst>
                      <a:rect l="0" t="0" r="r" b="b"/>
                      <a:pathLst>
                        <a:path w="40" h="29">
                          <a:moveTo>
                            <a:pt x="0" y="0"/>
                          </a:moveTo>
                          <a:lnTo>
                            <a:pt x="39" y="7"/>
                          </a:lnTo>
                          <a:lnTo>
                            <a:pt x="39" y="28"/>
                          </a:lnTo>
                          <a:lnTo>
                            <a:pt x="0" y="22"/>
                          </a:lnTo>
                          <a:lnTo>
                            <a:pt x="0" y="0"/>
                          </a:lnTo>
                        </a:path>
                      </a:pathLst>
                    </a:custGeom>
                    <a:solidFill>
                      <a:srgbClr val="000000"/>
                    </a:solidFill>
                    <a:ln w="9525" cap="rnd">
                      <a:noFill/>
                      <a:round/>
                      <a:headEnd/>
                      <a:tailEnd/>
                    </a:ln>
                    <a:effectLst/>
                  </p:spPr>
                  <p:txBody>
                    <a:bodyPr/>
                    <a:lstStyle/>
                    <a:p>
                      <a:endParaRPr lang="ja-JP" altLang="en-US"/>
                    </a:p>
                  </p:txBody>
                </p:sp>
                <p:sp>
                  <p:nvSpPr>
                    <p:cNvPr id="122" name="Freeform 89"/>
                    <p:cNvSpPr>
                      <a:spLocks/>
                    </p:cNvSpPr>
                    <p:nvPr/>
                  </p:nvSpPr>
                  <p:spPr bwMode="auto">
                    <a:xfrm>
                      <a:off x="5247" y="3176"/>
                      <a:ext cx="41" cy="28"/>
                    </a:xfrm>
                    <a:custGeom>
                      <a:avLst/>
                      <a:gdLst/>
                      <a:ahLst/>
                      <a:cxnLst>
                        <a:cxn ang="0">
                          <a:pos x="0" y="0"/>
                        </a:cxn>
                        <a:cxn ang="0">
                          <a:pos x="40" y="7"/>
                        </a:cxn>
                        <a:cxn ang="0">
                          <a:pos x="40" y="27"/>
                        </a:cxn>
                        <a:cxn ang="0">
                          <a:pos x="0" y="20"/>
                        </a:cxn>
                        <a:cxn ang="0">
                          <a:pos x="0" y="0"/>
                        </a:cxn>
                      </a:cxnLst>
                      <a:rect l="0" t="0" r="r" b="b"/>
                      <a:pathLst>
                        <a:path w="41" h="28">
                          <a:moveTo>
                            <a:pt x="0" y="0"/>
                          </a:moveTo>
                          <a:lnTo>
                            <a:pt x="40" y="7"/>
                          </a:lnTo>
                          <a:lnTo>
                            <a:pt x="40" y="27"/>
                          </a:lnTo>
                          <a:lnTo>
                            <a:pt x="0" y="20"/>
                          </a:lnTo>
                          <a:lnTo>
                            <a:pt x="0" y="0"/>
                          </a:lnTo>
                        </a:path>
                      </a:pathLst>
                    </a:custGeom>
                    <a:solidFill>
                      <a:srgbClr val="000000"/>
                    </a:solidFill>
                    <a:ln w="9525" cap="rnd">
                      <a:noFill/>
                      <a:round/>
                      <a:headEnd/>
                      <a:tailEnd/>
                    </a:ln>
                    <a:effectLst/>
                  </p:spPr>
                  <p:txBody>
                    <a:bodyPr/>
                    <a:lstStyle/>
                    <a:p>
                      <a:endParaRPr lang="ja-JP" altLang="en-US"/>
                    </a:p>
                  </p:txBody>
                </p:sp>
                <p:sp>
                  <p:nvSpPr>
                    <p:cNvPr id="123" name="Freeform 90"/>
                    <p:cNvSpPr>
                      <a:spLocks/>
                    </p:cNvSpPr>
                    <p:nvPr/>
                  </p:nvSpPr>
                  <p:spPr bwMode="auto">
                    <a:xfrm>
                      <a:off x="5100" y="3150"/>
                      <a:ext cx="41" cy="29"/>
                    </a:xfrm>
                    <a:custGeom>
                      <a:avLst/>
                      <a:gdLst/>
                      <a:ahLst/>
                      <a:cxnLst>
                        <a:cxn ang="0">
                          <a:pos x="0" y="0"/>
                        </a:cxn>
                        <a:cxn ang="0">
                          <a:pos x="40" y="7"/>
                        </a:cxn>
                        <a:cxn ang="0">
                          <a:pos x="40" y="28"/>
                        </a:cxn>
                        <a:cxn ang="0">
                          <a:pos x="0" y="22"/>
                        </a:cxn>
                        <a:cxn ang="0">
                          <a:pos x="0" y="0"/>
                        </a:cxn>
                      </a:cxnLst>
                      <a:rect l="0" t="0" r="r" b="b"/>
                      <a:pathLst>
                        <a:path w="41" h="29">
                          <a:moveTo>
                            <a:pt x="0" y="0"/>
                          </a:moveTo>
                          <a:lnTo>
                            <a:pt x="40" y="7"/>
                          </a:lnTo>
                          <a:lnTo>
                            <a:pt x="40" y="28"/>
                          </a:lnTo>
                          <a:lnTo>
                            <a:pt x="0" y="22"/>
                          </a:lnTo>
                          <a:lnTo>
                            <a:pt x="0" y="0"/>
                          </a:lnTo>
                        </a:path>
                      </a:pathLst>
                    </a:custGeom>
                    <a:solidFill>
                      <a:srgbClr val="000000"/>
                    </a:solidFill>
                    <a:ln w="9525" cap="rnd">
                      <a:noFill/>
                      <a:round/>
                      <a:headEnd/>
                      <a:tailEnd/>
                    </a:ln>
                    <a:effectLst/>
                  </p:spPr>
                  <p:txBody>
                    <a:bodyPr/>
                    <a:lstStyle/>
                    <a:p>
                      <a:endParaRPr lang="ja-JP" altLang="en-US"/>
                    </a:p>
                  </p:txBody>
                </p:sp>
              </p:grpSp>
            </p:grpSp>
          </p:grpSp>
        </p:grpSp>
        <p:grpSp>
          <p:nvGrpSpPr>
            <p:cNvPr id="241" name="Group 91"/>
            <p:cNvGrpSpPr>
              <a:grpSpLocks/>
            </p:cNvGrpSpPr>
            <p:nvPr/>
          </p:nvGrpSpPr>
          <p:grpSpPr bwMode="auto">
            <a:xfrm>
              <a:off x="5352" y="3055"/>
              <a:ext cx="310" cy="679"/>
              <a:chOff x="5352" y="3055"/>
              <a:chExt cx="310" cy="679"/>
            </a:xfrm>
          </p:grpSpPr>
          <p:grpSp>
            <p:nvGrpSpPr>
              <p:cNvPr id="242" name="Group 92"/>
              <p:cNvGrpSpPr>
                <a:grpSpLocks/>
              </p:cNvGrpSpPr>
              <p:nvPr/>
            </p:nvGrpSpPr>
            <p:grpSpPr bwMode="auto">
              <a:xfrm>
                <a:off x="5352" y="3055"/>
                <a:ext cx="310" cy="679"/>
                <a:chOff x="5352" y="3055"/>
                <a:chExt cx="310" cy="679"/>
              </a:xfrm>
            </p:grpSpPr>
            <p:sp>
              <p:nvSpPr>
                <p:cNvPr id="102" name="Freeform 93"/>
                <p:cNvSpPr>
                  <a:spLocks/>
                </p:cNvSpPr>
                <p:nvPr/>
              </p:nvSpPr>
              <p:spPr bwMode="auto">
                <a:xfrm>
                  <a:off x="5410" y="3077"/>
                  <a:ext cx="182" cy="60"/>
                </a:xfrm>
                <a:custGeom>
                  <a:avLst/>
                  <a:gdLst/>
                  <a:ahLst/>
                  <a:cxnLst>
                    <a:cxn ang="0">
                      <a:pos x="0" y="46"/>
                    </a:cxn>
                    <a:cxn ang="0">
                      <a:pos x="111" y="59"/>
                    </a:cxn>
                    <a:cxn ang="0">
                      <a:pos x="181" y="9"/>
                    </a:cxn>
                    <a:cxn ang="0">
                      <a:pos x="76" y="0"/>
                    </a:cxn>
                    <a:cxn ang="0">
                      <a:pos x="0" y="46"/>
                    </a:cxn>
                  </a:cxnLst>
                  <a:rect l="0" t="0" r="r" b="b"/>
                  <a:pathLst>
                    <a:path w="182" h="60">
                      <a:moveTo>
                        <a:pt x="0" y="46"/>
                      </a:moveTo>
                      <a:lnTo>
                        <a:pt x="111" y="59"/>
                      </a:lnTo>
                      <a:lnTo>
                        <a:pt x="181" y="9"/>
                      </a:lnTo>
                      <a:lnTo>
                        <a:pt x="76" y="0"/>
                      </a:lnTo>
                      <a:lnTo>
                        <a:pt x="0" y="46"/>
                      </a:lnTo>
                    </a:path>
                  </a:pathLst>
                </a:custGeom>
                <a:solidFill>
                  <a:srgbClr val="00DFFF"/>
                </a:solidFill>
                <a:ln w="9525" cap="rnd">
                  <a:noFill/>
                  <a:round/>
                  <a:headEnd/>
                  <a:tailEnd/>
                </a:ln>
                <a:effectLst/>
              </p:spPr>
              <p:txBody>
                <a:bodyPr/>
                <a:lstStyle/>
                <a:p>
                  <a:endParaRPr lang="ja-JP" altLang="en-US"/>
                </a:p>
              </p:txBody>
            </p:sp>
            <p:grpSp>
              <p:nvGrpSpPr>
                <p:cNvPr id="243" name="Group 94"/>
                <p:cNvGrpSpPr>
                  <a:grpSpLocks/>
                </p:cNvGrpSpPr>
                <p:nvPr/>
              </p:nvGrpSpPr>
              <p:grpSpPr bwMode="auto">
                <a:xfrm>
                  <a:off x="5439" y="3055"/>
                  <a:ext cx="128" cy="72"/>
                  <a:chOff x="5439" y="3055"/>
                  <a:chExt cx="128" cy="72"/>
                </a:xfrm>
              </p:grpSpPr>
              <p:sp>
                <p:nvSpPr>
                  <p:cNvPr id="110" name="Freeform 95"/>
                  <p:cNvSpPr>
                    <a:spLocks/>
                  </p:cNvSpPr>
                  <p:nvPr/>
                </p:nvSpPr>
                <p:spPr bwMode="auto">
                  <a:xfrm>
                    <a:off x="5439" y="3083"/>
                    <a:ext cx="78" cy="44"/>
                  </a:xfrm>
                  <a:custGeom>
                    <a:avLst/>
                    <a:gdLst/>
                    <a:ahLst/>
                    <a:cxnLst>
                      <a:cxn ang="0">
                        <a:pos x="1" y="0"/>
                      </a:cxn>
                      <a:cxn ang="0">
                        <a:pos x="77" y="7"/>
                      </a:cxn>
                      <a:cxn ang="0">
                        <a:pos x="77" y="43"/>
                      </a:cxn>
                      <a:cxn ang="0">
                        <a:pos x="0" y="34"/>
                      </a:cxn>
                      <a:cxn ang="0">
                        <a:pos x="1" y="0"/>
                      </a:cxn>
                    </a:cxnLst>
                    <a:rect l="0" t="0" r="r" b="b"/>
                    <a:pathLst>
                      <a:path w="78" h="44">
                        <a:moveTo>
                          <a:pt x="1" y="0"/>
                        </a:moveTo>
                        <a:lnTo>
                          <a:pt x="77" y="7"/>
                        </a:lnTo>
                        <a:lnTo>
                          <a:pt x="77" y="43"/>
                        </a:lnTo>
                        <a:lnTo>
                          <a:pt x="0" y="34"/>
                        </a:lnTo>
                        <a:lnTo>
                          <a:pt x="1" y="0"/>
                        </a:lnTo>
                      </a:path>
                    </a:pathLst>
                  </a:custGeom>
                  <a:solidFill>
                    <a:srgbClr val="00BFDF"/>
                  </a:solidFill>
                  <a:ln w="9525" cap="rnd">
                    <a:noFill/>
                    <a:round/>
                    <a:headEnd/>
                    <a:tailEnd/>
                  </a:ln>
                  <a:effectLst/>
                </p:spPr>
                <p:txBody>
                  <a:bodyPr/>
                  <a:lstStyle/>
                  <a:p>
                    <a:endParaRPr lang="ja-JP" altLang="en-US"/>
                  </a:p>
                </p:txBody>
              </p:sp>
              <p:sp>
                <p:nvSpPr>
                  <p:cNvPr id="111" name="Freeform 96"/>
                  <p:cNvSpPr>
                    <a:spLocks/>
                  </p:cNvSpPr>
                  <p:nvPr/>
                </p:nvSpPr>
                <p:spPr bwMode="auto">
                  <a:xfrm>
                    <a:off x="5516" y="3061"/>
                    <a:ext cx="51" cy="66"/>
                  </a:xfrm>
                  <a:custGeom>
                    <a:avLst/>
                    <a:gdLst/>
                    <a:ahLst/>
                    <a:cxnLst>
                      <a:cxn ang="0">
                        <a:pos x="0" y="30"/>
                      </a:cxn>
                      <a:cxn ang="0">
                        <a:pos x="0" y="65"/>
                      </a:cxn>
                      <a:cxn ang="0">
                        <a:pos x="50" y="30"/>
                      </a:cxn>
                      <a:cxn ang="0">
                        <a:pos x="50" y="0"/>
                      </a:cxn>
                      <a:cxn ang="0">
                        <a:pos x="0" y="30"/>
                      </a:cxn>
                    </a:cxnLst>
                    <a:rect l="0" t="0" r="r" b="b"/>
                    <a:pathLst>
                      <a:path w="51" h="66">
                        <a:moveTo>
                          <a:pt x="0" y="30"/>
                        </a:moveTo>
                        <a:lnTo>
                          <a:pt x="0" y="65"/>
                        </a:lnTo>
                        <a:lnTo>
                          <a:pt x="50" y="30"/>
                        </a:lnTo>
                        <a:lnTo>
                          <a:pt x="50" y="0"/>
                        </a:lnTo>
                        <a:lnTo>
                          <a:pt x="0" y="30"/>
                        </a:lnTo>
                      </a:path>
                    </a:pathLst>
                  </a:custGeom>
                  <a:solidFill>
                    <a:srgbClr val="009FBF"/>
                  </a:solidFill>
                  <a:ln w="9525" cap="rnd">
                    <a:noFill/>
                    <a:round/>
                    <a:headEnd/>
                    <a:tailEnd/>
                  </a:ln>
                  <a:effectLst/>
                </p:spPr>
                <p:txBody>
                  <a:bodyPr/>
                  <a:lstStyle/>
                  <a:p>
                    <a:endParaRPr lang="ja-JP" altLang="en-US"/>
                  </a:p>
                </p:txBody>
              </p:sp>
              <p:sp>
                <p:nvSpPr>
                  <p:cNvPr id="112" name="Freeform 97"/>
                  <p:cNvSpPr>
                    <a:spLocks/>
                  </p:cNvSpPr>
                  <p:nvPr/>
                </p:nvSpPr>
                <p:spPr bwMode="auto">
                  <a:xfrm>
                    <a:off x="5440" y="3055"/>
                    <a:ext cx="127" cy="36"/>
                  </a:xfrm>
                  <a:custGeom>
                    <a:avLst/>
                    <a:gdLst/>
                    <a:ahLst/>
                    <a:cxnLst>
                      <a:cxn ang="0">
                        <a:pos x="0" y="28"/>
                      </a:cxn>
                      <a:cxn ang="0">
                        <a:pos x="76" y="35"/>
                      </a:cxn>
                      <a:cxn ang="0">
                        <a:pos x="126" y="6"/>
                      </a:cxn>
                      <a:cxn ang="0">
                        <a:pos x="51" y="0"/>
                      </a:cxn>
                      <a:cxn ang="0">
                        <a:pos x="0" y="28"/>
                      </a:cxn>
                    </a:cxnLst>
                    <a:rect l="0" t="0" r="r" b="b"/>
                    <a:pathLst>
                      <a:path w="127" h="36">
                        <a:moveTo>
                          <a:pt x="0" y="28"/>
                        </a:moveTo>
                        <a:lnTo>
                          <a:pt x="76" y="35"/>
                        </a:lnTo>
                        <a:lnTo>
                          <a:pt x="126" y="6"/>
                        </a:lnTo>
                        <a:lnTo>
                          <a:pt x="51" y="0"/>
                        </a:lnTo>
                        <a:lnTo>
                          <a:pt x="0" y="28"/>
                        </a:lnTo>
                      </a:path>
                    </a:pathLst>
                  </a:custGeom>
                  <a:solidFill>
                    <a:srgbClr val="00DFFF"/>
                  </a:solidFill>
                  <a:ln w="9525" cap="rnd">
                    <a:noFill/>
                    <a:round/>
                    <a:headEnd/>
                    <a:tailEnd/>
                  </a:ln>
                  <a:effectLst/>
                </p:spPr>
                <p:txBody>
                  <a:bodyPr/>
                  <a:lstStyle/>
                  <a:p>
                    <a:endParaRPr lang="ja-JP" altLang="en-US"/>
                  </a:p>
                </p:txBody>
              </p:sp>
            </p:grpSp>
            <p:sp>
              <p:nvSpPr>
                <p:cNvPr id="104" name="Freeform 98"/>
                <p:cNvSpPr>
                  <a:spLocks/>
                </p:cNvSpPr>
                <p:nvPr/>
              </p:nvSpPr>
              <p:spPr bwMode="auto">
                <a:xfrm>
                  <a:off x="5411" y="3123"/>
                  <a:ext cx="111" cy="236"/>
                </a:xfrm>
                <a:custGeom>
                  <a:avLst/>
                  <a:gdLst/>
                  <a:ahLst/>
                  <a:cxnLst>
                    <a:cxn ang="0">
                      <a:pos x="0" y="0"/>
                    </a:cxn>
                    <a:cxn ang="0">
                      <a:pos x="110" y="12"/>
                    </a:cxn>
                    <a:cxn ang="0">
                      <a:pos x="110" y="235"/>
                    </a:cxn>
                    <a:cxn ang="0">
                      <a:pos x="0" y="211"/>
                    </a:cxn>
                    <a:cxn ang="0">
                      <a:pos x="0" y="0"/>
                    </a:cxn>
                  </a:cxnLst>
                  <a:rect l="0" t="0" r="r" b="b"/>
                  <a:pathLst>
                    <a:path w="111" h="236">
                      <a:moveTo>
                        <a:pt x="0" y="0"/>
                      </a:moveTo>
                      <a:lnTo>
                        <a:pt x="110" y="12"/>
                      </a:lnTo>
                      <a:lnTo>
                        <a:pt x="110" y="235"/>
                      </a:lnTo>
                      <a:lnTo>
                        <a:pt x="0" y="211"/>
                      </a:lnTo>
                      <a:lnTo>
                        <a:pt x="0" y="0"/>
                      </a:lnTo>
                    </a:path>
                  </a:pathLst>
                </a:custGeom>
                <a:solidFill>
                  <a:srgbClr val="00BFDF"/>
                </a:solidFill>
                <a:ln w="9525" cap="rnd">
                  <a:noFill/>
                  <a:round/>
                  <a:headEnd/>
                  <a:tailEnd/>
                </a:ln>
                <a:effectLst/>
              </p:spPr>
              <p:txBody>
                <a:bodyPr/>
                <a:lstStyle/>
                <a:p>
                  <a:endParaRPr lang="ja-JP" altLang="en-US"/>
                </a:p>
              </p:txBody>
            </p:sp>
            <p:sp>
              <p:nvSpPr>
                <p:cNvPr id="105" name="Freeform 99"/>
                <p:cNvSpPr>
                  <a:spLocks/>
                </p:cNvSpPr>
                <p:nvPr/>
              </p:nvSpPr>
              <p:spPr bwMode="auto">
                <a:xfrm>
                  <a:off x="5521" y="3086"/>
                  <a:ext cx="71" cy="273"/>
                </a:xfrm>
                <a:custGeom>
                  <a:avLst/>
                  <a:gdLst/>
                  <a:ahLst/>
                  <a:cxnLst>
                    <a:cxn ang="0">
                      <a:pos x="0" y="50"/>
                    </a:cxn>
                    <a:cxn ang="0">
                      <a:pos x="70" y="0"/>
                    </a:cxn>
                    <a:cxn ang="0">
                      <a:pos x="70" y="208"/>
                    </a:cxn>
                    <a:cxn ang="0">
                      <a:pos x="0" y="272"/>
                    </a:cxn>
                    <a:cxn ang="0">
                      <a:pos x="0" y="50"/>
                    </a:cxn>
                  </a:cxnLst>
                  <a:rect l="0" t="0" r="r" b="b"/>
                  <a:pathLst>
                    <a:path w="71" h="273">
                      <a:moveTo>
                        <a:pt x="0" y="50"/>
                      </a:moveTo>
                      <a:lnTo>
                        <a:pt x="70" y="0"/>
                      </a:lnTo>
                      <a:lnTo>
                        <a:pt x="70" y="208"/>
                      </a:lnTo>
                      <a:lnTo>
                        <a:pt x="0" y="272"/>
                      </a:lnTo>
                      <a:lnTo>
                        <a:pt x="0" y="50"/>
                      </a:lnTo>
                    </a:path>
                  </a:pathLst>
                </a:custGeom>
                <a:solidFill>
                  <a:srgbClr val="009FBF"/>
                </a:solidFill>
                <a:ln w="9525" cap="rnd">
                  <a:noFill/>
                  <a:round/>
                  <a:headEnd/>
                  <a:tailEnd/>
                </a:ln>
                <a:effectLst/>
              </p:spPr>
              <p:txBody>
                <a:bodyPr/>
                <a:lstStyle/>
                <a:p>
                  <a:endParaRPr lang="ja-JP" altLang="en-US"/>
                </a:p>
              </p:txBody>
            </p:sp>
            <p:sp>
              <p:nvSpPr>
                <p:cNvPr id="106" name="Freeform 100"/>
                <p:cNvSpPr>
                  <a:spLocks/>
                </p:cNvSpPr>
                <p:nvPr/>
              </p:nvSpPr>
              <p:spPr bwMode="auto">
                <a:xfrm>
                  <a:off x="5520" y="3294"/>
                  <a:ext cx="142" cy="194"/>
                </a:xfrm>
                <a:custGeom>
                  <a:avLst/>
                  <a:gdLst/>
                  <a:ahLst/>
                  <a:cxnLst>
                    <a:cxn ang="0">
                      <a:pos x="71" y="0"/>
                    </a:cxn>
                    <a:cxn ang="0">
                      <a:pos x="0" y="63"/>
                    </a:cxn>
                    <a:cxn ang="0">
                      <a:pos x="26" y="193"/>
                    </a:cxn>
                    <a:cxn ang="0">
                      <a:pos x="141" y="71"/>
                    </a:cxn>
                    <a:cxn ang="0">
                      <a:pos x="71" y="0"/>
                    </a:cxn>
                  </a:cxnLst>
                  <a:rect l="0" t="0" r="r" b="b"/>
                  <a:pathLst>
                    <a:path w="142" h="194">
                      <a:moveTo>
                        <a:pt x="71" y="0"/>
                      </a:moveTo>
                      <a:lnTo>
                        <a:pt x="0" y="63"/>
                      </a:lnTo>
                      <a:lnTo>
                        <a:pt x="26" y="193"/>
                      </a:lnTo>
                      <a:lnTo>
                        <a:pt x="141" y="71"/>
                      </a:lnTo>
                      <a:lnTo>
                        <a:pt x="71" y="0"/>
                      </a:lnTo>
                    </a:path>
                  </a:pathLst>
                </a:custGeom>
                <a:solidFill>
                  <a:srgbClr val="008080"/>
                </a:solidFill>
                <a:ln w="9525" cap="rnd">
                  <a:noFill/>
                  <a:round/>
                  <a:headEnd/>
                  <a:tailEnd/>
                </a:ln>
                <a:effectLst/>
              </p:spPr>
              <p:txBody>
                <a:bodyPr/>
                <a:lstStyle/>
                <a:p>
                  <a:endParaRPr lang="ja-JP" altLang="en-US"/>
                </a:p>
              </p:txBody>
            </p:sp>
            <p:sp>
              <p:nvSpPr>
                <p:cNvPr id="107" name="Freeform 101"/>
                <p:cNvSpPr>
                  <a:spLocks/>
                </p:cNvSpPr>
                <p:nvPr/>
              </p:nvSpPr>
              <p:spPr bwMode="auto">
                <a:xfrm>
                  <a:off x="5352" y="3334"/>
                  <a:ext cx="195" cy="154"/>
                </a:xfrm>
                <a:custGeom>
                  <a:avLst/>
                  <a:gdLst/>
                  <a:ahLst/>
                  <a:cxnLst>
                    <a:cxn ang="0">
                      <a:pos x="57" y="0"/>
                    </a:cxn>
                    <a:cxn ang="0">
                      <a:pos x="168" y="23"/>
                    </a:cxn>
                    <a:cxn ang="0">
                      <a:pos x="194" y="153"/>
                    </a:cxn>
                    <a:cxn ang="0">
                      <a:pos x="0" y="110"/>
                    </a:cxn>
                    <a:cxn ang="0">
                      <a:pos x="57" y="0"/>
                    </a:cxn>
                  </a:cxnLst>
                  <a:rect l="0" t="0" r="r" b="b"/>
                  <a:pathLst>
                    <a:path w="195" h="154">
                      <a:moveTo>
                        <a:pt x="57" y="0"/>
                      </a:moveTo>
                      <a:lnTo>
                        <a:pt x="168" y="23"/>
                      </a:lnTo>
                      <a:lnTo>
                        <a:pt x="194" y="153"/>
                      </a:lnTo>
                      <a:lnTo>
                        <a:pt x="0" y="110"/>
                      </a:lnTo>
                      <a:lnTo>
                        <a:pt x="57" y="0"/>
                      </a:lnTo>
                    </a:path>
                  </a:pathLst>
                </a:custGeom>
                <a:solidFill>
                  <a:srgbClr val="009FBF"/>
                </a:solidFill>
                <a:ln w="9525" cap="rnd">
                  <a:noFill/>
                  <a:round/>
                  <a:headEnd/>
                  <a:tailEnd/>
                </a:ln>
                <a:effectLst/>
              </p:spPr>
              <p:txBody>
                <a:bodyPr/>
                <a:lstStyle/>
                <a:p>
                  <a:endParaRPr lang="ja-JP" altLang="en-US"/>
                </a:p>
              </p:txBody>
            </p:sp>
            <p:sp>
              <p:nvSpPr>
                <p:cNvPr id="108" name="Freeform 102"/>
                <p:cNvSpPr>
                  <a:spLocks/>
                </p:cNvSpPr>
                <p:nvPr/>
              </p:nvSpPr>
              <p:spPr bwMode="auto">
                <a:xfrm>
                  <a:off x="5545" y="3365"/>
                  <a:ext cx="117" cy="369"/>
                </a:xfrm>
                <a:custGeom>
                  <a:avLst/>
                  <a:gdLst/>
                  <a:ahLst/>
                  <a:cxnLst>
                    <a:cxn ang="0">
                      <a:pos x="1" y="122"/>
                    </a:cxn>
                    <a:cxn ang="0">
                      <a:pos x="116" y="0"/>
                    </a:cxn>
                    <a:cxn ang="0">
                      <a:pos x="116" y="200"/>
                    </a:cxn>
                    <a:cxn ang="0">
                      <a:pos x="0" y="368"/>
                    </a:cxn>
                    <a:cxn ang="0">
                      <a:pos x="1" y="122"/>
                    </a:cxn>
                  </a:cxnLst>
                  <a:rect l="0" t="0" r="r" b="b"/>
                  <a:pathLst>
                    <a:path w="117" h="369">
                      <a:moveTo>
                        <a:pt x="1" y="122"/>
                      </a:moveTo>
                      <a:lnTo>
                        <a:pt x="116" y="0"/>
                      </a:lnTo>
                      <a:lnTo>
                        <a:pt x="116" y="200"/>
                      </a:lnTo>
                      <a:lnTo>
                        <a:pt x="0" y="368"/>
                      </a:lnTo>
                      <a:lnTo>
                        <a:pt x="1" y="122"/>
                      </a:lnTo>
                    </a:path>
                  </a:pathLst>
                </a:custGeom>
                <a:solidFill>
                  <a:srgbClr val="009FBF"/>
                </a:solidFill>
                <a:ln w="9525" cap="rnd">
                  <a:noFill/>
                  <a:round/>
                  <a:headEnd/>
                  <a:tailEnd/>
                </a:ln>
                <a:effectLst/>
              </p:spPr>
              <p:txBody>
                <a:bodyPr/>
                <a:lstStyle/>
                <a:p>
                  <a:endParaRPr lang="ja-JP" altLang="en-US"/>
                </a:p>
              </p:txBody>
            </p:sp>
            <p:sp>
              <p:nvSpPr>
                <p:cNvPr id="109" name="Freeform 103"/>
                <p:cNvSpPr>
                  <a:spLocks/>
                </p:cNvSpPr>
                <p:nvPr/>
              </p:nvSpPr>
              <p:spPr bwMode="auto">
                <a:xfrm>
                  <a:off x="5352" y="3444"/>
                  <a:ext cx="195" cy="290"/>
                </a:xfrm>
                <a:custGeom>
                  <a:avLst/>
                  <a:gdLst/>
                  <a:ahLst/>
                  <a:cxnLst>
                    <a:cxn ang="0">
                      <a:pos x="0" y="0"/>
                    </a:cxn>
                    <a:cxn ang="0">
                      <a:pos x="194" y="43"/>
                    </a:cxn>
                    <a:cxn ang="0">
                      <a:pos x="194" y="289"/>
                    </a:cxn>
                    <a:cxn ang="0">
                      <a:pos x="0" y="233"/>
                    </a:cxn>
                    <a:cxn ang="0">
                      <a:pos x="0" y="0"/>
                    </a:cxn>
                  </a:cxnLst>
                  <a:rect l="0" t="0" r="r" b="b"/>
                  <a:pathLst>
                    <a:path w="195" h="290">
                      <a:moveTo>
                        <a:pt x="0" y="0"/>
                      </a:moveTo>
                      <a:lnTo>
                        <a:pt x="194" y="43"/>
                      </a:lnTo>
                      <a:lnTo>
                        <a:pt x="194" y="289"/>
                      </a:lnTo>
                      <a:lnTo>
                        <a:pt x="0" y="233"/>
                      </a:lnTo>
                      <a:lnTo>
                        <a:pt x="0" y="0"/>
                      </a:lnTo>
                    </a:path>
                  </a:pathLst>
                </a:custGeom>
                <a:solidFill>
                  <a:srgbClr val="00BFDF"/>
                </a:solidFill>
                <a:ln w="9525" cap="rnd">
                  <a:noFill/>
                  <a:round/>
                  <a:headEnd/>
                  <a:tailEnd/>
                </a:ln>
                <a:effectLst/>
              </p:spPr>
              <p:txBody>
                <a:bodyPr/>
                <a:lstStyle/>
                <a:p>
                  <a:endParaRPr lang="ja-JP" altLang="en-US"/>
                </a:p>
              </p:txBody>
            </p:sp>
          </p:grpSp>
          <p:grpSp>
            <p:nvGrpSpPr>
              <p:cNvPr id="244" name="Group 104"/>
              <p:cNvGrpSpPr>
                <a:grpSpLocks/>
              </p:cNvGrpSpPr>
              <p:nvPr/>
            </p:nvGrpSpPr>
            <p:grpSpPr bwMode="auto">
              <a:xfrm>
                <a:off x="5422" y="3134"/>
                <a:ext cx="84" cy="153"/>
                <a:chOff x="5422" y="3134"/>
                <a:chExt cx="84" cy="153"/>
              </a:xfrm>
            </p:grpSpPr>
            <p:grpSp>
              <p:nvGrpSpPr>
                <p:cNvPr id="245" name="Group 105"/>
                <p:cNvGrpSpPr>
                  <a:grpSpLocks/>
                </p:cNvGrpSpPr>
                <p:nvPr/>
              </p:nvGrpSpPr>
              <p:grpSpPr bwMode="auto">
                <a:xfrm>
                  <a:off x="5422" y="3134"/>
                  <a:ext cx="84" cy="51"/>
                  <a:chOff x="5422" y="3134"/>
                  <a:chExt cx="84" cy="51"/>
                </a:xfrm>
              </p:grpSpPr>
              <p:sp>
                <p:nvSpPr>
                  <p:cNvPr id="99" name="Freeform 106"/>
                  <p:cNvSpPr>
                    <a:spLocks/>
                  </p:cNvSpPr>
                  <p:nvPr/>
                </p:nvSpPr>
                <p:spPr bwMode="auto">
                  <a:xfrm>
                    <a:off x="5422" y="3134"/>
                    <a:ext cx="19" cy="42"/>
                  </a:xfrm>
                  <a:custGeom>
                    <a:avLst/>
                    <a:gdLst/>
                    <a:ahLst/>
                    <a:cxnLst>
                      <a:cxn ang="0">
                        <a:pos x="0" y="0"/>
                      </a:cxn>
                      <a:cxn ang="0">
                        <a:pos x="18" y="2"/>
                      </a:cxn>
                      <a:cxn ang="0">
                        <a:pos x="18" y="41"/>
                      </a:cxn>
                      <a:cxn ang="0">
                        <a:pos x="0" y="38"/>
                      </a:cxn>
                      <a:cxn ang="0">
                        <a:pos x="0" y="0"/>
                      </a:cxn>
                    </a:cxnLst>
                    <a:rect l="0" t="0" r="r" b="b"/>
                    <a:pathLst>
                      <a:path w="19" h="42">
                        <a:moveTo>
                          <a:pt x="0" y="0"/>
                        </a:moveTo>
                        <a:lnTo>
                          <a:pt x="18" y="2"/>
                        </a:lnTo>
                        <a:lnTo>
                          <a:pt x="18" y="41"/>
                        </a:lnTo>
                        <a:lnTo>
                          <a:pt x="0" y="38"/>
                        </a:lnTo>
                        <a:lnTo>
                          <a:pt x="0" y="0"/>
                        </a:lnTo>
                      </a:path>
                    </a:pathLst>
                  </a:custGeom>
                  <a:solidFill>
                    <a:srgbClr val="000000"/>
                  </a:solidFill>
                  <a:ln w="9525" cap="rnd">
                    <a:noFill/>
                    <a:round/>
                    <a:headEnd/>
                    <a:tailEnd/>
                  </a:ln>
                  <a:effectLst/>
                </p:spPr>
                <p:txBody>
                  <a:bodyPr/>
                  <a:lstStyle/>
                  <a:p>
                    <a:endParaRPr lang="ja-JP" altLang="en-US"/>
                  </a:p>
                </p:txBody>
              </p:sp>
              <p:sp>
                <p:nvSpPr>
                  <p:cNvPr id="100" name="Freeform 107"/>
                  <p:cNvSpPr>
                    <a:spLocks/>
                  </p:cNvSpPr>
                  <p:nvPr/>
                </p:nvSpPr>
                <p:spPr bwMode="auto">
                  <a:xfrm>
                    <a:off x="5454" y="3138"/>
                    <a:ext cx="18" cy="44"/>
                  </a:xfrm>
                  <a:custGeom>
                    <a:avLst/>
                    <a:gdLst/>
                    <a:ahLst/>
                    <a:cxnLst>
                      <a:cxn ang="0">
                        <a:pos x="0" y="0"/>
                      </a:cxn>
                      <a:cxn ang="0">
                        <a:pos x="17" y="2"/>
                      </a:cxn>
                      <a:cxn ang="0">
                        <a:pos x="17" y="43"/>
                      </a:cxn>
                      <a:cxn ang="0">
                        <a:pos x="0" y="39"/>
                      </a:cxn>
                      <a:cxn ang="0">
                        <a:pos x="0" y="0"/>
                      </a:cxn>
                    </a:cxnLst>
                    <a:rect l="0" t="0" r="r" b="b"/>
                    <a:pathLst>
                      <a:path w="18" h="44">
                        <a:moveTo>
                          <a:pt x="0" y="0"/>
                        </a:moveTo>
                        <a:lnTo>
                          <a:pt x="17" y="2"/>
                        </a:lnTo>
                        <a:lnTo>
                          <a:pt x="17" y="43"/>
                        </a:lnTo>
                        <a:lnTo>
                          <a:pt x="0" y="39"/>
                        </a:lnTo>
                        <a:lnTo>
                          <a:pt x="0" y="0"/>
                        </a:lnTo>
                      </a:path>
                    </a:pathLst>
                  </a:custGeom>
                  <a:solidFill>
                    <a:srgbClr val="000000"/>
                  </a:solidFill>
                  <a:ln w="9525" cap="rnd">
                    <a:noFill/>
                    <a:round/>
                    <a:headEnd/>
                    <a:tailEnd/>
                  </a:ln>
                  <a:effectLst/>
                </p:spPr>
                <p:txBody>
                  <a:bodyPr/>
                  <a:lstStyle/>
                  <a:p>
                    <a:endParaRPr lang="ja-JP" altLang="en-US"/>
                  </a:p>
                </p:txBody>
              </p:sp>
              <p:sp>
                <p:nvSpPr>
                  <p:cNvPr id="101" name="Freeform 108"/>
                  <p:cNvSpPr>
                    <a:spLocks/>
                  </p:cNvSpPr>
                  <p:nvPr/>
                </p:nvSpPr>
                <p:spPr bwMode="auto">
                  <a:xfrm>
                    <a:off x="5487" y="3142"/>
                    <a:ext cx="19" cy="43"/>
                  </a:xfrm>
                  <a:custGeom>
                    <a:avLst/>
                    <a:gdLst/>
                    <a:ahLst/>
                    <a:cxnLst>
                      <a:cxn ang="0">
                        <a:pos x="0" y="0"/>
                      </a:cxn>
                      <a:cxn ang="0">
                        <a:pos x="18" y="3"/>
                      </a:cxn>
                      <a:cxn ang="0">
                        <a:pos x="18" y="42"/>
                      </a:cxn>
                      <a:cxn ang="0">
                        <a:pos x="0" y="40"/>
                      </a:cxn>
                      <a:cxn ang="0">
                        <a:pos x="0" y="0"/>
                      </a:cxn>
                    </a:cxnLst>
                    <a:rect l="0" t="0" r="r" b="b"/>
                    <a:pathLst>
                      <a:path w="19" h="43">
                        <a:moveTo>
                          <a:pt x="0" y="0"/>
                        </a:moveTo>
                        <a:lnTo>
                          <a:pt x="18" y="3"/>
                        </a:lnTo>
                        <a:lnTo>
                          <a:pt x="18" y="42"/>
                        </a:lnTo>
                        <a:lnTo>
                          <a:pt x="0" y="40"/>
                        </a:lnTo>
                        <a:lnTo>
                          <a:pt x="0" y="0"/>
                        </a:lnTo>
                      </a:path>
                    </a:pathLst>
                  </a:custGeom>
                  <a:solidFill>
                    <a:srgbClr val="000000"/>
                  </a:solidFill>
                  <a:ln w="9525" cap="rnd">
                    <a:noFill/>
                    <a:round/>
                    <a:headEnd/>
                    <a:tailEnd/>
                  </a:ln>
                  <a:effectLst/>
                </p:spPr>
                <p:txBody>
                  <a:bodyPr/>
                  <a:lstStyle/>
                  <a:p>
                    <a:endParaRPr lang="ja-JP" altLang="en-US"/>
                  </a:p>
                </p:txBody>
              </p:sp>
            </p:grpSp>
            <p:grpSp>
              <p:nvGrpSpPr>
                <p:cNvPr id="246" name="Group 109"/>
                <p:cNvGrpSpPr>
                  <a:grpSpLocks/>
                </p:cNvGrpSpPr>
                <p:nvPr/>
              </p:nvGrpSpPr>
              <p:grpSpPr bwMode="auto">
                <a:xfrm>
                  <a:off x="5422" y="3182"/>
                  <a:ext cx="84" cy="55"/>
                  <a:chOff x="5422" y="3182"/>
                  <a:chExt cx="84" cy="55"/>
                </a:xfrm>
              </p:grpSpPr>
              <p:sp>
                <p:nvSpPr>
                  <p:cNvPr id="96" name="Freeform 110"/>
                  <p:cNvSpPr>
                    <a:spLocks/>
                  </p:cNvSpPr>
                  <p:nvPr/>
                </p:nvSpPr>
                <p:spPr bwMode="auto">
                  <a:xfrm>
                    <a:off x="5422" y="3182"/>
                    <a:ext cx="19" cy="44"/>
                  </a:xfrm>
                  <a:custGeom>
                    <a:avLst/>
                    <a:gdLst/>
                    <a:ahLst/>
                    <a:cxnLst>
                      <a:cxn ang="0">
                        <a:pos x="0" y="0"/>
                      </a:cxn>
                      <a:cxn ang="0">
                        <a:pos x="18" y="3"/>
                      </a:cxn>
                      <a:cxn ang="0">
                        <a:pos x="18" y="43"/>
                      </a:cxn>
                      <a:cxn ang="0">
                        <a:pos x="0" y="39"/>
                      </a:cxn>
                      <a:cxn ang="0">
                        <a:pos x="0" y="0"/>
                      </a:cxn>
                    </a:cxnLst>
                    <a:rect l="0" t="0" r="r" b="b"/>
                    <a:pathLst>
                      <a:path w="19" h="44">
                        <a:moveTo>
                          <a:pt x="0" y="0"/>
                        </a:moveTo>
                        <a:lnTo>
                          <a:pt x="18" y="3"/>
                        </a:lnTo>
                        <a:lnTo>
                          <a:pt x="18" y="43"/>
                        </a:lnTo>
                        <a:lnTo>
                          <a:pt x="0" y="39"/>
                        </a:lnTo>
                        <a:lnTo>
                          <a:pt x="0" y="0"/>
                        </a:lnTo>
                      </a:path>
                    </a:pathLst>
                  </a:custGeom>
                  <a:solidFill>
                    <a:srgbClr val="000000"/>
                  </a:solidFill>
                  <a:ln w="9525" cap="rnd">
                    <a:noFill/>
                    <a:round/>
                    <a:headEnd/>
                    <a:tailEnd/>
                  </a:ln>
                  <a:effectLst/>
                </p:spPr>
                <p:txBody>
                  <a:bodyPr/>
                  <a:lstStyle/>
                  <a:p>
                    <a:endParaRPr lang="ja-JP" altLang="en-US"/>
                  </a:p>
                </p:txBody>
              </p:sp>
              <p:sp>
                <p:nvSpPr>
                  <p:cNvPr id="97" name="Freeform 111"/>
                  <p:cNvSpPr>
                    <a:spLocks/>
                  </p:cNvSpPr>
                  <p:nvPr/>
                </p:nvSpPr>
                <p:spPr bwMode="auto">
                  <a:xfrm>
                    <a:off x="5454" y="3188"/>
                    <a:ext cx="18" cy="44"/>
                  </a:xfrm>
                  <a:custGeom>
                    <a:avLst/>
                    <a:gdLst/>
                    <a:ahLst/>
                    <a:cxnLst>
                      <a:cxn ang="0">
                        <a:pos x="0" y="0"/>
                      </a:cxn>
                      <a:cxn ang="0">
                        <a:pos x="17" y="3"/>
                      </a:cxn>
                      <a:cxn ang="0">
                        <a:pos x="17" y="43"/>
                      </a:cxn>
                      <a:cxn ang="0">
                        <a:pos x="0" y="40"/>
                      </a:cxn>
                      <a:cxn ang="0">
                        <a:pos x="0" y="0"/>
                      </a:cxn>
                    </a:cxnLst>
                    <a:rect l="0" t="0" r="r" b="b"/>
                    <a:pathLst>
                      <a:path w="18" h="44">
                        <a:moveTo>
                          <a:pt x="0" y="0"/>
                        </a:moveTo>
                        <a:lnTo>
                          <a:pt x="17" y="3"/>
                        </a:lnTo>
                        <a:lnTo>
                          <a:pt x="17" y="43"/>
                        </a:lnTo>
                        <a:lnTo>
                          <a:pt x="0" y="40"/>
                        </a:lnTo>
                        <a:lnTo>
                          <a:pt x="0" y="0"/>
                        </a:lnTo>
                      </a:path>
                    </a:pathLst>
                  </a:custGeom>
                  <a:solidFill>
                    <a:srgbClr val="000000"/>
                  </a:solidFill>
                  <a:ln w="9525" cap="rnd">
                    <a:noFill/>
                    <a:round/>
                    <a:headEnd/>
                    <a:tailEnd/>
                  </a:ln>
                  <a:effectLst/>
                </p:spPr>
                <p:txBody>
                  <a:bodyPr/>
                  <a:lstStyle/>
                  <a:p>
                    <a:endParaRPr lang="ja-JP" altLang="en-US"/>
                  </a:p>
                </p:txBody>
              </p:sp>
              <p:sp>
                <p:nvSpPr>
                  <p:cNvPr id="98" name="Freeform 112"/>
                  <p:cNvSpPr>
                    <a:spLocks/>
                  </p:cNvSpPr>
                  <p:nvPr/>
                </p:nvSpPr>
                <p:spPr bwMode="auto">
                  <a:xfrm>
                    <a:off x="5487" y="3194"/>
                    <a:ext cx="19" cy="43"/>
                  </a:xfrm>
                  <a:custGeom>
                    <a:avLst/>
                    <a:gdLst/>
                    <a:ahLst/>
                    <a:cxnLst>
                      <a:cxn ang="0">
                        <a:pos x="0" y="0"/>
                      </a:cxn>
                      <a:cxn ang="0">
                        <a:pos x="18" y="3"/>
                      </a:cxn>
                      <a:cxn ang="0">
                        <a:pos x="18" y="42"/>
                      </a:cxn>
                      <a:cxn ang="0">
                        <a:pos x="0" y="38"/>
                      </a:cxn>
                      <a:cxn ang="0">
                        <a:pos x="0" y="0"/>
                      </a:cxn>
                    </a:cxnLst>
                    <a:rect l="0" t="0" r="r" b="b"/>
                    <a:pathLst>
                      <a:path w="19" h="43">
                        <a:moveTo>
                          <a:pt x="0" y="0"/>
                        </a:moveTo>
                        <a:lnTo>
                          <a:pt x="18" y="3"/>
                        </a:lnTo>
                        <a:lnTo>
                          <a:pt x="18" y="42"/>
                        </a:lnTo>
                        <a:lnTo>
                          <a:pt x="0" y="38"/>
                        </a:lnTo>
                        <a:lnTo>
                          <a:pt x="0" y="0"/>
                        </a:lnTo>
                      </a:path>
                    </a:pathLst>
                  </a:custGeom>
                  <a:solidFill>
                    <a:srgbClr val="000000"/>
                  </a:solidFill>
                  <a:ln w="9525" cap="rnd">
                    <a:noFill/>
                    <a:round/>
                    <a:headEnd/>
                    <a:tailEnd/>
                  </a:ln>
                  <a:effectLst/>
                </p:spPr>
                <p:txBody>
                  <a:bodyPr/>
                  <a:lstStyle/>
                  <a:p>
                    <a:endParaRPr lang="ja-JP" altLang="en-US"/>
                  </a:p>
                </p:txBody>
              </p:sp>
            </p:grpSp>
            <p:grpSp>
              <p:nvGrpSpPr>
                <p:cNvPr id="247" name="Group 113"/>
                <p:cNvGrpSpPr>
                  <a:grpSpLocks/>
                </p:cNvGrpSpPr>
                <p:nvPr/>
              </p:nvGrpSpPr>
              <p:grpSpPr bwMode="auto">
                <a:xfrm>
                  <a:off x="5422" y="3231"/>
                  <a:ext cx="84" cy="56"/>
                  <a:chOff x="5422" y="3231"/>
                  <a:chExt cx="84" cy="56"/>
                </a:xfrm>
              </p:grpSpPr>
              <p:sp>
                <p:nvSpPr>
                  <p:cNvPr id="93" name="Freeform 114"/>
                  <p:cNvSpPr>
                    <a:spLocks/>
                  </p:cNvSpPr>
                  <p:nvPr/>
                </p:nvSpPr>
                <p:spPr bwMode="auto">
                  <a:xfrm>
                    <a:off x="5422" y="3231"/>
                    <a:ext cx="19" cy="44"/>
                  </a:xfrm>
                  <a:custGeom>
                    <a:avLst/>
                    <a:gdLst/>
                    <a:ahLst/>
                    <a:cxnLst>
                      <a:cxn ang="0">
                        <a:pos x="0" y="0"/>
                      </a:cxn>
                      <a:cxn ang="0">
                        <a:pos x="18" y="4"/>
                      </a:cxn>
                      <a:cxn ang="0">
                        <a:pos x="18" y="43"/>
                      </a:cxn>
                      <a:cxn ang="0">
                        <a:pos x="0" y="40"/>
                      </a:cxn>
                      <a:cxn ang="0">
                        <a:pos x="0" y="0"/>
                      </a:cxn>
                    </a:cxnLst>
                    <a:rect l="0" t="0" r="r" b="b"/>
                    <a:pathLst>
                      <a:path w="19" h="44">
                        <a:moveTo>
                          <a:pt x="0" y="0"/>
                        </a:moveTo>
                        <a:lnTo>
                          <a:pt x="18" y="4"/>
                        </a:lnTo>
                        <a:lnTo>
                          <a:pt x="18" y="43"/>
                        </a:lnTo>
                        <a:lnTo>
                          <a:pt x="0" y="40"/>
                        </a:lnTo>
                        <a:lnTo>
                          <a:pt x="0" y="0"/>
                        </a:lnTo>
                      </a:path>
                    </a:pathLst>
                  </a:custGeom>
                  <a:solidFill>
                    <a:srgbClr val="000000"/>
                  </a:solidFill>
                  <a:ln w="9525" cap="rnd">
                    <a:noFill/>
                    <a:round/>
                    <a:headEnd/>
                    <a:tailEnd/>
                  </a:ln>
                  <a:effectLst/>
                </p:spPr>
                <p:txBody>
                  <a:bodyPr/>
                  <a:lstStyle/>
                  <a:p>
                    <a:endParaRPr lang="ja-JP" altLang="en-US"/>
                  </a:p>
                </p:txBody>
              </p:sp>
              <p:sp>
                <p:nvSpPr>
                  <p:cNvPr id="94" name="Freeform 115"/>
                  <p:cNvSpPr>
                    <a:spLocks/>
                  </p:cNvSpPr>
                  <p:nvPr/>
                </p:nvSpPr>
                <p:spPr bwMode="auto">
                  <a:xfrm>
                    <a:off x="5454" y="3238"/>
                    <a:ext cx="18" cy="43"/>
                  </a:xfrm>
                  <a:custGeom>
                    <a:avLst/>
                    <a:gdLst/>
                    <a:ahLst/>
                    <a:cxnLst>
                      <a:cxn ang="0">
                        <a:pos x="0" y="0"/>
                      </a:cxn>
                      <a:cxn ang="0">
                        <a:pos x="17" y="2"/>
                      </a:cxn>
                      <a:cxn ang="0">
                        <a:pos x="17" y="42"/>
                      </a:cxn>
                      <a:cxn ang="0">
                        <a:pos x="0" y="40"/>
                      </a:cxn>
                      <a:cxn ang="0">
                        <a:pos x="0" y="0"/>
                      </a:cxn>
                    </a:cxnLst>
                    <a:rect l="0" t="0" r="r" b="b"/>
                    <a:pathLst>
                      <a:path w="18" h="43">
                        <a:moveTo>
                          <a:pt x="0" y="0"/>
                        </a:moveTo>
                        <a:lnTo>
                          <a:pt x="17" y="2"/>
                        </a:lnTo>
                        <a:lnTo>
                          <a:pt x="17" y="42"/>
                        </a:lnTo>
                        <a:lnTo>
                          <a:pt x="0" y="40"/>
                        </a:lnTo>
                        <a:lnTo>
                          <a:pt x="0" y="0"/>
                        </a:lnTo>
                      </a:path>
                    </a:pathLst>
                  </a:custGeom>
                  <a:solidFill>
                    <a:srgbClr val="000000"/>
                  </a:solidFill>
                  <a:ln w="9525" cap="rnd">
                    <a:noFill/>
                    <a:round/>
                    <a:headEnd/>
                    <a:tailEnd/>
                  </a:ln>
                  <a:effectLst/>
                </p:spPr>
                <p:txBody>
                  <a:bodyPr/>
                  <a:lstStyle/>
                  <a:p>
                    <a:endParaRPr lang="ja-JP" altLang="en-US"/>
                  </a:p>
                </p:txBody>
              </p:sp>
              <p:sp>
                <p:nvSpPr>
                  <p:cNvPr id="95" name="Freeform 116"/>
                  <p:cNvSpPr>
                    <a:spLocks/>
                  </p:cNvSpPr>
                  <p:nvPr/>
                </p:nvSpPr>
                <p:spPr bwMode="auto">
                  <a:xfrm>
                    <a:off x="5487" y="3243"/>
                    <a:ext cx="19" cy="44"/>
                  </a:xfrm>
                  <a:custGeom>
                    <a:avLst/>
                    <a:gdLst/>
                    <a:ahLst/>
                    <a:cxnLst>
                      <a:cxn ang="0">
                        <a:pos x="0" y="0"/>
                      </a:cxn>
                      <a:cxn ang="0">
                        <a:pos x="18" y="3"/>
                      </a:cxn>
                      <a:cxn ang="0">
                        <a:pos x="18" y="43"/>
                      </a:cxn>
                      <a:cxn ang="0">
                        <a:pos x="0" y="39"/>
                      </a:cxn>
                      <a:cxn ang="0">
                        <a:pos x="0" y="0"/>
                      </a:cxn>
                    </a:cxnLst>
                    <a:rect l="0" t="0" r="r" b="b"/>
                    <a:pathLst>
                      <a:path w="19" h="44">
                        <a:moveTo>
                          <a:pt x="0" y="0"/>
                        </a:moveTo>
                        <a:lnTo>
                          <a:pt x="18" y="3"/>
                        </a:lnTo>
                        <a:lnTo>
                          <a:pt x="18" y="43"/>
                        </a:lnTo>
                        <a:lnTo>
                          <a:pt x="0" y="39"/>
                        </a:lnTo>
                        <a:lnTo>
                          <a:pt x="0" y="0"/>
                        </a:lnTo>
                      </a:path>
                    </a:pathLst>
                  </a:custGeom>
                  <a:solidFill>
                    <a:srgbClr val="000000"/>
                  </a:solidFill>
                  <a:ln w="9525" cap="rnd">
                    <a:noFill/>
                    <a:round/>
                    <a:headEnd/>
                    <a:tailEnd/>
                  </a:ln>
                  <a:effectLst/>
                </p:spPr>
                <p:txBody>
                  <a:bodyPr/>
                  <a:lstStyle/>
                  <a:p>
                    <a:endParaRPr lang="ja-JP" altLang="en-US"/>
                  </a:p>
                </p:txBody>
              </p:sp>
            </p:grpSp>
          </p:grpSp>
        </p:grpSp>
        <p:grpSp>
          <p:nvGrpSpPr>
            <p:cNvPr id="248" name="Group 117"/>
            <p:cNvGrpSpPr>
              <a:grpSpLocks/>
            </p:cNvGrpSpPr>
            <p:nvPr/>
          </p:nvGrpSpPr>
          <p:grpSpPr bwMode="auto">
            <a:xfrm>
              <a:off x="4535" y="2911"/>
              <a:ext cx="463" cy="830"/>
              <a:chOff x="4535" y="2911"/>
              <a:chExt cx="463" cy="830"/>
            </a:xfrm>
          </p:grpSpPr>
          <p:sp>
            <p:nvSpPr>
              <p:cNvPr id="60" name="Freeform 118"/>
              <p:cNvSpPr>
                <a:spLocks/>
              </p:cNvSpPr>
              <p:nvPr/>
            </p:nvSpPr>
            <p:spPr bwMode="auto">
              <a:xfrm>
                <a:off x="4535" y="2960"/>
                <a:ext cx="462" cy="92"/>
              </a:xfrm>
              <a:custGeom>
                <a:avLst/>
                <a:gdLst/>
                <a:ahLst/>
                <a:cxnLst>
                  <a:cxn ang="0">
                    <a:pos x="0" y="54"/>
                  </a:cxn>
                  <a:cxn ang="0">
                    <a:pos x="263" y="91"/>
                  </a:cxn>
                  <a:cxn ang="0">
                    <a:pos x="461" y="27"/>
                  </a:cxn>
                  <a:cxn ang="0">
                    <a:pos x="220" y="0"/>
                  </a:cxn>
                  <a:cxn ang="0">
                    <a:pos x="0" y="54"/>
                  </a:cxn>
                </a:cxnLst>
                <a:rect l="0" t="0" r="r" b="b"/>
                <a:pathLst>
                  <a:path w="462" h="92">
                    <a:moveTo>
                      <a:pt x="0" y="54"/>
                    </a:moveTo>
                    <a:lnTo>
                      <a:pt x="263" y="91"/>
                    </a:lnTo>
                    <a:lnTo>
                      <a:pt x="461" y="27"/>
                    </a:lnTo>
                    <a:lnTo>
                      <a:pt x="220" y="0"/>
                    </a:lnTo>
                    <a:lnTo>
                      <a:pt x="0" y="54"/>
                    </a:lnTo>
                  </a:path>
                </a:pathLst>
              </a:custGeom>
              <a:solidFill>
                <a:srgbClr val="DF3F5F"/>
              </a:solidFill>
              <a:ln w="9525" cap="rnd">
                <a:noFill/>
                <a:round/>
                <a:headEnd/>
                <a:tailEnd/>
              </a:ln>
              <a:effectLst/>
            </p:spPr>
            <p:txBody>
              <a:bodyPr/>
              <a:lstStyle/>
              <a:p>
                <a:endParaRPr lang="ja-JP" altLang="en-US"/>
              </a:p>
            </p:txBody>
          </p:sp>
          <p:sp>
            <p:nvSpPr>
              <p:cNvPr id="61" name="Freeform 119"/>
              <p:cNvSpPr>
                <a:spLocks/>
              </p:cNvSpPr>
              <p:nvPr/>
            </p:nvSpPr>
            <p:spPr bwMode="auto">
              <a:xfrm>
                <a:off x="4535" y="3013"/>
                <a:ext cx="264" cy="727"/>
              </a:xfrm>
              <a:custGeom>
                <a:avLst/>
                <a:gdLst/>
                <a:ahLst/>
                <a:cxnLst>
                  <a:cxn ang="0">
                    <a:pos x="0" y="0"/>
                  </a:cxn>
                  <a:cxn ang="0">
                    <a:pos x="263" y="37"/>
                  </a:cxn>
                  <a:cxn ang="0">
                    <a:pos x="263" y="726"/>
                  </a:cxn>
                  <a:cxn ang="0">
                    <a:pos x="207" y="711"/>
                  </a:cxn>
                  <a:cxn ang="0">
                    <a:pos x="208" y="623"/>
                  </a:cxn>
                  <a:cxn ang="0">
                    <a:pos x="134" y="598"/>
                  </a:cxn>
                  <a:cxn ang="0">
                    <a:pos x="134" y="676"/>
                  </a:cxn>
                  <a:cxn ang="0">
                    <a:pos x="92" y="660"/>
                  </a:cxn>
                  <a:cxn ang="0">
                    <a:pos x="92" y="583"/>
                  </a:cxn>
                  <a:cxn ang="0">
                    <a:pos x="33" y="560"/>
                  </a:cxn>
                  <a:cxn ang="0">
                    <a:pos x="33" y="638"/>
                  </a:cxn>
                  <a:cxn ang="0">
                    <a:pos x="0" y="626"/>
                  </a:cxn>
                  <a:cxn ang="0">
                    <a:pos x="0" y="0"/>
                  </a:cxn>
                </a:cxnLst>
                <a:rect l="0" t="0" r="r" b="b"/>
                <a:pathLst>
                  <a:path w="264" h="727">
                    <a:moveTo>
                      <a:pt x="0" y="0"/>
                    </a:moveTo>
                    <a:lnTo>
                      <a:pt x="263" y="37"/>
                    </a:lnTo>
                    <a:lnTo>
                      <a:pt x="263" y="726"/>
                    </a:lnTo>
                    <a:lnTo>
                      <a:pt x="207" y="711"/>
                    </a:lnTo>
                    <a:lnTo>
                      <a:pt x="208" y="623"/>
                    </a:lnTo>
                    <a:lnTo>
                      <a:pt x="134" y="598"/>
                    </a:lnTo>
                    <a:lnTo>
                      <a:pt x="134" y="676"/>
                    </a:lnTo>
                    <a:lnTo>
                      <a:pt x="92" y="660"/>
                    </a:lnTo>
                    <a:lnTo>
                      <a:pt x="92" y="583"/>
                    </a:lnTo>
                    <a:lnTo>
                      <a:pt x="33" y="560"/>
                    </a:lnTo>
                    <a:lnTo>
                      <a:pt x="33" y="638"/>
                    </a:lnTo>
                    <a:lnTo>
                      <a:pt x="0" y="626"/>
                    </a:lnTo>
                    <a:lnTo>
                      <a:pt x="0" y="0"/>
                    </a:lnTo>
                  </a:path>
                </a:pathLst>
              </a:custGeom>
              <a:solidFill>
                <a:srgbClr val="FF5F7F"/>
              </a:solidFill>
              <a:ln w="9525" cap="rnd">
                <a:noFill/>
                <a:round/>
                <a:headEnd/>
                <a:tailEnd/>
              </a:ln>
              <a:effectLst/>
            </p:spPr>
            <p:txBody>
              <a:bodyPr/>
              <a:lstStyle/>
              <a:p>
                <a:endParaRPr lang="ja-JP" altLang="en-US"/>
              </a:p>
            </p:txBody>
          </p:sp>
          <p:grpSp>
            <p:nvGrpSpPr>
              <p:cNvPr id="249" name="Group 120"/>
              <p:cNvGrpSpPr>
                <a:grpSpLocks/>
              </p:cNvGrpSpPr>
              <p:nvPr/>
            </p:nvGrpSpPr>
            <p:grpSpPr bwMode="auto">
              <a:xfrm>
                <a:off x="4544" y="2911"/>
                <a:ext cx="454" cy="830"/>
                <a:chOff x="4544" y="2911"/>
                <a:chExt cx="454" cy="830"/>
              </a:xfrm>
            </p:grpSpPr>
            <p:sp>
              <p:nvSpPr>
                <p:cNvPr id="63" name="Freeform 121"/>
                <p:cNvSpPr>
                  <a:spLocks/>
                </p:cNvSpPr>
                <p:nvPr/>
              </p:nvSpPr>
              <p:spPr bwMode="auto">
                <a:xfrm>
                  <a:off x="4798" y="2986"/>
                  <a:ext cx="200" cy="755"/>
                </a:xfrm>
                <a:custGeom>
                  <a:avLst/>
                  <a:gdLst/>
                  <a:ahLst/>
                  <a:cxnLst>
                    <a:cxn ang="0">
                      <a:pos x="0" y="64"/>
                    </a:cxn>
                    <a:cxn ang="0">
                      <a:pos x="197" y="0"/>
                    </a:cxn>
                    <a:cxn ang="0">
                      <a:pos x="199" y="583"/>
                    </a:cxn>
                    <a:cxn ang="0">
                      <a:pos x="0" y="754"/>
                    </a:cxn>
                    <a:cxn ang="0">
                      <a:pos x="0" y="64"/>
                    </a:cxn>
                  </a:cxnLst>
                  <a:rect l="0" t="0" r="r" b="b"/>
                  <a:pathLst>
                    <a:path w="200" h="755">
                      <a:moveTo>
                        <a:pt x="0" y="64"/>
                      </a:moveTo>
                      <a:lnTo>
                        <a:pt x="197" y="0"/>
                      </a:lnTo>
                      <a:lnTo>
                        <a:pt x="199" y="583"/>
                      </a:lnTo>
                      <a:lnTo>
                        <a:pt x="0" y="754"/>
                      </a:lnTo>
                      <a:lnTo>
                        <a:pt x="0" y="64"/>
                      </a:lnTo>
                    </a:path>
                  </a:pathLst>
                </a:custGeom>
                <a:solidFill>
                  <a:srgbClr val="DF1F3F"/>
                </a:solidFill>
                <a:ln w="9525" cap="rnd">
                  <a:noFill/>
                  <a:round/>
                  <a:headEnd/>
                  <a:tailEnd/>
                </a:ln>
                <a:effectLst/>
              </p:spPr>
              <p:txBody>
                <a:bodyPr/>
                <a:lstStyle/>
                <a:p>
                  <a:endParaRPr lang="ja-JP" altLang="en-US"/>
                </a:p>
              </p:txBody>
            </p:sp>
            <p:grpSp>
              <p:nvGrpSpPr>
                <p:cNvPr id="250" name="Group 122"/>
                <p:cNvGrpSpPr>
                  <a:grpSpLocks/>
                </p:cNvGrpSpPr>
                <p:nvPr/>
              </p:nvGrpSpPr>
              <p:grpSpPr bwMode="auto">
                <a:xfrm>
                  <a:off x="4669" y="3609"/>
                  <a:ext cx="78" cy="81"/>
                  <a:chOff x="4669" y="3609"/>
                  <a:chExt cx="78" cy="81"/>
                </a:xfrm>
              </p:grpSpPr>
              <p:sp>
                <p:nvSpPr>
                  <p:cNvPr id="86" name="Freeform 123"/>
                  <p:cNvSpPr>
                    <a:spLocks/>
                  </p:cNvSpPr>
                  <p:nvPr/>
                </p:nvSpPr>
                <p:spPr bwMode="auto">
                  <a:xfrm>
                    <a:off x="4711" y="3624"/>
                    <a:ext cx="36" cy="58"/>
                  </a:xfrm>
                  <a:custGeom>
                    <a:avLst/>
                    <a:gdLst/>
                    <a:ahLst/>
                    <a:cxnLst>
                      <a:cxn ang="0">
                        <a:pos x="0" y="0"/>
                      </a:cxn>
                      <a:cxn ang="0">
                        <a:pos x="0" y="43"/>
                      </a:cxn>
                      <a:cxn ang="0">
                        <a:pos x="35" y="57"/>
                      </a:cxn>
                      <a:cxn ang="0">
                        <a:pos x="35" y="12"/>
                      </a:cxn>
                      <a:cxn ang="0">
                        <a:pos x="0" y="0"/>
                      </a:cxn>
                    </a:cxnLst>
                    <a:rect l="0" t="0" r="r" b="b"/>
                    <a:pathLst>
                      <a:path w="36" h="58">
                        <a:moveTo>
                          <a:pt x="0" y="0"/>
                        </a:moveTo>
                        <a:lnTo>
                          <a:pt x="0" y="43"/>
                        </a:lnTo>
                        <a:lnTo>
                          <a:pt x="35" y="57"/>
                        </a:lnTo>
                        <a:lnTo>
                          <a:pt x="35" y="12"/>
                        </a:lnTo>
                        <a:lnTo>
                          <a:pt x="0" y="0"/>
                        </a:lnTo>
                      </a:path>
                    </a:pathLst>
                  </a:custGeom>
                  <a:solidFill>
                    <a:srgbClr val="FF001F"/>
                  </a:solidFill>
                  <a:ln w="9525" cap="rnd">
                    <a:noFill/>
                    <a:round/>
                    <a:headEnd/>
                    <a:tailEnd/>
                  </a:ln>
                  <a:effectLst/>
                </p:spPr>
                <p:txBody>
                  <a:bodyPr/>
                  <a:lstStyle/>
                  <a:p>
                    <a:endParaRPr lang="ja-JP" altLang="en-US"/>
                  </a:p>
                </p:txBody>
              </p:sp>
              <p:sp>
                <p:nvSpPr>
                  <p:cNvPr id="87" name="Freeform 124"/>
                  <p:cNvSpPr>
                    <a:spLocks/>
                  </p:cNvSpPr>
                  <p:nvPr/>
                </p:nvSpPr>
                <p:spPr bwMode="auto">
                  <a:xfrm>
                    <a:off x="4669" y="3609"/>
                    <a:ext cx="45" cy="81"/>
                  </a:xfrm>
                  <a:custGeom>
                    <a:avLst/>
                    <a:gdLst/>
                    <a:ahLst/>
                    <a:cxnLst>
                      <a:cxn ang="0">
                        <a:pos x="0" y="0"/>
                      </a:cxn>
                      <a:cxn ang="0">
                        <a:pos x="0" y="80"/>
                      </a:cxn>
                      <a:cxn ang="0">
                        <a:pos x="44" y="57"/>
                      </a:cxn>
                      <a:cxn ang="0">
                        <a:pos x="44" y="16"/>
                      </a:cxn>
                      <a:cxn ang="0">
                        <a:pos x="0" y="0"/>
                      </a:cxn>
                    </a:cxnLst>
                    <a:rect l="0" t="0" r="r" b="b"/>
                    <a:pathLst>
                      <a:path w="45" h="81">
                        <a:moveTo>
                          <a:pt x="0" y="0"/>
                        </a:moveTo>
                        <a:lnTo>
                          <a:pt x="0" y="80"/>
                        </a:lnTo>
                        <a:lnTo>
                          <a:pt x="44" y="57"/>
                        </a:lnTo>
                        <a:lnTo>
                          <a:pt x="44" y="16"/>
                        </a:lnTo>
                        <a:lnTo>
                          <a:pt x="0" y="0"/>
                        </a:lnTo>
                      </a:path>
                    </a:pathLst>
                  </a:custGeom>
                  <a:solidFill>
                    <a:srgbClr val="DF1F3F"/>
                  </a:solidFill>
                  <a:ln w="9525" cap="rnd">
                    <a:noFill/>
                    <a:round/>
                    <a:headEnd/>
                    <a:tailEnd/>
                  </a:ln>
                  <a:effectLst/>
                </p:spPr>
                <p:txBody>
                  <a:bodyPr/>
                  <a:lstStyle/>
                  <a:p>
                    <a:endParaRPr lang="ja-JP" altLang="en-US"/>
                  </a:p>
                </p:txBody>
              </p:sp>
            </p:grpSp>
            <p:grpSp>
              <p:nvGrpSpPr>
                <p:cNvPr id="251" name="Group 125"/>
                <p:cNvGrpSpPr>
                  <a:grpSpLocks/>
                </p:cNvGrpSpPr>
                <p:nvPr/>
              </p:nvGrpSpPr>
              <p:grpSpPr bwMode="auto">
                <a:xfrm>
                  <a:off x="4568" y="3570"/>
                  <a:ext cx="79" cy="83"/>
                  <a:chOff x="4568" y="3570"/>
                  <a:chExt cx="79" cy="83"/>
                </a:xfrm>
              </p:grpSpPr>
              <p:sp>
                <p:nvSpPr>
                  <p:cNvPr id="84" name="Freeform 126"/>
                  <p:cNvSpPr>
                    <a:spLocks/>
                  </p:cNvSpPr>
                  <p:nvPr/>
                </p:nvSpPr>
                <p:spPr bwMode="auto">
                  <a:xfrm>
                    <a:off x="4611" y="3585"/>
                    <a:ext cx="36" cy="58"/>
                  </a:xfrm>
                  <a:custGeom>
                    <a:avLst/>
                    <a:gdLst/>
                    <a:ahLst/>
                    <a:cxnLst>
                      <a:cxn ang="0">
                        <a:pos x="0" y="0"/>
                      </a:cxn>
                      <a:cxn ang="0">
                        <a:pos x="0" y="44"/>
                      </a:cxn>
                      <a:cxn ang="0">
                        <a:pos x="35" y="57"/>
                      </a:cxn>
                      <a:cxn ang="0">
                        <a:pos x="35" y="13"/>
                      </a:cxn>
                      <a:cxn ang="0">
                        <a:pos x="0" y="0"/>
                      </a:cxn>
                    </a:cxnLst>
                    <a:rect l="0" t="0" r="r" b="b"/>
                    <a:pathLst>
                      <a:path w="36" h="58">
                        <a:moveTo>
                          <a:pt x="0" y="0"/>
                        </a:moveTo>
                        <a:lnTo>
                          <a:pt x="0" y="44"/>
                        </a:lnTo>
                        <a:lnTo>
                          <a:pt x="35" y="57"/>
                        </a:lnTo>
                        <a:lnTo>
                          <a:pt x="35" y="13"/>
                        </a:lnTo>
                        <a:lnTo>
                          <a:pt x="0" y="0"/>
                        </a:lnTo>
                      </a:path>
                    </a:pathLst>
                  </a:custGeom>
                  <a:solidFill>
                    <a:srgbClr val="FF001F"/>
                  </a:solidFill>
                  <a:ln w="9525" cap="rnd">
                    <a:noFill/>
                    <a:round/>
                    <a:headEnd/>
                    <a:tailEnd/>
                  </a:ln>
                  <a:effectLst/>
                </p:spPr>
                <p:txBody>
                  <a:bodyPr/>
                  <a:lstStyle/>
                  <a:p>
                    <a:endParaRPr lang="ja-JP" altLang="en-US"/>
                  </a:p>
                </p:txBody>
              </p:sp>
              <p:sp>
                <p:nvSpPr>
                  <p:cNvPr id="85" name="Freeform 127"/>
                  <p:cNvSpPr>
                    <a:spLocks/>
                  </p:cNvSpPr>
                  <p:nvPr/>
                </p:nvSpPr>
                <p:spPr bwMode="auto">
                  <a:xfrm>
                    <a:off x="4568" y="3570"/>
                    <a:ext cx="45" cy="83"/>
                  </a:xfrm>
                  <a:custGeom>
                    <a:avLst/>
                    <a:gdLst/>
                    <a:ahLst/>
                    <a:cxnLst>
                      <a:cxn ang="0">
                        <a:pos x="0" y="0"/>
                      </a:cxn>
                      <a:cxn ang="0">
                        <a:pos x="0" y="82"/>
                      </a:cxn>
                      <a:cxn ang="0">
                        <a:pos x="44" y="59"/>
                      </a:cxn>
                      <a:cxn ang="0">
                        <a:pos x="44" y="18"/>
                      </a:cxn>
                      <a:cxn ang="0">
                        <a:pos x="0" y="0"/>
                      </a:cxn>
                    </a:cxnLst>
                    <a:rect l="0" t="0" r="r" b="b"/>
                    <a:pathLst>
                      <a:path w="45" h="83">
                        <a:moveTo>
                          <a:pt x="0" y="0"/>
                        </a:moveTo>
                        <a:lnTo>
                          <a:pt x="0" y="82"/>
                        </a:lnTo>
                        <a:lnTo>
                          <a:pt x="44" y="59"/>
                        </a:lnTo>
                        <a:lnTo>
                          <a:pt x="44" y="18"/>
                        </a:lnTo>
                        <a:lnTo>
                          <a:pt x="0" y="0"/>
                        </a:lnTo>
                      </a:path>
                    </a:pathLst>
                  </a:custGeom>
                  <a:solidFill>
                    <a:srgbClr val="DF1F3F"/>
                  </a:solidFill>
                  <a:ln w="9525" cap="rnd">
                    <a:noFill/>
                    <a:round/>
                    <a:headEnd/>
                    <a:tailEnd/>
                  </a:ln>
                  <a:effectLst/>
                </p:spPr>
                <p:txBody>
                  <a:bodyPr/>
                  <a:lstStyle/>
                  <a:p>
                    <a:endParaRPr lang="ja-JP" altLang="en-US"/>
                  </a:p>
                </p:txBody>
              </p:sp>
            </p:grpSp>
            <p:grpSp>
              <p:nvGrpSpPr>
                <p:cNvPr id="252" name="Group 128"/>
                <p:cNvGrpSpPr>
                  <a:grpSpLocks/>
                </p:cNvGrpSpPr>
                <p:nvPr/>
              </p:nvGrpSpPr>
              <p:grpSpPr bwMode="auto">
                <a:xfrm>
                  <a:off x="4544" y="3030"/>
                  <a:ext cx="237" cy="575"/>
                  <a:chOff x="4544" y="3030"/>
                  <a:chExt cx="237" cy="575"/>
                </a:xfrm>
              </p:grpSpPr>
              <p:sp>
                <p:nvSpPr>
                  <p:cNvPr id="73" name="Freeform 129"/>
                  <p:cNvSpPr>
                    <a:spLocks/>
                  </p:cNvSpPr>
                  <p:nvPr/>
                </p:nvSpPr>
                <p:spPr bwMode="auto">
                  <a:xfrm>
                    <a:off x="4554" y="3031"/>
                    <a:ext cx="215" cy="574"/>
                  </a:xfrm>
                  <a:custGeom>
                    <a:avLst/>
                    <a:gdLst/>
                    <a:ahLst/>
                    <a:cxnLst>
                      <a:cxn ang="0">
                        <a:pos x="0" y="0"/>
                      </a:cxn>
                      <a:cxn ang="0">
                        <a:pos x="214" y="31"/>
                      </a:cxn>
                      <a:cxn ang="0">
                        <a:pos x="214" y="573"/>
                      </a:cxn>
                      <a:cxn ang="0">
                        <a:pos x="1" y="496"/>
                      </a:cxn>
                      <a:cxn ang="0">
                        <a:pos x="0" y="0"/>
                      </a:cxn>
                    </a:cxnLst>
                    <a:rect l="0" t="0" r="r" b="b"/>
                    <a:pathLst>
                      <a:path w="215" h="574">
                        <a:moveTo>
                          <a:pt x="0" y="0"/>
                        </a:moveTo>
                        <a:lnTo>
                          <a:pt x="214" y="31"/>
                        </a:lnTo>
                        <a:lnTo>
                          <a:pt x="214" y="573"/>
                        </a:lnTo>
                        <a:lnTo>
                          <a:pt x="1" y="496"/>
                        </a:lnTo>
                        <a:lnTo>
                          <a:pt x="0" y="0"/>
                        </a:lnTo>
                      </a:path>
                    </a:pathLst>
                  </a:custGeom>
                  <a:solidFill>
                    <a:srgbClr val="000000"/>
                  </a:solidFill>
                  <a:ln w="9525" cap="rnd">
                    <a:noFill/>
                    <a:round/>
                    <a:headEnd/>
                    <a:tailEnd/>
                  </a:ln>
                  <a:effectLst/>
                </p:spPr>
                <p:txBody>
                  <a:bodyPr/>
                  <a:lstStyle/>
                  <a:p>
                    <a:endParaRPr lang="ja-JP" altLang="en-US"/>
                  </a:p>
                </p:txBody>
              </p:sp>
              <p:grpSp>
                <p:nvGrpSpPr>
                  <p:cNvPr id="253" name="Group 130"/>
                  <p:cNvGrpSpPr>
                    <a:grpSpLocks/>
                  </p:cNvGrpSpPr>
                  <p:nvPr/>
                </p:nvGrpSpPr>
                <p:grpSpPr bwMode="auto">
                  <a:xfrm>
                    <a:off x="4544" y="3030"/>
                    <a:ext cx="237" cy="562"/>
                    <a:chOff x="4544" y="3030"/>
                    <a:chExt cx="237" cy="562"/>
                  </a:xfrm>
                </p:grpSpPr>
                <p:sp>
                  <p:nvSpPr>
                    <p:cNvPr id="75" name="Line 131"/>
                    <p:cNvSpPr>
                      <a:spLocks noChangeShapeType="1"/>
                    </p:cNvSpPr>
                    <p:nvPr/>
                  </p:nvSpPr>
                  <p:spPr bwMode="auto">
                    <a:xfrm>
                      <a:off x="4546" y="3461"/>
                      <a:ext cx="235" cy="68"/>
                    </a:xfrm>
                    <a:prstGeom prst="line">
                      <a:avLst/>
                    </a:prstGeom>
                    <a:noFill/>
                    <a:ln w="12700">
                      <a:solidFill>
                        <a:srgbClr val="FF5F7F"/>
                      </a:solidFill>
                      <a:round/>
                      <a:headEnd type="none" w="sm" len="sm"/>
                      <a:tailEnd type="none" w="sm" len="sm"/>
                    </a:ln>
                    <a:effectLst/>
                  </p:spPr>
                  <p:txBody>
                    <a:bodyPr wrap="none" anchor="ctr"/>
                    <a:lstStyle/>
                    <a:p>
                      <a:endParaRPr lang="ja-JP" altLang="en-US"/>
                    </a:p>
                  </p:txBody>
                </p:sp>
                <p:sp>
                  <p:nvSpPr>
                    <p:cNvPr id="76" name="Line 132"/>
                    <p:cNvSpPr>
                      <a:spLocks noChangeShapeType="1"/>
                    </p:cNvSpPr>
                    <p:nvPr/>
                  </p:nvSpPr>
                  <p:spPr bwMode="auto">
                    <a:xfrm>
                      <a:off x="4544" y="3388"/>
                      <a:ext cx="235" cy="59"/>
                    </a:xfrm>
                    <a:prstGeom prst="line">
                      <a:avLst/>
                    </a:prstGeom>
                    <a:noFill/>
                    <a:ln w="12700">
                      <a:solidFill>
                        <a:srgbClr val="FF5F7F"/>
                      </a:solidFill>
                      <a:round/>
                      <a:headEnd type="none" w="sm" len="sm"/>
                      <a:tailEnd type="none" w="sm" len="sm"/>
                    </a:ln>
                    <a:effectLst/>
                  </p:spPr>
                  <p:txBody>
                    <a:bodyPr wrap="none" anchor="ctr"/>
                    <a:lstStyle/>
                    <a:p>
                      <a:endParaRPr lang="ja-JP" altLang="en-US"/>
                    </a:p>
                  </p:txBody>
                </p:sp>
                <p:sp>
                  <p:nvSpPr>
                    <p:cNvPr id="77" name="Line 133"/>
                    <p:cNvSpPr>
                      <a:spLocks noChangeShapeType="1"/>
                    </p:cNvSpPr>
                    <p:nvPr/>
                  </p:nvSpPr>
                  <p:spPr bwMode="auto">
                    <a:xfrm>
                      <a:off x="4549" y="3314"/>
                      <a:ext cx="230" cy="52"/>
                    </a:xfrm>
                    <a:prstGeom prst="line">
                      <a:avLst/>
                    </a:prstGeom>
                    <a:noFill/>
                    <a:ln w="12700">
                      <a:solidFill>
                        <a:srgbClr val="FF5F7F"/>
                      </a:solidFill>
                      <a:round/>
                      <a:headEnd type="none" w="sm" len="sm"/>
                      <a:tailEnd type="none" w="sm" len="sm"/>
                    </a:ln>
                    <a:effectLst/>
                  </p:spPr>
                  <p:txBody>
                    <a:bodyPr wrap="none" anchor="ctr"/>
                    <a:lstStyle/>
                    <a:p>
                      <a:endParaRPr lang="ja-JP" altLang="en-US"/>
                    </a:p>
                  </p:txBody>
                </p:sp>
                <p:sp>
                  <p:nvSpPr>
                    <p:cNvPr id="78" name="Line 134"/>
                    <p:cNvSpPr>
                      <a:spLocks noChangeShapeType="1"/>
                    </p:cNvSpPr>
                    <p:nvPr/>
                  </p:nvSpPr>
                  <p:spPr bwMode="auto">
                    <a:xfrm>
                      <a:off x="4547" y="3237"/>
                      <a:ext cx="230" cy="48"/>
                    </a:xfrm>
                    <a:prstGeom prst="line">
                      <a:avLst/>
                    </a:prstGeom>
                    <a:noFill/>
                    <a:ln w="12700">
                      <a:solidFill>
                        <a:srgbClr val="FF5F7F"/>
                      </a:solidFill>
                      <a:round/>
                      <a:headEnd type="none" w="sm" len="sm"/>
                      <a:tailEnd type="none" w="sm" len="sm"/>
                    </a:ln>
                    <a:effectLst/>
                  </p:spPr>
                  <p:txBody>
                    <a:bodyPr wrap="none" anchor="ctr"/>
                    <a:lstStyle/>
                    <a:p>
                      <a:endParaRPr lang="ja-JP" altLang="en-US"/>
                    </a:p>
                  </p:txBody>
                </p:sp>
                <p:sp>
                  <p:nvSpPr>
                    <p:cNvPr id="79" name="Line 135"/>
                    <p:cNvSpPr>
                      <a:spLocks noChangeShapeType="1"/>
                    </p:cNvSpPr>
                    <p:nvPr/>
                  </p:nvSpPr>
                  <p:spPr bwMode="auto">
                    <a:xfrm>
                      <a:off x="4552" y="3163"/>
                      <a:ext cx="225" cy="39"/>
                    </a:xfrm>
                    <a:prstGeom prst="line">
                      <a:avLst/>
                    </a:prstGeom>
                    <a:noFill/>
                    <a:ln w="12700">
                      <a:solidFill>
                        <a:srgbClr val="FF5F7F"/>
                      </a:solidFill>
                      <a:round/>
                      <a:headEnd type="none" w="sm" len="sm"/>
                      <a:tailEnd type="none" w="sm" len="sm"/>
                    </a:ln>
                    <a:effectLst/>
                  </p:spPr>
                  <p:txBody>
                    <a:bodyPr wrap="none" anchor="ctr"/>
                    <a:lstStyle/>
                    <a:p>
                      <a:endParaRPr lang="ja-JP" altLang="en-US"/>
                    </a:p>
                  </p:txBody>
                </p:sp>
                <p:sp>
                  <p:nvSpPr>
                    <p:cNvPr id="80" name="Line 136"/>
                    <p:cNvSpPr>
                      <a:spLocks noChangeShapeType="1"/>
                    </p:cNvSpPr>
                    <p:nvPr/>
                  </p:nvSpPr>
                  <p:spPr bwMode="auto">
                    <a:xfrm>
                      <a:off x="4544" y="3094"/>
                      <a:ext cx="231" cy="34"/>
                    </a:xfrm>
                    <a:prstGeom prst="line">
                      <a:avLst/>
                    </a:prstGeom>
                    <a:noFill/>
                    <a:ln w="12700">
                      <a:solidFill>
                        <a:srgbClr val="FF5F7F"/>
                      </a:solidFill>
                      <a:round/>
                      <a:headEnd type="none" w="sm" len="sm"/>
                      <a:tailEnd type="none" w="sm" len="sm"/>
                    </a:ln>
                    <a:effectLst/>
                  </p:spPr>
                  <p:txBody>
                    <a:bodyPr wrap="none" anchor="ctr"/>
                    <a:lstStyle/>
                    <a:p>
                      <a:endParaRPr lang="ja-JP" altLang="en-US"/>
                    </a:p>
                  </p:txBody>
                </p:sp>
                <p:sp>
                  <p:nvSpPr>
                    <p:cNvPr id="81" name="Line 137"/>
                    <p:cNvSpPr>
                      <a:spLocks noChangeShapeType="1"/>
                    </p:cNvSpPr>
                    <p:nvPr/>
                  </p:nvSpPr>
                  <p:spPr bwMode="auto">
                    <a:xfrm>
                      <a:off x="4599" y="3030"/>
                      <a:ext cx="0" cy="524"/>
                    </a:xfrm>
                    <a:prstGeom prst="line">
                      <a:avLst/>
                    </a:prstGeom>
                    <a:noFill/>
                    <a:ln w="12700">
                      <a:solidFill>
                        <a:srgbClr val="FF5F7F"/>
                      </a:solidFill>
                      <a:round/>
                      <a:headEnd type="none" w="sm" len="sm"/>
                      <a:tailEnd type="none" w="sm" len="sm"/>
                    </a:ln>
                    <a:effectLst/>
                  </p:spPr>
                  <p:txBody>
                    <a:bodyPr wrap="none" anchor="ctr"/>
                    <a:lstStyle/>
                    <a:p>
                      <a:endParaRPr lang="ja-JP" altLang="en-US"/>
                    </a:p>
                  </p:txBody>
                </p:sp>
                <p:sp>
                  <p:nvSpPr>
                    <p:cNvPr id="82" name="Line 138"/>
                    <p:cNvSpPr>
                      <a:spLocks noChangeShapeType="1"/>
                    </p:cNvSpPr>
                    <p:nvPr/>
                  </p:nvSpPr>
                  <p:spPr bwMode="auto">
                    <a:xfrm>
                      <a:off x="4653" y="3039"/>
                      <a:ext cx="0" cy="536"/>
                    </a:xfrm>
                    <a:prstGeom prst="line">
                      <a:avLst/>
                    </a:prstGeom>
                    <a:noFill/>
                    <a:ln w="12700">
                      <a:solidFill>
                        <a:srgbClr val="FF5F7F"/>
                      </a:solidFill>
                      <a:round/>
                      <a:headEnd type="none" w="sm" len="sm"/>
                      <a:tailEnd type="none" w="sm" len="sm"/>
                    </a:ln>
                    <a:effectLst/>
                  </p:spPr>
                  <p:txBody>
                    <a:bodyPr wrap="none" anchor="ctr"/>
                    <a:lstStyle/>
                    <a:p>
                      <a:endParaRPr lang="ja-JP" altLang="en-US"/>
                    </a:p>
                  </p:txBody>
                </p:sp>
                <p:sp>
                  <p:nvSpPr>
                    <p:cNvPr id="83" name="Line 139"/>
                    <p:cNvSpPr>
                      <a:spLocks noChangeShapeType="1"/>
                    </p:cNvSpPr>
                    <p:nvPr/>
                  </p:nvSpPr>
                  <p:spPr bwMode="auto">
                    <a:xfrm>
                      <a:off x="4710" y="3047"/>
                      <a:ext cx="0" cy="545"/>
                    </a:xfrm>
                    <a:prstGeom prst="line">
                      <a:avLst/>
                    </a:prstGeom>
                    <a:noFill/>
                    <a:ln w="12700">
                      <a:solidFill>
                        <a:srgbClr val="FF5F7F"/>
                      </a:solidFill>
                      <a:round/>
                      <a:headEnd type="none" w="sm" len="sm"/>
                      <a:tailEnd type="none" w="sm" len="sm"/>
                    </a:ln>
                    <a:effectLst/>
                  </p:spPr>
                  <p:txBody>
                    <a:bodyPr wrap="none" anchor="ctr"/>
                    <a:lstStyle/>
                    <a:p>
                      <a:endParaRPr lang="ja-JP" altLang="en-US"/>
                    </a:p>
                  </p:txBody>
                </p:sp>
              </p:grpSp>
            </p:grpSp>
            <p:grpSp>
              <p:nvGrpSpPr>
                <p:cNvPr id="254" name="Group 140"/>
                <p:cNvGrpSpPr>
                  <a:grpSpLocks/>
                </p:cNvGrpSpPr>
                <p:nvPr/>
              </p:nvGrpSpPr>
              <p:grpSpPr bwMode="auto">
                <a:xfrm>
                  <a:off x="4634" y="2911"/>
                  <a:ext cx="276" cy="117"/>
                  <a:chOff x="4634" y="2911"/>
                  <a:chExt cx="276" cy="117"/>
                </a:xfrm>
              </p:grpSpPr>
              <p:grpSp>
                <p:nvGrpSpPr>
                  <p:cNvPr id="255" name="Group 141"/>
                  <p:cNvGrpSpPr>
                    <a:grpSpLocks/>
                  </p:cNvGrpSpPr>
                  <p:nvPr/>
                </p:nvGrpSpPr>
                <p:grpSpPr bwMode="auto">
                  <a:xfrm>
                    <a:off x="4634" y="2911"/>
                    <a:ext cx="276" cy="117"/>
                    <a:chOff x="4634" y="2911"/>
                    <a:chExt cx="276" cy="117"/>
                  </a:xfrm>
                </p:grpSpPr>
                <p:sp>
                  <p:nvSpPr>
                    <p:cNvPr id="70" name="Freeform 142"/>
                    <p:cNvSpPr>
                      <a:spLocks/>
                    </p:cNvSpPr>
                    <p:nvPr/>
                  </p:nvSpPr>
                  <p:spPr bwMode="auto">
                    <a:xfrm>
                      <a:off x="4634" y="2911"/>
                      <a:ext cx="276" cy="47"/>
                    </a:xfrm>
                    <a:custGeom>
                      <a:avLst/>
                      <a:gdLst/>
                      <a:ahLst/>
                      <a:cxnLst>
                        <a:cxn ang="0">
                          <a:pos x="0" y="30"/>
                        </a:cxn>
                        <a:cxn ang="0">
                          <a:pos x="160" y="46"/>
                        </a:cxn>
                        <a:cxn ang="0">
                          <a:pos x="275" y="15"/>
                        </a:cxn>
                        <a:cxn ang="0">
                          <a:pos x="119" y="0"/>
                        </a:cxn>
                        <a:cxn ang="0">
                          <a:pos x="0" y="30"/>
                        </a:cxn>
                      </a:cxnLst>
                      <a:rect l="0" t="0" r="r" b="b"/>
                      <a:pathLst>
                        <a:path w="276" h="47">
                          <a:moveTo>
                            <a:pt x="0" y="30"/>
                          </a:moveTo>
                          <a:lnTo>
                            <a:pt x="160" y="46"/>
                          </a:lnTo>
                          <a:lnTo>
                            <a:pt x="275" y="15"/>
                          </a:lnTo>
                          <a:lnTo>
                            <a:pt x="119" y="0"/>
                          </a:lnTo>
                          <a:lnTo>
                            <a:pt x="0" y="30"/>
                          </a:lnTo>
                        </a:path>
                      </a:pathLst>
                    </a:custGeom>
                    <a:solidFill>
                      <a:srgbClr val="DF3F5F"/>
                    </a:solidFill>
                    <a:ln w="9525" cap="rnd">
                      <a:noFill/>
                      <a:round/>
                      <a:headEnd/>
                      <a:tailEnd/>
                    </a:ln>
                    <a:effectLst/>
                  </p:spPr>
                  <p:txBody>
                    <a:bodyPr/>
                    <a:lstStyle/>
                    <a:p>
                      <a:endParaRPr lang="ja-JP" altLang="en-US"/>
                    </a:p>
                  </p:txBody>
                </p:sp>
                <p:sp>
                  <p:nvSpPr>
                    <p:cNvPr id="71" name="Freeform 143"/>
                    <p:cNvSpPr>
                      <a:spLocks/>
                    </p:cNvSpPr>
                    <p:nvPr/>
                  </p:nvSpPr>
                  <p:spPr bwMode="auto">
                    <a:xfrm>
                      <a:off x="4793" y="2926"/>
                      <a:ext cx="115" cy="102"/>
                    </a:xfrm>
                    <a:custGeom>
                      <a:avLst/>
                      <a:gdLst/>
                      <a:ahLst/>
                      <a:cxnLst>
                        <a:cxn ang="0">
                          <a:pos x="0" y="31"/>
                        </a:cxn>
                        <a:cxn ang="0">
                          <a:pos x="114" y="0"/>
                        </a:cxn>
                        <a:cxn ang="0">
                          <a:pos x="114" y="64"/>
                        </a:cxn>
                        <a:cxn ang="0">
                          <a:pos x="0" y="101"/>
                        </a:cxn>
                        <a:cxn ang="0">
                          <a:pos x="0" y="31"/>
                        </a:cxn>
                      </a:cxnLst>
                      <a:rect l="0" t="0" r="r" b="b"/>
                      <a:pathLst>
                        <a:path w="115" h="102">
                          <a:moveTo>
                            <a:pt x="0" y="31"/>
                          </a:moveTo>
                          <a:lnTo>
                            <a:pt x="114" y="0"/>
                          </a:lnTo>
                          <a:lnTo>
                            <a:pt x="114" y="64"/>
                          </a:lnTo>
                          <a:lnTo>
                            <a:pt x="0" y="101"/>
                          </a:lnTo>
                          <a:lnTo>
                            <a:pt x="0" y="31"/>
                          </a:lnTo>
                        </a:path>
                      </a:pathLst>
                    </a:custGeom>
                    <a:solidFill>
                      <a:srgbClr val="DF1F3F"/>
                    </a:solidFill>
                    <a:ln w="9525" cap="rnd">
                      <a:noFill/>
                      <a:round/>
                      <a:headEnd/>
                      <a:tailEnd/>
                    </a:ln>
                    <a:effectLst/>
                  </p:spPr>
                  <p:txBody>
                    <a:bodyPr/>
                    <a:lstStyle/>
                    <a:p>
                      <a:endParaRPr lang="ja-JP" altLang="en-US"/>
                    </a:p>
                  </p:txBody>
                </p:sp>
                <p:sp>
                  <p:nvSpPr>
                    <p:cNvPr id="72" name="Freeform 144"/>
                    <p:cNvSpPr>
                      <a:spLocks/>
                    </p:cNvSpPr>
                    <p:nvPr/>
                  </p:nvSpPr>
                  <p:spPr bwMode="auto">
                    <a:xfrm>
                      <a:off x="4634" y="2941"/>
                      <a:ext cx="160" cy="87"/>
                    </a:xfrm>
                    <a:custGeom>
                      <a:avLst/>
                      <a:gdLst/>
                      <a:ahLst/>
                      <a:cxnLst>
                        <a:cxn ang="0">
                          <a:pos x="159" y="16"/>
                        </a:cxn>
                        <a:cxn ang="0">
                          <a:pos x="159" y="86"/>
                        </a:cxn>
                        <a:cxn ang="0">
                          <a:pos x="0" y="67"/>
                        </a:cxn>
                        <a:cxn ang="0">
                          <a:pos x="0" y="0"/>
                        </a:cxn>
                        <a:cxn ang="0">
                          <a:pos x="159" y="16"/>
                        </a:cxn>
                      </a:cxnLst>
                      <a:rect l="0" t="0" r="r" b="b"/>
                      <a:pathLst>
                        <a:path w="160" h="87">
                          <a:moveTo>
                            <a:pt x="159" y="16"/>
                          </a:moveTo>
                          <a:lnTo>
                            <a:pt x="159" y="86"/>
                          </a:lnTo>
                          <a:lnTo>
                            <a:pt x="0" y="67"/>
                          </a:lnTo>
                          <a:lnTo>
                            <a:pt x="0" y="0"/>
                          </a:lnTo>
                          <a:lnTo>
                            <a:pt x="159" y="16"/>
                          </a:lnTo>
                        </a:path>
                      </a:pathLst>
                    </a:custGeom>
                    <a:solidFill>
                      <a:srgbClr val="FF5F7F"/>
                    </a:solidFill>
                    <a:ln w="9525" cap="rnd">
                      <a:noFill/>
                      <a:round/>
                      <a:headEnd/>
                      <a:tailEnd/>
                    </a:ln>
                    <a:effectLst/>
                  </p:spPr>
                  <p:txBody>
                    <a:bodyPr/>
                    <a:lstStyle/>
                    <a:p>
                      <a:endParaRPr lang="ja-JP" altLang="en-US"/>
                    </a:p>
                  </p:txBody>
                </p:sp>
              </p:grpSp>
              <p:sp>
                <p:nvSpPr>
                  <p:cNvPr id="69" name="Freeform 145"/>
                  <p:cNvSpPr>
                    <a:spLocks/>
                  </p:cNvSpPr>
                  <p:nvPr/>
                </p:nvSpPr>
                <p:spPr bwMode="auto">
                  <a:xfrm>
                    <a:off x="4654" y="2955"/>
                    <a:ext cx="93" cy="22"/>
                  </a:xfrm>
                  <a:custGeom>
                    <a:avLst/>
                    <a:gdLst/>
                    <a:ahLst/>
                    <a:cxnLst>
                      <a:cxn ang="0">
                        <a:pos x="1" y="0"/>
                      </a:cxn>
                      <a:cxn ang="0">
                        <a:pos x="92" y="8"/>
                      </a:cxn>
                      <a:cxn ang="0">
                        <a:pos x="92" y="21"/>
                      </a:cxn>
                      <a:cxn ang="0">
                        <a:pos x="0" y="13"/>
                      </a:cxn>
                      <a:cxn ang="0">
                        <a:pos x="1" y="0"/>
                      </a:cxn>
                    </a:cxnLst>
                    <a:rect l="0" t="0" r="r" b="b"/>
                    <a:pathLst>
                      <a:path w="93" h="22">
                        <a:moveTo>
                          <a:pt x="1" y="0"/>
                        </a:moveTo>
                        <a:lnTo>
                          <a:pt x="92" y="8"/>
                        </a:lnTo>
                        <a:lnTo>
                          <a:pt x="92" y="21"/>
                        </a:lnTo>
                        <a:lnTo>
                          <a:pt x="0" y="13"/>
                        </a:lnTo>
                        <a:lnTo>
                          <a:pt x="1" y="0"/>
                        </a:lnTo>
                      </a:path>
                    </a:pathLst>
                  </a:custGeom>
                  <a:solidFill>
                    <a:srgbClr val="000000"/>
                  </a:solidFill>
                  <a:ln w="9525" cap="rnd">
                    <a:noFill/>
                    <a:round/>
                    <a:headEnd/>
                    <a:tailEnd/>
                  </a:ln>
                  <a:effectLst/>
                </p:spPr>
                <p:txBody>
                  <a:bodyPr/>
                  <a:lstStyle/>
                  <a:p>
                    <a:endParaRPr lang="ja-JP" altLang="en-US"/>
                  </a:p>
                </p:txBody>
              </p:sp>
            </p:grpSp>
          </p:grpSp>
        </p:grpSp>
        <p:grpSp>
          <p:nvGrpSpPr>
            <p:cNvPr id="33" name="Group 146"/>
            <p:cNvGrpSpPr>
              <a:grpSpLocks/>
            </p:cNvGrpSpPr>
            <p:nvPr/>
          </p:nvGrpSpPr>
          <p:grpSpPr bwMode="auto">
            <a:xfrm>
              <a:off x="4837" y="3173"/>
              <a:ext cx="441" cy="665"/>
              <a:chOff x="4837" y="3173"/>
              <a:chExt cx="441" cy="665"/>
            </a:xfrm>
          </p:grpSpPr>
          <p:grpSp>
            <p:nvGrpSpPr>
              <p:cNvPr id="41" name="Group 147"/>
              <p:cNvGrpSpPr>
                <a:grpSpLocks/>
              </p:cNvGrpSpPr>
              <p:nvPr/>
            </p:nvGrpSpPr>
            <p:grpSpPr bwMode="auto">
              <a:xfrm>
                <a:off x="4837" y="3173"/>
                <a:ext cx="441" cy="665"/>
                <a:chOff x="4837" y="3173"/>
                <a:chExt cx="441" cy="665"/>
              </a:xfrm>
            </p:grpSpPr>
            <p:sp>
              <p:nvSpPr>
                <p:cNvPr id="53" name="Freeform 148"/>
                <p:cNvSpPr>
                  <a:spLocks/>
                </p:cNvSpPr>
                <p:nvPr/>
              </p:nvSpPr>
              <p:spPr bwMode="auto">
                <a:xfrm>
                  <a:off x="4837" y="3184"/>
                  <a:ext cx="441" cy="181"/>
                </a:xfrm>
                <a:custGeom>
                  <a:avLst/>
                  <a:gdLst/>
                  <a:ahLst/>
                  <a:cxnLst>
                    <a:cxn ang="0">
                      <a:pos x="0" y="132"/>
                    </a:cxn>
                    <a:cxn ang="0">
                      <a:pos x="213" y="180"/>
                    </a:cxn>
                    <a:cxn ang="0">
                      <a:pos x="440" y="33"/>
                    </a:cxn>
                    <a:cxn ang="0">
                      <a:pos x="256" y="0"/>
                    </a:cxn>
                    <a:cxn ang="0">
                      <a:pos x="0" y="132"/>
                    </a:cxn>
                  </a:cxnLst>
                  <a:rect l="0" t="0" r="r" b="b"/>
                  <a:pathLst>
                    <a:path w="441" h="181">
                      <a:moveTo>
                        <a:pt x="0" y="132"/>
                      </a:moveTo>
                      <a:lnTo>
                        <a:pt x="213" y="180"/>
                      </a:lnTo>
                      <a:lnTo>
                        <a:pt x="440" y="33"/>
                      </a:lnTo>
                      <a:lnTo>
                        <a:pt x="256" y="0"/>
                      </a:lnTo>
                      <a:lnTo>
                        <a:pt x="0" y="132"/>
                      </a:lnTo>
                    </a:path>
                  </a:pathLst>
                </a:custGeom>
                <a:solidFill>
                  <a:srgbClr val="DF9FFF"/>
                </a:solidFill>
                <a:ln w="9525" cap="rnd">
                  <a:noFill/>
                  <a:round/>
                  <a:headEnd/>
                  <a:tailEnd/>
                </a:ln>
                <a:effectLst/>
              </p:spPr>
              <p:txBody>
                <a:bodyPr/>
                <a:lstStyle/>
                <a:p>
                  <a:endParaRPr lang="ja-JP" altLang="en-US"/>
                </a:p>
              </p:txBody>
            </p:sp>
            <p:sp>
              <p:nvSpPr>
                <p:cNvPr id="54" name="Freeform 149"/>
                <p:cNvSpPr>
                  <a:spLocks/>
                </p:cNvSpPr>
                <p:nvPr/>
              </p:nvSpPr>
              <p:spPr bwMode="auto">
                <a:xfrm>
                  <a:off x="4837" y="3316"/>
                  <a:ext cx="214" cy="522"/>
                </a:xfrm>
                <a:custGeom>
                  <a:avLst/>
                  <a:gdLst/>
                  <a:ahLst/>
                  <a:cxnLst>
                    <a:cxn ang="0">
                      <a:pos x="0" y="0"/>
                    </a:cxn>
                    <a:cxn ang="0">
                      <a:pos x="213" y="48"/>
                    </a:cxn>
                    <a:cxn ang="0">
                      <a:pos x="213" y="521"/>
                    </a:cxn>
                    <a:cxn ang="0">
                      <a:pos x="0" y="444"/>
                    </a:cxn>
                    <a:cxn ang="0">
                      <a:pos x="0" y="0"/>
                    </a:cxn>
                  </a:cxnLst>
                  <a:rect l="0" t="0" r="r" b="b"/>
                  <a:pathLst>
                    <a:path w="214" h="522">
                      <a:moveTo>
                        <a:pt x="0" y="0"/>
                      </a:moveTo>
                      <a:lnTo>
                        <a:pt x="213" y="48"/>
                      </a:lnTo>
                      <a:lnTo>
                        <a:pt x="213" y="521"/>
                      </a:lnTo>
                      <a:lnTo>
                        <a:pt x="0" y="444"/>
                      </a:lnTo>
                      <a:lnTo>
                        <a:pt x="0" y="0"/>
                      </a:lnTo>
                    </a:path>
                  </a:pathLst>
                </a:custGeom>
                <a:solidFill>
                  <a:srgbClr val="BF5FFF"/>
                </a:solidFill>
                <a:ln w="9525" cap="rnd">
                  <a:noFill/>
                  <a:round/>
                  <a:headEnd/>
                  <a:tailEnd/>
                </a:ln>
                <a:effectLst/>
              </p:spPr>
              <p:txBody>
                <a:bodyPr/>
                <a:lstStyle/>
                <a:p>
                  <a:endParaRPr lang="ja-JP" altLang="en-US"/>
                </a:p>
              </p:txBody>
            </p:sp>
            <p:sp>
              <p:nvSpPr>
                <p:cNvPr id="55" name="Freeform 150"/>
                <p:cNvSpPr>
                  <a:spLocks/>
                </p:cNvSpPr>
                <p:nvPr/>
              </p:nvSpPr>
              <p:spPr bwMode="auto">
                <a:xfrm>
                  <a:off x="5049" y="3217"/>
                  <a:ext cx="228" cy="621"/>
                </a:xfrm>
                <a:custGeom>
                  <a:avLst/>
                  <a:gdLst/>
                  <a:ahLst/>
                  <a:cxnLst>
                    <a:cxn ang="0">
                      <a:pos x="0" y="147"/>
                    </a:cxn>
                    <a:cxn ang="0">
                      <a:pos x="0" y="620"/>
                    </a:cxn>
                    <a:cxn ang="0">
                      <a:pos x="227" y="396"/>
                    </a:cxn>
                    <a:cxn ang="0">
                      <a:pos x="227" y="0"/>
                    </a:cxn>
                    <a:cxn ang="0">
                      <a:pos x="0" y="147"/>
                    </a:cxn>
                  </a:cxnLst>
                  <a:rect l="0" t="0" r="r" b="b"/>
                  <a:pathLst>
                    <a:path w="228" h="621">
                      <a:moveTo>
                        <a:pt x="0" y="147"/>
                      </a:moveTo>
                      <a:lnTo>
                        <a:pt x="0" y="620"/>
                      </a:lnTo>
                      <a:lnTo>
                        <a:pt x="227" y="396"/>
                      </a:lnTo>
                      <a:lnTo>
                        <a:pt x="227" y="0"/>
                      </a:lnTo>
                      <a:lnTo>
                        <a:pt x="0" y="147"/>
                      </a:lnTo>
                    </a:path>
                  </a:pathLst>
                </a:custGeom>
                <a:solidFill>
                  <a:srgbClr val="9F3FDF"/>
                </a:solidFill>
                <a:ln w="9525" cap="rnd">
                  <a:noFill/>
                  <a:round/>
                  <a:headEnd/>
                  <a:tailEnd/>
                </a:ln>
                <a:effectLst/>
              </p:spPr>
              <p:txBody>
                <a:bodyPr/>
                <a:lstStyle/>
                <a:p>
                  <a:endParaRPr lang="ja-JP" altLang="en-US"/>
                </a:p>
              </p:txBody>
            </p:sp>
            <p:grpSp>
              <p:nvGrpSpPr>
                <p:cNvPr id="42" name="Group 151"/>
                <p:cNvGrpSpPr>
                  <a:grpSpLocks/>
                </p:cNvGrpSpPr>
                <p:nvPr/>
              </p:nvGrpSpPr>
              <p:grpSpPr bwMode="auto">
                <a:xfrm>
                  <a:off x="4892" y="3173"/>
                  <a:ext cx="336" cy="166"/>
                  <a:chOff x="4892" y="3173"/>
                  <a:chExt cx="336" cy="166"/>
                </a:xfrm>
              </p:grpSpPr>
              <p:sp>
                <p:nvSpPr>
                  <p:cNvPr id="57" name="Freeform 152"/>
                  <p:cNvSpPr>
                    <a:spLocks/>
                  </p:cNvSpPr>
                  <p:nvPr/>
                </p:nvSpPr>
                <p:spPr bwMode="auto">
                  <a:xfrm>
                    <a:off x="4892" y="3173"/>
                    <a:ext cx="336" cy="137"/>
                  </a:xfrm>
                  <a:custGeom>
                    <a:avLst/>
                    <a:gdLst/>
                    <a:ahLst/>
                    <a:cxnLst>
                      <a:cxn ang="0">
                        <a:pos x="0" y="102"/>
                      </a:cxn>
                      <a:cxn ang="0">
                        <a:pos x="153" y="136"/>
                      </a:cxn>
                      <a:cxn ang="0">
                        <a:pos x="335" y="23"/>
                      </a:cxn>
                      <a:cxn ang="0">
                        <a:pos x="200" y="0"/>
                      </a:cxn>
                      <a:cxn ang="0">
                        <a:pos x="0" y="102"/>
                      </a:cxn>
                    </a:cxnLst>
                    <a:rect l="0" t="0" r="r" b="b"/>
                    <a:pathLst>
                      <a:path w="336" h="137">
                        <a:moveTo>
                          <a:pt x="0" y="102"/>
                        </a:moveTo>
                        <a:lnTo>
                          <a:pt x="153" y="136"/>
                        </a:lnTo>
                        <a:lnTo>
                          <a:pt x="335" y="23"/>
                        </a:lnTo>
                        <a:lnTo>
                          <a:pt x="200" y="0"/>
                        </a:lnTo>
                        <a:lnTo>
                          <a:pt x="0" y="102"/>
                        </a:lnTo>
                      </a:path>
                    </a:pathLst>
                  </a:custGeom>
                  <a:solidFill>
                    <a:srgbClr val="DF9FFF"/>
                  </a:solidFill>
                  <a:ln w="9525" cap="rnd">
                    <a:noFill/>
                    <a:round/>
                    <a:headEnd/>
                    <a:tailEnd/>
                  </a:ln>
                  <a:effectLst/>
                </p:spPr>
                <p:txBody>
                  <a:bodyPr/>
                  <a:lstStyle/>
                  <a:p>
                    <a:endParaRPr lang="ja-JP" altLang="en-US"/>
                  </a:p>
                </p:txBody>
              </p:sp>
              <p:sp>
                <p:nvSpPr>
                  <p:cNvPr id="58" name="Freeform 153"/>
                  <p:cNvSpPr>
                    <a:spLocks/>
                  </p:cNvSpPr>
                  <p:nvPr/>
                </p:nvSpPr>
                <p:spPr bwMode="auto">
                  <a:xfrm>
                    <a:off x="5044" y="3196"/>
                    <a:ext cx="184" cy="143"/>
                  </a:xfrm>
                  <a:custGeom>
                    <a:avLst/>
                    <a:gdLst/>
                    <a:ahLst/>
                    <a:cxnLst>
                      <a:cxn ang="0">
                        <a:pos x="0" y="113"/>
                      </a:cxn>
                      <a:cxn ang="0">
                        <a:pos x="183" y="0"/>
                      </a:cxn>
                      <a:cxn ang="0">
                        <a:pos x="183" y="27"/>
                      </a:cxn>
                      <a:cxn ang="0">
                        <a:pos x="0" y="142"/>
                      </a:cxn>
                      <a:cxn ang="0">
                        <a:pos x="0" y="113"/>
                      </a:cxn>
                    </a:cxnLst>
                    <a:rect l="0" t="0" r="r" b="b"/>
                    <a:pathLst>
                      <a:path w="184" h="143">
                        <a:moveTo>
                          <a:pt x="0" y="113"/>
                        </a:moveTo>
                        <a:lnTo>
                          <a:pt x="183" y="0"/>
                        </a:lnTo>
                        <a:lnTo>
                          <a:pt x="183" y="27"/>
                        </a:lnTo>
                        <a:lnTo>
                          <a:pt x="0" y="142"/>
                        </a:lnTo>
                        <a:lnTo>
                          <a:pt x="0" y="113"/>
                        </a:lnTo>
                      </a:path>
                    </a:pathLst>
                  </a:custGeom>
                  <a:solidFill>
                    <a:srgbClr val="9F3FDF"/>
                  </a:solidFill>
                  <a:ln w="9525" cap="rnd">
                    <a:noFill/>
                    <a:round/>
                    <a:headEnd/>
                    <a:tailEnd/>
                  </a:ln>
                  <a:effectLst/>
                </p:spPr>
                <p:txBody>
                  <a:bodyPr/>
                  <a:lstStyle/>
                  <a:p>
                    <a:endParaRPr lang="ja-JP" altLang="en-US"/>
                  </a:p>
                </p:txBody>
              </p:sp>
              <p:sp>
                <p:nvSpPr>
                  <p:cNvPr id="59" name="Freeform 154"/>
                  <p:cNvSpPr>
                    <a:spLocks/>
                  </p:cNvSpPr>
                  <p:nvPr/>
                </p:nvSpPr>
                <p:spPr bwMode="auto">
                  <a:xfrm>
                    <a:off x="4892" y="3275"/>
                    <a:ext cx="153" cy="63"/>
                  </a:xfrm>
                  <a:custGeom>
                    <a:avLst/>
                    <a:gdLst/>
                    <a:ahLst/>
                    <a:cxnLst>
                      <a:cxn ang="0">
                        <a:pos x="152" y="33"/>
                      </a:cxn>
                      <a:cxn ang="0">
                        <a:pos x="152" y="62"/>
                      </a:cxn>
                      <a:cxn ang="0">
                        <a:pos x="0" y="28"/>
                      </a:cxn>
                      <a:cxn ang="0">
                        <a:pos x="0" y="0"/>
                      </a:cxn>
                      <a:cxn ang="0">
                        <a:pos x="152" y="33"/>
                      </a:cxn>
                    </a:cxnLst>
                    <a:rect l="0" t="0" r="r" b="b"/>
                    <a:pathLst>
                      <a:path w="153" h="63">
                        <a:moveTo>
                          <a:pt x="152" y="33"/>
                        </a:moveTo>
                        <a:lnTo>
                          <a:pt x="152" y="62"/>
                        </a:lnTo>
                        <a:lnTo>
                          <a:pt x="0" y="28"/>
                        </a:lnTo>
                        <a:lnTo>
                          <a:pt x="0" y="0"/>
                        </a:lnTo>
                        <a:lnTo>
                          <a:pt x="152" y="33"/>
                        </a:lnTo>
                      </a:path>
                    </a:pathLst>
                  </a:custGeom>
                  <a:solidFill>
                    <a:srgbClr val="BF5FFF"/>
                  </a:solidFill>
                  <a:ln w="9525" cap="rnd">
                    <a:noFill/>
                    <a:round/>
                    <a:headEnd/>
                    <a:tailEnd/>
                  </a:ln>
                  <a:effectLst/>
                </p:spPr>
                <p:txBody>
                  <a:bodyPr/>
                  <a:lstStyle/>
                  <a:p>
                    <a:endParaRPr lang="ja-JP" altLang="en-US"/>
                  </a:p>
                </p:txBody>
              </p:sp>
            </p:grpSp>
          </p:grpSp>
          <p:grpSp>
            <p:nvGrpSpPr>
              <p:cNvPr id="43" name="Group 155"/>
              <p:cNvGrpSpPr>
                <a:grpSpLocks/>
              </p:cNvGrpSpPr>
              <p:nvPr/>
            </p:nvGrpSpPr>
            <p:grpSpPr bwMode="auto">
              <a:xfrm>
                <a:off x="4848" y="3333"/>
                <a:ext cx="191" cy="484"/>
                <a:chOff x="4848" y="3333"/>
                <a:chExt cx="191" cy="484"/>
              </a:xfrm>
            </p:grpSpPr>
            <p:sp>
              <p:nvSpPr>
                <p:cNvPr id="49" name="Freeform 156"/>
                <p:cNvSpPr>
                  <a:spLocks/>
                </p:cNvSpPr>
                <p:nvPr/>
              </p:nvSpPr>
              <p:spPr bwMode="auto">
                <a:xfrm>
                  <a:off x="4848" y="3333"/>
                  <a:ext cx="191" cy="484"/>
                </a:xfrm>
                <a:custGeom>
                  <a:avLst/>
                  <a:gdLst/>
                  <a:ahLst/>
                  <a:cxnLst>
                    <a:cxn ang="0">
                      <a:pos x="0" y="0"/>
                    </a:cxn>
                    <a:cxn ang="0">
                      <a:pos x="190" y="43"/>
                    </a:cxn>
                    <a:cxn ang="0">
                      <a:pos x="190" y="483"/>
                    </a:cxn>
                    <a:cxn ang="0">
                      <a:pos x="0" y="411"/>
                    </a:cxn>
                    <a:cxn ang="0">
                      <a:pos x="0" y="0"/>
                    </a:cxn>
                  </a:cxnLst>
                  <a:rect l="0" t="0" r="r" b="b"/>
                  <a:pathLst>
                    <a:path w="191" h="484">
                      <a:moveTo>
                        <a:pt x="0" y="0"/>
                      </a:moveTo>
                      <a:lnTo>
                        <a:pt x="190" y="43"/>
                      </a:lnTo>
                      <a:lnTo>
                        <a:pt x="190" y="483"/>
                      </a:lnTo>
                      <a:lnTo>
                        <a:pt x="0" y="411"/>
                      </a:lnTo>
                      <a:lnTo>
                        <a:pt x="0" y="0"/>
                      </a:lnTo>
                    </a:path>
                  </a:pathLst>
                </a:custGeom>
                <a:solidFill>
                  <a:srgbClr val="000000"/>
                </a:solidFill>
                <a:ln w="9525" cap="rnd">
                  <a:noFill/>
                  <a:round/>
                  <a:headEnd/>
                  <a:tailEnd/>
                </a:ln>
                <a:effectLst/>
              </p:spPr>
              <p:txBody>
                <a:bodyPr/>
                <a:lstStyle/>
                <a:p>
                  <a:endParaRPr lang="ja-JP" altLang="en-US"/>
                </a:p>
              </p:txBody>
            </p:sp>
            <p:sp>
              <p:nvSpPr>
                <p:cNvPr id="50" name="Freeform 157"/>
                <p:cNvSpPr>
                  <a:spLocks/>
                </p:cNvSpPr>
                <p:nvPr/>
              </p:nvSpPr>
              <p:spPr bwMode="auto">
                <a:xfrm>
                  <a:off x="4875" y="3339"/>
                  <a:ext cx="21" cy="428"/>
                </a:xfrm>
                <a:custGeom>
                  <a:avLst/>
                  <a:gdLst/>
                  <a:ahLst/>
                  <a:cxnLst>
                    <a:cxn ang="0">
                      <a:pos x="0" y="0"/>
                    </a:cxn>
                    <a:cxn ang="0">
                      <a:pos x="0" y="420"/>
                    </a:cxn>
                    <a:cxn ang="0">
                      <a:pos x="19" y="427"/>
                    </a:cxn>
                    <a:cxn ang="0">
                      <a:pos x="20" y="4"/>
                    </a:cxn>
                    <a:cxn ang="0">
                      <a:pos x="0" y="0"/>
                    </a:cxn>
                  </a:cxnLst>
                  <a:rect l="0" t="0" r="r" b="b"/>
                  <a:pathLst>
                    <a:path w="21" h="428">
                      <a:moveTo>
                        <a:pt x="0" y="0"/>
                      </a:moveTo>
                      <a:lnTo>
                        <a:pt x="0" y="420"/>
                      </a:lnTo>
                      <a:lnTo>
                        <a:pt x="19" y="427"/>
                      </a:lnTo>
                      <a:lnTo>
                        <a:pt x="20" y="4"/>
                      </a:lnTo>
                      <a:lnTo>
                        <a:pt x="0" y="0"/>
                      </a:lnTo>
                    </a:path>
                  </a:pathLst>
                </a:custGeom>
                <a:solidFill>
                  <a:srgbClr val="BF5FFF"/>
                </a:solidFill>
                <a:ln w="9525" cap="rnd">
                  <a:noFill/>
                  <a:round/>
                  <a:headEnd/>
                  <a:tailEnd/>
                </a:ln>
                <a:effectLst/>
              </p:spPr>
              <p:txBody>
                <a:bodyPr/>
                <a:lstStyle/>
                <a:p>
                  <a:endParaRPr lang="ja-JP" altLang="en-US"/>
                </a:p>
              </p:txBody>
            </p:sp>
            <p:sp>
              <p:nvSpPr>
                <p:cNvPr id="51" name="Freeform 158"/>
                <p:cNvSpPr>
                  <a:spLocks/>
                </p:cNvSpPr>
                <p:nvPr/>
              </p:nvSpPr>
              <p:spPr bwMode="auto">
                <a:xfrm>
                  <a:off x="4927" y="3348"/>
                  <a:ext cx="22" cy="437"/>
                </a:xfrm>
                <a:custGeom>
                  <a:avLst/>
                  <a:gdLst/>
                  <a:ahLst/>
                  <a:cxnLst>
                    <a:cxn ang="0">
                      <a:pos x="0" y="0"/>
                    </a:cxn>
                    <a:cxn ang="0">
                      <a:pos x="0" y="428"/>
                    </a:cxn>
                    <a:cxn ang="0">
                      <a:pos x="20" y="436"/>
                    </a:cxn>
                    <a:cxn ang="0">
                      <a:pos x="21" y="6"/>
                    </a:cxn>
                    <a:cxn ang="0">
                      <a:pos x="0" y="0"/>
                    </a:cxn>
                  </a:cxnLst>
                  <a:rect l="0" t="0" r="r" b="b"/>
                  <a:pathLst>
                    <a:path w="22" h="437">
                      <a:moveTo>
                        <a:pt x="0" y="0"/>
                      </a:moveTo>
                      <a:lnTo>
                        <a:pt x="0" y="428"/>
                      </a:lnTo>
                      <a:lnTo>
                        <a:pt x="20" y="436"/>
                      </a:lnTo>
                      <a:lnTo>
                        <a:pt x="21" y="6"/>
                      </a:lnTo>
                      <a:lnTo>
                        <a:pt x="0" y="0"/>
                      </a:lnTo>
                    </a:path>
                  </a:pathLst>
                </a:custGeom>
                <a:solidFill>
                  <a:srgbClr val="BF5FFF"/>
                </a:solidFill>
                <a:ln w="9525" cap="rnd">
                  <a:noFill/>
                  <a:round/>
                  <a:headEnd/>
                  <a:tailEnd/>
                </a:ln>
                <a:effectLst/>
              </p:spPr>
              <p:txBody>
                <a:bodyPr/>
                <a:lstStyle/>
                <a:p>
                  <a:endParaRPr lang="ja-JP" altLang="en-US"/>
                </a:p>
              </p:txBody>
            </p:sp>
            <p:sp>
              <p:nvSpPr>
                <p:cNvPr id="52" name="Freeform 159"/>
                <p:cNvSpPr>
                  <a:spLocks/>
                </p:cNvSpPr>
                <p:nvPr/>
              </p:nvSpPr>
              <p:spPr bwMode="auto">
                <a:xfrm>
                  <a:off x="4983" y="3363"/>
                  <a:ext cx="23" cy="441"/>
                </a:xfrm>
                <a:custGeom>
                  <a:avLst/>
                  <a:gdLst/>
                  <a:ahLst/>
                  <a:cxnLst>
                    <a:cxn ang="0">
                      <a:pos x="0" y="0"/>
                    </a:cxn>
                    <a:cxn ang="0">
                      <a:pos x="0" y="430"/>
                    </a:cxn>
                    <a:cxn ang="0">
                      <a:pos x="22" y="440"/>
                    </a:cxn>
                    <a:cxn ang="0">
                      <a:pos x="20" y="4"/>
                    </a:cxn>
                    <a:cxn ang="0">
                      <a:pos x="0" y="0"/>
                    </a:cxn>
                  </a:cxnLst>
                  <a:rect l="0" t="0" r="r" b="b"/>
                  <a:pathLst>
                    <a:path w="23" h="441">
                      <a:moveTo>
                        <a:pt x="0" y="0"/>
                      </a:moveTo>
                      <a:lnTo>
                        <a:pt x="0" y="430"/>
                      </a:lnTo>
                      <a:lnTo>
                        <a:pt x="22" y="440"/>
                      </a:lnTo>
                      <a:lnTo>
                        <a:pt x="20" y="4"/>
                      </a:lnTo>
                      <a:lnTo>
                        <a:pt x="0" y="0"/>
                      </a:lnTo>
                    </a:path>
                  </a:pathLst>
                </a:custGeom>
                <a:solidFill>
                  <a:srgbClr val="BF5FFF"/>
                </a:solidFill>
                <a:ln w="9525" cap="rnd">
                  <a:noFill/>
                  <a:round/>
                  <a:headEnd/>
                  <a:tailEnd/>
                </a:ln>
                <a:effectLst/>
              </p:spPr>
              <p:txBody>
                <a:bodyPr/>
                <a:lstStyle/>
                <a:p>
                  <a:endParaRPr lang="ja-JP" altLang="en-US"/>
                </a:p>
              </p:txBody>
            </p:sp>
          </p:grpSp>
        </p:grpSp>
      </p:grpSp>
      <p:grpSp>
        <p:nvGrpSpPr>
          <p:cNvPr id="44" name="Group 160"/>
          <p:cNvGrpSpPr>
            <a:grpSpLocks/>
          </p:cNvGrpSpPr>
          <p:nvPr/>
        </p:nvGrpSpPr>
        <p:grpSpPr bwMode="auto">
          <a:xfrm>
            <a:off x="8162925" y="5089525"/>
            <a:ext cx="652463" cy="1230313"/>
            <a:chOff x="5142" y="3206"/>
            <a:chExt cx="411" cy="775"/>
          </a:xfrm>
        </p:grpSpPr>
        <p:grpSp>
          <p:nvGrpSpPr>
            <p:cNvPr id="45" name="Group 161"/>
            <p:cNvGrpSpPr>
              <a:grpSpLocks/>
            </p:cNvGrpSpPr>
            <p:nvPr/>
          </p:nvGrpSpPr>
          <p:grpSpPr bwMode="auto">
            <a:xfrm>
              <a:off x="5142" y="3206"/>
              <a:ext cx="411" cy="775"/>
              <a:chOff x="5142" y="3206"/>
              <a:chExt cx="411" cy="775"/>
            </a:xfrm>
          </p:grpSpPr>
          <p:grpSp>
            <p:nvGrpSpPr>
              <p:cNvPr id="46" name="Group 162"/>
              <p:cNvGrpSpPr>
                <a:grpSpLocks/>
              </p:cNvGrpSpPr>
              <p:nvPr/>
            </p:nvGrpSpPr>
            <p:grpSpPr bwMode="auto">
              <a:xfrm>
                <a:off x="5188" y="3790"/>
                <a:ext cx="319" cy="191"/>
                <a:chOff x="5188" y="3790"/>
                <a:chExt cx="319" cy="191"/>
              </a:xfrm>
            </p:grpSpPr>
            <p:sp>
              <p:nvSpPr>
                <p:cNvPr id="182" name="Freeform 163"/>
                <p:cNvSpPr>
                  <a:spLocks/>
                </p:cNvSpPr>
                <p:nvPr/>
              </p:nvSpPr>
              <p:spPr bwMode="auto">
                <a:xfrm>
                  <a:off x="5188" y="3862"/>
                  <a:ext cx="205" cy="119"/>
                </a:xfrm>
                <a:custGeom>
                  <a:avLst/>
                  <a:gdLst/>
                  <a:ahLst/>
                  <a:cxnLst>
                    <a:cxn ang="0">
                      <a:pos x="0" y="0"/>
                    </a:cxn>
                    <a:cxn ang="0">
                      <a:pos x="0" y="35"/>
                    </a:cxn>
                    <a:cxn ang="0">
                      <a:pos x="204" y="118"/>
                    </a:cxn>
                    <a:cxn ang="0">
                      <a:pos x="204" y="81"/>
                    </a:cxn>
                    <a:cxn ang="0">
                      <a:pos x="0" y="0"/>
                    </a:cxn>
                  </a:cxnLst>
                  <a:rect l="0" t="0" r="r" b="b"/>
                  <a:pathLst>
                    <a:path w="205" h="119">
                      <a:moveTo>
                        <a:pt x="0" y="0"/>
                      </a:moveTo>
                      <a:lnTo>
                        <a:pt x="0" y="35"/>
                      </a:lnTo>
                      <a:lnTo>
                        <a:pt x="204" y="118"/>
                      </a:lnTo>
                      <a:lnTo>
                        <a:pt x="204" y="81"/>
                      </a:lnTo>
                      <a:lnTo>
                        <a:pt x="0" y="0"/>
                      </a:lnTo>
                    </a:path>
                  </a:pathLst>
                </a:custGeom>
                <a:solidFill>
                  <a:srgbClr val="001F9F"/>
                </a:solidFill>
                <a:ln w="9525" cap="rnd">
                  <a:noFill/>
                  <a:round/>
                  <a:headEnd/>
                  <a:tailEnd/>
                </a:ln>
                <a:effectLst/>
              </p:spPr>
              <p:txBody>
                <a:bodyPr/>
                <a:lstStyle/>
                <a:p>
                  <a:endParaRPr lang="ja-JP" altLang="en-US"/>
                </a:p>
              </p:txBody>
            </p:sp>
            <p:sp>
              <p:nvSpPr>
                <p:cNvPr id="183" name="Freeform 164"/>
                <p:cNvSpPr>
                  <a:spLocks/>
                </p:cNvSpPr>
                <p:nvPr/>
              </p:nvSpPr>
              <p:spPr bwMode="auto">
                <a:xfrm>
                  <a:off x="5392" y="3790"/>
                  <a:ext cx="115" cy="191"/>
                </a:xfrm>
                <a:custGeom>
                  <a:avLst/>
                  <a:gdLst/>
                  <a:ahLst/>
                  <a:cxnLst>
                    <a:cxn ang="0">
                      <a:pos x="0" y="153"/>
                    </a:cxn>
                    <a:cxn ang="0">
                      <a:pos x="0" y="190"/>
                    </a:cxn>
                    <a:cxn ang="0">
                      <a:pos x="114" y="30"/>
                    </a:cxn>
                    <a:cxn ang="0">
                      <a:pos x="114" y="0"/>
                    </a:cxn>
                    <a:cxn ang="0">
                      <a:pos x="0" y="153"/>
                    </a:cxn>
                  </a:cxnLst>
                  <a:rect l="0" t="0" r="r" b="b"/>
                  <a:pathLst>
                    <a:path w="115" h="191">
                      <a:moveTo>
                        <a:pt x="0" y="153"/>
                      </a:moveTo>
                      <a:lnTo>
                        <a:pt x="0" y="190"/>
                      </a:lnTo>
                      <a:lnTo>
                        <a:pt x="114" y="30"/>
                      </a:lnTo>
                      <a:lnTo>
                        <a:pt x="114" y="0"/>
                      </a:lnTo>
                      <a:lnTo>
                        <a:pt x="0" y="153"/>
                      </a:lnTo>
                    </a:path>
                  </a:pathLst>
                </a:custGeom>
                <a:solidFill>
                  <a:srgbClr val="001F5F"/>
                </a:solidFill>
                <a:ln w="9525" cap="rnd">
                  <a:noFill/>
                  <a:round/>
                  <a:headEnd/>
                  <a:tailEnd/>
                </a:ln>
                <a:effectLst/>
              </p:spPr>
              <p:txBody>
                <a:bodyPr/>
                <a:lstStyle/>
                <a:p>
                  <a:endParaRPr lang="ja-JP" altLang="en-US"/>
                </a:p>
              </p:txBody>
            </p:sp>
          </p:grpSp>
          <p:sp>
            <p:nvSpPr>
              <p:cNvPr id="174" name="Freeform 165"/>
              <p:cNvSpPr>
                <a:spLocks/>
              </p:cNvSpPr>
              <p:nvPr/>
            </p:nvSpPr>
            <p:spPr bwMode="auto">
              <a:xfrm>
                <a:off x="5142" y="3662"/>
                <a:ext cx="411" cy="295"/>
              </a:xfrm>
              <a:custGeom>
                <a:avLst/>
                <a:gdLst/>
                <a:ahLst/>
                <a:cxnLst>
                  <a:cxn ang="0">
                    <a:pos x="0" y="185"/>
                  </a:cxn>
                  <a:cxn ang="0">
                    <a:pos x="272" y="294"/>
                  </a:cxn>
                  <a:cxn ang="0">
                    <a:pos x="410" y="100"/>
                  </a:cxn>
                  <a:cxn ang="0">
                    <a:pos x="149" y="0"/>
                  </a:cxn>
                  <a:cxn ang="0">
                    <a:pos x="0" y="185"/>
                  </a:cxn>
                </a:cxnLst>
                <a:rect l="0" t="0" r="r" b="b"/>
                <a:pathLst>
                  <a:path w="411" h="295">
                    <a:moveTo>
                      <a:pt x="0" y="185"/>
                    </a:moveTo>
                    <a:lnTo>
                      <a:pt x="272" y="294"/>
                    </a:lnTo>
                    <a:lnTo>
                      <a:pt x="410" y="100"/>
                    </a:lnTo>
                    <a:lnTo>
                      <a:pt x="149" y="0"/>
                    </a:lnTo>
                    <a:lnTo>
                      <a:pt x="0" y="185"/>
                    </a:lnTo>
                  </a:path>
                </a:pathLst>
              </a:custGeom>
              <a:solidFill>
                <a:srgbClr val="5F7FFF"/>
              </a:solidFill>
              <a:ln w="9525" cap="rnd">
                <a:noFill/>
                <a:round/>
                <a:headEnd/>
                <a:tailEnd/>
              </a:ln>
              <a:effectLst/>
            </p:spPr>
            <p:txBody>
              <a:bodyPr/>
              <a:lstStyle/>
              <a:p>
                <a:endParaRPr lang="ja-JP" altLang="en-US"/>
              </a:p>
            </p:txBody>
          </p:sp>
          <p:sp>
            <p:nvSpPr>
              <p:cNvPr id="175" name="Freeform 166"/>
              <p:cNvSpPr>
                <a:spLocks/>
              </p:cNvSpPr>
              <p:nvPr/>
            </p:nvSpPr>
            <p:spPr bwMode="auto">
              <a:xfrm>
                <a:off x="5179" y="3480"/>
                <a:ext cx="324" cy="168"/>
              </a:xfrm>
              <a:custGeom>
                <a:avLst/>
                <a:gdLst/>
                <a:ahLst/>
                <a:cxnLst>
                  <a:cxn ang="0">
                    <a:pos x="213" y="167"/>
                  </a:cxn>
                  <a:cxn ang="0">
                    <a:pos x="323" y="58"/>
                  </a:cxn>
                  <a:cxn ang="0">
                    <a:pos x="121" y="0"/>
                  </a:cxn>
                  <a:cxn ang="0">
                    <a:pos x="0" y="106"/>
                  </a:cxn>
                  <a:cxn ang="0">
                    <a:pos x="213" y="167"/>
                  </a:cxn>
                </a:cxnLst>
                <a:rect l="0" t="0" r="r" b="b"/>
                <a:pathLst>
                  <a:path w="324" h="168">
                    <a:moveTo>
                      <a:pt x="213" y="167"/>
                    </a:moveTo>
                    <a:lnTo>
                      <a:pt x="323" y="58"/>
                    </a:lnTo>
                    <a:lnTo>
                      <a:pt x="121" y="0"/>
                    </a:lnTo>
                    <a:lnTo>
                      <a:pt x="0" y="106"/>
                    </a:lnTo>
                    <a:lnTo>
                      <a:pt x="213" y="167"/>
                    </a:lnTo>
                  </a:path>
                </a:pathLst>
              </a:custGeom>
              <a:solidFill>
                <a:srgbClr val="9FBFFF"/>
              </a:solidFill>
              <a:ln w="9525" cap="rnd">
                <a:noFill/>
                <a:round/>
                <a:headEnd/>
                <a:tailEnd/>
              </a:ln>
              <a:effectLst/>
            </p:spPr>
            <p:txBody>
              <a:bodyPr/>
              <a:lstStyle/>
              <a:p>
                <a:endParaRPr lang="ja-JP" altLang="en-US"/>
              </a:p>
            </p:txBody>
          </p:sp>
          <p:sp>
            <p:nvSpPr>
              <p:cNvPr id="176" name="Freeform 167"/>
              <p:cNvSpPr>
                <a:spLocks/>
              </p:cNvSpPr>
              <p:nvPr/>
            </p:nvSpPr>
            <p:spPr bwMode="auto">
              <a:xfrm>
                <a:off x="5341" y="3207"/>
                <a:ext cx="113" cy="197"/>
              </a:xfrm>
              <a:custGeom>
                <a:avLst/>
                <a:gdLst/>
                <a:ahLst/>
                <a:cxnLst>
                  <a:cxn ang="0">
                    <a:pos x="0" y="0"/>
                  </a:cxn>
                  <a:cxn ang="0">
                    <a:pos x="27" y="196"/>
                  </a:cxn>
                  <a:cxn ang="0">
                    <a:pos x="112" y="131"/>
                  </a:cxn>
                  <a:cxn ang="0">
                    <a:pos x="0" y="0"/>
                  </a:cxn>
                </a:cxnLst>
                <a:rect l="0" t="0" r="r" b="b"/>
                <a:pathLst>
                  <a:path w="113" h="197">
                    <a:moveTo>
                      <a:pt x="0" y="0"/>
                    </a:moveTo>
                    <a:lnTo>
                      <a:pt x="27" y="196"/>
                    </a:lnTo>
                    <a:lnTo>
                      <a:pt x="112" y="131"/>
                    </a:lnTo>
                    <a:lnTo>
                      <a:pt x="0" y="0"/>
                    </a:lnTo>
                  </a:path>
                </a:pathLst>
              </a:custGeom>
              <a:solidFill>
                <a:srgbClr val="5F7FFF"/>
              </a:solidFill>
              <a:ln w="9525" cap="rnd">
                <a:noFill/>
                <a:round/>
                <a:headEnd/>
                <a:tailEnd/>
              </a:ln>
              <a:effectLst/>
            </p:spPr>
            <p:txBody>
              <a:bodyPr/>
              <a:lstStyle/>
              <a:p>
                <a:endParaRPr lang="ja-JP" altLang="en-US"/>
              </a:p>
            </p:txBody>
          </p:sp>
          <p:sp>
            <p:nvSpPr>
              <p:cNvPr id="177" name="Freeform 168"/>
              <p:cNvSpPr>
                <a:spLocks/>
              </p:cNvSpPr>
              <p:nvPr/>
            </p:nvSpPr>
            <p:spPr bwMode="auto">
              <a:xfrm>
                <a:off x="5244" y="3206"/>
                <a:ext cx="125" cy="198"/>
              </a:xfrm>
              <a:custGeom>
                <a:avLst/>
                <a:gdLst/>
                <a:ahLst/>
                <a:cxnLst>
                  <a:cxn ang="0">
                    <a:pos x="98" y="0"/>
                  </a:cxn>
                  <a:cxn ang="0">
                    <a:pos x="124" y="197"/>
                  </a:cxn>
                  <a:cxn ang="0">
                    <a:pos x="0" y="176"/>
                  </a:cxn>
                  <a:cxn ang="0">
                    <a:pos x="98" y="0"/>
                  </a:cxn>
                </a:cxnLst>
                <a:rect l="0" t="0" r="r" b="b"/>
                <a:pathLst>
                  <a:path w="125" h="198">
                    <a:moveTo>
                      <a:pt x="98" y="0"/>
                    </a:moveTo>
                    <a:lnTo>
                      <a:pt x="124" y="197"/>
                    </a:lnTo>
                    <a:lnTo>
                      <a:pt x="0" y="176"/>
                    </a:lnTo>
                    <a:lnTo>
                      <a:pt x="98" y="0"/>
                    </a:lnTo>
                  </a:path>
                </a:pathLst>
              </a:custGeom>
              <a:solidFill>
                <a:srgbClr val="9FBFFF"/>
              </a:solidFill>
              <a:ln w="9525" cap="rnd">
                <a:noFill/>
                <a:round/>
                <a:headEnd/>
                <a:tailEnd/>
              </a:ln>
              <a:effectLst/>
            </p:spPr>
            <p:txBody>
              <a:bodyPr/>
              <a:lstStyle/>
              <a:p>
                <a:endParaRPr lang="ja-JP" altLang="en-US"/>
              </a:p>
            </p:txBody>
          </p:sp>
          <p:sp>
            <p:nvSpPr>
              <p:cNvPr id="178" name="Freeform 169"/>
              <p:cNvSpPr>
                <a:spLocks/>
              </p:cNvSpPr>
              <p:nvPr/>
            </p:nvSpPr>
            <p:spPr bwMode="auto">
              <a:xfrm>
                <a:off x="5244" y="3382"/>
                <a:ext cx="125" cy="239"/>
              </a:xfrm>
              <a:custGeom>
                <a:avLst/>
                <a:gdLst/>
                <a:ahLst/>
                <a:cxnLst>
                  <a:cxn ang="0">
                    <a:pos x="0" y="0"/>
                  </a:cxn>
                  <a:cxn ang="0">
                    <a:pos x="124" y="20"/>
                  </a:cxn>
                  <a:cxn ang="0">
                    <a:pos x="124" y="238"/>
                  </a:cxn>
                  <a:cxn ang="0">
                    <a:pos x="0" y="202"/>
                  </a:cxn>
                  <a:cxn ang="0">
                    <a:pos x="0" y="0"/>
                  </a:cxn>
                </a:cxnLst>
                <a:rect l="0" t="0" r="r" b="b"/>
                <a:pathLst>
                  <a:path w="125" h="239">
                    <a:moveTo>
                      <a:pt x="0" y="0"/>
                    </a:moveTo>
                    <a:lnTo>
                      <a:pt x="124" y="20"/>
                    </a:lnTo>
                    <a:lnTo>
                      <a:pt x="124" y="238"/>
                    </a:lnTo>
                    <a:lnTo>
                      <a:pt x="0" y="202"/>
                    </a:lnTo>
                    <a:lnTo>
                      <a:pt x="0" y="0"/>
                    </a:lnTo>
                  </a:path>
                </a:pathLst>
              </a:custGeom>
              <a:solidFill>
                <a:srgbClr val="5F7FFF"/>
              </a:solidFill>
              <a:ln w="9525" cap="rnd">
                <a:noFill/>
                <a:round/>
                <a:headEnd/>
                <a:tailEnd/>
              </a:ln>
              <a:effectLst/>
            </p:spPr>
            <p:txBody>
              <a:bodyPr/>
              <a:lstStyle/>
              <a:p>
                <a:endParaRPr lang="ja-JP" altLang="en-US"/>
              </a:p>
            </p:txBody>
          </p:sp>
          <p:sp>
            <p:nvSpPr>
              <p:cNvPr id="179" name="Freeform 170"/>
              <p:cNvSpPr>
                <a:spLocks/>
              </p:cNvSpPr>
              <p:nvPr/>
            </p:nvSpPr>
            <p:spPr bwMode="auto">
              <a:xfrm>
                <a:off x="5368" y="3337"/>
                <a:ext cx="85" cy="284"/>
              </a:xfrm>
              <a:custGeom>
                <a:avLst/>
                <a:gdLst/>
                <a:ahLst/>
                <a:cxnLst>
                  <a:cxn ang="0">
                    <a:pos x="0" y="65"/>
                  </a:cxn>
                  <a:cxn ang="0">
                    <a:pos x="84" y="0"/>
                  </a:cxn>
                  <a:cxn ang="0">
                    <a:pos x="84" y="203"/>
                  </a:cxn>
                  <a:cxn ang="0">
                    <a:pos x="0" y="283"/>
                  </a:cxn>
                  <a:cxn ang="0">
                    <a:pos x="0" y="65"/>
                  </a:cxn>
                </a:cxnLst>
                <a:rect l="0" t="0" r="r" b="b"/>
                <a:pathLst>
                  <a:path w="85" h="284">
                    <a:moveTo>
                      <a:pt x="0" y="65"/>
                    </a:moveTo>
                    <a:lnTo>
                      <a:pt x="84" y="0"/>
                    </a:lnTo>
                    <a:lnTo>
                      <a:pt x="84" y="203"/>
                    </a:lnTo>
                    <a:lnTo>
                      <a:pt x="0" y="283"/>
                    </a:lnTo>
                    <a:lnTo>
                      <a:pt x="0" y="65"/>
                    </a:lnTo>
                  </a:path>
                </a:pathLst>
              </a:custGeom>
              <a:solidFill>
                <a:srgbClr val="3F7FFF"/>
              </a:solidFill>
              <a:ln w="9525" cap="rnd">
                <a:noFill/>
                <a:round/>
                <a:headEnd/>
                <a:tailEnd/>
              </a:ln>
              <a:effectLst/>
            </p:spPr>
            <p:txBody>
              <a:bodyPr/>
              <a:lstStyle/>
              <a:p>
                <a:endParaRPr lang="ja-JP" altLang="en-US"/>
              </a:p>
            </p:txBody>
          </p:sp>
          <p:sp>
            <p:nvSpPr>
              <p:cNvPr id="180" name="Freeform 171"/>
              <p:cNvSpPr>
                <a:spLocks/>
              </p:cNvSpPr>
              <p:nvPr/>
            </p:nvSpPr>
            <p:spPr bwMode="auto">
              <a:xfrm>
                <a:off x="5179" y="3586"/>
                <a:ext cx="212" cy="321"/>
              </a:xfrm>
              <a:custGeom>
                <a:avLst/>
                <a:gdLst/>
                <a:ahLst/>
                <a:cxnLst>
                  <a:cxn ang="0">
                    <a:pos x="0" y="0"/>
                  </a:cxn>
                  <a:cxn ang="0">
                    <a:pos x="211" y="61"/>
                  </a:cxn>
                  <a:cxn ang="0">
                    <a:pos x="211" y="320"/>
                  </a:cxn>
                  <a:cxn ang="0">
                    <a:pos x="0" y="241"/>
                  </a:cxn>
                  <a:cxn ang="0">
                    <a:pos x="0" y="0"/>
                  </a:cxn>
                </a:cxnLst>
                <a:rect l="0" t="0" r="r" b="b"/>
                <a:pathLst>
                  <a:path w="212" h="321">
                    <a:moveTo>
                      <a:pt x="0" y="0"/>
                    </a:moveTo>
                    <a:lnTo>
                      <a:pt x="211" y="61"/>
                    </a:lnTo>
                    <a:lnTo>
                      <a:pt x="211" y="320"/>
                    </a:lnTo>
                    <a:lnTo>
                      <a:pt x="0" y="241"/>
                    </a:lnTo>
                    <a:lnTo>
                      <a:pt x="0" y="0"/>
                    </a:lnTo>
                  </a:path>
                </a:pathLst>
              </a:custGeom>
              <a:solidFill>
                <a:srgbClr val="3F7FFF"/>
              </a:solidFill>
              <a:ln w="9525" cap="rnd">
                <a:noFill/>
                <a:round/>
                <a:headEnd/>
                <a:tailEnd/>
              </a:ln>
              <a:effectLst/>
            </p:spPr>
            <p:txBody>
              <a:bodyPr/>
              <a:lstStyle/>
              <a:p>
                <a:endParaRPr lang="ja-JP" altLang="en-US"/>
              </a:p>
            </p:txBody>
          </p:sp>
          <p:sp>
            <p:nvSpPr>
              <p:cNvPr id="181" name="Freeform 172"/>
              <p:cNvSpPr>
                <a:spLocks/>
              </p:cNvSpPr>
              <p:nvPr/>
            </p:nvSpPr>
            <p:spPr bwMode="auto">
              <a:xfrm>
                <a:off x="5391" y="3537"/>
                <a:ext cx="112" cy="370"/>
              </a:xfrm>
              <a:custGeom>
                <a:avLst/>
                <a:gdLst/>
                <a:ahLst/>
                <a:cxnLst>
                  <a:cxn ang="0">
                    <a:pos x="0" y="110"/>
                  </a:cxn>
                  <a:cxn ang="0">
                    <a:pos x="111" y="0"/>
                  </a:cxn>
                  <a:cxn ang="0">
                    <a:pos x="111" y="221"/>
                  </a:cxn>
                  <a:cxn ang="0">
                    <a:pos x="0" y="369"/>
                  </a:cxn>
                  <a:cxn ang="0">
                    <a:pos x="0" y="110"/>
                  </a:cxn>
                </a:cxnLst>
                <a:rect l="0" t="0" r="r" b="b"/>
                <a:pathLst>
                  <a:path w="112" h="370">
                    <a:moveTo>
                      <a:pt x="0" y="110"/>
                    </a:moveTo>
                    <a:lnTo>
                      <a:pt x="111" y="0"/>
                    </a:lnTo>
                    <a:lnTo>
                      <a:pt x="111" y="221"/>
                    </a:lnTo>
                    <a:lnTo>
                      <a:pt x="0" y="369"/>
                    </a:lnTo>
                    <a:lnTo>
                      <a:pt x="0" y="110"/>
                    </a:lnTo>
                  </a:path>
                </a:pathLst>
              </a:custGeom>
              <a:solidFill>
                <a:srgbClr val="001F9F"/>
              </a:solidFill>
              <a:ln w="9525" cap="rnd">
                <a:noFill/>
                <a:round/>
                <a:headEnd/>
                <a:tailEnd/>
              </a:ln>
              <a:effectLst/>
            </p:spPr>
            <p:txBody>
              <a:bodyPr/>
              <a:lstStyle/>
              <a:p>
                <a:endParaRPr lang="ja-JP" altLang="en-US"/>
              </a:p>
            </p:txBody>
          </p:sp>
        </p:grpSp>
        <p:grpSp>
          <p:nvGrpSpPr>
            <p:cNvPr id="47" name="Group 173"/>
            <p:cNvGrpSpPr>
              <a:grpSpLocks/>
            </p:cNvGrpSpPr>
            <p:nvPr/>
          </p:nvGrpSpPr>
          <p:grpSpPr bwMode="auto">
            <a:xfrm>
              <a:off x="5219" y="3406"/>
              <a:ext cx="132" cy="447"/>
              <a:chOff x="5219" y="3406"/>
              <a:chExt cx="132" cy="447"/>
            </a:xfrm>
          </p:grpSpPr>
          <p:grpSp>
            <p:nvGrpSpPr>
              <p:cNvPr id="48" name="Group 174"/>
              <p:cNvGrpSpPr>
                <a:grpSpLocks/>
              </p:cNvGrpSpPr>
              <p:nvPr/>
            </p:nvGrpSpPr>
            <p:grpSpPr bwMode="auto">
              <a:xfrm>
                <a:off x="5284" y="3406"/>
                <a:ext cx="46" cy="129"/>
                <a:chOff x="5284" y="3406"/>
                <a:chExt cx="46" cy="129"/>
              </a:xfrm>
            </p:grpSpPr>
            <p:sp>
              <p:nvSpPr>
                <p:cNvPr id="169" name="Arc 175"/>
                <p:cNvSpPr>
                  <a:spLocks/>
                </p:cNvSpPr>
                <p:nvPr/>
              </p:nvSpPr>
              <p:spPr bwMode="auto">
                <a:xfrm>
                  <a:off x="5311" y="3408"/>
                  <a:ext cx="19" cy="68"/>
                </a:xfrm>
                <a:custGeom>
                  <a:avLst/>
                  <a:gdLst>
                    <a:gd name="G0" fmla="+- 0 0 0"/>
                    <a:gd name="G1" fmla="+- 21600 0 0"/>
                    <a:gd name="G2" fmla="+- 21600 0 0"/>
                    <a:gd name="T0" fmla="*/ 0 w 21600"/>
                    <a:gd name="T1" fmla="*/ 0 h 23033"/>
                    <a:gd name="T2" fmla="*/ 21552 w 21600"/>
                    <a:gd name="T3" fmla="*/ 23033 h 23033"/>
                    <a:gd name="T4" fmla="*/ 0 w 21600"/>
                    <a:gd name="T5" fmla="*/ 21600 h 23033"/>
                  </a:gdLst>
                  <a:ahLst/>
                  <a:cxnLst>
                    <a:cxn ang="0">
                      <a:pos x="T0" y="T1"/>
                    </a:cxn>
                    <a:cxn ang="0">
                      <a:pos x="T2" y="T3"/>
                    </a:cxn>
                    <a:cxn ang="0">
                      <a:pos x="T4" y="T5"/>
                    </a:cxn>
                  </a:cxnLst>
                  <a:rect l="0" t="0" r="r" b="b"/>
                  <a:pathLst>
                    <a:path w="21600" h="23033" fill="none" extrusionOk="0">
                      <a:moveTo>
                        <a:pt x="-1" y="0"/>
                      </a:moveTo>
                      <a:cubicBezTo>
                        <a:pt x="11929" y="0"/>
                        <a:pt x="21600" y="9670"/>
                        <a:pt x="21600" y="21600"/>
                      </a:cubicBezTo>
                      <a:cubicBezTo>
                        <a:pt x="21600" y="22078"/>
                        <a:pt x="21584" y="22556"/>
                        <a:pt x="21552" y="23033"/>
                      </a:cubicBezTo>
                    </a:path>
                    <a:path w="21600" h="23033" stroke="0" extrusionOk="0">
                      <a:moveTo>
                        <a:pt x="-1" y="0"/>
                      </a:moveTo>
                      <a:cubicBezTo>
                        <a:pt x="11929" y="0"/>
                        <a:pt x="21600" y="9670"/>
                        <a:pt x="21600" y="21600"/>
                      </a:cubicBezTo>
                      <a:cubicBezTo>
                        <a:pt x="21600" y="22078"/>
                        <a:pt x="21584" y="22556"/>
                        <a:pt x="21552" y="23033"/>
                      </a:cubicBezTo>
                      <a:lnTo>
                        <a:pt x="0" y="21600"/>
                      </a:lnTo>
                      <a:close/>
                    </a:path>
                  </a:pathLst>
                </a:custGeom>
                <a:solidFill>
                  <a:srgbClr val="000000"/>
                </a:solidFill>
                <a:ln w="12700" cap="rnd">
                  <a:solidFill>
                    <a:srgbClr val="000000"/>
                  </a:solidFill>
                  <a:round/>
                  <a:headEnd/>
                  <a:tailEnd/>
                </a:ln>
                <a:effectLst/>
              </p:spPr>
              <p:txBody>
                <a:bodyPr wrap="none" anchor="ctr"/>
                <a:lstStyle/>
                <a:p>
                  <a:endParaRPr lang="ja-JP" altLang="en-US"/>
                </a:p>
              </p:txBody>
            </p:sp>
            <p:sp>
              <p:nvSpPr>
                <p:cNvPr id="170" name="Arc 176"/>
                <p:cNvSpPr>
                  <a:spLocks/>
                </p:cNvSpPr>
                <p:nvPr/>
              </p:nvSpPr>
              <p:spPr bwMode="auto">
                <a:xfrm>
                  <a:off x="5284" y="3406"/>
                  <a:ext cx="17" cy="63"/>
                </a:xfrm>
                <a:custGeom>
                  <a:avLst/>
                  <a:gdLst>
                    <a:gd name="G0" fmla="+- 21477 0 0"/>
                    <a:gd name="G1" fmla="+- 21565 0 0"/>
                    <a:gd name="G2" fmla="+- 21600 0 0"/>
                    <a:gd name="T0" fmla="*/ 0 w 21477"/>
                    <a:gd name="T1" fmla="*/ 19263 h 21565"/>
                    <a:gd name="T2" fmla="*/ 20254 w 21477"/>
                    <a:gd name="T3" fmla="*/ 0 h 21565"/>
                    <a:gd name="T4" fmla="*/ 21477 w 21477"/>
                    <a:gd name="T5" fmla="*/ 21565 h 21565"/>
                  </a:gdLst>
                  <a:ahLst/>
                  <a:cxnLst>
                    <a:cxn ang="0">
                      <a:pos x="T0" y="T1"/>
                    </a:cxn>
                    <a:cxn ang="0">
                      <a:pos x="T2" y="T3"/>
                    </a:cxn>
                    <a:cxn ang="0">
                      <a:pos x="T4" y="T5"/>
                    </a:cxn>
                  </a:cxnLst>
                  <a:rect l="0" t="0" r="r" b="b"/>
                  <a:pathLst>
                    <a:path w="21477" h="21565" fill="none" extrusionOk="0">
                      <a:moveTo>
                        <a:pt x="0" y="19263"/>
                      </a:moveTo>
                      <a:cubicBezTo>
                        <a:pt x="1126" y="8750"/>
                        <a:pt x="9697" y="598"/>
                        <a:pt x="20253" y="-1"/>
                      </a:cubicBezTo>
                    </a:path>
                    <a:path w="21477" h="21565" stroke="0" extrusionOk="0">
                      <a:moveTo>
                        <a:pt x="0" y="19263"/>
                      </a:moveTo>
                      <a:cubicBezTo>
                        <a:pt x="1126" y="8750"/>
                        <a:pt x="9697" y="598"/>
                        <a:pt x="20253" y="-1"/>
                      </a:cubicBezTo>
                      <a:lnTo>
                        <a:pt x="21477" y="21565"/>
                      </a:lnTo>
                      <a:close/>
                    </a:path>
                  </a:pathLst>
                </a:custGeom>
                <a:solidFill>
                  <a:srgbClr val="000000"/>
                </a:solidFill>
                <a:ln w="12700" cap="rnd">
                  <a:solidFill>
                    <a:srgbClr val="000000"/>
                  </a:solidFill>
                  <a:round/>
                  <a:headEnd/>
                  <a:tailEnd/>
                </a:ln>
                <a:effectLst/>
              </p:spPr>
              <p:txBody>
                <a:bodyPr wrap="none" anchor="ctr"/>
                <a:lstStyle/>
                <a:p>
                  <a:endParaRPr lang="ja-JP" altLang="en-US"/>
                </a:p>
              </p:txBody>
            </p:sp>
            <p:sp>
              <p:nvSpPr>
                <p:cNvPr id="171" name="Freeform 177"/>
                <p:cNvSpPr>
                  <a:spLocks/>
                </p:cNvSpPr>
                <p:nvPr/>
              </p:nvSpPr>
              <p:spPr bwMode="auto">
                <a:xfrm>
                  <a:off x="5284" y="3471"/>
                  <a:ext cx="17" cy="57"/>
                </a:xfrm>
                <a:custGeom>
                  <a:avLst/>
                  <a:gdLst/>
                  <a:ahLst/>
                  <a:cxnLst>
                    <a:cxn ang="0">
                      <a:pos x="0" y="0"/>
                    </a:cxn>
                    <a:cxn ang="0">
                      <a:pos x="0" y="52"/>
                    </a:cxn>
                    <a:cxn ang="0">
                      <a:pos x="16" y="56"/>
                    </a:cxn>
                    <a:cxn ang="0">
                      <a:pos x="16" y="5"/>
                    </a:cxn>
                    <a:cxn ang="0">
                      <a:pos x="0" y="0"/>
                    </a:cxn>
                  </a:cxnLst>
                  <a:rect l="0" t="0" r="r" b="b"/>
                  <a:pathLst>
                    <a:path w="17" h="57">
                      <a:moveTo>
                        <a:pt x="0" y="0"/>
                      </a:moveTo>
                      <a:lnTo>
                        <a:pt x="0" y="52"/>
                      </a:lnTo>
                      <a:lnTo>
                        <a:pt x="16" y="56"/>
                      </a:lnTo>
                      <a:lnTo>
                        <a:pt x="16" y="5"/>
                      </a:lnTo>
                      <a:lnTo>
                        <a:pt x="0" y="0"/>
                      </a:lnTo>
                    </a:path>
                  </a:pathLst>
                </a:custGeom>
                <a:solidFill>
                  <a:srgbClr val="000000"/>
                </a:solidFill>
                <a:ln w="12700" cap="rnd" cmpd="sng">
                  <a:solidFill>
                    <a:srgbClr val="000000"/>
                  </a:solidFill>
                  <a:prstDash val="solid"/>
                  <a:round/>
                  <a:headEnd/>
                  <a:tailEnd/>
                </a:ln>
                <a:effectLst/>
              </p:spPr>
              <p:txBody>
                <a:bodyPr/>
                <a:lstStyle/>
                <a:p>
                  <a:endParaRPr lang="ja-JP" altLang="en-US"/>
                </a:p>
              </p:txBody>
            </p:sp>
            <p:sp>
              <p:nvSpPr>
                <p:cNvPr id="172" name="Freeform 178"/>
                <p:cNvSpPr>
                  <a:spLocks/>
                </p:cNvSpPr>
                <p:nvPr/>
              </p:nvSpPr>
              <p:spPr bwMode="auto">
                <a:xfrm>
                  <a:off x="5311" y="3478"/>
                  <a:ext cx="17" cy="57"/>
                </a:xfrm>
                <a:custGeom>
                  <a:avLst/>
                  <a:gdLst/>
                  <a:ahLst/>
                  <a:cxnLst>
                    <a:cxn ang="0">
                      <a:pos x="0" y="0"/>
                    </a:cxn>
                    <a:cxn ang="0">
                      <a:pos x="0" y="52"/>
                    </a:cxn>
                    <a:cxn ang="0">
                      <a:pos x="16" y="56"/>
                    </a:cxn>
                    <a:cxn ang="0">
                      <a:pos x="16" y="5"/>
                    </a:cxn>
                    <a:cxn ang="0">
                      <a:pos x="0" y="0"/>
                    </a:cxn>
                  </a:cxnLst>
                  <a:rect l="0" t="0" r="r" b="b"/>
                  <a:pathLst>
                    <a:path w="17" h="57">
                      <a:moveTo>
                        <a:pt x="0" y="0"/>
                      </a:moveTo>
                      <a:lnTo>
                        <a:pt x="0" y="52"/>
                      </a:lnTo>
                      <a:lnTo>
                        <a:pt x="16" y="56"/>
                      </a:lnTo>
                      <a:lnTo>
                        <a:pt x="16" y="5"/>
                      </a:lnTo>
                      <a:lnTo>
                        <a:pt x="0" y="0"/>
                      </a:lnTo>
                    </a:path>
                  </a:pathLst>
                </a:custGeom>
                <a:solidFill>
                  <a:srgbClr val="000000"/>
                </a:solidFill>
                <a:ln w="12700" cap="rnd" cmpd="sng">
                  <a:solidFill>
                    <a:srgbClr val="000000"/>
                  </a:solidFill>
                  <a:prstDash val="solid"/>
                  <a:round/>
                  <a:headEnd/>
                  <a:tailEnd/>
                </a:ln>
                <a:effectLst/>
              </p:spPr>
              <p:txBody>
                <a:bodyPr/>
                <a:lstStyle/>
                <a:p>
                  <a:endParaRPr lang="ja-JP" altLang="en-US"/>
                </a:p>
              </p:txBody>
            </p:sp>
          </p:grpSp>
          <p:grpSp>
            <p:nvGrpSpPr>
              <p:cNvPr id="56" name="Group 179"/>
              <p:cNvGrpSpPr>
                <a:grpSpLocks/>
              </p:cNvGrpSpPr>
              <p:nvPr/>
            </p:nvGrpSpPr>
            <p:grpSpPr bwMode="auto">
              <a:xfrm>
                <a:off x="5219" y="3655"/>
                <a:ext cx="132" cy="198"/>
                <a:chOff x="5219" y="3655"/>
                <a:chExt cx="132" cy="198"/>
              </a:xfrm>
            </p:grpSpPr>
            <p:sp>
              <p:nvSpPr>
                <p:cNvPr id="167" name="Freeform 180"/>
                <p:cNvSpPr>
                  <a:spLocks/>
                </p:cNvSpPr>
                <p:nvPr/>
              </p:nvSpPr>
              <p:spPr bwMode="auto">
                <a:xfrm>
                  <a:off x="5219" y="3724"/>
                  <a:ext cx="132" cy="129"/>
                </a:xfrm>
                <a:custGeom>
                  <a:avLst/>
                  <a:gdLst/>
                  <a:ahLst/>
                  <a:cxnLst>
                    <a:cxn ang="0">
                      <a:pos x="0" y="0"/>
                    </a:cxn>
                    <a:cxn ang="0">
                      <a:pos x="0" y="80"/>
                    </a:cxn>
                    <a:cxn ang="0">
                      <a:pos x="131" y="128"/>
                    </a:cxn>
                    <a:cxn ang="0">
                      <a:pos x="131" y="47"/>
                    </a:cxn>
                    <a:cxn ang="0">
                      <a:pos x="0" y="0"/>
                    </a:cxn>
                  </a:cxnLst>
                  <a:rect l="0" t="0" r="r" b="b"/>
                  <a:pathLst>
                    <a:path w="132" h="129">
                      <a:moveTo>
                        <a:pt x="0" y="0"/>
                      </a:moveTo>
                      <a:lnTo>
                        <a:pt x="0" y="80"/>
                      </a:lnTo>
                      <a:lnTo>
                        <a:pt x="131" y="128"/>
                      </a:lnTo>
                      <a:lnTo>
                        <a:pt x="131" y="47"/>
                      </a:lnTo>
                      <a:lnTo>
                        <a:pt x="0" y="0"/>
                      </a:lnTo>
                    </a:path>
                  </a:pathLst>
                </a:custGeom>
                <a:solidFill>
                  <a:srgbClr val="000000"/>
                </a:solidFill>
                <a:ln w="9525" cap="rnd">
                  <a:noFill/>
                  <a:round/>
                  <a:headEnd/>
                  <a:tailEnd/>
                </a:ln>
                <a:effectLst/>
              </p:spPr>
              <p:txBody>
                <a:bodyPr/>
                <a:lstStyle/>
                <a:p>
                  <a:endParaRPr lang="ja-JP" altLang="en-US"/>
                </a:p>
              </p:txBody>
            </p:sp>
            <p:sp>
              <p:nvSpPr>
                <p:cNvPr id="168" name="Freeform 181"/>
                <p:cNvSpPr>
                  <a:spLocks/>
                </p:cNvSpPr>
                <p:nvPr/>
              </p:nvSpPr>
              <p:spPr bwMode="auto">
                <a:xfrm>
                  <a:off x="5221" y="3655"/>
                  <a:ext cx="124" cy="97"/>
                </a:xfrm>
                <a:custGeom>
                  <a:avLst/>
                  <a:gdLst/>
                  <a:ahLst/>
                  <a:cxnLst>
                    <a:cxn ang="0">
                      <a:pos x="0" y="0"/>
                    </a:cxn>
                    <a:cxn ang="0">
                      <a:pos x="0" y="56"/>
                    </a:cxn>
                    <a:cxn ang="0">
                      <a:pos x="123" y="96"/>
                    </a:cxn>
                    <a:cxn ang="0">
                      <a:pos x="123" y="41"/>
                    </a:cxn>
                    <a:cxn ang="0">
                      <a:pos x="0" y="0"/>
                    </a:cxn>
                  </a:cxnLst>
                  <a:rect l="0" t="0" r="r" b="b"/>
                  <a:pathLst>
                    <a:path w="124" h="97">
                      <a:moveTo>
                        <a:pt x="0" y="0"/>
                      </a:moveTo>
                      <a:lnTo>
                        <a:pt x="0" y="56"/>
                      </a:lnTo>
                      <a:lnTo>
                        <a:pt x="123" y="96"/>
                      </a:lnTo>
                      <a:lnTo>
                        <a:pt x="123" y="41"/>
                      </a:lnTo>
                      <a:lnTo>
                        <a:pt x="0" y="0"/>
                      </a:lnTo>
                    </a:path>
                  </a:pathLst>
                </a:custGeom>
                <a:solidFill>
                  <a:srgbClr val="000000"/>
                </a:solidFill>
                <a:ln w="9525" cap="rnd">
                  <a:noFill/>
                  <a:round/>
                  <a:headEnd/>
                  <a:tailEnd/>
                </a:ln>
                <a:effectLst/>
              </p:spPr>
              <p:txBody>
                <a:bodyPr/>
                <a:lstStyle/>
                <a:p>
                  <a:endParaRPr lang="ja-JP" altLang="en-US"/>
                </a:p>
              </p:txBody>
            </p:sp>
          </p:grpSp>
        </p:grpSp>
      </p:grpSp>
      <p:sp>
        <p:nvSpPr>
          <p:cNvPr id="184" name="Line 182"/>
          <p:cNvSpPr>
            <a:spLocks noChangeShapeType="1"/>
          </p:cNvSpPr>
          <p:nvPr/>
        </p:nvSpPr>
        <p:spPr bwMode="auto">
          <a:xfrm>
            <a:off x="4330700" y="2154238"/>
            <a:ext cx="0" cy="784225"/>
          </a:xfrm>
          <a:prstGeom prst="line">
            <a:avLst/>
          </a:prstGeom>
          <a:noFill/>
          <a:ln w="50800">
            <a:solidFill>
              <a:schemeClr val="bg1"/>
            </a:solidFill>
            <a:round/>
            <a:headEnd type="none" w="sm" len="sm"/>
            <a:tailEnd type="stealth" w="med" len="lg"/>
          </a:ln>
          <a:effectLst/>
        </p:spPr>
        <p:txBody>
          <a:bodyPr wrap="none" anchor="ctr"/>
          <a:lstStyle/>
          <a:p>
            <a:endParaRPr lang="ja-JP" altLang="en-US"/>
          </a:p>
        </p:txBody>
      </p:sp>
      <p:graphicFrame>
        <p:nvGraphicFramePr>
          <p:cNvPr id="185" name="Object 183"/>
          <p:cNvGraphicFramePr>
            <a:graphicFrameLocks noChangeAspect="1"/>
          </p:cNvGraphicFramePr>
          <p:nvPr/>
        </p:nvGraphicFramePr>
        <p:xfrm>
          <a:off x="3987800" y="2954338"/>
          <a:ext cx="569913" cy="1504950"/>
        </p:xfrm>
        <a:graphic>
          <a:graphicData uri="http://schemas.openxmlformats.org/presentationml/2006/ole">
            <p:oleObj spid="_x0000_s69639" name="ｸﾘｯﾌﾟ" r:id="rId8" imgW="1453226" imgH="4689957" progId="">
              <p:embed/>
            </p:oleObj>
          </a:graphicData>
        </a:graphic>
      </p:graphicFrame>
      <p:grpSp>
        <p:nvGrpSpPr>
          <p:cNvPr id="62" name="Group 184"/>
          <p:cNvGrpSpPr>
            <a:grpSpLocks/>
          </p:cNvGrpSpPr>
          <p:nvPr/>
        </p:nvGrpSpPr>
        <p:grpSpPr bwMode="auto">
          <a:xfrm>
            <a:off x="762000" y="5029200"/>
            <a:ext cx="735013" cy="1317625"/>
            <a:chOff x="4535" y="2911"/>
            <a:chExt cx="463" cy="830"/>
          </a:xfrm>
        </p:grpSpPr>
        <p:sp>
          <p:nvSpPr>
            <p:cNvPr id="187" name="Freeform 185"/>
            <p:cNvSpPr>
              <a:spLocks/>
            </p:cNvSpPr>
            <p:nvPr/>
          </p:nvSpPr>
          <p:spPr bwMode="auto">
            <a:xfrm>
              <a:off x="4535" y="2960"/>
              <a:ext cx="462" cy="92"/>
            </a:xfrm>
            <a:custGeom>
              <a:avLst/>
              <a:gdLst/>
              <a:ahLst/>
              <a:cxnLst>
                <a:cxn ang="0">
                  <a:pos x="0" y="54"/>
                </a:cxn>
                <a:cxn ang="0">
                  <a:pos x="263" y="91"/>
                </a:cxn>
                <a:cxn ang="0">
                  <a:pos x="461" y="27"/>
                </a:cxn>
                <a:cxn ang="0">
                  <a:pos x="220" y="0"/>
                </a:cxn>
                <a:cxn ang="0">
                  <a:pos x="0" y="54"/>
                </a:cxn>
              </a:cxnLst>
              <a:rect l="0" t="0" r="r" b="b"/>
              <a:pathLst>
                <a:path w="462" h="92">
                  <a:moveTo>
                    <a:pt x="0" y="54"/>
                  </a:moveTo>
                  <a:lnTo>
                    <a:pt x="263" y="91"/>
                  </a:lnTo>
                  <a:lnTo>
                    <a:pt x="461" y="27"/>
                  </a:lnTo>
                  <a:lnTo>
                    <a:pt x="220" y="0"/>
                  </a:lnTo>
                  <a:lnTo>
                    <a:pt x="0" y="54"/>
                  </a:lnTo>
                </a:path>
              </a:pathLst>
            </a:custGeom>
            <a:solidFill>
              <a:srgbClr val="DF3F5F"/>
            </a:solidFill>
            <a:ln w="9525" cap="rnd">
              <a:noFill/>
              <a:round/>
              <a:headEnd/>
              <a:tailEnd/>
            </a:ln>
            <a:effectLst/>
          </p:spPr>
          <p:txBody>
            <a:bodyPr/>
            <a:lstStyle/>
            <a:p>
              <a:endParaRPr lang="ja-JP" altLang="en-US"/>
            </a:p>
          </p:txBody>
        </p:sp>
        <p:sp>
          <p:nvSpPr>
            <p:cNvPr id="188" name="Freeform 186"/>
            <p:cNvSpPr>
              <a:spLocks/>
            </p:cNvSpPr>
            <p:nvPr/>
          </p:nvSpPr>
          <p:spPr bwMode="auto">
            <a:xfrm>
              <a:off x="4535" y="3013"/>
              <a:ext cx="264" cy="727"/>
            </a:xfrm>
            <a:custGeom>
              <a:avLst/>
              <a:gdLst/>
              <a:ahLst/>
              <a:cxnLst>
                <a:cxn ang="0">
                  <a:pos x="0" y="0"/>
                </a:cxn>
                <a:cxn ang="0">
                  <a:pos x="263" y="37"/>
                </a:cxn>
                <a:cxn ang="0">
                  <a:pos x="263" y="726"/>
                </a:cxn>
                <a:cxn ang="0">
                  <a:pos x="207" y="711"/>
                </a:cxn>
                <a:cxn ang="0">
                  <a:pos x="208" y="623"/>
                </a:cxn>
                <a:cxn ang="0">
                  <a:pos x="134" y="598"/>
                </a:cxn>
                <a:cxn ang="0">
                  <a:pos x="134" y="676"/>
                </a:cxn>
                <a:cxn ang="0">
                  <a:pos x="92" y="660"/>
                </a:cxn>
                <a:cxn ang="0">
                  <a:pos x="92" y="583"/>
                </a:cxn>
                <a:cxn ang="0">
                  <a:pos x="33" y="560"/>
                </a:cxn>
                <a:cxn ang="0">
                  <a:pos x="33" y="638"/>
                </a:cxn>
                <a:cxn ang="0">
                  <a:pos x="0" y="626"/>
                </a:cxn>
                <a:cxn ang="0">
                  <a:pos x="0" y="0"/>
                </a:cxn>
              </a:cxnLst>
              <a:rect l="0" t="0" r="r" b="b"/>
              <a:pathLst>
                <a:path w="264" h="727">
                  <a:moveTo>
                    <a:pt x="0" y="0"/>
                  </a:moveTo>
                  <a:lnTo>
                    <a:pt x="263" y="37"/>
                  </a:lnTo>
                  <a:lnTo>
                    <a:pt x="263" y="726"/>
                  </a:lnTo>
                  <a:lnTo>
                    <a:pt x="207" y="711"/>
                  </a:lnTo>
                  <a:lnTo>
                    <a:pt x="208" y="623"/>
                  </a:lnTo>
                  <a:lnTo>
                    <a:pt x="134" y="598"/>
                  </a:lnTo>
                  <a:lnTo>
                    <a:pt x="134" y="676"/>
                  </a:lnTo>
                  <a:lnTo>
                    <a:pt x="92" y="660"/>
                  </a:lnTo>
                  <a:lnTo>
                    <a:pt x="92" y="583"/>
                  </a:lnTo>
                  <a:lnTo>
                    <a:pt x="33" y="560"/>
                  </a:lnTo>
                  <a:lnTo>
                    <a:pt x="33" y="638"/>
                  </a:lnTo>
                  <a:lnTo>
                    <a:pt x="0" y="626"/>
                  </a:lnTo>
                  <a:lnTo>
                    <a:pt x="0" y="0"/>
                  </a:lnTo>
                </a:path>
              </a:pathLst>
            </a:custGeom>
            <a:solidFill>
              <a:srgbClr val="FF5F7F"/>
            </a:solidFill>
            <a:ln w="9525" cap="rnd">
              <a:noFill/>
              <a:round/>
              <a:headEnd/>
              <a:tailEnd/>
            </a:ln>
            <a:effectLst/>
          </p:spPr>
          <p:txBody>
            <a:bodyPr/>
            <a:lstStyle/>
            <a:p>
              <a:endParaRPr lang="ja-JP" altLang="en-US"/>
            </a:p>
          </p:txBody>
        </p:sp>
        <p:grpSp>
          <p:nvGrpSpPr>
            <p:cNvPr id="64" name="Group 187"/>
            <p:cNvGrpSpPr>
              <a:grpSpLocks/>
            </p:cNvGrpSpPr>
            <p:nvPr/>
          </p:nvGrpSpPr>
          <p:grpSpPr bwMode="auto">
            <a:xfrm>
              <a:off x="4544" y="2911"/>
              <a:ext cx="454" cy="830"/>
              <a:chOff x="4544" y="2911"/>
              <a:chExt cx="454" cy="830"/>
            </a:xfrm>
          </p:grpSpPr>
          <p:sp>
            <p:nvSpPr>
              <p:cNvPr id="190" name="Freeform 188"/>
              <p:cNvSpPr>
                <a:spLocks/>
              </p:cNvSpPr>
              <p:nvPr/>
            </p:nvSpPr>
            <p:spPr bwMode="auto">
              <a:xfrm>
                <a:off x="4798" y="2986"/>
                <a:ext cx="200" cy="755"/>
              </a:xfrm>
              <a:custGeom>
                <a:avLst/>
                <a:gdLst/>
                <a:ahLst/>
                <a:cxnLst>
                  <a:cxn ang="0">
                    <a:pos x="0" y="64"/>
                  </a:cxn>
                  <a:cxn ang="0">
                    <a:pos x="197" y="0"/>
                  </a:cxn>
                  <a:cxn ang="0">
                    <a:pos x="199" y="583"/>
                  </a:cxn>
                  <a:cxn ang="0">
                    <a:pos x="0" y="754"/>
                  </a:cxn>
                  <a:cxn ang="0">
                    <a:pos x="0" y="64"/>
                  </a:cxn>
                </a:cxnLst>
                <a:rect l="0" t="0" r="r" b="b"/>
                <a:pathLst>
                  <a:path w="200" h="755">
                    <a:moveTo>
                      <a:pt x="0" y="64"/>
                    </a:moveTo>
                    <a:lnTo>
                      <a:pt x="197" y="0"/>
                    </a:lnTo>
                    <a:lnTo>
                      <a:pt x="199" y="583"/>
                    </a:lnTo>
                    <a:lnTo>
                      <a:pt x="0" y="754"/>
                    </a:lnTo>
                    <a:lnTo>
                      <a:pt x="0" y="64"/>
                    </a:lnTo>
                  </a:path>
                </a:pathLst>
              </a:custGeom>
              <a:solidFill>
                <a:srgbClr val="DF1F3F"/>
              </a:solidFill>
              <a:ln w="9525" cap="rnd">
                <a:noFill/>
                <a:round/>
                <a:headEnd/>
                <a:tailEnd/>
              </a:ln>
              <a:effectLst/>
            </p:spPr>
            <p:txBody>
              <a:bodyPr/>
              <a:lstStyle/>
              <a:p>
                <a:endParaRPr lang="ja-JP" altLang="en-US"/>
              </a:p>
            </p:txBody>
          </p:sp>
          <p:grpSp>
            <p:nvGrpSpPr>
              <p:cNvPr id="65" name="Group 189"/>
              <p:cNvGrpSpPr>
                <a:grpSpLocks/>
              </p:cNvGrpSpPr>
              <p:nvPr/>
            </p:nvGrpSpPr>
            <p:grpSpPr bwMode="auto">
              <a:xfrm>
                <a:off x="4669" y="3609"/>
                <a:ext cx="78" cy="81"/>
                <a:chOff x="4669" y="3609"/>
                <a:chExt cx="78" cy="81"/>
              </a:xfrm>
            </p:grpSpPr>
            <p:sp>
              <p:nvSpPr>
                <p:cNvPr id="213" name="Freeform 190"/>
                <p:cNvSpPr>
                  <a:spLocks/>
                </p:cNvSpPr>
                <p:nvPr/>
              </p:nvSpPr>
              <p:spPr bwMode="auto">
                <a:xfrm>
                  <a:off x="4711" y="3624"/>
                  <a:ext cx="36" cy="58"/>
                </a:xfrm>
                <a:custGeom>
                  <a:avLst/>
                  <a:gdLst/>
                  <a:ahLst/>
                  <a:cxnLst>
                    <a:cxn ang="0">
                      <a:pos x="0" y="0"/>
                    </a:cxn>
                    <a:cxn ang="0">
                      <a:pos x="0" y="43"/>
                    </a:cxn>
                    <a:cxn ang="0">
                      <a:pos x="35" y="57"/>
                    </a:cxn>
                    <a:cxn ang="0">
                      <a:pos x="35" y="12"/>
                    </a:cxn>
                    <a:cxn ang="0">
                      <a:pos x="0" y="0"/>
                    </a:cxn>
                  </a:cxnLst>
                  <a:rect l="0" t="0" r="r" b="b"/>
                  <a:pathLst>
                    <a:path w="36" h="58">
                      <a:moveTo>
                        <a:pt x="0" y="0"/>
                      </a:moveTo>
                      <a:lnTo>
                        <a:pt x="0" y="43"/>
                      </a:lnTo>
                      <a:lnTo>
                        <a:pt x="35" y="57"/>
                      </a:lnTo>
                      <a:lnTo>
                        <a:pt x="35" y="12"/>
                      </a:lnTo>
                      <a:lnTo>
                        <a:pt x="0" y="0"/>
                      </a:lnTo>
                    </a:path>
                  </a:pathLst>
                </a:custGeom>
                <a:solidFill>
                  <a:srgbClr val="FF001F"/>
                </a:solidFill>
                <a:ln w="9525" cap="rnd">
                  <a:noFill/>
                  <a:round/>
                  <a:headEnd/>
                  <a:tailEnd/>
                </a:ln>
                <a:effectLst/>
              </p:spPr>
              <p:txBody>
                <a:bodyPr/>
                <a:lstStyle/>
                <a:p>
                  <a:endParaRPr lang="ja-JP" altLang="en-US"/>
                </a:p>
              </p:txBody>
            </p:sp>
            <p:sp>
              <p:nvSpPr>
                <p:cNvPr id="214" name="Freeform 191"/>
                <p:cNvSpPr>
                  <a:spLocks/>
                </p:cNvSpPr>
                <p:nvPr/>
              </p:nvSpPr>
              <p:spPr bwMode="auto">
                <a:xfrm>
                  <a:off x="4669" y="3609"/>
                  <a:ext cx="45" cy="81"/>
                </a:xfrm>
                <a:custGeom>
                  <a:avLst/>
                  <a:gdLst/>
                  <a:ahLst/>
                  <a:cxnLst>
                    <a:cxn ang="0">
                      <a:pos x="0" y="0"/>
                    </a:cxn>
                    <a:cxn ang="0">
                      <a:pos x="0" y="80"/>
                    </a:cxn>
                    <a:cxn ang="0">
                      <a:pos x="44" y="57"/>
                    </a:cxn>
                    <a:cxn ang="0">
                      <a:pos x="44" y="16"/>
                    </a:cxn>
                    <a:cxn ang="0">
                      <a:pos x="0" y="0"/>
                    </a:cxn>
                  </a:cxnLst>
                  <a:rect l="0" t="0" r="r" b="b"/>
                  <a:pathLst>
                    <a:path w="45" h="81">
                      <a:moveTo>
                        <a:pt x="0" y="0"/>
                      </a:moveTo>
                      <a:lnTo>
                        <a:pt x="0" y="80"/>
                      </a:lnTo>
                      <a:lnTo>
                        <a:pt x="44" y="57"/>
                      </a:lnTo>
                      <a:lnTo>
                        <a:pt x="44" y="16"/>
                      </a:lnTo>
                      <a:lnTo>
                        <a:pt x="0" y="0"/>
                      </a:lnTo>
                    </a:path>
                  </a:pathLst>
                </a:custGeom>
                <a:solidFill>
                  <a:srgbClr val="DF1F3F"/>
                </a:solidFill>
                <a:ln w="9525" cap="rnd">
                  <a:noFill/>
                  <a:round/>
                  <a:headEnd/>
                  <a:tailEnd/>
                </a:ln>
                <a:effectLst/>
              </p:spPr>
              <p:txBody>
                <a:bodyPr/>
                <a:lstStyle/>
                <a:p>
                  <a:endParaRPr lang="ja-JP" altLang="en-US"/>
                </a:p>
              </p:txBody>
            </p:sp>
          </p:grpSp>
          <p:grpSp>
            <p:nvGrpSpPr>
              <p:cNvPr id="66" name="Group 192"/>
              <p:cNvGrpSpPr>
                <a:grpSpLocks/>
              </p:cNvGrpSpPr>
              <p:nvPr/>
            </p:nvGrpSpPr>
            <p:grpSpPr bwMode="auto">
              <a:xfrm>
                <a:off x="4568" y="3570"/>
                <a:ext cx="79" cy="83"/>
                <a:chOff x="4568" y="3570"/>
                <a:chExt cx="79" cy="83"/>
              </a:xfrm>
            </p:grpSpPr>
            <p:sp>
              <p:nvSpPr>
                <p:cNvPr id="211" name="Freeform 193"/>
                <p:cNvSpPr>
                  <a:spLocks/>
                </p:cNvSpPr>
                <p:nvPr/>
              </p:nvSpPr>
              <p:spPr bwMode="auto">
                <a:xfrm>
                  <a:off x="4611" y="3585"/>
                  <a:ext cx="36" cy="58"/>
                </a:xfrm>
                <a:custGeom>
                  <a:avLst/>
                  <a:gdLst/>
                  <a:ahLst/>
                  <a:cxnLst>
                    <a:cxn ang="0">
                      <a:pos x="0" y="0"/>
                    </a:cxn>
                    <a:cxn ang="0">
                      <a:pos x="0" y="44"/>
                    </a:cxn>
                    <a:cxn ang="0">
                      <a:pos x="35" y="57"/>
                    </a:cxn>
                    <a:cxn ang="0">
                      <a:pos x="35" y="13"/>
                    </a:cxn>
                    <a:cxn ang="0">
                      <a:pos x="0" y="0"/>
                    </a:cxn>
                  </a:cxnLst>
                  <a:rect l="0" t="0" r="r" b="b"/>
                  <a:pathLst>
                    <a:path w="36" h="58">
                      <a:moveTo>
                        <a:pt x="0" y="0"/>
                      </a:moveTo>
                      <a:lnTo>
                        <a:pt x="0" y="44"/>
                      </a:lnTo>
                      <a:lnTo>
                        <a:pt x="35" y="57"/>
                      </a:lnTo>
                      <a:lnTo>
                        <a:pt x="35" y="13"/>
                      </a:lnTo>
                      <a:lnTo>
                        <a:pt x="0" y="0"/>
                      </a:lnTo>
                    </a:path>
                  </a:pathLst>
                </a:custGeom>
                <a:solidFill>
                  <a:srgbClr val="FF001F"/>
                </a:solidFill>
                <a:ln w="9525" cap="rnd">
                  <a:noFill/>
                  <a:round/>
                  <a:headEnd/>
                  <a:tailEnd/>
                </a:ln>
                <a:effectLst/>
              </p:spPr>
              <p:txBody>
                <a:bodyPr/>
                <a:lstStyle/>
                <a:p>
                  <a:endParaRPr lang="ja-JP" altLang="en-US"/>
                </a:p>
              </p:txBody>
            </p:sp>
            <p:sp>
              <p:nvSpPr>
                <p:cNvPr id="212" name="Freeform 194"/>
                <p:cNvSpPr>
                  <a:spLocks/>
                </p:cNvSpPr>
                <p:nvPr/>
              </p:nvSpPr>
              <p:spPr bwMode="auto">
                <a:xfrm>
                  <a:off x="4568" y="3570"/>
                  <a:ext cx="45" cy="83"/>
                </a:xfrm>
                <a:custGeom>
                  <a:avLst/>
                  <a:gdLst/>
                  <a:ahLst/>
                  <a:cxnLst>
                    <a:cxn ang="0">
                      <a:pos x="0" y="0"/>
                    </a:cxn>
                    <a:cxn ang="0">
                      <a:pos x="0" y="82"/>
                    </a:cxn>
                    <a:cxn ang="0">
                      <a:pos x="44" y="59"/>
                    </a:cxn>
                    <a:cxn ang="0">
                      <a:pos x="44" y="18"/>
                    </a:cxn>
                    <a:cxn ang="0">
                      <a:pos x="0" y="0"/>
                    </a:cxn>
                  </a:cxnLst>
                  <a:rect l="0" t="0" r="r" b="b"/>
                  <a:pathLst>
                    <a:path w="45" h="83">
                      <a:moveTo>
                        <a:pt x="0" y="0"/>
                      </a:moveTo>
                      <a:lnTo>
                        <a:pt x="0" y="82"/>
                      </a:lnTo>
                      <a:lnTo>
                        <a:pt x="44" y="59"/>
                      </a:lnTo>
                      <a:lnTo>
                        <a:pt x="44" y="18"/>
                      </a:lnTo>
                      <a:lnTo>
                        <a:pt x="0" y="0"/>
                      </a:lnTo>
                    </a:path>
                  </a:pathLst>
                </a:custGeom>
                <a:solidFill>
                  <a:srgbClr val="DF1F3F"/>
                </a:solidFill>
                <a:ln w="9525" cap="rnd">
                  <a:noFill/>
                  <a:round/>
                  <a:headEnd/>
                  <a:tailEnd/>
                </a:ln>
                <a:effectLst/>
              </p:spPr>
              <p:txBody>
                <a:bodyPr/>
                <a:lstStyle/>
                <a:p>
                  <a:endParaRPr lang="ja-JP" altLang="en-US"/>
                </a:p>
              </p:txBody>
            </p:sp>
          </p:grpSp>
          <p:grpSp>
            <p:nvGrpSpPr>
              <p:cNvPr id="67" name="Group 195"/>
              <p:cNvGrpSpPr>
                <a:grpSpLocks/>
              </p:cNvGrpSpPr>
              <p:nvPr/>
            </p:nvGrpSpPr>
            <p:grpSpPr bwMode="auto">
              <a:xfrm>
                <a:off x="4544" y="3030"/>
                <a:ext cx="237" cy="575"/>
                <a:chOff x="4544" y="3030"/>
                <a:chExt cx="237" cy="575"/>
              </a:xfrm>
            </p:grpSpPr>
            <p:sp>
              <p:nvSpPr>
                <p:cNvPr id="200" name="Freeform 196"/>
                <p:cNvSpPr>
                  <a:spLocks/>
                </p:cNvSpPr>
                <p:nvPr/>
              </p:nvSpPr>
              <p:spPr bwMode="auto">
                <a:xfrm>
                  <a:off x="4554" y="3031"/>
                  <a:ext cx="215" cy="574"/>
                </a:xfrm>
                <a:custGeom>
                  <a:avLst/>
                  <a:gdLst/>
                  <a:ahLst/>
                  <a:cxnLst>
                    <a:cxn ang="0">
                      <a:pos x="0" y="0"/>
                    </a:cxn>
                    <a:cxn ang="0">
                      <a:pos x="214" y="31"/>
                    </a:cxn>
                    <a:cxn ang="0">
                      <a:pos x="214" y="573"/>
                    </a:cxn>
                    <a:cxn ang="0">
                      <a:pos x="1" y="496"/>
                    </a:cxn>
                    <a:cxn ang="0">
                      <a:pos x="0" y="0"/>
                    </a:cxn>
                  </a:cxnLst>
                  <a:rect l="0" t="0" r="r" b="b"/>
                  <a:pathLst>
                    <a:path w="215" h="574">
                      <a:moveTo>
                        <a:pt x="0" y="0"/>
                      </a:moveTo>
                      <a:lnTo>
                        <a:pt x="214" y="31"/>
                      </a:lnTo>
                      <a:lnTo>
                        <a:pt x="214" y="573"/>
                      </a:lnTo>
                      <a:lnTo>
                        <a:pt x="1" y="496"/>
                      </a:lnTo>
                      <a:lnTo>
                        <a:pt x="0" y="0"/>
                      </a:lnTo>
                    </a:path>
                  </a:pathLst>
                </a:custGeom>
                <a:solidFill>
                  <a:srgbClr val="000000"/>
                </a:solidFill>
                <a:ln w="9525" cap="rnd">
                  <a:noFill/>
                  <a:round/>
                  <a:headEnd/>
                  <a:tailEnd/>
                </a:ln>
                <a:effectLst/>
              </p:spPr>
              <p:txBody>
                <a:bodyPr/>
                <a:lstStyle/>
                <a:p>
                  <a:endParaRPr lang="ja-JP" altLang="en-US"/>
                </a:p>
              </p:txBody>
            </p:sp>
            <p:grpSp>
              <p:nvGrpSpPr>
                <p:cNvPr id="68" name="Group 197"/>
                <p:cNvGrpSpPr>
                  <a:grpSpLocks/>
                </p:cNvGrpSpPr>
                <p:nvPr/>
              </p:nvGrpSpPr>
              <p:grpSpPr bwMode="auto">
                <a:xfrm>
                  <a:off x="4544" y="3030"/>
                  <a:ext cx="237" cy="562"/>
                  <a:chOff x="4544" y="3030"/>
                  <a:chExt cx="237" cy="562"/>
                </a:xfrm>
              </p:grpSpPr>
              <p:sp>
                <p:nvSpPr>
                  <p:cNvPr id="202" name="Line 198"/>
                  <p:cNvSpPr>
                    <a:spLocks noChangeShapeType="1"/>
                  </p:cNvSpPr>
                  <p:nvPr/>
                </p:nvSpPr>
                <p:spPr bwMode="auto">
                  <a:xfrm>
                    <a:off x="4546" y="3461"/>
                    <a:ext cx="235" cy="68"/>
                  </a:xfrm>
                  <a:prstGeom prst="line">
                    <a:avLst/>
                  </a:prstGeom>
                  <a:noFill/>
                  <a:ln w="12700">
                    <a:solidFill>
                      <a:srgbClr val="FF5F7F"/>
                    </a:solidFill>
                    <a:round/>
                    <a:headEnd type="none" w="sm" len="sm"/>
                    <a:tailEnd type="none" w="sm" len="sm"/>
                  </a:ln>
                  <a:effectLst/>
                </p:spPr>
                <p:txBody>
                  <a:bodyPr wrap="none" anchor="ctr"/>
                  <a:lstStyle/>
                  <a:p>
                    <a:endParaRPr lang="ja-JP" altLang="en-US"/>
                  </a:p>
                </p:txBody>
              </p:sp>
              <p:sp>
                <p:nvSpPr>
                  <p:cNvPr id="203" name="Line 199"/>
                  <p:cNvSpPr>
                    <a:spLocks noChangeShapeType="1"/>
                  </p:cNvSpPr>
                  <p:nvPr/>
                </p:nvSpPr>
                <p:spPr bwMode="auto">
                  <a:xfrm>
                    <a:off x="4544" y="3388"/>
                    <a:ext cx="235" cy="59"/>
                  </a:xfrm>
                  <a:prstGeom prst="line">
                    <a:avLst/>
                  </a:prstGeom>
                  <a:noFill/>
                  <a:ln w="12700">
                    <a:solidFill>
                      <a:srgbClr val="FF5F7F"/>
                    </a:solidFill>
                    <a:round/>
                    <a:headEnd type="none" w="sm" len="sm"/>
                    <a:tailEnd type="none" w="sm" len="sm"/>
                  </a:ln>
                  <a:effectLst/>
                </p:spPr>
                <p:txBody>
                  <a:bodyPr wrap="none" anchor="ctr"/>
                  <a:lstStyle/>
                  <a:p>
                    <a:endParaRPr lang="ja-JP" altLang="en-US"/>
                  </a:p>
                </p:txBody>
              </p:sp>
              <p:sp>
                <p:nvSpPr>
                  <p:cNvPr id="204" name="Line 200"/>
                  <p:cNvSpPr>
                    <a:spLocks noChangeShapeType="1"/>
                  </p:cNvSpPr>
                  <p:nvPr/>
                </p:nvSpPr>
                <p:spPr bwMode="auto">
                  <a:xfrm>
                    <a:off x="4549" y="3314"/>
                    <a:ext cx="230" cy="52"/>
                  </a:xfrm>
                  <a:prstGeom prst="line">
                    <a:avLst/>
                  </a:prstGeom>
                  <a:noFill/>
                  <a:ln w="12700">
                    <a:solidFill>
                      <a:srgbClr val="FF5F7F"/>
                    </a:solidFill>
                    <a:round/>
                    <a:headEnd type="none" w="sm" len="sm"/>
                    <a:tailEnd type="none" w="sm" len="sm"/>
                  </a:ln>
                  <a:effectLst/>
                </p:spPr>
                <p:txBody>
                  <a:bodyPr wrap="none" anchor="ctr"/>
                  <a:lstStyle/>
                  <a:p>
                    <a:endParaRPr lang="ja-JP" altLang="en-US"/>
                  </a:p>
                </p:txBody>
              </p:sp>
              <p:sp>
                <p:nvSpPr>
                  <p:cNvPr id="205" name="Line 201"/>
                  <p:cNvSpPr>
                    <a:spLocks noChangeShapeType="1"/>
                  </p:cNvSpPr>
                  <p:nvPr/>
                </p:nvSpPr>
                <p:spPr bwMode="auto">
                  <a:xfrm>
                    <a:off x="4547" y="3237"/>
                    <a:ext cx="230" cy="48"/>
                  </a:xfrm>
                  <a:prstGeom prst="line">
                    <a:avLst/>
                  </a:prstGeom>
                  <a:noFill/>
                  <a:ln w="12700">
                    <a:solidFill>
                      <a:srgbClr val="FF5F7F"/>
                    </a:solidFill>
                    <a:round/>
                    <a:headEnd type="none" w="sm" len="sm"/>
                    <a:tailEnd type="none" w="sm" len="sm"/>
                  </a:ln>
                  <a:effectLst/>
                </p:spPr>
                <p:txBody>
                  <a:bodyPr wrap="none" anchor="ctr"/>
                  <a:lstStyle/>
                  <a:p>
                    <a:endParaRPr lang="ja-JP" altLang="en-US"/>
                  </a:p>
                </p:txBody>
              </p:sp>
              <p:sp>
                <p:nvSpPr>
                  <p:cNvPr id="206" name="Line 202"/>
                  <p:cNvSpPr>
                    <a:spLocks noChangeShapeType="1"/>
                  </p:cNvSpPr>
                  <p:nvPr/>
                </p:nvSpPr>
                <p:spPr bwMode="auto">
                  <a:xfrm>
                    <a:off x="4552" y="3163"/>
                    <a:ext cx="225" cy="39"/>
                  </a:xfrm>
                  <a:prstGeom prst="line">
                    <a:avLst/>
                  </a:prstGeom>
                  <a:noFill/>
                  <a:ln w="12700">
                    <a:solidFill>
                      <a:srgbClr val="FF5F7F"/>
                    </a:solidFill>
                    <a:round/>
                    <a:headEnd type="none" w="sm" len="sm"/>
                    <a:tailEnd type="none" w="sm" len="sm"/>
                  </a:ln>
                  <a:effectLst/>
                </p:spPr>
                <p:txBody>
                  <a:bodyPr wrap="none" anchor="ctr"/>
                  <a:lstStyle/>
                  <a:p>
                    <a:endParaRPr lang="ja-JP" altLang="en-US"/>
                  </a:p>
                </p:txBody>
              </p:sp>
              <p:sp>
                <p:nvSpPr>
                  <p:cNvPr id="207" name="Line 203"/>
                  <p:cNvSpPr>
                    <a:spLocks noChangeShapeType="1"/>
                  </p:cNvSpPr>
                  <p:nvPr/>
                </p:nvSpPr>
                <p:spPr bwMode="auto">
                  <a:xfrm>
                    <a:off x="4544" y="3094"/>
                    <a:ext cx="231" cy="34"/>
                  </a:xfrm>
                  <a:prstGeom prst="line">
                    <a:avLst/>
                  </a:prstGeom>
                  <a:noFill/>
                  <a:ln w="12700">
                    <a:solidFill>
                      <a:srgbClr val="FF5F7F"/>
                    </a:solidFill>
                    <a:round/>
                    <a:headEnd type="none" w="sm" len="sm"/>
                    <a:tailEnd type="none" w="sm" len="sm"/>
                  </a:ln>
                  <a:effectLst/>
                </p:spPr>
                <p:txBody>
                  <a:bodyPr wrap="none" anchor="ctr"/>
                  <a:lstStyle/>
                  <a:p>
                    <a:endParaRPr lang="ja-JP" altLang="en-US"/>
                  </a:p>
                </p:txBody>
              </p:sp>
              <p:sp>
                <p:nvSpPr>
                  <p:cNvPr id="208" name="Line 204"/>
                  <p:cNvSpPr>
                    <a:spLocks noChangeShapeType="1"/>
                  </p:cNvSpPr>
                  <p:nvPr/>
                </p:nvSpPr>
                <p:spPr bwMode="auto">
                  <a:xfrm>
                    <a:off x="4599" y="3030"/>
                    <a:ext cx="0" cy="524"/>
                  </a:xfrm>
                  <a:prstGeom prst="line">
                    <a:avLst/>
                  </a:prstGeom>
                  <a:noFill/>
                  <a:ln w="12700">
                    <a:solidFill>
                      <a:srgbClr val="FF5F7F"/>
                    </a:solidFill>
                    <a:round/>
                    <a:headEnd type="none" w="sm" len="sm"/>
                    <a:tailEnd type="none" w="sm" len="sm"/>
                  </a:ln>
                  <a:effectLst/>
                </p:spPr>
                <p:txBody>
                  <a:bodyPr wrap="none" anchor="ctr"/>
                  <a:lstStyle/>
                  <a:p>
                    <a:endParaRPr lang="ja-JP" altLang="en-US"/>
                  </a:p>
                </p:txBody>
              </p:sp>
              <p:sp>
                <p:nvSpPr>
                  <p:cNvPr id="209" name="Line 205"/>
                  <p:cNvSpPr>
                    <a:spLocks noChangeShapeType="1"/>
                  </p:cNvSpPr>
                  <p:nvPr/>
                </p:nvSpPr>
                <p:spPr bwMode="auto">
                  <a:xfrm>
                    <a:off x="4653" y="3039"/>
                    <a:ext cx="0" cy="536"/>
                  </a:xfrm>
                  <a:prstGeom prst="line">
                    <a:avLst/>
                  </a:prstGeom>
                  <a:noFill/>
                  <a:ln w="12700">
                    <a:solidFill>
                      <a:srgbClr val="FF5F7F"/>
                    </a:solidFill>
                    <a:round/>
                    <a:headEnd type="none" w="sm" len="sm"/>
                    <a:tailEnd type="none" w="sm" len="sm"/>
                  </a:ln>
                  <a:effectLst/>
                </p:spPr>
                <p:txBody>
                  <a:bodyPr wrap="none" anchor="ctr"/>
                  <a:lstStyle/>
                  <a:p>
                    <a:endParaRPr lang="ja-JP" altLang="en-US"/>
                  </a:p>
                </p:txBody>
              </p:sp>
              <p:sp>
                <p:nvSpPr>
                  <p:cNvPr id="210" name="Line 206"/>
                  <p:cNvSpPr>
                    <a:spLocks noChangeShapeType="1"/>
                  </p:cNvSpPr>
                  <p:nvPr/>
                </p:nvSpPr>
                <p:spPr bwMode="auto">
                  <a:xfrm>
                    <a:off x="4710" y="3047"/>
                    <a:ext cx="0" cy="545"/>
                  </a:xfrm>
                  <a:prstGeom prst="line">
                    <a:avLst/>
                  </a:prstGeom>
                  <a:noFill/>
                  <a:ln w="12700">
                    <a:solidFill>
                      <a:srgbClr val="FF5F7F"/>
                    </a:solidFill>
                    <a:round/>
                    <a:headEnd type="none" w="sm" len="sm"/>
                    <a:tailEnd type="none" w="sm" len="sm"/>
                  </a:ln>
                  <a:effectLst/>
                </p:spPr>
                <p:txBody>
                  <a:bodyPr wrap="none" anchor="ctr"/>
                  <a:lstStyle/>
                  <a:p>
                    <a:endParaRPr lang="ja-JP" altLang="en-US"/>
                  </a:p>
                </p:txBody>
              </p:sp>
            </p:grpSp>
          </p:grpSp>
          <p:grpSp>
            <p:nvGrpSpPr>
              <p:cNvPr id="74" name="Group 207"/>
              <p:cNvGrpSpPr>
                <a:grpSpLocks/>
              </p:cNvGrpSpPr>
              <p:nvPr/>
            </p:nvGrpSpPr>
            <p:grpSpPr bwMode="auto">
              <a:xfrm>
                <a:off x="4634" y="2911"/>
                <a:ext cx="276" cy="117"/>
                <a:chOff x="4634" y="2911"/>
                <a:chExt cx="276" cy="117"/>
              </a:xfrm>
            </p:grpSpPr>
            <p:grpSp>
              <p:nvGrpSpPr>
                <p:cNvPr id="88" name="Group 208"/>
                <p:cNvGrpSpPr>
                  <a:grpSpLocks/>
                </p:cNvGrpSpPr>
                <p:nvPr/>
              </p:nvGrpSpPr>
              <p:grpSpPr bwMode="auto">
                <a:xfrm>
                  <a:off x="4634" y="2911"/>
                  <a:ext cx="276" cy="117"/>
                  <a:chOff x="4634" y="2911"/>
                  <a:chExt cx="276" cy="117"/>
                </a:xfrm>
              </p:grpSpPr>
              <p:sp>
                <p:nvSpPr>
                  <p:cNvPr id="197" name="Freeform 209"/>
                  <p:cNvSpPr>
                    <a:spLocks/>
                  </p:cNvSpPr>
                  <p:nvPr/>
                </p:nvSpPr>
                <p:spPr bwMode="auto">
                  <a:xfrm>
                    <a:off x="4634" y="2911"/>
                    <a:ext cx="276" cy="47"/>
                  </a:xfrm>
                  <a:custGeom>
                    <a:avLst/>
                    <a:gdLst/>
                    <a:ahLst/>
                    <a:cxnLst>
                      <a:cxn ang="0">
                        <a:pos x="0" y="30"/>
                      </a:cxn>
                      <a:cxn ang="0">
                        <a:pos x="160" y="46"/>
                      </a:cxn>
                      <a:cxn ang="0">
                        <a:pos x="275" y="15"/>
                      </a:cxn>
                      <a:cxn ang="0">
                        <a:pos x="119" y="0"/>
                      </a:cxn>
                      <a:cxn ang="0">
                        <a:pos x="0" y="30"/>
                      </a:cxn>
                    </a:cxnLst>
                    <a:rect l="0" t="0" r="r" b="b"/>
                    <a:pathLst>
                      <a:path w="276" h="47">
                        <a:moveTo>
                          <a:pt x="0" y="30"/>
                        </a:moveTo>
                        <a:lnTo>
                          <a:pt x="160" y="46"/>
                        </a:lnTo>
                        <a:lnTo>
                          <a:pt x="275" y="15"/>
                        </a:lnTo>
                        <a:lnTo>
                          <a:pt x="119" y="0"/>
                        </a:lnTo>
                        <a:lnTo>
                          <a:pt x="0" y="30"/>
                        </a:lnTo>
                      </a:path>
                    </a:pathLst>
                  </a:custGeom>
                  <a:solidFill>
                    <a:srgbClr val="DF3F5F"/>
                  </a:solidFill>
                  <a:ln w="9525" cap="rnd">
                    <a:noFill/>
                    <a:round/>
                    <a:headEnd/>
                    <a:tailEnd/>
                  </a:ln>
                  <a:effectLst/>
                </p:spPr>
                <p:txBody>
                  <a:bodyPr/>
                  <a:lstStyle/>
                  <a:p>
                    <a:endParaRPr lang="ja-JP" altLang="en-US"/>
                  </a:p>
                </p:txBody>
              </p:sp>
              <p:sp>
                <p:nvSpPr>
                  <p:cNvPr id="198" name="Freeform 210"/>
                  <p:cNvSpPr>
                    <a:spLocks/>
                  </p:cNvSpPr>
                  <p:nvPr/>
                </p:nvSpPr>
                <p:spPr bwMode="auto">
                  <a:xfrm>
                    <a:off x="4793" y="2926"/>
                    <a:ext cx="115" cy="102"/>
                  </a:xfrm>
                  <a:custGeom>
                    <a:avLst/>
                    <a:gdLst/>
                    <a:ahLst/>
                    <a:cxnLst>
                      <a:cxn ang="0">
                        <a:pos x="0" y="31"/>
                      </a:cxn>
                      <a:cxn ang="0">
                        <a:pos x="114" y="0"/>
                      </a:cxn>
                      <a:cxn ang="0">
                        <a:pos x="114" y="64"/>
                      </a:cxn>
                      <a:cxn ang="0">
                        <a:pos x="0" y="101"/>
                      </a:cxn>
                      <a:cxn ang="0">
                        <a:pos x="0" y="31"/>
                      </a:cxn>
                    </a:cxnLst>
                    <a:rect l="0" t="0" r="r" b="b"/>
                    <a:pathLst>
                      <a:path w="115" h="102">
                        <a:moveTo>
                          <a:pt x="0" y="31"/>
                        </a:moveTo>
                        <a:lnTo>
                          <a:pt x="114" y="0"/>
                        </a:lnTo>
                        <a:lnTo>
                          <a:pt x="114" y="64"/>
                        </a:lnTo>
                        <a:lnTo>
                          <a:pt x="0" y="101"/>
                        </a:lnTo>
                        <a:lnTo>
                          <a:pt x="0" y="31"/>
                        </a:lnTo>
                      </a:path>
                    </a:pathLst>
                  </a:custGeom>
                  <a:solidFill>
                    <a:srgbClr val="DF1F3F"/>
                  </a:solidFill>
                  <a:ln w="9525" cap="rnd">
                    <a:noFill/>
                    <a:round/>
                    <a:headEnd/>
                    <a:tailEnd/>
                  </a:ln>
                  <a:effectLst/>
                </p:spPr>
                <p:txBody>
                  <a:bodyPr/>
                  <a:lstStyle/>
                  <a:p>
                    <a:endParaRPr lang="ja-JP" altLang="en-US"/>
                  </a:p>
                </p:txBody>
              </p:sp>
              <p:sp>
                <p:nvSpPr>
                  <p:cNvPr id="199" name="Freeform 211"/>
                  <p:cNvSpPr>
                    <a:spLocks/>
                  </p:cNvSpPr>
                  <p:nvPr/>
                </p:nvSpPr>
                <p:spPr bwMode="auto">
                  <a:xfrm>
                    <a:off x="4634" y="2941"/>
                    <a:ext cx="160" cy="87"/>
                  </a:xfrm>
                  <a:custGeom>
                    <a:avLst/>
                    <a:gdLst/>
                    <a:ahLst/>
                    <a:cxnLst>
                      <a:cxn ang="0">
                        <a:pos x="159" y="16"/>
                      </a:cxn>
                      <a:cxn ang="0">
                        <a:pos x="159" y="86"/>
                      </a:cxn>
                      <a:cxn ang="0">
                        <a:pos x="0" y="67"/>
                      </a:cxn>
                      <a:cxn ang="0">
                        <a:pos x="0" y="0"/>
                      </a:cxn>
                      <a:cxn ang="0">
                        <a:pos x="159" y="16"/>
                      </a:cxn>
                    </a:cxnLst>
                    <a:rect l="0" t="0" r="r" b="b"/>
                    <a:pathLst>
                      <a:path w="160" h="87">
                        <a:moveTo>
                          <a:pt x="159" y="16"/>
                        </a:moveTo>
                        <a:lnTo>
                          <a:pt x="159" y="86"/>
                        </a:lnTo>
                        <a:lnTo>
                          <a:pt x="0" y="67"/>
                        </a:lnTo>
                        <a:lnTo>
                          <a:pt x="0" y="0"/>
                        </a:lnTo>
                        <a:lnTo>
                          <a:pt x="159" y="16"/>
                        </a:lnTo>
                      </a:path>
                    </a:pathLst>
                  </a:custGeom>
                  <a:solidFill>
                    <a:srgbClr val="FF5F7F"/>
                  </a:solidFill>
                  <a:ln w="9525" cap="rnd">
                    <a:noFill/>
                    <a:round/>
                    <a:headEnd/>
                    <a:tailEnd/>
                  </a:ln>
                  <a:effectLst/>
                </p:spPr>
                <p:txBody>
                  <a:bodyPr/>
                  <a:lstStyle/>
                  <a:p>
                    <a:endParaRPr lang="ja-JP" altLang="en-US"/>
                  </a:p>
                </p:txBody>
              </p:sp>
            </p:grpSp>
            <p:sp>
              <p:nvSpPr>
                <p:cNvPr id="196" name="Freeform 212"/>
                <p:cNvSpPr>
                  <a:spLocks/>
                </p:cNvSpPr>
                <p:nvPr/>
              </p:nvSpPr>
              <p:spPr bwMode="auto">
                <a:xfrm>
                  <a:off x="4654" y="2955"/>
                  <a:ext cx="93" cy="22"/>
                </a:xfrm>
                <a:custGeom>
                  <a:avLst/>
                  <a:gdLst/>
                  <a:ahLst/>
                  <a:cxnLst>
                    <a:cxn ang="0">
                      <a:pos x="1" y="0"/>
                    </a:cxn>
                    <a:cxn ang="0">
                      <a:pos x="92" y="8"/>
                    </a:cxn>
                    <a:cxn ang="0">
                      <a:pos x="92" y="21"/>
                    </a:cxn>
                    <a:cxn ang="0">
                      <a:pos x="0" y="13"/>
                    </a:cxn>
                    <a:cxn ang="0">
                      <a:pos x="1" y="0"/>
                    </a:cxn>
                  </a:cxnLst>
                  <a:rect l="0" t="0" r="r" b="b"/>
                  <a:pathLst>
                    <a:path w="93" h="22">
                      <a:moveTo>
                        <a:pt x="1" y="0"/>
                      </a:moveTo>
                      <a:lnTo>
                        <a:pt x="92" y="8"/>
                      </a:lnTo>
                      <a:lnTo>
                        <a:pt x="92" y="21"/>
                      </a:lnTo>
                      <a:lnTo>
                        <a:pt x="0" y="13"/>
                      </a:lnTo>
                      <a:lnTo>
                        <a:pt x="1" y="0"/>
                      </a:lnTo>
                    </a:path>
                  </a:pathLst>
                </a:custGeom>
                <a:solidFill>
                  <a:srgbClr val="000000"/>
                </a:solidFill>
                <a:ln w="9525" cap="rnd">
                  <a:noFill/>
                  <a:round/>
                  <a:headEnd/>
                  <a:tailEnd/>
                </a:ln>
                <a:effectLst/>
              </p:spPr>
              <p:txBody>
                <a:bodyPr/>
                <a:lstStyle/>
                <a:p>
                  <a:endParaRPr lang="ja-JP" altLang="en-US"/>
                </a:p>
              </p:txBody>
            </p:sp>
          </p:grpSp>
        </p:grpSp>
      </p:grpSp>
      <p:grpSp>
        <p:nvGrpSpPr>
          <p:cNvPr id="89" name="Group 213"/>
          <p:cNvGrpSpPr>
            <a:grpSpLocks/>
          </p:cNvGrpSpPr>
          <p:nvPr/>
        </p:nvGrpSpPr>
        <p:grpSpPr bwMode="auto">
          <a:xfrm>
            <a:off x="4814888" y="5233988"/>
            <a:ext cx="762000" cy="1131887"/>
            <a:chOff x="4837" y="3173"/>
            <a:chExt cx="441" cy="665"/>
          </a:xfrm>
        </p:grpSpPr>
        <p:grpSp>
          <p:nvGrpSpPr>
            <p:cNvPr id="90" name="Group 214"/>
            <p:cNvGrpSpPr>
              <a:grpSpLocks/>
            </p:cNvGrpSpPr>
            <p:nvPr/>
          </p:nvGrpSpPr>
          <p:grpSpPr bwMode="auto">
            <a:xfrm>
              <a:off x="4837" y="3173"/>
              <a:ext cx="441" cy="665"/>
              <a:chOff x="4837" y="3173"/>
              <a:chExt cx="441" cy="665"/>
            </a:xfrm>
          </p:grpSpPr>
          <p:sp>
            <p:nvSpPr>
              <p:cNvPr id="222" name="Freeform 215"/>
              <p:cNvSpPr>
                <a:spLocks/>
              </p:cNvSpPr>
              <p:nvPr/>
            </p:nvSpPr>
            <p:spPr bwMode="auto">
              <a:xfrm>
                <a:off x="4837" y="3184"/>
                <a:ext cx="441" cy="181"/>
              </a:xfrm>
              <a:custGeom>
                <a:avLst/>
                <a:gdLst/>
                <a:ahLst/>
                <a:cxnLst>
                  <a:cxn ang="0">
                    <a:pos x="0" y="132"/>
                  </a:cxn>
                  <a:cxn ang="0">
                    <a:pos x="213" y="180"/>
                  </a:cxn>
                  <a:cxn ang="0">
                    <a:pos x="440" y="33"/>
                  </a:cxn>
                  <a:cxn ang="0">
                    <a:pos x="256" y="0"/>
                  </a:cxn>
                  <a:cxn ang="0">
                    <a:pos x="0" y="132"/>
                  </a:cxn>
                </a:cxnLst>
                <a:rect l="0" t="0" r="r" b="b"/>
                <a:pathLst>
                  <a:path w="441" h="181">
                    <a:moveTo>
                      <a:pt x="0" y="132"/>
                    </a:moveTo>
                    <a:lnTo>
                      <a:pt x="213" y="180"/>
                    </a:lnTo>
                    <a:lnTo>
                      <a:pt x="440" y="33"/>
                    </a:lnTo>
                    <a:lnTo>
                      <a:pt x="256" y="0"/>
                    </a:lnTo>
                    <a:lnTo>
                      <a:pt x="0" y="132"/>
                    </a:lnTo>
                  </a:path>
                </a:pathLst>
              </a:custGeom>
              <a:solidFill>
                <a:srgbClr val="DF9FFF"/>
              </a:solidFill>
              <a:ln w="9525" cap="rnd">
                <a:noFill/>
                <a:round/>
                <a:headEnd/>
                <a:tailEnd/>
              </a:ln>
              <a:effectLst/>
            </p:spPr>
            <p:txBody>
              <a:bodyPr/>
              <a:lstStyle/>
              <a:p>
                <a:endParaRPr lang="ja-JP" altLang="en-US"/>
              </a:p>
            </p:txBody>
          </p:sp>
          <p:sp>
            <p:nvSpPr>
              <p:cNvPr id="223" name="Freeform 216"/>
              <p:cNvSpPr>
                <a:spLocks/>
              </p:cNvSpPr>
              <p:nvPr/>
            </p:nvSpPr>
            <p:spPr bwMode="auto">
              <a:xfrm>
                <a:off x="4837" y="3316"/>
                <a:ext cx="214" cy="522"/>
              </a:xfrm>
              <a:custGeom>
                <a:avLst/>
                <a:gdLst/>
                <a:ahLst/>
                <a:cxnLst>
                  <a:cxn ang="0">
                    <a:pos x="0" y="0"/>
                  </a:cxn>
                  <a:cxn ang="0">
                    <a:pos x="213" y="48"/>
                  </a:cxn>
                  <a:cxn ang="0">
                    <a:pos x="213" y="521"/>
                  </a:cxn>
                  <a:cxn ang="0">
                    <a:pos x="0" y="444"/>
                  </a:cxn>
                  <a:cxn ang="0">
                    <a:pos x="0" y="0"/>
                  </a:cxn>
                </a:cxnLst>
                <a:rect l="0" t="0" r="r" b="b"/>
                <a:pathLst>
                  <a:path w="214" h="522">
                    <a:moveTo>
                      <a:pt x="0" y="0"/>
                    </a:moveTo>
                    <a:lnTo>
                      <a:pt x="213" y="48"/>
                    </a:lnTo>
                    <a:lnTo>
                      <a:pt x="213" y="521"/>
                    </a:lnTo>
                    <a:lnTo>
                      <a:pt x="0" y="444"/>
                    </a:lnTo>
                    <a:lnTo>
                      <a:pt x="0" y="0"/>
                    </a:lnTo>
                  </a:path>
                </a:pathLst>
              </a:custGeom>
              <a:solidFill>
                <a:srgbClr val="BF5FFF"/>
              </a:solidFill>
              <a:ln w="9525" cap="rnd">
                <a:noFill/>
                <a:round/>
                <a:headEnd/>
                <a:tailEnd/>
              </a:ln>
              <a:effectLst/>
            </p:spPr>
            <p:txBody>
              <a:bodyPr/>
              <a:lstStyle/>
              <a:p>
                <a:endParaRPr lang="ja-JP" altLang="en-US"/>
              </a:p>
            </p:txBody>
          </p:sp>
          <p:sp>
            <p:nvSpPr>
              <p:cNvPr id="224" name="Freeform 217"/>
              <p:cNvSpPr>
                <a:spLocks/>
              </p:cNvSpPr>
              <p:nvPr/>
            </p:nvSpPr>
            <p:spPr bwMode="auto">
              <a:xfrm>
                <a:off x="5049" y="3217"/>
                <a:ext cx="228" cy="621"/>
              </a:xfrm>
              <a:custGeom>
                <a:avLst/>
                <a:gdLst/>
                <a:ahLst/>
                <a:cxnLst>
                  <a:cxn ang="0">
                    <a:pos x="0" y="147"/>
                  </a:cxn>
                  <a:cxn ang="0">
                    <a:pos x="0" y="620"/>
                  </a:cxn>
                  <a:cxn ang="0">
                    <a:pos x="227" y="396"/>
                  </a:cxn>
                  <a:cxn ang="0">
                    <a:pos x="227" y="0"/>
                  </a:cxn>
                  <a:cxn ang="0">
                    <a:pos x="0" y="147"/>
                  </a:cxn>
                </a:cxnLst>
                <a:rect l="0" t="0" r="r" b="b"/>
                <a:pathLst>
                  <a:path w="228" h="621">
                    <a:moveTo>
                      <a:pt x="0" y="147"/>
                    </a:moveTo>
                    <a:lnTo>
                      <a:pt x="0" y="620"/>
                    </a:lnTo>
                    <a:lnTo>
                      <a:pt x="227" y="396"/>
                    </a:lnTo>
                    <a:lnTo>
                      <a:pt x="227" y="0"/>
                    </a:lnTo>
                    <a:lnTo>
                      <a:pt x="0" y="147"/>
                    </a:lnTo>
                  </a:path>
                </a:pathLst>
              </a:custGeom>
              <a:solidFill>
                <a:srgbClr val="9F3FDF"/>
              </a:solidFill>
              <a:ln w="9525" cap="rnd">
                <a:noFill/>
                <a:round/>
                <a:headEnd/>
                <a:tailEnd/>
              </a:ln>
              <a:effectLst/>
            </p:spPr>
            <p:txBody>
              <a:bodyPr/>
              <a:lstStyle/>
              <a:p>
                <a:endParaRPr lang="ja-JP" altLang="en-US"/>
              </a:p>
            </p:txBody>
          </p:sp>
          <p:grpSp>
            <p:nvGrpSpPr>
              <p:cNvPr id="91" name="Group 218"/>
              <p:cNvGrpSpPr>
                <a:grpSpLocks/>
              </p:cNvGrpSpPr>
              <p:nvPr/>
            </p:nvGrpSpPr>
            <p:grpSpPr bwMode="auto">
              <a:xfrm>
                <a:off x="4892" y="3173"/>
                <a:ext cx="336" cy="166"/>
                <a:chOff x="4892" y="3173"/>
                <a:chExt cx="336" cy="166"/>
              </a:xfrm>
            </p:grpSpPr>
            <p:sp>
              <p:nvSpPr>
                <p:cNvPr id="226" name="Freeform 219"/>
                <p:cNvSpPr>
                  <a:spLocks/>
                </p:cNvSpPr>
                <p:nvPr/>
              </p:nvSpPr>
              <p:spPr bwMode="auto">
                <a:xfrm>
                  <a:off x="4892" y="3173"/>
                  <a:ext cx="336" cy="137"/>
                </a:xfrm>
                <a:custGeom>
                  <a:avLst/>
                  <a:gdLst/>
                  <a:ahLst/>
                  <a:cxnLst>
                    <a:cxn ang="0">
                      <a:pos x="0" y="102"/>
                    </a:cxn>
                    <a:cxn ang="0">
                      <a:pos x="153" y="136"/>
                    </a:cxn>
                    <a:cxn ang="0">
                      <a:pos x="335" y="23"/>
                    </a:cxn>
                    <a:cxn ang="0">
                      <a:pos x="200" y="0"/>
                    </a:cxn>
                    <a:cxn ang="0">
                      <a:pos x="0" y="102"/>
                    </a:cxn>
                  </a:cxnLst>
                  <a:rect l="0" t="0" r="r" b="b"/>
                  <a:pathLst>
                    <a:path w="336" h="137">
                      <a:moveTo>
                        <a:pt x="0" y="102"/>
                      </a:moveTo>
                      <a:lnTo>
                        <a:pt x="153" y="136"/>
                      </a:lnTo>
                      <a:lnTo>
                        <a:pt x="335" y="23"/>
                      </a:lnTo>
                      <a:lnTo>
                        <a:pt x="200" y="0"/>
                      </a:lnTo>
                      <a:lnTo>
                        <a:pt x="0" y="102"/>
                      </a:lnTo>
                    </a:path>
                  </a:pathLst>
                </a:custGeom>
                <a:solidFill>
                  <a:srgbClr val="DF9FFF"/>
                </a:solidFill>
                <a:ln w="9525" cap="rnd">
                  <a:noFill/>
                  <a:round/>
                  <a:headEnd/>
                  <a:tailEnd/>
                </a:ln>
                <a:effectLst/>
              </p:spPr>
              <p:txBody>
                <a:bodyPr/>
                <a:lstStyle/>
                <a:p>
                  <a:endParaRPr lang="ja-JP" altLang="en-US"/>
                </a:p>
              </p:txBody>
            </p:sp>
            <p:sp>
              <p:nvSpPr>
                <p:cNvPr id="227" name="Freeform 220"/>
                <p:cNvSpPr>
                  <a:spLocks/>
                </p:cNvSpPr>
                <p:nvPr/>
              </p:nvSpPr>
              <p:spPr bwMode="auto">
                <a:xfrm>
                  <a:off x="5044" y="3196"/>
                  <a:ext cx="184" cy="143"/>
                </a:xfrm>
                <a:custGeom>
                  <a:avLst/>
                  <a:gdLst/>
                  <a:ahLst/>
                  <a:cxnLst>
                    <a:cxn ang="0">
                      <a:pos x="0" y="113"/>
                    </a:cxn>
                    <a:cxn ang="0">
                      <a:pos x="183" y="0"/>
                    </a:cxn>
                    <a:cxn ang="0">
                      <a:pos x="183" y="27"/>
                    </a:cxn>
                    <a:cxn ang="0">
                      <a:pos x="0" y="142"/>
                    </a:cxn>
                    <a:cxn ang="0">
                      <a:pos x="0" y="113"/>
                    </a:cxn>
                  </a:cxnLst>
                  <a:rect l="0" t="0" r="r" b="b"/>
                  <a:pathLst>
                    <a:path w="184" h="143">
                      <a:moveTo>
                        <a:pt x="0" y="113"/>
                      </a:moveTo>
                      <a:lnTo>
                        <a:pt x="183" y="0"/>
                      </a:lnTo>
                      <a:lnTo>
                        <a:pt x="183" y="27"/>
                      </a:lnTo>
                      <a:lnTo>
                        <a:pt x="0" y="142"/>
                      </a:lnTo>
                      <a:lnTo>
                        <a:pt x="0" y="113"/>
                      </a:lnTo>
                    </a:path>
                  </a:pathLst>
                </a:custGeom>
                <a:solidFill>
                  <a:srgbClr val="9F3FDF"/>
                </a:solidFill>
                <a:ln w="9525" cap="rnd">
                  <a:noFill/>
                  <a:round/>
                  <a:headEnd/>
                  <a:tailEnd/>
                </a:ln>
                <a:effectLst/>
              </p:spPr>
              <p:txBody>
                <a:bodyPr/>
                <a:lstStyle/>
                <a:p>
                  <a:endParaRPr lang="ja-JP" altLang="en-US"/>
                </a:p>
              </p:txBody>
            </p:sp>
            <p:sp>
              <p:nvSpPr>
                <p:cNvPr id="228" name="Freeform 221"/>
                <p:cNvSpPr>
                  <a:spLocks/>
                </p:cNvSpPr>
                <p:nvPr/>
              </p:nvSpPr>
              <p:spPr bwMode="auto">
                <a:xfrm>
                  <a:off x="4892" y="3275"/>
                  <a:ext cx="153" cy="63"/>
                </a:xfrm>
                <a:custGeom>
                  <a:avLst/>
                  <a:gdLst/>
                  <a:ahLst/>
                  <a:cxnLst>
                    <a:cxn ang="0">
                      <a:pos x="152" y="33"/>
                    </a:cxn>
                    <a:cxn ang="0">
                      <a:pos x="152" y="62"/>
                    </a:cxn>
                    <a:cxn ang="0">
                      <a:pos x="0" y="28"/>
                    </a:cxn>
                    <a:cxn ang="0">
                      <a:pos x="0" y="0"/>
                    </a:cxn>
                    <a:cxn ang="0">
                      <a:pos x="152" y="33"/>
                    </a:cxn>
                  </a:cxnLst>
                  <a:rect l="0" t="0" r="r" b="b"/>
                  <a:pathLst>
                    <a:path w="153" h="63">
                      <a:moveTo>
                        <a:pt x="152" y="33"/>
                      </a:moveTo>
                      <a:lnTo>
                        <a:pt x="152" y="62"/>
                      </a:lnTo>
                      <a:lnTo>
                        <a:pt x="0" y="28"/>
                      </a:lnTo>
                      <a:lnTo>
                        <a:pt x="0" y="0"/>
                      </a:lnTo>
                      <a:lnTo>
                        <a:pt x="152" y="33"/>
                      </a:lnTo>
                    </a:path>
                  </a:pathLst>
                </a:custGeom>
                <a:solidFill>
                  <a:srgbClr val="BF5FFF"/>
                </a:solidFill>
                <a:ln w="9525" cap="rnd">
                  <a:noFill/>
                  <a:round/>
                  <a:headEnd/>
                  <a:tailEnd/>
                </a:ln>
                <a:effectLst/>
              </p:spPr>
              <p:txBody>
                <a:bodyPr/>
                <a:lstStyle/>
                <a:p>
                  <a:endParaRPr lang="ja-JP" altLang="en-US"/>
                </a:p>
              </p:txBody>
            </p:sp>
          </p:grpSp>
        </p:grpSp>
        <p:grpSp>
          <p:nvGrpSpPr>
            <p:cNvPr id="92" name="Group 222"/>
            <p:cNvGrpSpPr>
              <a:grpSpLocks/>
            </p:cNvGrpSpPr>
            <p:nvPr/>
          </p:nvGrpSpPr>
          <p:grpSpPr bwMode="auto">
            <a:xfrm>
              <a:off x="4848" y="3333"/>
              <a:ext cx="191" cy="484"/>
              <a:chOff x="4848" y="3333"/>
              <a:chExt cx="191" cy="484"/>
            </a:xfrm>
          </p:grpSpPr>
          <p:sp>
            <p:nvSpPr>
              <p:cNvPr id="218" name="Freeform 223"/>
              <p:cNvSpPr>
                <a:spLocks/>
              </p:cNvSpPr>
              <p:nvPr/>
            </p:nvSpPr>
            <p:spPr bwMode="auto">
              <a:xfrm>
                <a:off x="4848" y="3333"/>
                <a:ext cx="191" cy="484"/>
              </a:xfrm>
              <a:custGeom>
                <a:avLst/>
                <a:gdLst/>
                <a:ahLst/>
                <a:cxnLst>
                  <a:cxn ang="0">
                    <a:pos x="0" y="0"/>
                  </a:cxn>
                  <a:cxn ang="0">
                    <a:pos x="190" y="43"/>
                  </a:cxn>
                  <a:cxn ang="0">
                    <a:pos x="190" y="483"/>
                  </a:cxn>
                  <a:cxn ang="0">
                    <a:pos x="0" y="411"/>
                  </a:cxn>
                  <a:cxn ang="0">
                    <a:pos x="0" y="0"/>
                  </a:cxn>
                </a:cxnLst>
                <a:rect l="0" t="0" r="r" b="b"/>
                <a:pathLst>
                  <a:path w="191" h="484">
                    <a:moveTo>
                      <a:pt x="0" y="0"/>
                    </a:moveTo>
                    <a:lnTo>
                      <a:pt x="190" y="43"/>
                    </a:lnTo>
                    <a:lnTo>
                      <a:pt x="190" y="483"/>
                    </a:lnTo>
                    <a:lnTo>
                      <a:pt x="0" y="411"/>
                    </a:lnTo>
                    <a:lnTo>
                      <a:pt x="0" y="0"/>
                    </a:lnTo>
                  </a:path>
                </a:pathLst>
              </a:custGeom>
              <a:solidFill>
                <a:srgbClr val="000000"/>
              </a:solidFill>
              <a:ln w="9525" cap="rnd">
                <a:noFill/>
                <a:round/>
                <a:headEnd/>
                <a:tailEnd/>
              </a:ln>
              <a:effectLst/>
            </p:spPr>
            <p:txBody>
              <a:bodyPr/>
              <a:lstStyle/>
              <a:p>
                <a:endParaRPr lang="ja-JP" altLang="en-US"/>
              </a:p>
            </p:txBody>
          </p:sp>
          <p:sp>
            <p:nvSpPr>
              <p:cNvPr id="219" name="Freeform 224"/>
              <p:cNvSpPr>
                <a:spLocks/>
              </p:cNvSpPr>
              <p:nvPr/>
            </p:nvSpPr>
            <p:spPr bwMode="auto">
              <a:xfrm>
                <a:off x="4875" y="3339"/>
                <a:ext cx="21" cy="428"/>
              </a:xfrm>
              <a:custGeom>
                <a:avLst/>
                <a:gdLst/>
                <a:ahLst/>
                <a:cxnLst>
                  <a:cxn ang="0">
                    <a:pos x="0" y="0"/>
                  </a:cxn>
                  <a:cxn ang="0">
                    <a:pos x="0" y="420"/>
                  </a:cxn>
                  <a:cxn ang="0">
                    <a:pos x="19" y="427"/>
                  </a:cxn>
                  <a:cxn ang="0">
                    <a:pos x="20" y="4"/>
                  </a:cxn>
                  <a:cxn ang="0">
                    <a:pos x="0" y="0"/>
                  </a:cxn>
                </a:cxnLst>
                <a:rect l="0" t="0" r="r" b="b"/>
                <a:pathLst>
                  <a:path w="21" h="428">
                    <a:moveTo>
                      <a:pt x="0" y="0"/>
                    </a:moveTo>
                    <a:lnTo>
                      <a:pt x="0" y="420"/>
                    </a:lnTo>
                    <a:lnTo>
                      <a:pt x="19" y="427"/>
                    </a:lnTo>
                    <a:lnTo>
                      <a:pt x="20" y="4"/>
                    </a:lnTo>
                    <a:lnTo>
                      <a:pt x="0" y="0"/>
                    </a:lnTo>
                  </a:path>
                </a:pathLst>
              </a:custGeom>
              <a:solidFill>
                <a:srgbClr val="BF5FFF"/>
              </a:solidFill>
              <a:ln w="9525" cap="rnd">
                <a:noFill/>
                <a:round/>
                <a:headEnd/>
                <a:tailEnd/>
              </a:ln>
              <a:effectLst/>
            </p:spPr>
            <p:txBody>
              <a:bodyPr/>
              <a:lstStyle/>
              <a:p>
                <a:endParaRPr lang="ja-JP" altLang="en-US"/>
              </a:p>
            </p:txBody>
          </p:sp>
          <p:sp>
            <p:nvSpPr>
              <p:cNvPr id="220" name="Freeform 225"/>
              <p:cNvSpPr>
                <a:spLocks/>
              </p:cNvSpPr>
              <p:nvPr/>
            </p:nvSpPr>
            <p:spPr bwMode="auto">
              <a:xfrm>
                <a:off x="4927" y="3348"/>
                <a:ext cx="22" cy="437"/>
              </a:xfrm>
              <a:custGeom>
                <a:avLst/>
                <a:gdLst/>
                <a:ahLst/>
                <a:cxnLst>
                  <a:cxn ang="0">
                    <a:pos x="0" y="0"/>
                  </a:cxn>
                  <a:cxn ang="0">
                    <a:pos x="0" y="428"/>
                  </a:cxn>
                  <a:cxn ang="0">
                    <a:pos x="20" y="436"/>
                  </a:cxn>
                  <a:cxn ang="0">
                    <a:pos x="21" y="6"/>
                  </a:cxn>
                  <a:cxn ang="0">
                    <a:pos x="0" y="0"/>
                  </a:cxn>
                </a:cxnLst>
                <a:rect l="0" t="0" r="r" b="b"/>
                <a:pathLst>
                  <a:path w="22" h="437">
                    <a:moveTo>
                      <a:pt x="0" y="0"/>
                    </a:moveTo>
                    <a:lnTo>
                      <a:pt x="0" y="428"/>
                    </a:lnTo>
                    <a:lnTo>
                      <a:pt x="20" y="436"/>
                    </a:lnTo>
                    <a:lnTo>
                      <a:pt x="21" y="6"/>
                    </a:lnTo>
                    <a:lnTo>
                      <a:pt x="0" y="0"/>
                    </a:lnTo>
                  </a:path>
                </a:pathLst>
              </a:custGeom>
              <a:solidFill>
                <a:srgbClr val="BF5FFF"/>
              </a:solidFill>
              <a:ln w="9525" cap="rnd">
                <a:noFill/>
                <a:round/>
                <a:headEnd/>
                <a:tailEnd/>
              </a:ln>
              <a:effectLst/>
            </p:spPr>
            <p:txBody>
              <a:bodyPr/>
              <a:lstStyle/>
              <a:p>
                <a:endParaRPr lang="ja-JP" altLang="en-US"/>
              </a:p>
            </p:txBody>
          </p:sp>
          <p:sp>
            <p:nvSpPr>
              <p:cNvPr id="221" name="Freeform 226"/>
              <p:cNvSpPr>
                <a:spLocks/>
              </p:cNvSpPr>
              <p:nvPr/>
            </p:nvSpPr>
            <p:spPr bwMode="auto">
              <a:xfrm>
                <a:off x="4983" y="3363"/>
                <a:ext cx="23" cy="441"/>
              </a:xfrm>
              <a:custGeom>
                <a:avLst/>
                <a:gdLst/>
                <a:ahLst/>
                <a:cxnLst>
                  <a:cxn ang="0">
                    <a:pos x="0" y="0"/>
                  </a:cxn>
                  <a:cxn ang="0">
                    <a:pos x="0" y="430"/>
                  </a:cxn>
                  <a:cxn ang="0">
                    <a:pos x="22" y="440"/>
                  </a:cxn>
                  <a:cxn ang="0">
                    <a:pos x="20" y="4"/>
                  </a:cxn>
                  <a:cxn ang="0">
                    <a:pos x="0" y="0"/>
                  </a:cxn>
                </a:cxnLst>
                <a:rect l="0" t="0" r="r" b="b"/>
                <a:pathLst>
                  <a:path w="23" h="441">
                    <a:moveTo>
                      <a:pt x="0" y="0"/>
                    </a:moveTo>
                    <a:lnTo>
                      <a:pt x="0" y="430"/>
                    </a:lnTo>
                    <a:lnTo>
                      <a:pt x="22" y="440"/>
                    </a:lnTo>
                    <a:lnTo>
                      <a:pt x="20" y="4"/>
                    </a:lnTo>
                    <a:lnTo>
                      <a:pt x="0" y="0"/>
                    </a:lnTo>
                  </a:path>
                </a:pathLst>
              </a:custGeom>
              <a:solidFill>
                <a:srgbClr val="BF5FFF"/>
              </a:solidFill>
              <a:ln w="9525" cap="rnd">
                <a:noFill/>
                <a:round/>
                <a:headEnd/>
                <a:tailEnd/>
              </a:ln>
              <a:effectLst/>
            </p:spPr>
            <p:txBody>
              <a:bodyPr/>
              <a:lstStyle/>
              <a:p>
                <a:endParaRPr lang="ja-JP" altLang="en-US"/>
              </a:p>
            </p:txBody>
          </p:sp>
        </p:grpSp>
      </p:grpSp>
      <p:sp>
        <p:nvSpPr>
          <p:cNvPr id="229" name="Rectangle 227"/>
          <p:cNvSpPr>
            <a:spLocks noChangeArrowheads="1"/>
          </p:cNvSpPr>
          <p:nvPr/>
        </p:nvSpPr>
        <p:spPr bwMode="auto">
          <a:xfrm>
            <a:off x="4459288" y="2254250"/>
            <a:ext cx="1828800" cy="366713"/>
          </a:xfrm>
          <a:prstGeom prst="rect">
            <a:avLst/>
          </a:prstGeom>
          <a:noFill/>
          <a:ln w="9525">
            <a:noFill/>
            <a:miter lim="800000"/>
            <a:headEnd/>
            <a:tailEnd/>
          </a:ln>
          <a:effectLst/>
        </p:spPr>
        <p:txBody>
          <a:bodyPr lIns="92075" tIns="46038" rIns="92075" bIns="46038">
            <a:spAutoFit/>
          </a:bodyPr>
          <a:lstStyle/>
          <a:p>
            <a:pPr algn="l" defTabSz="762000">
              <a:spcBef>
                <a:spcPct val="50000"/>
              </a:spcBef>
            </a:pPr>
            <a:r>
              <a:rPr lang="ja-JP" altLang="en-US" sz="1800" dirty="0">
                <a:solidFill>
                  <a:schemeClr val="tx1"/>
                </a:solidFill>
                <a:latin typeface="ＭＳ ゴシック" pitchFamily="49" charset="-128"/>
                <a:ea typeface="ＭＳ ゴシック" pitchFamily="49" charset="-128"/>
              </a:rPr>
              <a:t>保険契約</a:t>
            </a:r>
          </a:p>
        </p:txBody>
      </p:sp>
      <p:sp>
        <p:nvSpPr>
          <p:cNvPr id="230" name="Rectangle 228"/>
          <p:cNvSpPr>
            <a:spLocks noChangeArrowheads="1"/>
          </p:cNvSpPr>
          <p:nvPr/>
        </p:nvSpPr>
        <p:spPr bwMode="auto">
          <a:xfrm>
            <a:off x="687388" y="71438"/>
            <a:ext cx="7772400" cy="684212"/>
          </a:xfrm>
          <a:prstGeom prst="rect">
            <a:avLst/>
          </a:prstGeom>
          <a:noFill/>
          <a:ln w="9525">
            <a:noFill/>
            <a:miter lim="800000"/>
            <a:headEnd/>
            <a:tailEnd/>
          </a:ln>
          <a:effectLst/>
        </p:spPr>
        <p:txBody>
          <a:bodyPr lIns="92075" tIns="46038" rIns="92075" bIns="46038" anchor="ctr"/>
          <a:lstStyle/>
          <a:p>
            <a:r>
              <a:rPr lang="ja-JP" altLang="en-US" sz="3600" b="0">
                <a:solidFill>
                  <a:schemeClr val="tx1"/>
                </a:solidFill>
              </a:rPr>
              <a:t>損害保険のビジネススキーム</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623888" y="328613"/>
            <a:ext cx="7772400" cy="609600"/>
          </a:xfrm>
          <a:prstGeom prst="rect">
            <a:avLst/>
          </a:prstGeom>
          <a:noFill/>
          <a:ln w="9525">
            <a:noFill/>
            <a:miter lim="800000"/>
            <a:headEnd/>
            <a:tailEnd/>
          </a:ln>
          <a:effectLst/>
        </p:spPr>
        <p:txBody>
          <a:bodyPr lIns="92075" tIns="46038" rIns="92075" bIns="46038" anchor="ctr"/>
          <a:lstStyle/>
          <a:p>
            <a:r>
              <a:rPr lang="ja-JP" altLang="en-US" sz="4000" b="0"/>
              <a:t>損害保険会社の業務</a:t>
            </a:r>
          </a:p>
        </p:txBody>
      </p:sp>
      <p:sp>
        <p:nvSpPr>
          <p:cNvPr id="5" name="AutoShape 3"/>
          <p:cNvSpPr>
            <a:spLocks noChangeArrowheads="1"/>
          </p:cNvSpPr>
          <p:nvPr/>
        </p:nvSpPr>
        <p:spPr bwMode="auto">
          <a:xfrm>
            <a:off x="711200" y="4951413"/>
            <a:ext cx="7161213" cy="1804987"/>
          </a:xfrm>
          <a:prstGeom prst="roundRect">
            <a:avLst>
              <a:gd name="adj" fmla="val 12495"/>
            </a:avLst>
          </a:prstGeom>
          <a:noFill/>
          <a:ln w="50800">
            <a:solidFill>
              <a:schemeClr val="bg1"/>
            </a:solidFill>
            <a:round/>
            <a:headEnd/>
            <a:tailEnd/>
          </a:ln>
          <a:effectLst/>
        </p:spPr>
        <p:txBody>
          <a:bodyPr wrap="none" anchor="ctr"/>
          <a:lstStyle/>
          <a:p>
            <a:endParaRPr lang="ja-JP" altLang="en-US"/>
          </a:p>
        </p:txBody>
      </p:sp>
      <p:sp>
        <p:nvSpPr>
          <p:cNvPr id="6" name="AutoShape 4"/>
          <p:cNvSpPr>
            <a:spLocks noChangeArrowheads="1"/>
          </p:cNvSpPr>
          <p:nvPr/>
        </p:nvSpPr>
        <p:spPr bwMode="auto">
          <a:xfrm>
            <a:off x="3286125" y="5000625"/>
            <a:ext cx="2163763" cy="1038225"/>
          </a:xfrm>
          <a:prstGeom prst="roundRect">
            <a:avLst>
              <a:gd name="adj" fmla="val 12495"/>
            </a:avLst>
          </a:prstGeom>
          <a:solidFill>
            <a:schemeClr val="accent1">
              <a:lumMod val="20000"/>
              <a:lumOff val="80000"/>
            </a:schemeClr>
          </a:solidFill>
          <a:ln w="12700">
            <a:solidFill>
              <a:schemeClr val="tx1"/>
            </a:solidFill>
            <a:round/>
            <a:headEnd/>
            <a:tailEnd/>
          </a:ln>
          <a:effectLst/>
        </p:spPr>
        <p:txBody>
          <a:bodyPr wrap="none" lIns="92075" tIns="46038" rIns="92075" bIns="46038" anchor="ctr"/>
          <a:lstStyle/>
          <a:p>
            <a:pPr eaLnBrk="0" hangingPunct="0"/>
            <a:r>
              <a:rPr lang="ja-JP" altLang="en-US" sz="2800">
                <a:latin typeface="ＭＳ ゴシック" pitchFamily="49" charset="-128"/>
                <a:ea typeface="HG丸ｺﾞｼｯｸM-PRO" pitchFamily="50" charset="-128"/>
              </a:rPr>
              <a:t>保険金</a:t>
            </a:r>
          </a:p>
          <a:p>
            <a:pPr eaLnBrk="0" hangingPunct="0"/>
            <a:r>
              <a:rPr lang="ja-JP" altLang="en-US" sz="2800">
                <a:latin typeface="ＭＳ ゴシック" pitchFamily="49" charset="-128"/>
                <a:ea typeface="HG丸ｺﾞｼｯｸM-PRO" pitchFamily="50" charset="-128"/>
              </a:rPr>
              <a:t>支払部門</a:t>
            </a:r>
          </a:p>
        </p:txBody>
      </p:sp>
      <p:sp>
        <p:nvSpPr>
          <p:cNvPr id="7" name="AutoShape 5"/>
          <p:cNvSpPr>
            <a:spLocks noChangeArrowheads="1"/>
          </p:cNvSpPr>
          <p:nvPr/>
        </p:nvSpPr>
        <p:spPr bwMode="auto">
          <a:xfrm>
            <a:off x="5451475" y="5000625"/>
            <a:ext cx="2208213" cy="1025525"/>
          </a:xfrm>
          <a:prstGeom prst="roundRect">
            <a:avLst>
              <a:gd name="adj" fmla="val 12495"/>
            </a:avLst>
          </a:prstGeom>
          <a:solidFill>
            <a:schemeClr val="accent1">
              <a:lumMod val="20000"/>
              <a:lumOff val="80000"/>
            </a:schemeClr>
          </a:solidFill>
          <a:ln w="12700">
            <a:solidFill>
              <a:schemeClr val="tx1"/>
            </a:solidFill>
            <a:round/>
            <a:headEnd/>
            <a:tailEnd/>
          </a:ln>
          <a:effectLst/>
        </p:spPr>
        <p:txBody>
          <a:bodyPr wrap="none" lIns="92075" tIns="46038" rIns="92075" bIns="46038" anchor="ctr"/>
          <a:lstStyle/>
          <a:p>
            <a:pPr eaLnBrk="0" hangingPunct="0"/>
            <a:r>
              <a:rPr lang="ja-JP" altLang="en-US" sz="2800">
                <a:latin typeface="ＭＳ ゴシック" pitchFamily="49" charset="-128"/>
                <a:ea typeface="HG丸ｺﾞｼｯｸM-PRO" pitchFamily="50" charset="-128"/>
              </a:rPr>
              <a:t>資産運用</a:t>
            </a:r>
          </a:p>
          <a:p>
            <a:pPr eaLnBrk="0" hangingPunct="0"/>
            <a:r>
              <a:rPr lang="ja-JP" altLang="en-US" sz="2800">
                <a:latin typeface="ＭＳ ゴシック" pitchFamily="49" charset="-128"/>
                <a:ea typeface="HG丸ｺﾞｼｯｸM-PRO" pitchFamily="50" charset="-128"/>
              </a:rPr>
              <a:t>部門</a:t>
            </a:r>
          </a:p>
        </p:txBody>
      </p:sp>
      <p:sp>
        <p:nvSpPr>
          <p:cNvPr id="8" name="AutoShape 6"/>
          <p:cNvSpPr>
            <a:spLocks noChangeArrowheads="1"/>
          </p:cNvSpPr>
          <p:nvPr/>
        </p:nvSpPr>
        <p:spPr bwMode="auto">
          <a:xfrm>
            <a:off x="1085850" y="6364288"/>
            <a:ext cx="6615113" cy="341312"/>
          </a:xfrm>
          <a:prstGeom prst="roundRect">
            <a:avLst>
              <a:gd name="adj" fmla="val 16667"/>
            </a:avLst>
          </a:prstGeom>
          <a:solidFill>
            <a:srgbClr val="FFC000"/>
          </a:solidFill>
          <a:ln w="12700">
            <a:solidFill>
              <a:schemeClr val="bg1">
                <a:lumMod val="50000"/>
              </a:schemeClr>
            </a:solidFill>
            <a:round/>
            <a:headEnd type="none" w="sm" len="sm"/>
            <a:tailEnd type="none" w="sm" len="sm"/>
          </a:ln>
          <a:effectLst/>
        </p:spPr>
        <p:txBody>
          <a:bodyPr wrap="none" anchor="ctr"/>
          <a:lstStyle/>
          <a:p>
            <a:pPr defTabSz="762000"/>
            <a:r>
              <a:rPr lang="ja-JP" altLang="en-US" sz="2400" dirty="0">
                <a:ea typeface="HG丸ｺﾞｼｯｸM-PRO" pitchFamily="50" charset="-128"/>
              </a:rPr>
              <a:t>管理部門</a:t>
            </a:r>
          </a:p>
        </p:txBody>
      </p:sp>
      <p:sp>
        <p:nvSpPr>
          <p:cNvPr id="9" name="AutoShape 7"/>
          <p:cNvSpPr>
            <a:spLocks noChangeArrowheads="1"/>
          </p:cNvSpPr>
          <p:nvPr/>
        </p:nvSpPr>
        <p:spPr bwMode="auto">
          <a:xfrm>
            <a:off x="1085850" y="6034088"/>
            <a:ext cx="6611938" cy="341312"/>
          </a:xfrm>
          <a:prstGeom prst="roundRect">
            <a:avLst>
              <a:gd name="adj" fmla="val 16667"/>
            </a:avLst>
          </a:prstGeom>
          <a:solidFill>
            <a:srgbClr val="FFC000"/>
          </a:solidFill>
          <a:ln w="12700">
            <a:solidFill>
              <a:schemeClr val="bg1">
                <a:lumMod val="50000"/>
              </a:schemeClr>
            </a:solidFill>
            <a:round/>
            <a:headEnd type="none" w="sm" len="sm"/>
            <a:tailEnd type="none" w="sm" len="sm"/>
          </a:ln>
          <a:effectLst/>
        </p:spPr>
        <p:txBody>
          <a:bodyPr wrap="none" anchor="ctr"/>
          <a:lstStyle/>
          <a:p>
            <a:pPr defTabSz="762000"/>
            <a:r>
              <a:rPr lang="ja-JP" altLang="en-US" sz="2400" dirty="0">
                <a:ea typeface="HG丸ｺﾞｼｯｸM-PRO" pitchFamily="50" charset="-128"/>
              </a:rPr>
              <a:t>システム部門</a:t>
            </a:r>
          </a:p>
        </p:txBody>
      </p:sp>
      <p:sp>
        <p:nvSpPr>
          <p:cNvPr id="10" name="Line 8"/>
          <p:cNvSpPr>
            <a:spLocks noChangeShapeType="1"/>
          </p:cNvSpPr>
          <p:nvPr/>
        </p:nvSpPr>
        <p:spPr bwMode="auto">
          <a:xfrm flipH="1">
            <a:off x="3276600" y="2362200"/>
            <a:ext cx="0" cy="2438400"/>
          </a:xfrm>
          <a:prstGeom prst="line">
            <a:avLst/>
          </a:prstGeom>
          <a:noFill/>
          <a:ln w="12700">
            <a:solidFill>
              <a:schemeClr val="bg1"/>
            </a:solidFill>
            <a:prstDash val="lgDash"/>
            <a:round/>
            <a:headEnd type="none" w="sm" len="sm"/>
            <a:tailEnd type="none" w="sm" len="sm"/>
          </a:ln>
          <a:effectLst/>
        </p:spPr>
        <p:txBody>
          <a:bodyPr wrap="none" anchor="ctr"/>
          <a:lstStyle/>
          <a:p>
            <a:endParaRPr lang="ja-JP" altLang="en-US"/>
          </a:p>
        </p:txBody>
      </p:sp>
      <p:sp>
        <p:nvSpPr>
          <p:cNvPr id="11" name="Line 9"/>
          <p:cNvSpPr>
            <a:spLocks noChangeShapeType="1"/>
          </p:cNvSpPr>
          <p:nvPr/>
        </p:nvSpPr>
        <p:spPr bwMode="auto">
          <a:xfrm flipH="1">
            <a:off x="5486400" y="2362200"/>
            <a:ext cx="0" cy="2514600"/>
          </a:xfrm>
          <a:prstGeom prst="line">
            <a:avLst/>
          </a:prstGeom>
          <a:noFill/>
          <a:ln w="12700">
            <a:solidFill>
              <a:schemeClr val="bg1"/>
            </a:solidFill>
            <a:prstDash val="lgDash"/>
            <a:round/>
            <a:headEnd type="none" w="sm" len="sm"/>
            <a:tailEnd type="none" w="sm" len="sm"/>
          </a:ln>
          <a:effectLst/>
        </p:spPr>
        <p:txBody>
          <a:bodyPr wrap="none" anchor="ctr"/>
          <a:lstStyle/>
          <a:p>
            <a:endParaRPr lang="ja-JP" altLang="en-US"/>
          </a:p>
        </p:txBody>
      </p:sp>
      <p:sp>
        <p:nvSpPr>
          <p:cNvPr id="12" name="Text Box 10"/>
          <p:cNvSpPr txBox="1">
            <a:spLocks noChangeArrowheads="1"/>
          </p:cNvSpPr>
          <p:nvPr/>
        </p:nvSpPr>
        <p:spPr bwMode="auto">
          <a:xfrm>
            <a:off x="1000125" y="3579813"/>
            <a:ext cx="874713" cy="915987"/>
          </a:xfrm>
          <a:prstGeom prst="rect">
            <a:avLst/>
          </a:prstGeom>
          <a:noFill/>
          <a:ln w="12700">
            <a:noFill/>
            <a:miter lim="800000"/>
            <a:headEnd type="none" w="sm" len="sm"/>
            <a:tailEnd type="none" w="sm" len="sm"/>
          </a:ln>
          <a:effectLst/>
        </p:spPr>
        <p:txBody>
          <a:bodyPr wrap="none">
            <a:spAutoFit/>
          </a:bodyPr>
          <a:lstStyle/>
          <a:p>
            <a:pPr defTabSz="762000"/>
            <a:r>
              <a:rPr lang="ja-JP" altLang="en-US" sz="1800" dirty="0">
                <a:ea typeface="HG丸ｺﾞｼｯｸM-PRO" pitchFamily="50" charset="-128"/>
              </a:rPr>
              <a:t>申込書</a:t>
            </a:r>
          </a:p>
          <a:p>
            <a:pPr defTabSz="762000"/>
            <a:r>
              <a:rPr lang="ja-JP" altLang="en-US" sz="1800" dirty="0">
                <a:ea typeface="HG丸ｺﾞｼｯｸM-PRO" pitchFamily="50" charset="-128"/>
              </a:rPr>
              <a:t>・</a:t>
            </a:r>
          </a:p>
          <a:p>
            <a:pPr defTabSz="762000"/>
            <a:r>
              <a:rPr lang="ja-JP" altLang="en-US" sz="1800" dirty="0">
                <a:ea typeface="HG丸ｺﾞｼｯｸM-PRO" pitchFamily="50" charset="-128"/>
              </a:rPr>
              <a:t>保険料</a:t>
            </a:r>
            <a:endParaRPr lang="ja-JP" altLang="en-US" sz="2400" dirty="0">
              <a:ea typeface="HG丸ｺﾞｼｯｸM-PRO" pitchFamily="50" charset="-128"/>
            </a:endParaRPr>
          </a:p>
        </p:txBody>
      </p:sp>
      <p:sp>
        <p:nvSpPr>
          <p:cNvPr id="13" name="AutoShape 11"/>
          <p:cNvSpPr>
            <a:spLocks noChangeArrowheads="1"/>
          </p:cNvSpPr>
          <p:nvPr/>
        </p:nvSpPr>
        <p:spPr bwMode="auto">
          <a:xfrm>
            <a:off x="1100981" y="4999038"/>
            <a:ext cx="2174875" cy="1035050"/>
          </a:xfrm>
          <a:prstGeom prst="roundRect">
            <a:avLst>
              <a:gd name="adj" fmla="val 12495"/>
            </a:avLst>
          </a:prstGeom>
          <a:solidFill>
            <a:schemeClr val="accent1">
              <a:lumMod val="20000"/>
              <a:lumOff val="80000"/>
            </a:schemeClr>
          </a:solidFill>
          <a:ln w="12700">
            <a:solidFill>
              <a:schemeClr val="tx1"/>
            </a:solidFill>
            <a:round/>
            <a:headEnd/>
            <a:tailEnd/>
          </a:ln>
          <a:effectLst/>
        </p:spPr>
        <p:txBody>
          <a:bodyPr wrap="none" lIns="92075" tIns="46038" rIns="92075" bIns="46038" anchor="ctr"/>
          <a:lstStyle/>
          <a:p>
            <a:pPr eaLnBrk="0" hangingPunct="0"/>
            <a:r>
              <a:rPr lang="ja-JP" altLang="en-US" sz="2800">
                <a:latin typeface="ＭＳ ゴシック" pitchFamily="49" charset="-128"/>
                <a:ea typeface="HG丸ｺﾞｼｯｸM-PRO" pitchFamily="50" charset="-128"/>
              </a:rPr>
              <a:t>営業部門</a:t>
            </a:r>
          </a:p>
        </p:txBody>
      </p:sp>
      <p:sp>
        <p:nvSpPr>
          <p:cNvPr id="14" name="Text Box 12"/>
          <p:cNvSpPr txBox="1">
            <a:spLocks noChangeArrowheads="1"/>
          </p:cNvSpPr>
          <p:nvPr/>
        </p:nvSpPr>
        <p:spPr bwMode="auto">
          <a:xfrm>
            <a:off x="2251075" y="3733800"/>
            <a:ext cx="644525" cy="641350"/>
          </a:xfrm>
          <a:prstGeom prst="rect">
            <a:avLst/>
          </a:prstGeom>
          <a:noFill/>
          <a:ln w="12700">
            <a:noFill/>
            <a:miter lim="800000"/>
            <a:headEnd type="none" w="sm" len="sm"/>
            <a:tailEnd type="none" w="sm" len="sm"/>
          </a:ln>
          <a:effectLst/>
        </p:spPr>
        <p:txBody>
          <a:bodyPr wrap="none">
            <a:spAutoFit/>
          </a:bodyPr>
          <a:lstStyle/>
          <a:p>
            <a:pPr algn="l" defTabSz="762000"/>
            <a:r>
              <a:rPr lang="ja-JP" altLang="en-US" sz="1800" dirty="0">
                <a:ea typeface="HG丸ｺﾞｼｯｸM-PRO" pitchFamily="50" charset="-128"/>
              </a:rPr>
              <a:t>保険</a:t>
            </a:r>
          </a:p>
          <a:p>
            <a:pPr algn="l" defTabSz="762000"/>
            <a:r>
              <a:rPr lang="ja-JP" altLang="en-US" sz="1800" dirty="0">
                <a:ea typeface="HG丸ｺﾞｼｯｸM-PRO" pitchFamily="50" charset="-128"/>
              </a:rPr>
              <a:t>証券</a:t>
            </a:r>
            <a:endParaRPr lang="ja-JP" altLang="en-US" sz="2400" dirty="0">
              <a:ea typeface="HG丸ｺﾞｼｯｸM-PRO" pitchFamily="50" charset="-128"/>
            </a:endParaRPr>
          </a:p>
        </p:txBody>
      </p:sp>
      <p:sp>
        <p:nvSpPr>
          <p:cNvPr id="15" name="Text Box 13"/>
          <p:cNvSpPr txBox="1">
            <a:spLocks noChangeArrowheads="1"/>
          </p:cNvSpPr>
          <p:nvPr/>
        </p:nvSpPr>
        <p:spPr bwMode="auto">
          <a:xfrm>
            <a:off x="3394075" y="3733800"/>
            <a:ext cx="644525" cy="641350"/>
          </a:xfrm>
          <a:prstGeom prst="rect">
            <a:avLst/>
          </a:prstGeom>
          <a:noFill/>
          <a:ln w="12700">
            <a:noFill/>
            <a:miter lim="800000"/>
            <a:headEnd type="none" w="sm" len="sm"/>
            <a:tailEnd type="none" w="sm" len="sm"/>
          </a:ln>
          <a:effectLst/>
        </p:spPr>
        <p:txBody>
          <a:bodyPr wrap="none">
            <a:spAutoFit/>
          </a:bodyPr>
          <a:lstStyle/>
          <a:p>
            <a:pPr algn="l" defTabSz="762000"/>
            <a:r>
              <a:rPr lang="ja-JP" altLang="en-US" sz="1800">
                <a:ea typeface="HG丸ｺﾞｼｯｸM-PRO" pitchFamily="50" charset="-128"/>
              </a:rPr>
              <a:t>事故</a:t>
            </a:r>
          </a:p>
          <a:p>
            <a:pPr algn="l" defTabSz="762000"/>
            <a:r>
              <a:rPr lang="ja-JP" altLang="en-US" sz="1800">
                <a:ea typeface="HG丸ｺﾞｼｯｸM-PRO" pitchFamily="50" charset="-128"/>
              </a:rPr>
              <a:t>通知</a:t>
            </a:r>
            <a:endParaRPr lang="ja-JP" altLang="en-US" sz="2400">
              <a:ea typeface="HG丸ｺﾞｼｯｸM-PRO" pitchFamily="50" charset="-128"/>
            </a:endParaRPr>
          </a:p>
        </p:txBody>
      </p:sp>
      <p:sp>
        <p:nvSpPr>
          <p:cNvPr id="16" name="Text Box 14"/>
          <p:cNvSpPr txBox="1">
            <a:spLocks noChangeArrowheads="1"/>
          </p:cNvSpPr>
          <p:nvPr/>
        </p:nvSpPr>
        <p:spPr bwMode="auto">
          <a:xfrm>
            <a:off x="4495800" y="3579813"/>
            <a:ext cx="874713" cy="915987"/>
          </a:xfrm>
          <a:prstGeom prst="rect">
            <a:avLst/>
          </a:prstGeom>
          <a:noFill/>
          <a:ln w="12700">
            <a:noFill/>
            <a:miter lim="800000"/>
            <a:headEnd type="none" w="sm" len="sm"/>
            <a:tailEnd type="none" w="sm" len="sm"/>
          </a:ln>
          <a:effectLst/>
        </p:spPr>
        <p:txBody>
          <a:bodyPr wrap="none">
            <a:spAutoFit/>
          </a:bodyPr>
          <a:lstStyle/>
          <a:p>
            <a:pPr defTabSz="762000"/>
            <a:r>
              <a:rPr lang="ja-JP" altLang="en-US" sz="1800" dirty="0">
                <a:ea typeface="HG丸ｺﾞｼｯｸM-PRO" pitchFamily="50" charset="-128"/>
              </a:rPr>
              <a:t>査定</a:t>
            </a:r>
          </a:p>
          <a:p>
            <a:pPr defTabSz="762000"/>
            <a:r>
              <a:rPr lang="ja-JP" altLang="en-US" sz="1800" dirty="0">
                <a:ea typeface="HG丸ｺﾞｼｯｸM-PRO" pitchFamily="50" charset="-128"/>
              </a:rPr>
              <a:t>・</a:t>
            </a:r>
          </a:p>
          <a:p>
            <a:pPr defTabSz="762000"/>
            <a:r>
              <a:rPr lang="ja-JP" altLang="en-US" sz="1800" dirty="0">
                <a:ea typeface="HG丸ｺﾞｼｯｸM-PRO" pitchFamily="50" charset="-128"/>
              </a:rPr>
              <a:t>保険金</a:t>
            </a:r>
            <a:endParaRPr lang="ja-JP" altLang="en-US" sz="2400" dirty="0">
              <a:ea typeface="HG丸ｺﾞｼｯｸM-PRO" pitchFamily="50" charset="-128"/>
            </a:endParaRPr>
          </a:p>
        </p:txBody>
      </p:sp>
      <p:sp>
        <p:nvSpPr>
          <p:cNvPr id="17" name="Text Box 15"/>
          <p:cNvSpPr txBox="1">
            <a:spLocks noChangeArrowheads="1"/>
          </p:cNvSpPr>
          <p:nvPr/>
        </p:nvSpPr>
        <p:spPr bwMode="auto">
          <a:xfrm>
            <a:off x="5727700" y="3321050"/>
            <a:ext cx="644525" cy="641350"/>
          </a:xfrm>
          <a:prstGeom prst="rect">
            <a:avLst/>
          </a:prstGeom>
          <a:noFill/>
          <a:ln w="12700">
            <a:noFill/>
            <a:miter lim="800000"/>
            <a:headEnd type="none" w="sm" len="sm"/>
            <a:tailEnd type="none" w="sm" len="sm"/>
          </a:ln>
          <a:effectLst/>
        </p:spPr>
        <p:txBody>
          <a:bodyPr wrap="none">
            <a:spAutoFit/>
          </a:bodyPr>
          <a:lstStyle/>
          <a:p>
            <a:pPr algn="l" defTabSz="762000"/>
            <a:r>
              <a:rPr lang="ja-JP" altLang="en-US" sz="1800">
                <a:ea typeface="HG丸ｺﾞｼｯｸM-PRO" pitchFamily="50" charset="-128"/>
              </a:rPr>
              <a:t>資産</a:t>
            </a:r>
          </a:p>
          <a:p>
            <a:pPr algn="l" defTabSz="762000"/>
            <a:r>
              <a:rPr lang="ja-JP" altLang="en-US" sz="1800">
                <a:ea typeface="HG丸ｺﾞｼｯｸM-PRO" pitchFamily="50" charset="-128"/>
              </a:rPr>
              <a:t>運用</a:t>
            </a:r>
            <a:endParaRPr lang="ja-JP" altLang="en-US" sz="2400">
              <a:ea typeface="HG丸ｺﾞｼｯｸM-PRO" pitchFamily="50" charset="-128"/>
            </a:endParaRPr>
          </a:p>
        </p:txBody>
      </p:sp>
      <p:sp>
        <p:nvSpPr>
          <p:cNvPr id="18" name="Oval 16"/>
          <p:cNvSpPr>
            <a:spLocks noChangeArrowheads="1"/>
          </p:cNvSpPr>
          <p:nvPr/>
        </p:nvSpPr>
        <p:spPr bwMode="auto">
          <a:xfrm>
            <a:off x="6858000" y="3444875"/>
            <a:ext cx="990600" cy="1355725"/>
          </a:xfrm>
          <a:prstGeom prst="ellipse">
            <a:avLst/>
          </a:prstGeom>
          <a:solidFill>
            <a:srgbClr val="FF9900"/>
          </a:solidFill>
          <a:ln w="12700">
            <a:solidFill>
              <a:schemeClr val="tx1"/>
            </a:solidFill>
            <a:round/>
            <a:headEnd/>
            <a:tailEnd/>
          </a:ln>
          <a:effectLst/>
        </p:spPr>
        <p:txBody>
          <a:bodyPr wrap="none" lIns="92075" tIns="46038" rIns="92075" bIns="46038" anchor="ctr"/>
          <a:lstStyle/>
          <a:p>
            <a:pPr defTabSz="762000"/>
            <a:r>
              <a:rPr lang="ja-JP" altLang="en-US" sz="1800">
                <a:ea typeface="HG丸ｺﾞｼｯｸM-PRO" pitchFamily="50" charset="-128"/>
              </a:rPr>
              <a:t>資産</a:t>
            </a:r>
          </a:p>
          <a:p>
            <a:pPr defTabSz="762000"/>
            <a:r>
              <a:rPr lang="ja-JP" altLang="en-US" sz="1800">
                <a:ea typeface="HG丸ｺﾞｼｯｸM-PRO" pitchFamily="50" charset="-128"/>
              </a:rPr>
              <a:t>運用益</a:t>
            </a:r>
            <a:endParaRPr lang="ja-JP" altLang="en-US" sz="3200">
              <a:ea typeface="HG丸ｺﾞｼｯｸM-PRO" pitchFamily="50" charset="-128"/>
            </a:endParaRPr>
          </a:p>
        </p:txBody>
      </p:sp>
      <p:sp>
        <p:nvSpPr>
          <p:cNvPr id="19" name="AutoShape 17"/>
          <p:cNvSpPr>
            <a:spLocks noChangeArrowheads="1"/>
          </p:cNvSpPr>
          <p:nvPr/>
        </p:nvSpPr>
        <p:spPr bwMode="auto">
          <a:xfrm>
            <a:off x="5651500" y="3962400"/>
            <a:ext cx="825500" cy="927100"/>
          </a:xfrm>
          <a:prstGeom prst="roundRect">
            <a:avLst>
              <a:gd name="adj" fmla="val 16667"/>
            </a:avLst>
          </a:prstGeom>
          <a:solidFill>
            <a:srgbClr val="99CCFF"/>
          </a:solidFill>
          <a:ln w="12700">
            <a:solidFill>
              <a:schemeClr val="tx1"/>
            </a:solidFill>
            <a:round/>
            <a:headEnd type="none" w="sm" len="sm"/>
            <a:tailEnd type="none" w="sm" len="sm"/>
          </a:ln>
          <a:effectLst/>
        </p:spPr>
        <p:txBody>
          <a:bodyPr wrap="none" anchor="ctr"/>
          <a:lstStyle/>
          <a:p>
            <a:pPr defTabSz="762000"/>
            <a:r>
              <a:rPr lang="ja-JP" altLang="en-US" sz="1800">
                <a:ea typeface="HG丸ｺﾞｼｯｸM-PRO" pitchFamily="50" charset="-128"/>
              </a:rPr>
              <a:t>株式</a:t>
            </a:r>
          </a:p>
          <a:p>
            <a:pPr defTabSz="762000"/>
            <a:r>
              <a:rPr lang="ja-JP" altLang="en-US" sz="1800">
                <a:ea typeface="HG丸ｺﾞｼｯｸM-PRO" pitchFamily="50" charset="-128"/>
              </a:rPr>
              <a:t>債券</a:t>
            </a:r>
          </a:p>
          <a:p>
            <a:pPr defTabSz="762000"/>
            <a:r>
              <a:rPr lang="ja-JP" altLang="en-US" sz="1800">
                <a:ea typeface="HG丸ｺﾞｼｯｸM-PRO" pitchFamily="50" charset="-128"/>
              </a:rPr>
              <a:t>融資</a:t>
            </a:r>
          </a:p>
        </p:txBody>
      </p:sp>
      <p:sp>
        <p:nvSpPr>
          <p:cNvPr id="20" name="Line 18"/>
          <p:cNvSpPr>
            <a:spLocks noChangeShapeType="1"/>
          </p:cNvSpPr>
          <p:nvPr/>
        </p:nvSpPr>
        <p:spPr bwMode="auto">
          <a:xfrm flipH="1" flipV="1">
            <a:off x="4495800" y="3378200"/>
            <a:ext cx="0" cy="1447800"/>
          </a:xfrm>
          <a:prstGeom prst="line">
            <a:avLst/>
          </a:prstGeom>
          <a:noFill/>
          <a:ln w="22225">
            <a:solidFill>
              <a:schemeClr val="bg1"/>
            </a:solidFill>
            <a:round/>
            <a:headEnd type="none" w="sm" len="sm"/>
            <a:tailEnd type="stealth" w="med" len="med"/>
          </a:ln>
          <a:effectLst/>
        </p:spPr>
        <p:txBody>
          <a:bodyPr wrap="none" anchor="ctr"/>
          <a:lstStyle/>
          <a:p>
            <a:endParaRPr lang="ja-JP" altLang="en-US"/>
          </a:p>
        </p:txBody>
      </p:sp>
      <p:sp>
        <p:nvSpPr>
          <p:cNvPr id="21" name="Line 19"/>
          <p:cNvSpPr>
            <a:spLocks noChangeShapeType="1"/>
          </p:cNvSpPr>
          <p:nvPr/>
        </p:nvSpPr>
        <p:spPr bwMode="auto">
          <a:xfrm>
            <a:off x="4191000" y="3429000"/>
            <a:ext cx="0" cy="1447800"/>
          </a:xfrm>
          <a:prstGeom prst="line">
            <a:avLst/>
          </a:prstGeom>
          <a:noFill/>
          <a:ln w="22225">
            <a:solidFill>
              <a:schemeClr val="bg1"/>
            </a:solidFill>
            <a:round/>
            <a:headEnd type="none" w="sm" len="sm"/>
            <a:tailEnd type="stealth" w="med" len="med"/>
          </a:ln>
          <a:effectLst/>
        </p:spPr>
        <p:txBody>
          <a:bodyPr wrap="none" anchor="ctr"/>
          <a:lstStyle/>
          <a:p>
            <a:endParaRPr lang="ja-JP" altLang="en-US"/>
          </a:p>
        </p:txBody>
      </p:sp>
      <p:sp>
        <p:nvSpPr>
          <p:cNvPr id="22" name="Line 20"/>
          <p:cNvSpPr>
            <a:spLocks noChangeShapeType="1"/>
          </p:cNvSpPr>
          <p:nvPr/>
        </p:nvSpPr>
        <p:spPr bwMode="auto">
          <a:xfrm>
            <a:off x="6629400" y="3352800"/>
            <a:ext cx="0" cy="1524000"/>
          </a:xfrm>
          <a:prstGeom prst="line">
            <a:avLst/>
          </a:prstGeom>
          <a:noFill/>
          <a:ln w="22225">
            <a:solidFill>
              <a:schemeClr val="bg1"/>
            </a:solidFill>
            <a:round/>
            <a:headEnd type="triangle" w="med" len="med"/>
            <a:tailEnd type="stealth" w="med" len="med"/>
          </a:ln>
          <a:effectLst/>
        </p:spPr>
        <p:txBody>
          <a:bodyPr wrap="none" anchor="ctr"/>
          <a:lstStyle/>
          <a:p>
            <a:endParaRPr lang="ja-JP" altLang="en-US"/>
          </a:p>
        </p:txBody>
      </p:sp>
      <p:sp>
        <p:nvSpPr>
          <p:cNvPr id="23" name="Line 21"/>
          <p:cNvSpPr>
            <a:spLocks noChangeShapeType="1"/>
          </p:cNvSpPr>
          <p:nvPr/>
        </p:nvSpPr>
        <p:spPr bwMode="auto">
          <a:xfrm flipH="1" flipV="1">
            <a:off x="2209800" y="3390900"/>
            <a:ext cx="0" cy="1447800"/>
          </a:xfrm>
          <a:prstGeom prst="line">
            <a:avLst/>
          </a:prstGeom>
          <a:noFill/>
          <a:ln w="22225">
            <a:solidFill>
              <a:schemeClr val="bg1"/>
            </a:solidFill>
            <a:round/>
            <a:headEnd type="none" w="sm" len="sm"/>
            <a:tailEnd type="stealth" w="med" len="med"/>
          </a:ln>
          <a:effectLst/>
        </p:spPr>
        <p:txBody>
          <a:bodyPr wrap="none" anchor="ctr"/>
          <a:lstStyle/>
          <a:p>
            <a:endParaRPr lang="ja-JP" altLang="en-US"/>
          </a:p>
        </p:txBody>
      </p:sp>
      <p:sp>
        <p:nvSpPr>
          <p:cNvPr id="25" name="Text Box 23"/>
          <p:cNvSpPr txBox="1">
            <a:spLocks noChangeArrowheads="1"/>
          </p:cNvSpPr>
          <p:nvPr/>
        </p:nvSpPr>
        <p:spPr bwMode="auto">
          <a:xfrm>
            <a:off x="1525588" y="2782857"/>
            <a:ext cx="954107" cy="400110"/>
          </a:xfrm>
          <a:prstGeom prst="rect">
            <a:avLst/>
          </a:prstGeom>
          <a:solidFill>
            <a:srgbClr val="FFFF99"/>
          </a:solidFill>
          <a:ln w="38100" cmpd="dbl">
            <a:solidFill>
              <a:schemeClr val="bg2"/>
            </a:solidFill>
            <a:miter lim="800000"/>
            <a:headEnd/>
            <a:tailEnd/>
          </a:ln>
          <a:effectLst/>
        </p:spPr>
        <p:txBody>
          <a:bodyPr wrap="none" anchor="ctr">
            <a:spAutoFit/>
          </a:bodyPr>
          <a:lstStyle/>
          <a:p>
            <a:r>
              <a:rPr lang="ja-JP" altLang="en-US" sz="2000">
                <a:ea typeface="HG丸ｺﾞｼｯｸM-PRO" pitchFamily="50" charset="-128"/>
              </a:rPr>
              <a:t>お客様</a:t>
            </a:r>
            <a:endParaRPr lang="ja-JP" altLang="en-US" sz="2400">
              <a:ea typeface="HG丸ｺﾞｼｯｸM-PRO" pitchFamily="50" charset="-128"/>
            </a:endParaRPr>
          </a:p>
        </p:txBody>
      </p:sp>
      <p:sp>
        <p:nvSpPr>
          <p:cNvPr id="26" name="Text Box 24"/>
          <p:cNvSpPr txBox="1">
            <a:spLocks noChangeArrowheads="1"/>
          </p:cNvSpPr>
          <p:nvPr/>
        </p:nvSpPr>
        <p:spPr bwMode="auto">
          <a:xfrm>
            <a:off x="5883275" y="2782857"/>
            <a:ext cx="1467068" cy="400110"/>
          </a:xfrm>
          <a:prstGeom prst="rect">
            <a:avLst/>
          </a:prstGeom>
          <a:solidFill>
            <a:srgbClr val="FFFF99"/>
          </a:solidFill>
          <a:ln w="38100" cmpd="dbl">
            <a:solidFill>
              <a:schemeClr val="bg2"/>
            </a:solidFill>
            <a:miter lim="800000"/>
            <a:headEnd/>
            <a:tailEnd/>
          </a:ln>
          <a:effectLst/>
        </p:spPr>
        <p:txBody>
          <a:bodyPr wrap="none" anchor="ctr">
            <a:spAutoFit/>
          </a:bodyPr>
          <a:lstStyle/>
          <a:p>
            <a:r>
              <a:rPr lang="ja-JP" altLang="en-US" sz="2000">
                <a:ea typeface="HG丸ｺﾞｼｯｸM-PRO" pitchFamily="50" charset="-128"/>
              </a:rPr>
              <a:t>マーケット</a:t>
            </a:r>
            <a:endParaRPr lang="ja-JP" altLang="en-US" sz="2400">
              <a:ea typeface="HG丸ｺﾞｼｯｸM-PRO" pitchFamily="50" charset="-128"/>
            </a:endParaRPr>
          </a:p>
        </p:txBody>
      </p:sp>
      <p:sp>
        <p:nvSpPr>
          <p:cNvPr id="27" name="Text Box 25"/>
          <p:cNvSpPr txBox="1">
            <a:spLocks noChangeArrowheads="1"/>
          </p:cNvSpPr>
          <p:nvPr/>
        </p:nvSpPr>
        <p:spPr bwMode="auto">
          <a:xfrm>
            <a:off x="3365500" y="2782857"/>
            <a:ext cx="1980029" cy="400110"/>
          </a:xfrm>
          <a:prstGeom prst="rect">
            <a:avLst/>
          </a:prstGeom>
          <a:solidFill>
            <a:srgbClr val="FFFF99"/>
          </a:solidFill>
          <a:ln w="38100" cmpd="dbl">
            <a:solidFill>
              <a:schemeClr val="bg2"/>
            </a:solidFill>
            <a:miter lim="800000"/>
            <a:headEnd/>
            <a:tailEnd/>
          </a:ln>
          <a:effectLst/>
        </p:spPr>
        <p:txBody>
          <a:bodyPr wrap="none" anchor="ctr">
            <a:spAutoFit/>
          </a:bodyPr>
          <a:lstStyle/>
          <a:p>
            <a:r>
              <a:rPr lang="ja-JP" altLang="en-US" sz="2000">
                <a:ea typeface="HG丸ｺﾞｼｯｸM-PRO" pitchFamily="50" charset="-128"/>
              </a:rPr>
              <a:t>お客様、相手方</a:t>
            </a:r>
            <a:endParaRPr lang="ja-JP" altLang="en-US" sz="2400">
              <a:ea typeface="HG丸ｺﾞｼｯｸM-PRO" pitchFamily="50" charset="-128"/>
            </a:endParaRPr>
          </a:p>
        </p:txBody>
      </p:sp>
      <p:sp>
        <p:nvSpPr>
          <p:cNvPr id="28" name="AutoShape 26"/>
          <p:cNvSpPr>
            <a:spLocks noChangeArrowheads="1"/>
          </p:cNvSpPr>
          <p:nvPr/>
        </p:nvSpPr>
        <p:spPr bwMode="auto">
          <a:xfrm>
            <a:off x="1054100" y="1219200"/>
            <a:ext cx="2222500" cy="1143000"/>
          </a:xfrm>
          <a:prstGeom prst="bevel">
            <a:avLst>
              <a:gd name="adj" fmla="val 4083"/>
            </a:avLst>
          </a:prstGeom>
          <a:solidFill>
            <a:schemeClr val="accent1">
              <a:lumMod val="20000"/>
              <a:lumOff val="80000"/>
            </a:schemeClr>
          </a:solidFill>
          <a:ln w="9525">
            <a:solidFill>
              <a:schemeClr val="bg1">
                <a:lumMod val="50000"/>
              </a:schemeClr>
            </a:solidFill>
            <a:miter lim="800000"/>
            <a:headEnd/>
            <a:tailEnd/>
          </a:ln>
          <a:effectLst/>
        </p:spPr>
        <p:txBody>
          <a:bodyPr wrap="none" anchor="ctr"/>
          <a:lstStyle/>
          <a:p>
            <a:r>
              <a:rPr lang="ja-JP" altLang="en-US" sz="3200" b="0" dirty="0"/>
              <a:t>保険販売</a:t>
            </a:r>
          </a:p>
        </p:txBody>
      </p:sp>
      <p:sp>
        <p:nvSpPr>
          <p:cNvPr id="29" name="AutoShape 27"/>
          <p:cNvSpPr>
            <a:spLocks noChangeArrowheads="1"/>
          </p:cNvSpPr>
          <p:nvPr/>
        </p:nvSpPr>
        <p:spPr bwMode="auto">
          <a:xfrm>
            <a:off x="3263900" y="1219200"/>
            <a:ext cx="2222500" cy="1143000"/>
          </a:xfrm>
          <a:prstGeom prst="bevel">
            <a:avLst>
              <a:gd name="adj" fmla="val 4083"/>
            </a:avLst>
          </a:prstGeom>
          <a:solidFill>
            <a:schemeClr val="accent1">
              <a:lumMod val="20000"/>
              <a:lumOff val="80000"/>
            </a:schemeClr>
          </a:solidFill>
          <a:ln w="9525">
            <a:solidFill>
              <a:schemeClr val="tx1"/>
            </a:solidFill>
            <a:miter lim="800000"/>
            <a:headEnd/>
            <a:tailEnd/>
          </a:ln>
          <a:effectLst/>
        </p:spPr>
        <p:txBody>
          <a:bodyPr wrap="none" anchor="ctr"/>
          <a:lstStyle/>
          <a:p>
            <a:r>
              <a:rPr lang="ja-JP" altLang="en-US" sz="3200" b="0"/>
              <a:t>保険金支払</a:t>
            </a:r>
          </a:p>
        </p:txBody>
      </p:sp>
      <p:sp>
        <p:nvSpPr>
          <p:cNvPr id="30" name="AutoShape 28"/>
          <p:cNvSpPr>
            <a:spLocks noChangeArrowheads="1"/>
          </p:cNvSpPr>
          <p:nvPr/>
        </p:nvSpPr>
        <p:spPr bwMode="auto">
          <a:xfrm>
            <a:off x="5486400" y="1219200"/>
            <a:ext cx="2222500" cy="1143000"/>
          </a:xfrm>
          <a:prstGeom prst="bevel">
            <a:avLst>
              <a:gd name="adj" fmla="val 4083"/>
            </a:avLst>
          </a:prstGeom>
          <a:solidFill>
            <a:schemeClr val="accent1">
              <a:lumMod val="20000"/>
              <a:lumOff val="80000"/>
            </a:schemeClr>
          </a:solidFill>
          <a:ln w="9525">
            <a:solidFill>
              <a:schemeClr val="tx1"/>
            </a:solidFill>
            <a:miter lim="800000"/>
            <a:headEnd/>
            <a:tailEnd/>
          </a:ln>
          <a:effectLst/>
        </p:spPr>
        <p:txBody>
          <a:bodyPr wrap="none" anchor="ctr"/>
          <a:lstStyle/>
          <a:p>
            <a:r>
              <a:rPr lang="ja-JP" altLang="en-US" sz="3200" b="0"/>
              <a:t>資産運用</a:t>
            </a:r>
          </a:p>
        </p:txBody>
      </p:sp>
      <p:cxnSp>
        <p:nvCxnSpPr>
          <p:cNvPr id="32" name="直接连接符 31"/>
          <p:cNvCxnSpPr>
            <a:stCxn id="28" idx="2"/>
            <a:endCxn id="13" idx="0"/>
          </p:cNvCxnSpPr>
          <p:nvPr/>
        </p:nvCxnSpPr>
        <p:spPr>
          <a:xfrm>
            <a:off x="2165350" y="2362200"/>
            <a:ext cx="23069" cy="2636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4402931" y="2362200"/>
            <a:ext cx="23069" cy="2636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732240" y="2362200"/>
            <a:ext cx="23069" cy="263683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882650" y="1255067"/>
            <a:ext cx="1107996" cy="461665"/>
          </a:xfrm>
          <a:prstGeom prst="rect">
            <a:avLst/>
          </a:prstGeom>
          <a:solidFill>
            <a:srgbClr val="FFFF99"/>
          </a:solidFill>
          <a:ln w="38100" cmpd="dbl">
            <a:solidFill>
              <a:schemeClr val="bg2"/>
            </a:solidFill>
            <a:miter lim="800000"/>
            <a:headEnd/>
            <a:tailEnd/>
          </a:ln>
          <a:effectLst/>
        </p:spPr>
        <p:txBody>
          <a:bodyPr wrap="none" anchor="ctr">
            <a:spAutoFit/>
          </a:bodyPr>
          <a:lstStyle/>
          <a:p>
            <a:r>
              <a:rPr lang="ja-JP" altLang="en-US" sz="2400">
                <a:ea typeface="HG丸ｺﾞｼｯｸM-PRO" pitchFamily="50" charset="-128"/>
              </a:rPr>
              <a:t>お客様</a:t>
            </a:r>
          </a:p>
        </p:txBody>
      </p:sp>
      <p:sp>
        <p:nvSpPr>
          <p:cNvPr id="5" name="Text Box 3"/>
          <p:cNvSpPr txBox="1">
            <a:spLocks noChangeArrowheads="1"/>
          </p:cNvSpPr>
          <p:nvPr/>
        </p:nvSpPr>
        <p:spPr bwMode="auto">
          <a:xfrm>
            <a:off x="7315200" y="1280467"/>
            <a:ext cx="1107996" cy="461665"/>
          </a:xfrm>
          <a:prstGeom prst="rect">
            <a:avLst/>
          </a:prstGeom>
          <a:solidFill>
            <a:srgbClr val="CCFFFF"/>
          </a:solidFill>
          <a:ln w="38100" cmpd="dbl">
            <a:solidFill>
              <a:schemeClr val="bg2"/>
            </a:solidFill>
            <a:miter lim="800000"/>
            <a:headEnd/>
            <a:tailEnd/>
          </a:ln>
          <a:effectLst/>
        </p:spPr>
        <p:txBody>
          <a:bodyPr wrap="none" anchor="ctr">
            <a:spAutoFit/>
          </a:bodyPr>
          <a:lstStyle/>
          <a:p>
            <a:r>
              <a:rPr lang="ja-JP" altLang="en-US" sz="2400">
                <a:ea typeface="HG丸ｺﾞｼｯｸM-PRO" pitchFamily="50" charset="-128"/>
              </a:rPr>
              <a:t>代理店</a:t>
            </a:r>
          </a:p>
        </p:txBody>
      </p:sp>
      <p:sp>
        <p:nvSpPr>
          <p:cNvPr id="6" name="Line 4"/>
          <p:cNvSpPr>
            <a:spLocks noChangeShapeType="1"/>
          </p:cNvSpPr>
          <p:nvPr/>
        </p:nvSpPr>
        <p:spPr bwMode="auto">
          <a:xfrm>
            <a:off x="3738563" y="2203450"/>
            <a:ext cx="1752600" cy="1588"/>
          </a:xfrm>
          <a:prstGeom prst="line">
            <a:avLst/>
          </a:prstGeom>
          <a:noFill/>
          <a:ln w="38100">
            <a:solidFill>
              <a:srgbClr val="00B0F0"/>
            </a:solidFill>
            <a:round/>
            <a:headEnd/>
            <a:tailEnd type="triangle" w="med" len="med"/>
          </a:ln>
          <a:effectLst/>
        </p:spPr>
        <p:txBody>
          <a:bodyPr wrap="none" anchor="ctr"/>
          <a:lstStyle/>
          <a:p>
            <a:endParaRPr lang="ja-JP" altLang="en-US"/>
          </a:p>
        </p:txBody>
      </p:sp>
      <p:sp>
        <p:nvSpPr>
          <p:cNvPr id="7" name="Line 5"/>
          <p:cNvSpPr>
            <a:spLocks noChangeShapeType="1"/>
          </p:cNvSpPr>
          <p:nvPr/>
        </p:nvSpPr>
        <p:spPr bwMode="auto">
          <a:xfrm>
            <a:off x="3740150" y="2654300"/>
            <a:ext cx="1752600" cy="1588"/>
          </a:xfrm>
          <a:prstGeom prst="line">
            <a:avLst/>
          </a:prstGeom>
          <a:noFill/>
          <a:ln w="38100">
            <a:solidFill>
              <a:srgbClr val="00B0F0"/>
            </a:solidFill>
            <a:round/>
            <a:headEnd/>
            <a:tailEnd type="triangle" w="med" len="med"/>
          </a:ln>
          <a:effectLst/>
        </p:spPr>
        <p:txBody>
          <a:bodyPr wrap="none" anchor="ctr"/>
          <a:lstStyle/>
          <a:p>
            <a:endParaRPr lang="ja-JP" altLang="en-US"/>
          </a:p>
        </p:txBody>
      </p:sp>
      <p:graphicFrame>
        <p:nvGraphicFramePr>
          <p:cNvPr id="8" name="Object 6"/>
          <p:cNvGraphicFramePr>
            <a:graphicFrameLocks noChangeAspect="1"/>
          </p:cNvGraphicFramePr>
          <p:nvPr/>
        </p:nvGraphicFramePr>
        <p:xfrm flipH="1">
          <a:off x="3841750" y="2319338"/>
          <a:ext cx="611188" cy="496887"/>
        </p:xfrm>
        <a:graphic>
          <a:graphicData uri="http://schemas.openxmlformats.org/presentationml/2006/ole">
            <p:oleObj spid="_x0000_s70658" name="ｸﾘｯﾌﾟ" r:id="rId3" imgW="1112825" imgH="906170" progId="">
              <p:embed/>
            </p:oleObj>
          </a:graphicData>
        </a:graphic>
      </p:graphicFrame>
      <p:sp>
        <p:nvSpPr>
          <p:cNvPr id="9" name="Text Box 7"/>
          <p:cNvSpPr txBox="1">
            <a:spLocks noChangeArrowheads="1"/>
          </p:cNvSpPr>
          <p:nvPr/>
        </p:nvSpPr>
        <p:spPr bwMode="auto">
          <a:xfrm>
            <a:off x="4132263" y="2617788"/>
            <a:ext cx="1103312" cy="457200"/>
          </a:xfrm>
          <a:prstGeom prst="rect">
            <a:avLst/>
          </a:prstGeom>
          <a:noFill/>
          <a:ln w="38100">
            <a:noFill/>
            <a:miter lim="800000"/>
            <a:headEnd/>
            <a:tailEnd/>
          </a:ln>
          <a:effectLst/>
        </p:spPr>
        <p:txBody>
          <a:bodyPr wrap="none" anchor="ctr">
            <a:spAutoFit/>
          </a:bodyPr>
          <a:lstStyle/>
          <a:p>
            <a:r>
              <a:rPr lang="ja-JP" altLang="en-US" sz="2400">
                <a:ea typeface="HG丸ｺﾞｼｯｸM-PRO" pitchFamily="50" charset="-128"/>
              </a:rPr>
              <a:t>保険料</a:t>
            </a:r>
          </a:p>
        </p:txBody>
      </p:sp>
      <p:sp>
        <p:nvSpPr>
          <p:cNvPr id="10" name="Text Box 8"/>
          <p:cNvSpPr txBox="1">
            <a:spLocks noChangeArrowheads="1"/>
          </p:cNvSpPr>
          <p:nvPr/>
        </p:nvSpPr>
        <p:spPr bwMode="auto">
          <a:xfrm>
            <a:off x="4119563" y="1427163"/>
            <a:ext cx="1103312" cy="457200"/>
          </a:xfrm>
          <a:prstGeom prst="rect">
            <a:avLst/>
          </a:prstGeom>
          <a:noFill/>
          <a:ln w="38100">
            <a:noFill/>
            <a:miter lim="800000"/>
            <a:headEnd/>
            <a:tailEnd/>
          </a:ln>
          <a:effectLst/>
        </p:spPr>
        <p:txBody>
          <a:bodyPr wrap="none" anchor="ctr">
            <a:spAutoFit/>
          </a:bodyPr>
          <a:lstStyle/>
          <a:p>
            <a:r>
              <a:rPr lang="ja-JP" altLang="en-US" sz="2400">
                <a:ea typeface="HG丸ｺﾞｼｯｸM-PRO" pitchFamily="50" charset="-128"/>
              </a:rPr>
              <a:t>申込書</a:t>
            </a:r>
          </a:p>
        </p:txBody>
      </p:sp>
      <p:sp>
        <p:nvSpPr>
          <p:cNvPr id="11" name="Line 9"/>
          <p:cNvSpPr>
            <a:spLocks noChangeShapeType="1"/>
          </p:cNvSpPr>
          <p:nvPr/>
        </p:nvSpPr>
        <p:spPr bwMode="auto">
          <a:xfrm flipH="1">
            <a:off x="6327775" y="3514725"/>
            <a:ext cx="879475" cy="1524000"/>
          </a:xfrm>
          <a:prstGeom prst="line">
            <a:avLst/>
          </a:prstGeom>
          <a:noFill/>
          <a:ln w="38100">
            <a:solidFill>
              <a:srgbClr val="00B0F0"/>
            </a:solidFill>
            <a:round/>
            <a:headEnd/>
            <a:tailEnd type="triangle" w="med" len="med"/>
          </a:ln>
          <a:effectLst/>
        </p:spPr>
        <p:txBody>
          <a:bodyPr wrap="none" anchor="ctr"/>
          <a:lstStyle/>
          <a:p>
            <a:endParaRPr lang="ja-JP" altLang="en-US"/>
          </a:p>
        </p:txBody>
      </p:sp>
      <p:sp>
        <p:nvSpPr>
          <p:cNvPr id="12" name="AutoShape 10"/>
          <p:cNvSpPr>
            <a:spLocks noChangeArrowheads="1"/>
          </p:cNvSpPr>
          <p:nvPr/>
        </p:nvSpPr>
        <p:spPr bwMode="auto">
          <a:xfrm>
            <a:off x="6553200" y="4060825"/>
            <a:ext cx="596900" cy="393700"/>
          </a:xfrm>
          <a:prstGeom prst="foldedCorner">
            <a:avLst>
              <a:gd name="adj" fmla="val 45000"/>
            </a:avLst>
          </a:prstGeom>
          <a:solidFill>
            <a:schemeClr val="bg1"/>
          </a:solidFill>
          <a:ln w="9525">
            <a:solidFill>
              <a:schemeClr val="bg2"/>
            </a:solidFill>
            <a:round/>
            <a:headEnd/>
            <a:tailEnd/>
          </a:ln>
          <a:effectLst>
            <a:outerShdw dist="35921" dir="2700000" algn="ctr" rotWithShape="0">
              <a:schemeClr val="folHlink"/>
            </a:outerShdw>
          </a:effectLst>
        </p:spPr>
        <p:txBody>
          <a:bodyPr wrap="none" anchor="ctr"/>
          <a:lstStyle/>
          <a:p>
            <a:endParaRPr lang="ja-JP" altLang="en-US"/>
          </a:p>
        </p:txBody>
      </p:sp>
      <p:sp>
        <p:nvSpPr>
          <p:cNvPr id="13" name="Text Box 11"/>
          <p:cNvSpPr txBox="1">
            <a:spLocks noChangeArrowheads="1"/>
          </p:cNvSpPr>
          <p:nvPr/>
        </p:nvSpPr>
        <p:spPr bwMode="auto">
          <a:xfrm>
            <a:off x="5980113" y="4430713"/>
            <a:ext cx="1103312" cy="457200"/>
          </a:xfrm>
          <a:prstGeom prst="rect">
            <a:avLst/>
          </a:prstGeom>
          <a:noFill/>
          <a:ln w="38100">
            <a:noFill/>
            <a:miter lim="800000"/>
            <a:headEnd/>
            <a:tailEnd/>
          </a:ln>
          <a:effectLst/>
        </p:spPr>
        <p:txBody>
          <a:bodyPr wrap="none" anchor="ctr">
            <a:spAutoFit/>
          </a:bodyPr>
          <a:lstStyle/>
          <a:p>
            <a:r>
              <a:rPr lang="ja-JP" altLang="en-US" sz="2400">
                <a:ea typeface="HG丸ｺﾞｼｯｸM-PRO" pitchFamily="50" charset="-128"/>
              </a:rPr>
              <a:t>申込書</a:t>
            </a:r>
          </a:p>
        </p:txBody>
      </p:sp>
      <p:sp>
        <p:nvSpPr>
          <p:cNvPr id="14" name="Line 12"/>
          <p:cNvSpPr>
            <a:spLocks noChangeShapeType="1"/>
          </p:cNvSpPr>
          <p:nvPr/>
        </p:nvSpPr>
        <p:spPr bwMode="auto">
          <a:xfrm flipH="1">
            <a:off x="6740525" y="3667125"/>
            <a:ext cx="923925" cy="1600200"/>
          </a:xfrm>
          <a:prstGeom prst="line">
            <a:avLst/>
          </a:prstGeom>
          <a:noFill/>
          <a:ln w="38100">
            <a:solidFill>
              <a:srgbClr val="00B0F0"/>
            </a:solidFill>
            <a:round/>
            <a:headEnd/>
            <a:tailEnd type="triangle" w="med" len="med"/>
          </a:ln>
          <a:effectLst/>
        </p:spPr>
        <p:txBody>
          <a:bodyPr wrap="none" anchor="ctr"/>
          <a:lstStyle/>
          <a:p>
            <a:endParaRPr lang="ja-JP" altLang="en-US"/>
          </a:p>
        </p:txBody>
      </p:sp>
      <p:sp>
        <p:nvSpPr>
          <p:cNvPr id="15" name="Text Box 13"/>
          <p:cNvSpPr txBox="1">
            <a:spLocks noChangeArrowheads="1"/>
          </p:cNvSpPr>
          <p:nvPr/>
        </p:nvSpPr>
        <p:spPr bwMode="auto">
          <a:xfrm>
            <a:off x="7110413" y="4548188"/>
            <a:ext cx="1103312" cy="457200"/>
          </a:xfrm>
          <a:prstGeom prst="rect">
            <a:avLst/>
          </a:prstGeom>
          <a:noFill/>
          <a:ln w="38100">
            <a:noFill/>
            <a:miter lim="800000"/>
            <a:headEnd/>
            <a:tailEnd/>
          </a:ln>
          <a:effectLst/>
        </p:spPr>
        <p:txBody>
          <a:bodyPr wrap="none" anchor="ctr">
            <a:spAutoFit/>
          </a:bodyPr>
          <a:lstStyle/>
          <a:p>
            <a:r>
              <a:rPr lang="ja-JP" altLang="en-US" sz="2400">
                <a:ea typeface="HG丸ｺﾞｼｯｸM-PRO" pitchFamily="50" charset="-128"/>
              </a:rPr>
              <a:t>保険料</a:t>
            </a:r>
          </a:p>
        </p:txBody>
      </p:sp>
      <p:sp>
        <p:nvSpPr>
          <p:cNvPr id="16" name="Line 14"/>
          <p:cNvSpPr>
            <a:spLocks noChangeShapeType="1"/>
          </p:cNvSpPr>
          <p:nvPr/>
        </p:nvSpPr>
        <p:spPr bwMode="auto">
          <a:xfrm flipH="1" flipV="1">
            <a:off x="1838325" y="3032125"/>
            <a:ext cx="1152525" cy="1981200"/>
          </a:xfrm>
          <a:prstGeom prst="line">
            <a:avLst/>
          </a:prstGeom>
          <a:noFill/>
          <a:ln w="38100">
            <a:solidFill>
              <a:srgbClr val="00B0F0"/>
            </a:solidFill>
            <a:round/>
            <a:headEnd/>
            <a:tailEnd type="triangle" w="med" len="med"/>
          </a:ln>
          <a:effectLst/>
        </p:spPr>
        <p:txBody>
          <a:bodyPr wrap="none" anchor="ctr"/>
          <a:lstStyle/>
          <a:p>
            <a:endParaRPr lang="ja-JP" altLang="en-US"/>
          </a:p>
        </p:txBody>
      </p:sp>
      <p:graphicFrame>
        <p:nvGraphicFramePr>
          <p:cNvPr id="17" name="Object 15"/>
          <p:cNvGraphicFramePr>
            <a:graphicFrameLocks noChangeAspect="1"/>
          </p:cNvGraphicFramePr>
          <p:nvPr/>
        </p:nvGraphicFramePr>
        <p:xfrm>
          <a:off x="2076450" y="3717925"/>
          <a:ext cx="838200" cy="512763"/>
        </p:xfrm>
        <a:graphic>
          <a:graphicData uri="http://schemas.openxmlformats.org/presentationml/2006/ole">
            <p:oleObj spid="_x0000_s70659" name="ｸﾘｯﾌﾟ" r:id="rId4" imgW="3071813" imgH="1881188" progId="">
              <p:embed/>
            </p:oleObj>
          </a:graphicData>
        </a:graphic>
      </p:graphicFrame>
      <p:sp>
        <p:nvSpPr>
          <p:cNvPr id="18" name="Text Box 16"/>
          <p:cNvSpPr txBox="1">
            <a:spLocks noChangeArrowheads="1"/>
          </p:cNvSpPr>
          <p:nvPr/>
        </p:nvSpPr>
        <p:spPr bwMode="auto">
          <a:xfrm>
            <a:off x="2149475" y="3192463"/>
            <a:ext cx="1409700" cy="457200"/>
          </a:xfrm>
          <a:prstGeom prst="rect">
            <a:avLst/>
          </a:prstGeom>
          <a:noFill/>
          <a:ln w="38100">
            <a:noFill/>
            <a:miter lim="800000"/>
            <a:headEnd/>
            <a:tailEnd/>
          </a:ln>
          <a:effectLst/>
        </p:spPr>
        <p:txBody>
          <a:bodyPr wrap="none" anchor="ctr">
            <a:spAutoFit/>
          </a:bodyPr>
          <a:lstStyle/>
          <a:p>
            <a:r>
              <a:rPr lang="ja-JP" altLang="en-US" sz="2400">
                <a:ea typeface="HG丸ｺﾞｼｯｸM-PRO" pitchFamily="50" charset="-128"/>
              </a:rPr>
              <a:t>保険証券</a:t>
            </a:r>
          </a:p>
        </p:txBody>
      </p:sp>
      <p:sp>
        <p:nvSpPr>
          <p:cNvPr id="19" name="Line 17"/>
          <p:cNvSpPr>
            <a:spLocks noChangeShapeType="1"/>
          </p:cNvSpPr>
          <p:nvPr/>
        </p:nvSpPr>
        <p:spPr bwMode="auto">
          <a:xfrm>
            <a:off x="3740150" y="3133725"/>
            <a:ext cx="1752600" cy="1588"/>
          </a:xfrm>
          <a:prstGeom prst="line">
            <a:avLst/>
          </a:prstGeom>
          <a:noFill/>
          <a:ln w="38100">
            <a:solidFill>
              <a:srgbClr val="00B0F0"/>
            </a:solidFill>
            <a:round/>
            <a:headEnd type="triangle" w="med" len="med"/>
            <a:tailEnd/>
          </a:ln>
          <a:effectLst/>
        </p:spPr>
        <p:txBody>
          <a:bodyPr wrap="none" anchor="ctr"/>
          <a:lstStyle/>
          <a:p>
            <a:endParaRPr lang="ja-JP" altLang="en-US"/>
          </a:p>
        </p:txBody>
      </p:sp>
      <p:sp>
        <p:nvSpPr>
          <p:cNvPr id="20" name="Text Box 18"/>
          <p:cNvSpPr txBox="1">
            <a:spLocks noChangeArrowheads="1"/>
          </p:cNvSpPr>
          <p:nvPr/>
        </p:nvSpPr>
        <p:spPr bwMode="auto">
          <a:xfrm>
            <a:off x="3548063" y="3297238"/>
            <a:ext cx="1103312" cy="457200"/>
          </a:xfrm>
          <a:prstGeom prst="rect">
            <a:avLst/>
          </a:prstGeom>
          <a:noFill/>
          <a:ln w="38100">
            <a:noFill/>
            <a:miter lim="800000"/>
            <a:headEnd/>
            <a:tailEnd/>
          </a:ln>
          <a:effectLst/>
        </p:spPr>
        <p:txBody>
          <a:bodyPr wrap="none" anchor="ctr">
            <a:spAutoFit/>
          </a:bodyPr>
          <a:lstStyle/>
          <a:p>
            <a:r>
              <a:rPr lang="ja-JP" altLang="en-US" sz="2400">
                <a:ea typeface="HG丸ｺﾞｼｯｸM-PRO" pitchFamily="50" charset="-128"/>
              </a:rPr>
              <a:t>領収証</a:t>
            </a:r>
          </a:p>
        </p:txBody>
      </p:sp>
      <p:sp>
        <p:nvSpPr>
          <p:cNvPr id="21" name="Text Box 19"/>
          <p:cNvSpPr txBox="1">
            <a:spLocks noChangeArrowheads="1"/>
          </p:cNvSpPr>
          <p:nvPr/>
        </p:nvSpPr>
        <p:spPr bwMode="auto">
          <a:xfrm>
            <a:off x="3995936" y="6093296"/>
            <a:ext cx="1415772" cy="461665"/>
          </a:xfrm>
          <a:prstGeom prst="rect">
            <a:avLst/>
          </a:prstGeom>
          <a:solidFill>
            <a:srgbClr val="FF7C80"/>
          </a:solidFill>
          <a:ln w="38100" cmpd="dbl">
            <a:solidFill>
              <a:schemeClr val="bg2"/>
            </a:solidFill>
            <a:miter lim="800000"/>
            <a:headEnd/>
            <a:tailEnd/>
          </a:ln>
          <a:effectLst/>
        </p:spPr>
        <p:txBody>
          <a:bodyPr wrap="none" anchor="ctr">
            <a:spAutoFit/>
          </a:bodyPr>
          <a:lstStyle/>
          <a:p>
            <a:r>
              <a:rPr lang="ja-JP" altLang="en-US" sz="2400" dirty="0" smtClean="0">
                <a:ea typeface="HG丸ｺﾞｼｯｸM-PRO" pitchFamily="50" charset="-128"/>
              </a:rPr>
              <a:t>保険会社</a:t>
            </a:r>
            <a:endParaRPr lang="ja-JP" altLang="en-US" sz="2400" dirty="0">
              <a:ea typeface="HG丸ｺﾞｼｯｸM-PRO" pitchFamily="50" charset="-128"/>
            </a:endParaRPr>
          </a:p>
        </p:txBody>
      </p:sp>
      <p:sp>
        <p:nvSpPr>
          <p:cNvPr id="22" name="Rectangle 20"/>
          <p:cNvSpPr>
            <a:spLocks noChangeArrowheads="1"/>
          </p:cNvSpPr>
          <p:nvPr/>
        </p:nvSpPr>
        <p:spPr bwMode="auto">
          <a:xfrm>
            <a:off x="685800" y="152400"/>
            <a:ext cx="7772400" cy="533400"/>
          </a:xfrm>
          <a:prstGeom prst="rect">
            <a:avLst/>
          </a:prstGeom>
          <a:noFill/>
          <a:ln w="9525">
            <a:noFill/>
            <a:miter lim="800000"/>
            <a:headEnd/>
            <a:tailEnd/>
          </a:ln>
          <a:effectLst/>
        </p:spPr>
        <p:txBody>
          <a:bodyPr lIns="92075" tIns="46038" rIns="92075" bIns="46038" anchor="ctr"/>
          <a:lstStyle/>
          <a:p>
            <a:r>
              <a:rPr lang="ja-JP" altLang="en-US" sz="4000" b="0"/>
              <a:t>保険商品販売の流れ</a:t>
            </a:r>
          </a:p>
        </p:txBody>
      </p:sp>
      <p:graphicFrame>
        <p:nvGraphicFramePr>
          <p:cNvPr id="23" name="Object 21"/>
          <p:cNvGraphicFramePr>
            <a:graphicFrameLocks/>
          </p:cNvGraphicFramePr>
          <p:nvPr/>
        </p:nvGraphicFramePr>
        <p:xfrm>
          <a:off x="1143000" y="1822450"/>
          <a:ext cx="520700" cy="1468438"/>
        </p:xfrm>
        <a:graphic>
          <a:graphicData uri="http://schemas.openxmlformats.org/presentationml/2006/ole">
            <p:oleObj spid="_x0000_s70660" name="ｸﾘｯﾌﾟ" r:id="rId5" imgW="1125415" imgH="3657600" progId="">
              <p:embed/>
            </p:oleObj>
          </a:graphicData>
        </a:graphic>
      </p:graphicFrame>
      <p:graphicFrame>
        <p:nvGraphicFramePr>
          <p:cNvPr id="24" name="Object 22"/>
          <p:cNvGraphicFramePr>
            <a:graphicFrameLocks noChangeAspect="1"/>
          </p:cNvGraphicFramePr>
          <p:nvPr/>
        </p:nvGraphicFramePr>
        <p:xfrm>
          <a:off x="7459663" y="1847850"/>
          <a:ext cx="855662" cy="1376363"/>
        </p:xfrm>
        <a:graphic>
          <a:graphicData uri="http://schemas.openxmlformats.org/presentationml/2006/ole">
            <p:oleObj spid="_x0000_s70661" name="ｸﾘｯﾌﾟ" r:id="rId6" imgW="3038856" imgH="2170176" progId="">
              <p:embed/>
            </p:oleObj>
          </a:graphicData>
        </a:graphic>
      </p:graphicFrame>
      <p:graphicFrame>
        <p:nvGraphicFramePr>
          <p:cNvPr id="25" name="Object 23"/>
          <p:cNvGraphicFramePr>
            <a:graphicFrameLocks noChangeAspect="1"/>
          </p:cNvGraphicFramePr>
          <p:nvPr/>
        </p:nvGraphicFramePr>
        <p:xfrm>
          <a:off x="4330700" y="4452938"/>
          <a:ext cx="757238" cy="1381125"/>
        </p:xfrm>
        <a:graphic>
          <a:graphicData uri="http://schemas.openxmlformats.org/presentationml/2006/ole">
            <p:oleObj spid="_x0000_s70662" name="ｸﾘｯﾌﾟ" r:id="rId7" imgW="1453226" imgH="4689957" progId="">
              <p:embed/>
            </p:oleObj>
          </a:graphicData>
        </a:graphic>
      </p:graphicFrame>
      <p:sp>
        <p:nvSpPr>
          <p:cNvPr id="26" name="AutoShape 24"/>
          <p:cNvSpPr>
            <a:spLocks noChangeArrowheads="1"/>
          </p:cNvSpPr>
          <p:nvPr/>
        </p:nvSpPr>
        <p:spPr bwMode="auto">
          <a:xfrm>
            <a:off x="4368800" y="1978025"/>
            <a:ext cx="596900" cy="393700"/>
          </a:xfrm>
          <a:prstGeom prst="foldedCorner">
            <a:avLst>
              <a:gd name="adj" fmla="val 45000"/>
            </a:avLst>
          </a:prstGeom>
          <a:solidFill>
            <a:schemeClr val="bg1"/>
          </a:solidFill>
          <a:ln w="9525">
            <a:solidFill>
              <a:schemeClr val="bg2"/>
            </a:solidFill>
            <a:round/>
            <a:headEnd/>
            <a:tailEnd/>
          </a:ln>
          <a:effectLst>
            <a:outerShdw dist="35921" dir="2700000" algn="ctr" rotWithShape="0">
              <a:schemeClr val="folHlink"/>
            </a:outerShdw>
          </a:effectLst>
        </p:spPr>
        <p:txBody>
          <a:bodyPr wrap="none" anchor="ctr"/>
          <a:lstStyle/>
          <a:p>
            <a:endParaRPr lang="ja-JP" altLang="en-US"/>
          </a:p>
        </p:txBody>
      </p:sp>
      <p:sp>
        <p:nvSpPr>
          <p:cNvPr id="27" name="AutoShape 25"/>
          <p:cNvSpPr>
            <a:spLocks noChangeArrowheads="1"/>
          </p:cNvSpPr>
          <p:nvPr/>
        </p:nvSpPr>
        <p:spPr bwMode="auto">
          <a:xfrm>
            <a:off x="4610100" y="3044825"/>
            <a:ext cx="596900" cy="393700"/>
          </a:xfrm>
          <a:prstGeom prst="foldedCorner">
            <a:avLst>
              <a:gd name="adj" fmla="val 45000"/>
            </a:avLst>
          </a:prstGeom>
          <a:solidFill>
            <a:schemeClr val="bg1"/>
          </a:solidFill>
          <a:ln w="9525">
            <a:solidFill>
              <a:schemeClr val="bg2"/>
            </a:solidFill>
            <a:round/>
            <a:headEnd/>
            <a:tailEnd/>
          </a:ln>
          <a:effectLst>
            <a:outerShdw dist="35921" dir="2700000" algn="ctr" rotWithShape="0">
              <a:schemeClr val="folHlink"/>
            </a:outerShdw>
          </a:effectLst>
        </p:spPr>
        <p:txBody>
          <a:bodyPr wrap="none" anchor="ctr"/>
          <a:lstStyle/>
          <a:p>
            <a:endParaRPr lang="ja-JP" altLang="en-US"/>
          </a:p>
        </p:txBody>
      </p:sp>
      <p:graphicFrame>
        <p:nvGraphicFramePr>
          <p:cNvPr id="28" name="Object 26"/>
          <p:cNvGraphicFramePr>
            <a:graphicFrameLocks noChangeAspect="1"/>
          </p:cNvGraphicFramePr>
          <p:nvPr/>
        </p:nvGraphicFramePr>
        <p:xfrm flipH="1">
          <a:off x="7169150" y="4110038"/>
          <a:ext cx="611188" cy="496887"/>
        </p:xfrm>
        <a:graphic>
          <a:graphicData uri="http://schemas.openxmlformats.org/presentationml/2006/ole">
            <p:oleObj spid="_x0000_s70663" name="ｸﾘｯﾌﾟ" r:id="rId8" imgW="1112825" imgH="906170" progId="">
              <p:embed/>
            </p:oleObj>
          </a:graphicData>
        </a:graphic>
      </p:graphicFrame>
      <p:sp>
        <p:nvSpPr>
          <p:cNvPr id="29" name="Line 27"/>
          <p:cNvSpPr>
            <a:spLocks noChangeShapeType="1"/>
          </p:cNvSpPr>
          <p:nvPr/>
        </p:nvSpPr>
        <p:spPr bwMode="auto">
          <a:xfrm flipV="1">
            <a:off x="5854700" y="3263900"/>
            <a:ext cx="889000" cy="1498600"/>
          </a:xfrm>
          <a:prstGeom prst="line">
            <a:avLst/>
          </a:prstGeom>
          <a:noFill/>
          <a:ln w="38100">
            <a:solidFill>
              <a:srgbClr val="00B0F0"/>
            </a:solidFill>
            <a:round/>
            <a:headEnd type="none" w="sm" len="sm"/>
            <a:tailEnd type="triangle" w="med" len="med"/>
          </a:ln>
          <a:effectLst/>
        </p:spPr>
        <p:txBody>
          <a:bodyPr wrap="none" anchor="ctr"/>
          <a:lstStyle/>
          <a:p>
            <a:endParaRPr lang="ja-JP" altLang="en-US"/>
          </a:p>
        </p:txBody>
      </p:sp>
      <p:sp>
        <p:nvSpPr>
          <p:cNvPr id="30" name="AutoShape 28"/>
          <p:cNvSpPr>
            <a:spLocks noChangeArrowheads="1"/>
          </p:cNvSpPr>
          <p:nvPr/>
        </p:nvSpPr>
        <p:spPr bwMode="auto">
          <a:xfrm>
            <a:off x="6070600" y="3794125"/>
            <a:ext cx="596900" cy="393700"/>
          </a:xfrm>
          <a:prstGeom prst="foldedCorner">
            <a:avLst>
              <a:gd name="adj" fmla="val 45000"/>
            </a:avLst>
          </a:prstGeom>
          <a:solidFill>
            <a:schemeClr val="bg1"/>
          </a:solidFill>
          <a:ln w="9525">
            <a:solidFill>
              <a:schemeClr val="bg2"/>
            </a:solidFill>
            <a:round/>
            <a:headEnd/>
            <a:tailEnd/>
          </a:ln>
          <a:effectLst>
            <a:outerShdw dist="35921" dir="2700000" algn="ctr" rotWithShape="0">
              <a:schemeClr val="folHlink"/>
            </a:outerShdw>
          </a:effectLst>
        </p:spPr>
        <p:txBody>
          <a:bodyPr wrap="none" anchor="ctr"/>
          <a:lstStyle/>
          <a:p>
            <a:endParaRPr lang="ja-JP" altLang="en-US"/>
          </a:p>
        </p:txBody>
      </p:sp>
      <p:sp>
        <p:nvSpPr>
          <p:cNvPr id="31" name="Text Box 29"/>
          <p:cNvSpPr txBox="1">
            <a:spLocks noChangeArrowheads="1"/>
          </p:cNvSpPr>
          <p:nvPr/>
        </p:nvSpPr>
        <p:spPr bwMode="auto">
          <a:xfrm>
            <a:off x="5838825" y="3360738"/>
            <a:ext cx="1103313" cy="457200"/>
          </a:xfrm>
          <a:prstGeom prst="rect">
            <a:avLst/>
          </a:prstGeom>
          <a:noFill/>
          <a:ln w="12700">
            <a:noFill/>
            <a:miter lim="800000"/>
            <a:headEnd type="none" w="sm" len="sm"/>
            <a:tailEnd type="none" w="sm" len="sm"/>
          </a:ln>
          <a:effectLst/>
        </p:spPr>
        <p:txBody>
          <a:bodyPr wrap="none">
            <a:spAutoFit/>
          </a:bodyPr>
          <a:lstStyle/>
          <a:p>
            <a:pPr algn="l" defTabSz="762000"/>
            <a:r>
              <a:rPr lang="ja-JP" altLang="en-US" sz="2400">
                <a:ea typeface="HG丸ｺﾞｼｯｸM-PRO" pitchFamily="50" charset="-128"/>
              </a:rPr>
              <a:t>請求書</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2"/>
          <p:cNvSpPr>
            <a:spLocks noChangeShapeType="1"/>
          </p:cNvSpPr>
          <p:nvPr/>
        </p:nvSpPr>
        <p:spPr bwMode="auto">
          <a:xfrm flipH="1">
            <a:off x="6451600" y="3111500"/>
            <a:ext cx="901700" cy="1562100"/>
          </a:xfrm>
          <a:prstGeom prst="line">
            <a:avLst/>
          </a:prstGeom>
          <a:noFill/>
          <a:ln w="38100">
            <a:solidFill>
              <a:srgbClr val="00B0F0"/>
            </a:solidFill>
            <a:round/>
            <a:headEnd type="none" w="sm" len="sm"/>
            <a:tailEnd type="triangle" w="med" len="med"/>
          </a:ln>
          <a:effectLst/>
        </p:spPr>
        <p:txBody>
          <a:bodyPr wrap="none" anchor="ctr"/>
          <a:lstStyle/>
          <a:p>
            <a:endParaRPr lang="ja-JP" altLang="en-US"/>
          </a:p>
        </p:txBody>
      </p:sp>
      <p:sp>
        <p:nvSpPr>
          <p:cNvPr id="5" name="Line 3"/>
          <p:cNvSpPr>
            <a:spLocks noChangeShapeType="1"/>
          </p:cNvSpPr>
          <p:nvPr/>
        </p:nvSpPr>
        <p:spPr bwMode="auto">
          <a:xfrm flipV="1">
            <a:off x="6972300" y="3340100"/>
            <a:ext cx="889000" cy="1536700"/>
          </a:xfrm>
          <a:prstGeom prst="line">
            <a:avLst/>
          </a:prstGeom>
          <a:noFill/>
          <a:ln w="38100">
            <a:solidFill>
              <a:srgbClr val="00B0F0"/>
            </a:solidFill>
            <a:round/>
            <a:headEnd type="none" w="sm" len="sm"/>
            <a:tailEnd type="triangle" w="med" len="med"/>
          </a:ln>
          <a:effectLst/>
        </p:spPr>
        <p:txBody>
          <a:bodyPr wrap="none" anchor="ctr"/>
          <a:lstStyle/>
          <a:p>
            <a:endParaRPr lang="ja-JP" altLang="en-US"/>
          </a:p>
        </p:txBody>
      </p:sp>
      <p:sp>
        <p:nvSpPr>
          <p:cNvPr id="6" name="Text Box 4"/>
          <p:cNvSpPr txBox="1">
            <a:spLocks noChangeArrowheads="1"/>
          </p:cNvSpPr>
          <p:nvPr/>
        </p:nvSpPr>
        <p:spPr bwMode="auto">
          <a:xfrm>
            <a:off x="1111250" y="1051867"/>
            <a:ext cx="1107996" cy="461665"/>
          </a:xfrm>
          <a:prstGeom prst="rect">
            <a:avLst/>
          </a:prstGeom>
          <a:solidFill>
            <a:srgbClr val="FFFF99"/>
          </a:solidFill>
          <a:ln w="38100" cmpd="dbl">
            <a:solidFill>
              <a:schemeClr val="bg2"/>
            </a:solidFill>
            <a:miter lim="800000"/>
            <a:headEnd/>
            <a:tailEnd/>
          </a:ln>
          <a:effectLst/>
        </p:spPr>
        <p:txBody>
          <a:bodyPr wrap="none" anchor="ctr">
            <a:spAutoFit/>
          </a:bodyPr>
          <a:lstStyle/>
          <a:p>
            <a:r>
              <a:rPr lang="ja-JP" altLang="en-US" sz="2400">
                <a:ea typeface="HG丸ｺﾞｼｯｸM-PRO" pitchFamily="50" charset="-128"/>
              </a:rPr>
              <a:t>お客様</a:t>
            </a:r>
          </a:p>
        </p:txBody>
      </p:sp>
      <p:sp>
        <p:nvSpPr>
          <p:cNvPr id="7" name="Text Box 5"/>
          <p:cNvSpPr txBox="1">
            <a:spLocks noChangeArrowheads="1"/>
          </p:cNvSpPr>
          <p:nvPr/>
        </p:nvSpPr>
        <p:spPr bwMode="auto">
          <a:xfrm>
            <a:off x="6715125" y="1013767"/>
            <a:ext cx="2339102" cy="461665"/>
          </a:xfrm>
          <a:prstGeom prst="rect">
            <a:avLst/>
          </a:prstGeom>
          <a:solidFill>
            <a:srgbClr val="CCFFFF"/>
          </a:solidFill>
          <a:ln w="38100" cmpd="dbl">
            <a:solidFill>
              <a:schemeClr val="bg2"/>
            </a:solidFill>
            <a:miter lim="800000"/>
            <a:headEnd/>
            <a:tailEnd/>
          </a:ln>
          <a:effectLst/>
        </p:spPr>
        <p:txBody>
          <a:bodyPr wrap="none" anchor="ctr">
            <a:spAutoFit/>
          </a:bodyPr>
          <a:lstStyle/>
          <a:p>
            <a:r>
              <a:rPr lang="ja-JP" altLang="en-US" sz="2400">
                <a:ea typeface="HG丸ｺﾞｼｯｸM-PRO" pitchFamily="50" charset="-128"/>
              </a:rPr>
              <a:t>病院・整備工場</a:t>
            </a:r>
          </a:p>
        </p:txBody>
      </p:sp>
      <p:sp>
        <p:nvSpPr>
          <p:cNvPr id="8" name="AutoShape 6"/>
          <p:cNvSpPr>
            <a:spLocks noChangeArrowheads="1"/>
          </p:cNvSpPr>
          <p:nvPr/>
        </p:nvSpPr>
        <p:spPr bwMode="auto">
          <a:xfrm>
            <a:off x="6578600" y="3768725"/>
            <a:ext cx="596900" cy="393700"/>
          </a:xfrm>
          <a:prstGeom prst="foldedCorner">
            <a:avLst>
              <a:gd name="adj" fmla="val 45000"/>
            </a:avLst>
          </a:prstGeom>
          <a:solidFill>
            <a:schemeClr val="bg1"/>
          </a:solidFill>
          <a:ln w="9525">
            <a:solidFill>
              <a:schemeClr val="bg2"/>
            </a:solidFill>
            <a:round/>
            <a:headEnd/>
            <a:tailEnd/>
          </a:ln>
          <a:effectLst>
            <a:outerShdw dist="35921" dir="2700000" algn="ctr" rotWithShape="0">
              <a:schemeClr val="folHlink"/>
            </a:outerShdw>
          </a:effectLst>
        </p:spPr>
        <p:txBody>
          <a:bodyPr wrap="none" anchor="ctr"/>
          <a:lstStyle/>
          <a:p>
            <a:endParaRPr lang="ja-JP" altLang="en-US"/>
          </a:p>
        </p:txBody>
      </p:sp>
      <p:sp>
        <p:nvSpPr>
          <p:cNvPr id="9" name="Text Box 7"/>
          <p:cNvSpPr txBox="1">
            <a:spLocks noChangeArrowheads="1"/>
          </p:cNvSpPr>
          <p:nvPr/>
        </p:nvSpPr>
        <p:spPr bwMode="auto">
          <a:xfrm>
            <a:off x="5754688" y="3173413"/>
            <a:ext cx="1409700" cy="457200"/>
          </a:xfrm>
          <a:prstGeom prst="rect">
            <a:avLst/>
          </a:prstGeom>
          <a:noFill/>
          <a:ln w="38100">
            <a:noFill/>
            <a:miter lim="800000"/>
            <a:headEnd/>
            <a:tailEnd/>
          </a:ln>
          <a:effectLst/>
        </p:spPr>
        <p:txBody>
          <a:bodyPr wrap="none" anchor="ctr">
            <a:spAutoFit/>
          </a:bodyPr>
          <a:lstStyle/>
          <a:p>
            <a:r>
              <a:rPr lang="ja-JP" altLang="en-US" sz="2400">
                <a:ea typeface="HG丸ｺﾞｼｯｸM-PRO" pitchFamily="50" charset="-128"/>
              </a:rPr>
              <a:t>見積取付</a:t>
            </a:r>
          </a:p>
        </p:txBody>
      </p:sp>
      <p:sp>
        <p:nvSpPr>
          <p:cNvPr id="10" name="Text Box 8"/>
          <p:cNvSpPr txBox="1">
            <a:spLocks noChangeArrowheads="1"/>
          </p:cNvSpPr>
          <p:nvPr/>
        </p:nvSpPr>
        <p:spPr bwMode="auto">
          <a:xfrm>
            <a:off x="7364413" y="4230688"/>
            <a:ext cx="1103312" cy="457200"/>
          </a:xfrm>
          <a:prstGeom prst="rect">
            <a:avLst/>
          </a:prstGeom>
          <a:noFill/>
          <a:ln w="38100">
            <a:noFill/>
            <a:miter lim="800000"/>
            <a:headEnd/>
            <a:tailEnd/>
          </a:ln>
          <a:effectLst/>
        </p:spPr>
        <p:txBody>
          <a:bodyPr wrap="none" anchor="ctr">
            <a:spAutoFit/>
          </a:bodyPr>
          <a:lstStyle/>
          <a:p>
            <a:r>
              <a:rPr lang="ja-JP" altLang="en-US" sz="2400">
                <a:ea typeface="HG丸ｺﾞｼｯｸM-PRO" pitchFamily="50" charset="-128"/>
              </a:rPr>
              <a:t>保険金</a:t>
            </a:r>
          </a:p>
        </p:txBody>
      </p:sp>
      <p:sp>
        <p:nvSpPr>
          <p:cNvPr id="11" name="Line 9"/>
          <p:cNvSpPr>
            <a:spLocks noChangeShapeType="1"/>
          </p:cNvSpPr>
          <p:nvPr/>
        </p:nvSpPr>
        <p:spPr bwMode="auto">
          <a:xfrm flipH="1" flipV="1">
            <a:off x="1533525" y="3514725"/>
            <a:ext cx="936625" cy="1587500"/>
          </a:xfrm>
          <a:prstGeom prst="line">
            <a:avLst/>
          </a:prstGeom>
          <a:noFill/>
          <a:ln w="38100">
            <a:solidFill>
              <a:srgbClr val="00B0F0"/>
            </a:solidFill>
            <a:round/>
            <a:headEnd/>
            <a:tailEnd type="triangle" w="med" len="med"/>
          </a:ln>
          <a:effectLst/>
        </p:spPr>
        <p:txBody>
          <a:bodyPr wrap="none" anchor="ctr"/>
          <a:lstStyle/>
          <a:p>
            <a:endParaRPr lang="ja-JP" altLang="en-US"/>
          </a:p>
        </p:txBody>
      </p:sp>
      <p:sp>
        <p:nvSpPr>
          <p:cNvPr id="12" name="Text Box 10"/>
          <p:cNvSpPr txBox="1">
            <a:spLocks noChangeArrowheads="1"/>
          </p:cNvSpPr>
          <p:nvPr/>
        </p:nvSpPr>
        <p:spPr bwMode="auto">
          <a:xfrm>
            <a:off x="1060450" y="4449763"/>
            <a:ext cx="1103313" cy="457200"/>
          </a:xfrm>
          <a:prstGeom prst="rect">
            <a:avLst/>
          </a:prstGeom>
          <a:noFill/>
          <a:ln w="38100">
            <a:noFill/>
            <a:miter lim="800000"/>
            <a:headEnd/>
            <a:tailEnd/>
          </a:ln>
          <a:effectLst/>
        </p:spPr>
        <p:txBody>
          <a:bodyPr wrap="none" anchor="ctr">
            <a:spAutoFit/>
          </a:bodyPr>
          <a:lstStyle/>
          <a:p>
            <a:r>
              <a:rPr lang="ja-JP" altLang="en-US" sz="2400">
                <a:ea typeface="HG丸ｺﾞｼｯｸM-PRO" pitchFamily="50" charset="-128"/>
              </a:rPr>
              <a:t>保険金</a:t>
            </a:r>
          </a:p>
        </p:txBody>
      </p:sp>
      <p:sp>
        <p:nvSpPr>
          <p:cNvPr id="13" name="Text Box 11"/>
          <p:cNvSpPr txBox="1">
            <a:spLocks noChangeArrowheads="1"/>
          </p:cNvSpPr>
          <p:nvPr/>
        </p:nvSpPr>
        <p:spPr bwMode="auto">
          <a:xfrm>
            <a:off x="2190750" y="3386138"/>
            <a:ext cx="1409700" cy="457200"/>
          </a:xfrm>
          <a:prstGeom prst="rect">
            <a:avLst/>
          </a:prstGeom>
          <a:noFill/>
          <a:ln w="38100">
            <a:noFill/>
            <a:miter lim="800000"/>
            <a:headEnd/>
            <a:tailEnd/>
          </a:ln>
          <a:effectLst/>
        </p:spPr>
        <p:txBody>
          <a:bodyPr wrap="none" anchor="ctr">
            <a:spAutoFit/>
          </a:bodyPr>
          <a:lstStyle/>
          <a:p>
            <a:r>
              <a:rPr lang="ja-JP" altLang="en-US" sz="2400">
                <a:ea typeface="HG丸ｺﾞｼｯｸM-PRO" pitchFamily="50" charset="-128"/>
              </a:rPr>
              <a:t>事故通知</a:t>
            </a:r>
          </a:p>
        </p:txBody>
      </p:sp>
      <p:sp>
        <p:nvSpPr>
          <p:cNvPr id="14" name="Rectangle 13"/>
          <p:cNvSpPr>
            <a:spLocks noChangeArrowheads="1"/>
          </p:cNvSpPr>
          <p:nvPr/>
        </p:nvSpPr>
        <p:spPr bwMode="auto">
          <a:xfrm>
            <a:off x="685800" y="152400"/>
            <a:ext cx="7772400" cy="533400"/>
          </a:xfrm>
          <a:prstGeom prst="rect">
            <a:avLst/>
          </a:prstGeom>
          <a:noFill/>
          <a:ln w="9525">
            <a:noFill/>
            <a:miter lim="800000"/>
            <a:headEnd/>
            <a:tailEnd/>
          </a:ln>
          <a:effectLst/>
        </p:spPr>
        <p:txBody>
          <a:bodyPr lIns="92075" tIns="46038" rIns="92075" bIns="46038" anchor="ctr"/>
          <a:lstStyle/>
          <a:p>
            <a:r>
              <a:rPr lang="ja-JP" altLang="en-US" sz="4000" b="0"/>
              <a:t>保険金支払いの流れ</a:t>
            </a:r>
          </a:p>
        </p:txBody>
      </p:sp>
      <p:graphicFrame>
        <p:nvGraphicFramePr>
          <p:cNvPr id="15" name="Object 14"/>
          <p:cNvGraphicFramePr>
            <a:graphicFrameLocks/>
          </p:cNvGraphicFramePr>
          <p:nvPr/>
        </p:nvGraphicFramePr>
        <p:xfrm>
          <a:off x="1371600" y="1619250"/>
          <a:ext cx="520700" cy="1468438"/>
        </p:xfrm>
        <a:graphic>
          <a:graphicData uri="http://schemas.openxmlformats.org/presentationml/2006/ole">
            <p:oleObj spid="_x0000_s71682" name="ｸﾘｯﾌﾟ" r:id="rId3" imgW="1125415" imgH="3657600" progId="">
              <p:embed/>
            </p:oleObj>
          </a:graphicData>
        </a:graphic>
      </p:graphicFrame>
      <p:graphicFrame>
        <p:nvGraphicFramePr>
          <p:cNvPr id="16" name="Object 15"/>
          <p:cNvGraphicFramePr>
            <a:graphicFrameLocks noChangeAspect="1"/>
          </p:cNvGraphicFramePr>
          <p:nvPr/>
        </p:nvGraphicFramePr>
        <p:xfrm>
          <a:off x="4368800" y="4554538"/>
          <a:ext cx="757238" cy="1381125"/>
        </p:xfrm>
        <a:graphic>
          <a:graphicData uri="http://schemas.openxmlformats.org/presentationml/2006/ole">
            <p:oleObj spid="_x0000_s71683" name="ｸﾘｯﾌﾟ" r:id="rId4" imgW="1453226" imgH="4689957" progId="">
              <p:embed/>
            </p:oleObj>
          </a:graphicData>
        </a:graphic>
      </p:graphicFrame>
      <p:graphicFrame>
        <p:nvGraphicFramePr>
          <p:cNvPr id="17" name="Object 16"/>
          <p:cNvGraphicFramePr>
            <a:graphicFrameLocks noChangeAspect="1"/>
          </p:cNvGraphicFramePr>
          <p:nvPr/>
        </p:nvGraphicFramePr>
        <p:xfrm flipH="1">
          <a:off x="1733550" y="4021138"/>
          <a:ext cx="611188" cy="496887"/>
        </p:xfrm>
        <a:graphic>
          <a:graphicData uri="http://schemas.openxmlformats.org/presentationml/2006/ole">
            <p:oleObj spid="_x0000_s71684" name="ｸﾘｯﾌﾟ" r:id="rId5" imgW="1112825" imgH="906170" progId="">
              <p:embed/>
            </p:oleObj>
          </a:graphicData>
        </a:graphic>
      </p:graphicFrame>
      <p:graphicFrame>
        <p:nvGraphicFramePr>
          <p:cNvPr id="18" name="Object 17"/>
          <p:cNvGraphicFramePr>
            <a:graphicFrameLocks noChangeAspect="1"/>
          </p:cNvGraphicFramePr>
          <p:nvPr/>
        </p:nvGraphicFramePr>
        <p:xfrm>
          <a:off x="7326313" y="1719263"/>
          <a:ext cx="1079500" cy="1046162"/>
        </p:xfrm>
        <a:graphic>
          <a:graphicData uri="http://schemas.openxmlformats.org/presentationml/2006/ole">
            <p:oleObj spid="_x0000_s71685" name="ｸﾘｯﾌﾟ" r:id="rId6" imgW="4223385" imgH="4091940" progId="">
              <p:embed/>
            </p:oleObj>
          </a:graphicData>
        </a:graphic>
      </p:graphicFrame>
      <p:graphicFrame>
        <p:nvGraphicFramePr>
          <p:cNvPr id="19" name="Object 18"/>
          <p:cNvGraphicFramePr>
            <a:graphicFrameLocks noChangeAspect="1"/>
          </p:cNvGraphicFramePr>
          <p:nvPr/>
        </p:nvGraphicFramePr>
        <p:xfrm flipH="1">
          <a:off x="4629150" y="1593850"/>
          <a:ext cx="669925" cy="1517650"/>
        </p:xfrm>
        <a:graphic>
          <a:graphicData uri="http://schemas.openxmlformats.org/presentationml/2006/ole">
            <p:oleObj spid="_x0000_s71686" name="ｸﾘｯﾌﾟ" r:id="rId7" imgW="1937385" imgH="4389120" progId="">
              <p:embed/>
            </p:oleObj>
          </a:graphicData>
        </a:graphic>
      </p:graphicFrame>
      <p:sp>
        <p:nvSpPr>
          <p:cNvPr id="20" name="Text Box 19"/>
          <p:cNvSpPr txBox="1">
            <a:spLocks noChangeArrowheads="1"/>
          </p:cNvSpPr>
          <p:nvPr/>
        </p:nvSpPr>
        <p:spPr bwMode="auto">
          <a:xfrm>
            <a:off x="4364038" y="1039167"/>
            <a:ext cx="1107996" cy="461665"/>
          </a:xfrm>
          <a:prstGeom prst="rect">
            <a:avLst/>
          </a:prstGeom>
          <a:solidFill>
            <a:srgbClr val="CCFFCC"/>
          </a:solidFill>
          <a:ln w="38100" cmpd="dbl">
            <a:solidFill>
              <a:schemeClr val="bg2"/>
            </a:solidFill>
            <a:miter lim="800000"/>
            <a:headEnd/>
            <a:tailEnd/>
          </a:ln>
          <a:effectLst/>
        </p:spPr>
        <p:txBody>
          <a:bodyPr wrap="none" anchor="ctr">
            <a:spAutoFit/>
          </a:bodyPr>
          <a:lstStyle/>
          <a:p>
            <a:r>
              <a:rPr lang="ja-JP" altLang="en-US" sz="2400">
                <a:ea typeface="HG丸ｺﾞｼｯｸM-PRO" pitchFamily="50" charset="-128"/>
              </a:rPr>
              <a:t>相手方</a:t>
            </a:r>
          </a:p>
        </p:txBody>
      </p:sp>
      <p:sp>
        <p:nvSpPr>
          <p:cNvPr id="21" name="Line 20"/>
          <p:cNvSpPr>
            <a:spLocks noChangeShapeType="1"/>
          </p:cNvSpPr>
          <p:nvPr/>
        </p:nvSpPr>
        <p:spPr bwMode="auto">
          <a:xfrm>
            <a:off x="2400300" y="2146300"/>
            <a:ext cx="1790700" cy="0"/>
          </a:xfrm>
          <a:prstGeom prst="line">
            <a:avLst/>
          </a:prstGeom>
          <a:noFill/>
          <a:ln w="38100">
            <a:solidFill>
              <a:srgbClr val="00B0F0"/>
            </a:solidFill>
            <a:round/>
            <a:headEnd type="triangle" w="med" len="med"/>
            <a:tailEnd type="triangle" w="med" len="med"/>
          </a:ln>
          <a:effectLst/>
        </p:spPr>
        <p:txBody>
          <a:bodyPr wrap="none" anchor="ctr"/>
          <a:lstStyle/>
          <a:p>
            <a:endParaRPr lang="ja-JP" altLang="en-US"/>
          </a:p>
        </p:txBody>
      </p:sp>
      <p:sp>
        <p:nvSpPr>
          <p:cNvPr id="22" name="Line 21"/>
          <p:cNvSpPr>
            <a:spLocks noChangeShapeType="1"/>
          </p:cNvSpPr>
          <p:nvPr/>
        </p:nvSpPr>
        <p:spPr bwMode="auto">
          <a:xfrm>
            <a:off x="2032000" y="3340100"/>
            <a:ext cx="876300" cy="1524000"/>
          </a:xfrm>
          <a:prstGeom prst="line">
            <a:avLst/>
          </a:prstGeom>
          <a:noFill/>
          <a:ln w="38100">
            <a:solidFill>
              <a:srgbClr val="00B0F0"/>
            </a:solidFill>
            <a:round/>
            <a:headEnd type="none" w="sm" len="sm"/>
            <a:tailEnd type="triangle" w="med" len="med"/>
          </a:ln>
          <a:effectLst/>
        </p:spPr>
        <p:txBody>
          <a:bodyPr wrap="none" anchor="ctr"/>
          <a:lstStyle/>
          <a:p>
            <a:endParaRPr lang="ja-JP" altLang="en-US"/>
          </a:p>
        </p:txBody>
      </p:sp>
      <p:graphicFrame>
        <p:nvGraphicFramePr>
          <p:cNvPr id="23" name="Object 22"/>
          <p:cNvGraphicFramePr>
            <a:graphicFrameLocks noChangeAspect="1"/>
          </p:cNvGraphicFramePr>
          <p:nvPr/>
        </p:nvGraphicFramePr>
        <p:xfrm>
          <a:off x="2497138" y="3849688"/>
          <a:ext cx="676275" cy="698500"/>
        </p:xfrm>
        <a:graphic>
          <a:graphicData uri="http://schemas.openxmlformats.org/presentationml/2006/ole">
            <p:oleObj spid="_x0000_s71687" name="ｸﾘｯﾌﾟ" r:id="rId8" imgW="3514344" imgH="3630168" progId="">
              <p:embed/>
            </p:oleObj>
          </a:graphicData>
        </a:graphic>
      </p:graphicFrame>
      <p:sp>
        <p:nvSpPr>
          <p:cNvPr id="24" name="Text Box 23"/>
          <p:cNvSpPr txBox="1">
            <a:spLocks noChangeArrowheads="1"/>
          </p:cNvSpPr>
          <p:nvPr/>
        </p:nvSpPr>
        <p:spPr bwMode="auto">
          <a:xfrm>
            <a:off x="2600325" y="2268538"/>
            <a:ext cx="1409700" cy="457200"/>
          </a:xfrm>
          <a:prstGeom prst="rect">
            <a:avLst/>
          </a:prstGeom>
          <a:noFill/>
          <a:ln w="12700">
            <a:noFill/>
            <a:miter lim="800000"/>
            <a:headEnd type="none" w="sm" len="sm"/>
            <a:tailEnd type="none" w="sm" len="sm"/>
          </a:ln>
          <a:effectLst/>
        </p:spPr>
        <p:txBody>
          <a:bodyPr wrap="none">
            <a:spAutoFit/>
          </a:bodyPr>
          <a:lstStyle/>
          <a:p>
            <a:pPr algn="l" defTabSz="762000"/>
            <a:r>
              <a:rPr lang="ja-JP" altLang="en-US" sz="2400" dirty="0">
                <a:ea typeface="ＭＳ ゴシック" pitchFamily="49" charset="-128"/>
              </a:rPr>
              <a:t>示談交渉</a:t>
            </a:r>
          </a:p>
        </p:txBody>
      </p:sp>
      <p:graphicFrame>
        <p:nvGraphicFramePr>
          <p:cNvPr id="25" name="Object 24"/>
          <p:cNvGraphicFramePr>
            <a:graphicFrameLocks noChangeAspect="1"/>
          </p:cNvGraphicFramePr>
          <p:nvPr/>
        </p:nvGraphicFramePr>
        <p:xfrm flipH="1">
          <a:off x="7143750" y="3817938"/>
          <a:ext cx="611188" cy="496887"/>
        </p:xfrm>
        <a:graphic>
          <a:graphicData uri="http://schemas.openxmlformats.org/presentationml/2006/ole">
            <p:oleObj spid="_x0000_s71688" name="ｸﾘｯﾌﾟ" r:id="rId9" imgW="1112825" imgH="906170" progId="">
              <p:embed/>
            </p:oleObj>
          </a:graphicData>
        </a:graphic>
      </p:graphicFrame>
      <p:sp>
        <p:nvSpPr>
          <p:cNvPr id="26" name="Line 25"/>
          <p:cNvSpPr>
            <a:spLocks noChangeShapeType="1"/>
          </p:cNvSpPr>
          <p:nvPr/>
        </p:nvSpPr>
        <p:spPr bwMode="auto">
          <a:xfrm flipV="1">
            <a:off x="4775200" y="3187700"/>
            <a:ext cx="0" cy="1155700"/>
          </a:xfrm>
          <a:prstGeom prst="line">
            <a:avLst/>
          </a:prstGeom>
          <a:noFill/>
          <a:ln w="38100">
            <a:solidFill>
              <a:srgbClr val="00B0F0"/>
            </a:solidFill>
            <a:round/>
            <a:headEnd type="none" w="sm" len="sm"/>
            <a:tailEnd type="triangle" w="med" len="med"/>
          </a:ln>
          <a:effectLst/>
        </p:spPr>
        <p:txBody>
          <a:bodyPr wrap="none" anchor="ctr"/>
          <a:lstStyle/>
          <a:p>
            <a:endParaRPr lang="ja-JP" altLang="en-US"/>
          </a:p>
        </p:txBody>
      </p:sp>
      <p:graphicFrame>
        <p:nvGraphicFramePr>
          <p:cNvPr id="27" name="Object 26"/>
          <p:cNvGraphicFramePr>
            <a:graphicFrameLocks noChangeAspect="1"/>
          </p:cNvGraphicFramePr>
          <p:nvPr/>
        </p:nvGraphicFramePr>
        <p:xfrm flipH="1">
          <a:off x="4489450" y="3513138"/>
          <a:ext cx="611188" cy="496887"/>
        </p:xfrm>
        <a:graphic>
          <a:graphicData uri="http://schemas.openxmlformats.org/presentationml/2006/ole">
            <p:oleObj spid="_x0000_s71689" name="ｸﾘｯﾌﾟ" r:id="rId10" imgW="1112825" imgH="906170" progId="">
              <p:embed/>
            </p:oleObj>
          </a:graphicData>
        </a:graphic>
      </p:graphicFrame>
      <p:sp>
        <p:nvSpPr>
          <p:cNvPr id="28" name="Text Box 27"/>
          <p:cNvSpPr txBox="1">
            <a:spLocks noChangeArrowheads="1"/>
          </p:cNvSpPr>
          <p:nvPr/>
        </p:nvSpPr>
        <p:spPr bwMode="auto">
          <a:xfrm>
            <a:off x="4759325" y="3983038"/>
            <a:ext cx="1103313" cy="457200"/>
          </a:xfrm>
          <a:prstGeom prst="rect">
            <a:avLst/>
          </a:prstGeom>
          <a:noFill/>
          <a:ln w="12700">
            <a:noFill/>
            <a:miter lim="800000"/>
            <a:headEnd type="none" w="sm" len="sm"/>
            <a:tailEnd type="none" w="sm" len="sm"/>
          </a:ln>
          <a:effectLst/>
        </p:spPr>
        <p:txBody>
          <a:bodyPr wrap="none">
            <a:spAutoFit/>
          </a:bodyPr>
          <a:lstStyle/>
          <a:p>
            <a:pPr algn="l" defTabSz="762000"/>
            <a:r>
              <a:rPr lang="ja-JP" altLang="en-US" sz="2400">
                <a:ea typeface="ＭＳ ゴシック" pitchFamily="49" charset="-128"/>
              </a:rPr>
              <a:t>保険金</a:t>
            </a:r>
          </a:p>
        </p:txBody>
      </p:sp>
      <p:graphicFrame>
        <p:nvGraphicFramePr>
          <p:cNvPr id="29" name="Object 28"/>
          <p:cNvGraphicFramePr>
            <a:graphicFrameLocks noChangeAspect="1"/>
          </p:cNvGraphicFramePr>
          <p:nvPr/>
        </p:nvGraphicFramePr>
        <p:xfrm>
          <a:off x="2865438" y="1768475"/>
          <a:ext cx="904875" cy="512763"/>
        </p:xfrm>
        <a:graphic>
          <a:graphicData uri="http://schemas.openxmlformats.org/presentationml/2006/ole">
            <p:oleObj spid="_x0000_s71690" name="ｸﾘｯﾌﾟ" r:id="rId11" imgW="4960938" imgH="2811463" progId="">
              <p:embed/>
            </p:oleObj>
          </a:graphicData>
        </a:graphic>
      </p:graphicFrame>
      <p:sp>
        <p:nvSpPr>
          <p:cNvPr id="30" name="Line 29"/>
          <p:cNvSpPr>
            <a:spLocks noChangeShapeType="1"/>
          </p:cNvSpPr>
          <p:nvPr/>
        </p:nvSpPr>
        <p:spPr bwMode="auto">
          <a:xfrm flipH="1" flipV="1">
            <a:off x="3429000" y="2806700"/>
            <a:ext cx="762000" cy="1905000"/>
          </a:xfrm>
          <a:prstGeom prst="line">
            <a:avLst/>
          </a:prstGeom>
          <a:noFill/>
          <a:ln w="38100">
            <a:solidFill>
              <a:srgbClr val="00B0F0"/>
            </a:solidFill>
            <a:prstDash val="dash"/>
            <a:round/>
            <a:headEnd type="none" w="sm" len="sm"/>
            <a:tailEnd type="triangle" w="med" len="med"/>
          </a:ln>
          <a:effectLst/>
        </p:spPr>
        <p:txBody>
          <a:bodyPr wrap="none" anchor="ctr"/>
          <a:lstStyle/>
          <a:p>
            <a:endParaRPr lang="ja-JP" altLang="en-US"/>
          </a:p>
        </p:txBody>
      </p:sp>
      <p:sp>
        <p:nvSpPr>
          <p:cNvPr id="31" name="Text Box 30"/>
          <p:cNvSpPr txBox="1">
            <a:spLocks noChangeArrowheads="1"/>
          </p:cNvSpPr>
          <p:nvPr/>
        </p:nvSpPr>
        <p:spPr bwMode="auto">
          <a:xfrm>
            <a:off x="3311525" y="3919538"/>
            <a:ext cx="1409700" cy="457200"/>
          </a:xfrm>
          <a:prstGeom prst="rect">
            <a:avLst/>
          </a:prstGeom>
          <a:noFill/>
          <a:ln w="12700">
            <a:noFill/>
            <a:miter lim="800000"/>
            <a:headEnd type="none" w="sm" len="sm"/>
            <a:tailEnd type="none" w="sm" len="sm"/>
          </a:ln>
          <a:effectLst/>
        </p:spPr>
        <p:txBody>
          <a:bodyPr wrap="none">
            <a:spAutoFit/>
          </a:bodyPr>
          <a:lstStyle/>
          <a:p>
            <a:pPr algn="l" defTabSz="762000"/>
            <a:r>
              <a:rPr lang="ja-JP" altLang="en-US" sz="2400">
                <a:ea typeface="HG丸ｺﾞｼｯｸM-PRO" pitchFamily="50" charset="-128"/>
              </a:rPr>
              <a:t>示談代行</a:t>
            </a:r>
          </a:p>
        </p:txBody>
      </p:sp>
      <p:sp>
        <p:nvSpPr>
          <p:cNvPr id="32" name="Text Box 31"/>
          <p:cNvSpPr txBox="1">
            <a:spLocks noChangeArrowheads="1"/>
          </p:cNvSpPr>
          <p:nvPr/>
        </p:nvSpPr>
        <p:spPr bwMode="auto">
          <a:xfrm>
            <a:off x="4067944" y="6165304"/>
            <a:ext cx="1415772" cy="461665"/>
          </a:xfrm>
          <a:prstGeom prst="rect">
            <a:avLst/>
          </a:prstGeom>
          <a:solidFill>
            <a:srgbClr val="FF7C80"/>
          </a:solidFill>
          <a:ln w="38100" cmpd="dbl">
            <a:solidFill>
              <a:schemeClr val="bg2"/>
            </a:solidFill>
            <a:miter lim="800000"/>
            <a:headEnd/>
            <a:tailEnd/>
          </a:ln>
          <a:effectLst/>
        </p:spPr>
        <p:txBody>
          <a:bodyPr wrap="none" anchor="ctr">
            <a:spAutoFit/>
          </a:bodyPr>
          <a:lstStyle/>
          <a:p>
            <a:r>
              <a:rPr lang="ja-JP" altLang="en-US" sz="2400" dirty="0" smtClean="0">
                <a:ea typeface="HG丸ｺﾞｼｯｸM-PRO" pitchFamily="50" charset="-128"/>
              </a:rPr>
              <a:t>保険会社</a:t>
            </a:r>
            <a:endParaRPr lang="ja-JP" altLang="en-US" sz="2400" dirty="0">
              <a:ea typeface="HG丸ｺﾞｼｯｸM-PRO" pitchFamily="50"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9375" y="184150"/>
            <a:ext cx="8980488" cy="392113"/>
          </a:xfrm>
          <a:prstGeom prst="rect">
            <a:avLst/>
          </a:prstGeom>
          <a:solidFill>
            <a:srgbClr val="000080"/>
          </a:solidFill>
          <a:ln w="12700">
            <a:solidFill>
              <a:schemeClr val="accent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8" tIns="45714" rIns="91428" bIns="45714" anchor="ctr"/>
          <a:lstStyle/>
          <a:p>
            <a:pPr algn="l"/>
            <a:r>
              <a:rPr lang="ja-JP" altLang="en-US" sz="2000" b="1" dirty="0">
                <a:solidFill>
                  <a:schemeClr val="bg1"/>
                </a:solidFill>
                <a:latin typeface="Times New Roman" pitchFamily="18" charset="0"/>
                <a:ea typeface="ＭＳ Ｐゴシック" pitchFamily="50" charset="-128"/>
              </a:rPr>
              <a:t>１．自動車保</a:t>
            </a:r>
            <a:r>
              <a:rPr lang="ja-JP" altLang="en-US" sz="2000" b="1" dirty="0" smtClean="0">
                <a:solidFill>
                  <a:schemeClr val="bg1"/>
                </a:solidFill>
                <a:latin typeface="Times New Roman" pitchFamily="18" charset="0"/>
                <a:ea typeface="ＭＳ Ｐゴシック" pitchFamily="50" charset="-128"/>
              </a:rPr>
              <a:t>険</a:t>
            </a:r>
            <a:endParaRPr lang="ja-JP" altLang="en-US" sz="2000" b="1" dirty="0">
              <a:solidFill>
                <a:schemeClr val="bg1"/>
              </a:solidFill>
              <a:latin typeface="Times New Roman" pitchFamily="18" charset="0"/>
              <a:ea typeface="ＭＳ Ｐゴシック" pitchFamily="50" charset="-128"/>
            </a:endParaRPr>
          </a:p>
        </p:txBody>
      </p:sp>
      <p:sp>
        <p:nvSpPr>
          <p:cNvPr id="6" name="Rectangle 3"/>
          <p:cNvSpPr>
            <a:spLocks noChangeArrowheads="1"/>
          </p:cNvSpPr>
          <p:nvPr/>
        </p:nvSpPr>
        <p:spPr bwMode="auto">
          <a:xfrm>
            <a:off x="107950" y="549275"/>
            <a:ext cx="8928100" cy="6048375"/>
          </a:xfrm>
          <a:prstGeom prst="rect">
            <a:avLst/>
          </a:prstGeom>
          <a:noFill/>
          <a:ln w="25400">
            <a:solidFill>
              <a:srgbClr val="00008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ja-JP" altLang="en-US"/>
          </a:p>
        </p:txBody>
      </p:sp>
      <p:sp>
        <p:nvSpPr>
          <p:cNvPr id="7" name="AutoShape 4"/>
          <p:cNvSpPr>
            <a:spLocks noChangeArrowheads="1"/>
          </p:cNvSpPr>
          <p:nvPr/>
        </p:nvSpPr>
        <p:spPr bwMode="auto">
          <a:xfrm>
            <a:off x="392113" y="1028700"/>
            <a:ext cx="8389937" cy="2047875"/>
          </a:xfrm>
          <a:prstGeom prst="roundRect">
            <a:avLst>
              <a:gd name="adj" fmla="val 16667"/>
            </a:avLst>
          </a:prstGeom>
          <a:solidFill>
            <a:srgbClr val="FFFF99"/>
          </a:solidFill>
          <a:ln w="22225">
            <a:solidFill>
              <a:srgbClr val="FF6600"/>
            </a:solidFill>
            <a:round/>
            <a:headEnd/>
            <a:tailEnd/>
          </a:ln>
          <a:effectLst/>
          <a:extLst>
            <a:ext uri="{AF507438-7753-43E0-B8FC-AC1667EBCBE1}">
              <a14:hiddenEffects xmlns:a14="http://schemas.microsoft.com/office/drawing/2010/main" xmlns="">
                <a:effectLst>
                  <a:outerShdw dist="107763" dir="18900000" algn="ctr" rotWithShape="0">
                    <a:schemeClr val="bg2">
                      <a:alpha val="50000"/>
                    </a:schemeClr>
                  </a:outerShdw>
                </a:effectLst>
              </a14:hiddenEffects>
            </a:ext>
          </a:extLst>
        </p:spPr>
        <p:txBody>
          <a:bodyPr lIns="53993" tIns="45714" rIns="53993" bIns="45714" anchor="ctr"/>
          <a:lstStyle>
            <a:lvl1pPr eaLnBrk="0" hangingPunct="0">
              <a:defRPr kumimoji="1" sz="800">
                <a:solidFill>
                  <a:schemeClr val="tx1"/>
                </a:solidFill>
                <a:latin typeface="Arial" pitchFamily="34" charset="0"/>
                <a:ea typeface="ＭＳ ゴシック" pitchFamily="49" charset="-128"/>
              </a:defRPr>
            </a:lvl1pPr>
            <a:lvl2pPr marL="877888" indent="-342900" eaLnBrk="0" hangingPunct="0">
              <a:defRPr kumimoji="1" sz="800">
                <a:solidFill>
                  <a:schemeClr val="tx1"/>
                </a:solidFill>
                <a:latin typeface="Arial" pitchFamily="34" charset="0"/>
                <a:ea typeface="ＭＳ ゴシック" pitchFamily="49" charset="-128"/>
              </a:defRPr>
            </a:lvl2pPr>
            <a:lvl3pPr marL="1400175" indent="-342900" eaLnBrk="0" hangingPunct="0">
              <a:defRPr kumimoji="1" sz="800">
                <a:solidFill>
                  <a:schemeClr val="tx1"/>
                </a:solidFill>
                <a:latin typeface="Arial" pitchFamily="34" charset="0"/>
                <a:ea typeface="ＭＳ ゴシック" pitchFamily="49" charset="-128"/>
              </a:defRPr>
            </a:lvl3pPr>
            <a:lvl4pPr marL="1922463" indent="-342900" eaLnBrk="0" hangingPunct="0">
              <a:defRPr kumimoji="1" sz="800">
                <a:solidFill>
                  <a:schemeClr val="tx1"/>
                </a:solidFill>
                <a:latin typeface="Arial" pitchFamily="34" charset="0"/>
                <a:ea typeface="ＭＳ ゴシック" pitchFamily="49" charset="-128"/>
              </a:defRPr>
            </a:lvl4pPr>
            <a:lvl5pPr marL="2444750" indent="-342900" eaLnBrk="0" hangingPunct="0">
              <a:defRPr kumimoji="1" sz="800">
                <a:solidFill>
                  <a:schemeClr val="tx1"/>
                </a:solidFill>
                <a:latin typeface="Arial" pitchFamily="34" charset="0"/>
                <a:ea typeface="ＭＳ ゴシック" pitchFamily="49" charset="-128"/>
              </a:defRPr>
            </a:lvl5pPr>
            <a:lvl6pPr marL="2901950" indent="-3429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6pPr>
            <a:lvl7pPr marL="3359150" indent="-3429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7pPr>
            <a:lvl8pPr marL="3816350" indent="-3429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8pPr>
            <a:lvl9pPr marL="4273550" indent="-342900" algn="ctr" eaLnBrk="0" fontAlgn="base" hangingPunct="0">
              <a:spcBef>
                <a:spcPct val="0"/>
              </a:spcBef>
              <a:spcAft>
                <a:spcPct val="0"/>
              </a:spcAft>
              <a:defRPr kumimoji="1" sz="800">
                <a:solidFill>
                  <a:schemeClr val="tx1"/>
                </a:solidFill>
                <a:latin typeface="Arial" pitchFamily="34" charset="0"/>
                <a:ea typeface="ＭＳ ゴシック" pitchFamily="49" charset="-128"/>
              </a:defRPr>
            </a:lvl9pPr>
          </a:lstStyle>
          <a:p>
            <a:pPr algn="l"/>
            <a:r>
              <a:rPr lang="ja-JP" altLang="en-US" sz="1600" b="1" dirty="0">
                <a:ea typeface="ＭＳ Ｐゴシック" pitchFamily="50" charset="-128"/>
              </a:rPr>
              <a:t>　自動車の保険は、法律によって加入が義務づけられている</a:t>
            </a:r>
            <a:r>
              <a:rPr lang="ja-JP" altLang="en-US" sz="1600" b="1" dirty="0">
                <a:solidFill>
                  <a:srgbClr val="0033CC"/>
                </a:solidFill>
                <a:ea typeface="ＭＳ Ｐゴシック" pitchFamily="50" charset="-128"/>
              </a:rPr>
              <a:t>「自賠責保険（強制保険）」</a:t>
            </a:r>
            <a:r>
              <a:rPr lang="ja-JP" altLang="en-US" sz="1600" b="1" dirty="0">
                <a:ea typeface="ＭＳ Ｐゴシック" pitchFamily="50" charset="-128"/>
              </a:rPr>
              <a:t>と、</a:t>
            </a:r>
          </a:p>
          <a:p>
            <a:pPr algn="l"/>
            <a:r>
              <a:rPr lang="ja-JP" altLang="en-US" sz="1600" b="1" dirty="0">
                <a:ea typeface="ＭＳ Ｐゴシック" pitchFamily="50" charset="-128"/>
              </a:rPr>
              <a:t>　お客さまの意思で加入する</a:t>
            </a:r>
            <a:r>
              <a:rPr lang="ja-JP" altLang="en-US" sz="1600" b="1" dirty="0">
                <a:solidFill>
                  <a:srgbClr val="0033CC"/>
                </a:solidFill>
                <a:ea typeface="ＭＳ Ｐゴシック" pitchFamily="50" charset="-128"/>
              </a:rPr>
              <a:t>「自動車保険（任意保険）」</a:t>
            </a:r>
            <a:r>
              <a:rPr lang="ja-JP" altLang="en-US" sz="1600" b="1" dirty="0">
                <a:ea typeface="ＭＳ Ｐゴシック" pitchFamily="50" charset="-128"/>
              </a:rPr>
              <a:t>がある。</a:t>
            </a:r>
          </a:p>
          <a:p>
            <a:pPr algn="l">
              <a:spcBef>
                <a:spcPct val="25000"/>
              </a:spcBef>
            </a:pPr>
            <a:r>
              <a:rPr lang="ja-JP" altLang="en-US" sz="1600" b="1" dirty="0">
                <a:ea typeface="ＭＳ Ｐゴシック" pitchFamily="50" charset="-128"/>
              </a:rPr>
              <a:t>　自賠責保険は、</a:t>
            </a:r>
            <a:r>
              <a:rPr lang="ja-JP" altLang="en-US" sz="1600" b="1" dirty="0">
                <a:latin typeface="ＭＳ Ｐゴシック" pitchFamily="50" charset="-128"/>
                <a:ea typeface="ＭＳ Ｐゴシック" pitchFamily="50" charset="-128"/>
              </a:rPr>
              <a:t>自動車を運行中に「他人」にけがをさせたり、死亡させたりした場合の</a:t>
            </a:r>
            <a:br>
              <a:rPr lang="ja-JP" altLang="en-US" sz="1600" b="1" dirty="0">
                <a:latin typeface="ＭＳ Ｐゴシック" pitchFamily="50" charset="-128"/>
                <a:ea typeface="ＭＳ Ｐゴシック" pitchFamily="50" charset="-128"/>
              </a:rPr>
            </a:br>
            <a:r>
              <a:rPr lang="ja-JP" altLang="en-US" sz="1600" b="1" dirty="0">
                <a:latin typeface="ＭＳ Ｐゴシック" pitchFamily="50" charset="-128"/>
                <a:ea typeface="ＭＳ Ｐゴシック" pitchFamily="50" charset="-128"/>
              </a:rPr>
              <a:t>　対人賠償事故を補償</a:t>
            </a:r>
            <a:r>
              <a:rPr lang="ja-JP" altLang="en-US" sz="1600" b="1" dirty="0">
                <a:ea typeface="ＭＳ Ｐゴシック" pitchFamily="50" charset="-128"/>
              </a:rPr>
              <a:t>する保険であり、自賠責保険で補償されない損害については、</a:t>
            </a:r>
            <a:br>
              <a:rPr lang="ja-JP" altLang="en-US" sz="1600" b="1" dirty="0">
                <a:ea typeface="ＭＳ Ｐゴシック" pitchFamily="50" charset="-128"/>
              </a:rPr>
            </a:br>
            <a:r>
              <a:rPr lang="ja-JP" altLang="en-US" sz="1600" b="1" dirty="0">
                <a:ea typeface="ＭＳ Ｐゴシック" pitchFamily="50" charset="-128"/>
              </a:rPr>
              <a:t>　任意の自動車保険で備える必要がある。</a:t>
            </a:r>
          </a:p>
          <a:p>
            <a:pPr algn="l">
              <a:spcBef>
                <a:spcPct val="25000"/>
              </a:spcBef>
            </a:pPr>
            <a:r>
              <a:rPr lang="ja-JP" altLang="en-US" sz="1600" b="1" dirty="0">
                <a:ea typeface="ＭＳ Ｐゴシック" pitchFamily="50" charset="-128"/>
              </a:rPr>
              <a:t>　自動車保険は、自動車事故の様々なリスクに対応して、「賠償責任保険」・「傷害保険」</a:t>
            </a:r>
            <a:br>
              <a:rPr lang="ja-JP" altLang="en-US" sz="1600" b="1" dirty="0">
                <a:ea typeface="ＭＳ Ｐゴシック" pitchFamily="50" charset="-128"/>
              </a:rPr>
            </a:br>
            <a:r>
              <a:rPr lang="ja-JP" altLang="en-US" sz="1600" b="1" dirty="0">
                <a:ea typeface="ＭＳ Ｐゴシック" pitchFamily="50" charset="-128"/>
              </a:rPr>
              <a:t>　・「車両保険」などの各種補償が用意され、その組み合わせにより構成されている。</a:t>
            </a:r>
          </a:p>
        </p:txBody>
      </p:sp>
      <p:sp>
        <p:nvSpPr>
          <p:cNvPr id="8" name="Rectangle 5"/>
          <p:cNvSpPr>
            <a:spLocks noChangeArrowheads="1"/>
          </p:cNvSpPr>
          <p:nvPr/>
        </p:nvSpPr>
        <p:spPr bwMode="auto">
          <a:xfrm>
            <a:off x="209550" y="649288"/>
            <a:ext cx="191611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8" tIns="45714" rIns="91428" bIns="45714">
            <a:spAutoFit/>
          </a:bodyPr>
          <a:lstStyle/>
          <a:p>
            <a:pPr algn="l" eaLnBrk="0" hangingPunct="0"/>
            <a:r>
              <a:rPr lang="ja-JP" altLang="en-US" sz="1600" b="1">
                <a:latin typeface="Times New Roman" pitchFamily="18" charset="0"/>
                <a:ea typeface="ＭＳ Ｐゴシック" pitchFamily="50" charset="-128"/>
              </a:rPr>
              <a:t>（１）自動車保険とは</a:t>
            </a:r>
          </a:p>
        </p:txBody>
      </p:sp>
      <p:sp>
        <p:nvSpPr>
          <p:cNvPr id="9" name="Rectangle 6"/>
          <p:cNvSpPr>
            <a:spLocks noChangeArrowheads="1"/>
          </p:cNvSpPr>
          <p:nvPr/>
        </p:nvSpPr>
        <p:spPr bwMode="auto">
          <a:xfrm>
            <a:off x="196850" y="3203575"/>
            <a:ext cx="374491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8" tIns="45714" rIns="91428" bIns="45714">
            <a:spAutoFit/>
          </a:bodyPr>
          <a:lstStyle/>
          <a:p>
            <a:pPr algn="l" eaLnBrk="0" hangingPunct="0"/>
            <a:r>
              <a:rPr lang="ja-JP" altLang="en-US" sz="1600" b="1">
                <a:latin typeface="Times New Roman" pitchFamily="18" charset="0"/>
                <a:ea typeface="ＭＳ Ｐゴシック" pitchFamily="50" charset="-128"/>
              </a:rPr>
              <a:t>（２）ノンフリート契約とフリート契約</a:t>
            </a:r>
          </a:p>
        </p:txBody>
      </p:sp>
      <p:sp>
        <p:nvSpPr>
          <p:cNvPr id="10" name="AutoShape 7"/>
          <p:cNvSpPr>
            <a:spLocks noChangeArrowheads="1"/>
          </p:cNvSpPr>
          <p:nvPr/>
        </p:nvSpPr>
        <p:spPr bwMode="auto">
          <a:xfrm>
            <a:off x="404813" y="3582988"/>
            <a:ext cx="1846262" cy="1147762"/>
          </a:xfrm>
          <a:prstGeom prst="roundRect">
            <a:avLst>
              <a:gd name="adj" fmla="val 19046"/>
            </a:avLst>
          </a:prstGeom>
          <a:solidFill>
            <a:srgbClr val="FFFF99"/>
          </a:solidFill>
          <a:ln w="28575">
            <a:solidFill>
              <a:srgbClr val="FF66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8" tIns="45714" rIns="91428" bIns="45714" anchor="ctr"/>
          <a:lstStyle/>
          <a:p>
            <a:r>
              <a:rPr lang="ja-JP" altLang="en-US" sz="1600" b="1">
                <a:latin typeface="ＭＳ Ｐゴシック" pitchFamily="50" charset="-128"/>
                <a:ea typeface="ＭＳ Ｐゴシック" pitchFamily="50" charset="-128"/>
              </a:rPr>
              <a:t>ノンフリート契約</a:t>
            </a:r>
          </a:p>
        </p:txBody>
      </p:sp>
      <p:sp>
        <p:nvSpPr>
          <p:cNvPr id="11" name="AutoShape 8"/>
          <p:cNvSpPr>
            <a:spLocks noChangeArrowheads="1"/>
          </p:cNvSpPr>
          <p:nvPr/>
        </p:nvSpPr>
        <p:spPr bwMode="auto">
          <a:xfrm>
            <a:off x="2251075" y="3582988"/>
            <a:ext cx="6526213" cy="1147762"/>
          </a:xfrm>
          <a:prstGeom prst="roundRect">
            <a:avLst>
              <a:gd name="adj" fmla="val 16667"/>
            </a:avLst>
          </a:prstGeom>
          <a:noFill/>
          <a:ln w="28575">
            <a:solidFill>
              <a:srgbClr val="FF66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8" tIns="45714" rIns="91428" bIns="45714" anchor="ctr"/>
          <a:lstStyle/>
          <a:p>
            <a:pPr algn="l">
              <a:buClr>
                <a:srgbClr val="FF6600"/>
              </a:buClr>
              <a:buFont typeface="Wingdings" pitchFamily="2" charset="2"/>
              <a:buChar char="Ø"/>
            </a:pPr>
            <a:r>
              <a:rPr lang="ja-JP" altLang="en-US" sz="1600">
                <a:latin typeface="ＭＳ Ｐゴシック" pitchFamily="50" charset="-128"/>
                <a:ea typeface="ＭＳ Ｐゴシック" pitchFamily="50" charset="-128"/>
              </a:rPr>
              <a:t>所有・使用する自動車の総契約台数が</a:t>
            </a:r>
            <a:r>
              <a:rPr lang="ja-JP" altLang="en-US" sz="1600" b="1">
                <a:solidFill>
                  <a:srgbClr val="0033CC"/>
                </a:solidFill>
                <a:latin typeface="ＭＳ Ｐゴシック" pitchFamily="50" charset="-128"/>
                <a:ea typeface="ＭＳ Ｐゴシック" pitchFamily="50" charset="-128"/>
              </a:rPr>
              <a:t>９台以下の契約</a:t>
            </a:r>
          </a:p>
          <a:p>
            <a:pPr algn="l">
              <a:buClr>
                <a:srgbClr val="FF6600"/>
              </a:buClr>
              <a:buFont typeface="Wingdings" pitchFamily="2" charset="2"/>
              <a:buChar char="Ø"/>
            </a:pPr>
            <a:r>
              <a:rPr lang="ja-JP" altLang="en-US" sz="1600">
                <a:latin typeface="ＭＳ Ｐゴシック" pitchFamily="50" charset="-128"/>
                <a:ea typeface="ＭＳ Ｐゴシック" pitchFamily="50" charset="-128"/>
              </a:rPr>
              <a:t>自動車１台ごとの事故件数、事故内容などによって適用する割引・割増</a:t>
            </a:r>
            <a:br>
              <a:rPr lang="ja-JP" altLang="en-US" sz="1600">
                <a:latin typeface="ＭＳ Ｐゴシック" pitchFamily="50" charset="-128"/>
                <a:ea typeface="ＭＳ Ｐゴシック" pitchFamily="50" charset="-128"/>
              </a:rPr>
            </a:br>
            <a:r>
              <a:rPr lang="ja-JP" altLang="en-US" sz="1600">
                <a:latin typeface="ＭＳ Ｐゴシック" pitchFamily="50" charset="-128"/>
                <a:ea typeface="ＭＳ Ｐゴシック" pitchFamily="50" charset="-128"/>
              </a:rPr>
              <a:t>　が決定する。</a:t>
            </a:r>
          </a:p>
        </p:txBody>
      </p:sp>
      <p:sp>
        <p:nvSpPr>
          <p:cNvPr id="12" name="AutoShape 9"/>
          <p:cNvSpPr>
            <a:spLocks noChangeArrowheads="1"/>
          </p:cNvSpPr>
          <p:nvPr/>
        </p:nvSpPr>
        <p:spPr bwMode="auto">
          <a:xfrm>
            <a:off x="2251075" y="4719638"/>
            <a:ext cx="6526213" cy="1147762"/>
          </a:xfrm>
          <a:prstGeom prst="roundRect">
            <a:avLst>
              <a:gd name="adj" fmla="val 16667"/>
            </a:avLst>
          </a:prstGeom>
          <a:noFill/>
          <a:ln w="28575">
            <a:solidFill>
              <a:srgbClr val="FF66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8" tIns="45714" rIns="91428" bIns="45714" anchor="ctr"/>
          <a:lstStyle/>
          <a:p>
            <a:pPr algn="l">
              <a:buClr>
                <a:srgbClr val="FF6600"/>
              </a:buClr>
              <a:buFont typeface="Wingdings" pitchFamily="2" charset="2"/>
              <a:buChar char="Ø"/>
            </a:pPr>
            <a:r>
              <a:rPr lang="ja-JP" altLang="en-US" sz="1600">
                <a:latin typeface="ＭＳ Ｐゴシック" pitchFamily="50" charset="-128"/>
                <a:ea typeface="ＭＳ Ｐゴシック" pitchFamily="50" charset="-128"/>
              </a:rPr>
              <a:t>所有・使用する自動車の総契約台数が</a:t>
            </a:r>
            <a:r>
              <a:rPr lang="ja-JP" altLang="en-US" sz="1600" b="1">
                <a:solidFill>
                  <a:srgbClr val="0033CC"/>
                </a:solidFill>
                <a:latin typeface="ＭＳ Ｐゴシック" pitchFamily="50" charset="-128"/>
                <a:ea typeface="ＭＳ Ｐゴシック" pitchFamily="50" charset="-128"/>
              </a:rPr>
              <a:t>１０台以上の契約</a:t>
            </a:r>
          </a:p>
          <a:p>
            <a:pPr algn="l">
              <a:buClr>
                <a:srgbClr val="FF6600"/>
              </a:buClr>
              <a:buFont typeface="Wingdings" pitchFamily="2" charset="2"/>
              <a:buChar char="Ø"/>
            </a:pPr>
            <a:r>
              <a:rPr lang="ja-JP" altLang="en-US" sz="1600">
                <a:latin typeface="ＭＳ Ｐゴシック" pitchFamily="50" charset="-128"/>
                <a:ea typeface="ＭＳ Ｐゴシック" pitchFamily="50" charset="-128"/>
              </a:rPr>
              <a:t>契約者が所有・使用する全ての自動車の損害率（保険金</a:t>
            </a:r>
            <a:r>
              <a:rPr lang="en-US" altLang="ja-JP" sz="1600">
                <a:latin typeface="ＭＳ Ｐゴシック" pitchFamily="50" charset="-128"/>
                <a:ea typeface="ＭＳ Ｐゴシック" pitchFamily="50" charset="-128"/>
              </a:rPr>
              <a:t>÷</a:t>
            </a:r>
            <a:r>
              <a:rPr lang="ja-JP" altLang="en-US" sz="1600">
                <a:latin typeface="ＭＳ Ｐゴシック" pitchFamily="50" charset="-128"/>
                <a:ea typeface="ＭＳ Ｐゴシック" pitchFamily="50" charset="-128"/>
              </a:rPr>
              <a:t>保険料）</a:t>
            </a:r>
            <a:br>
              <a:rPr lang="ja-JP" altLang="en-US" sz="1600">
                <a:latin typeface="ＭＳ Ｐゴシック" pitchFamily="50" charset="-128"/>
                <a:ea typeface="ＭＳ Ｐゴシック" pitchFamily="50" charset="-128"/>
              </a:rPr>
            </a:br>
            <a:r>
              <a:rPr lang="ja-JP" altLang="en-US" sz="1600">
                <a:latin typeface="ＭＳ Ｐゴシック" pitchFamily="50" charset="-128"/>
                <a:ea typeface="ＭＳ Ｐゴシック" pitchFamily="50" charset="-128"/>
              </a:rPr>
              <a:t>　によって適用する割引・割増が決定する。</a:t>
            </a:r>
          </a:p>
        </p:txBody>
      </p:sp>
      <p:sp>
        <p:nvSpPr>
          <p:cNvPr id="13" name="AutoShape 10"/>
          <p:cNvSpPr>
            <a:spLocks noChangeArrowheads="1"/>
          </p:cNvSpPr>
          <p:nvPr/>
        </p:nvSpPr>
        <p:spPr bwMode="auto">
          <a:xfrm>
            <a:off x="404813" y="4719638"/>
            <a:ext cx="1846262" cy="1147762"/>
          </a:xfrm>
          <a:prstGeom prst="roundRect">
            <a:avLst>
              <a:gd name="adj" fmla="val 19046"/>
            </a:avLst>
          </a:prstGeom>
          <a:solidFill>
            <a:srgbClr val="FFFF99"/>
          </a:solidFill>
          <a:ln w="28575">
            <a:solidFill>
              <a:srgbClr val="FF66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8" tIns="45714" rIns="91428" bIns="45714" anchor="ctr"/>
          <a:lstStyle/>
          <a:p>
            <a:r>
              <a:rPr lang="ja-JP" altLang="en-US" sz="1600" b="1">
                <a:latin typeface="ＭＳ Ｐゴシック" pitchFamily="50" charset="-128"/>
                <a:ea typeface="ＭＳ Ｐゴシック" pitchFamily="50" charset="-128"/>
              </a:rPr>
              <a:t>フリート契約</a:t>
            </a:r>
          </a:p>
        </p:txBody>
      </p:sp>
    </p:spTree>
    <p:extLst>
      <p:ext uri="{BB962C8B-B14F-4D97-AF65-F5344CB8AC3E}">
        <p14:creationId xmlns:p14="http://schemas.microsoft.com/office/powerpoint/2010/main" xmlns="" val="340777766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623</TotalTime>
  <Words>1376</Words>
  <Application>Microsoft Office PowerPoint</Application>
  <PresentationFormat>画面に合わせる (4:3)</PresentationFormat>
  <Paragraphs>338</Paragraphs>
  <Slides>15</Slides>
  <Notes>0</Notes>
  <HiddenSlides>0</HiddenSlides>
  <MMClips>0</MMClips>
  <ScaleCrop>false</ScaleCrop>
  <HeadingPairs>
    <vt:vector size="6" baseType="variant">
      <vt:variant>
        <vt:lpstr>テーマ</vt:lpstr>
      </vt:variant>
      <vt:variant>
        <vt:i4>1</vt:i4>
      </vt:variant>
      <vt:variant>
        <vt:lpstr>埋め込まれた OLE サーバー</vt:lpstr>
      </vt:variant>
      <vt:variant>
        <vt:i4>2</vt:i4>
      </vt:variant>
      <vt:variant>
        <vt:lpstr>スライド タイトル</vt:lpstr>
      </vt:variant>
      <vt:variant>
        <vt:i4>15</vt:i4>
      </vt:variant>
    </vt:vector>
  </HeadingPairs>
  <TitlesOfParts>
    <vt:vector size="18" baseType="lpstr">
      <vt:lpstr>Office テーマ</vt:lpstr>
      <vt:lpstr>ｸﾘｯﾌﾟ</vt:lpstr>
      <vt:lpstr>ﾋﾞｯﾄﾏｯﾌﾟ ｲﾒｰｼﾞ</vt:lpstr>
      <vt:lpstr>損害保険の仕組</vt:lpstr>
      <vt:lpstr>スライド 2</vt:lpstr>
      <vt:lpstr>スライド 3</vt:lpstr>
      <vt:lpstr>スライド 4</vt:lpstr>
      <vt:lpstr>スライド 5</vt:lpstr>
      <vt:lpstr>スライド 6</vt:lpstr>
      <vt:lpstr>スライド 7</vt:lpstr>
      <vt:lpstr>スライド 8</vt:lpstr>
      <vt:lpstr>スライド 9</vt:lpstr>
      <vt:lpstr>スライド 10</vt:lpstr>
      <vt:lpstr>スライド 11</vt:lpstr>
      <vt:lpstr>スライド 12</vt:lpstr>
      <vt:lpstr>スライド 13</vt:lpstr>
      <vt:lpstr>スライド 14</vt:lpstr>
      <vt:lpstr>スライド 15</vt:lpstr>
    </vt:vector>
  </TitlesOfParts>
  <Company>ACTY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アプリ１張健　</dc:creator>
  <cp:lastModifiedBy>アプリ１張健　</cp:lastModifiedBy>
  <cp:revision>57</cp:revision>
  <dcterms:created xsi:type="dcterms:W3CDTF">2018-05-17T01:23:53Z</dcterms:created>
  <dcterms:modified xsi:type="dcterms:W3CDTF">2018-06-12T02:19:19Z</dcterms:modified>
</cp:coreProperties>
</file>