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33" r:id="rId2"/>
    <p:sldId id="334" r:id="rId3"/>
    <p:sldId id="335" r:id="rId4"/>
    <p:sldId id="336" r:id="rId5"/>
    <p:sldId id="337" r:id="rId6"/>
    <p:sldId id="310" r:id="rId7"/>
    <p:sldId id="311" r:id="rId8"/>
    <p:sldId id="312" r:id="rId9"/>
    <p:sldId id="313" r:id="rId10"/>
    <p:sldId id="314" r:id="rId11"/>
    <p:sldId id="316" r:id="rId12"/>
    <p:sldId id="317" r:id="rId13"/>
    <p:sldId id="318" r:id="rId14"/>
    <p:sldId id="319" r:id="rId15"/>
    <p:sldId id="320" r:id="rId16"/>
    <p:sldId id="322" r:id="rId17"/>
    <p:sldId id="324" r:id="rId18"/>
    <p:sldId id="325" r:id="rId19"/>
    <p:sldId id="326" r:id="rId20"/>
    <p:sldId id="327"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2014" autoAdjust="0"/>
  </p:normalViewPr>
  <p:slideViewPr>
    <p:cSldViewPr>
      <p:cViewPr>
        <p:scale>
          <a:sx n="125" d="100"/>
          <a:sy n="125" d="100"/>
        </p:scale>
        <p:origin x="-1230" y="-21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image" Target="../media/image12.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00609-E6E5-4F9C-8D8E-5FEEEC7D2901}" type="datetimeFigureOut">
              <a:rPr kumimoji="1" lang="ja-JP" altLang="en-US" smtClean="0"/>
              <a:pPr/>
              <a:t>2018/6/12</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0B31B1-1E7A-4570-8359-BF759EA41963}"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056597F-7FDD-42AD-9189-70C1FC866D0C}" type="slidenum">
              <a:rPr lang="en-US" altLang="ja-JP" smtClean="0"/>
              <a:pPr/>
              <a:t>6</a:t>
            </a:fld>
            <a:endParaRPr lang="en-US" altLang="ja-JP"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r>
              <a:rPr lang="ja-JP" altLang="ja-JP" sz="1000" smtClean="0"/>
              <a:t>ここから当社の営業部門概要を学びましょう</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txBox="1">
            <a:spLocks noGrp="1" noChangeArrowheads="1"/>
          </p:cNvSpPr>
          <p:nvPr/>
        </p:nvSpPr>
        <p:spPr bwMode="auto">
          <a:xfrm>
            <a:off x="3883991" y="8684961"/>
            <a:ext cx="2972392" cy="457567"/>
          </a:xfrm>
          <a:prstGeom prst="rect">
            <a:avLst/>
          </a:prstGeom>
          <a:noFill/>
          <a:ln w="9525">
            <a:noFill/>
            <a:miter lim="800000"/>
            <a:headEnd/>
            <a:tailEnd/>
          </a:ln>
        </p:spPr>
        <p:txBody>
          <a:bodyPr anchor="b"/>
          <a:lstStyle/>
          <a:p>
            <a:pPr algn="r"/>
            <a:fld id="{7FF78517-22B2-4690-B184-4C84F4F36F26}" type="slidenum">
              <a:rPr lang="en-US" altLang="ja-JP" sz="1200">
                <a:ea typeface="ＭＳ Ｐゴシック" pitchFamily="50" charset="-128"/>
              </a:rPr>
              <a:pPr algn="r"/>
              <a:t>15</a:t>
            </a:fld>
            <a:endParaRPr lang="en-US" altLang="ja-JP" sz="1200">
              <a:ea typeface="ＭＳ Ｐゴシック" pitchFamily="50" charset="-128"/>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endParaRPr lang="ja-JP" altLang="ja-JP" sz="1000" smtClean="0">
              <a:latin typeface="ＭＳ Ｐゴシック" pitchFamily="50" charset="-128"/>
              <a:ea typeface="ＭＳ Ｐゴシック" pitchFamily="50"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txBox="1">
            <a:spLocks noGrp="1" noChangeArrowheads="1"/>
          </p:cNvSpPr>
          <p:nvPr/>
        </p:nvSpPr>
        <p:spPr bwMode="auto">
          <a:xfrm>
            <a:off x="3883991" y="8684961"/>
            <a:ext cx="2972392" cy="457567"/>
          </a:xfrm>
          <a:prstGeom prst="rect">
            <a:avLst/>
          </a:prstGeom>
          <a:noFill/>
          <a:ln w="9525">
            <a:noFill/>
            <a:miter lim="800000"/>
            <a:headEnd/>
            <a:tailEnd/>
          </a:ln>
        </p:spPr>
        <p:txBody>
          <a:bodyPr anchor="b"/>
          <a:lstStyle/>
          <a:p>
            <a:pPr algn="r"/>
            <a:fld id="{CD9EFA15-47B1-4683-9DA2-5B9943E20129}" type="slidenum">
              <a:rPr lang="en-US" altLang="ja-JP" sz="1200">
                <a:ea typeface="ＭＳ Ｐゴシック" pitchFamily="50" charset="-128"/>
              </a:rPr>
              <a:pPr algn="r"/>
              <a:t>16</a:t>
            </a:fld>
            <a:endParaRPr lang="en-US" altLang="ja-JP" sz="1200">
              <a:ea typeface="ＭＳ Ｐゴシック" pitchFamily="50" charset="-128"/>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endParaRPr lang="ja-JP" altLang="ja-JP" sz="1000" smtClean="0">
              <a:latin typeface="ＭＳ Ｐゴシック" pitchFamily="50" charset="-128"/>
              <a:ea typeface="ＭＳ Ｐゴシック" pitchFamily="50"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8" name="Rectangle 4"/>
          <p:cNvSpPr>
            <a:spLocks noGrp="1" noChangeArrowheads="1"/>
          </p:cNvSpPr>
          <p:nvPr>
            <p:ph type="body" idx="1"/>
          </p:nvPr>
        </p:nvSpPr>
        <p:spPr>
          <a:noFill/>
          <a:ln/>
        </p:spPr>
        <p:txBody>
          <a:bodyPr/>
          <a:lstStyle/>
          <a:p>
            <a:endParaRPr lang="ja-JP" altLang="en-US" smtClean="0"/>
          </a:p>
          <a:p>
            <a:r>
              <a:rPr lang="ja-JP" altLang="en-US" smtClean="0"/>
              <a:t>　</a:t>
            </a:r>
            <a:r>
              <a:rPr lang="ja-JP" altLang="en-US" sz="1000" smtClean="0">
                <a:ea typeface="ＭＳ Ｐゴシック" pitchFamily="50" charset="-128"/>
              </a:rPr>
              <a:t>ここから代理店について学びましょう</a:t>
            </a:r>
            <a:endParaRPr lang="en-US" altLang="ja-JP" sz="1000" smtClean="0">
              <a:ea typeface="ＭＳ Ｐゴシック" pitchFamily="50"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p:spPr>
        <p:txBody>
          <a:bodyPr/>
          <a:lstStyle/>
          <a:p>
            <a:endParaRPr lang="ja-JP" altLang="en-US" sz="1000" smtClean="0"/>
          </a:p>
          <a:p>
            <a:r>
              <a:rPr lang="ja-JP" altLang="en-US" sz="1000" smtClean="0"/>
              <a:t>　</a:t>
            </a:r>
            <a:r>
              <a:rPr lang="en-US" altLang="ja-JP" smtClean="0"/>
              <a:t>-</a:t>
            </a:r>
            <a:r>
              <a:rPr lang="ja-JP" altLang="en-US" sz="1000" smtClean="0"/>
              <a:t>上記資料に沿って簡単に説明します</a:t>
            </a:r>
            <a:r>
              <a:rPr lang="en-US" altLang="ja-JP" sz="1000" smtClean="0"/>
              <a:t>-</a:t>
            </a:r>
          </a:p>
          <a:p>
            <a:r>
              <a:rPr lang="ja-JP" altLang="en-US" sz="1000" smtClean="0"/>
              <a:t>　　時間の関係で専属・乗合　チャネルを話すことをお奨めします。</a:t>
            </a:r>
          </a:p>
          <a:p>
            <a:r>
              <a:rPr lang="ja-JP" altLang="en-US" sz="1000" smtClean="0"/>
              <a:t>　　余裕があれば手数料も伝えてください。</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p:spPr>
        <p:txBody>
          <a:bodyPr/>
          <a:lstStyle/>
          <a:p>
            <a:pPr>
              <a:lnSpc>
                <a:spcPct val="80000"/>
              </a:lnSpc>
            </a:pPr>
            <a:r>
              <a:rPr lang="ja-JP" altLang="en-US" sz="1000" u="sng" dirty="0" smtClean="0">
                <a:latin typeface="ＭＳ Ｐゴシック" pitchFamily="50" charset="-128"/>
                <a:ea typeface="ＭＳ Ｐゴシック" pitchFamily="50" charset="-128"/>
              </a:rPr>
              <a:t>代理店・お客さま・当社の関わりを説明します。</a:t>
            </a:r>
          </a:p>
          <a:p>
            <a:pPr>
              <a:lnSpc>
                <a:spcPct val="80000"/>
              </a:lnSpc>
            </a:pPr>
            <a:endParaRPr lang="ja-JP" altLang="en-US" sz="1000" u="sng" dirty="0" smtClean="0">
              <a:latin typeface="ＭＳ Ｐゴシック" pitchFamily="50" charset="-128"/>
              <a:ea typeface="ＭＳ Ｐゴシック" pitchFamily="50" charset="-128"/>
            </a:endParaRPr>
          </a:p>
          <a:p>
            <a:pPr>
              <a:lnSpc>
                <a:spcPct val="80000"/>
              </a:lnSpc>
            </a:pPr>
            <a:r>
              <a:rPr lang="ja-JP" altLang="en-US" sz="1000" u="sng" dirty="0" smtClean="0">
                <a:latin typeface="ＭＳ Ｐゴシック" pitchFamily="50" charset="-128"/>
                <a:ea typeface="ＭＳ Ｐゴシック" pitchFamily="50" charset="-128"/>
              </a:rPr>
              <a:t>最適な保険の提案</a:t>
            </a:r>
            <a:endParaRPr lang="ja-JP" altLang="en-US" sz="1000" dirty="0" smtClean="0">
              <a:latin typeface="ＭＳ Ｐゴシック" pitchFamily="50" charset="-128"/>
              <a:ea typeface="ＭＳ Ｐゴシック" pitchFamily="50" charset="-128"/>
            </a:endParaRPr>
          </a:p>
          <a:p>
            <a:pPr>
              <a:lnSpc>
                <a:spcPct val="80000"/>
              </a:lnSpc>
            </a:pPr>
            <a:r>
              <a:rPr lang="ja-JP" altLang="en-US" sz="1000" dirty="0" smtClean="0">
                <a:latin typeface="ＭＳ Ｐゴシック" pitchFamily="50" charset="-128"/>
                <a:ea typeface="ＭＳ Ｐゴシック" pitchFamily="50" charset="-128"/>
              </a:rPr>
              <a:t>・保険のことを詳しく知らないお客さまに対して、補償内容をはじめ、商品内容や手続き方法などに</a:t>
            </a:r>
          </a:p>
          <a:p>
            <a:pPr>
              <a:lnSpc>
                <a:spcPct val="80000"/>
              </a:lnSpc>
            </a:pPr>
            <a:r>
              <a:rPr lang="ja-JP" altLang="en-US" sz="1000" dirty="0" smtClean="0">
                <a:latin typeface="ＭＳ Ｐゴシック" pitchFamily="50" charset="-128"/>
                <a:ea typeface="ＭＳ Ｐゴシック" pitchFamily="50" charset="-128"/>
              </a:rPr>
              <a:t>　ついて、お客さまにご理解してもらうよう説明します。</a:t>
            </a:r>
          </a:p>
          <a:p>
            <a:pPr>
              <a:lnSpc>
                <a:spcPct val="80000"/>
              </a:lnSpc>
            </a:pPr>
            <a:r>
              <a:rPr lang="ja-JP" altLang="en-US" sz="1000" u="sng" dirty="0" smtClean="0">
                <a:latin typeface="ＭＳ Ｐゴシック" pitchFamily="50" charset="-128"/>
                <a:ea typeface="ＭＳ Ｐゴシック" pitchFamily="50" charset="-128"/>
              </a:rPr>
              <a:t>保険の締結（申込書の作成</a:t>
            </a:r>
            <a:r>
              <a:rPr lang="ja-JP" altLang="en-US" sz="1000" dirty="0" smtClean="0">
                <a:latin typeface="ＭＳ Ｐゴシック" pitchFamily="50" charset="-128"/>
                <a:ea typeface="ＭＳ Ｐゴシック" pitchFamily="50" charset="-128"/>
              </a:rPr>
              <a:t>）</a:t>
            </a:r>
          </a:p>
          <a:p>
            <a:pPr>
              <a:lnSpc>
                <a:spcPct val="80000"/>
              </a:lnSpc>
            </a:pPr>
            <a:r>
              <a:rPr lang="ja-JP" altLang="en-US" sz="1000" dirty="0" smtClean="0">
                <a:latin typeface="ＭＳ Ｐゴシック" pitchFamily="50" charset="-128"/>
                <a:ea typeface="ＭＳ Ｐゴシック" pitchFamily="50" charset="-128"/>
              </a:rPr>
              <a:t>・保険種類によって異なるが、申込書は代理店システムで作成できる。代理店システムを用いる、</a:t>
            </a:r>
          </a:p>
          <a:p>
            <a:pPr>
              <a:lnSpc>
                <a:spcPct val="80000"/>
              </a:lnSpc>
            </a:pPr>
            <a:r>
              <a:rPr lang="ja-JP" altLang="en-US" sz="1000" dirty="0" smtClean="0">
                <a:latin typeface="ＭＳ Ｐゴシック" pitchFamily="50" charset="-128"/>
                <a:ea typeface="ＭＳ Ｐゴシック" pitchFamily="50" charset="-128"/>
              </a:rPr>
              <a:t>　保険設計から計上まで出来る上に、契約内容やお客さまの情報がコンピュータに記録されるため</a:t>
            </a:r>
          </a:p>
          <a:p>
            <a:pPr>
              <a:lnSpc>
                <a:spcPct val="80000"/>
              </a:lnSpc>
            </a:pPr>
            <a:r>
              <a:rPr lang="ja-JP" altLang="en-US" sz="1000" dirty="0" smtClean="0">
                <a:latin typeface="ＭＳ Ｐゴシック" pitchFamily="50" charset="-128"/>
                <a:ea typeface="ＭＳ Ｐゴシック" pitchFamily="50" charset="-128"/>
              </a:rPr>
              <a:t>　</a:t>
            </a:r>
            <a:r>
              <a:rPr lang="ja-JP" altLang="en-US" sz="1000" dirty="0" err="1" smtClean="0">
                <a:latin typeface="ＭＳ Ｐゴシック" pitchFamily="50" charset="-128"/>
                <a:ea typeface="ＭＳ Ｐゴシック" pitchFamily="50" charset="-128"/>
              </a:rPr>
              <a:t>、</a:t>
            </a:r>
            <a:r>
              <a:rPr lang="ja-JP" altLang="en-US" sz="1000" dirty="0" smtClean="0">
                <a:latin typeface="ＭＳ Ｐゴシック" pitchFamily="50" charset="-128"/>
                <a:ea typeface="ＭＳ Ｐゴシック" pitchFamily="50" charset="-128"/>
              </a:rPr>
              <a:t>保険の更改などの際には再度入力する手間が省けます。代理店システムでは保険会社からの</a:t>
            </a:r>
          </a:p>
          <a:p>
            <a:pPr>
              <a:lnSpc>
                <a:spcPct val="80000"/>
              </a:lnSpc>
            </a:pPr>
            <a:r>
              <a:rPr lang="ja-JP" altLang="en-US" sz="1000" dirty="0" smtClean="0">
                <a:latin typeface="ＭＳ Ｐゴシック" pitchFamily="50" charset="-128"/>
                <a:ea typeface="ＭＳ Ｐゴシック" pitchFamily="50" charset="-128"/>
              </a:rPr>
              <a:t>　最新情報を掲載したり、保険会社職員とのメール機能があったりとさまざまな機能がある。</a:t>
            </a:r>
            <a:endParaRPr lang="ja-JP" altLang="en-US" sz="1000" u="sng" dirty="0" smtClean="0">
              <a:latin typeface="ＭＳ Ｐゴシック" pitchFamily="50" charset="-128"/>
              <a:ea typeface="ＭＳ Ｐゴシック" pitchFamily="50" charset="-128"/>
            </a:endParaRPr>
          </a:p>
          <a:p>
            <a:pPr>
              <a:lnSpc>
                <a:spcPct val="80000"/>
              </a:lnSpc>
            </a:pPr>
            <a:r>
              <a:rPr lang="ja-JP" altLang="en-US" sz="1000" u="sng" dirty="0" smtClean="0">
                <a:latin typeface="ＭＳ Ｐゴシック" pitchFamily="50" charset="-128"/>
                <a:ea typeface="ＭＳ Ｐゴシック" pitchFamily="50" charset="-128"/>
              </a:rPr>
              <a:t>契約後の各種手続（保険料の領収・領収証の発行）</a:t>
            </a:r>
            <a:endParaRPr lang="ja-JP" altLang="en-US" sz="1000" dirty="0" smtClean="0">
              <a:latin typeface="ＭＳ Ｐゴシック" pitchFamily="50" charset="-128"/>
              <a:ea typeface="ＭＳ Ｐゴシック" pitchFamily="50" charset="-128"/>
            </a:endParaRPr>
          </a:p>
          <a:p>
            <a:pPr>
              <a:lnSpc>
                <a:spcPct val="80000"/>
              </a:lnSpc>
            </a:pPr>
            <a:r>
              <a:rPr lang="ja-JP" altLang="en-US" sz="1000" dirty="0" smtClean="0">
                <a:latin typeface="ＭＳ Ｐゴシック" pitchFamily="50" charset="-128"/>
                <a:ea typeface="ＭＳ Ｐゴシック" pitchFamily="50" charset="-128"/>
              </a:rPr>
              <a:t>・お客さまが保険に加入する際には同時に保険料をいただくことが原則です。近年は口座引落や</a:t>
            </a:r>
          </a:p>
          <a:p>
            <a:pPr>
              <a:lnSpc>
                <a:spcPct val="80000"/>
              </a:lnSpc>
            </a:pPr>
            <a:r>
              <a:rPr lang="ja-JP" altLang="en-US" sz="1000" dirty="0" smtClean="0">
                <a:latin typeface="ＭＳ Ｐゴシック" pitchFamily="50" charset="-128"/>
                <a:ea typeface="ＭＳ Ｐゴシック" pitchFamily="50" charset="-128"/>
              </a:rPr>
              <a:t>  クレジットカードでのお支払いが主流。</a:t>
            </a:r>
          </a:p>
          <a:p>
            <a:pPr>
              <a:lnSpc>
                <a:spcPct val="80000"/>
              </a:lnSpc>
            </a:pPr>
            <a:r>
              <a:rPr lang="ja-JP" altLang="en-US" sz="1000" dirty="0" smtClean="0">
                <a:latin typeface="ＭＳ Ｐゴシック" pitchFamily="50" charset="-128"/>
                <a:ea typeface="ＭＳ Ｐゴシック" pitchFamily="50" charset="-128"/>
              </a:rPr>
              <a:t>・契約時には保険契約申込書お客さま控を手渡すほか、契約時に保険料を頂いた場合は保険料</a:t>
            </a:r>
          </a:p>
          <a:p>
            <a:pPr>
              <a:lnSpc>
                <a:spcPct val="80000"/>
              </a:lnSpc>
            </a:pPr>
            <a:r>
              <a:rPr lang="ja-JP" altLang="en-US" sz="1000" dirty="0" smtClean="0">
                <a:latin typeface="ＭＳ Ｐゴシック" pitchFamily="50" charset="-128"/>
                <a:ea typeface="ＭＳ Ｐゴシック" pitchFamily="50" charset="-128"/>
              </a:rPr>
              <a:t>　領収証を発行します。</a:t>
            </a:r>
            <a:endParaRPr lang="ja-JP" altLang="en-US" sz="1000" u="sng" dirty="0" smtClean="0">
              <a:latin typeface="ＭＳ Ｐゴシック" pitchFamily="50" charset="-128"/>
              <a:ea typeface="ＭＳ Ｐゴシック" pitchFamily="50" charset="-128"/>
            </a:endParaRPr>
          </a:p>
          <a:p>
            <a:pPr>
              <a:lnSpc>
                <a:spcPct val="80000"/>
              </a:lnSpc>
            </a:pPr>
            <a:r>
              <a:rPr lang="ja-JP" altLang="en-US" sz="1000" u="sng" dirty="0" smtClean="0">
                <a:latin typeface="ＭＳ Ｐゴシック" pitchFamily="50" charset="-128"/>
                <a:ea typeface="ＭＳ Ｐゴシック" pitchFamily="50" charset="-128"/>
              </a:rPr>
              <a:t>保険締結データ送信（契約の報告）</a:t>
            </a:r>
            <a:endParaRPr lang="ja-JP" altLang="en-US" sz="1000" dirty="0" smtClean="0">
              <a:latin typeface="ＭＳ Ｐゴシック" pitchFamily="50" charset="-128"/>
              <a:ea typeface="ＭＳ Ｐゴシック" pitchFamily="50" charset="-128"/>
            </a:endParaRPr>
          </a:p>
          <a:p>
            <a:pPr>
              <a:lnSpc>
                <a:spcPct val="80000"/>
              </a:lnSpc>
            </a:pPr>
            <a:r>
              <a:rPr lang="ja-JP" altLang="en-US" sz="1000" dirty="0" smtClean="0">
                <a:latin typeface="ＭＳ Ｐゴシック" pitchFamily="50" charset="-128"/>
                <a:ea typeface="ＭＳ Ｐゴシック" pitchFamily="50" charset="-128"/>
              </a:rPr>
              <a:t>・作成した申込書を営業店に提出することで保険会社に契約の報告をする。これを計上という。また、最近では代理店システムから契約データを送信するダイレクト計上が主となっている。</a:t>
            </a:r>
            <a:endParaRPr lang="ja-JP" altLang="en-US" sz="1000" u="sng" dirty="0" smtClean="0">
              <a:latin typeface="ＭＳ Ｐゴシック" pitchFamily="50" charset="-128"/>
              <a:ea typeface="ＭＳ Ｐゴシック" pitchFamily="50" charset="-128"/>
            </a:endParaRPr>
          </a:p>
          <a:p>
            <a:pPr>
              <a:lnSpc>
                <a:spcPct val="80000"/>
              </a:lnSpc>
            </a:pPr>
            <a:r>
              <a:rPr lang="ja-JP" altLang="en-US" sz="1000" u="sng" dirty="0" smtClean="0">
                <a:latin typeface="ＭＳ Ｐゴシック" pitchFamily="50" charset="-128"/>
                <a:ea typeface="ＭＳ Ｐゴシック" pitchFamily="50" charset="-128"/>
              </a:rPr>
              <a:t>照会対応・満期管理</a:t>
            </a:r>
            <a:endParaRPr lang="ja-JP" altLang="en-US" sz="1000" dirty="0" smtClean="0">
              <a:latin typeface="ＭＳ Ｐゴシック" pitchFamily="50" charset="-128"/>
              <a:ea typeface="ＭＳ Ｐゴシック" pitchFamily="50" charset="-128"/>
            </a:endParaRPr>
          </a:p>
          <a:p>
            <a:pPr>
              <a:lnSpc>
                <a:spcPct val="80000"/>
              </a:lnSpc>
            </a:pPr>
            <a:r>
              <a:rPr lang="ja-JP" altLang="en-US" sz="1000" dirty="0" smtClean="0">
                <a:latin typeface="ＭＳ Ｐゴシック" pitchFamily="50" charset="-128"/>
                <a:ea typeface="ＭＳ Ｐゴシック" pitchFamily="50" charset="-128"/>
              </a:rPr>
              <a:t>・お客さまから契約内容などについてお問い合わせを受けたときには、お客さまの契約内容を確認</a:t>
            </a:r>
          </a:p>
          <a:p>
            <a:pPr>
              <a:lnSpc>
                <a:spcPct val="80000"/>
              </a:lnSpc>
            </a:pPr>
            <a:r>
              <a:rPr lang="ja-JP" altLang="en-US" sz="1000" dirty="0" smtClean="0">
                <a:latin typeface="ＭＳ Ｐゴシック" pitchFamily="50" charset="-128"/>
                <a:ea typeface="ＭＳ Ｐゴシック" pitchFamily="50" charset="-128"/>
              </a:rPr>
              <a:t>　しながら、お客さまからのご要請やご質問、疑問を対応・解決します。</a:t>
            </a:r>
          </a:p>
          <a:p>
            <a:pPr>
              <a:lnSpc>
                <a:spcPct val="80000"/>
              </a:lnSpc>
            </a:pPr>
            <a:r>
              <a:rPr lang="ja-JP" altLang="en-US" sz="1000" dirty="0" smtClean="0">
                <a:latin typeface="ＭＳ Ｐゴシック" pitchFamily="50" charset="-128"/>
                <a:ea typeface="ＭＳ Ｐゴシック" pitchFamily="50" charset="-128"/>
              </a:rPr>
              <a:t>・契約の更改の際にも同様に、更新時期のお知らせ・保険の補償内容の見直し・重要事項の確認・</a:t>
            </a:r>
          </a:p>
          <a:p>
            <a:pPr>
              <a:lnSpc>
                <a:spcPct val="80000"/>
              </a:lnSpc>
            </a:pPr>
            <a:r>
              <a:rPr lang="ja-JP" altLang="en-US" sz="1000" dirty="0" smtClean="0">
                <a:latin typeface="ＭＳ Ｐゴシック" pitchFamily="50" charset="-128"/>
                <a:ea typeface="ＭＳ Ｐゴシック" pitchFamily="50" charset="-128"/>
              </a:rPr>
              <a:t>　保険料の領収などを行う。このようにして保険契約の新規申込・更新を行います。</a:t>
            </a:r>
            <a:endParaRPr lang="ja-JP" altLang="en-US" sz="1000" u="sng" dirty="0" smtClean="0">
              <a:latin typeface="ＭＳ Ｐゴシック" pitchFamily="50" charset="-128"/>
              <a:ea typeface="ＭＳ Ｐゴシック" pitchFamily="50" charset="-128"/>
            </a:endParaRPr>
          </a:p>
          <a:p>
            <a:pPr>
              <a:lnSpc>
                <a:spcPct val="80000"/>
              </a:lnSpc>
            </a:pPr>
            <a:r>
              <a:rPr lang="ja-JP" altLang="en-US" sz="1000" u="sng" dirty="0" smtClean="0">
                <a:latin typeface="ＭＳ Ｐゴシック" pitchFamily="50" charset="-128"/>
                <a:ea typeface="ＭＳ Ｐゴシック" pitchFamily="50" charset="-128"/>
              </a:rPr>
              <a:t>事故対応</a:t>
            </a:r>
            <a:endParaRPr lang="ja-JP" altLang="en-US" sz="1000" dirty="0" smtClean="0">
              <a:latin typeface="ＭＳ Ｐゴシック" pitchFamily="50" charset="-128"/>
              <a:ea typeface="ＭＳ Ｐゴシック" pitchFamily="50" charset="-128"/>
            </a:endParaRPr>
          </a:p>
          <a:p>
            <a:pPr>
              <a:lnSpc>
                <a:spcPct val="80000"/>
              </a:lnSpc>
            </a:pPr>
            <a:r>
              <a:rPr lang="ja-JP" altLang="en-US" sz="1000" dirty="0" smtClean="0">
                <a:latin typeface="ＭＳ Ｐゴシック" pitchFamily="50" charset="-128"/>
                <a:ea typeface="ＭＳ Ｐゴシック" pitchFamily="50" charset="-128"/>
              </a:rPr>
              <a:t>・事故が発生した際の対応窓口としての役割もあり、事故連絡を受けたあとは、お客さまと保険会</a:t>
            </a:r>
          </a:p>
          <a:p>
            <a:pPr>
              <a:lnSpc>
                <a:spcPct val="80000"/>
              </a:lnSpc>
            </a:pPr>
            <a:r>
              <a:rPr lang="ja-JP" altLang="en-US" sz="1000" dirty="0" smtClean="0">
                <a:latin typeface="ＭＳ Ｐゴシック" pitchFamily="50" charset="-128"/>
                <a:ea typeface="ＭＳ Ｐゴシック" pitchFamily="50" charset="-128"/>
              </a:rPr>
              <a:t>　社の橋渡しを行います。</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p:spPr>
        <p:txBody>
          <a:bodyPr/>
          <a:lstStyle/>
          <a:p>
            <a:r>
              <a:rPr lang="ja-JP" altLang="en-US" sz="1000" smtClean="0">
                <a:ea typeface="ＭＳ Ｐゴシック" pitchFamily="50" charset="-128"/>
              </a:rPr>
              <a:t>・本業がどのような業務を行っているかによってグルーピングをしていています。そのことを「チャネ</a:t>
            </a:r>
          </a:p>
          <a:p>
            <a:r>
              <a:rPr lang="ja-JP" altLang="en-US" sz="1000" smtClean="0">
                <a:ea typeface="ＭＳ Ｐゴシック" pitchFamily="50" charset="-128"/>
              </a:rPr>
              <a:t>　ル」という。</a:t>
            </a:r>
          </a:p>
          <a:p>
            <a:r>
              <a:rPr lang="ja-JP" altLang="en-US" sz="1000" smtClean="0">
                <a:ea typeface="ＭＳ Ｐゴシック" pitchFamily="50" charset="-128"/>
              </a:rPr>
              <a:t>・資料を読みながら主なチャネル（１）～（５）について要点を説明してください。</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748998F6-3B2B-4286-BE81-1B366463DFEA}" type="slidenum">
              <a:rPr lang="en-US" altLang="ja-JP" smtClean="0"/>
              <a:pPr/>
              <a:t>7</a:t>
            </a:fld>
            <a:endParaRPr lang="en-US" altLang="ja-JP"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ja-JP" altLang="ja-JP" sz="1000" smtClean="0"/>
              <a:t>グループ会社には通販事業のそんぽ２４やセゾン自動車開催（おとなの自動車保険）がありますが、</a:t>
            </a:r>
            <a:endParaRPr lang="ja-JP" altLang="en-US" sz="1000" smtClean="0"/>
          </a:p>
          <a:p>
            <a:pPr eaLnBrk="1" hangingPunct="1"/>
            <a:r>
              <a:rPr lang="ja-JP" altLang="ja-JP" sz="1000" smtClean="0"/>
              <a:t>損保ジャパン日本興亜は代理店を通してお客さまへ提案・販売を行っています。</a:t>
            </a:r>
            <a:endParaRPr lang="ja-JP" altLang="en-US" sz="1000" smtClean="0"/>
          </a:p>
          <a:p>
            <a:pPr eaLnBrk="1" hangingPunct="1"/>
            <a:endParaRPr lang="ja-JP" altLang="en-US" sz="1000" smtClean="0"/>
          </a:p>
          <a:p>
            <a:pPr eaLnBrk="1" hangingPunct="1"/>
            <a:r>
              <a:rPr lang="ja-JP" altLang="en-US" sz="1000" smtClean="0"/>
              <a:t>営業部門も大きくわけると</a:t>
            </a:r>
            <a:r>
              <a:rPr lang="en-US" altLang="ja-JP" sz="1000" smtClean="0"/>
              <a:t>3</a:t>
            </a:r>
            <a:r>
              <a:rPr lang="ja-JP" altLang="en-US" sz="1000" smtClean="0"/>
              <a:t>つに分かれます。</a:t>
            </a:r>
          </a:p>
          <a:p>
            <a:pPr eaLnBrk="1" hangingPunct="1"/>
            <a:r>
              <a:rPr lang="ja-JP" altLang="en-US" sz="1000" smtClean="0"/>
              <a:t>－－上記資料に沿って説明してください。－－</a:t>
            </a:r>
          </a:p>
          <a:p>
            <a:pPr eaLnBrk="1" hangingPunct="1"/>
            <a:endParaRPr lang="ja-JP" altLang="ja-JP" sz="10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78C037F1-32A4-4F18-B551-A88E37BE188A}" type="slidenum">
              <a:rPr lang="en-US" altLang="ja-JP" smtClean="0"/>
              <a:pPr/>
              <a:t>8</a:t>
            </a:fld>
            <a:endParaRPr lang="en-US" altLang="ja-JP"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ja-JP" altLang="en-US" sz="1000" b="1" smtClean="0">
                <a:ea typeface="ＭＳ Ｐゴシック" pitchFamily="50" charset="-128"/>
              </a:rPr>
              <a:t>・会社の経営戦略・基本方針の正しく理解し、</a:t>
            </a:r>
          </a:p>
          <a:p>
            <a:r>
              <a:rPr lang="ja-JP" altLang="en-US" sz="1000" b="1" smtClean="0">
                <a:ea typeface="ＭＳ Ｐゴシック" pitchFamily="50" charset="-128"/>
              </a:rPr>
              <a:t>・具体的な活動計画を策定し、</a:t>
            </a:r>
          </a:p>
          <a:p>
            <a:r>
              <a:rPr lang="ja-JP" altLang="en-US" sz="1000" b="1" smtClean="0">
                <a:ea typeface="ＭＳ Ｐゴシック" pitchFamily="50" charset="-128"/>
              </a:rPr>
              <a:t>・確実に実行していくこと</a:t>
            </a:r>
            <a:endParaRPr lang="ja-JP" altLang="en-US" sz="1000" smtClean="0">
              <a:ea typeface="ＭＳ Ｐゴシック" pitchFamily="50" charset="-128"/>
            </a:endParaRPr>
          </a:p>
          <a:p>
            <a:r>
              <a:rPr lang="ja-JP" altLang="en-US" sz="1000" smtClean="0">
                <a:ea typeface="ＭＳ Ｐゴシック" pitchFamily="50" charset="-128"/>
              </a:rPr>
              <a:t>が、営業担当者としての役割です。</a:t>
            </a:r>
          </a:p>
          <a:p>
            <a:endParaRPr lang="ja-JP" altLang="en-US" sz="1000" smtClean="0">
              <a:ea typeface="ＭＳ Ｐゴシック" pitchFamily="50" charset="-128"/>
            </a:endParaRPr>
          </a:p>
          <a:p>
            <a:r>
              <a:rPr lang="ja-JP" altLang="en-US" sz="1000" smtClean="0">
                <a:ea typeface="ＭＳ Ｐゴシック" pitchFamily="50" charset="-128"/>
              </a:rPr>
              <a:t>年初に立てた目標の達成に向け、具体的な活動計画を策定し、これに従って毎月・毎週・毎日、計</a:t>
            </a:r>
          </a:p>
          <a:p>
            <a:r>
              <a:rPr lang="ja-JP" altLang="en-US" sz="1000" smtClean="0">
                <a:ea typeface="ＭＳ Ｐゴシック" pitchFamily="50" charset="-128"/>
              </a:rPr>
              <a:t>画だった営業活動を行っていくことが重要であす。</a:t>
            </a:r>
          </a:p>
          <a:p>
            <a:r>
              <a:rPr lang="ja-JP" altLang="en-US" sz="1000" smtClean="0">
                <a:ea typeface="ＭＳ Ｐゴシック" pitchFamily="50" charset="-128"/>
              </a:rPr>
              <a:t>・年間業務</a:t>
            </a:r>
          </a:p>
          <a:p>
            <a:r>
              <a:rPr lang="ja-JP" altLang="en-US" sz="1000" smtClean="0">
                <a:ea typeface="ＭＳ Ｐゴシック" pitchFamily="50" charset="-128"/>
              </a:rPr>
              <a:t>年初に「仕事目標」を作成し、年度末に総括として「仕事目標」の評価を行います。</a:t>
            </a:r>
          </a:p>
          <a:p>
            <a:r>
              <a:rPr lang="ja-JP" altLang="en-US" sz="1000" smtClean="0">
                <a:ea typeface="ＭＳ Ｐゴシック" pitchFamily="50" charset="-128"/>
              </a:rPr>
              <a:t>単なる数値目標ではなく、課題や対策、スケジュールなど具体的なプロセスを明確にしておくことが</a:t>
            </a:r>
          </a:p>
          <a:p>
            <a:r>
              <a:rPr lang="ja-JP" altLang="en-US" sz="1000" smtClean="0">
                <a:ea typeface="ＭＳ Ｐゴシック" pitchFamily="50" charset="-128"/>
              </a:rPr>
              <a:t>重要です。</a:t>
            </a:r>
          </a:p>
          <a:p>
            <a:r>
              <a:rPr lang="ja-JP" altLang="en-US" sz="1000" smtClean="0">
                <a:ea typeface="ＭＳ Ｐゴシック" pitchFamily="50" charset="-128"/>
              </a:rPr>
              <a:t>・月間業務</a:t>
            </a:r>
          </a:p>
          <a:p>
            <a:r>
              <a:rPr lang="ja-JP" altLang="en-US" sz="1000" smtClean="0">
                <a:ea typeface="ＭＳ Ｐゴシック" pitchFamily="50" charset="-128"/>
              </a:rPr>
              <a:t>年間業務を月間行動に落とし込んだものが、月間業務です。月初に、その月間の見込みを作成す</a:t>
            </a:r>
          </a:p>
          <a:p>
            <a:r>
              <a:rPr lang="ja-JP" altLang="en-US" sz="1000" smtClean="0">
                <a:ea typeface="ＭＳ Ｐゴシック" pitchFamily="50" charset="-128"/>
              </a:rPr>
              <a:t>る。例としては、フリートの新規開拓、シェアアップなどの深耕強化、販売網新設など。があります。</a:t>
            </a:r>
          </a:p>
          <a:p>
            <a:r>
              <a:rPr lang="ja-JP" altLang="en-US" sz="1000" smtClean="0">
                <a:ea typeface="ＭＳ Ｐゴシック" pitchFamily="50" charset="-128"/>
              </a:rPr>
              <a:t>・日常業務</a:t>
            </a:r>
          </a:p>
          <a:p>
            <a:r>
              <a:rPr lang="ja-JP" altLang="en-US" sz="1000" smtClean="0">
                <a:ea typeface="ＭＳ Ｐゴシック" pitchFamily="50" charset="-128"/>
              </a:rPr>
              <a:t>月間業務を具体的な行動に落とし込んだものが、日常業務です。</a:t>
            </a:r>
          </a:p>
          <a:p>
            <a:r>
              <a:rPr lang="ja-JP" altLang="en-US" sz="1000" smtClean="0">
                <a:ea typeface="ＭＳ Ｐゴシック" pitchFamily="50" charset="-128"/>
              </a:rPr>
              <a:t>満期管理、代理店対応、顧客対応、情報収集など、年間の目標達成にむけて日々取り組み続ける</a:t>
            </a:r>
          </a:p>
          <a:p>
            <a:r>
              <a:rPr lang="ja-JP" altLang="en-US" sz="1000" smtClean="0">
                <a:ea typeface="ＭＳ Ｐゴシック" pitchFamily="50" charset="-128"/>
              </a:rPr>
              <a:t>ことが大事です。。</a:t>
            </a:r>
            <a:endParaRPr lang="ja-JP" altLang="ja-JP" sz="1000" smtClean="0">
              <a:ea typeface="ＭＳ Ｐゴシック" pitchFamily="50"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E324D3FF-1E28-4242-B27B-E0D25B5FE6B4}" type="slidenum">
              <a:rPr lang="en-US" altLang="ja-JP" smtClean="0"/>
              <a:pPr/>
              <a:t>9</a:t>
            </a:fld>
            <a:endParaRPr lang="en-US" altLang="ja-JP"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r>
              <a:rPr lang="ja-JP" altLang="en-US" sz="1000" smtClean="0">
                <a:ea typeface="ＭＳ ゴシック" pitchFamily="49" charset="-128"/>
              </a:rPr>
              <a:t>営業においての日常業務について、簡単に説明します。</a:t>
            </a:r>
          </a:p>
          <a:p>
            <a:endParaRPr lang="ja-JP" altLang="en-US" sz="1000" smtClean="0">
              <a:ea typeface="ＭＳ ゴシック" pitchFamily="49" charset="-128"/>
            </a:endParaRPr>
          </a:p>
          <a:p>
            <a:pPr eaLnBrk="1" hangingPunct="1"/>
            <a:r>
              <a:rPr lang="ja-JP" altLang="en-US" sz="1000" smtClean="0"/>
              <a:t>－－上記資料に沿って説明してください。－－</a:t>
            </a:r>
          </a:p>
          <a:p>
            <a:endParaRPr lang="ja-JP" altLang="en-US" sz="1000" smtClean="0">
              <a:ea typeface="ＭＳ ゴシック" pitchFamily="49"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A26F6E5C-E2DC-4B53-8509-314CEC89E9D1}" type="slidenum">
              <a:rPr lang="en-US" altLang="ja-JP" smtClean="0"/>
              <a:pPr/>
              <a:t>10</a:t>
            </a:fld>
            <a:endParaRPr lang="en-US" altLang="ja-JP"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ja-JP" altLang="en-US" smtClean="0"/>
          </a:p>
          <a:p>
            <a:pPr eaLnBrk="1" hangingPunct="1"/>
            <a:r>
              <a:rPr lang="ja-JP" altLang="en-US" sz="1000" smtClean="0"/>
              <a:t>－－上記資料に沿って説明してください。－－</a:t>
            </a:r>
          </a:p>
          <a:p>
            <a:pPr eaLnBrk="1" hangingPunct="1"/>
            <a:endParaRPr lang="ja-JP" altLang="ja-JP"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97EC7BA9-F71F-4CA2-AA5C-0250FCA22E54}" type="slidenum">
              <a:rPr lang="en-US" altLang="ja-JP" smtClean="0"/>
              <a:pPr/>
              <a:t>11</a:t>
            </a:fld>
            <a:endParaRPr lang="en-US" altLang="ja-JP"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ja-JP" altLang="ja-JP" sz="1000" smtClean="0"/>
              <a:t>ここから保険金サービス部門概要を学びましょう</a:t>
            </a:r>
          </a:p>
          <a:p>
            <a:pPr eaLnBrk="1" hangingPunct="1"/>
            <a:endParaRPr lang="ja-JP" altLang="ja-JP"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ADD9919-95E0-4992-BD31-EFB2A1F6F43C}" type="slidenum">
              <a:rPr lang="en-US" altLang="ja-JP" smtClean="0"/>
              <a:pPr/>
              <a:t>12</a:t>
            </a:fld>
            <a:endParaRPr lang="en-US" altLang="ja-JP"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ja-JP" altLang="en-US" sz="900" smtClean="0">
                <a:latin typeface="ＭＳ ゴシック" pitchFamily="49" charset="-128"/>
                <a:ea typeface="ＭＳ ゴシック" pitchFamily="49" charset="-128"/>
              </a:rPr>
              <a:t>保険金サービス部門の主な仕事は</a:t>
            </a:r>
            <a:r>
              <a:rPr lang="en-US" altLang="ja-JP" sz="900" smtClean="0">
                <a:latin typeface="ＭＳ ゴシック" pitchFamily="49" charset="-128"/>
                <a:ea typeface="ＭＳ ゴシック" pitchFamily="49" charset="-128"/>
              </a:rPr>
              <a:t>4</a:t>
            </a:r>
            <a:r>
              <a:rPr lang="ja-JP" altLang="en-US" sz="900" smtClean="0">
                <a:latin typeface="ＭＳ ゴシック" pitchFamily="49" charset="-128"/>
                <a:ea typeface="ＭＳ ゴシック" pitchFamily="49" charset="-128"/>
              </a:rPr>
              <a:t>点あります。</a:t>
            </a:r>
          </a:p>
          <a:p>
            <a:pPr eaLnBrk="1" hangingPunct="1"/>
            <a:endParaRPr lang="ja-JP" altLang="en-US" sz="900" smtClean="0">
              <a:latin typeface="ＭＳ ゴシック" pitchFamily="49" charset="-128"/>
              <a:ea typeface="ＭＳ ゴシック" pitchFamily="49" charset="-128"/>
            </a:endParaRPr>
          </a:p>
          <a:p>
            <a:r>
              <a:rPr lang="ja-JP" altLang="en-US" sz="1000" u="sng" smtClean="0">
                <a:latin typeface="ＭＳ Ｐゴシック" pitchFamily="50" charset="-128"/>
                <a:ea typeface="ＭＳ Ｐゴシック" pitchFamily="50" charset="-128"/>
              </a:rPr>
              <a:t>事故の受付</a:t>
            </a:r>
            <a:endParaRPr lang="ja-JP" altLang="en-US" sz="1000" smtClean="0">
              <a:latin typeface="ＭＳ Ｐゴシック" pitchFamily="50" charset="-128"/>
              <a:ea typeface="ＭＳ Ｐゴシック" pitchFamily="50" charset="-128"/>
            </a:endParaRPr>
          </a:p>
          <a:p>
            <a:r>
              <a:rPr lang="ja-JP" altLang="en-US" sz="1000" smtClean="0">
                <a:latin typeface="ＭＳ Ｐゴシック" pitchFamily="50" charset="-128"/>
                <a:ea typeface="ＭＳ Ｐゴシック" pitchFamily="50" charset="-128"/>
              </a:rPr>
              <a:t>事故の連絡者に対して、的確な対応を行い、必要な情報を入手することからスタートします。</a:t>
            </a:r>
          </a:p>
          <a:p>
            <a:r>
              <a:rPr lang="ja-JP" altLang="en-US" sz="1000" smtClean="0">
                <a:latin typeface="ＭＳ Ｐゴシック" pitchFamily="50" charset="-128"/>
                <a:ea typeface="ＭＳ Ｐゴシック" pitchFamily="50" charset="-128"/>
              </a:rPr>
              <a:t>当社が事故対応を行ううえで、個人情報の取扱いについて同意を得ることも必要です。</a:t>
            </a:r>
          </a:p>
          <a:p>
            <a:r>
              <a:rPr lang="ja-JP" altLang="en-US" sz="1000" smtClean="0">
                <a:latin typeface="ＭＳ Ｐゴシック" pitchFamily="50" charset="-128"/>
                <a:ea typeface="ＭＳ Ｐゴシック" pitchFamily="50" charset="-128"/>
              </a:rPr>
              <a:t>事故の報告者は、契約者ご本人の場合もあれば、家族や第三者、代理店の場合もあります。</a:t>
            </a:r>
            <a:endParaRPr lang="ja-JP" altLang="en-US" sz="1000" u="sng" smtClean="0">
              <a:latin typeface="ＭＳ Ｐゴシック" pitchFamily="50" charset="-128"/>
              <a:ea typeface="ＭＳ Ｐゴシック" pitchFamily="50" charset="-128"/>
            </a:endParaRPr>
          </a:p>
          <a:p>
            <a:r>
              <a:rPr lang="ja-JP" altLang="en-US" sz="1000" u="sng" smtClean="0">
                <a:latin typeface="ＭＳ Ｐゴシック" pitchFamily="50" charset="-128"/>
                <a:ea typeface="ＭＳ Ｐゴシック" pitchFamily="50" charset="-128"/>
              </a:rPr>
              <a:t>初動対応</a:t>
            </a:r>
            <a:endParaRPr lang="ja-JP" altLang="en-US" sz="1000" smtClean="0">
              <a:latin typeface="ＭＳ Ｐゴシック" pitchFamily="50" charset="-128"/>
              <a:ea typeface="ＭＳ Ｐゴシック" pitchFamily="50" charset="-128"/>
            </a:endParaRPr>
          </a:p>
          <a:p>
            <a:r>
              <a:rPr lang="ja-JP" altLang="en-US" sz="1000" smtClean="0">
                <a:latin typeface="ＭＳ Ｐゴシック" pitchFamily="50" charset="-128"/>
                <a:ea typeface="ＭＳ Ｐゴシック" pitchFamily="50" charset="-128"/>
              </a:rPr>
              <a:t>入手した情報から、有無責の判断を行うことが非常に重要である。お客さまの契約内容は一人ひと</a:t>
            </a:r>
          </a:p>
          <a:p>
            <a:r>
              <a:rPr lang="ja-JP" altLang="en-US" sz="1000" smtClean="0">
                <a:latin typeface="ＭＳ Ｐゴシック" pitchFamily="50" charset="-128"/>
                <a:ea typeface="ＭＳ Ｐゴシック" pitchFamily="50" charset="-128"/>
              </a:rPr>
              <a:t>り異なるため、契約内容・約款と、事故の形態を照らし合わせながら、お支払できるか否かを事前</a:t>
            </a:r>
          </a:p>
          <a:p>
            <a:r>
              <a:rPr lang="ja-JP" altLang="en-US" sz="1000" smtClean="0">
                <a:latin typeface="ＭＳ Ｐゴシック" pitchFamily="50" charset="-128"/>
                <a:ea typeface="ＭＳ Ｐゴシック" pitchFamily="50" charset="-128"/>
              </a:rPr>
              <a:t>に確認したうえで、関係者へのコンタクト・指示を行います。（ここで判断を誤ると、後々大きなトラブ</a:t>
            </a:r>
          </a:p>
          <a:p>
            <a:r>
              <a:rPr lang="ja-JP" altLang="en-US" sz="1000" smtClean="0">
                <a:latin typeface="ＭＳ Ｐゴシック" pitchFamily="50" charset="-128"/>
                <a:ea typeface="ＭＳ Ｐゴシック" pitchFamily="50" charset="-128"/>
              </a:rPr>
              <a:t>ルとなり、当社への信頼が失墜します）</a:t>
            </a:r>
          </a:p>
          <a:p>
            <a:r>
              <a:rPr lang="ja-JP" altLang="en-US" sz="1000" smtClean="0">
                <a:latin typeface="ＭＳ Ｐゴシック" pitchFamily="50" charset="-128"/>
                <a:ea typeface="ＭＳ Ｐゴシック" pitchFamily="50" charset="-128"/>
              </a:rPr>
              <a:t>また、支払対象となる基本項目や特約、必要書類について漏れなく案内します。</a:t>
            </a:r>
            <a:endParaRPr lang="ja-JP" altLang="en-US" sz="1000" u="sng" smtClean="0">
              <a:latin typeface="ＭＳ Ｐゴシック" pitchFamily="50" charset="-128"/>
              <a:ea typeface="ＭＳ Ｐゴシック" pitchFamily="50" charset="-128"/>
            </a:endParaRPr>
          </a:p>
          <a:p>
            <a:r>
              <a:rPr lang="ja-JP" altLang="en-US" sz="1000" u="sng" smtClean="0">
                <a:latin typeface="ＭＳ Ｐゴシック" pitchFamily="50" charset="-128"/>
                <a:ea typeface="ＭＳ Ｐゴシック" pitchFamily="50" charset="-128"/>
              </a:rPr>
              <a:t>調査・交渉</a:t>
            </a:r>
            <a:endParaRPr lang="ja-JP" altLang="en-US" sz="1000" smtClean="0">
              <a:latin typeface="ＭＳ Ｐゴシック" pitchFamily="50" charset="-128"/>
              <a:ea typeface="ＭＳ Ｐゴシック" pitchFamily="50" charset="-128"/>
            </a:endParaRPr>
          </a:p>
          <a:p>
            <a:r>
              <a:rPr lang="ja-JP" altLang="en-US" sz="1000" smtClean="0">
                <a:latin typeface="ＭＳ Ｐゴシック" pitchFamily="50" charset="-128"/>
                <a:ea typeface="ＭＳ Ｐゴシック" pitchFamily="50" charset="-128"/>
              </a:rPr>
              <a:t>損害調査（修理箇所、修理金額などを現物の確認などから調査）、</a:t>
            </a:r>
            <a:r>
              <a:rPr lang="en-US" altLang="ja-JP" sz="1000" smtClean="0">
                <a:latin typeface="ＭＳ Ｐゴシック" pitchFamily="50" charset="-128"/>
                <a:ea typeface="ＭＳ Ｐゴシック" pitchFamily="50" charset="-128"/>
              </a:rPr>
              <a:t>INS</a:t>
            </a:r>
            <a:r>
              <a:rPr lang="ja-JP" altLang="en-US" sz="1000" smtClean="0">
                <a:latin typeface="ＭＳ Ｐゴシック" pitchFamily="50" charset="-128"/>
                <a:ea typeface="ＭＳ Ｐゴシック" pitchFamily="50" charset="-128"/>
              </a:rPr>
              <a:t>調査（事故の現場調査・担</a:t>
            </a:r>
          </a:p>
          <a:p>
            <a:r>
              <a:rPr lang="ja-JP" altLang="en-US" sz="1000" smtClean="0">
                <a:latin typeface="ＭＳ Ｐゴシック" pitchFamily="50" charset="-128"/>
                <a:ea typeface="ＭＳ Ｐゴシック" pitchFamily="50" charset="-128"/>
              </a:rPr>
              <a:t>当医師等からの調査）などを行い、適切な保険金を算出し、交渉を行います。保険金支払に向けて</a:t>
            </a:r>
          </a:p>
          <a:p>
            <a:r>
              <a:rPr lang="ja-JP" altLang="en-US" sz="1000" smtClean="0">
                <a:latin typeface="ＭＳ Ｐゴシック" pitchFamily="50" charset="-128"/>
                <a:ea typeface="ＭＳ Ｐゴシック" pitchFamily="50" charset="-128"/>
              </a:rPr>
              <a:t>、契約者および相手方への途中経過報告、フォローを行います。</a:t>
            </a:r>
            <a:endParaRPr lang="ja-JP" altLang="en-US" sz="1000" u="sng" smtClean="0">
              <a:latin typeface="ＭＳ Ｐゴシック" pitchFamily="50" charset="-128"/>
              <a:ea typeface="ＭＳ Ｐゴシック" pitchFamily="50" charset="-128"/>
            </a:endParaRPr>
          </a:p>
          <a:p>
            <a:r>
              <a:rPr lang="ja-JP" altLang="en-US" sz="1000" u="sng" smtClean="0">
                <a:latin typeface="ＭＳ Ｐゴシック" pitchFamily="50" charset="-128"/>
                <a:ea typeface="ＭＳ Ｐゴシック" pitchFamily="50" charset="-128"/>
              </a:rPr>
              <a:t>支払対応</a:t>
            </a:r>
            <a:endParaRPr lang="ja-JP" altLang="en-US" sz="1000" smtClean="0">
              <a:latin typeface="ＭＳ Ｐゴシック" pitchFamily="50" charset="-128"/>
              <a:ea typeface="ＭＳ Ｐゴシック" pitchFamily="50" charset="-128"/>
            </a:endParaRPr>
          </a:p>
          <a:p>
            <a:r>
              <a:rPr lang="ja-JP" altLang="en-US" sz="1000" smtClean="0">
                <a:latin typeface="ＭＳ Ｐゴシック" pitchFamily="50" charset="-128"/>
                <a:ea typeface="ＭＳ Ｐゴシック" pitchFamily="50" charset="-128"/>
              </a:rPr>
              <a:t>所定の書類を取り揃え、保険金の支払い手続きを行います。</a:t>
            </a:r>
          </a:p>
          <a:p>
            <a:r>
              <a:rPr lang="ja-JP" altLang="en-US" sz="1000" smtClean="0">
                <a:latin typeface="ＭＳ Ｐゴシック" pitchFamily="50" charset="-128"/>
                <a:ea typeface="ＭＳ Ｐゴシック" pitchFamily="50" charset="-128"/>
              </a:rPr>
              <a:t>契約者へ損害額・支払保険金を連絡し、保険金をお支払いした場合の次年度の等級・保険料への</a:t>
            </a:r>
          </a:p>
          <a:p>
            <a:r>
              <a:rPr lang="ja-JP" altLang="en-US" sz="1000" smtClean="0">
                <a:latin typeface="ＭＳ Ｐゴシック" pitchFamily="50" charset="-128"/>
                <a:ea typeface="ＭＳ Ｐゴシック" pitchFamily="50" charset="-128"/>
              </a:rPr>
              <a:t>影響を説明し、保険使用意思の最終確認を行います。</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txBox="1">
            <a:spLocks noGrp="1" noChangeArrowheads="1"/>
          </p:cNvSpPr>
          <p:nvPr/>
        </p:nvSpPr>
        <p:spPr bwMode="auto">
          <a:xfrm>
            <a:off x="3883991" y="8684961"/>
            <a:ext cx="2972392" cy="457567"/>
          </a:xfrm>
          <a:prstGeom prst="rect">
            <a:avLst/>
          </a:prstGeom>
          <a:noFill/>
          <a:ln w="9525">
            <a:noFill/>
            <a:miter lim="800000"/>
            <a:headEnd/>
            <a:tailEnd/>
          </a:ln>
        </p:spPr>
        <p:txBody>
          <a:bodyPr anchor="b"/>
          <a:lstStyle/>
          <a:p>
            <a:pPr algn="r"/>
            <a:fld id="{D531549B-F4F6-45C4-8FE5-8C5AF53E14BB}" type="slidenum">
              <a:rPr lang="en-US" altLang="ja-JP" sz="1200">
                <a:ea typeface="ＭＳ Ｐゴシック" pitchFamily="50" charset="-128"/>
              </a:rPr>
              <a:pPr algn="r"/>
              <a:t>13</a:t>
            </a:fld>
            <a:endParaRPr lang="en-US" altLang="ja-JP" sz="1200">
              <a:ea typeface="ＭＳ Ｐゴシック" pitchFamily="50" charset="-128"/>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endParaRPr lang="ja-JP" altLang="ja-JP" sz="1000" smtClean="0">
              <a:latin typeface="ＭＳ Ｐゴシック" pitchFamily="50" charset="-128"/>
              <a:ea typeface="ＭＳ Ｐゴシック" pitchFamily="50"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txBox="1">
            <a:spLocks noGrp="1" noChangeArrowheads="1"/>
          </p:cNvSpPr>
          <p:nvPr/>
        </p:nvSpPr>
        <p:spPr bwMode="auto">
          <a:xfrm>
            <a:off x="3883991" y="8684961"/>
            <a:ext cx="2972392" cy="457567"/>
          </a:xfrm>
          <a:prstGeom prst="rect">
            <a:avLst/>
          </a:prstGeom>
          <a:noFill/>
          <a:ln w="9525">
            <a:noFill/>
            <a:miter lim="800000"/>
            <a:headEnd/>
            <a:tailEnd/>
          </a:ln>
        </p:spPr>
        <p:txBody>
          <a:bodyPr anchor="b"/>
          <a:lstStyle/>
          <a:p>
            <a:pPr algn="r"/>
            <a:fld id="{5A9665C4-72A9-483F-87E3-A91C89EE9064}" type="slidenum">
              <a:rPr lang="en-US" altLang="ja-JP" sz="1200">
                <a:ea typeface="ＭＳ Ｐゴシック" pitchFamily="50" charset="-128"/>
              </a:rPr>
              <a:pPr algn="r"/>
              <a:t>14</a:t>
            </a:fld>
            <a:endParaRPr lang="en-US" altLang="ja-JP" sz="1200">
              <a:ea typeface="ＭＳ Ｐゴシック" pitchFamily="50" charset="-128"/>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endParaRPr lang="ja-JP" altLang="en-US" sz="1000" smtClean="0">
              <a:latin typeface="ＭＳ Ｐゴシック" pitchFamily="50" charset="-128"/>
              <a:ea typeface="ＭＳ Ｐゴシック" pitchFamily="50" charset="-128"/>
            </a:endParaRPr>
          </a:p>
          <a:p>
            <a:endParaRPr lang="ja-JP" altLang="ja-JP" sz="1000" smtClean="0">
              <a:latin typeface="ＭＳ Ｐゴシック" pitchFamily="50" charset="-128"/>
              <a:ea typeface="ＭＳ Ｐゴシック" pitchFamily="50"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DE8CA9-2C89-45A1-9F02-B5A6F798B33A}" type="datetimeFigureOut">
              <a:rPr kumimoji="1" lang="ja-JP" altLang="en-US" smtClean="0"/>
              <a:pPr/>
              <a:t>2018/6/12</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0999F-9175-4348-92BF-D2A94C083077}"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oleObject" Target="../embeddings/oleObject14.bin"/><Relationship Id="rId3" Type="http://schemas.openxmlformats.org/officeDocument/2006/relationships/notesSlide" Target="../notesSlides/notesSlide14.xml"/><Relationship Id="rId7" Type="http://schemas.openxmlformats.org/officeDocument/2006/relationships/image" Target="../media/image20.jpeg"/><Relationship Id="rId12"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9.jpeg"/><Relationship Id="rId11" Type="http://schemas.openxmlformats.org/officeDocument/2006/relationships/oleObject" Target="../embeddings/oleObject12.bin"/><Relationship Id="rId5" Type="http://schemas.openxmlformats.org/officeDocument/2006/relationships/oleObject" Target="../embeddings/oleObject8.bin"/><Relationship Id="rId10" Type="http://schemas.openxmlformats.org/officeDocument/2006/relationships/oleObject" Target="../embeddings/oleObject11.bin"/><Relationship Id="rId4" Type="http://schemas.openxmlformats.org/officeDocument/2006/relationships/oleObject" Target="../embeddings/oleObject7.bin"/><Relationship Id="rId9"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2276872"/>
            <a:ext cx="8229600" cy="1143000"/>
          </a:xfrm>
        </p:spPr>
        <p:txBody>
          <a:bodyPr>
            <a:normAutofit fontScale="90000"/>
          </a:bodyPr>
          <a:lstStyle/>
          <a:p>
            <a:r>
              <a:rPr lang="ja-JP" altLang="en-US" dirty="0" smtClean="0">
                <a:ea typeface="ＤＨＰ特太ゴシック体" pitchFamily="2" charset="-128"/>
              </a:rPr>
              <a:t>損保ジャパン日本興亜システムズ</a:t>
            </a:r>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3"/>
          <p:cNvSpPr>
            <a:spLocks noChangeArrowheads="1"/>
          </p:cNvSpPr>
          <p:nvPr/>
        </p:nvSpPr>
        <p:spPr bwMode="auto">
          <a:xfrm>
            <a:off x="400050" y="2854325"/>
            <a:ext cx="8443913" cy="1295400"/>
          </a:xfrm>
          <a:prstGeom prst="flowChartProcess">
            <a:avLst/>
          </a:prstGeom>
          <a:noFill/>
          <a:ln w="9525">
            <a:noFill/>
            <a:miter lim="800000"/>
            <a:headEnd/>
            <a:tailEnd/>
          </a:ln>
        </p:spPr>
        <p:txBody>
          <a:bodyPr wrap="none" anchor="ctr"/>
          <a:lstStyle/>
          <a:p>
            <a:pPr algn="l"/>
            <a:r>
              <a:rPr lang="ja-JP" altLang="en-US" sz="1200">
                <a:latin typeface="HG丸ｺﾞｼｯｸM-PRO" pitchFamily="50" charset="-128"/>
                <a:ea typeface="ＭＳ Ｐゴシック" pitchFamily="50" charset="-128"/>
              </a:rPr>
              <a:t>契約の引受を行うか行わないか判断することを「アンダーライティング」といいます。新規（あるいは継続）契約を引受ける際、</a:t>
            </a:r>
          </a:p>
          <a:p>
            <a:pPr algn="l"/>
            <a:r>
              <a:rPr lang="ja-JP" altLang="en-US" sz="1200">
                <a:latin typeface="HG丸ｺﾞｼｯｸM-PRO" pitchFamily="50" charset="-128"/>
                <a:ea typeface="ＭＳ Ｐゴシック" pitchFamily="50" charset="-128"/>
              </a:rPr>
              <a:t>他のお客さまと比較して保険金支払の可能性が高い、つまり危険度が高いと判断した場合、「引受謝絶」、「条件付引受」などを</a:t>
            </a:r>
          </a:p>
          <a:p>
            <a:pPr algn="l"/>
            <a:r>
              <a:rPr lang="ja-JP" altLang="en-US" sz="1200">
                <a:latin typeface="HG丸ｺﾞｼｯｸM-PRO" pitchFamily="50" charset="-128"/>
                <a:ea typeface="ＭＳ Ｐゴシック" pitchFamily="50" charset="-128"/>
              </a:rPr>
              <a:t>おこないます。保険金を多く支払うことは、将来的に保険料が高くなることにつながり、会社の収支バランスが悪くなるのみならず、</a:t>
            </a:r>
          </a:p>
          <a:p>
            <a:pPr algn="l"/>
            <a:r>
              <a:rPr lang="ja-JP" altLang="en-US" sz="1200">
                <a:latin typeface="HG丸ｺﾞｼｯｸM-PRO" pitchFamily="50" charset="-128"/>
                <a:ea typeface="ＭＳ Ｐゴシック" pitchFamily="50" charset="-128"/>
              </a:rPr>
              <a:t>お客さま間の公平性も損なわれることになります。</a:t>
            </a:r>
          </a:p>
          <a:p>
            <a:pPr algn="l"/>
            <a:r>
              <a:rPr lang="ja-JP" altLang="en-US" sz="1200">
                <a:latin typeface="HG丸ｺﾞｼｯｸM-PRO" pitchFamily="50" charset="-128"/>
                <a:ea typeface="ＭＳ Ｐゴシック" pitchFamily="50" charset="-128"/>
              </a:rPr>
              <a:t>保険会社は過去の事故歴を記録しており、満期が近づくと営業店はその情報をもとに、担当保サ課と打ち合わせをおこない、</a:t>
            </a:r>
          </a:p>
          <a:p>
            <a:pPr algn="l"/>
            <a:r>
              <a:rPr lang="ja-JP" altLang="en-US" sz="1200">
                <a:latin typeface="HG丸ｺﾞｼｯｸM-PRO" pitchFamily="50" charset="-128"/>
                <a:ea typeface="ＭＳ Ｐゴシック" pitchFamily="50" charset="-128"/>
              </a:rPr>
              <a:t>継続契約の引受を行うか行わないか決定します。</a:t>
            </a:r>
          </a:p>
        </p:txBody>
      </p:sp>
      <p:sp>
        <p:nvSpPr>
          <p:cNvPr id="9221" name="AutoShape 4"/>
          <p:cNvSpPr>
            <a:spLocks noChangeArrowheads="1"/>
          </p:cNvSpPr>
          <p:nvPr/>
        </p:nvSpPr>
        <p:spPr bwMode="auto">
          <a:xfrm>
            <a:off x="376238" y="1211263"/>
            <a:ext cx="8443912" cy="1108075"/>
          </a:xfrm>
          <a:prstGeom prst="flowChartProcess">
            <a:avLst/>
          </a:prstGeom>
          <a:noFill/>
          <a:ln w="9525">
            <a:noFill/>
            <a:miter lim="800000"/>
            <a:headEnd/>
            <a:tailEnd/>
          </a:ln>
        </p:spPr>
        <p:txBody>
          <a:bodyPr wrap="none" anchor="ctr"/>
          <a:lstStyle/>
          <a:p>
            <a:pPr algn="l"/>
            <a:r>
              <a:rPr lang="ja-JP" altLang="en-US" sz="1200">
                <a:latin typeface="HG丸ｺﾞｼｯｸM-PRO" pitchFamily="50" charset="-128"/>
                <a:ea typeface="ＭＳ Ｐゴシック" pitchFamily="50" charset="-128"/>
              </a:rPr>
              <a:t>営業部門は、常に前年の実績と本年度の売り上げ（収入保険料）を意識した行動が必要です。</a:t>
            </a:r>
          </a:p>
          <a:p>
            <a:pPr algn="l"/>
            <a:r>
              <a:rPr lang="ja-JP" altLang="en-US" sz="1200">
                <a:latin typeface="HG丸ｺﾞｼｯｸM-PRO" pitchFamily="50" charset="-128"/>
                <a:ea typeface="ＭＳ Ｐゴシック" pitchFamily="50" charset="-128"/>
              </a:rPr>
              <a:t>　（ノルマや成果主義ということではない）</a:t>
            </a:r>
          </a:p>
          <a:p>
            <a:pPr algn="l"/>
            <a:r>
              <a:rPr lang="ja-JP" altLang="en-US" sz="1200">
                <a:latin typeface="HG丸ｺﾞｼｯｸM-PRO" pitchFamily="50" charset="-128"/>
                <a:ea typeface="ＭＳ Ｐゴシック" pitchFamily="50" charset="-128"/>
              </a:rPr>
              <a:t>成績とは、当社の中での正味収入保険料のことです。前年以上の目標を達成するには、基本である満期管理や新規開拓・販売網</a:t>
            </a:r>
          </a:p>
          <a:p>
            <a:pPr algn="l"/>
            <a:r>
              <a:rPr lang="ja-JP" altLang="en-US" sz="1200">
                <a:latin typeface="HG丸ｺﾞｼｯｸM-PRO" pitchFamily="50" charset="-128"/>
                <a:ea typeface="ＭＳ Ｐゴシック" pitchFamily="50" charset="-128"/>
              </a:rPr>
              <a:t>新設が必要です。</a:t>
            </a:r>
          </a:p>
          <a:p>
            <a:pPr algn="l"/>
            <a:r>
              <a:rPr lang="ja-JP" altLang="en-US" sz="1200">
                <a:latin typeface="HG丸ｺﾞｼｯｸM-PRO" pitchFamily="50" charset="-128"/>
                <a:ea typeface="ＭＳ Ｐゴシック" pitchFamily="50" charset="-128"/>
              </a:rPr>
              <a:t>成績の管理を行うため、毎月「見込み」会議があり、「月初」見込みに各担当ベースの成績進捗を把握・共有します。</a:t>
            </a:r>
          </a:p>
        </p:txBody>
      </p:sp>
      <p:sp>
        <p:nvSpPr>
          <p:cNvPr id="9222" name="AutoShape 5"/>
          <p:cNvSpPr>
            <a:spLocks noChangeArrowheads="1"/>
          </p:cNvSpPr>
          <p:nvPr/>
        </p:nvSpPr>
        <p:spPr bwMode="auto">
          <a:xfrm>
            <a:off x="411163" y="4716463"/>
            <a:ext cx="8443912" cy="504825"/>
          </a:xfrm>
          <a:prstGeom prst="flowChartProcess">
            <a:avLst/>
          </a:prstGeom>
          <a:noFill/>
          <a:ln w="9525">
            <a:noFill/>
            <a:miter lim="800000"/>
            <a:headEnd/>
            <a:tailEnd/>
          </a:ln>
        </p:spPr>
        <p:txBody>
          <a:bodyPr wrap="none" anchor="ctr"/>
          <a:lstStyle/>
          <a:p>
            <a:pPr algn="l"/>
            <a:r>
              <a:rPr lang="ja-JP" altLang="en-US" sz="1200">
                <a:latin typeface="HG丸ｺﾞｼｯｸM-PRO" pitchFamily="50" charset="-128"/>
                <a:ea typeface="ＭＳ Ｐゴシック" pitchFamily="50" charset="-128"/>
              </a:rPr>
              <a:t>お客さまと保険契約締結後、契約申込書の審査や契約内容のデータ登録など保険証券等の作成・発行に関わる一連の業務を</a:t>
            </a:r>
          </a:p>
          <a:p>
            <a:pPr algn="l"/>
            <a:r>
              <a:rPr lang="ja-JP" altLang="en-US" sz="1200">
                <a:latin typeface="HG丸ｺﾞｼｯｸM-PRO" pitchFamily="50" charset="-128"/>
                <a:ea typeface="ＭＳ Ｐゴシック" pitchFamily="50" charset="-128"/>
              </a:rPr>
              <a:t>さします。</a:t>
            </a:r>
          </a:p>
        </p:txBody>
      </p:sp>
      <p:sp>
        <p:nvSpPr>
          <p:cNvPr id="9223" name="AutoShape 6"/>
          <p:cNvSpPr>
            <a:spLocks noChangeArrowheads="1"/>
          </p:cNvSpPr>
          <p:nvPr/>
        </p:nvSpPr>
        <p:spPr bwMode="auto">
          <a:xfrm>
            <a:off x="468313" y="5732463"/>
            <a:ext cx="8443912" cy="504825"/>
          </a:xfrm>
          <a:prstGeom prst="flowChartProcess">
            <a:avLst/>
          </a:prstGeom>
          <a:noFill/>
          <a:ln w="9525">
            <a:noFill/>
            <a:miter lim="800000"/>
            <a:headEnd/>
            <a:tailEnd/>
          </a:ln>
        </p:spPr>
        <p:txBody>
          <a:bodyPr wrap="none" anchor="ctr"/>
          <a:lstStyle/>
          <a:p>
            <a:pPr algn="l"/>
            <a:endParaRPr lang="ja-JP" altLang="ja-JP" sz="1200">
              <a:latin typeface="HG丸ｺﾞｼｯｸM-PRO" pitchFamily="50" charset="-128"/>
              <a:ea typeface="ＭＳ Ｐゴシック" pitchFamily="50" charset="-128"/>
            </a:endParaRPr>
          </a:p>
        </p:txBody>
      </p:sp>
      <p:sp>
        <p:nvSpPr>
          <p:cNvPr id="9224" name="AutoShape 7"/>
          <p:cNvSpPr>
            <a:spLocks noChangeArrowheads="1"/>
          </p:cNvSpPr>
          <p:nvPr/>
        </p:nvSpPr>
        <p:spPr bwMode="auto">
          <a:xfrm>
            <a:off x="455613" y="5805488"/>
            <a:ext cx="8443912" cy="792162"/>
          </a:xfrm>
          <a:prstGeom prst="flowChartProcess">
            <a:avLst/>
          </a:prstGeom>
          <a:noFill/>
          <a:ln w="9525">
            <a:noFill/>
            <a:miter lim="800000"/>
            <a:headEnd/>
            <a:tailEnd/>
          </a:ln>
        </p:spPr>
        <p:txBody>
          <a:bodyPr wrap="none" anchor="ctr"/>
          <a:lstStyle/>
          <a:p>
            <a:pPr algn="l"/>
            <a:r>
              <a:rPr lang="ja-JP" altLang="en-US" sz="1200">
                <a:latin typeface="HG丸ｺﾞｼｯｸM-PRO" pitchFamily="50" charset="-128"/>
                <a:ea typeface="ＭＳ Ｐゴシック" pitchFamily="50" charset="-128"/>
              </a:rPr>
              <a:t>代理店がお客さまから領収した保険料を定められた方法で保険会社に送金することをさします。</a:t>
            </a:r>
          </a:p>
          <a:p>
            <a:pPr algn="l"/>
            <a:r>
              <a:rPr lang="ja-JP" altLang="en-US" sz="1200">
                <a:latin typeface="HG丸ｺﾞｼｯｸM-PRO" pitchFamily="50" charset="-128"/>
                <a:ea typeface="ＭＳ Ｐゴシック" pitchFamily="50" charset="-128"/>
              </a:rPr>
              <a:t>営業店では送金された保険料について、どの契約の保険料なのか、契約申込書の金額と合致するかといった確認・照合する</a:t>
            </a:r>
          </a:p>
          <a:p>
            <a:pPr algn="l"/>
            <a:r>
              <a:rPr lang="ja-JP" altLang="en-US" sz="1200">
                <a:latin typeface="HG丸ｺﾞｼｯｸM-PRO" pitchFamily="50" charset="-128"/>
                <a:ea typeface="ＭＳ Ｐゴシック" pitchFamily="50" charset="-128"/>
              </a:rPr>
              <a:t>業務（入金エントリー・精算エントリー）を含め広義に「精算」といいます。</a:t>
            </a:r>
          </a:p>
        </p:txBody>
      </p:sp>
      <p:sp>
        <p:nvSpPr>
          <p:cNvPr id="9225" name="AutoShape 8"/>
          <p:cNvSpPr>
            <a:spLocks noChangeArrowheads="1"/>
          </p:cNvSpPr>
          <p:nvPr/>
        </p:nvSpPr>
        <p:spPr bwMode="auto">
          <a:xfrm>
            <a:off x="969963" y="763588"/>
            <a:ext cx="6618287" cy="361950"/>
          </a:xfrm>
          <a:prstGeom prst="roundRect">
            <a:avLst>
              <a:gd name="adj" fmla="val 16667"/>
            </a:avLst>
          </a:prstGeom>
          <a:solidFill>
            <a:srgbClr val="FF99CC">
              <a:alpha val="30196"/>
            </a:srgbClr>
          </a:solidFill>
          <a:ln w="31750">
            <a:solidFill>
              <a:srgbClr val="FF99CC"/>
            </a:solidFill>
            <a:round/>
            <a:headEnd/>
            <a:tailEnd/>
          </a:ln>
        </p:spPr>
        <p:txBody>
          <a:bodyPr>
            <a:spAutoFit/>
          </a:bodyPr>
          <a:lstStyle/>
          <a:p>
            <a:pPr algn="l"/>
            <a:r>
              <a:rPr lang="ja-JP" altLang="en-US" sz="1400">
                <a:latin typeface="Times New Roman" pitchFamily="18" charset="0"/>
                <a:ea typeface="ＭＳ Ｐゴシック" pitchFamily="50" charset="-128"/>
              </a:rPr>
              <a:t>成績管理</a:t>
            </a:r>
          </a:p>
        </p:txBody>
      </p:sp>
      <p:sp>
        <p:nvSpPr>
          <p:cNvPr id="9226" name="AutoShape 9"/>
          <p:cNvSpPr>
            <a:spLocks noChangeArrowheads="1"/>
          </p:cNvSpPr>
          <p:nvPr/>
        </p:nvSpPr>
        <p:spPr bwMode="auto">
          <a:xfrm>
            <a:off x="250825" y="763588"/>
            <a:ext cx="636588" cy="361950"/>
          </a:xfrm>
          <a:prstGeom prst="roundRect">
            <a:avLst>
              <a:gd name="adj" fmla="val 16667"/>
            </a:avLst>
          </a:prstGeom>
          <a:solidFill>
            <a:srgbClr val="FF99CC">
              <a:alpha val="30196"/>
            </a:srgbClr>
          </a:solidFill>
          <a:ln w="31750">
            <a:solidFill>
              <a:srgbClr val="FF99CC"/>
            </a:solidFill>
            <a:round/>
            <a:headEnd/>
            <a:tailEnd/>
          </a:ln>
        </p:spPr>
        <p:txBody>
          <a:bodyPr>
            <a:spAutoFit/>
          </a:bodyPr>
          <a:lstStyle/>
          <a:p>
            <a:r>
              <a:rPr lang="ja-JP" altLang="en-US" sz="1400">
                <a:latin typeface="Times New Roman" pitchFamily="18" charset="0"/>
                <a:ea typeface="ＭＳ Ｐゴシック" pitchFamily="50" charset="-128"/>
              </a:rPr>
              <a:t>４</a:t>
            </a:r>
          </a:p>
        </p:txBody>
      </p:sp>
      <p:sp>
        <p:nvSpPr>
          <p:cNvPr id="9227" name="AutoShape 10"/>
          <p:cNvSpPr>
            <a:spLocks noChangeArrowheads="1"/>
          </p:cNvSpPr>
          <p:nvPr/>
        </p:nvSpPr>
        <p:spPr bwMode="auto">
          <a:xfrm>
            <a:off x="969963" y="2420938"/>
            <a:ext cx="6618287" cy="361950"/>
          </a:xfrm>
          <a:prstGeom prst="roundRect">
            <a:avLst>
              <a:gd name="adj" fmla="val 16667"/>
            </a:avLst>
          </a:prstGeom>
          <a:solidFill>
            <a:srgbClr val="FF99CC">
              <a:alpha val="30196"/>
            </a:srgbClr>
          </a:solidFill>
          <a:ln w="31750">
            <a:solidFill>
              <a:srgbClr val="FF99CC"/>
            </a:solidFill>
            <a:round/>
            <a:headEnd/>
            <a:tailEnd/>
          </a:ln>
        </p:spPr>
        <p:txBody>
          <a:bodyPr>
            <a:spAutoFit/>
          </a:bodyPr>
          <a:lstStyle/>
          <a:p>
            <a:pPr algn="l"/>
            <a:r>
              <a:rPr lang="ja-JP" altLang="en-US" sz="1400">
                <a:latin typeface="Times New Roman" pitchFamily="18" charset="0"/>
                <a:ea typeface="ＭＳ Ｐゴシック" pitchFamily="50" charset="-128"/>
              </a:rPr>
              <a:t>アンダーラィティング</a:t>
            </a:r>
          </a:p>
        </p:txBody>
      </p:sp>
      <p:sp>
        <p:nvSpPr>
          <p:cNvPr id="9228" name="AutoShape 11"/>
          <p:cNvSpPr>
            <a:spLocks noChangeArrowheads="1"/>
          </p:cNvSpPr>
          <p:nvPr/>
        </p:nvSpPr>
        <p:spPr bwMode="auto">
          <a:xfrm>
            <a:off x="250825" y="2420938"/>
            <a:ext cx="636588" cy="361950"/>
          </a:xfrm>
          <a:prstGeom prst="roundRect">
            <a:avLst>
              <a:gd name="adj" fmla="val 16667"/>
            </a:avLst>
          </a:prstGeom>
          <a:solidFill>
            <a:srgbClr val="FF99CC">
              <a:alpha val="30196"/>
            </a:srgbClr>
          </a:solidFill>
          <a:ln w="31750">
            <a:solidFill>
              <a:srgbClr val="FF99CC"/>
            </a:solidFill>
            <a:round/>
            <a:headEnd/>
            <a:tailEnd/>
          </a:ln>
        </p:spPr>
        <p:txBody>
          <a:bodyPr>
            <a:spAutoFit/>
          </a:bodyPr>
          <a:lstStyle/>
          <a:p>
            <a:r>
              <a:rPr lang="ja-JP" altLang="en-US" sz="1400">
                <a:latin typeface="Times New Roman" pitchFamily="18" charset="0"/>
                <a:ea typeface="ＭＳ Ｐゴシック" pitchFamily="50" charset="-128"/>
              </a:rPr>
              <a:t>５</a:t>
            </a:r>
          </a:p>
        </p:txBody>
      </p:sp>
      <p:sp>
        <p:nvSpPr>
          <p:cNvPr id="9229" name="AutoShape 12"/>
          <p:cNvSpPr>
            <a:spLocks noChangeArrowheads="1"/>
          </p:cNvSpPr>
          <p:nvPr/>
        </p:nvSpPr>
        <p:spPr bwMode="auto">
          <a:xfrm>
            <a:off x="969963" y="4219575"/>
            <a:ext cx="6618287" cy="361950"/>
          </a:xfrm>
          <a:prstGeom prst="roundRect">
            <a:avLst>
              <a:gd name="adj" fmla="val 16667"/>
            </a:avLst>
          </a:prstGeom>
          <a:solidFill>
            <a:srgbClr val="FF99CC">
              <a:alpha val="30196"/>
            </a:srgbClr>
          </a:solidFill>
          <a:ln w="31750">
            <a:solidFill>
              <a:srgbClr val="FF99CC"/>
            </a:solidFill>
            <a:round/>
            <a:headEnd/>
            <a:tailEnd/>
          </a:ln>
        </p:spPr>
        <p:txBody>
          <a:bodyPr>
            <a:spAutoFit/>
          </a:bodyPr>
          <a:lstStyle/>
          <a:p>
            <a:pPr algn="l"/>
            <a:r>
              <a:rPr lang="ja-JP" altLang="en-US" sz="1400">
                <a:latin typeface="Times New Roman" pitchFamily="18" charset="0"/>
                <a:ea typeface="ＭＳ Ｐゴシック" pitchFamily="50" charset="-128"/>
              </a:rPr>
              <a:t>内部事務（計上）</a:t>
            </a:r>
          </a:p>
        </p:txBody>
      </p:sp>
      <p:sp>
        <p:nvSpPr>
          <p:cNvPr id="9230" name="AutoShape 13"/>
          <p:cNvSpPr>
            <a:spLocks noChangeArrowheads="1"/>
          </p:cNvSpPr>
          <p:nvPr/>
        </p:nvSpPr>
        <p:spPr bwMode="auto">
          <a:xfrm>
            <a:off x="250825" y="4219575"/>
            <a:ext cx="636588" cy="361950"/>
          </a:xfrm>
          <a:prstGeom prst="roundRect">
            <a:avLst>
              <a:gd name="adj" fmla="val 16667"/>
            </a:avLst>
          </a:prstGeom>
          <a:solidFill>
            <a:srgbClr val="FF99CC">
              <a:alpha val="30196"/>
            </a:srgbClr>
          </a:solidFill>
          <a:ln w="31750">
            <a:solidFill>
              <a:srgbClr val="FF99CC"/>
            </a:solidFill>
            <a:round/>
            <a:headEnd/>
            <a:tailEnd/>
          </a:ln>
        </p:spPr>
        <p:txBody>
          <a:bodyPr>
            <a:spAutoFit/>
          </a:bodyPr>
          <a:lstStyle/>
          <a:p>
            <a:r>
              <a:rPr lang="ja-JP" altLang="en-US" sz="1400">
                <a:latin typeface="Times New Roman" pitchFamily="18" charset="0"/>
                <a:ea typeface="ＭＳ Ｐゴシック" pitchFamily="50" charset="-128"/>
              </a:rPr>
              <a:t>６</a:t>
            </a:r>
          </a:p>
        </p:txBody>
      </p:sp>
      <p:sp>
        <p:nvSpPr>
          <p:cNvPr id="9231" name="AutoShape 14"/>
          <p:cNvSpPr>
            <a:spLocks noChangeArrowheads="1"/>
          </p:cNvSpPr>
          <p:nvPr/>
        </p:nvSpPr>
        <p:spPr bwMode="auto">
          <a:xfrm>
            <a:off x="969963" y="5299075"/>
            <a:ext cx="6618287" cy="361950"/>
          </a:xfrm>
          <a:prstGeom prst="roundRect">
            <a:avLst>
              <a:gd name="adj" fmla="val 16667"/>
            </a:avLst>
          </a:prstGeom>
          <a:solidFill>
            <a:srgbClr val="FF99CC">
              <a:alpha val="30196"/>
            </a:srgbClr>
          </a:solidFill>
          <a:ln w="31750">
            <a:solidFill>
              <a:srgbClr val="FF99CC"/>
            </a:solidFill>
            <a:round/>
            <a:headEnd/>
            <a:tailEnd/>
          </a:ln>
        </p:spPr>
        <p:txBody>
          <a:bodyPr>
            <a:spAutoFit/>
          </a:bodyPr>
          <a:lstStyle/>
          <a:p>
            <a:pPr algn="l"/>
            <a:r>
              <a:rPr lang="ja-JP" altLang="en-US" sz="1400">
                <a:latin typeface="Times New Roman" pitchFamily="18" charset="0"/>
                <a:ea typeface="ＭＳ Ｐゴシック" pitchFamily="50" charset="-128"/>
              </a:rPr>
              <a:t>内部事務（精算）</a:t>
            </a:r>
          </a:p>
        </p:txBody>
      </p:sp>
      <p:sp>
        <p:nvSpPr>
          <p:cNvPr id="9232" name="AutoShape 15"/>
          <p:cNvSpPr>
            <a:spLocks noChangeArrowheads="1"/>
          </p:cNvSpPr>
          <p:nvPr/>
        </p:nvSpPr>
        <p:spPr bwMode="auto">
          <a:xfrm>
            <a:off x="250825" y="5299075"/>
            <a:ext cx="636588" cy="361950"/>
          </a:xfrm>
          <a:prstGeom prst="roundRect">
            <a:avLst>
              <a:gd name="adj" fmla="val 16667"/>
            </a:avLst>
          </a:prstGeom>
          <a:solidFill>
            <a:srgbClr val="FF99CC">
              <a:alpha val="30196"/>
            </a:srgbClr>
          </a:solidFill>
          <a:ln w="31750">
            <a:solidFill>
              <a:srgbClr val="FF99CC"/>
            </a:solidFill>
            <a:round/>
            <a:headEnd/>
            <a:tailEnd/>
          </a:ln>
        </p:spPr>
        <p:txBody>
          <a:bodyPr>
            <a:spAutoFit/>
          </a:bodyPr>
          <a:lstStyle/>
          <a:p>
            <a:r>
              <a:rPr lang="ja-JP" altLang="en-US" sz="1400">
                <a:latin typeface="Times New Roman" pitchFamily="18" charset="0"/>
                <a:ea typeface="ＭＳ Ｐゴシック" pitchFamily="50" charset="-128"/>
              </a:rPr>
              <a:t>７</a:t>
            </a:r>
          </a:p>
        </p:txBody>
      </p:sp>
      <p:sp>
        <p:nvSpPr>
          <p:cNvPr id="9235" name="テキスト ボックス 8"/>
          <p:cNvSpPr txBox="1">
            <a:spLocks noChangeArrowheads="1"/>
          </p:cNvSpPr>
          <p:nvPr/>
        </p:nvSpPr>
        <p:spPr bwMode="auto">
          <a:xfrm>
            <a:off x="107950" y="44450"/>
            <a:ext cx="8683625" cy="366713"/>
          </a:xfrm>
          <a:prstGeom prst="rect">
            <a:avLst/>
          </a:prstGeom>
          <a:noFill/>
          <a:ln w="9525">
            <a:noFill/>
            <a:miter lim="800000"/>
            <a:headEnd/>
            <a:tailEnd/>
          </a:ln>
        </p:spPr>
        <p:txBody>
          <a:bodyPr>
            <a:spAutoFit/>
          </a:bodyPr>
          <a:lstStyle/>
          <a:p>
            <a:pPr algn="l">
              <a:spcBef>
                <a:spcPct val="50000"/>
              </a:spcBef>
            </a:pPr>
            <a:r>
              <a:rPr lang="ja-JP" altLang="en-US" sz="1800">
                <a:ea typeface="ＭＳ Ｐゴシック" pitchFamily="50" charset="-128"/>
              </a:rPr>
              <a:t>　営業部門の主な仕事</a:t>
            </a:r>
            <a:endParaRPr lang="ja-JP" altLang="en-US" sz="1800"/>
          </a:p>
        </p:txBody>
      </p:sp>
      <p:sp>
        <p:nvSpPr>
          <p:cNvPr id="9236" name="Line 2"/>
          <p:cNvSpPr>
            <a:spLocks noChangeShapeType="1"/>
          </p:cNvSpPr>
          <p:nvPr/>
        </p:nvSpPr>
        <p:spPr bwMode="auto">
          <a:xfrm>
            <a:off x="0" y="476250"/>
            <a:ext cx="9144000" cy="0"/>
          </a:xfrm>
          <a:prstGeom prst="line">
            <a:avLst/>
          </a:prstGeom>
          <a:noFill/>
          <a:ln w="28575">
            <a:solidFill>
              <a:schemeClr val="tx1"/>
            </a:solidFill>
            <a:round/>
            <a:headEnd/>
            <a:tailEnd/>
          </a:ln>
        </p:spPr>
        <p:txBody>
          <a:bodyPr/>
          <a:lstStyle/>
          <a:p>
            <a:endParaRPr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5"/>
          <p:cNvSpPr>
            <a:spLocks noChangeArrowheads="1"/>
          </p:cNvSpPr>
          <p:nvPr/>
        </p:nvSpPr>
        <p:spPr bwMode="auto">
          <a:xfrm>
            <a:off x="1766888" y="3195638"/>
            <a:ext cx="5603875" cy="579437"/>
          </a:xfrm>
          <a:prstGeom prst="rect">
            <a:avLst/>
          </a:prstGeom>
          <a:noFill/>
          <a:ln w="3175" algn="ctr">
            <a:noFill/>
            <a:miter lim="800000"/>
            <a:headEnd/>
            <a:tailEnd/>
          </a:ln>
          <a:effectLst>
            <a:prstShdw prst="shdw17" dist="17961" dir="2700000">
              <a:schemeClr val="bg1">
                <a:gamma/>
                <a:shade val="60000"/>
                <a:invGamma/>
              </a:schemeClr>
            </a:prstShdw>
          </a:effectLst>
        </p:spPr>
        <p:txBody>
          <a:bodyPr wrap="none" lIns="90000" tIns="46800" rIns="90000" bIns="46800">
            <a:spAutoFit/>
          </a:bodyPr>
          <a:lstStyle/>
          <a:p>
            <a:r>
              <a:rPr lang="en-US" altLang="ja-JP" sz="3200"/>
              <a:t>&lt;&lt;</a:t>
            </a:r>
            <a:r>
              <a:rPr lang="ja-JP" altLang="en-US" sz="3200"/>
              <a:t>保険金サービス部門概要</a:t>
            </a:r>
            <a:r>
              <a:rPr lang="en-US" altLang="ja-JP" sz="3200"/>
              <a:t>&gt;&gt;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ChangeArrowheads="1"/>
          </p:cNvSpPr>
          <p:nvPr/>
        </p:nvSpPr>
        <p:spPr bwMode="auto">
          <a:xfrm>
            <a:off x="179388" y="692150"/>
            <a:ext cx="8785225" cy="5184775"/>
          </a:xfrm>
          <a:prstGeom prst="rect">
            <a:avLst/>
          </a:prstGeom>
          <a:noFill/>
          <a:ln w="9525" algn="ctr">
            <a:noFill/>
            <a:miter lim="800000"/>
            <a:headEnd/>
            <a:tailEnd/>
          </a:ln>
        </p:spPr>
        <p:txBody>
          <a:bodyPr wrap="none"/>
          <a:lstStyle/>
          <a:p>
            <a:pPr algn="l"/>
            <a:endParaRPr lang="en-US" altLang="ja-JP" sz="1800">
              <a:ea typeface="HG丸ｺﾞｼｯｸM-PRO" pitchFamily="50" charset="-128"/>
            </a:endParaRPr>
          </a:p>
          <a:p>
            <a:pPr algn="l"/>
            <a:endParaRPr lang="en-US" altLang="ja-JP" sz="1800">
              <a:ea typeface="HG丸ｺﾞｼｯｸM-PRO" pitchFamily="50" charset="-128"/>
            </a:endParaRPr>
          </a:p>
          <a:p>
            <a:pPr algn="l"/>
            <a:endParaRPr lang="en-US" altLang="ja-JP" sz="1800">
              <a:ea typeface="HG丸ｺﾞｼｯｸM-PRO" pitchFamily="50" charset="-128"/>
            </a:endParaRPr>
          </a:p>
        </p:txBody>
      </p:sp>
      <p:sp>
        <p:nvSpPr>
          <p:cNvPr id="11268" name="AutoShape 3"/>
          <p:cNvSpPr>
            <a:spLocks noChangeArrowheads="1"/>
          </p:cNvSpPr>
          <p:nvPr/>
        </p:nvSpPr>
        <p:spPr bwMode="auto">
          <a:xfrm>
            <a:off x="1173163" y="692150"/>
            <a:ext cx="6615112" cy="361950"/>
          </a:xfrm>
          <a:prstGeom prst="roundRect">
            <a:avLst>
              <a:gd name="adj" fmla="val 16667"/>
            </a:avLst>
          </a:prstGeom>
          <a:solidFill>
            <a:srgbClr val="FF99CC">
              <a:alpha val="30196"/>
            </a:srgbClr>
          </a:solidFill>
          <a:ln w="31750">
            <a:solidFill>
              <a:srgbClr val="FF99CC"/>
            </a:solidFill>
            <a:round/>
            <a:headEnd/>
            <a:tailEnd/>
          </a:ln>
        </p:spPr>
        <p:txBody>
          <a:bodyPr>
            <a:spAutoFit/>
          </a:bodyPr>
          <a:lstStyle/>
          <a:p>
            <a:pPr algn="l"/>
            <a:r>
              <a:rPr lang="ja-JP" altLang="en-US" sz="1400">
                <a:latin typeface="Times New Roman" pitchFamily="18" charset="0"/>
                <a:ea typeface="ＭＳ Ｐゴシック" pitchFamily="50" charset="-128"/>
              </a:rPr>
              <a:t>事故の受付</a:t>
            </a:r>
          </a:p>
        </p:txBody>
      </p:sp>
      <p:sp>
        <p:nvSpPr>
          <p:cNvPr id="11269" name="AutoShape 4"/>
          <p:cNvSpPr>
            <a:spLocks noChangeArrowheads="1"/>
          </p:cNvSpPr>
          <p:nvPr/>
        </p:nvSpPr>
        <p:spPr bwMode="auto">
          <a:xfrm>
            <a:off x="454025" y="692150"/>
            <a:ext cx="633413" cy="361950"/>
          </a:xfrm>
          <a:prstGeom prst="roundRect">
            <a:avLst>
              <a:gd name="adj" fmla="val 16667"/>
            </a:avLst>
          </a:prstGeom>
          <a:solidFill>
            <a:srgbClr val="FF99CC">
              <a:alpha val="30196"/>
            </a:srgbClr>
          </a:solidFill>
          <a:ln w="31750">
            <a:solidFill>
              <a:srgbClr val="FF99CC"/>
            </a:solidFill>
            <a:round/>
            <a:headEnd/>
            <a:tailEnd/>
          </a:ln>
        </p:spPr>
        <p:txBody>
          <a:bodyPr>
            <a:spAutoFit/>
          </a:bodyPr>
          <a:lstStyle/>
          <a:p>
            <a:pPr algn="l"/>
            <a:r>
              <a:rPr lang="ja-JP" altLang="en-US" sz="1400">
                <a:latin typeface="Times New Roman" pitchFamily="18" charset="0"/>
                <a:ea typeface="ＭＳ Ｐゴシック" pitchFamily="50" charset="-128"/>
              </a:rPr>
              <a:t>　１</a:t>
            </a:r>
          </a:p>
        </p:txBody>
      </p:sp>
      <p:sp>
        <p:nvSpPr>
          <p:cNvPr id="11270" name="AutoShape 5"/>
          <p:cNvSpPr>
            <a:spLocks noChangeArrowheads="1"/>
          </p:cNvSpPr>
          <p:nvPr/>
        </p:nvSpPr>
        <p:spPr bwMode="auto">
          <a:xfrm>
            <a:off x="1185863" y="2708275"/>
            <a:ext cx="6615112" cy="361950"/>
          </a:xfrm>
          <a:prstGeom prst="roundRect">
            <a:avLst>
              <a:gd name="adj" fmla="val 16667"/>
            </a:avLst>
          </a:prstGeom>
          <a:solidFill>
            <a:srgbClr val="FF99CC">
              <a:alpha val="30196"/>
            </a:srgbClr>
          </a:solidFill>
          <a:ln w="31750">
            <a:solidFill>
              <a:srgbClr val="FF99CC"/>
            </a:solidFill>
            <a:round/>
            <a:headEnd/>
            <a:tailEnd/>
          </a:ln>
        </p:spPr>
        <p:txBody>
          <a:bodyPr>
            <a:spAutoFit/>
          </a:bodyPr>
          <a:lstStyle/>
          <a:p>
            <a:pPr algn="l"/>
            <a:r>
              <a:rPr lang="ja-JP" altLang="en-US" sz="1400">
                <a:latin typeface="Times New Roman" pitchFamily="18" charset="0"/>
                <a:ea typeface="ＭＳ Ｐゴシック" pitchFamily="50" charset="-128"/>
              </a:rPr>
              <a:t>初動対応</a:t>
            </a:r>
          </a:p>
        </p:txBody>
      </p:sp>
      <p:sp>
        <p:nvSpPr>
          <p:cNvPr id="11271" name="AutoShape 6"/>
          <p:cNvSpPr>
            <a:spLocks noChangeArrowheads="1"/>
          </p:cNvSpPr>
          <p:nvPr/>
        </p:nvSpPr>
        <p:spPr bwMode="auto">
          <a:xfrm>
            <a:off x="1185863" y="4149725"/>
            <a:ext cx="6615112" cy="361950"/>
          </a:xfrm>
          <a:prstGeom prst="roundRect">
            <a:avLst>
              <a:gd name="adj" fmla="val 16667"/>
            </a:avLst>
          </a:prstGeom>
          <a:solidFill>
            <a:srgbClr val="FF99CC">
              <a:alpha val="30196"/>
            </a:srgbClr>
          </a:solidFill>
          <a:ln w="31750">
            <a:solidFill>
              <a:srgbClr val="FF99CC"/>
            </a:solidFill>
            <a:round/>
            <a:headEnd/>
            <a:tailEnd/>
          </a:ln>
        </p:spPr>
        <p:txBody>
          <a:bodyPr>
            <a:spAutoFit/>
          </a:bodyPr>
          <a:lstStyle/>
          <a:p>
            <a:pPr algn="l"/>
            <a:r>
              <a:rPr lang="ja-JP" altLang="en-US" sz="1400">
                <a:latin typeface="Times New Roman" pitchFamily="18" charset="0"/>
                <a:ea typeface="ＭＳ Ｐゴシック" pitchFamily="50" charset="-128"/>
              </a:rPr>
              <a:t>調査・交渉</a:t>
            </a:r>
          </a:p>
        </p:txBody>
      </p:sp>
      <p:sp>
        <p:nvSpPr>
          <p:cNvPr id="11272" name="AutoShape 7"/>
          <p:cNvSpPr>
            <a:spLocks noChangeArrowheads="1"/>
          </p:cNvSpPr>
          <p:nvPr/>
        </p:nvSpPr>
        <p:spPr bwMode="auto">
          <a:xfrm>
            <a:off x="1185863" y="5402263"/>
            <a:ext cx="6615112" cy="361950"/>
          </a:xfrm>
          <a:prstGeom prst="roundRect">
            <a:avLst>
              <a:gd name="adj" fmla="val 16667"/>
            </a:avLst>
          </a:prstGeom>
          <a:solidFill>
            <a:srgbClr val="FF99CC">
              <a:alpha val="30196"/>
            </a:srgbClr>
          </a:solidFill>
          <a:ln w="31750">
            <a:solidFill>
              <a:srgbClr val="FF99CC"/>
            </a:solidFill>
            <a:round/>
            <a:headEnd/>
            <a:tailEnd/>
          </a:ln>
        </p:spPr>
        <p:txBody>
          <a:bodyPr>
            <a:spAutoFit/>
          </a:bodyPr>
          <a:lstStyle/>
          <a:p>
            <a:pPr algn="l"/>
            <a:r>
              <a:rPr lang="ja-JP" altLang="en-US" sz="1400">
                <a:latin typeface="Times New Roman" pitchFamily="18" charset="0"/>
                <a:ea typeface="ＭＳ Ｐゴシック" pitchFamily="50" charset="-128"/>
              </a:rPr>
              <a:t>支払対応</a:t>
            </a:r>
          </a:p>
        </p:txBody>
      </p:sp>
      <p:sp>
        <p:nvSpPr>
          <p:cNvPr id="11273" name="Rectangle 8"/>
          <p:cNvSpPr>
            <a:spLocks noChangeArrowheads="1"/>
          </p:cNvSpPr>
          <p:nvPr/>
        </p:nvSpPr>
        <p:spPr bwMode="auto">
          <a:xfrm>
            <a:off x="468313" y="3071813"/>
            <a:ext cx="8569325" cy="1004887"/>
          </a:xfrm>
          <a:prstGeom prst="rect">
            <a:avLst/>
          </a:prstGeom>
          <a:noFill/>
          <a:ln w="9525">
            <a:noFill/>
            <a:miter lim="800000"/>
            <a:headEnd/>
            <a:tailEnd/>
          </a:ln>
        </p:spPr>
        <p:txBody>
          <a:bodyPr>
            <a:spAutoFit/>
          </a:bodyPr>
          <a:lstStyle/>
          <a:p>
            <a:pPr algn="l"/>
            <a:r>
              <a:rPr lang="en-US" altLang="ja-JP" sz="1200">
                <a:latin typeface="Times New Roman" pitchFamily="18" charset="0"/>
                <a:ea typeface="ＭＳ Ｐゴシック" pitchFamily="50" charset="-128"/>
              </a:rPr>
              <a:t>■</a:t>
            </a:r>
            <a:r>
              <a:rPr lang="ja-JP" altLang="en-US" sz="1200">
                <a:latin typeface="Times New Roman" pitchFamily="18" charset="0"/>
                <a:ea typeface="ＭＳ Ｐゴシック" pitchFamily="50" charset="-128"/>
              </a:rPr>
              <a:t>　事故内容・契約内容を把握したうえで、不足情報や</a:t>
            </a:r>
            <a:r>
              <a:rPr lang="ja-JP" altLang="en-US" sz="1200" u="sng">
                <a:latin typeface="Times New Roman" pitchFamily="18" charset="0"/>
                <a:ea typeface="ＭＳ Ｐゴシック" pitchFamily="50" charset="-128"/>
              </a:rPr>
              <a:t>有無責</a:t>
            </a:r>
            <a:r>
              <a:rPr lang="ja-JP" altLang="en-US" sz="1200">
                <a:latin typeface="Times New Roman" pitchFamily="18" charset="0"/>
                <a:ea typeface="ＭＳ Ｐゴシック" pitchFamily="50" charset="-128"/>
              </a:rPr>
              <a:t>の留意点を確認</a:t>
            </a:r>
          </a:p>
          <a:p>
            <a:pPr algn="l"/>
            <a:r>
              <a:rPr lang="ja-JP" altLang="en-US" sz="1200">
                <a:latin typeface="Times New Roman" pitchFamily="18" charset="0"/>
                <a:ea typeface="ＭＳ Ｐゴシック" pitchFamily="50" charset="-128"/>
              </a:rPr>
              <a:t>■　事故の関係者へ初回コンタクト（契約者・運転者・被保険者・相手方・代理店　相手保険会社　等）</a:t>
            </a:r>
          </a:p>
          <a:p>
            <a:pPr algn="l"/>
            <a:r>
              <a:rPr lang="ja-JP" altLang="en-US" sz="1200">
                <a:latin typeface="Times New Roman" pitchFamily="18" charset="0"/>
                <a:ea typeface="ＭＳ Ｐゴシック" pitchFamily="50" charset="-128"/>
              </a:rPr>
              <a:t>　　不足情報の確認・今後の流れ・必要書類・支払対象となる保険の内容や特約説明　等</a:t>
            </a:r>
          </a:p>
          <a:p>
            <a:pPr algn="l"/>
            <a:r>
              <a:rPr lang="ja-JP" altLang="en-US" sz="1200">
                <a:latin typeface="Times New Roman" pitchFamily="18" charset="0"/>
                <a:ea typeface="ＭＳ Ｐゴシック" pitchFamily="50" charset="-128"/>
              </a:rPr>
              <a:t>■　自動車保険でケガがある場合は、医療機関へ連絡し、診療の有無や支払方法などを確認</a:t>
            </a:r>
          </a:p>
          <a:p>
            <a:pPr algn="l"/>
            <a:r>
              <a:rPr lang="ja-JP" altLang="en-US" sz="1200">
                <a:latin typeface="Times New Roman" pitchFamily="18" charset="0"/>
                <a:ea typeface="ＭＳ Ｐゴシック" pitchFamily="50" charset="-128"/>
              </a:rPr>
              <a:t>■　自動車の損害がある場合は、整備工場へ連絡し、修理内容や概算金額を確認</a:t>
            </a:r>
          </a:p>
        </p:txBody>
      </p:sp>
      <p:sp>
        <p:nvSpPr>
          <p:cNvPr id="11274" name="Rectangle 9"/>
          <p:cNvSpPr>
            <a:spLocks noChangeArrowheads="1"/>
          </p:cNvSpPr>
          <p:nvPr/>
        </p:nvSpPr>
        <p:spPr bwMode="auto">
          <a:xfrm>
            <a:off x="466725" y="4581525"/>
            <a:ext cx="8137525" cy="639763"/>
          </a:xfrm>
          <a:prstGeom prst="rect">
            <a:avLst/>
          </a:prstGeom>
          <a:noFill/>
          <a:ln w="9525">
            <a:noFill/>
            <a:miter lim="800000"/>
            <a:headEnd/>
            <a:tailEnd/>
          </a:ln>
        </p:spPr>
        <p:txBody>
          <a:bodyPr>
            <a:spAutoFit/>
          </a:bodyPr>
          <a:lstStyle/>
          <a:p>
            <a:pPr algn="l"/>
            <a:r>
              <a:rPr lang="en-US" altLang="ja-JP" sz="1200">
                <a:latin typeface="Times New Roman" pitchFamily="18" charset="0"/>
                <a:ea typeface="ＭＳ Ｐゴシック" pitchFamily="50" charset="-128"/>
              </a:rPr>
              <a:t>■</a:t>
            </a:r>
            <a:r>
              <a:rPr lang="ja-JP" altLang="en-US" sz="1200">
                <a:latin typeface="Times New Roman" pitchFamily="18" charset="0"/>
                <a:ea typeface="ＭＳ Ｐゴシック" pitchFamily="50" charset="-128"/>
              </a:rPr>
              <a:t>　事故内容調査の手配　（現場調査・損害調査・ＩＮＳ調査（インスペクター調査）・連絡・打ち合わせ　等）</a:t>
            </a:r>
          </a:p>
          <a:p>
            <a:pPr algn="l"/>
            <a:r>
              <a:rPr lang="ja-JP" altLang="en-US" sz="1200">
                <a:latin typeface="Times New Roman" pitchFamily="18" charset="0"/>
                <a:ea typeface="ＭＳ Ｐゴシック" pitchFamily="50" charset="-128"/>
              </a:rPr>
              <a:t>■　中間フォロー・途中経過報告・示談交渉　（損害額の認定・相手方との交渉・示談　等）</a:t>
            </a:r>
          </a:p>
          <a:p>
            <a:pPr algn="l"/>
            <a:r>
              <a:rPr lang="ja-JP" altLang="en-US" sz="1200">
                <a:latin typeface="Times New Roman" pitchFamily="18" charset="0"/>
                <a:ea typeface="ＭＳ Ｐゴシック" pitchFamily="50" charset="-128"/>
              </a:rPr>
              <a:t>■　必要書類の手配　（保険金請求書・事故証明書、警察署への届出内容の確認・示談書　　等）</a:t>
            </a:r>
          </a:p>
        </p:txBody>
      </p:sp>
      <p:sp>
        <p:nvSpPr>
          <p:cNvPr id="11275" name="Rectangle 10"/>
          <p:cNvSpPr>
            <a:spLocks noChangeArrowheads="1"/>
          </p:cNvSpPr>
          <p:nvPr/>
        </p:nvSpPr>
        <p:spPr bwMode="auto">
          <a:xfrm>
            <a:off x="466725" y="5884863"/>
            <a:ext cx="8569325" cy="639762"/>
          </a:xfrm>
          <a:prstGeom prst="rect">
            <a:avLst/>
          </a:prstGeom>
          <a:noFill/>
          <a:ln w="9525">
            <a:noFill/>
            <a:miter lim="800000"/>
            <a:headEnd/>
            <a:tailEnd/>
          </a:ln>
        </p:spPr>
        <p:txBody>
          <a:bodyPr>
            <a:spAutoFit/>
          </a:bodyPr>
          <a:lstStyle/>
          <a:p>
            <a:pPr algn="l"/>
            <a:r>
              <a:rPr lang="en-US" altLang="ja-JP" sz="1200">
                <a:latin typeface="Times New Roman" pitchFamily="18" charset="0"/>
                <a:ea typeface="ＭＳ Ｐゴシック" pitchFamily="50" charset="-128"/>
              </a:rPr>
              <a:t>■</a:t>
            </a:r>
            <a:r>
              <a:rPr lang="ja-JP" altLang="en-US" sz="1200">
                <a:latin typeface="Times New Roman" pitchFamily="18" charset="0"/>
                <a:ea typeface="ＭＳ Ｐゴシック" pitchFamily="50" charset="-128"/>
              </a:rPr>
              <a:t>　クロージング</a:t>
            </a:r>
          </a:p>
          <a:p>
            <a:pPr algn="l"/>
            <a:r>
              <a:rPr lang="ja-JP" altLang="en-US" sz="1200">
                <a:latin typeface="Times New Roman" pitchFamily="18" charset="0"/>
                <a:ea typeface="ＭＳ Ｐゴシック" pitchFamily="50" charset="-128"/>
              </a:rPr>
              <a:t>■　支払事務処理</a:t>
            </a:r>
          </a:p>
          <a:p>
            <a:pPr algn="l"/>
            <a:r>
              <a:rPr lang="ja-JP" altLang="en-US" sz="1200">
                <a:latin typeface="Times New Roman" pitchFamily="18" charset="0"/>
                <a:ea typeface="ＭＳ Ｐゴシック" pitchFamily="50" charset="-128"/>
              </a:rPr>
              <a:t>■　支払</a:t>
            </a:r>
            <a:endParaRPr lang="ja-JP" altLang="en-US" sz="1200">
              <a:ea typeface="ＭＳ Ｐゴシック" pitchFamily="50" charset="-128"/>
            </a:endParaRPr>
          </a:p>
        </p:txBody>
      </p:sp>
      <p:sp>
        <p:nvSpPr>
          <p:cNvPr id="11276" name="Rectangle 11"/>
          <p:cNvSpPr>
            <a:spLocks noChangeArrowheads="1"/>
          </p:cNvSpPr>
          <p:nvPr/>
        </p:nvSpPr>
        <p:spPr bwMode="auto">
          <a:xfrm>
            <a:off x="466725" y="1052513"/>
            <a:ext cx="8208963" cy="1552575"/>
          </a:xfrm>
          <a:prstGeom prst="rect">
            <a:avLst/>
          </a:prstGeom>
          <a:noFill/>
          <a:ln w="9525">
            <a:noFill/>
            <a:miter lim="800000"/>
            <a:headEnd/>
            <a:tailEnd/>
          </a:ln>
        </p:spPr>
        <p:txBody>
          <a:bodyPr>
            <a:spAutoFit/>
          </a:bodyPr>
          <a:lstStyle/>
          <a:p>
            <a:pPr algn="l"/>
            <a:r>
              <a:rPr lang="en-US" altLang="ja-JP" sz="1200">
                <a:latin typeface="Times New Roman" pitchFamily="18" charset="0"/>
                <a:ea typeface="ＭＳ Ｐゴシック" pitchFamily="50" charset="-128"/>
              </a:rPr>
              <a:t>■</a:t>
            </a:r>
            <a:r>
              <a:rPr lang="ja-JP" altLang="en-US" sz="1200">
                <a:latin typeface="Times New Roman" pitchFamily="18" charset="0"/>
                <a:ea typeface="ＭＳ Ｐゴシック" pitchFamily="50" charset="-128"/>
              </a:rPr>
              <a:t>　事故の情報を確認</a:t>
            </a:r>
          </a:p>
          <a:p>
            <a:pPr algn="l"/>
            <a:r>
              <a:rPr lang="ja-JP" altLang="en-US" sz="1200">
                <a:latin typeface="Times New Roman" pitchFamily="18" charset="0"/>
                <a:ea typeface="ＭＳ Ｐゴシック" pitchFamily="50" charset="-128"/>
              </a:rPr>
              <a:t>　＜自動車事故の場合＞　　</a:t>
            </a:r>
          </a:p>
          <a:p>
            <a:pPr algn="l"/>
            <a:r>
              <a:rPr lang="ja-JP" altLang="en-US" sz="1200">
                <a:latin typeface="Times New Roman" pitchFamily="18" charset="0"/>
                <a:ea typeface="ＭＳ Ｐゴシック" pitchFamily="50" charset="-128"/>
              </a:rPr>
              <a:t>　　　通報者の氏名・連絡先、事故日・時間、証券番号（契約内容）、契約自動車登録番号（ナンバープレート）、車名</a:t>
            </a:r>
          </a:p>
          <a:p>
            <a:pPr algn="l"/>
            <a:r>
              <a:rPr lang="ja-JP" altLang="en-US" sz="1200">
                <a:latin typeface="Times New Roman" pitchFamily="18" charset="0"/>
                <a:ea typeface="ＭＳ Ｐゴシック" pitchFamily="50" charset="-128"/>
              </a:rPr>
              <a:t>　　　運転者氏名、生年月日、ケガの有無、事故場所・状況、警察届出の内容、整備工場、相手方情報　　等</a:t>
            </a:r>
          </a:p>
          <a:p>
            <a:pPr algn="l"/>
            <a:r>
              <a:rPr lang="ja-JP" altLang="en-US" sz="1200">
                <a:latin typeface="Times New Roman" pitchFamily="18" charset="0"/>
                <a:ea typeface="ＭＳ Ｐゴシック" pitchFamily="50" charset="-128"/>
              </a:rPr>
              <a:t>　＜火災事故の場合＞</a:t>
            </a:r>
          </a:p>
          <a:p>
            <a:pPr algn="l"/>
            <a:r>
              <a:rPr lang="ja-JP" altLang="en-US" sz="1200">
                <a:latin typeface="Times New Roman" pitchFamily="18" charset="0"/>
                <a:ea typeface="ＭＳ Ｐゴシック" pitchFamily="50" charset="-128"/>
              </a:rPr>
              <a:t>　　　通報者の氏名・連絡先、契約内容（保険種目、証券番号など）、事故日・時間・場所、事故原因・状況、</a:t>
            </a:r>
          </a:p>
          <a:p>
            <a:pPr algn="l"/>
            <a:r>
              <a:rPr lang="ja-JP" altLang="en-US" sz="1200">
                <a:latin typeface="Times New Roman" pitchFamily="18" charset="0"/>
                <a:ea typeface="ＭＳ Ｐゴシック" pitchFamily="50" charset="-128"/>
              </a:rPr>
              <a:t>　　　警察・消防署への届出の内容、損害箇所や被害程度、未修理か修理済みか、購入年月・購入金額、</a:t>
            </a:r>
          </a:p>
          <a:p>
            <a:pPr algn="l"/>
            <a:r>
              <a:rPr lang="ja-JP" altLang="en-US" sz="1200">
                <a:latin typeface="Times New Roman" pitchFamily="18" charset="0"/>
                <a:ea typeface="ＭＳ Ｐゴシック" pitchFamily="50" charset="-128"/>
              </a:rPr>
              <a:t>　　　他の保険契約の確認　等</a:t>
            </a:r>
          </a:p>
        </p:txBody>
      </p:sp>
      <p:sp>
        <p:nvSpPr>
          <p:cNvPr id="11277" name="AutoShape 12"/>
          <p:cNvSpPr>
            <a:spLocks noChangeArrowheads="1"/>
          </p:cNvSpPr>
          <p:nvPr/>
        </p:nvSpPr>
        <p:spPr bwMode="auto">
          <a:xfrm>
            <a:off x="466725" y="2708275"/>
            <a:ext cx="633413" cy="361950"/>
          </a:xfrm>
          <a:prstGeom prst="roundRect">
            <a:avLst>
              <a:gd name="adj" fmla="val 16667"/>
            </a:avLst>
          </a:prstGeom>
          <a:solidFill>
            <a:srgbClr val="FF99CC">
              <a:alpha val="30196"/>
            </a:srgbClr>
          </a:solidFill>
          <a:ln w="31750">
            <a:solidFill>
              <a:srgbClr val="FF99CC"/>
            </a:solidFill>
            <a:round/>
            <a:headEnd/>
            <a:tailEnd/>
          </a:ln>
        </p:spPr>
        <p:txBody>
          <a:bodyPr>
            <a:spAutoFit/>
          </a:bodyPr>
          <a:lstStyle/>
          <a:p>
            <a:pPr algn="l"/>
            <a:r>
              <a:rPr lang="ja-JP" altLang="en-US" sz="1400">
                <a:latin typeface="Times New Roman" pitchFamily="18" charset="0"/>
                <a:ea typeface="ＭＳ Ｐゴシック" pitchFamily="50" charset="-128"/>
              </a:rPr>
              <a:t>　２</a:t>
            </a:r>
          </a:p>
        </p:txBody>
      </p:sp>
      <p:sp>
        <p:nvSpPr>
          <p:cNvPr id="11278" name="AutoShape 13"/>
          <p:cNvSpPr>
            <a:spLocks noChangeArrowheads="1"/>
          </p:cNvSpPr>
          <p:nvPr/>
        </p:nvSpPr>
        <p:spPr bwMode="auto">
          <a:xfrm>
            <a:off x="466725" y="4149725"/>
            <a:ext cx="633413" cy="361950"/>
          </a:xfrm>
          <a:prstGeom prst="roundRect">
            <a:avLst>
              <a:gd name="adj" fmla="val 16667"/>
            </a:avLst>
          </a:prstGeom>
          <a:solidFill>
            <a:srgbClr val="FF99CC">
              <a:alpha val="30196"/>
            </a:srgbClr>
          </a:solidFill>
          <a:ln w="31750">
            <a:solidFill>
              <a:srgbClr val="FF99CC"/>
            </a:solidFill>
            <a:round/>
            <a:headEnd/>
            <a:tailEnd/>
          </a:ln>
        </p:spPr>
        <p:txBody>
          <a:bodyPr>
            <a:spAutoFit/>
          </a:bodyPr>
          <a:lstStyle/>
          <a:p>
            <a:pPr algn="l"/>
            <a:r>
              <a:rPr lang="ja-JP" altLang="en-US" sz="1400">
                <a:latin typeface="Times New Roman" pitchFamily="18" charset="0"/>
                <a:ea typeface="ＭＳ Ｐゴシック" pitchFamily="50" charset="-128"/>
              </a:rPr>
              <a:t>　３</a:t>
            </a:r>
          </a:p>
        </p:txBody>
      </p:sp>
      <p:sp>
        <p:nvSpPr>
          <p:cNvPr id="11279" name="AutoShape 14"/>
          <p:cNvSpPr>
            <a:spLocks noChangeArrowheads="1"/>
          </p:cNvSpPr>
          <p:nvPr/>
        </p:nvSpPr>
        <p:spPr bwMode="auto">
          <a:xfrm>
            <a:off x="466725" y="5402263"/>
            <a:ext cx="633413" cy="361950"/>
          </a:xfrm>
          <a:prstGeom prst="roundRect">
            <a:avLst>
              <a:gd name="adj" fmla="val 16667"/>
            </a:avLst>
          </a:prstGeom>
          <a:solidFill>
            <a:srgbClr val="FF99CC">
              <a:alpha val="30196"/>
            </a:srgbClr>
          </a:solidFill>
          <a:ln w="31750">
            <a:solidFill>
              <a:srgbClr val="FF99CC"/>
            </a:solidFill>
            <a:round/>
            <a:headEnd/>
            <a:tailEnd/>
          </a:ln>
        </p:spPr>
        <p:txBody>
          <a:bodyPr>
            <a:spAutoFit/>
          </a:bodyPr>
          <a:lstStyle/>
          <a:p>
            <a:pPr algn="l"/>
            <a:r>
              <a:rPr lang="ja-JP" altLang="en-US" sz="1400">
                <a:latin typeface="Times New Roman" pitchFamily="18" charset="0"/>
                <a:ea typeface="ＭＳ Ｐゴシック" pitchFamily="50" charset="-128"/>
              </a:rPr>
              <a:t>　４</a:t>
            </a:r>
          </a:p>
        </p:txBody>
      </p:sp>
      <p:sp>
        <p:nvSpPr>
          <p:cNvPr id="11280" name="Line 15"/>
          <p:cNvSpPr>
            <a:spLocks noChangeShapeType="1"/>
          </p:cNvSpPr>
          <p:nvPr/>
        </p:nvSpPr>
        <p:spPr bwMode="auto">
          <a:xfrm>
            <a:off x="0" y="476250"/>
            <a:ext cx="9144000" cy="0"/>
          </a:xfrm>
          <a:prstGeom prst="line">
            <a:avLst/>
          </a:prstGeom>
          <a:noFill/>
          <a:ln w="28575">
            <a:solidFill>
              <a:schemeClr val="tx1"/>
            </a:solidFill>
            <a:round/>
            <a:headEnd/>
            <a:tailEnd/>
          </a:ln>
        </p:spPr>
        <p:txBody>
          <a:bodyPr/>
          <a:lstStyle/>
          <a:p>
            <a:endParaRPr lang="ja-JP" altLang="en-US"/>
          </a:p>
        </p:txBody>
      </p:sp>
      <p:sp>
        <p:nvSpPr>
          <p:cNvPr id="11281" name="Line 16"/>
          <p:cNvSpPr>
            <a:spLocks noChangeShapeType="1"/>
          </p:cNvSpPr>
          <p:nvPr/>
        </p:nvSpPr>
        <p:spPr bwMode="auto">
          <a:xfrm>
            <a:off x="0" y="476250"/>
            <a:ext cx="9144000" cy="0"/>
          </a:xfrm>
          <a:prstGeom prst="line">
            <a:avLst/>
          </a:prstGeom>
          <a:noFill/>
          <a:ln w="28575">
            <a:solidFill>
              <a:schemeClr val="tx1"/>
            </a:solidFill>
            <a:round/>
            <a:headEnd/>
            <a:tailEnd/>
          </a:ln>
        </p:spPr>
        <p:txBody>
          <a:bodyPr/>
          <a:lstStyle/>
          <a:p>
            <a:endParaRPr lang="ja-JP" altLang="en-US"/>
          </a:p>
        </p:txBody>
      </p:sp>
      <p:sp>
        <p:nvSpPr>
          <p:cNvPr id="11284" name="テキスト ボックス 8"/>
          <p:cNvSpPr txBox="1">
            <a:spLocks noChangeArrowheads="1"/>
          </p:cNvSpPr>
          <p:nvPr/>
        </p:nvSpPr>
        <p:spPr bwMode="auto">
          <a:xfrm>
            <a:off x="107950" y="44450"/>
            <a:ext cx="8683625" cy="366713"/>
          </a:xfrm>
          <a:prstGeom prst="rect">
            <a:avLst/>
          </a:prstGeom>
          <a:noFill/>
          <a:ln w="9525">
            <a:noFill/>
            <a:miter lim="800000"/>
            <a:headEnd/>
            <a:tailEnd/>
          </a:ln>
        </p:spPr>
        <p:txBody>
          <a:bodyPr>
            <a:spAutoFit/>
          </a:bodyPr>
          <a:lstStyle/>
          <a:p>
            <a:pPr algn="l">
              <a:spcBef>
                <a:spcPct val="50000"/>
              </a:spcBef>
            </a:pPr>
            <a:r>
              <a:rPr lang="ja-JP" altLang="en-US" sz="1800">
                <a:ea typeface="ＭＳ Ｐゴシック" pitchFamily="50" charset="-128"/>
              </a:rPr>
              <a:t>　保険金サービス部門の主な仕事</a:t>
            </a:r>
            <a:endParaRPr lang="ja-JP" altLang="en-US" sz="18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Line 7"/>
          <p:cNvSpPr>
            <a:spLocks noChangeShapeType="1"/>
          </p:cNvSpPr>
          <p:nvPr/>
        </p:nvSpPr>
        <p:spPr bwMode="auto">
          <a:xfrm>
            <a:off x="0" y="476250"/>
            <a:ext cx="9144000" cy="0"/>
          </a:xfrm>
          <a:prstGeom prst="line">
            <a:avLst/>
          </a:prstGeom>
          <a:noFill/>
          <a:ln w="28575">
            <a:solidFill>
              <a:schemeClr val="tx1"/>
            </a:solidFill>
            <a:round/>
            <a:headEnd/>
            <a:tailEnd/>
          </a:ln>
        </p:spPr>
        <p:txBody>
          <a:bodyPr/>
          <a:lstStyle/>
          <a:p>
            <a:endParaRPr lang="ja-JP" altLang="en-US"/>
          </a:p>
        </p:txBody>
      </p:sp>
      <p:sp>
        <p:nvSpPr>
          <p:cNvPr id="132099" name="Line 8"/>
          <p:cNvSpPr>
            <a:spLocks noChangeShapeType="1"/>
          </p:cNvSpPr>
          <p:nvPr/>
        </p:nvSpPr>
        <p:spPr bwMode="auto">
          <a:xfrm>
            <a:off x="0" y="476250"/>
            <a:ext cx="9144000" cy="0"/>
          </a:xfrm>
          <a:prstGeom prst="line">
            <a:avLst/>
          </a:prstGeom>
          <a:noFill/>
          <a:ln w="28575">
            <a:solidFill>
              <a:schemeClr val="tx1"/>
            </a:solidFill>
            <a:round/>
            <a:headEnd/>
            <a:tailEnd/>
          </a:ln>
        </p:spPr>
        <p:txBody>
          <a:bodyPr/>
          <a:lstStyle/>
          <a:p>
            <a:endParaRPr lang="ja-JP" altLang="en-US"/>
          </a:p>
        </p:txBody>
      </p:sp>
      <p:sp>
        <p:nvSpPr>
          <p:cNvPr id="132100" name="テキスト ボックス 8"/>
          <p:cNvSpPr txBox="1">
            <a:spLocks noChangeArrowheads="1"/>
          </p:cNvSpPr>
          <p:nvPr/>
        </p:nvSpPr>
        <p:spPr bwMode="auto">
          <a:xfrm>
            <a:off x="107950" y="44450"/>
            <a:ext cx="8683625" cy="366713"/>
          </a:xfrm>
          <a:prstGeom prst="rect">
            <a:avLst/>
          </a:prstGeom>
          <a:noFill/>
          <a:ln w="9525">
            <a:noFill/>
            <a:miter lim="800000"/>
            <a:headEnd/>
            <a:tailEnd/>
          </a:ln>
        </p:spPr>
        <p:txBody>
          <a:bodyPr>
            <a:spAutoFit/>
          </a:bodyPr>
          <a:lstStyle/>
          <a:p>
            <a:pPr algn="l">
              <a:spcBef>
                <a:spcPct val="50000"/>
              </a:spcBef>
            </a:pPr>
            <a:r>
              <a:rPr lang="ja-JP" altLang="en-US" sz="1800">
                <a:ea typeface="ＭＳ Ｐゴシック" pitchFamily="50" charset="-128"/>
              </a:rPr>
              <a:t>　保険金サービス部門の仕事　</a:t>
            </a:r>
            <a:endParaRPr lang="ja-JP" altLang="en-US" sz="1800"/>
          </a:p>
        </p:txBody>
      </p:sp>
      <p:graphicFrame>
        <p:nvGraphicFramePr>
          <p:cNvPr id="132102" name="Object 6"/>
          <p:cNvGraphicFramePr>
            <a:graphicFrameLocks noChangeAspect="1"/>
          </p:cNvGraphicFramePr>
          <p:nvPr/>
        </p:nvGraphicFramePr>
        <p:xfrm>
          <a:off x="250825" y="765175"/>
          <a:ext cx="8640763" cy="5084763"/>
        </p:xfrm>
        <a:graphic>
          <a:graphicData uri="http://schemas.openxmlformats.org/presentationml/2006/ole">
            <p:oleObj spid="_x0000_s31746" name="ビットマップ イメージ" r:id="rId4" imgW="7561905" imgH="4409524" progId="PBrush">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Line 7"/>
          <p:cNvSpPr>
            <a:spLocks noChangeShapeType="1"/>
          </p:cNvSpPr>
          <p:nvPr/>
        </p:nvSpPr>
        <p:spPr bwMode="auto">
          <a:xfrm>
            <a:off x="0" y="476250"/>
            <a:ext cx="9144000" cy="0"/>
          </a:xfrm>
          <a:prstGeom prst="line">
            <a:avLst/>
          </a:prstGeom>
          <a:noFill/>
          <a:ln w="28575">
            <a:solidFill>
              <a:schemeClr val="tx1"/>
            </a:solidFill>
            <a:round/>
            <a:headEnd/>
            <a:tailEnd/>
          </a:ln>
        </p:spPr>
        <p:txBody>
          <a:bodyPr/>
          <a:lstStyle/>
          <a:p>
            <a:endParaRPr lang="ja-JP" altLang="en-US"/>
          </a:p>
        </p:txBody>
      </p:sp>
      <p:sp>
        <p:nvSpPr>
          <p:cNvPr id="134147" name="Line 8"/>
          <p:cNvSpPr>
            <a:spLocks noChangeShapeType="1"/>
          </p:cNvSpPr>
          <p:nvPr/>
        </p:nvSpPr>
        <p:spPr bwMode="auto">
          <a:xfrm>
            <a:off x="0" y="476250"/>
            <a:ext cx="9144000" cy="0"/>
          </a:xfrm>
          <a:prstGeom prst="line">
            <a:avLst/>
          </a:prstGeom>
          <a:noFill/>
          <a:ln w="28575">
            <a:solidFill>
              <a:schemeClr val="tx1"/>
            </a:solidFill>
            <a:round/>
            <a:headEnd/>
            <a:tailEnd/>
          </a:ln>
        </p:spPr>
        <p:txBody>
          <a:bodyPr/>
          <a:lstStyle/>
          <a:p>
            <a:endParaRPr lang="ja-JP" altLang="en-US"/>
          </a:p>
        </p:txBody>
      </p:sp>
      <p:sp>
        <p:nvSpPr>
          <p:cNvPr id="134148" name="テキスト ボックス 8"/>
          <p:cNvSpPr txBox="1">
            <a:spLocks noChangeArrowheads="1"/>
          </p:cNvSpPr>
          <p:nvPr/>
        </p:nvSpPr>
        <p:spPr bwMode="auto">
          <a:xfrm>
            <a:off x="107950" y="44450"/>
            <a:ext cx="8683625" cy="366713"/>
          </a:xfrm>
          <a:prstGeom prst="rect">
            <a:avLst/>
          </a:prstGeom>
          <a:noFill/>
          <a:ln w="9525">
            <a:noFill/>
            <a:miter lim="800000"/>
            <a:headEnd/>
            <a:tailEnd/>
          </a:ln>
        </p:spPr>
        <p:txBody>
          <a:bodyPr>
            <a:spAutoFit/>
          </a:bodyPr>
          <a:lstStyle/>
          <a:p>
            <a:pPr algn="l">
              <a:spcBef>
                <a:spcPct val="50000"/>
              </a:spcBef>
            </a:pPr>
            <a:r>
              <a:rPr lang="ja-JP" altLang="en-US" sz="1800">
                <a:ea typeface="ＭＳ Ｐゴシック" pitchFamily="50" charset="-128"/>
              </a:rPr>
              <a:t>　事故対応の流れ　</a:t>
            </a:r>
            <a:endParaRPr lang="ja-JP" altLang="en-US" sz="1800"/>
          </a:p>
        </p:txBody>
      </p:sp>
      <p:graphicFrame>
        <p:nvGraphicFramePr>
          <p:cNvPr id="134151" name="Object 7"/>
          <p:cNvGraphicFramePr>
            <a:graphicFrameLocks noChangeAspect="1"/>
          </p:cNvGraphicFramePr>
          <p:nvPr/>
        </p:nvGraphicFramePr>
        <p:xfrm>
          <a:off x="323850" y="739775"/>
          <a:ext cx="8351838" cy="5426075"/>
        </p:xfrm>
        <a:graphic>
          <a:graphicData uri="http://schemas.openxmlformats.org/presentationml/2006/ole">
            <p:oleObj spid="_x0000_s32770" name="ビットマップ イメージ" r:id="rId4" imgW="7419048" imgH="4819048" progId="PBrush">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Line 7"/>
          <p:cNvSpPr>
            <a:spLocks noChangeShapeType="1"/>
          </p:cNvSpPr>
          <p:nvPr/>
        </p:nvSpPr>
        <p:spPr bwMode="auto">
          <a:xfrm>
            <a:off x="0" y="476250"/>
            <a:ext cx="9144000" cy="0"/>
          </a:xfrm>
          <a:prstGeom prst="line">
            <a:avLst/>
          </a:prstGeom>
          <a:noFill/>
          <a:ln w="28575">
            <a:solidFill>
              <a:schemeClr val="tx1"/>
            </a:solidFill>
            <a:round/>
            <a:headEnd/>
            <a:tailEnd/>
          </a:ln>
        </p:spPr>
        <p:txBody>
          <a:bodyPr/>
          <a:lstStyle/>
          <a:p>
            <a:endParaRPr lang="ja-JP" altLang="en-US"/>
          </a:p>
        </p:txBody>
      </p:sp>
      <p:sp>
        <p:nvSpPr>
          <p:cNvPr id="136195" name="Line 8"/>
          <p:cNvSpPr>
            <a:spLocks noChangeShapeType="1"/>
          </p:cNvSpPr>
          <p:nvPr/>
        </p:nvSpPr>
        <p:spPr bwMode="auto">
          <a:xfrm>
            <a:off x="0" y="476250"/>
            <a:ext cx="9144000" cy="0"/>
          </a:xfrm>
          <a:prstGeom prst="line">
            <a:avLst/>
          </a:prstGeom>
          <a:noFill/>
          <a:ln w="28575">
            <a:solidFill>
              <a:schemeClr val="tx1"/>
            </a:solidFill>
            <a:round/>
            <a:headEnd/>
            <a:tailEnd/>
          </a:ln>
        </p:spPr>
        <p:txBody>
          <a:bodyPr/>
          <a:lstStyle/>
          <a:p>
            <a:endParaRPr lang="ja-JP" altLang="en-US"/>
          </a:p>
        </p:txBody>
      </p:sp>
      <p:sp>
        <p:nvSpPr>
          <p:cNvPr id="136196" name="テキスト ボックス 8"/>
          <p:cNvSpPr txBox="1">
            <a:spLocks noChangeArrowheads="1"/>
          </p:cNvSpPr>
          <p:nvPr/>
        </p:nvSpPr>
        <p:spPr bwMode="auto">
          <a:xfrm>
            <a:off x="107950" y="44450"/>
            <a:ext cx="8683625" cy="366713"/>
          </a:xfrm>
          <a:prstGeom prst="rect">
            <a:avLst/>
          </a:prstGeom>
          <a:noFill/>
          <a:ln w="9525">
            <a:noFill/>
            <a:miter lim="800000"/>
            <a:headEnd/>
            <a:tailEnd/>
          </a:ln>
        </p:spPr>
        <p:txBody>
          <a:bodyPr>
            <a:spAutoFit/>
          </a:bodyPr>
          <a:lstStyle/>
          <a:p>
            <a:pPr algn="l">
              <a:spcBef>
                <a:spcPct val="50000"/>
              </a:spcBef>
            </a:pPr>
            <a:r>
              <a:rPr lang="ja-JP" altLang="en-US" sz="1800">
                <a:ea typeface="ＭＳ Ｐゴシック" pitchFamily="50" charset="-128"/>
              </a:rPr>
              <a:t>　事故受付の流れ　</a:t>
            </a:r>
            <a:endParaRPr lang="ja-JP" altLang="en-US" sz="1800"/>
          </a:p>
        </p:txBody>
      </p:sp>
      <p:graphicFrame>
        <p:nvGraphicFramePr>
          <p:cNvPr id="136199" name="Object 7"/>
          <p:cNvGraphicFramePr>
            <a:graphicFrameLocks noChangeAspect="1"/>
          </p:cNvGraphicFramePr>
          <p:nvPr/>
        </p:nvGraphicFramePr>
        <p:xfrm>
          <a:off x="611188" y="708025"/>
          <a:ext cx="7269162" cy="5384800"/>
        </p:xfrm>
        <a:graphic>
          <a:graphicData uri="http://schemas.openxmlformats.org/presentationml/2006/ole">
            <p:oleObj spid="_x0000_s33794" name="ビットマップ イメージ" r:id="rId4" imgW="6904762" imgH="5114286" progId="PBrush">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Line 7"/>
          <p:cNvSpPr>
            <a:spLocks noChangeShapeType="1"/>
          </p:cNvSpPr>
          <p:nvPr/>
        </p:nvSpPr>
        <p:spPr bwMode="auto">
          <a:xfrm>
            <a:off x="0" y="476250"/>
            <a:ext cx="9144000" cy="0"/>
          </a:xfrm>
          <a:prstGeom prst="line">
            <a:avLst/>
          </a:prstGeom>
          <a:noFill/>
          <a:ln w="28575">
            <a:solidFill>
              <a:schemeClr val="tx1"/>
            </a:solidFill>
            <a:round/>
            <a:headEnd/>
            <a:tailEnd/>
          </a:ln>
        </p:spPr>
        <p:txBody>
          <a:bodyPr/>
          <a:lstStyle/>
          <a:p>
            <a:endParaRPr lang="ja-JP" altLang="en-US"/>
          </a:p>
        </p:txBody>
      </p:sp>
      <p:sp>
        <p:nvSpPr>
          <p:cNvPr id="138243" name="Line 8"/>
          <p:cNvSpPr>
            <a:spLocks noChangeShapeType="1"/>
          </p:cNvSpPr>
          <p:nvPr/>
        </p:nvSpPr>
        <p:spPr bwMode="auto">
          <a:xfrm>
            <a:off x="0" y="476250"/>
            <a:ext cx="9144000" cy="0"/>
          </a:xfrm>
          <a:prstGeom prst="line">
            <a:avLst/>
          </a:prstGeom>
          <a:noFill/>
          <a:ln w="28575">
            <a:solidFill>
              <a:schemeClr val="tx1"/>
            </a:solidFill>
            <a:round/>
            <a:headEnd/>
            <a:tailEnd/>
          </a:ln>
        </p:spPr>
        <p:txBody>
          <a:bodyPr/>
          <a:lstStyle/>
          <a:p>
            <a:endParaRPr lang="ja-JP" altLang="en-US"/>
          </a:p>
        </p:txBody>
      </p:sp>
      <p:sp>
        <p:nvSpPr>
          <p:cNvPr id="138244" name="テキスト ボックス 8"/>
          <p:cNvSpPr txBox="1">
            <a:spLocks noChangeArrowheads="1"/>
          </p:cNvSpPr>
          <p:nvPr/>
        </p:nvSpPr>
        <p:spPr bwMode="auto">
          <a:xfrm>
            <a:off x="107950" y="44450"/>
            <a:ext cx="8683625" cy="366713"/>
          </a:xfrm>
          <a:prstGeom prst="rect">
            <a:avLst/>
          </a:prstGeom>
          <a:noFill/>
          <a:ln w="9525">
            <a:noFill/>
            <a:miter lim="800000"/>
            <a:headEnd/>
            <a:tailEnd/>
          </a:ln>
        </p:spPr>
        <p:txBody>
          <a:bodyPr>
            <a:spAutoFit/>
          </a:bodyPr>
          <a:lstStyle/>
          <a:p>
            <a:pPr algn="l">
              <a:spcBef>
                <a:spcPct val="50000"/>
              </a:spcBef>
            </a:pPr>
            <a:r>
              <a:rPr lang="ja-JP" altLang="en-US" sz="1800">
                <a:ea typeface="ＭＳ Ｐゴシック" pitchFamily="50" charset="-128"/>
              </a:rPr>
              <a:t>　保険金サービス部門で使われる用語　</a:t>
            </a:r>
          </a:p>
        </p:txBody>
      </p:sp>
      <p:graphicFrame>
        <p:nvGraphicFramePr>
          <p:cNvPr id="138247" name="Object 7"/>
          <p:cNvGraphicFramePr>
            <a:graphicFrameLocks noChangeAspect="1"/>
          </p:cNvGraphicFramePr>
          <p:nvPr/>
        </p:nvGraphicFramePr>
        <p:xfrm>
          <a:off x="755650" y="911225"/>
          <a:ext cx="7416800" cy="5038725"/>
        </p:xfrm>
        <a:graphic>
          <a:graphicData uri="http://schemas.openxmlformats.org/presentationml/2006/ole">
            <p:oleObj spid="_x0000_s34818" name="ビットマップ イメージ" r:id="rId4" imgW="6590476" imgH="4476190" progId="PBrush">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Rectangle 4"/>
          <p:cNvSpPr>
            <a:spLocks noChangeArrowheads="1"/>
          </p:cNvSpPr>
          <p:nvPr/>
        </p:nvSpPr>
        <p:spPr bwMode="auto">
          <a:xfrm>
            <a:off x="3395663" y="3195638"/>
            <a:ext cx="2352675" cy="579437"/>
          </a:xfrm>
          <a:prstGeom prst="rect">
            <a:avLst/>
          </a:prstGeom>
          <a:noFill/>
          <a:ln w="3175" algn="ctr">
            <a:noFill/>
            <a:miter lim="800000"/>
            <a:headEnd/>
            <a:tailEnd/>
          </a:ln>
          <a:effectLst>
            <a:prstShdw prst="shdw17" dist="17961" dir="2700000">
              <a:schemeClr val="bg1">
                <a:gamma/>
                <a:shade val="60000"/>
                <a:invGamma/>
              </a:schemeClr>
            </a:prstShdw>
          </a:effectLst>
        </p:spPr>
        <p:txBody>
          <a:bodyPr wrap="none" lIns="90000" tIns="46800" rIns="90000" bIns="46800">
            <a:spAutoFit/>
          </a:bodyPr>
          <a:lstStyle/>
          <a:p>
            <a:r>
              <a:rPr lang="en-US" altLang="ja-JP" sz="3200"/>
              <a:t>&lt;&lt;</a:t>
            </a:r>
            <a:r>
              <a:rPr lang="ja-JP" altLang="en-US" sz="3200"/>
              <a:t>代理店</a:t>
            </a:r>
            <a:r>
              <a:rPr lang="en-US" altLang="ja-JP" sz="3200"/>
              <a:t>&gt;&gt;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ChangeArrowheads="1"/>
          </p:cNvSpPr>
          <p:nvPr/>
        </p:nvSpPr>
        <p:spPr bwMode="auto">
          <a:xfrm>
            <a:off x="179388" y="981075"/>
            <a:ext cx="8785225" cy="5184775"/>
          </a:xfrm>
          <a:prstGeom prst="rect">
            <a:avLst/>
          </a:prstGeom>
          <a:noFill/>
          <a:ln w="9525" algn="ctr">
            <a:noFill/>
            <a:miter lim="800000"/>
            <a:headEnd/>
            <a:tailEnd/>
          </a:ln>
        </p:spPr>
        <p:txBody>
          <a:bodyPr wrap="none"/>
          <a:lstStyle/>
          <a:p>
            <a:pPr algn="l"/>
            <a:endParaRPr lang="ja-JP" altLang="ja-JP" sz="1800">
              <a:ea typeface="HG丸ｺﾞｼｯｸM-PRO" pitchFamily="50" charset="-128"/>
            </a:endParaRPr>
          </a:p>
        </p:txBody>
      </p:sp>
      <p:sp>
        <p:nvSpPr>
          <p:cNvPr id="113668" name="Text Box 3"/>
          <p:cNvSpPr txBox="1">
            <a:spLocks noChangeArrowheads="1"/>
          </p:cNvSpPr>
          <p:nvPr/>
        </p:nvSpPr>
        <p:spPr bwMode="auto">
          <a:xfrm>
            <a:off x="231775" y="1058863"/>
            <a:ext cx="184150" cy="366712"/>
          </a:xfrm>
          <a:prstGeom prst="rect">
            <a:avLst/>
          </a:prstGeom>
          <a:noFill/>
          <a:ln w="9525">
            <a:noFill/>
            <a:miter lim="800000"/>
            <a:headEnd/>
            <a:tailEnd/>
          </a:ln>
        </p:spPr>
        <p:txBody>
          <a:bodyPr wrap="none">
            <a:spAutoFit/>
          </a:bodyPr>
          <a:lstStyle/>
          <a:p>
            <a:pPr algn="l"/>
            <a:endParaRPr lang="ja-JP" altLang="ja-JP" sz="1800">
              <a:latin typeface="Arial Unicode MS" pitchFamily="50" charset="-128"/>
              <a:ea typeface="ＭＳ Ｐゴシック" pitchFamily="50" charset="-128"/>
            </a:endParaRPr>
          </a:p>
        </p:txBody>
      </p:sp>
      <p:sp>
        <p:nvSpPr>
          <p:cNvPr id="113669" name="Text Box 4"/>
          <p:cNvSpPr txBox="1">
            <a:spLocks noChangeArrowheads="1"/>
          </p:cNvSpPr>
          <p:nvPr/>
        </p:nvSpPr>
        <p:spPr bwMode="auto">
          <a:xfrm>
            <a:off x="179388" y="1844675"/>
            <a:ext cx="4968875" cy="3743325"/>
          </a:xfrm>
          <a:prstGeom prst="rect">
            <a:avLst/>
          </a:prstGeom>
          <a:noFill/>
          <a:ln w="9525">
            <a:noFill/>
            <a:miter lim="800000"/>
            <a:headEnd/>
            <a:tailEnd/>
          </a:ln>
        </p:spPr>
        <p:txBody>
          <a:bodyPr>
            <a:spAutoFit/>
          </a:bodyPr>
          <a:lstStyle/>
          <a:p>
            <a:pPr algn="l"/>
            <a:r>
              <a:rPr lang="en-US" altLang="ja-JP" sz="1200">
                <a:latin typeface="Arial Unicode MS" pitchFamily="50" charset="-128"/>
                <a:ea typeface="HG丸ｺﾞｼｯｸM-PRO" pitchFamily="50" charset="-128"/>
              </a:rPr>
              <a:t>『</a:t>
            </a:r>
            <a:r>
              <a:rPr lang="ja-JP" altLang="en-US" sz="1200">
                <a:latin typeface="Arial Unicode MS" pitchFamily="50" charset="-128"/>
                <a:ea typeface="HG丸ｺﾞｼｯｸM-PRO" pitchFamily="50" charset="-128"/>
              </a:rPr>
              <a:t>損保ジャパン日本興亜</a:t>
            </a:r>
            <a:r>
              <a:rPr lang="en-US" altLang="ja-JP" sz="1200">
                <a:latin typeface="Arial Unicode MS" pitchFamily="50" charset="-128"/>
                <a:ea typeface="HG丸ｺﾞｼｯｸM-PRO" pitchFamily="50" charset="-128"/>
              </a:rPr>
              <a:t>』</a:t>
            </a:r>
            <a:r>
              <a:rPr lang="ja-JP" altLang="en-US" sz="1200">
                <a:latin typeface="Arial Unicode MS" pitchFamily="50" charset="-128"/>
                <a:ea typeface="HG丸ｺﾞｼｯｸM-PRO" pitchFamily="50" charset="-128"/>
              </a:rPr>
              <a:t>の看板のほかに、</a:t>
            </a:r>
            <a:r>
              <a:rPr lang="en-US" altLang="ja-JP" sz="1200">
                <a:latin typeface="Arial Unicode MS" pitchFamily="50" charset="-128"/>
                <a:ea typeface="HG丸ｺﾞｼｯｸM-PRO" pitchFamily="50" charset="-128"/>
              </a:rPr>
              <a:t>『</a:t>
            </a:r>
            <a:r>
              <a:rPr lang="ja-JP" altLang="en-US" sz="1200">
                <a:latin typeface="Arial Unicode MS" pitchFamily="50" charset="-128"/>
                <a:ea typeface="HG丸ｺﾞｼｯｸM-PRO" pitchFamily="50" charset="-128"/>
              </a:rPr>
              <a:t>東京海上日動火災</a:t>
            </a:r>
            <a:r>
              <a:rPr lang="en-US" altLang="ja-JP" sz="1200">
                <a:latin typeface="Arial Unicode MS" pitchFamily="50" charset="-128"/>
                <a:ea typeface="HG丸ｺﾞｼｯｸM-PRO" pitchFamily="50" charset="-128"/>
              </a:rPr>
              <a:t>』『</a:t>
            </a:r>
            <a:r>
              <a:rPr lang="ja-JP" altLang="en-US" sz="1200">
                <a:latin typeface="Arial Unicode MS" pitchFamily="50" charset="-128"/>
                <a:ea typeface="HG丸ｺﾞｼｯｸM-PRO" pitchFamily="50" charset="-128"/>
              </a:rPr>
              <a:t>三井住友海上</a:t>
            </a:r>
            <a:r>
              <a:rPr lang="en-US" altLang="ja-JP" sz="1200">
                <a:latin typeface="Arial Unicode MS" pitchFamily="50" charset="-128"/>
                <a:ea typeface="HG丸ｺﾞｼｯｸM-PRO" pitchFamily="50" charset="-128"/>
              </a:rPr>
              <a:t>』</a:t>
            </a:r>
            <a:r>
              <a:rPr lang="ja-JP" altLang="en-US" sz="1200">
                <a:latin typeface="Arial Unicode MS" pitchFamily="50" charset="-128"/>
                <a:ea typeface="HG丸ｺﾞｼｯｸM-PRO" pitchFamily="50" charset="-128"/>
              </a:rPr>
              <a:t>など、他社損保の看板が併設されていること</a:t>
            </a:r>
          </a:p>
          <a:p>
            <a:pPr algn="l"/>
            <a:r>
              <a:rPr lang="ja-JP" altLang="en-US" sz="1200">
                <a:latin typeface="Arial Unicode MS" pitchFamily="50" charset="-128"/>
                <a:ea typeface="HG丸ｺﾞｼｯｸM-PRO" pitchFamily="50" charset="-128"/>
              </a:rPr>
              <a:t>も多いと思います。「代理店」は、当社と単独で代理店委託契約を</a:t>
            </a:r>
          </a:p>
          <a:p>
            <a:pPr algn="l"/>
            <a:r>
              <a:rPr lang="ja-JP" altLang="en-US" sz="1200">
                <a:latin typeface="Arial Unicode MS" pitchFamily="50" charset="-128"/>
                <a:ea typeface="HG丸ｺﾞｼｯｸM-PRO" pitchFamily="50" charset="-128"/>
              </a:rPr>
              <a:t>結んでいる</a:t>
            </a:r>
            <a:r>
              <a:rPr lang="ja-JP" altLang="en-US" sz="1200" b="1">
                <a:latin typeface="Arial Unicode MS" pitchFamily="50" charset="-128"/>
                <a:ea typeface="HG丸ｺﾞｼｯｸM-PRO" pitchFamily="50" charset="-128"/>
              </a:rPr>
              <a:t>「専属代理店」</a:t>
            </a:r>
            <a:r>
              <a:rPr lang="ja-JP" altLang="en-US" sz="1200">
                <a:latin typeface="Arial Unicode MS" pitchFamily="50" charset="-128"/>
                <a:ea typeface="HG丸ｺﾞｼｯｸM-PRO" pitchFamily="50" charset="-128"/>
              </a:rPr>
              <a:t>と、複数の他社損保と代理店委託</a:t>
            </a:r>
          </a:p>
          <a:p>
            <a:pPr algn="l"/>
            <a:r>
              <a:rPr lang="ja-JP" altLang="en-US" sz="1200">
                <a:latin typeface="Arial Unicode MS" pitchFamily="50" charset="-128"/>
                <a:ea typeface="HG丸ｺﾞｼｯｸM-PRO" pitchFamily="50" charset="-128"/>
              </a:rPr>
              <a:t>契約を結んでいる</a:t>
            </a:r>
            <a:r>
              <a:rPr lang="ja-JP" altLang="en-US" sz="1200" b="1">
                <a:latin typeface="Arial Unicode MS" pitchFamily="50" charset="-128"/>
                <a:ea typeface="HG丸ｺﾞｼｯｸM-PRO" pitchFamily="50" charset="-128"/>
              </a:rPr>
              <a:t>「乗合代理店」</a:t>
            </a:r>
            <a:r>
              <a:rPr lang="ja-JP" altLang="en-US" sz="1200">
                <a:latin typeface="Arial Unicode MS" pitchFamily="50" charset="-128"/>
                <a:ea typeface="HG丸ｺﾞｼｯｸM-PRO" pitchFamily="50" charset="-128"/>
              </a:rPr>
              <a:t>に大別されます。</a:t>
            </a:r>
          </a:p>
          <a:p>
            <a:pPr algn="l"/>
            <a:r>
              <a:rPr lang="ja-JP" altLang="en-US" sz="1200">
                <a:latin typeface="Arial Unicode MS" pitchFamily="50" charset="-128"/>
                <a:ea typeface="HG丸ｺﾞｼｯｸM-PRO" pitchFamily="50" charset="-128"/>
              </a:rPr>
              <a:t>（代理店には法人だけではなく、個人の場合もあります）</a:t>
            </a:r>
          </a:p>
          <a:p>
            <a:pPr algn="l"/>
            <a:r>
              <a:rPr lang="ja-JP" altLang="en-US" sz="1200">
                <a:latin typeface="Arial Unicode MS" pitchFamily="50" charset="-128"/>
                <a:ea typeface="ＭＳ Ｐゴシック" pitchFamily="50" charset="-128"/>
              </a:rPr>
              <a:t>　</a:t>
            </a:r>
          </a:p>
          <a:p>
            <a:pPr algn="l"/>
            <a:r>
              <a:rPr lang="ja-JP" altLang="en-US" sz="1200">
                <a:latin typeface="Arial Unicode MS" pitchFamily="50" charset="-128"/>
                <a:ea typeface="HG丸ｺﾞｼｯｸM-PRO" pitchFamily="50" charset="-128"/>
              </a:rPr>
              <a:t>当社は、代理店に保険募集締結権限を委託しています。</a:t>
            </a:r>
          </a:p>
          <a:p>
            <a:pPr algn="l"/>
            <a:r>
              <a:rPr lang="ja-JP" altLang="en-US" sz="1200">
                <a:latin typeface="Arial Unicode MS" pitchFamily="50" charset="-128"/>
                <a:ea typeface="HG丸ｺﾞｼｯｸM-PRO" pitchFamily="50" charset="-128"/>
              </a:rPr>
              <a:t>委託を受けた代理店（財務局へ届出が必要）は、お客さまに対し、</a:t>
            </a:r>
          </a:p>
          <a:p>
            <a:pPr algn="l"/>
            <a:r>
              <a:rPr lang="ja-JP" altLang="en-US" sz="1200">
                <a:latin typeface="Arial Unicode MS" pitchFamily="50" charset="-128"/>
                <a:ea typeface="HG丸ｺﾞｼｯｸM-PRO" pitchFamily="50" charset="-128"/>
              </a:rPr>
              <a:t>自動車保険や、火災保険など保険会社から委託された保険種目をお</a:t>
            </a:r>
          </a:p>
          <a:p>
            <a:pPr algn="l"/>
            <a:r>
              <a:rPr lang="ja-JP" altLang="en-US" sz="1200">
                <a:latin typeface="Arial Unicode MS" pitchFamily="50" charset="-128"/>
                <a:ea typeface="HG丸ｺﾞｼｯｸM-PRO" pitchFamily="50" charset="-128"/>
              </a:rPr>
              <a:t>客さまに販売することが可能になります。</a:t>
            </a:r>
          </a:p>
          <a:p>
            <a:pPr algn="l"/>
            <a:r>
              <a:rPr lang="ja-JP" altLang="en-US" sz="1200">
                <a:latin typeface="Arial Unicode MS" pitchFamily="50" charset="-128"/>
                <a:ea typeface="HG丸ｺﾞｼｯｸM-PRO" pitchFamily="50" charset="-128"/>
              </a:rPr>
              <a:t>代理店は、当社の保険を販売することにより代理店手数料規定</a:t>
            </a:r>
          </a:p>
          <a:p>
            <a:pPr algn="l"/>
            <a:r>
              <a:rPr lang="ja-JP" altLang="en-US" sz="1200">
                <a:latin typeface="Arial Unicode MS" pitchFamily="50" charset="-128"/>
                <a:ea typeface="HG丸ｺﾞｼｯｸM-PRO" pitchFamily="50" charset="-128"/>
              </a:rPr>
              <a:t>に応じた</a:t>
            </a:r>
            <a:r>
              <a:rPr lang="ja-JP" altLang="en-US" sz="1200" b="1">
                <a:latin typeface="Arial Unicode MS" pitchFamily="50" charset="-128"/>
                <a:ea typeface="HG丸ｺﾞｼｯｸM-PRO" pitchFamily="50" charset="-128"/>
              </a:rPr>
              <a:t>「代理店手数料」</a:t>
            </a:r>
            <a:r>
              <a:rPr lang="ja-JP" altLang="en-US" sz="1200">
                <a:latin typeface="Arial Unicode MS" pitchFamily="50" charset="-128"/>
                <a:ea typeface="HG丸ｺﾞｼｯｸM-PRO" pitchFamily="50" charset="-128"/>
              </a:rPr>
              <a:t>を得て、自己の収入としています。</a:t>
            </a:r>
          </a:p>
          <a:p>
            <a:pPr algn="l"/>
            <a:r>
              <a:rPr lang="ja-JP" altLang="en-US" sz="1200">
                <a:latin typeface="Arial Unicode MS" pitchFamily="50" charset="-128"/>
                <a:ea typeface="HG丸ｺﾞｼｯｸM-PRO" pitchFamily="50" charset="-128"/>
              </a:rPr>
              <a:t>　また、万が一の事故の際には保険金の請求に必要な書類を</a:t>
            </a:r>
          </a:p>
          <a:p>
            <a:pPr algn="l"/>
            <a:r>
              <a:rPr lang="ja-JP" altLang="en-US" sz="1200">
                <a:latin typeface="Arial Unicode MS" pitchFamily="50" charset="-128"/>
                <a:ea typeface="HG丸ｺﾞｼｯｸM-PRO" pitchFamily="50" charset="-128"/>
              </a:rPr>
              <a:t>取り揃えた書き方を助言するなど、お客さまの要請にお応えする</a:t>
            </a:r>
          </a:p>
          <a:p>
            <a:pPr algn="l"/>
            <a:r>
              <a:rPr lang="ja-JP" altLang="en-US" sz="1200">
                <a:latin typeface="Arial Unicode MS" pitchFamily="50" charset="-128"/>
                <a:ea typeface="HG丸ｺﾞｼｯｸM-PRO" pitchFamily="50" charset="-128"/>
              </a:rPr>
              <a:t>ことにより地域社会に密着したお客さまサービスを実践しています。</a:t>
            </a:r>
          </a:p>
          <a:p>
            <a:pPr algn="l"/>
            <a:endParaRPr lang="ja-JP" altLang="en-US" sz="1200">
              <a:latin typeface="Arial Unicode MS" pitchFamily="50" charset="-128"/>
              <a:ea typeface="HG丸ｺﾞｼｯｸM-PRO" pitchFamily="50" charset="-128"/>
            </a:endParaRPr>
          </a:p>
          <a:p>
            <a:pPr algn="l"/>
            <a:endParaRPr lang="ja-JP" altLang="en-US" sz="1200">
              <a:latin typeface="Arial Unicode MS" pitchFamily="50" charset="-128"/>
              <a:ea typeface="HG丸ｺﾞｼｯｸM-PRO" pitchFamily="50" charset="-128"/>
            </a:endParaRPr>
          </a:p>
          <a:p>
            <a:pPr algn="l"/>
            <a:r>
              <a:rPr lang="ja-JP" altLang="en-US" sz="1200">
                <a:latin typeface="Arial Unicode MS" pitchFamily="50" charset="-128"/>
                <a:ea typeface="HG丸ｺﾞｼｯｸM-PRO" pitchFamily="50" charset="-128"/>
              </a:rPr>
              <a:t>代理店の形態は</a:t>
            </a:r>
            <a:r>
              <a:rPr lang="ja-JP" altLang="en-US" sz="1200" b="1">
                <a:latin typeface="Arial Unicode MS" pitchFamily="50" charset="-128"/>
                <a:ea typeface="HG丸ｺﾞｼｯｸM-PRO" pitchFamily="50" charset="-128"/>
              </a:rPr>
              <a:t>チャネル</a:t>
            </a:r>
            <a:r>
              <a:rPr lang="ja-JP" altLang="en-US" sz="1200">
                <a:latin typeface="Arial Unicode MS" pitchFamily="50" charset="-128"/>
                <a:ea typeface="HG丸ｺﾞｼｯｸM-PRO" pitchFamily="50" charset="-128"/>
              </a:rPr>
              <a:t>と呼ばれる区分ごとに分類されています。次ページで代理店チャネルの主な特徴を確認します。</a:t>
            </a:r>
          </a:p>
        </p:txBody>
      </p:sp>
      <p:sp>
        <p:nvSpPr>
          <p:cNvPr id="113670" name="Text Box 5"/>
          <p:cNvSpPr txBox="1">
            <a:spLocks noChangeArrowheads="1"/>
          </p:cNvSpPr>
          <p:nvPr/>
        </p:nvSpPr>
        <p:spPr bwMode="auto">
          <a:xfrm>
            <a:off x="4932363" y="3429000"/>
            <a:ext cx="1073150" cy="244475"/>
          </a:xfrm>
          <a:prstGeom prst="rect">
            <a:avLst/>
          </a:prstGeom>
          <a:noFill/>
          <a:ln w="9525">
            <a:noFill/>
            <a:miter lim="800000"/>
            <a:headEnd/>
            <a:tailEnd/>
          </a:ln>
        </p:spPr>
        <p:txBody>
          <a:bodyPr>
            <a:spAutoFit/>
          </a:bodyPr>
          <a:lstStyle/>
          <a:p>
            <a:pPr algn="l"/>
            <a:r>
              <a:rPr lang="ja-JP" altLang="en-US" sz="1000">
                <a:latin typeface="Arial Unicode MS" pitchFamily="50" charset="-128"/>
                <a:ea typeface="HG丸ｺﾞｼｯｸM-PRO" pitchFamily="50" charset="-128"/>
              </a:rPr>
              <a:t>代理店看板例１</a:t>
            </a:r>
          </a:p>
        </p:txBody>
      </p:sp>
      <p:sp>
        <p:nvSpPr>
          <p:cNvPr id="113671" name="Text Box 6"/>
          <p:cNvSpPr txBox="1">
            <a:spLocks noChangeArrowheads="1"/>
          </p:cNvSpPr>
          <p:nvPr/>
        </p:nvSpPr>
        <p:spPr bwMode="auto">
          <a:xfrm>
            <a:off x="179388" y="5805488"/>
            <a:ext cx="8651875" cy="374650"/>
          </a:xfrm>
          <a:prstGeom prst="rect">
            <a:avLst/>
          </a:prstGeom>
          <a:noFill/>
          <a:ln w="9525" cap="rnd">
            <a:solidFill>
              <a:schemeClr val="tx1"/>
            </a:solidFill>
            <a:prstDash val="sysDot"/>
            <a:miter lim="800000"/>
            <a:headEnd/>
            <a:tailEnd/>
          </a:ln>
        </p:spPr>
        <p:txBody>
          <a:bodyPr wrap="none">
            <a:spAutoFit/>
          </a:bodyPr>
          <a:lstStyle/>
          <a:p>
            <a:pPr algn="l"/>
            <a:r>
              <a:rPr lang="en-US" altLang="ja-JP" sz="900">
                <a:latin typeface="Arial Unicode MS" pitchFamily="50" charset="-128"/>
                <a:ea typeface="HG丸ｺﾞｼｯｸM-PRO" pitchFamily="50" charset="-128"/>
              </a:rPr>
              <a:t>※</a:t>
            </a:r>
            <a:r>
              <a:rPr lang="ja-JP" altLang="en-US" sz="900">
                <a:latin typeface="Arial Unicode MS" pitchFamily="50" charset="-128"/>
                <a:ea typeface="HG丸ｺﾞｼｯｸM-PRO" pitchFamily="50" charset="-128"/>
              </a:rPr>
              <a:t>「代理店」のほかに、「仲立人（なかだちにん＝ブローカー）」もありますが、「仲立人」には、保険契約締結権・保険料収受権・告知受領権がありませんので、</a:t>
            </a:r>
          </a:p>
          <a:p>
            <a:pPr algn="l"/>
            <a:r>
              <a:rPr lang="ja-JP" altLang="en-US" sz="900">
                <a:latin typeface="Arial Unicode MS" pitchFamily="50" charset="-128"/>
                <a:ea typeface="HG丸ｺﾞｼｯｸM-PRO" pitchFamily="50" charset="-128"/>
              </a:rPr>
              <a:t>ここで言う「代理店」とは区別して捉えてください。代理店と仲立人の違いについては、代理店制度ＨＰ「ブローカーと代理店の違いは」を参照願います。</a:t>
            </a:r>
          </a:p>
        </p:txBody>
      </p:sp>
      <p:sp>
        <p:nvSpPr>
          <p:cNvPr id="113673" name="AutoShape 8"/>
          <p:cNvSpPr>
            <a:spLocks noChangeArrowheads="1"/>
          </p:cNvSpPr>
          <p:nvPr/>
        </p:nvSpPr>
        <p:spPr bwMode="auto">
          <a:xfrm>
            <a:off x="4140200" y="1628775"/>
            <a:ext cx="865188" cy="215900"/>
          </a:xfrm>
          <a:prstGeom prst="roundRect">
            <a:avLst>
              <a:gd name="adj" fmla="val 16667"/>
            </a:avLst>
          </a:prstGeom>
          <a:solidFill>
            <a:schemeClr val="folHlink">
              <a:alpha val="49019"/>
            </a:schemeClr>
          </a:solidFill>
          <a:ln w="9525">
            <a:solidFill>
              <a:schemeClr val="tx1"/>
            </a:solidFill>
            <a:round/>
            <a:headEnd/>
            <a:tailEnd/>
          </a:ln>
        </p:spPr>
        <p:txBody>
          <a:bodyPr wrap="none" anchor="ctr"/>
          <a:lstStyle/>
          <a:p>
            <a:r>
              <a:rPr lang="ja-JP" altLang="en-US" sz="1200" b="1">
                <a:latin typeface="Arial Unicode MS" pitchFamily="50" charset="-128"/>
                <a:ea typeface="HG丸ｺﾞｼｯｸM-PRO" pitchFamily="50" charset="-128"/>
              </a:rPr>
              <a:t>専属と乗合</a:t>
            </a:r>
          </a:p>
        </p:txBody>
      </p:sp>
      <p:sp>
        <p:nvSpPr>
          <p:cNvPr id="113674" name="AutoShape 9"/>
          <p:cNvSpPr>
            <a:spLocks noChangeArrowheads="1"/>
          </p:cNvSpPr>
          <p:nvPr/>
        </p:nvSpPr>
        <p:spPr bwMode="auto">
          <a:xfrm>
            <a:off x="3995738" y="2962275"/>
            <a:ext cx="1081087" cy="215900"/>
          </a:xfrm>
          <a:prstGeom prst="roundRect">
            <a:avLst>
              <a:gd name="adj" fmla="val 16667"/>
            </a:avLst>
          </a:prstGeom>
          <a:solidFill>
            <a:srgbClr val="C0C0C0"/>
          </a:solidFill>
          <a:ln w="9525">
            <a:solidFill>
              <a:schemeClr val="tx1"/>
            </a:solidFill>
            <a:round/>
            <a:headEnd/>
            <a:tailEnd/>
          </a:ln>
        </p:spPr>
        <p:txBody>
          <a:bodyPr wrap="none" anchor="ctr"/>
          <a:lstStyle/>
          <a:p>
            <a:r>
              <a:rPr lang="ja-JP" altLang="en-US" sz="1200" b="1">
                <a:latin typeface="Arial Unicode MS" pitchFamily="50" charset="-128"/>
                <a:ea typeface="HG丸ｺﾞｼｯｸM-PRO" pitchFamily="50" charset="-128"/>
              </a:rPr>
              <a:t>代理店手数料</a:t>
            </a:r>
          </a:p>
        </p:txBody>
      </p:sp>
      <p:sp>
        <p:nvSpPr>
          <p:cNvPr id="113675" name="Line 10"/>
          <p:cNvSpPr>
            <a:spLocks noChangeShapeType="1"/>
          </p:cNvSpPr>
          <p:nvPr/>
        </p:nvSpPr>
        <p:spPr bwMode="auto">
          <a:xfrm>
            <a:off x="179388" y="1844675"/>
            <a:ext cx="4464050" cy="0"/>
          </a:xfrm>
          <a:prstGeom prst="line">
            <a:avLst/>
          </a:prstGeom>
          <a:noFill/>
          <a:ln w="9525">
            <a:solidFill>
              <a:schemeClr val="tx1"/>
            </a:solidFill>
            <a:round/>
            <a:headEnd/>
            <a:tailEnd/>
          </a:ln>
        </p:spPr>
        <p:txBody>
          <a:bodyPr/>
          <a:lstStyle/>
          <a:p>
            <a:endParaRPr lang="ja-JP" altLang="en-US"/>
          </a:p>
        </p:txBody>
      </p:sp>
      <p:sp>
        <p:nvSpPr>
          <p:cNvPr id="113676" name="Line 11"/>
          <p:cNvSpPr>
            <a:spLocks noChangeShapeType="1"/>
          </p:cNvSpPr>
          <p:nvPr/>
        </p:nvSpPr>
        <p:spPr bwMode="auto">
          <a:xfrm>
            <a:off x="179388" y="3170238"/>
            <a:ext cx="4465637" cy="0"/>
          </a:xfrm>
          <a:prstGeom prst="line">
            <a:avLst/>
          </a:prstGeom>
          <a:noFill/>
          <a:ln w="9525">
            <a:solidFill>
              <a:schemeClr val="tx1"/>
            </a:solidFill>
            <a:round/>
            <a:headEnd/>
            <a:tailEnd/>
          </a:ln>
        </p:spPr>
        <p:txBody>
          <a:bodyPr/>
          <a:lstStyle/>
          <a:p>
            <a:endParaRPr lang="ja-JP" altLang="en-US"/>
          </a:p>
        </p:txBody>
      </p:sp>
      <p:sp>
        <p:nvSpPr>
          <p:cNvPr id="113677" name="Line 12"/>
          <p:cNvSpPr>
            <a:spLocks noChangeShapeType="1"/>
          </p:cNvSpPr>
          <p:nvPr/>
        </p:nvSpPr>
        <p:spPr bwMode="auto">
          <a:xfrm>
            <a:off x="179388" y="5084763"/>
            <a:ext cx="4464050" cy="0"/>
          </a:xfrm>
          <a:prstGeom prst="line">
            <a:avLst/>
          </a:prstGeom>
          <a:noFill/>
          <a:ln w="9525">
            <a:solidFill>
              <a:schemeClr val="tx1"/>
            </a:solidFill>
            <a:round/>
            <a:headEnd/>
            <a:tailEnd/>
          </a:ln>
        </p:spPr>
        <p:txBody>
          <a:bodyPr/>
          <a:lstStyle/>
          <a:p>
            <a:endParaRPr lang="ja-JP" altLang="en-US"/>
          </a:p>
        </p:txBody>
      </p:sp>
      <p:sp>
        <p:nvSpPr>
          <p:cNvPr id="113678" name="Rectangle 13"/>
          <p:cNvSpPr>
            <a:spLocks noChangeArrowheads="1"/>
          </p:cNvSpPr>
          <p:nvPr/>
        </p:nvSpPr>
        <p:spPr bwMode="auto">
          <a:xfrm>
            <a:off x="179388" y="692150"/>
            <a:ext cx="8820150" cy="639763"/>
          </a:xfrm>
          <a:prstGeom prst="rect">
            <a:avLst/>
          </a:prstGeom>
          <a:noFill/>
          <a:ln w="9525">
            <a:noFill/>
            <a:miter lim="800000"/>
            <a:headEnd/>
            <a:tailEnd/>
          </a:ln>
        </p:spPr>
        <p:txBody>
          <a:bodyPr>
            <a:spAutoFit/>
          </a:bodyPr>
          <a:lstStyle/>
          <a:p>
            <a:pPr algn="l"/>
            <a:r>
              <a:rPr lang="ja-JP" altLang="en-US" sz="1200">
                <a:latin typeface="Arial Unicode MS" pitchFamily="50" charset="-128"/>
                <a:ea typeface="HG丸ｺﾞｼｯｸM-PRO" pitchFamily="50" charset="-128"/>
              </a:rPr>
              <a:t>市街地を歩いていて、あるいは旅行先で、</a:t>
            </a:r>
            <a:r>
              <a:rPr lang="en-US" altLang="ja-JP" sz="1200">
                <a:latin typeface="Arial Unicode MS" pitchFamily="50" charset="-128"/>
                <a:ea typeface="HG丸ｺﾞｼｯｸM-PRO" pitchFamily="50" charset="-128"/>
              </a:rPr>
              <a:t>『</a:t>
            </a:r>
            <a:r>
              <a:rPr lang="ja-JP" altLang="en-US" sz="1200">
                <a:latin typeface="Arial Unicode MS" pitchFamily="50" charset="-128"/>
                <a:ea typeface="HG丸ｺﾞｼｯｸM-PRO" pitchFamily="50" charset="-128"/>
              </a:rPr>
              <a:t>損保ジャパン日本興亜</a:t>
            </a:r>
            <a:r>
              <a:rPr lang="en-US" altLang="ja-JP" sz="1200">
                <a:latin typeface="Arial Unicode MS" pitchFamily="50" charset="-128"/>
                <a:ea typeface="HG丸ｺﾞｼｯｸM-PRO" pitchFamily="50" charset="-128"/>
              </a:rPr>
              <a:t>』</a:t>
            </a:r>
            <a:r>
              <a:rPr lang="ja-JP" altLang="en-US" sz="1200">
                <a:latin typeface="Arial Unicode MS" pitchFamily="50" charset="-128"/>
                <a:ea typeface="HG丸ｺﾞｼｯｸM-PRO" pitchFamily="50" charset="-128"/>
              </a:rPr>
              <a:t>の看板を見かけたことはありませんか。</a:t>
            </a:r>
          </a:p>
          <a:p>
            <a:pPr algn="l"/>
            <a:r>
              <a:rPr lang="ja-JP" altLang="en-US" sz="1200">
                <a:latin typeface="Arial Unicode MS" pitchFamily="50" charset="-128"/>
                <a:ea typeface="HG丸ｺﾞｼｯｸM-PRO" pitchFamily="50" charset="-128"/>
              </a:rPr>
              <a:t>自動車販売店（ディーラー）やショップ（店舗）などの店先で看板を目にしたことがあると思います。</a:t>
            </a:r>
          </a:p>
          <a:p>
            <a:pPr algn="l"/>
            <a:r>
              <a:rPr lang="ja-JP" altLang="en-US" sz="1200">
                <a:latin typeface="Arial Unicode MS" pitchFamily="50" charset="-128"/>
                <a:ea typeface="HG丸ｺﾞｼｯｸM-PRO" pitchFamily="50" charset="-128"/>
              </a:rPr>
              <a:t>看板を掲げているお店、それが当社の「代理店」です。</a:t>
            </a:r>
          </a:p>
        </p:txBody>
      </p:sp>
      <p:sp>
        <p:nvSpPr>
          <p:cNvPr id="113681" name="AutoShape 16"/>
          <p:cNvSpPr>
            <a:spLocks noChangeArrowheads="1"/>
          </p:cNvSpPr>
          <p:nvPr/>
        </p:nvSpPr>
        <p:spPr bwMode="auto">
          <a:xfrm>
            <a:off x="4067175" y="4868863"/>
            <a:ext cx="1079500" cy="215900"/>
          </a:xfrm>
          <a:prstGeom prst="roundRect">
            <a:avLst>
              <a:gd name="adj" fmla="val 16667"/>
            </a:avLst>
          </a:prstGeom>
          <a:solidFill>
            <a:srgbClr val="C0C0C0"/>
          </a:solidFill>
          <a:ln w="9525">
            <a:solidFill>
              <a:schemeClr val="tx1"/>
            </a:solidFill>
            <a:round/>
            <a:headEnd/>
            <a:tailEnd/>
          </a:ln>
        </p:spPr>
        <p:txBody>
          <a:bodyPr wrap="none" anchor="ctr"/>
          <a:lstStyle/>
          <a:p>
            <a:r>
              <a:rPr lang="ja-JP" altLang="en-US" sz="1200" b="1">
                <a:latin typeface="Arial Unicode MS" pitchFamily="50" charset="-128"/>
                <a:ea typeface="HG丸ｺﾞｼｯｸM-PRO" pitchFamily="50" charset="-128"/>
              </a:rPr>
              <a:t>チャネル</a:t>
            </a:r>
          </a:p>
        </p:txBody>
      </p:sp>
      <p:sp>
        <p:nvSpPr>
          <p:cNvPr id="113682" name="Line 17"/>
          <p:cNvSpPr>
            <a:spLocks noChangeShapeType="1"/>
          </p:cNvSpPr>
          <p:nvPr/>
        </p:nvSpPr>
        <p:spPr bwMode="auto">
          <a:xfrm>
            <a:off x="0" y="476250"/>
            <a:ext cx="9144000" cy="0"/>
          </a:xfrm>
          <a:prstGeom prst="line">
            <a:avLst/>
          </a:prstGeom>
          <a:noFill/>
          <a:ln w="28575">
            <a:solidFill>
              <a:schemeClr val="tx1"/>
            </a:solidFill>
            <a:round/>
            <a:headEnd/>
            <a:tailEnd/>
          </a:ln>
        </p:spPr>
        <p:txBody>
          <a:bodyPr/>
          <a:lstStyle/>
          <a:p>
            <a:endParaRPr lang="ja-JP" altLang="en-US"/>
          </a:p>
        </p:txBody>
      </p:sp>
      <p:sp>
        <p:nvSpPr>
          <p:cNvPr id="113683" name="Text Box 18"/>
          <p:cNvSpPr txBox="1">
            <a:spLocks noChangeArrowheads="1"/>
          </p:cNvSpPr>
          <p:nvPr/>
        </p:nvSpPr>
        <p:spPr bwMode="auto">
          <a:xfrm>
            <a:off x="74613" y="47625"/>
            <a:ext cx="7234237" cy="366713"/>
          </a:xfrm>
          <a:prstGeom prst="rect">
            <a:avLst/>
          </a:prstGeom>
          <a:noFill/>
          <a:ln w="9525">
            <a:noFill/>
            <a:miter lim="800000"/>
            <a:headEnd/>
            <a:tailEnd/>
          </a:ln>
        </p:spPr>
        <p:txBody>
          <a:bodyPr>
            <a:spAutoFit/>
          </a:bodyPr>
          <a:lstStyle/>
          <a:p>
            <a:pPr algn="l">
              <a:spcBef>
                <a:spcPct val="50000"/>
              </a:spcBef>
            </a:pPr>
            <a:r>
              <a:rPr lang="ja-JP" altLang="en-US" sz="1800">
                <a:ea typeface="ＭＳ Ｐゴシック" pitchFamily="50" charset="-128"/>
              </a:rPr>
              <a:t>　代理店概要</a:t>
            </a:r>
            <a:endParaRPr lang="en-US" altLang="ja-JP" sz="1800">
              <a:ea typeface="ＭＳ Ｐゴシック" pitchFamily="50" charset="-128"/>
            </a:endParaRPr>
          </a:p>
        </p:txBody>
      </p:sp>
      <p:graphicFrame>
        <p:nvGraphicFramePr>
          <p:cNvPr id="113686" name="Object 22"/>
          <p:cNvGraphicFramePr>
            <a:graphicFrameLocks noChangeAspect="1"/>
          </p:cNvGraphicFramePr>
          <p:nvPr/>
        </p:nvGraphicFramePr>
        <p:xfrm>
          <a:off x="7299325" y="1268413"/>
          <a:ext cx="1304925" cy="4038600"/>
        </p:xfrm>
        <a:graphic>
          <a:graphicData uri="http://schemas.openxmlformats.org/presentationml/2006/ole">
            <p:oleObj spid="_x0000_s35842" name="ビットマップ イメージ" r:id="rId4" imgW="1305107" imgH="4038095" progId="PBrush">
              <p:embed/>
            </p:oleObj>
          </a:graphicData>
        </a:graphic>
      </p:graphicFrame>
      <p:graphicFrame>
        <p:nvGraphicFramePr>
          <p:cNvPr id="113687" name="Object 23"/>
          <p:cNvGraphicFramePr>
            <a:graphicFrameLocks noChangeAspect="1"/>
          </p:cNvGraphicFramePr>
          <p:nvPr/>
        </p:nvGraphicFramePr>
        <p:xfrm>
          <a:off x="5219700" y="1484313"/>
          <a:ext cx="1903413" cy="1433512"/>
        </p:xfrm>
        <a:graphic>
          <a:graphicData uri="http://schemas.openxmlformats.org/presentationml/2006/ole">
            <p:oleObj spid="_x0000_s35843" name="ビットマップ イメージ" r:id="rId5" imgW="6400000" imgH="4819048" progId="PBrush">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Line 2"/>
          <p:cNvSpPr>
            <a:spLocks noChangeShapeType="1"/>
          </p:cNvSpPr>
          <p:nvPr/>
        </p:nvSpPr>
        <p:spPr bwMode="auto">
          <a:xfrm>
            <a:off x="0" y="476250"/>
            <a:ext cx="9144000" cy="0"/>
          </a:xfrm>
          <a:prstGeom prst="line">
            <a:avLst/>
          </a:prstGeom>
          <a:noFill/>
          <a:ln w="28575">
            <a:solidFill>
              <a:schemeClr val="tx1"/>
            </a:solidFill>
            <a:round/>
            <a:headEnd/>
            <a:tailEnd/>
          </a:ln>
        </p:spPr>
        <p:txBody>
          <a:bodyPr/>
          <a:lstStyle/>
          <a:p>
            <a:endParaRPr lang="ja-JP" altLang="en-US"/>
          </a:p>
        </p:txBody>
      </p:sp>
      <p:graphicFrame>
        <p:nvGraphicFramePr>
          <p:cNvPr id="114692" name="Object 3"/>
          <p:cNvGraphicFramePr>
            <a:graphicFrameLocks noChangeAspect="1"/>
          </p:cNvGraphicFramePr>
          <p:nvPr/>
        </p:nvGraphicFramePr>
        <p:xfrm>
          <a:off x="6443663" y="1746250"/>
          <a:ext cx="936625" cy="923925"/>
        </p:xfrm>
        <a:graphic>
          <a:graphicData uri="http://schemas.openxmlformats.org/presentationml/2006/ole">
            <p:oleObj spid="_x0000_s36866" name="ビットマップ イメージ" r:id="rId4" imgW="724001" imgH="714286" progId="PBrush">
              <p:embed/>
            </p:oleObj>
          </a:graphicData>
        </a:graphic>
      </p:graphicFrame>
      <p:graphicFrame>
        <p:nvGraphicFramePr>
          <p:cNvPr id="114693" name="Object 4"/>
          <p:cNvGraphicFramePr>
            <a:graphicFrameLocks noChangeAspect="1"/>
          </p:cNvGraphicFramePr>
          <p:nvPr/>
        </p:nvGraphicFramePr>
        <p:xfrm>
          <a:off x="469900" y="1454150"/>
          <a:ext cx="1160463" cy="1201738"/>
        </p:xfrm>
        <a:graphic>
          <a:graphicData uri="http://schemas.openxmlformats.org/presentationml/2006/ole">
            <p:oleObj spid="_x0000_s36867" name="ビットマップ イメージ" r:id="rId5" imgW="790476" imgH="819048" progId="PBrush">
              <p:embed/>
            </p:oleObj>
          </a:graphicData>
        </a:graphic>
      </p:graphicFrame>
      <p:pic>
        <p:nvPicPr>
          <p:cNvPr id="114694" name="Picture 5" descr="PC3"/>
          <p:cNvPicPr>
            <a:picLocks noChangeAspect="1" noChangeArrowheads="1"/>
          </p:cNvPicPr>
          <p:nvPr/>
        </p:nvPicPr>
        <p:blipFill>
          <a:blip r:embed="rId6" cstate="print"/>
          <a:srcRect/>
          <a:stretch>
            <a:fillRect/>
          </a:stretch>
        </p:blipFill>
        <p:spPr bwMode="auto">
          <a:xfrm>
            <a:off x="2771775" y="590550"/>
            <a:ext cx="1655763" cy="1155700"/>
          </a:xfrm>
          <a:prstGeom prst="rect">
            <a:avLst/>
          </a:prstGeom>
          <a:noFill/>
          <a:ln w="9525">
            <a:noFill/>
            <a:miter lim="800000"/>
            <a:headEnd/>
            <a:tailEnd/>
          </a:ln>
        </p:spPr>
      </p:pic>
      <p:pic>
        <p:nvPicPr>
          <p:cNvPr id="114695" name="Picture 6" descr="携帯電話01"/>
          <p:cNvPicPr>
            <a:picLocks noChangeAspect="1" noChangeArrowheads="1"/>
          </p:cNvPicPr>
          <p:nvPr/>
        </p:nvPicPr>
        <p:blipFill>
          <a:blip r:embed="rId7" cstate="print"/>
          <a:srcRect/>
          <a:stretch>
            <a:fillRect/>
          </a:stretch>
        </p:blipFill>
        <p:spPr bwMode="auto">
          <a:xfrm>
            <a:off x="4860925" y="2030413"/>
            <a:ext cx="1223963" cy="855662"/>
          </a:xfrm>
          <a:prstGeom prst="rect">
            <a:avLst/>
          </a:prstGeom>
          <a:noFill/>
          <a:ln w="9525">
            <a:noFill/>
            <a:miter lim="800000"/>
            <a:headEnd/>
            <a:tailEnd/>
          </a:ln>
        </p:spPr>
      </p:pic>
      <p:sp>
        <p:nvSpPr>
          <p:cNvPr id="114696" name="Line 7"/>
          <p:cNvSpPr>
            <a:spLocks noChangeShapeType="1"/>
          </p:cNvSpPr>
          <p:nvPr/>
        </p:nvSpPr>
        <p:spPr bwMode="auto">
          <a:xfrm>
            <a:off x="3060700" y="1670050"/>
            <a:ext cx="2736850" cy="0"/>
          </a:xfrm>
          <a:prstGeom prst="line">
            <a:avLst/>
          </a:prstGeom>
          <a:noFill/>
          <a:ln w="57150">
            <a:solidFill>
              <a:srgbClr val="33CC33"/>
            </a:solidFill>
            <a:round/>
            <a:headEnd/>
            <a:tailEnd type="triangle" w="med" len="med"/>
          </a:ln>
        </p:spPr>
        <p:txBody>
          <a:bodyPr/>
          <a:lstStyle/>
          <a:p>
            <a:endParaRPr lang="ja-JP" altLang="en-US"/>
          </a:p>
        </p:txBody>
      </p:sp>
      <p:sp>
        <p:nvSpPr>
          <p:cNvPr id="114697" name="Line 8"/>
          <p:cNvSpPr>
            <a:spLocks noChangeShapeType="1"/>
          </p:cNvSpPr>
          <p:nvPr/>
        </p:nvSpPr>
        <p:spPr bwMode="auto">
          <a:xfrm flipH="1">
            <a:off x="3021013" y="1949450"/>
            <a:ext cx="2746375" cy="0"/>
          </a:xfrm>
          <a:prstGeom prst="line">
            <a:avLst/>
          </a:prstGeom>
          <a:noFill/>
          <a:ln w="57150">
            <a:solidFill>
              <a:srgbClr val="FFCC00"/>
            </a:solidFill>
            <a:round/>
            <a:headEnd/>
            <a:tailEnd type="triangle" w="med" len="med"/>
          </a:ln>
        </p:spPr>
        <p:txBody>
          <a:bodyPr/>
          <a:lstStyle/>
          <a:p>
            <a:endParaRPr lang="ja-JP" altLang="en-US"/>
          </a:p>
        </p:txBody>
      </p:sp>
      <p:sp>
        <p:nvSpPr>
          <p:cNvPr id="114698" name="Rectangle 9"/>
          <p:cNvSpPr>
            <a:spLocks noChangeArrowheads="1"/>
          </p:cNvSpPr>
          <p:nvPr/>
        </p:nvSpPr>
        <p:spPr bwMode="auto">
          <a:xfrm>
            <a:off x="4140200" y="590550"/>
            <a:ext cx="1871663" cy="1008063"/>
          </a:xfrm>
          <a:prstGeom prst="rect">
            <a:avLst/>
          </a:prstGeom>
          <a:noFill/>
          <a:ln w="9525">
            <a:noFill/>
            <a:miter lim="800000"/>
            <a:headEnd/>
            <a:tailEnd/>
          </a:ln>
        </p:spPr>
        <p:txBody>
          <a:bodyPr wrap="none" anchor="ctr"/>
          <a:lstStyle/>
          <a:p>
            <a:pPr algn="l"/>
            <a:r>
              <a:rPr lang="ja-JP" altLang="en-US" sz="1200">
                <a:ea typeface="HG丸ｺﾞｼｯｸM-PRO" pitchFamily="50" charset="-128"/>
              </a:rPr>
              <a:t>・最適な保険を提案</a:t>
            </a:r>
          </a:p>
          <a:p>
            <a:pPr algn="l"/>
            <a:r>
              <a:rPr lang="ja-JP" altLang="en-US" sz="1200">
                <a:ea typeface="HG丸ｺﾞｼｯｸM-PRO" pitchFamily="50" charset="-128"/>
              </a:rPr>
              <a:t>・保険の締結</a:t>
            </a:r>
          </a:p>
          <a:p>
            <a:pPr algn="l"/>
            <a:r>
              <a:rPr lang="ja-JP" altLang="en-US" sz="1200">
                <a:ea typeface="HG丸ｺﾞｼｯｸM-PRO" pitchFamily="50" charset="-128"/>
              </a:rPr>
              <a:t>・契約後の各種手続</a:t>
            </a:r>
          </a:p>
          <a:p>
            <a:pPr algn="l"/>
            <a:r>
              <a:rPr lang="ja-JP" altLang="en-US" sz="1200">
                <a:ea typeface="HG丸ｺﾞｼｯｸM-PRO" pitchFamily="50" charset="-128"/>
              </a:rPr>
              <a:t>・事故対応</a:t>
            </a:r>
          </a:p>
          <a:p>
            <a:pPr algn="l"/>
            <a:r>
              <a:rPr lang="ja-JP" altLang="en-US" sz="1200">
                <a:ea typeface="HG丸ｺﾞｼｯｸM-PRO" pitchFamily="50" charset="-128"/>
              </a:rPr>
              <a:t>・満期管理</a:t>
            </a:r>
          </a:p>
        </p:txBody>
      </p:sp>
      <p:sp>
        <p:nvSpPr>
          <p:cNvPr id="114699" name="Rectangle 10"/>
          <p:cNvSpPr>
            <a:spLocks noChangeArrowheads="1"/>
          </p:cNvSpPr>
          <p:nvPr/>
        </p:nvSpPr>
        <p:spPr bwMode="auto">
          <a:xfrm>
            <a:off x="2987675" y="2030413"/>
            <a:ext cx="1871663" cy="863600"/>
          </a:xfrm>
          <a:prstGeom prst="rect">
            <a:avLst/>
          </a:prstGeom>
          <a:noFill/>
          <a:ln w="9525">
            <a:noFill/>
            <a:miter lim="800000"/>
            <a:headEnd/>
            <a:tailEnd/>
          </a:ln>
        </p:spPr>
        <p:txBody>
          <a:bodyPr wrap="none" anchor="ctr"/>
          <a:lstStyle/>
          <a:p>
            <a:pPr algn="l"/>
            <a:r>
              <a:rPr lang="ja-JP" altLang="en-US" sz="1200">
                <a:ea typeface="HG丸ｺﾞｼｯｸM-PRO" pitchFamily="50" charset="-128"/>
              </a:rPr>
              <a:t>・事故のご連絡</a:t>
            </a:r>
          </a:p>
          <a:p>
            <a:pPr algn="l"/>
            <a:r>
              <a:rPr lang="ja-JP" altLang="en-US" sz="1200">
                <a:ea typeface="HG丸ｺﾞｼｯｸM-PRO" pitchFamily="50" charset="-128"/>
              </a:rPr>
              <a:t>・契約後の各種手続依頼</a:t>
            </a:r>
          </a:p>
          <a:p>
            <a:pPr algn="l"/>
            <a:r>
              <a:rPr lang="ja-JP" altLang="en-US" sz="1200">
                <a:ea typeface="HG丸ｺﾞｼｯｸM-PRO" pitchFamily="50" charset="-128"/>
              </a:rPr>
              <a:t>・契約内容照会</a:t>
            </a:r>
          </a:p>
        </p:txBody>
      </p:sp>
      <p:sp>
        <p:nvSpPr>
          <p:cNvPr id="114700" name="Freeform 11"/>
          <p:cNvSpPr>
            <a:spLocks/>
          </p:cNvSpPr>
          <p:nvPr/>
        </p:nvSpPr>
        <p:spPr bwMode="auto">
          <a:xfrm>
            <a:off x="5653088" y="3109913"/>
            <a:ext cx="2232025" cy="2016125"/>
          </a:xfrm>
          <a:custGeom>
            <a:avLst/>
            <a:gdLst>
              <a:gd name="T0" fmla="*/ 0 w 1542"/>
              <a:gd name="T1" fmla="*/ 2147483647 h 1270"/>
              <a:gd name="T2" fmla="*/ 2147483647 w 1542"/>
              <a:gd name="T3" fmla="*/ 2147483647 h 1270"/>
              <a:gd name="T4" fmla="*/ 2147483647 w 1542"/>
              <a:gd name="T5" fmla="*/ 0 h 1270"/>
              <a:gd name="T6" fmla="*/ 0 60000 65536"/>
              <a:gd name="T7" fmla="*/ 0 60000 65536"/>
              <a:gd name="T8" fmla="*/ 0 60000 65536"/>
              <a:gd name="T9" fmla="*/ 0 w 1542"/>
              <a:gd name="T10" fmla="*/ 0 h 1270"/>
              <a:gd name="T11" fmla="*/ 1542 w 1542"/>
              <a:gd name="T12" fmla="*/ 1270 h 1270"/>
            </a:gdLst>
            <a:ahLst/>
            <a:cxnLst>
              <a:cxn ang="T6">
                <a:pos x="T0" y="T1"/>
              </a:cxn>
              <a:cxn ang="T7">
                <a:pos x="T2" y="T3"/>
              </a:cxn>
              <a:cxn ang="T8">
                <a:pos x="T4" y="T5"/>
              </a:cxn>
            </a:cxnLst>
            <a:rect l="T9" t="T10" r="T11" b="T12"/>
            <a:pathLst>
              <a:path w="1542" h="1270">
                <a:moveTo>
                  <a:pt x="0" y="1270"/>
                </a:moveTo>
                <a:lnTo>
                  <a:pt x="1542" y="1270"/>
                </a:lnTo>
                <a:lnTo>
                  <a:pt x="1542" y="0"/>
                </a:lnTo>
              </a:path>
            </a:pathLst>
          </a:custGeom>
          <a:noFill/>
          <a:ln w="57150">
            <a:solidFill>
              <a:srgbClr val="FFCC00"/>
            </a:solidFill>
            <a:round/>
            <a:headEnd type="triangle" w="med" len="med"/>
            <a:tailEnd/>
          </a:ln>
        </p:spPr>
        <p:txBody>
          <a:bodyPr/>
          <a:lstStyle/>
          <a:p>
            <a:endParaRPr lang="ja-JP" altLang="en-US"/>
          </a:p>
        </p:txBody>
      </p:sp>
      <p:sp>
        <p:nvSpPr>
          <p:cNvPr id="114701" name="Freeform 12"/>
          <p:cNvSpPr>
            <a:spLocks/>
          </p:cNvSpPr>
          <p:nvPr/>
        </p:nvSpPr>
        <p:spPr bwMode="auto">
          <a:xfrm>
            <a:off x="5651500" y="3109913"/>
            <a:ext cx="1728788" cy="1584325"/>
          </a:xfrm>
          <a:custGeom>
            <a:avLst/>
            <a:gdLst>
              <a:gd name="T0" fmla="*/ 0 w 1089"/>
              <a:gd name="T1" fmla="*/ 2147483647 h 998"/>
              <a:gd name="T2" fmla="*/ 2147483647 w 1089"/>
              <a:gd name="T3" fmla="*/ 2147483647 h 998"/>
              <a:gd name="T4" fmla="*/ 2147483647 w 1089"/>
              <a:gd name="T5" fmla="*/ 0 h 998"/>
              <a:gd name="T6" fmla="*/ 0 60000 65536"/>
              <a:gd name="T7" fmla="*/ 0 60000 65536"/>
              <a:gd name="T8" fmla="*/ 0 60000 65536"/>
              <a:gd name="T9" fmla="*/ 0 w 1089"/>
              <a:gd name="T10" fmla="*/ 0 h 998"/>
              <a:gd name="T11" fmla="*/ 1089 w 1089"/>
              <a:gd name="T12" fmla="*/ 998 h 998"/>
            </a:gdLst>
            <a:ahLst/>
            <a:cxnLst>
              <a:cxn ang="T6">
                <a:pos x="T0" y="T1"/>
              </a:cxn>
              <a:cxn ang="T7">
                <a:pos x="T2" y="T3"/>
              </a:cxn>
              <a:cxn ang="T8">
                <a:pos x="T4" y="T5"/>
              </a:cxn>
            </a:cxnLst>
            <a:rect l="T9" t="T10" r="T11" b="T12"/>
            <a:pathLst>
              <a:path w="1089" h="998">
                <a:moveTo>
                  <a:pt x="0" y="998"/>
                </a:moveTo>
                <a:lnTo>
                  <a:pt x="1089" y="998"/>
                </a:lnTo>
                <a:lnTo>
                  <a:pt x="1089" y="0"/>
                </a:lnTo>
              </a:path>
            </a:pathLst>
          </a:custGeom>
          <a:noFill/>
          <a:ln w="57150">
            <a:solidFill>
              <a:srgbClr val="0099FF"/>
            </a:solidFill>
            <a:round/>
            <a:headEnd/>
            <a:tailEnd type="triangle" w="med" len="med"/>
          </a:ln>
        </p:spPr>
        <p:txBody>
          <a:bodyPr/>
          <a:lstStyle/>
          <a:p>
            <a:endParaRPr lang="ja-JP" altLang="en-US"/>
          </a:p>
        </p:txBody>
      </p:sp>
      <p:pic>
        <p:nvPicPr>
          <p:cNvPr id="114702" name="Picture 13" descr="携帯電話01"/>
          <p:cNvPicPr>
            <a:picLocks noChangeAspect="1" noChangeArrowheads="1"/>
          </p:cNvPicPr>
          <p:nvPr/>
        </p:nvPicPr>
        <p:blipFill>
          <a:blip r:embed="rId7" cstate="print"/>
          <a:srcRect/>
          <a:stretch>
            <a:fillRect/>
          </a:stretch>
        </p:blipFill>
        <p:spPr bwMode="auto">
          <a:xfrm>
            <a:off x="7740650" y="5227638"/>
            <a:ext cx="1079500" cy="754062"/>
          </a:xfrm>
          <a:prstGeom prst="rect">
            <a:avLst/>
          </a:prstGeom>
          <a:noFill/>
          <a:ln w="9525">
            <a:noFill/>
            <a:miter lim="800000"/>
            <a:headEnd/>
            <a:tailEnd/>
          </a:ln>
        </p:spPr>
      </p:pic>
      <p:sp>
        <p:nvSpPr>
          <p:cNvPr id="114703" name="Rectangle 14"/>
          <p:cNvSpPr>
            <a:spLocks noChangeArrowheads="1"/>
          </p:cNvSpPr>
          <p:nvPr/>
        </p:nvSpPr>
        <p:spPr bwMode="auto">
          <a:xfrm>
            <a:off x="5653088" y="5270500"/>
            <a:ext cx="1871662" cy="463550"/>
          </a:xfrm>
          <a:prstGeom prst="rect">
            <a:avLst/>
          </a:prstGeom>
          <a:noFill/>
          <a:ln w="9525">
            <a:noFill/>
            <a:miter lim="800000"/>
            <a:headEnd/>
            <a:tailEnd/>
          </a:ln>
        </p:spPr>
        <p:txBody>
          <a:bodyPr wrap="none" anchor="ctr"/>
          <a:lstStyle/>
          <a:p>
            <a:pPr algn="l"/>
            <a:r>
              <a:rPr lang="ja-JP" altLang="en-US" sz="1200">
                <a:ea typeface="HG丸ｺﾞｼｯｸM-PRO" pitchFamily="50" charset="-128"/>
              </a:rPr>
              <a:t>・事故のご連絡</a:t>
            </a:r>
          </a:p>
          <a:p>
            <a:pPr algn="l"/>
            <a:r>
              <a:rPr lang="ja-JP" altLang="en-US" sz="1200">
                <a:ea typeface="HG丸ｺﾞｼｯｸM-PRO" pitchFamily="50" charset="-128"/>
              </a:rPr>
              <a:t>・契約内容照会</a:t>
            </a:r>
          </a:p>
        </p:txBody>
      </p:sp>
      <p:sp>
        <p:nvSpPr>
          <p:cNvPr id="114704" name="Line 15"/>
          <p:cNvSpPr>
            <a:spLocks noChangeShapeType="1"/>
          </p:cNvSpPr>
          <p:nvPr/>
        </p:nvSpPr>
        <p:spPr bwMode="auto">
          <a:xfrm flipH="1">
            <a:off x="5437188" y="2967038"/>
            <a:ext cx="1079500" cy="1008062"/>
          </a:xfrm>
          <a:prstGeom prst="line">
            <a:avLst/>
          </a:prstGeom>
          <a:noFill/>
          <a:ln w="57150">
            <a:solidFill>
              <a:srgbClr val="FFCC00"/>
            </a:solidFill>
            <a:round/>
            <a:headEnd/>
            <a:tailEnd type="triangle" w="med" len="med"/>
          </a:ln>
        </p:spPr>
        <p:txBody>
          <a:bodyPr/>
          <a:lstStyle/>
          <a:p>
            <a:endParaRPr lang="ja-JP" altLang="en-US"/>
          </a:p>
        </p:txBody>
      </p:sp>
      <p:graphicFrame>
        <p:nvGraphicFramePr>
          <p:cNvPr id="114705" name="Object 16"/>
          <p:cNvGraphicFramePr>
            <a:graphicFrameLocks noChangeAspect="1"/>
          </p:cNvGraphicFramePr>
          <p:nvPr/>
        </p:nvGraphicFramePr>
        <p:xfrm>
          <a:off x="5692775" y="3038475"/>
          <a:ext cx="895350" cy="481013"/>
        </p:xfrm>
        <a:graphic>
          <a:graphicData uri="http://schemas.openxmlformats.org/presentationml/2006/ole">
            <p:oleObj spid="_x0000_s36868" name="ビットマップ イメージ" r:id="rId8" imgW="1647619" imgH="885949" progId="PBrush">
              <p:embed/>
            </p:oleObj>
          </a:graphicData>
        </a:graphic>
      </p:graphicFrame>
      <p:sp>
        <p:nvSpPr>
          <p:cNvPr id="114706" name="Rectangle 17"/>
          <p:cNvSpPr>
            <a:spLocks noChangeArrowheads="1"/>
          </p:cNvSpPr>
          <p:nvPr/>
        </p:nvSpPr>
        <p:spPr bwMode="auto">
          <a:xfrm>
            <a:off x="5148263" y="3398838"/>
            <a:ext cx="1800225" cy="287337"/>
          </a:xfrm>
          <a:prstGeom prst="rect">
            <a:avLst/>
          </a:prstGeom>
          <a:noFill/>
          <a:ln w="9525">
            <a:noFill/>
            <a:miter lim="800000"/>
            <a:headEnd/>
            <a:tailEnd/>
          </a:ln>
        </p:spPr>
        <p:txBody>
          <a:bodyPr wrap="none" anchor="ctr"/>
          <a:lstStyle/>
          <a:p>
            <a:r>
              <a:rPr lang="ja-JP" altLang="en-US" sz="1200">
                <a:ea typeface="HG丸ｺﾞｼｯｸM-PRO" pitchFamily="50" charset="-128"/>
              </a:rPr>
              <a:t>保険料口座振替</a:t>
            </a:r>
          </a:p>
        </p:txBody>
      </p:sp>
      <p:sp>
        <p:nvSpPr>
          <p:cNvPr id="114707" name="Line 18"/>
          <p:cNvSpPr>
            <a:spLocks noChangeShapeType="1"/>
          </p:cNvSpPr>
          <p:nvPr/>
        </p:nvSpPr>
        <p:spPr bwMode="auto">
          <a:xfrm flipH="1" flipV="1">
            <a:off x="2413000" y="3109913"/>
            <a:ext cx="1150938" cy="865187"/>
          </a:xfrm>
          <a:prstGeom prst="line">
            <a:avLst/>
          </a:prstGeom>
          <a:noFill/>
          <a:ln w="57150">
            <a:solidFill>
              <a:srgbClr val="0099FF"/>
            </a:solidFill>
            <a:round/>
            <a:headEnd/>
            <a:tailEnd type="triangle" w="med" len="med"/>
          </a:ln>
        </p:spPr>
        <p:txBody>
          <a:bodyPr/>
          <a:lstStyle/>
          <a:p>
            <a:endParaRPr lang="ja-JP" altLang="en-US"/>
          </a:p>
        </p:txBody>
      </p:sp>
      <p:sp>
        <p:nvSpPr>
          <p:cNvPr id="114708" name="Rectangle 19"/>
          <p:cNvSpPr>
            <a:spLocks noChangeArrowheads="1"/>
          </p:cNvSpPr>
          <p:nvPr/>
        </p:nvSpPr>
        <p:spPr bwMode="auto">
          <a:xfrm>
            <a:off x="5508625" y="3933825"/>
            <a:ext cx="1800225" cy="574675"/>
          </a:xfrm>
          <a:prstGeom prst="rect">
            <a:avLst/>
          </a:prstGeom>
          <a:noFill/>
          <a:ln w="9525">
            <a:noFill/>
            <a:miter lim="800000"/>
            <a:headEnd/>
            <a:tailEnd/>
          </a:ln>
        </p:spPr>
        <p:txBody>
          <a:bodyPr wrap="none" anchor="ctr"/>
          <a:lstStyle/>
          <a:p>
            <a:pPr algn="l"/>
            <a:r>
              <a:rPr lang="ja-JP" altLang="en-US" sz="1200">
                <a:ea typeface="HG丸ｺﾞｼｯｸM-PRO" pitchFamily="50" charset="-128"/>
              </a:rPr>
              <a:t>・事故対応</a:t>
            </a:r>
          </a:p>
          <a:p>
            <a:pPr algn="l"/>
            <a:r>
              <a:rPr lang="ja-JP" altLang="en-US" sz="1200">
                <a:ea typeface="HG丸ｺﾞｼｯｸM-PRO" pitchFamily="50" charset="-128"/>
              </a:rPr>
              <a:t>・保険金お支払</a:t>
            </a:r>
          </a:p>
          <a:p>
            <a:pPr algn="l"/>
            <a:r>
              <a:rPr lang="ja-JP" altLang="en-US" sz="1200">
                <a:ea typeface="HG丸ｺﾞｼｯｸM-PRO" pitchFamily="50" charset="-128"/>
              </a:rPr>
              <a:t>・証券郵送</a:t>
            </a:r>
          </a:p>
          <a:p>
            <a:pPr algn="l"/>
            <a:r>
              <a:rPr lang="ja-JP" altLang="en-US" sz="1200">
                <a:ea typeface="HG丸ｺﾞｼｯｸM-PRO" pitchFamily="50" charset="-128"/>
              </a:rPr>
              <a:t>・各種お問い合わせ対応</a:t>
            </a:r>
          </a:p>
        </p:txBody>
      </p:sp>
      <p:sp>
        <p:nvSpPr>
          <p:cNvPr id="114709" name="Freeform 20"/>
          <p:cNvSpPr>
            <a:spLocks/>
          </p:cNvSpPr>
          <p:nvPr/>
        </p:nvSpPr>
        <p:spPr bwMode="auto">
          <a:xfrm flipH="1">
            <a:off x="1474788" y="3038475"/>
            <a:ext cx="1728787" cy="1584325"/>
          </a:xfrm>
          <a:custGeom>
            <a:avLst/>
            <a:gdLst>
              <a:gd name="T0" fmla="*/ 0 w 1089"/>
              <a:gd name="T1" fmla="*/ 2147483647 h 998"/>
              <a:gd name="T2" fmla="*/ 2147483647 w 1089"/>
              <a:gd name="T3" fmla="*/ 2147483647 h 998"/>
              <a:gd name="T4" fmla="*/ 2147483647 w 1089"/>
              <a:gd name="T5" fmla="*/ 0 h 998"/>
              <a:gd name="T6" fmla="*/ 0 60000 65536"/>
              <a:gd name="T7" fmla="*/ 0 60000 65536"/>
              <a:gd name="T8" fmla="*/ 0 60000 65536"/>
              <a:gd name="T9" fmla="*/ 0 w 1089"/>
              <a:gd name="T10" fmla="*/ 0 h 998"/>
              <a:gd name="T11" fmla="*/ 1089 w 1089"/>
              <a:gd name="T12" fmla="*/ 998 h 998"/>
            </a:gdLst>
            <a:ahLst/>
            <a:cxnLst>
              <a:cxn ang="T6">
                <a:pos x="T0" y="T1"/>
              </a:cxn>
              <a:cxn ang="T7">
                <a:pos x="T2" y="T3"/>
              </a:cxn>
              <a:cxn ang="T8">
                <a:pos x="T4" y="T5"/>
              </a:cxn>
            </a:cxnLst>
            <a:rect l="T9" t="T10" r="T11" b="T12"/>
            <a:pathLst>
              <a:path w="1089" h="998">
                <a:moveTo>
                  <a:pt x="0" y="998"/>
                </a:moveTo>
                <a:lnTo>
                  <a:pt x="1089" y="998"/>
                </a:lnTo>
                <a:lnTo>
                  <a:pt x="1089" y="0"/>
                </a:lnTo>
              </a:path>
            </a:pathLst>
          </a:custGeom>
          <a:noFill/>
          <a:ln w="57150">
            <a:solidFill>
              <a:srgbClr val="0099FF"/>
            </a:solidFill>
            <a:round/>
            <a:headEnd/>
            <a:tailEnd type="triangle" w="med" len="med"/>
          </a:ln>
        </p:spPr>
        <p:txBody>
          <a:bodyPr/>
          <a:lstStyle/>
          <a:p>
            <a:endParaRPr lang="ja-JP" altLang="en-US"/>
          </a:p>
        </p:txBody>
      </p:sp>
      <p:pic>
        <p:nvPicPr>
          <p:cNvPr id="114710" name="Picture 21" descr="PC3"/>
          <p:cNvPicPr>
            <a:picLocks noChangeAspect="1" noChangeArrowheads="1"/>
          </p:cNvPicPr>
          <p:nvPr/>
        </p:nvPicPr>
        <p:blipFill>
          <a:blip r:embed="rId6" cstate="print"/>
          <a:srcRect/>
          <a:stretch>
            <a:fillRect/>
          </a:stretch>
        </p:blipFill>
        <p:spPr bwMode="auto">
          <a:xfrm>
            <a:off x="180975" y="5051425"/>
            <a:ext cx="1655763" cy="1155700"/>
          </a:xfrm>
          <a:prstGeom prst="rect">
            <a:avLst/>
          </a:prstGeom>
          <a:noFill/>
          <a:ln w="9525">
            <a:noFill/>
            <a:miter lim="800000"/>
            <a:headEnd/>
            <a:tailEnd/>
          </a:ln>
        </p:spPr>
      </p:pic>
      <p:sp>
        <p:nvSpPr>
          <p:cNvPr id="114711" name="Freeform 22"/>
          <p:cNvSpPr>
            <a:spLocks/>
          </p:cNvSpPr>
          <p:nvPr/>
        </p:nvSpPr>
        <p:spPr bwMode="auto">
          <a:xfrm flipH="1">
            <a:off x="898525" y="3109913"/>
            <a:ext cx="2305050" cy="2016125"/>
          </a:xfrm>
          <a:custGeom>
            <a:avLst/>
            <a:gdLst>
              <a:gd name="T0" fmla="*/ 0 w 1542"/>
              <a:gd name="T1" fmla="*/ 2147483647 h 1270"/>
              <a:gd name="T2" fmla="*/ 2147483647 w 1542"/>
              <a:gd name="T3" fmla="*/ 2147483647 h 1270"/>
              <a:gd name="T4" fmla="*/ 2147483647 w 1542"/>
              <a:gd name="T5" fmla="*/ 0 h 1270"/>
              <a:gd name="T6" fmla="*/ 0 60000 65536"/>
              <a:gd name="T7" fmla="*/ 0 60000 65536"/>
              <a:gd name="T8" fmla="*/ 0 60000 65536"/>
              <a:gd name="T9" fmla="*/ 0 w 1542"/>
              <a:gd name="T10" fmla="*/ 0 h 1270"/>
              <a:gd name="T11" fmla="*/ 1542 w 1542"/>
              <a:gd name="T12" fmla="*/ 1270 h 1270"/>
            </a:gdLst>
            <a:ahLst/>
            <a:cxnLst>
              <a:cxn ang="T6">
                <a:pos x="T0" y="T1"/>
              </a:cxn>
              <a:cxn ang="T7">
                <a:pos x="T2" y="T3"/>
              </a:cxn>
              <a:cxn ang="T8">
                <a:pos x="T4" y="T5"/>
              </a:cxn>
            </a:cxnLst>
            <a:rect l="T9" t="T10" r="T11" b="T12"/>
            <a:pathLst>
              <a:path w="1542" h="1270">
                <a:moveTo>
                  <a:pt x="0" y="1270"/>
                </a:moveTo>
                <a:lnTo>
                  <a:pt x="1542" y="1270"/>
                </a:lnTo>
                <a:lnTo>
                  <a:pt x="1542" y="0"/>
                </a:lnTo>
              </a:path>
            </a:pathLst>
          </a:custGeom>
          <a:noFill/>
          <a:ln w="57150">
            <a:solidFill>
              <a:srgbClr val="33CC33"/>
            </a:solidFill>
            <a:round/>
            <a:headEnd type="triangle" w="med" len="med"/>
            <a:tailEnd/>
          </a:ln>
        </p:spPr>
        <p:txBody>
          <a:bodyPr/>
          <a:lstStyle/>
          <a:p>
            <a:endParaRPr lang="ja-JP" altLang="en-US"/>
          </a:p>
        </p:txBody>
      </p:sp>
      <p:sp>
        <p:nvSpPr>
          <p:cNvPr id="114712" name="Rectangle 23"/>
          <p:cNvSpPr>
            <a:spLocks noChangeArrowheads="1"/>
          </p:cNvSpPr>
          <p:nvPr/>
        </p:nvSpPr>
        <p:spPr bwMode="auto">
          <a:xfrm>
            <a:off x="1476375" y="5199063"/>
            <a:ext cx="1871663" cy="1008062"/>
          </a:xfrm>
          <a:prstGeom prst="rect">
            <a:avLst/>
          </a:prstGeom>
          <a:noFill/>
          <a:ln w="9525">
            <a:noFill/>
            <a:miter lim="800000"/>
            <a:headEnd/>
            <a:tailEnd/>
          </a:ln>
        </p:spPr>
        <p:txBody>
          <a:bodyPr wrap="none" anchor="ctr"/>
          <a:lstStyle/>
          <a:p>
            <a:pPr algn="l"/>
            <a:r>
              <a:rPr lang="ja-JP" altLang="en-US" sz="1200">
                <a:ea typeface="HG丸ｺﾞｼｯｸM-PRO" pitchFamily="50" charset="-128"/>
              </a:rPr>
              <a:t>・保険締結データ送信</a:t>
            </a:r>
          </a:p>
          <a:p>
            <a:pPr algn="l"/>
            <a:r>
              <a:rPr lang="ja-JP" altLang="en-US" sz="1200">
                <a:ea typeface="HG丸ｺﾞｼｯｸM-PRO" pitchFamily="50" charset="-128"/>
              </a:rPr>
              <a:t>・事故のご連絡</a:t>
            </a:r>
          </a:p>
          <a:p>
            <a:pPr algn="l"/>
            <a:r>
              <a:rPr lang="ja-JP" altLang="en-US" sz="1200">
                <a:ea typeface="HG丸ｺﾞｼｯｸM-PRO" pitchFamily="50" charset="-128"/>
              </a:rPr>
              <a:t>・各種問い合わせ</a:t>
            </a:r>
          </a:p>
        </p:txBody>
      </p:sp>
      <p:graphicFrame>
        <p:nvGraphicFramePr>
          <p:cNvPr id="114713" name="Object 24"/>
          <p:cNvGraphicFramePr>
            <a:graphicFrameLocks noChangeAspect="1"/>
          </p:cNvGraphicFramePr>
          <p:nvPr/>
        </p:nvGraphicFramePr>
        <p:xfrm>
          <a:off x="2771775" y="3398838"/>
          <a:ext cx="895350" cy="481012"/>
        </p:xfrm>
        <a:graphic>
          <a:graphicData uri="http://schemas.openxmlformats.org/presentationml/2006/ole">
            <p:oleObj spid="_x0000_s36869" name="ビットマップ イメージ" r:id="rId9" imgW="1647619" imgH="885949" progId="PBrush">
              <p:embed/>
            </p:oleObj>
          </a:graphicData>
        </a:graphic>
      </p:graphicFrame>
      <p:sp>
        <p:nvSpPr>
          <p:cNvPr id="114714" name="Rectangle 25"/>
          <p:cNvSpPr>
            <a:spLocks noChangeArrowheads="1"/>
          </p:cNvSpPr>
          <p:nvPr/>
        </p:nvSpPr>
        <p:spPr bwMode="auto">
          <a:xfrm>
            <a:off x="2195513" y="3182938"/>
            <a:ext cx="1800225" cy="287337"/>
          </a:xfrm>
          <a:prstGeom prst="rect">
            <a:avLst/>
          </a:prstGeom>
          <a:noFill/>
          <a:ln w="9525">
            <a:noFill/>
            <a:miter lim="800000"/>
            <a:headEnd/>
            <a:tailEnd/>
          </a:ln>
        </p:spPr>
        <p:txBody>
          <a:bodyPr wrap="none" anchor="ctr"/>
          <a:lstStyle/>
          <a:p>
            <a:r>
              <a:rPr lang="ja-JP" altLang="en-US" sz="1200">
                <a:ea typeface="HG丸ｺﾞｼｯｸM-PRO" pitchFamily="50" charset="-128"/>
              </a:rPr>
              <a:t>手数料支払い</a:t>
            </a:r>
          </a:p>
        </p:txBody>
      </p:sp>
      <p:sp>
        <p:nvSpPr>
          <p:cNvPr id="114715" name="Rectangle 26"/>
          <p:cNvSpPr>
            <a:spLocks noChangeArrowheads="1"/>
          </p:cNvSpPr>
          <p:nvPr/>
        </p:nvSpPr>
        <p:spPr bwMode="auto">
          <a:xfrm>
            <a:off x="1476375" y="3686175"/>
            <a:ext cx="1871663" cy="1008063"/>
          </a:xfrm>
          <a:prstGeom prst="rect">
            <a:avLst/>
          </a:prstGeom>
          <a:noFill/>
          <a:ln w="9525">
            <a:noFill/>
            <a:miter lim="800000"/>
            <a:headEnd/>
            <a:tailEnd/>
          </a:ln>
        </p:spPr>
        <p:txBody>
          <a:bodyPr wrap="none" anchor="ctr"/>
          <a:lstStyle/>
          <a:p>
            <a:pPr algn="l"/>
            <a:r>
              <a:rPr lang="ja-JP" altLang="en-US" sz="1200">
                <a:ea typeface="HG丸ｺﾞｼｯｸM-PRO" pitchFamily="50" charset="-128"/>
              </a:rPr>
              <a:t>・販売推進・教育支援</a:t>
            </a:r>
          </a:p>
          <a:p>
            <a:pPr algn="l"/>
            <a:r>
              <a:rPr lang="ja-JP" altLang="en-US" sz="1200">
                <a:ea typeface="HG丸ｺﾞｼｯｸM-PRO" pitchFamily="50" charset="-128"/>
              </a:rPr>
              <a:t>・各種問い合わせ対応</a:t>
            </a:r>
          </a:p>
          <a:p>
            <a:pPr algn="l"/>
            <a:r>
              <a:rPr lang="ja-JP" altLang="en-US" sz="1200">
                <a:ea typeface="HG丸ｺﾞｼｯｸM-PRO" pitchFamily="50" charset="-128"/>
              </a:rPr>
              <a:t>・品質向上支援</a:t>
            </a:r>
          </a:p>
        </p:txBody>
      </p:sp>
      <p:graphicFrame>
        <p:nvGraphicFramePr>
          <p:cNvPr id="114716" name="Object 27"/>
          <p:cNvGraphicFramePr>
            <a:graphicFrameLocks noChangeAspect="1"/>
          </p:cNvGraphicFramePr>
          <p:nvPr/>
        </p:nvGraphicFramePr>
        <p:xfrm>
          <a:off x="1476375" y="1741488"/>
          <a:ext cx="1050925" cy="931862"/>
        </p:xfrm>
        <a:graphic>
          <a:graphicData uri="http://schemas.openxmlformats.org/presentationml/2006/ole">
            <p:oleObj spid="_x0000_s36870" name="ビットマップ イメージ" r:id="rId10" imgW="762106" imgH="676369" progId="PBrush">
              <p:embed/>
            </p:oleObj>
          </a:graphicData>
        </a:graphic>
      </p:graphicFrame>
      <p:sp>
        <p:nvSpPr>
          <p:cNvPr id="114717" name="Rectangle 28"/>
          <p:cNvSpPr>
            <a:spLocks noChangeArrowheads="1"/>
          </p:cNvSpPr>
          <p:nvPr/>
        </p:nvSpPr>
        <p:spPr bwMode="auto">
          <a:xfrm>
            <a:off x="684213" y="879475"/>
            <a:ext cx="1728787" cy="503238"/>
          </a:xfrm>
          <a:prstGeom prst="rect">
            <a:avLst/>
          </a:prstGeom>
          <a:noFill/>
          <a:ln w="9525">
            <a:solidFill>
              <a:schemeClr val="tx1"/>
            </a:solidFill>
            <a:miter lim="800000"/>
            <a:headEnd/>
            <a:tailEnd/>
          </a:ln>
        </p:spPr>
        <p:txBody>
          <a:bodyPr wrap="none" anchor="ctr"/>
          <a:lstStyle/>
          <a:p>
            <a:r>
              <a:rPr lang="ja-JP" altLang="en-US" sz="2400" b="1">
                <a:ea typeface="HG丸ｺﾞｼｯｸM-PRO" pitchFamily="50" charset="-128"/>
              </a:rPr>
              <a:t>代理店</a:t>
            </a:r>
          </a:p>
        </p:txBody>
      </p:sp>
      <p:graphicFrame>
        <p:nvGraphicFramePr>
          <p:cNvPr id="114718" name="Object 29"/>
          <p:cNvGraphicFramePr>
            <a:graphicFrameLocks noChangeAspect="1"/>
          </p:cNvGraphicFramePr>
          <p:nvPr/>
        </p:nvGraphicFramePr>
        <p:xfrm>
          <a:off x="7308850" y="1752600"/>
          <a:ext cx="938213" cy="925513"/>
        </p:xfrm>
        <a:graphic>
          <a:graphicData uri="http://schemas.openxmlformats.org/presentationml/2006/ole">
            <p:oleObj spid="_x0000_s36871" name="ビットマップ イメージ" r:id="rId11" imgW="714286" imgH="704948" progId="PBrush">
              <p:embed/>
            </p:oleObj>
          </a:graphicData>
        </a:graphic>
      </p:graphicFrame>
      <p:sp>
        <p:nvSpPr>
          <p:cNvPr id="114719" name="Rectangle 30"/>
          <p:cNvSpPr>
            <a:spLocks noChangeArrowheads="1"/>
          </p:cNvSpPr>
          <p:nvPr/>
        </p:nvSpPr>
        <p:spPr bwMode="auto">
          <a:xfrm>
            <a:off x="6542088" y="900113"/>
            <a:ext cx="1728787" cy="503237"/>
          </a:xfrm>
          <a:prstGeom prst="rect">
            <a:avLst/>
          </a:prstGeom>
          <a:noFill/>
          <a:ln w="9525">
            <a:solidFill>
              <a:schemeClr val="tx1"/>
            </a:solidFill>
            <a:miter lim="800000"/>
            <a:headEnd/>
            <a:tailEnd/>
          </a:ln>
        </p:spPr>
        <p:txBody>
          <a:bodyPr wrap="none" anchor="ctr"/>
          <a:lstStyle/>
          <a:p>
            <a:r>
              <a:rPr lang="ja-JP" altLang="en-US" sz="2000" b="1">
                <a:ea typeface="HG丸ｺﾞｼｯｸM-PRO" pitchFamily="50" charset="-128"/>
              </a:rPr>
              <a:t>お客さま</a:t>
            </a:r>
          </a:p>
        </p:txBody>
      </p:sp>
      <p:graphicFrame>
        <p:nvGraphicFramePr>
          <p:cNvPr id="114720" name="Object 31"/>
          <p:cNvGraphicFramePr>
            <a:graphicFrameLocks noChangeAspect="1"/>
          </p:cNvGraphicFramePr>
          <p:nvPr/>
        </p:nvGraphicFramePr>
        <p:xfrm>
          <a:off x="3751263" y="4508500"/>
          <a:ext cx="1287462" cy="1652588"/>
        </p:xfrm>
        <a:graphic>
          <a:graphicData uri="http://schemas.openxmlformats.org/presentationml/2006/ole">
            <p:oleObj spid="_x0000_s36872" name="ビットマップ イメージ" r:id="rId12" imgW="838095" imgH="1076475" progId="PBrush">
              <p:embed/>
            </p:oleObj>
          </a:graphicData>
        </a:graphic>
      </p:graphicFrame>
      <p:sp>
        <p:nvSpPr>
          <p:cNvPr id="114721" name="Text Box 32"/>
          <p:cNvSpPr txBox="1">
            <a:spLocks noChangeArrowheads="1"/>
          </p:cNvSpPr>
          <p:nvPr/>
        </p:nvSpPr>
        <p:spPr bwMode="auto">
          <a:xfrm>
            <a:off x="3289300" y="4106863"/>
            <a:ext cx="2241550" cy="346075"/>
          </a:xfrm>
          <a:prstGeom prst="rect">
            <a:avLst/>
          </a:prstGeom>
          <a:noFill/>
          <a:ln w="9525">
            <a:solidFill>
              <a:schemeClr val="tx1"/>
            </a:solidFill>
            <a:miter lim="800000"/>
            <a:headEnd/>
            <a:tailEnd/>
          </a:ln>
        </p:spPr>
        <p:txBody>
          <a:bodyPr wrap="none">
            <a:spAutoFit/>
          </a:bodyPr>
          <a:lstStyle/>
          <a:p>
            <a:pPr algn="l"/>
            <a:r>
              <a:rPr lang="ja-JP" altLang="en-US" sz="1600" b="1">
                <a:latin typeface="HG丸ｺﾞｼｯｸM-PRO" pitchFamily="50" charset="-128"/>
                <a:ea typeface="HG丸ｺﾞｼｯｸM-PRO" pitchFamily="50" charset="-128"/>
              </a:rPr>
              <a:t>損保ジャパン日本興亜</a:t>
            </a:r>
          </a:p>
        </p:txBody>
      </p:sp>
      <p:graphicFrame>
        <p:nvGraphicFramePr>
          <p:cNvPr id="114723" name="Object 35"/>
          <p:cNvGraphicFramePr>
            <a:graphicFrameLocks noChangeAspect="1"/>
          </p:cNvGraphicFramePr>
          <p:nvPr/>
        </p:nvGraphicFramePr>
        <p:xfrm>
          <a:off x="6734175" y="3589338"/>
          <a:ext cx="1006475" cy="487362"/>
        </p:xfrm>
        <a:graphic>
          <a:graphicData uri="http://schemas.openxmlformats.org/presentationml/2006/ole">
            <p:oleObj spid="_x0000_s36873" name="ビットマップ イメージ" r:id="rId13" imgW="1476190" imgH="714286" progId="PBrush">
              <p:embed/>
            </p:oleObj>
          </a:graphicData>
        </a:graphic>
      </p:graphicFrame>
      <p:sp>
        <p:nvSpPr>
          <p:cNvPr id="114724" name="Text Box 36"/>
          <p:cNvSpPr txBox="1">
            <a:spLocks noChangeArrowheads="1"/>
          </p:cNvSpPr>
          <p:nvPr/>
        </p:nvSpPr>
        <p:spPr bwMode="auto">
          <a:xfrm>
            <a:off x="0" y="0"/>
            <a:ext cx="8529638" cy="366713"/>
          </a:xfrm>
          <a:prstGeom prst="rect">
            <a:avLst/>
          </a:prstGeom>
          <a:noFill/>
          <a:ln w="9525">
            <a:noFill/>
            <a:miter lim="800000"/>
            <a:headEnd/>
            <a:tailEnd/>
          </a:ln>
        </p:spPr>
        <p:txBody>
          <a:bodyPr>
            <a:spAutoFit/>
          </a:bodyPr>
          <a:lstStyle/>
          <a:p>
            <a:pPr algn="l">
              <a:spcBef>
                <a:spcPct val="50000"/>
              </a:spcBef>
            </a:pPr>
            <a:r>
              <a:rPr lang="ja-JP" altLang="en-US" sz="1800">
                <a:ea typeface="ＭＳ Ｐゴシック" pitchFamily="50" charset="-128"/>
              </a:rPr>
              <a:t>　代理店・お客さま・損保ジャパン日本興亜との関わり</a:t>
            </a:r>
            <a:endParaRPr lang="en-US" altLang="ja-JP" sz="1800">
              <a:ea typeface="ＭＳ Ｐゴシック" pitchFamily="50"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965200" y="76200"/>
            <a:ext cx="7454900" cy="553998"/>
          </a:xfrm>
          <a:prstGeom prst="rect">
            <a:avLst/>
          </a:prstGeom>
          <a:noFill/>
          <a:ln w="9525">
            <a:noFill/>
            <a:miter lim="800000"/>
            <a:headEnd/>
            <a:tailEnd/>
          </a:ln>
          <a:effectLst/>
        </p:spPr>
        <p:txBody>
          <a:bodyPr>
            <a:spAutoFit/>
          </a:bodyPr>
          <a:lstStyle/>
          <a:p>
            <a:pPr algn="l">
              <a:spcBef>
                <a:spcPct val="50000"/>
              </a:spcBef>
            </a:pPr>
            <a:r>
              <a:rPr lang="ja-JP" altLang="en-US" sz="3000" b="0" dirty="0">
                <a:solidFill>
                  <a:schemeClr val="tx1"/>
                </a:solidFill>
                <a:ea typeface="ＤＨＰ特太ゴシック体" pitchFamily="2" charset="-128"/>
              </a:rPr>
              <a:t>損保ジャパン日本興亜システムズの沿革</a:t>
            </a:r>
            <a:endParaRPr lang="ja-JP" altLang="en-US" sz="3000" b="0" dirty="0">
              <a:solidFill>
                <a:schemeClr val="tx1"/>
              </a:solidFill>
            </a:endParaRPr>
          </a:p>
        </p:txBody>
      </p:sp>
      <p:sp>
        <p:nvSpPr>
          <p:cNvPr id="5" name="Rectangle 2"/>
          <p:cNvSpPr>
            <a:spLocks noChangeArrowheads="1"/>
          </p:cNvSpPr>
          <p:nvPr/>
        </p:nvSpPr>
        <p:spPr bwMode="auto">
          <a:xfrm>
            <a:off x="63500" y="966788"/>
            <a:ext cx="4587875" cy="5465762"/>
          </a:xfrm>
          <a:prstGeom prst="rect">
            <a:avLst/>
          </a:prstGeom>
          <a:noFill/>
          <a:ln w="9525">
            <a:noFill/>
            <a:miter lim="800000"/>
            <a:headEnd/>
            <a:tailEnd/>
          </a:ln>
        </p:spPr>
        <p:txBody>
          <a:bodyPr wrap="none" lIns="201549" tIns="268203" rIns="0" bIns="268203">
            <a:spAutoFit/>
          </a:bodyPr>
          <a:lstStyle/>
          <a:p>
            <a:pPr algn="l"/>
            <a:r>
              <a:rPr lang="ja-JP" altLang="en-US" sz="1200">
                <a:solidFill>
                  <a:schemeClr val="tx1"/>
                </a:solidFill>
                <a:latin typeface="ＭＳ Ｐゴシック" charset="-128"/>
              </a:rPr>
              <a:t>沿　革</a:t>
            </a:r>
          </a:p>
          <a:p>
            <a:pPr algn="l" eaLnBrk="0" hangingPunct="0"/>
            <a:r>
              <a:rPr lang="ja-JP" altLang="ja-JP" sz="1200">
                <a:solidFill>
                  <a:schemeClr val="tx1"/>
                </a:solidFill>
                <a:latin typeface="ＭＳ Ｐゴシック" charset="-128"/>
              </a:rPr>
              <a:t>1984</a:t>
            </a:r>
            <a:r>
              <a:rPr lang="ja-JP" altLang="en-US" sz="1200">
                <a:solidFill>
                  <a:schemeClr val="tx1"/>
                </a:solidFill>
                <a:latin typeface="ＭＳ Ｐゴシック" charset="-128"/>
              </a:rPr>
              <a:t>年</a:t>
            </a:r>
            <a:r>
              <a:rPr lang="ja-JP" altLang="ja-JP" sz="1200">
                <a:solidFill>
                  <a:schemeClr val="tx1"/>
                </a:solidFill>
                <a:latin typeface="ＭＳ Ｐゴシック" charset="-128"/>
              </a:rPr>
              <a:t>4</a:t>
            </a:r>
            <a:r>
              <a:rPr lang="ja-JP" altLang="en-US" sz="1200">
                <a:solidFill>
                  <a:schemeClr val="tx1"/>
                </a:solidFill>
                <a:latin typeface="ＭＳ Ｐゴシック" charset="-128"/>
              </a:rPr>
              <a:t>月</a:t>
            </a:r>
            <a:r>
              <a:rPr lang="ja-JP" altLang="en-US" sz="1200" b="0">
                <a:solidFill>
                  <a:schemeClr val="tx1"/>
                </a:solidFill>
                <a:latin typeface="ＭＳ Ｐゴシック" charset="-128"/>
              </a:rPr>
              <a:t> </a:t>
            </a:r>
          </a:p>
          <a:p>
            <a:pPr lvl="1" algn="l" eaLnBrk="0" fontAlgn="ctr" hangingPunct="0"/>
            <a:r>
              <a:rPr lang="ja-JP" altLang="en-US" sz="1200">
                <a:solidFill>
                  <a:schemeClr val="tx1"/>
                </a:solidFill>
                <a:latin typeface="ＭＳ Ｐゴシック" charset="-128"/>
              </a:rPr>
              <a:t>「安田システム開発株式会社」設立</a:t>
            </a:r>
          </a:p>
          <a:p>
            <a:pPr lvl="1" algn="l" eaLnBrk="0" fontAlgn="ctr" hangingPunct="0"/>
            <a:r>
              <a:rPr lang="ja-JP" altLang="en-US" sz="1200">
                <a:solidFill>
                  <a:schemeClr val="tx1"/>
                </a:solidFill>
                <a:latin typeface="ＭＳ Ｐゴシック" charset="-128"/>
              </a:rPr>
              <a:t> </a:t>
            </a:r>
          </a:p>
          <a:p>
            <a:pPr algn="l" eaLnBrk="0" fontAlgn="ctr" hangingPunct="0"/>
            <a:r>
              <a:rPr lang="ja-JP" altLang="ja-JP" sz="1200">
                <a:solidFill>
                  <a:schemeClr val="tx1"/>
                </a:solidFill>
                <a:latin typeface="ＭＳ Ｐゴシック" charset="-128"/>
              </a:rPr>
              <a:t>1989</a:t>
            </a:r>
            <a:r>
              <a:rPr lang="ja-JP" altLang="en-US" sz="1200">
                <a:solidFill>
                  <a:schemeClr val="tx1"/>
                </a:solidFill>
                <a:latin typeface="ＭＳ Ｐゴシック" charset="-128"/>
              </a:rPr>
              <a:t>年</a:t>
            </a:r>
            <a:r>
              <a:rPr lang="ja-JP" altLang="ja-JP" sz="1200">
                <a:solidFill>
                  <a:schemeClr val="tx1"/>
                </a:solidFill>
                <a:latin typeface="ＭＳ Ｐゴシック" charset="-128"/>
              </a:rPr>
              <a:t>6</a:t>
            </a:r>
            <a:r>
              <a:rPr lang="ja-JP" altLang="en-US" sz="1200">
                <a:solidFill>
                  <a:schemeClr val="tx1"/>
                </a:solidFill>
                <a:latin typeface="ＭＳ Ｐゴシック" charset="-128"/>
              </a:rPr>
              <a:t>月 </a:t>
            </a:r>
          </a:p>
          <a:p>
            <a:pPr lvl="1" algn="l" eaLnBrk="0" fontAlgn="ctr" hangingPunct="0"/>
            <a:r>
              <a:rPr lang="ja-JP" altLang="en-US" sz="1200">
                <a:solidFill>
                  <a:schemeClr val="tx1"/>
                </a:solidFill>
                <a:latin typeface="ＭＳ Ｐゴシック" charset="-128"/>
              </a:rPr>
              <a:t>「安田火災システム開発株式会社」に社名変更 </a:t>
            </a:r>
          </a:p>
          <a:p>
            <a:pPr lvl="1" algn="l" eaLnBrk="0" fontAlgn="ctr" hangingPunct="0"/>
            <a:endParaRPr lang="ja-JP" altLang="en-US" sz="1200">
              <a:solidFill>
                <a:schemeClr val="tx1"/>
              </a:solidFill>
              <a:latin typeface="ＭＳ Ｐゴシック" charset="-128"/>
            </a:endParaRPr>
          </a:p>
          <a:p>
            <a:pPr algn="l" eaLnBrk="0" fontAlgn="ctr" hangingPunct="0"/>
            <a:r>
              <a:rPr lang="ja-JP" altLang="ja-JP" sz="1200">
                <a:solidFill>
                  <a:schemeClr val="tx1"/>
                </a:solidFill>
                <a:latin typeface="ＭＳ Ｐゴシック" charset="-128"/>
              </a:rPr>
              <a:t>1995</a:t>
            </a:r>
            <a:r>
              <a:rPr lang="ja-JP" altLang="en-US" sz="1200">
                <a:solidFill>
                  <a:schemeClr val="tx1"/>
                </a:solidFill>
                <a:latin typeface="ＭＳ Ｐゴシック" charset="-128"/>
              </a:rPr>
              <a:t>年</a:t>
            </a:r>
            <a:r>
              <a:rPr lang="ja-JP" altLang="ja-JP" sz="1200">
                <a:solidFill>
                  <a:schemeClr val="tx1"/>
                </a:solidFill>
                <a:latin typeface="ＭＳ Ｐゴシック" charset="-128"/>
              </a:rPr>
              <a:t>8</a:t>
            </a:r>
            <a:r>
              <a:rPr lang="ja-JP" altLang="en-US" sz="1200">
                <a:solidFill>
                  <a:schemeClr val="tx1"/>
                </a:solidFill>
                <a:latin typeface="ＭＳ Ｐゴシック" charset="-128"/>
              </a:rPr>
              <a:t>月 </a:t>
            </a:r>
          </a:p>
          <a:p>
            <a:pPr lvl="1" algn="l" eaLnBrk="0" fontAlgn="ctr" hangingPunct="0"/>
            <a:r>
              <a:rPr lang="ja-JP" altLang="en-US" sz="1200">
                <a:solidFill>
                  <a:schemeClr val="tx1"/>
                </a:solidFill>
                <a:latin typeface="ＭＳ Ｐゴシック" charset="-128"/>
              </a:rPr>
              <a:t>株式会社安田火災</a:t>
            </a:r>
            <a:br>
              <a:rPr lang="ja-JP" altLang="en-US" sz="1200">
                <a:solidFill>
                  <a:schemeClr val="tx1"/>
                </a:solidFill>
                <a:latin typeface="ＭＳ Ｐゴシック" charset="-128"/>
              </a:rPr>
            </a:br>
            <a:r>
              <a:rPr lang="ja-JP" altLang="en-US" sz="1200">
                <a:solidFill>
                  <a:schemeClr val="tx1"/>
                </a:solidFill>
                <a:latin typeface="ＭＳ Ｐゴシック" charset="-128"/>
              </a:rPr>
              <a:t>インフォメーション・テクノロジーの</a:t>
            </a:r>
            <a:br>
              <a:rPr lang="ja-JP" altLang="en-US" sz="1200">
                <a:solidFill>
                  <a:schemeClr val="tx1"/>
                </a:solidFill>
                <a:latin typeface="ＭＳ Ｐゴシック" charset="-128"/>
              </a:rPr>
            </a:br>
            <a:r>
              <a:rPr lang="ja-JP" altLang="en-US" sz="1200">
                <a:solidFill>
                  <a:schemeClr val="tx1"/>
                </a:solidFill>
                <a:latin typeface="ＭＳ Ｐゴシック" charset="-128"/>
              </a:rPr>
              <a:t>ホスト開発部門と統合再編 </a:t>
            </a:r>
          </a:p>
          <a:p>
            <a:pPr lvl="1" algn="l" eaLnBrk="0" fontAlgn="ctr" hangingPunct="0"/>
            <a:endParaRPr lang="ja-JP" altLang="en-US" sz="1200">
              <a:solidFill>
                <a:schemeClr val="tx1"/>
              </a:solidFill>
              <a:latin typeface="ＭＳ Ｐゴシック" charset="-128"/>
            </a:endParaRPr>
          </a:p>
          <a:p>
            <a:pPr algn="l" eaLnBrk="0" fontAlgn="ctr" hangingPunct="0"/>
            <a:r>
              <a:rPr lang="ja-JP" altLang="ja-JP" sz="1200">
                <a:solidFill>
                  <a:schemeClr val="tx1"/>
                </a:solidFill>
                <a:latin typeface="ＭＳ Ｐゴシック" charset="-128"/>
              </a:rPr>
              <a:t>2002</a:t>
            </a:r>
            <a:r>
              <a:rPr lang="ja-JP" altLang="en-US" sz="1200">
                <a:solidFill>
                  <a:schemeClr val="tx1"/>
                </a:solidFill>
                <a:latin typeface="ＭＳ Ｐゴシック" charset="-128"/>
              </a:rPr>
              <a:t>年</a:t>
            </a:r>
            <a:r>
              <a:rPr lang="ja-JP" altLang="ja-JP" sz="1200">
                <a:solidFill>
                  <a:schemeClr val="tx1"/>
                </a:solidFill>
                <a:latin typeface="ＭＳ Ｐゴシック" charset="-128"/>
              </a:rPr>
              <a:t>7</a:t>
            </a:r>
            <a:r>
              <a:rPr lang="ja-JP" altLang="en-US" sz="1200">
                <a:solidFill>
                  <a:schemeClr val="tx1"/>
                </a:solidFill>
                <a:latin typeface="ＭＳ Ｐゴシック" charset="-128"/>
              </a:rPr>
              <a:t>月 </a:t>
            </a:r>
          </a:p>
          <a:p>
            <a:pPr lvl="1" algn="l" eaLnBrk="0" fontAlgn="ctr" hangingPunct="0"/>
            <a:r>
              <a:rPr lang="ja-JP" altLang="en-US" sz="1200">
                <a:solidFill>
                  <a:schemeClr val="tx1"/>
                </a:solidFill>
                <a:latin typeface="ＭＳ Ｐゴシック" charset="-128"/>
              </a:rPr>
              <a:t>「株式会社損保ジャパン・システムソリューション」に社名変更 </a:t>
            </a:r>
          </a:p>
          <a:p>
            <a:pPr lvl="1" algn="l" eaLnBrk="0" fontAlgn="ctr" hangingPunct="0"/>
            <a:endParaRPr lang="ja-JP" altLang="en-US" sz="1200">
              <a:solidFill>
                <a:schemeClr val="tx1"/>
              </a:solidFill>
              <a:latin typeface="ＭＳ Ｐゴシック" charset="-128"/>
            </a:endParaRPr>
          </a:p>
          <a:p>
            <a:pPr algn="l" eaLnBrk="0" fontAlgn="ctr" hangingPunct="0"/>
            <a:r>
              <a:rPr lang="ja-JP" altLang="ja-JP" sz="1200">
                <a:solidFill>
                  <a:schemeClr val="tx1"/>
                </a:solidFill>
                <a:latin typeface="ＭＳ Ｐゴシック" charset="-128"/>
              </a:rPr>
              <a:t>2005</a:t>
            </a:r>
            <a:r>
              <a:rPr lang="ja-JP" altLang="en-US" sz="1200">
                <a:solidFill>
                  <a:schemeClr val="tx1"/>
                </a:solidFill>
                <a:latin typeface="ＭＳ Ｐゴシック" charset="-128"/>
              </a:rPr>
              <a:t>年</a:t>
            </a:r>
            <a:r>
              <a:rPr lang="ja-JP" altLang="ja-JP" sz="1200">
                <a:solidFill>
                  <a:schemeClr val="tx1"/>
                </a:solidFill>
                <a:latin typeface="ＭＳ Ｐゴシック" charset="-128"/>
              </a:rPr>
              <a:t>4</a:t>
            </a:r>
            <a:r>
              <a:rPr lang="ja-JP" altLang="en-US" sz="1200">
                <a:solidFill>
                  <a:schemeClr val="tx1"/>
                </a:solidFill>
                <a:latin typeface="ＭＳ Ｐゴシック" charset="-128"/>
              </a:rPr>
              <a:t>月 </a:t>
            </a:r>
          </a:p>
          <a:p>
            <a:pPr lvl="1" algn="l" eaLnBrk="0" fontAlgn="ctr" hangingPunct="0"/>
            <a:r>
              <a:rPr lang="ja-JP" altLang="en-US" sz="1200">
                <a:solidFill>
                  <a:schemeClr val="tx1"/>
                </a:solidFill>
                <a:latin typeface="ＭＳ Ｐゴシック" charset="-128"/>
              </a:rPr>
              <a:t>株式会社損害保険ジャパンの</a:t>
            </a:r>
            <a:br>
              <a:rPr lang="ja-JP" altLang="en-US" sz="1200">
                <a:solidFill>
                  <a:schemeClr val="tx1"/>
                </a:solidFill>
                <a:latin typeface="ＭＳ Ｐゴシック" charset="-128"/>
              </a:rPr>
            </a:br>
            <a:r>
              <a:rPr lang="ja-JP" altLang="en-US" sz="1200">
                <a:solidFill>
                  <a:schemeClr val="tx1"/>
                </a:solidFill>
                <a:latin typeface="ＭＳ Ｐゴシック" charset="-128"/>
              </a:rPr>
              <a:t>情報システム部と組織再編 </a:t>
            </a:r>
          </a:p>
          <a:p>
            <a:pPr lvl="1" algn="l" eaLnBrk="0" fontAlgn="ctr" hangingPunct="0"/>
            <a:endParaRPr lang="ja-JP" altLang="en-US" sz="1200">
              <a:solidFill>
                <a:schemeClr val="tx1"/>
              </a:solidFill>
              <a:latin typeface="ＭＳ Ｐゴシック" charset="-128"/>
            </a:endParaRPr>
          </a:p>
          <a:p>
            <a:pPr lvl="1" algn="l" eaLnBrk="0" fontAlgn="ctr" hangingPunct="0"/>
            <a:endParaRPr lang="ja-JP" altLang="en-US" sz="1200">
              <a:solidFill>
                <a:schemeClr val="tx1"/>
              </a:solidFill>
              <a:latin typeface="ＭＳ Ｐゴシック" charset="-128"/>
            </a:endParaRPr>
          </a:p>
          <a:p>
            <a:pPr lvl="1" algn="l" eaLnBrk="0" fontAlgn="ctr" hangingPunct="0"/>
            <a:endParaRPr lang="ja-JP" altLang="en-US" sz="1200">
              <a:solidFill>
                <a:schemeClr val="tx1"/>
              </a:solidFill>
              <a:latin typeface="ＭＳ Ｐゴシック" charset="-128"/>
            </a:endParaRPr>
          </a:p>
          <a:p>
            <a:pPr lvl="1" algn="l" eaLnBrk="0" fontAlgn="ctr" hangingPunct="0"/>
            <a:endParaRPr lang="ja-JP" altLang="en-US" sz="1200">
              <a:solidFill>
                <a:schemeClr val="tx1"/>
              </a:solidFill>
              <a:latin typeface="ＭＳ Ｐゴシック" charset="-128"/>
            </a:endParaRPr>
          </a:p>
          <a:p>
            <a:pPr algn="l" eaLnBrk="0" fontAlgn="ctr" hangingPunct="0"/>
            <a:r>
              <a:rPr lang="ja-JP" altLang="ja-JP" sz="1200">
                <a:solidFill>
                  <a:schemeClr val="tx1"/>
                </a:solidFill>
                <a:latin typeface="ＭＳ Ｐゴシック" charset="-128"/>
              </a:rPr>
              <a:t>2011</a:t>
            </a:r>
            <a:r>
              <a:rPr lang="ja-JP" altLang="en-US" sz="1200">
                <a:solidFill>
                  <a:schemeClr val="tx1"/>
                </a:solidFill>
                <a:latin typeface="ＭＳ Ｐゴシック" charset="-128"/>
              </a:rPr>
              <a:t>年</a:t>
            </a:r>
            <a:r>
              <a:rPr lang="ja-JP" altLang="ja-JP" sz="1200">
                <a:solidFill>
                  <a:schemeClr val="tx1"/>
                </a:solidFill>
                <a:latin typeface="ＭＳ Ｐゴシック" charset="-128"/>
              </a:rPr>
              <a:t>4</a:t>
            </a:r>
            <a:r>
              <a:rPr lang="ja-JP" altLang="en-US" sz="1200">
                <a:solidFill>
                  <a:schemeClr val="tx1"/>
                </a:solidFill>
                <a:latin typeface="ＭＳ Ｐゴシック" charset="-128"/>
              </a:rPr>
              <a:t>月 </a:t>
            </a:r>
          </a:p>
          <a:p>
            <a:pPr algn="l" eaLnBrk="0" fontAlgn="ctr" hangingPunct="0"/>
            <a:endParaRPr lang="ja-JP" altLang="en-US" sz="1200">
              <a:solidFill>
                <a:schemeClr val="tx1"/>
              </a:solidFill>
              <a:latin typeface="ＭＳ Ｐゴシック" charset="-128"/>
            </a:endParaRPr>
          </a:p>
          <a:p>
            <a:pPr algn="l" eaLnBrk="0" fontAlgn="ctr" hangingPunct="0"/>
            <a:endParaRPr lang="ja-JP" altLang="en-US" sz="1200">
              <a:solidFill>
                <a:schemeClr val="tx1"/>
              </a:solidFill>
              <a:latin typeface="ＭＳ Ｐゴシック" charset="-128"/>
            </a:endParaRPr>
          </a:p>
          <a:p>
            <a:pPr lvl="1" algn="l" eaLnBrk="0" fontAlgn="ctr" hangingPunct="0"/>
            <a:endParaRPr lang="ja-JP" altLang="en-US" sz="1200">
              <a:solidFill>
                <a:schemeClr val="tx1"/>
              </a:solidFill>
              <a:latin typeface="ＭＳ Ｐゴシック" charset="-128"/>
            </a:endParaRPr>
          </a:p>
          <a:p>
            <a:pPr algn="l" eaLnBrk="0" fontAlgn="ctr" hangingPunct="0"/>
            <a:r>
              <a:rPr lang="ja-JP" altLang="ja-JP" sz="1200">
                <a:solidFill>
                  <a:schemeClr val="tx1"/>
                </a:solidFill>
                <a:latin typeface="ＭＳ Ｐゴシック" charset="-128"/>
              </a:rPr>
              <a:t>2014</a:t>
            </a:r>
            <a:r>
              <a:rPr lang="ja-JP" altLang="en-US" sz="1200">
                <a:solidFill>
                  <a:schemeClr val="tx1"/>
                </a:solidFill>
                <a:latin typeface="ＭＳ Ｐゴシック" charset="-128"/>
              </a:rPr>
              <a:t>年</a:t>
            </a:r>
            <a:r>
              <a:rPr lang="ja-JP" altLang="ja-JP" sz="1200">
                <a:solidFill>
                  <a:schemeClr val="tx1"/>
                </a:solidFill>
                <a:latin typeface="ＭＳ Ｐゴシック" charset="-128"/>
              </a:rPr>
              <a:t>9</a:t>
            </a:r>
            <a:r>
              <a:rPr lang="ja-JP" altLang="en-US" sz="1200">
                <a:solidFill>
                  <a:schemeClr val="tx1"/>
                </a:solidFill>
                <a:latin typeface="ＭＳ Ｐゴシック" charset="-128"/>
              </a:rPr>
              <a:t>月 </a:t>
            </a:r>
            <a:endParaRPr lang="ja-JP" altLang="ja-JP" sz="1200">
              <a:solidFill>
                <a:schemeClr val="tx1"/>
              </a:solidFill>
              <a:latin typeface="ＭＳ Ｐゴシック" charset="-128"/>
            </a:endParaRPr>
          </a:p>
        </p:txBody>
      </p:sp>
      <p:pic>
        <p:nvPicPr>
          <p:cNvPr id="6" name="Picture 3" descr="株式会社損保ジャパン・システムソリューション"/>
          <p:cNvPicPr>
            <a:picLocks noChangeAspect="1" noChangeArrowheads="1"/>
          </p:cNvPicPr>
          <p:nvPr/>
        </p:nvPicPr>
        <p:blipFill>
          <a:blip r:embed="rId2" cstate="print"/>
          <a:srcRect/>
          <a:stretch>
            <a:fillRect/>
          </a:stretch>
        </p:blipFill>
        <p:spPr bwMode="auto">
          <a:xfrm>
            <a:off x="598488" y="688975"/>
            <a:ext cx="3714750" cy="447675"/>
          </a:xfrm>
          <a:prstGeom prst="rect">
            <a:avLst/>
          </a:prstGeom>
          <a:noFill/>
          <a:ln w="9525">
            <a:noFill/>
            <a:miter lim="800000"/>
            <a:headEnd/>
            <a:tailEnd/>
          </a:ln>
        </p:spPr>
      </p:pic>
      <p:pic>
        <p:nvPicPr>
          <p:cNvPr id="7" name="Picture 4" descr="エヌ・ケイ・システムズ株式会社"/>
          <p:cNvPicPr>
            <a:picLocks noChangeAspect="1" noChangeArrowheads="1"/>
          </p:cNvPicPr>
          <p:nvPr/>
        </p:nvPicPr>
        <p:blipFill>
          <a:blip r:embed="rId3" cstate="print"/>
          <a:srcRect/>
          <a:stretch>
            <a:fillRect/>
          </a:stretch>
        </p:blipFill>
        <p:spPr bwMode="auto">
          <a:xfrm>
            <a:off x="4703763" y="688975"/>
            <a:ext cx="3714750" cy="447675"/>
          </a:xfrm>
          <a:prstGeom prst="rect">
            <a:avLst/>
          </a:prstGeom>
          <a:noFill/>
          <a:ln w="9525">
            <a:noFill/>
            <a:miter lim="800000"/>
            <a:headEnd/>
            <a:tailEnd/>
          </a:ln>
        </p:spPr>
      </p:pic>
      <p:pic>
        <p:nvPicPr>
          <p:cNvPr id="8" name="Picture 5" descr="NKSJシステムズ株式会社"/>
          <p:cNvPicPr>
            <a:picLocks noChangeAspect="1" noChangeArrowheads="1"/>
          </p:cNvPicPr>
          <p:nvPr/>
        </p:nvPicPr>
        <p:blipFill>
          <a:blip r:embed="rId4" cstate="print"/>
          <a:srcRect/>
          <a:stretch>
            <a:fillRect/>
          </a:stretch>
        </p:blipFill>
        <p:spPr bwMode="auto">
          <a:xfrm>
            <a:off x="598488" y="5453063"/>
            <a:ext cx="7362825" cy="473075"/>
          </a:xfrm>
          <a:prstGeom prst="rect">
            <a:avLst/>
          </a:prstGeom>
          <a:noFill/>
          <a:ln w="9525">
            <a:noFill/>
            <a:miter lim="800000"/>
            <a:headEnd/>
            <a:tailEnd/>
          </a:ln>
        </p:spPr>
      </p:pic>
      <p:pic>
        <p:nvPicPr>
          <p:cNvPr id="9" name="Picture 6" descr="損保ジャパン日本興亜システムズ株式会社"/>
          <p:cNvPicPr>
            <a:picLocks noChangeAspect="1" noChangeArrowheads="1"/>
          </p:cNvPicPr>
          <p:nvPr/>
        </p:nvPicPr>
        <p:blipFill>
          <a:blip r:embed="rId5" cstate="print"/>
          <a:srcRect/>
          <a:stretch>
            <a:fillRect/>
          </a:stretch>
        </p:blipFill>
        <p:spPr bwMode="auto">
          <a:xfrm>
            <a:off x="581025" y="6207125"/>
            <a:ext cx="7362825" cy="574675"/>
          </a:xfrm>
          <a:prstGeom prst="rect">
            <a:avLst/>
          </a:prstGeom>
          <a:noFill/>
          <a:ln w="9525">
            <a:noFill/>
            <a:miter lim="800000"/>
            <a:headEnd/>
            <a:tailEnd/>
          </a:ln>
        </p:spPr>
      </p:pic>
      <p:sp>
        <p:nvSpPr>
          <p:cNvPr id="10" name="Rectangle 2"/>
          <p:cNvSpPr>
            <a:spLocks noChangeArrowheads="1"/>
          </p:cNvSpPr>
          <p:nvPr/>
        </p:nvSpPr>
        <p:spPr bwMode="auto">
          <a:xfrm>
            <a:off x="4714875" y="947738"/>
            <a:ext cx="3617913" cy="5465762"/>
          </a:xfrm>
          <a:prstGeom prst="rect">
            <a:avLst/>
          </a:prstGeom>
          <a:noFill/>
          <a:ln w="9525">
            <a:noFill/>
            <a:miter lim="800000"/>
            <a:headEnd/>
            <a:tailEnd/>
          </a:ln>
        </p:spPr>
        <p:txBody>
          <a:bodyPr wrap="none" lIns="201549" tIns="268203" rIns="0" bIns="268203">
            <a:spAutoFit/>
          </a:bodyPr>
          <a:lstStyle/>
          <a:p>
            <a:pPr algn="l"/>
            <a:r>
              <a:rPr lang="ja-JP" altLang="en-US" sz="1200">
                <a:solidFill>
                  <a:schemeClr val="tx1"/>
                </a:solidFill>
                <a:latin typeface="ＭＳ Ｐゴシック" charset="-128"/>
              </a:rPr>
              <a:t>沿　革</a:t>
            </a:r>
            <a:endParaRPr lang="ja-JP" altLang="ja-JP" sz="1200">
              <a:solidFill>
                <a:schemeClr val="tx1"/>
              </a:solidFill>
              <a:latin typeface="ＭＳ Ｐゴシック" charset="-128"/>
            </a:endParaRPr>
          </a:p>
          <a:p>
            <a:pPr algn="l" eaLnBrk="0" fontAlgn="ctr" hangingPunct="0"/>
            <a:r>
              <a:rPr lang="ja-JP" altLang="ja-JP" sz="1200">
                <a:solidFill>
                  <a:schemeClr val="tx1"/>
                </a:solidFill>
                <a:latin typeface="ＭＳ Ｐゴシック" charset="-128"/>
              </a:rPr>
              <a:t>1971</a:t>
            </a:r>
            <a:r>
              <a:rPr lang="ja-JP" altLang="en-US" sz="1200">
                <a:solidFill>
                  <a:schemeClr val="tx1"/>
                </a:solidFill>
                <a:latin typeface="ＭＳ Ｐゴシック" charset="-128"/>
              </a:rPr>
              <a:t>年</a:t>
            </a:r>
            <a:r>
              <a:rPr lang="ja-JP" altLang="ja-JP" sz="1200">
                <a:solidFill>
                  <a:schemeClr val="tx1"/>
                </a:solidFill>
                <a:latin typeface="ＭＳ Ｐゴシック" charset="-128"/>
              </a:rPr>
              <a:t>12</a:t>
            </a:r>
            <a:r>
              <a:rPr lang="ja-JP" altLang="en-US" sz="1200">
                <a:solidFill>
                  <a:schemeClr val="tx1"/>
                </a:solidFill>
                <a:latin typeface="ＭＳ Ｐゴシック" charset="-128"/>
              </a:rPr>
              <a:t>月</a:t>
            </a:r>
            <a:r>
              <a:rPr lang="ja-JP" altLang="en-US" sz="1200" b="0">
                <a:solidFill>
                  <a:schemeClr val="tx1"/>
                </a:solidFill>
                <a:latin typeface="ＭＳ Ｐゴシック" charset="-128"/>
              </a:rPr>
              <a:t> </a:t>
            </a:r>
          </a:p>
          <a:p>
            <a:pPr lvl="1" algn="l" eaLnBrk="0" fontAlgn="ctr" hangingPunct="0"/>
            <a:r>
              <a:rPr lang="ja-JP" altLang="en-US" sz="1200">
                <a:solidFill>
                  <a:schemeClr val="tx1"/>
                </a:solidFill>
                <a:latin typeface="ＭＳ Ｐゴシック" charset="-128"/>
              </a:rPr>
              <a:t>日本チェコ機械株式会社の</a:t>
            </a:r>
            <a:br>
              <a:rPr lang="ja-JP" altLang="en-US" sz="1200">
                <a:solidFill>
                  <a:schemeClr val="tx1"/>
                </a:solidFill>
                <a:latin typeface="ＭＳ Ｐゴシック" charset="-128"/>
              </a:rPr>
            </a:br>
            <a:r>
              <a:rPr lang="ja-JP" altLang="en-US" sz="1200">
                <a:solidFill>
                  <a:schemeClr val="tx1"/>
                </a:solidFill>
                <a:latin typeface="ＭＳ Ｐゴシック" charset="-128"/>
              </a:rPr>
              <a:t>ＮＣソフトウェア部門として設立 </a:t>
            </a:r>
          </a:p>
          <a:p>
            <a:pPr lvl="1" algn="l" eaLnBrk="0" fontAlgn="ctr" hangingPunct="0"/>
            <a:endParaRPr lang="ja-JP" altLang="en-US" sz="1200">
              <a:solidFill>
                <a:schemeClr val="tx1"/>
              </a:solidFill>
              <a:latin typeface="ＭＳ Ｐゴシック" charset="-128"/>
            </a:endParaRPr>
          </a:p>
          <a:p>
            <a:pPr algn="l" eaLnBrk="0" fontAlgn="ctr" hangingPunct="0"/>
            <a:r>
              <a:rPr lang="ja-JP" altLang="ja-JP" sz="1200">
                <a:solidFill>
                  <a:schemeClr val="tx1"/>
                </a:solidFill>
                <a:latin typeface="ＭＳ Ｐゴシック" charset="-128"/>
              </a:rPr>
              <a:t>1975</a:t>
            </a:r>
            <a:r>
              <a:rPr lang="ja-JP" altLang="en-US" sz="1200">
                <a:solidFill>
                  <a:schemeClr val="tx1"/>
                </a:solidFill>
                <a:latin typeface="ＭＳ Ｐゴシック" charset="-128"/>
              </a:rPr>
              <a:t>年</a:t>
            </a:r>
            <a:r>
              <a:rPr lang="ja-JP" altLang="ja-JP" sz="1200">
                <a:solidFill>
                  <a:schemeClr val="tx1"/>
                </a:solidFill>
                <a:latin typeface="ＭＳ Ｐゴシック" charset="-128"/>
              </a:rPr>
              <a:t>7</a:t>
            </a:r>
            <a:r>
              <a:rPr lang="ja-JP" altLang="en-US" sz="1200">
                <a:solidFill>
                  <a:schemeClr val="tx1"/>
                </a:solidFill>
                <a:latin typeface="ＭＳ Ｐゴシック" charset="-128"/>
              </a:rPr>
              <a:t>月 </a:t>
            </a:r>
          </a:p>
          <a:p>
            <a:pPr lvl="1" algn="l" eaLnBrk="0" fontAlgn="ctr" hangingPunct="0"/>
            <a:r>
              <a:rPr lang="ja-JP" altLang="en-US" sz="1200">
                <a:solidFill>
                  <a:schemeClr val="tx1"/>
                </a:solidFill>
                <a:latin typeface="ＭＳ Ｐゴシック" charset="-128"/>
              </a:rPr>
              <a:t>「株式会社ニッカシステム開発」に社名変更</a:t>
            </a:r>
            <a:br>
              <a:rPr lang="ja-JP" altLang="en-US" sz="1200">
                <a:solidFill>
                  <a:schemeClr val="tx1"/>
                </a:solidFill>
                <a:latin typeface="ＭＳ Ｐゴシック" charset="-128"/>
              </a:rPr>
            </a:br>
            <a:r>
              <a:rPr lang="ja-JP" altLang="en-US" sz="1200">
                <a:solidFill>
                  <a:schemeClr val="tx1"/>
                </a:solidFill>
                <a:latin typeface="ＭＳ Ｐゴシック" charset="-128"/>
              </a:rPr>
              <a:t>日本火災海上保険株式会社系列の</a:t>
            </a:r>
            <a:br>
              <a:rPr lang="ja-JP" altLang="en-US" sz="1200">
                <a:solidFill>
                  <a:schemeClr val="tx1"/>
                </a:solidFill>
                <a:latin typeface="ＭＳ Ｐゴシック" charset="-128"/>
              </a:rPr>
            </a:br>
            <a:r>
              <a:rPr lang="ja-JP" altLang="en-US" sz="1200">
                <a:solidFill>
                  <a:schemeClr val="tx1"/>
                </a:solidFill>
                <a:latin typeface="ＭＳ Ｐゴシック" charset="-128"/>
              </a:rPr>
              <a:t>日宝興業株式会社が資本参加 </a:t>
            </a:r>
          </a:p>
          <a:p>
            <a:pPr lvl="1" algn="l" eaLnBrk="0" fontAlgn="ctr" hangingPunct="0"/>
            <a:endParaRPr lang="ja-JP" altLang="en-US" sz="1200">
              <a:solidFill>
                <a:schemeClr val="tx1"/>
              </a:solidFill>
              <a:latin typeface="ＭＳ Ｐゴシック" charset="-128"/>
            </a:endParaRPr>
          </a:p>
          <a:p>
            <a:pPr algn="l" eaLnBrk="0" fontAlgn="ctr" hangingPunct="0"/>
            <a:r>
              <a:rPr lang="ja-JP" altLang="ja-JP" sz="1200">
                <a:solidFill>
                  <a:schemeClr val="tx1"/>
                </a:solidFill>
                <a:latin typeface="ＭＳ Ｐゴシック" charset="-128"/>
              </a:rPr>
              <a:t>1993</a:t>
            </a:r>
            <a:r>
              <a:rPr lang="ja-JP" altLang="en-US" sz="1200">
                <a:solidFill>
                  <a:schemeClr val="tx1"/>
                </a:solidFill>
                <a:latin typeface="ＭＳ Ｐゴシック" charset="-128"/>
              </a:rPr>
              <a:t>年</a:t>
            </a:r>
            <a:r>
              <a:rPr lang="ja-JP" altLang="ja-JP" sz="1200">
                <a:solidFill>
                  <a:schemeClr val="tx1"/>
                </a:solidFill>
                <a:latin typeface="ＭＳ Ｐゴシック" charset="-128"/>
              </a:rPr>
              <a:t>4</a:t>
            </a:r>
            <a:r>
              <a:rPr lang="ja-JP" altLang="en-US" sz="1200">
                <a:solidFill>
                  <a:schemeClr val="tx1"/>
                </a:solidFill>
                <a:latin typeface="ＭＳ Ｐゴシック" charset="-128"/>
              </a:rPr>
              <a:t>月 </a:t>
            </a:r>
          </a:p>
          <a:p>
            <a:pPr lvl="1" algn="l" eaLnBrk="0" fontAlgn="ctr" hangingPunct="0"/>
            <a:r>
              <a:rPr lang="ja-JP" altLang="en-US" sz="1200">
                <a:solidFill>
                  <a:schemeClr val="tx1"/>
                </a:solidFill>
                <a:latin typeface="ＭＳ Ｐゴシック" charset="-128"/>
              </a:rPr>
              <a:t>「興亜火災情報システム株式会社」設立 </a:t>
            </a:r>
          </a:p>
          <a:p>
            <a:pPr lvl="1" algn="l" eaLnBrk="0" fontAlgn="ctr" hangingPunct="0"/>
            <a:endParaRPr lang="ja-JP" altLang="en-US" sz="1200">
              <a:solidFill>
                <a:schemeClr val="tx1"/>
              </a:solidFill>
              <a:latin typeface="ＭＳ Ｐゴシック" charset="-128"/>
            </a:endParaRPr>
          </a:p>
          <a:p>
            <a:pPr algn="l" eaLnBrk="0" fontAlgn="ctr" hangingPunct="0"/>
            <a:r>
              <a:rPr lang="ja-JP" altLang="ja-JP" sz="1200">
                <a:solidFill>
                  <a:schemeClr val="tx1"/>
                </a:solidFill>
                <a:latin typeface="ＭＳ Ｐゴシック" charset="-128"/>
              </a:rPr>
              <a:t>2002</a:t>
            </a:r>
            <a:r>
              <a:rPr lang="ja-JP" altLang="en-US" sz="1200">
                <a:solidFill>
                  <a:schemeClr val="tx1"/>
                </a:solidFill>
                <a:latin typeface="ＭＳ Ｐゴシック" charset="-128"/>
              </a:rPr>
              <a:t>年</a:t>
            </a:r>
            <a:r>
              <a:rPr lang="ja-JP" altLang="ja-JP" sz="1200">
                <a:solidFill>
                  <a:schemeClr val="tx1"/>
                </a:solidFill>
                <a:latin typeface="ＭＳ Ｐゴシック" charset="-128"/>
              </a:rPr>
              <a:t>4</a:t>
            </a:r>
            <a:r>
              <a:rPr lang="ja-JP" altLang="en-US" sz="1200">
                <a:solidFill>
                  <a:schemeClr val="tx1"/>
                </a:solidFill>
                <a:latin typeface="ＭＳ Ｐゴシック" charset="-128"/>
              </a:rPr>
              <a:t>月 </a:t>
            </a:r>
          </a:p>
          <a:p>
            <a:pPr lvl="1" algn="l" eaLnBrk="0" fontAlgn="ctr" hangingPunct="0"/>
            <a:r>
              <a:rPr lang="ja-JP" altLang="en-US" sz="1200">
                <a:solidFill>
                  <a:schemeClr val="tx1"/>
                </a:solidFill>
                <a:latin typeface="ＭＳ Ｐゴシック" charset="-128"/>
              </a:rPr>
              <a:t>株式会社ニッカシステム開発と</a:t>
            </a:r>
            <a:br>
              <a:rPr lang="ja-JP" altLang="en-US" sz="1200">
                <a:solidFill>
                  <a:schemeClr val="tx1"/>
                </a:solidFill>
                <a:latin typeface="ＭＳ Ｐゴシック" charset="-128"/>
              </a:rPr>
            </a:br>
            <a:r>
              <a:rPr lang="ja-JP" altLang="en-US" sz="1200">
                <a:solidFill>
                  <a:schemeClr val="tx1"/>
                </a:solidFill>
                <a:latin typeface="ＭＳ Ｐゴシック" charset="-128"/>
              </a:rPr>
              <a:t>興亜火災情報システム株式会社を統合</a:t>
            </a:r>
            <a:br>
              <a:rPr lang="ja-JP" altLang="en-US" sz="1200">
                <a:solidFill>
                  <a:schemeClr val="tx1"/>
                </a:solidFill>
                <a:latin typeface="ＭＳ Ｐゴシック" charset="-128"/>
              </a:rPr>
            </a:br>
            <a:r>
              <a:rPr lang="ja-JP" altLang="en-US" sz="1200">
                <a:solidFill>
                  <a:schemeClr val="tx1"/>
                </a:solidFill>
                <a:latin typeface="ＭＳ Ｐゴシック" charset="-128"/>
              </a:rPr>
              <a:t>「エヌ・ケイ・システムズ株式会社」に社名変更 </a:t>
            </a:r>
          </a:p>
          <a:p>
            <a:pPr lvl="1" algn="l" eaLnBrk="0" fontAlgn="ctr" hangingPunct="0"/>
            <a:endParaRPr lang="ja-JP" altLang="en-US" sz="1200">
              <a:solidFill>
                <a:schemeClr val="tx1"/>
              </a:solidFill>
              <a:latin typeface="ＭＳ Ｐゴシック" charset="-128"/>
            </a:endParaRPr>
          </a:p>
          <a:p>
            <a:pPr algn="l" eaLnBrk="0" fontAlgn="ctr" hangingPunct="0"/>
            <a:r>
              <a:rPr lang="ja-JP" altLang="ja-JP" sz="1200">
                <a:solidFill>
                  <a:schemeClr val="tx1"/>
                </a:solidFill>
                <a:latin typeface="ＭＳ Ｐゴシック" charset="-128"/>
              </a:rPr>
              <a:t>2010</a:t>
            </a:r>
            <a:r>
              <a:rPr lang="ja-JP" altLang="en-US" sz="1200">
                <a:solidFill>
                  <a:schemeClr val="tx1"/>
                </a:solidFill>
                <a:latin typeface="ＭＳ Ｐゴシック" charset="-128"/>
              </a:rPr>
              <a:t>年</a:t>
            </a:r>
            <a:r>
              <a:rPr lang="ja-JP" altLang="ja-JP" sz="1200">
                <a:solidFill>
                  <a:schemeClr val="tx1"/>
                </a:solidFill>
                <a:latin typeface="ＭＳ Ｐゴシック" charset="-128"/>
              </a:rPr>
              <a:t>10</a:t>
            </a:r>
            <a:r>
              <a:rPr lang="ja-JP" altLang="en-US" sz="1200">
                <a:solidFill>
                  <a:schemeClr val="tx1"/>
                </a:solidFill>
                <a:latin typeface="ＭＳ Ｐゴシック" charset="-128"/>
              </a:rPr>
              <a:t>月 </a:t>
            </a:r>
          </a:p>
          <a:p>
            <a:pPr lvl="1" algn="l" eaLnBrk="0" fontAlgn="ctr" hangingPunct="0"/>
            <a:r>
              <a:rPr lang="ja-JP" altLang="en-US" sz="1200">
                <a:solidFill>
                  <a:schemeClr val="tx1"/>
                </a:solidFill>
                <a:latin typeface="ＭＳ Ｐゴシック" charset="-128"/>
              </a:rPr>
              <a:t>日本興亜損害保険株式会社の</a:t>
            </a:r>
            <a:br>
              <a:rPr lang="ja-JP" altLang="en-US" sz="1200">
                <a:solidFill>
                  <a:schemeClr val="tx1"/>
                </a:solidFill>
                <a:latin typeface="ＭＳ Ｐゴシック" charset="-128"/>
              </a:rPr>
            </a:br>
            <a:r>
              <a:rPr lang="ja-JP" altLang="en-US" sz="1200">
                <a:solidFill>
                  <a:schemeClr val="tx1"/>
                </a:solidFill>
                <a:latin typeface="ＭＳ Ｐゴシック" charset="-128"/>
              </a:rPr>
              <a:t>情報システム部と組織再編 </a:t>
            </a:r>
          </a:p>
          <a:p>
            <a:pPr lvl="1" algn="l" eaLnBrk="0" fontAlgn="ctr" hangingPunct="0"/>
            <a:endParaRPr lang="ja-JP" altLang="en-US" sz="1200">
              <a:solidFill>
                <a:schemeClr val="tx1"/>
              </a:solidFill>
              <a:latin typeface="ＭＳ Ｐゴシック" charset="-128"/>
            </a:endParaRPr>
          </a:p>
          <a:p>
            <a:pPr algn="l" eaLnBrk="0" fontAlgn="ctr" hangingPunct="0"/>
            <a:r>
              <a:rPr lang="ja-JP" altLang="ja-JP" sz="1200">
                <a:solidFill>
                  <a:schemeClr val="tx1"/>
                </a:solidFill>
                <a:latin typeface="ＭＳ Ｐゴシック" charset="-128"/>
              </a:rPr>
              <a:t>2011</a:t>
            </a:r>
            <a:r>
              <a:rPr lang="ja-JP" altLang="en-US" sz="1200">
                <a:solidFill>
                  <a:schemeClr val="tx1"/>
                </a:solidFill>
                <a:latin typeface="ＭＳ Ｐゴシック" charset="-128"/>
              </a:rPr>
              <a:t>年</a:t>
            </a:r>
            <a:r>
              <a:rPr lang="ja-JP" altLang="ja-JP" sz="1200">
                <a:solidFill>
                  <a:schemeClr val="tx1"/>
                </a:solidFill>
                <a:latin typeface="ＭＳ Ｐゴシック" charset="-128"/>
              </a:rPr>
              <a:t>4</a:t>
            </a:r>
            <a:r>
              <a:rPr lang="ja-JP" altLang="en-US" sz="1200">
                <a:solidFill>
                  <a:schemeClr val="tx1"/>
                </a:solidFill>
                <a:latin typeface="ＭＳ Ｐゴシック" charset="-128"/>
              </a:rPr>
              <a:t>月 </a:t>
            </a:r>
          </a:p>
          <a:p>
            <a:pPr algn="l" eaLnBrk="0" fontAlgn="ctr" hangingPunct="0"/>
            <a:endParaRPr lang="ja-JP" altLang="en-US" sz="1200">
              <a:solidFill>
                <a:schemeClr val="tx1"/>
              </a:solidFill>
              <a:latin typeface="ＭＳ Ｐゴシック" charset="-128"/>
            </a:endParaRPr>
          </a:p>
          <a:p>
            <a:pPr algn="l" eaLnBrk="0" fontAlgn="ctr" hangingPunct="0"/>
            <a:endParaRPr lang="ja-JP" altLang="en-US" sz="1200">
              <a:solidFill>
                <a:schemeClr val="tx1"/>
              </a:solidFill>
              <a:latin typeface="ＭＳ Ｐゴシック" charset="-128"/>
            </a:endParaRPr>
          </a:p>
          <a:p>
            <a:pPr algn="l" eaLnBrk="0" fontAlgn="ctr" hangingPunct="0"/>
            <a:r>
              <a:rPr lang="ja-JP" altLang="en-US" sz="1200">
                <a:solidFill>
                  <a:schemeClr val="tx1"/>
                </a:solidFill>
                <a:latin typeface="ＭＳ Ｐゴシック" charset="-128"/>
              </a:rPr>
              <a:t>   </a:t>
            </a:r>
          </a:p>
          <a:p>
            <a:pPr algn="l" eaLnBrk="0" fontAlgn="ctr" hangingPunct="0"/>
            <a:r>
              <a:rPr lang="ja-JP" altLang="ja-JP" sz="1200">
                <a:solidFill>
                  <a:schemeClr val="tx1"/>
                </a:solidFill>
                <a:latin typeface="ＭＳ Ｐゴシック" charset="-128"/>
              </a:rPr>
              <a:t>2014</a:t>
            </a:r>
            <a:r>
              <a:rPr lang="ja-JP" altLang="en-US" sz="1200">
                <a:solidFill>
                  <a:schemeClr val="tx1"/>
                </a:solidFill>
                <a:latin typeface="ＭＳ Ｐゴシック" charset="-128"/>
              </a:rPr>
              <a:t>年</a:t>
            </a:r>
            <a:r>
              <a:rPr lang="ja-JP" altLang="ja-JP" sz="1200">
                <a:solidFill>
                  <a:schemeClr val="tx1"/>
                </a:solidFill>
                <a:latin typeface="ＭＳ Ｐゴシック" charset="-128"/>
              </a:rPr>
              <a:t>9</a:t>
            </a:r>
            <a:r>
              <a:rPr lang="ja-JP" altLang="en-US" sz="1200">
                <a:solidFill>
                  <a:schemeClr val="tx1"/>
                </a:solidFill>
                <a:latin typeface="ＭＳ Ｐゴシック" charset="-128"/>
              </a:rPr>
              <a:t>月 </a:t>
            </a:r>
            <a:endParaRPr lang="ja-JP" altLang="ja-JP" sz="1200">
              <a:solidFill>
                <a:schemeClr val="tx1"/>
              </a:solidFill>
              <a:latin typeface="ＭＳ Ｐゴシック"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ChangeArrowheads="1"/>
          </p:cNvSpPr>
          <p:nvPr/>
        </p:nvSpPr>
        <p:spPr bwMode="auto">
          <a:xfrm>
            <a:off x="179388" y="981075"/>
            <a:ext cx="8785225" cy="5184775"/>
          </a:xfrm>
          <a:prstGeom prst="rect">
            <a:avLst/>
          </a:prstGeom>
          <a:noFill/>
          <a:ln w="9525" algn="ctr">
            <a:noFill/>
            <a:miter lim="800000"/>
            <a:headEnd/>
            <a:tailEnd/>
          </a:ln>
        </p:spPr>
        <p:txBody>
          <a:bodyPr wrap="none"/>
          <a:lstStyle/>
          <a:p>
            <a:pPr algn="l"/>
            <a:endParaRPr lang="ja-JP" altLang="ja-JP" sz="1800">
              <a:ea typeface="HG丸ｺﾞｼｯｸM-PRO" pitchFamily="50" charset="-128"/>
            </a:endParaRPr>
          </a:p>
        </p:txBody>
      </p:sp>
      <p:sp>
        <p:nvSpPr>
          <p:cNvPr id="115716" name="Text Box 3"/>
          <p:cNvSpPr txBox="1">
            <a:spLocks noChangeArrowheads="1"/>
          </p:cNvSpPr>
          <p:nvPr/>
        </p:nvSpPr>
        <p:spPr bwMode="auto">
          <a:xfrm>
            <a:off x="179388" y="836613"/>
            <a:ext cx="8791575" cy="4975225"/>
          </a:xfrm>
          <a:prstGeom prst="rect">
            <a:avLst/>
          </a:prstGeom>
          <a:noFill/>
          <a:ln w="9525">
            <a:noFill/>
            <a:miter lim="800000"/>
            <a:headEnd/>
            <a:tailEnd/>
          </a:ln>
        </p:spPr>
        <p:txBody>
          <a:bodyPr wrap="none">
            <a:spAutoFit/>
          </a:bodyPr>
          <a:lstStyle/>
          <a:p>
            <a:pPr algn="l"/>
            <a:r>
              <a:rPr lang="ja-JP" altLang="en-US" sz="1200" b="1">
                <a:latin typeface="HG丸ｺﾞｼｯｸM-PRO" pitchFamily="50" charset="-128"/>
                <a:ea typeface="HG丸ｺﾞｼｯｸM-PRO" pitchFamily="50" charset="-128"/>
              </a:rPr>
              <a:t>（１）プロ代理店の特徴</a:t>
            </a:r>
            <a:r>
              <a:rPr lang="ja-JP" altLang="en-US" sz="1200">
                <a:latin typeface="HG丸ｺﾞｼｯｸM-PRO" pitchFamily="50" charset="-128"/>
                <a:ea typeface="HG丸ｺﾞｼｯｸM-PRO" pitchFamily="50" charset="-128"/>
              </a:rPr>
              <a:t>　［</a:t>
            </a:r>
            <a:r>
              <a:rPr lang="en-US" altLang="ja-JP" sz="1200">
                <a:latin typeface="HG丸ｺﾞｼｯｸM-PRO" pitchFamily="50" charset="-128"/>
                <a:ea typeface="HG丸ｺﾞｼｯｸM-PRO" pitchFamily="50" charset="-128"/>
              </a:rPr>
              <a:t>8</a:t>
            </a:r>
            <a:r>
              <a:rPr lang="ja-JP" altLang="en-US" sz="1200">
                <a:latin typeface="HG丸ｺﾞｼｯｸM-PRO" pitchFamily="50" charset="-128"/>
                <a:ea typeface="HG丸ｺﾞｼｯｸM-PRO" pitchFamily="50" charset="-128"/>
              </a:rPr>
              <a:t>チャネル］</a:t>
            </a:r>
            <a:r>
              <a:rPr lang="en-US" altLang="ja-JP" sz="1200">
                <a:latin typeface="HG丸ｺﾞｼｯｸM-PRO" pitchFamily="50" charset="-128"/>
                <a:ea typeface="HG丸ｺﾞｼｯｸM-PRO" pitchFamily="50" charset="-128"/>
              </a:rPr>
              <a:t>81X</a:t>
            </a:r>
            <a:r>
              <a:rPr lang="ja-JP" altLang="en-US" sz="1200">
                <a:latin typeface="HG丸ｺﾞｼｯｸM-PRO" pitchFamily="50" charset="-128"/>
                <a:ea typeface="HG丸ｺﾞｼｯｸM-PRO" pitchFamily="50" charset="-128"/>
              </a:rPr>
              <a:t>＝プロ一般、</a:t>
            </a:r>
            <a:r>
              <a:rPr lang="en-US" altLang="ja-JP" sz="1200">
                <a:latin typeface="HG丸ｺﾞｼｯｸM-PRO" pitchFamily="50" charset="-128"/>
                <a:ea typeface="HG丸ｺﾞｼｯｸM-PRO" pitchFamily="50" charset="-128"/>
              </a:rPr>
              <a:t>82X=</a:t>
            </a:r>
            <a:r>
              <a:rPr lang="ja-JP" altLang="en-US" sz="1200">
                <a:latin typeface="HG丸ｺﾞｼｯｸM-PRO" pitchFamily="50" charset="-128"/>
                <a:ea typeface="HG丸ｺﾞｼｯｸM-PRO" pitchFamily="50" charset="-128"/>
              </a:rPr>
              <a:t>研修生（ＴＣ）出身、</a:t>
            </a:r>
            <a:r>
              <a:rPr lang="en-US" altLang="ja-JP" sz="1200">
                <a:latin typeface="HG丸ｺﾞｼｯｸM-PRO" pitchFamily="50" charset="-128"/>
                <a:ea typeface="HG丸ｺﾞｼｯｸM-PRO" pitchFamily="50" charset="-128"/>
              </a:rPr>
              <a:t>83X=</a:t>
            </a:r>
            <a:r>
              <a:rPr lang="ja-JP" altLang="en-US" sz="1200">
                <a:latin typeface="HG丸ｺﾞｼｯｸM-PRO" pitchFamily="50" charset="-128"/>
                <a:ea typeface="HG丸ｺﾞｼｯｸM-PRO" pitchFamily="50" charset="-128"/>
              </a:rPr>
              <a:t>社員ＯＢ制度</a:t>
            </a:r>
            <a:endParaRPr lang="ja-JP" altLang="en-US" sz="1200" b="1">
              <a:latin typeface="HG丸ｺﾞｼｯｸM-PRO" pitchFamily="50" charset="-128"/>
              <a:ea typeface="HG丸ｺﾞｼｯｸM-PRO" pitchFamily="50" charset="-128"/>
            </a:endParaRPr>
          </a:p>
          <a:p>
            <a:pPr algn="l"/>
            <a:r>
              <a:rPr lang="ja-JP" altLang="en-US" sz="1200">
                <a:latin typeface="HG丸ｺﾞｼｯｸM-PRO" pitchFamily="50" charset="-128"/>
                <a:ea typeface="HG丸ｺﾞｼｯｸM-PRO" pitchFamily="50" charset="-128"/>
              </a:rPr>
              <a:t>　＊専業で保険代理店を営んでいるため、個人契約から、中小企業開拓など幅広い提案力が必要とされます。</a:t>
            </a:r>
          </a:p>
          <a:p>
            <a:pPr algn="l"/>
            <a:r>
              <a:rPr lang="ja-JP" altLang="en-US" sz="1200">
                <a:latin typeface="HG丸ｺﾞｼｯｸM-PRO" pitchFamily="50" charset="-128"/>
                <a:ea typeface="HG丸ｺﾞｼｯｸM-PRO" pitchFamily="50" charset="-128"/>
              </a:rPr>
              <a:t>　＊損保だけでなく、生保も含めて、お客さまを取り巻く様々なリスクに対して最適な提案が求められます。</a:t>
            </a:r>
          </a:p>
          <a:p>
            <a:pPr algn="l"/>
            <a:r>
              <a:rPr lang="ja-JP" altLang="en-US" sz="1200">
                <a:latin typeface="HG丸ｺﾞｼｯｸM-PRO" pitchFamily="50" charset="-128"/>
                <a:ea typeface="HG丸ｺﾞｼｯｸM-PRO" pitchFamily="50" charset="-128"/>
              </a:rPr>
              <a:t>　＊研修生</a:t>
            </a:r>
            <a:r>
              <a:rPr lang="en-US" altLang="ja-JP" sz="1200">
                <a:latin typeface="HG丸ｺﾞｼｯｸM-PRO" pitchFamily="50" charset="-128"/>
                <a:ea typeface="HG丸ｺﾞｼｯｸM-PRO" pitchFamily="50" charset="-128"/>
              </a:rPr>
              <a:t>※</a:t>
            </a:r>
            <a:r>
              <a:rPr lang="ja-JP" altLang="en-US" sz="1200">
                <a:latin typeface="HG丸ｺﾞｼｯｸM-PRO" pitchFamily="50" charset="-128"/>
                <a:ea typeface="HG丸ｺﾞｼｯｸM-PRO" pitchFamily="50" charset="-128"/>
              </a:rPr>
              <a:t>出身者が多い</a:t>
            </a:r>
          </a:p>
          <a:p>
            <a:pPr algn="l"/>
            <a:r>
              <a:rPr lang="ja-JP" altLang="en-US" sz="1200">
                <a:latin typeface="HG丸ｺﾞｼｯｸM-PRO" pitchFamily="50" charset="-128"/>
                <a:ea typeface="HG丸ｺﾞｼｯｸM-PRO" pitchFamily="50" charset="-128"/>
              </a:rPr>
              <a:t>　　　　　　　　　　　　　　　　　　　　　　　　　　　　　</a:t>
            </a:r>
            <a:r>
              <a:rPr lang="en-US" altLang="ja-JP" sz="900">
                <a:latin typeface="HG丸ｺﾞｼｯｸM-PRO" pitchFamily="50" charset="-128"/>
                <a:ea typeface="HG丸ｺﾞｼｯｸM-PRO" pitchFamily="50" charset="-128"/>
              </a:rPr>
              <a:t>※</a:t>
            </a:r>
            <a:r>
              <a:rPr lang="ja-JP" altLang="en-US" sz="900">
                <a:latin typeface="HG丸ｺﾞｼｯｸM-PRO" pitchFamily="50" charset="-128"/>
                <a:ea typeface="HG丸ｺﾞｼｯｸM-PRO" pitchFamily="50" charset="-128"/>
              </a:rPr>
              <a:t>後段のカリキュラム　代理店制度・ＴＡ制度で学習します。</a:t>
            </a:r>
          </a:p>
          <a:p>
            <a:pPr algn="l"/>
            <a:endParaRPr lang="ja-JP" altLang="en-US" sz="900" b="1">
              <a:latin typeface="HG丸ｺﾞｼｯｸM-PRO" pitchFamily="50" charset="-128"/>
              <a:ea typeface="HG丸ｺﾞｼｯｸM-PRO" pitchFamily="50" charset="-128"/>
            </a:endParaRPr>
          </a:p>
          <a:p>
            <a:pPr algn="l"/>
            <a:r>
              <a:rPr lang="ja-JP" altLang="en-US" sz="1200" b="1">
                <a:latin typeface="HG丸ｺﾞｼｯｸM-PRO" pitchFamily="50" charset="-128"/>
                <a:ea typeface="HG丸ｺﾞｼｯｸM-PRO" pitchFamily="50" charset="-128"/>
              </a:rPr>
              <a:t>（２）ディーラー代理店の特徴　</a:t>
            </a:r>
            <a:r>
              <a:rPr lang="ja-JP" altLang="en-US" sz="1200">
                <a:latin typeface="HG丸ｺﾞｼｯｸM-PRO" pitchFamily="50" charset="-128"/>
                <a:ea typeface="HG丸ｺﾞｼｯｸM-PRO" pitchFamily="50" charset="-128"/>
              </a:rPr>
              <a:t>［</a:t>
            </a:r>
            <a:r>
              <a:rPr lang="en-US" altLang="ja-JP" sz="1200">
                <a:latin typeface="HG丸ｺﾞｼｯｸM-PRO" pitchFamily="50" charset="-128"/>
                <a:ea typeface="HG丸ｺﾞｼｯｸM-PRO" pitchFamily="50" charset="-128"/>
              </a:rPr>
              <a:t>1</a:t>
            </a:r>
            <a:r>
              <a:rPr lang="ja-JP" altLang="en-US" sz="1200">
                <a:latin typeface="HG丸ｺﾞｼｯｸM-PRO" pitchFamily="50" charset="-128"/>
                <a:ea typeface="HG丸ｺﾞｼｯｸM-PRO" pitchFamily="50" charset="-128"/>
              </a:rPr>
              <a:t>チャネル：ディーラー］［</a:t>
            </a:r>
            <a:r>
              <a:rPr lang="en-US" altLang="ja-JP" sz="1200">
                <a:latin typeface="HG丸ｺﾞｼｯｸM-PRO" pitchFamily="50" charset="-128"/>
                <a:ea typeface="HG丸ｺﾞｼｯｸM-PRO" pitchFamily="50" charset="-128"/>
              </a:rPr>
              <a:t>2</a:t>
            </a:r>
            <a:r>
              <a:rPr lang="ja-JP" altLang="en-US" sz="1200">
                <a:latin typeface="HG丸ｺﾞｼｯｸM-PRO" pitchFamily="50" charset="-128"/>
                <a:ea typeface="HG丸ｺﾞｼｯｸM-PRO" pitchFamily="50" charset="-128"/>
              </a:rPr>
              <a:t>チャネル：輸入車ディーラー］</a:t>
            </a:r>
            <a:endParaRPr lang="ja-JP" altLang="en-US" sz="1200" b="1">
              <a:latin typeface="HG丸ｺﾞｼｯｸM-PRO" pitchFamily="50" charset="-128"/>
              <a:ea typeface="HG丸ｺﾞｼｯｸM-PRO" pitchFamily="50" charset="-128"/>
            </a:endParaRPr>
          </a:p>
          <a:p>
            <a:pPr algn="l"/>
            <a:r>
              <a:rPr lang="ja-JP" altLang="en-US" sz="1200">
                <a:latin typeface="HG丸ｺﾞｼｯｸM-PRO" pitchFamily="50" charset="-128"/>
                <a:ea typeface="HG丸ｺﾞｼｯｸM-PRO" pitchFamily="50" charset="-128"/>
              </a:rPr>
              <a:t>　＊日産やトヨタ、スズキ、ホンダ･･･などの自動車販売会社の代理店。</a:t>
            </a:r>
          </a:p>
          <a:p>
            <a:pPr algn="l"/>
            <a:r>
              <a:rPr lang="ja-JP" altLang="en-US" sz="1200">
                <a:latin typeface="HG丸ｺﾞｼｯｸM-PRO" pitchFamily="50" charset="-128"/>
                <a:ea typeface="HG丸ｺﾞｼｯｸM-PRO" pitchFamily="50" charset="-128"/>
              </a:rPr>
              <a:t>　＊個人の自動車保険・自賠責保険が主流です。</a:t>
            </a:r>
          </a:p>
          <a:p>
            <a:pPr algn="l"/>
            <a:endParaRPr lang="ja-JP" altLang="en-US" sz="1200">
              <a:latin typeface="HG丸ｺﾞｼｯｸM-PRO" pitchFamily="50" charset="-128"/>
              <a:ea typeface="HG丸ｺﾞｼｯｸM-PRO" pitchFamily="50" charset="-128"/>
            </a:endParaRPr>
          </a:p>
          <a:p>
            <a:pPr algn="l"/>
            <a:r>
              <a:rPr lang="ja-JP" altLang="en-US" sz="1200" b="1">
                <a:latin typeface="HG丸ｺﾞｼｯｸM-PRO" pitchFamily="50" charset="-128"/>
                <a:ea typeface="HG丸ｺﾞｼｯｸM-PRO" pitchFamily="50" charset="-128"/>
              </a:rPr>
              <a:t>（３）金融機関代理店の特徴　</a:t>
            </a:r>
            <a:r>
              <a:rPr lang="ja-JP" altLang="en-US" sz="1200">
                <a:latin typeface="HG丸ｺﾞｼｯｸM-PRO" pitchFamily="50" charset="-128"/>
                <a:ea typeface="HG丸ｺﾞｼｯｸM-PRO" pitchFamily="50" charset="-128"/>
              </a:rPr>
              <a:t>［</a:t>
            </a:r>
            <a:r>
              <a:rPr lang="en-US" altLang="ja-JP" sz="1200">
                <a:latin typeface="HG丸ｺﾞｼｯｸM-PRO" pitchFamily="50" charset="-128"/>
                <a:ea typeface="HG丸ｺﾞｼｯｸM-PRO" pitchFamily="50" charset="-128"/>
              </a:rPr>
              <a:t>5</a:t>
            </a:r>
            <a:r>
              <a:rPr lang="ja-JP" altLang="en-US" sz="1200">
                <a:latin typeface="HG丸ｺﾞｼｯｸM-PRO" pitchFamily="50" charset="-128"/>
                <a:ea typeface="HG丸ｺﾞｼｯｸM-PRO" pitchFamily="50" charset="-128"/>
              </a:rPr>
              <a:t>チャネル］</a:t>
            </a:r>
          </a:p>
          <a:p>
            <a:pPr algn="l"/>
            <a:r>
              <a:rPr lang="ja-JP" altLang="en-US" sz="1200">
                <a:latin typeface="HG丸ｺﾞｼｯｸM-PRO" pitchFamily="50" charset="-128"/>
                <a:ea typeface="HG丸ｺﾞｼｯｸM-PRO" pitchFamily="50" charset="-128"/>
              </a:rPr>
              <a:t>　＊金融機関本体や金融機関別働体の代理店。</a:t>
            </a:r>
          </a:p>
          <a:p>
            <a:pPr algn="l"/>
            <a:r>
              <a:rPr lang="ja-JP" altLang="en-US" sz="1200">
                <a:latin typeface="HG丸ｺﾞｼｯｸM-PRO" pitchFamily="50" charset="-128"/>
                <a:ea typeface="HG丸ｺﾞｼｯｸM-PRO" pitchFamily="50" charset="-128"/>
              </a:rPr>
              <a:t>　＊</a:t>
            </a:r>
            <a:r>
              <a:rPr lang="en-US" altLang="ja-JP" sz="1200">
                <a:latin typeface="HG丸ｺﾞｼｯｸM-PRO" pitchFamily="50" charset="-128"/>
                <a:ea typeface="HG丸ｺﾞｼｯｸM-PRO" pitchFamily="50" charset="-128"/>
              </a:rPr>
              <a:t>2007</a:t>
            </a:r>
            <a:r>
              <a:rPr lang="ja-JP" altLang="en-US" sz="1200">
                <a:latin typeface="HG丸ｺﾞｼｯｸM-PRO" pitchFamily="50" charset="-128"/>
                <a:ea typeface="HG丸ｺﾞｼｯｸM-PRO" pitchFamily="50" charset="-128"/>
              </a:rPr>
              <a:t>年</a:t>
            </a:r>
            <a:r>
              <a:rPr lang="en-US" altLang="ja-JP" sz="1200">
                <a:latin typeface="HG丸ｺﾞｼｯｸM-PRO" pitchFamily="50" charset="-128"/>
                <a:ea typeface="HG丸ｺﾞｼｯｸM-PRO" pitchFamily="50" charset="-128"/>
              </a:rPr>
              <a:t>12</a:t>
            </a:r>
            <a:r>
              <a:rPr lang="ja-JP" altLang="en-US" sz="1200">
                <a:latin typeface="HG丸ｺﾞｼｯｸM-PRO" pitchFamily="50" charset="-128"/>
                <a:ea typeface="HG丸ｺﾞｼｯｸM-PRO" pitchFamily="50" charset="-128"/>
              </a:rPr>
              <a:t>月の保険窓口販売（窓販）全面解禁をきっかけに、拡大傾向にあるチャネルです。</a:t>
            </a:r>
          </a:p>
          <a:p>
            <a:pPr algn="l"/>
            <a:r>
              <a:rPr lang="ja-JP" altLang="en-US" sz="1200">
                <a:latin typeface="HG丸ｺﾞｼｯｸM-PRO" pitchFamily="50" charset="-128"/>
                <a:ea typeface="HG丸ｺﾞｼｯｸM-PRO" pitchFamily="50" charset="-128"/>
              </a:rPr>
              <a:t>　＊住宅ローン等を利用した個人の長期火災保険契約や、取引先企業の管財契約が多いのも特徴です。</a:t>
            </a:r>
          </a:p>
          <a:p>
            <a:pPr algn="l"/>
            <a:r>
              <a:rPr lang="ja-JP" altLang="en-US" sz="1200">
                <a:latin typeface="HG丸ｺﾞｼｯｸM-PRO" pitchFamily="50" charset="-128"/>
                <a:ea typeface="HG丸ｺﾞｼｯｸM-PRO" pitchFamily="50" charset="-128"/>
              </a:rPr>
              <a:t>　＊使用人（従業員）を全国に多く抱える大型代理店の第一生命も、この金融機関チャネルです。</a:t>
            </a:r>
          </a:p>
          <a:p>
            <a:pPr algn="l"/>
            <a:endParaRPr lang="ja-JP" altLang="en-US" sz="1200" b="1">
              <a:latin typeface="HG丸ｺﾞｼｯｸM-PRO" pitchFamily="50" charset="-128"/>
              <a:ea typeface="HG丸ｺﾞｼｯｸM-PRO" pitchFamily="50" charset="-128"/>
            </a:endParaRPr>
          </a:p>
          <a:p>
            <a:pPr algn="l"/>
            <a:r>
              <a:rPr lang="ja-JP" altLang="en-US" sz="1200" b="1">
                <a:latin typeface="HG丸ｺﾞｼｯｸM-PRO" pitchFamily="50" charset="-128"/>
                <a:ea typeface="HG丸ｺﾞｼｯｸM-PRO" pitchFamily="50" charset="-128"/>
              </a:rPr>
              <a:t>（４）企業代理店の特徴</a:t>
            </a:r>
            <a:r>
              <a:rPr lang="ja-JP" altLang="en-US" sz="1200">
                <a:latin typeface="HG丸ｺﾞｼｯｸM-PRO" pitchFamily="50" charset="-128"/>
                <a:ea typeface="HG丸ｺﾞｼｯｸM-PRO" pitchFamily="50" charset="-128"/>
              </a:rPr>
              <a:t>　［</a:t>
            </a:r>
            <a:r>
              <a:rPr lang="en-US" altLang="ja-JP" sz="1200">
                <a:latin typeface="HG丸ｺﾞｼｯｸM-PRO" pitchFamily="50" charset="-128"/>
                <a:ea typeface="HG丸ｺﾞｼｯｸM-PRO" pitchFamily="50" charset="-128"/>
              </a:rPr>
              <a:t>6</a:t>
            </a:r>
            <a:r>
              <a:rPr lang="ja-JP" altLang="en-US" sz="1200">
                <a:latin typeface="HG丸ｺﾞｼｯｸM-PRO" pitchFamily="50" charset="-128"/>
                <a:ea typeface="HG丸ｺﾞｼｯｸM-PRO" pitchFamily="50" charset="-128"/>
              </a:rPr>
              <a:t>チャネル］</a:t>
            </a:r>
            <a:endParaRPr lang="ja-JP" altLang="en-US" sz="1200" b="1">
              <a:latin typeface="HG丸ｺﾞｼｯｸM-PRO" pitchFamily="50" charset="-128"/>
              <a:ea typeface="HG丸ｺﾞｼｯｸM-PRO" pitchFamily="50" charset="-128"/>
            </a:endParaRPr>
          </a:p>
          <a:p>
            <a:pPr algn="l"/>
            <a:r>
              <a:rPr lang="ja-JP" altLang="en-US" sz="1200">
                <a:latin typeface="HG丸ｺﾞｼｯｸM-PRO" pitchFamily="50" charset="-128"/>
                <a:ea typeface="HG丸ｺﾞｼｯｸM-PRO" pitchFamily="50" charset="-128"/>
              </a:rPr>
              <a:t>　＊大企業の保険部門（企業グループ内別働隊）代理店。</a:t>
            </a:r>
          </a:p>
          <a:p>
            <a:pPr algn="l"/>
            <a:r>
              <a:rPr lang="ja-JP" altLang="en-US" sz="1200">
                <a:latin typeface="HG丸ｺﾞｼｯｸM-PRO" pitchFamily="50" charset="-128"/>
                <a:ea typeface="HG丸ｺﾞｼｯｸM-PRO" pitchFamily="50" charset="-128"/>
              </a:rPr>
              <a:t>　＊本体企業の特性によって、扱う種目や契約形態が大きく異なります。</a:t>
            </a:r>
          </a:p>
          <a:p>
            <a:pPr algn="l"/>
            <a:r>
              <a:rPr lang="ja-JP" altLang="en-US" sz="1200">
                <a:latin typeface="HG丸ｺﾞｼｯｸM-PRO" pitchFamily="50" charset="-128"/>
                <a:ea typeface="HG丸ｺﾞｼｯｸM-PRO" pitchFamily="50" charset="-128"/>
              </a:rPr>
              <a:t>　＊企業に勤める従業員等の団体（扱）契約も存在します。</a:t>
            </a:r>
          </a:p>
          <a:p>
            <a:pPr algn="l"/>
            <a:endParaRPr lang="ja-JP" altLang="en-US" sz="1200">
              <a:latin typeface="HG丸ｺﾞｼｯｸM-PRO" pitchFamily="50" charset="-128"/>
              <a:ea typeface="HG丸ｺﾞｼｯｸM-PRO" pitchFamily="50" charset="-128"/>
            </a:endParaRPr>
          </a:p>
          <a:p>
            <a:pPr algn="l"/>
            <a:r>
              <a:rPr lang="ja-JP" altLang="en-US" sz="1200" b="1">
                <a:latin typeface="HG丸ｺﾞｼｯｸM-PRO" pitchFamily="50" charset="-128"/>
                <a:ea typeface="HG丸ｺﾞｼｯｸM-PRO" pitchFamily="50" charset="-128"/>
              </a:rPr>
              <a:t>（５）モーターチャネルの特徴　</a:t>
            </a:r>
            <a:r>
              <a:rPr lang="ja-JP" altLang="en-US" sz="1200">
                <a:latin typeface="HG丸ｺﾞｼｯｸM-PRO" pitchFamily="50" charset="-128"/>
                <a:ea typeface="HG丸ｺﾞｼｯｸM-PRO" pitchFamily="50" charset="-128"/>
              </a:rPr>
              <a:t>［</a:t>
            </a:r>
            <a:r>
              <a:rPr lang="en-US" altLang="ja-JP" sz="1200">
                <a:latin typeface="HG丸ｺﾞｼｯｸM-PRO" pitchFamily="50" charset="-128"/>
                <a:ea typeface="HG丸ｺﾞｼｯｸM-PRO" pitchFamily="50" charset="-128"/>
              </a:rPr>
              <a:t>3</a:t>
            </a:r>
            <a:r>
              <a:rPr lang="ja-JP" altLang="en-US" sz="1200">
                <a:latin typeface="HG丸ｺﾞｼｯｸM-PRO" pitchFamily="50" charset="-128"/>
                <a:ea typeface="HG丸ｺﾞｼｯｸM-PRO" pitchFamily="50" charset="-128"/>
              </a:rPr>
              <a:t>チャネル：整備工場］［</a:t>
            </a:r>
            <a:r>
              <a:rPr lang="en-US" altLang="ja-JP" sz="1200">
                <a:latin typeface="HG丸ｺﾞｼｯｸM-PRO" pitchFamily="50" charset="-128"/>
                <a:ea typeface="HG丸ｺﾞｼｯｸM-PRO" pitchFamily="50" charset="-128"/>
              </a:rPr>
              <a:t>4</a:t>
            </a:r>
            <a:r>
              <a:rPr lang="ja-JP" altLang="en-US" sz="1200">
                <a:latin typeface="HG丸ｺﾞｼｯｸM-PRO" pitchFamily="50" charset="-128"/>
                <a:ea typeface="HG丸ｺﾞｼｯｸM-PRO" pitchFamily="50" charset="-128"/>
              </a:rPr>
              <a:t>チャネル：</a:t>
            </a:r>
            <a:r>
              <a:rPr lang="ja-JP" altLang="en-US" sz="1200">
                <a:ea typeface="HG丸ｺﾞｼｯｸM-PRO" pitchFamily="50" charset="-128"/>
              </a:rPr>
              <a:t>自動車関連（中古車販売店・二輪店・ＳＳなど）］</a:t>
            </a:r>
          </a:p>
          <a:p>
            <a:pPr algn="l"/>
            <a:r>
              <a:rPr lang="ja-JP" altLang="en-US" sz="1200">
                <a:ea typeface="HG丸ｺﾞｼｯｸM-PRO" pitchFamily="50" charset="-128"/>
              </a:rPr>
              <a:t>　　　（ＳＳ･･･サービスステーションの略。一般的にはガソリンスタンドといわれる業態。）　</a:t>
            </a:r>
            <a:r>
              <a:rPr lang="ja-JP" altLang="en-US" sz="1200">
                <a:latin typeface="HG丸ｺﾞｼｯｸM-PRO" pitchFamily="50" charset="-128"/>
                <a:ea typeface="HG丸ｺﾞｼｯｸM-PRO" pitchFamily="50" charset="-128"/>
              </a:rPr>
              <a:t>］　</a:t>
            </a:r>
            <a:endParaRPr lang="ja-JP" altLang="en-US" sz="1200" b="1">
              <a:latin typeface="HG丸ｺﾞｼｯｸM-PRO" pitchFamily="50" charset="-128"/>
              <a:ea typeface="HG丸ｺﾞｼｯｸM-PRO" pitchFamily="50" charset="-128"/>
            </a:endParaRPr>
          </a:p>
          <a:p>
            <a:pPr algn="l"/>
            <a:r>
              <a:rPr lang="ja-JP" altLang="en-US" sz="1200">
                <a:latin typeface="HG丸ｺﾞｼｯｸM-PRO" pitchFamily="50" charset="-128"/>
                <a:ea typeface="HG丸ｺﾞｼｯｸM-PRO" pitchFamily="50" charset="-128"/>
              </a:rPr>
              <a:t>　＊自賠責保険・自動車保険が主流</a:t>
            </a:r>
          </a:p>
          <a:p>
            <a:pPr algn="l"/>
            <a:r>
              <a:rPr lang="ja-JP" altLang="en-US" sz="1200">
                <a:latin typeface="HG丸ｺﾞｼｯｸM-PRO" pitchFamily="50" charset="-128"/>
                <a:ea typeface="HG丸ｺﾞｼｯｸM-PRO" pitchFamily="50" charset="-128"/>
              </a:rPr>
              <a:t>　＊自動車の販売・修理に関連した個人の契約が多いことが特徴です。</a:t>
            </a:r>
          </a:p>
          <a:p>
            <a:pPr algn="l"/>
            <a:endParaRPr lang="ja-JP" altLang="en-US" sz="1200">
              <a:latin typeface="HG丸ｺﾞｼｯｸM-PRO" pitchFamily="50" charset="-128"/>
              <a:ea typeface="HG丸ｺﾞｼｯｸM-PRO" pitchFamily="50" charset="-128"/>
            </a:endParaRPr>
          </a:p>
          <a:p>
            <a:pPr algn="l"/>
            <a:r>
              <a:rPr lang="ja-JP" altLang="en-US" sz="1200" b="1">
                <a:latin typeface="HG丸ｺﾞｼｯｸM-PRO" pitchFamily="50" charset="-128"/>
                <a:ea typeface="HG丸ｺﾞｼｯｸM-PRO" pitchFamily="50" charset="-128"/>
              </a:rPr>
              <a:t>（６）その他</a:t>
            </a:r>
            <a:r>
              <a:rPr lang="ja-JP" altLang="en-US" sz="1200">
                <a:latin typeface="HG丸ｺﾞｼｯｸM-PRO" pitchFamily="50" charset="-128"/>
                <a:ea typeface="HG丸ｺﾞｼｯｸM-PRO" pitchFamily="50" charset="-128"/>
              </a:rPr>
              <a:t>　［</a:t>
            </a:r>
            <a:r>
              <a:rPr lang="en-US" altLang="ja-JP" sz="1200">
                <a:latin typeface="HG丸ｺﾞｼｯｸM-PRO" pitchFamily="50" charset="-128"/>
                <a:ea typeface="HG丸ｺﾞｼｯｸM-PRO" pitchFamily="50" charset="-128"/>
              </a:rPr>
              <a:t>7</a:t>
            </a:r>
            <a:r>
              <a:rPr lang="ja-JP" altLang="en-US" sz="1200">
                <a:latin typeface="HG丸ｺﾞｼｯｸM-PRO" pitchFamily="50" charset="-128"/>
                <a:ea typeface="HG丸ｺﾞｼｯｸM-PRO" pitchFamily="50" charset="-128"/>
              </a:rPr>
              <a:t>チャネル：官公庁・各種団体］［</a:t>
            </a:r>
            <a:r>
              <a:rPr lang="en-US" altLang="ja-JP" sz="1200">
                <a:latin typeface="HG丸ｺﾞｼｯｸM-PRO" pitchFamily="50" charset="-128"/>
                <a:ea typeface="HG丸ｺﾞｼｯｸM-PRO" pitchFamily="50" charset="-128"/>
              </a:rPr>
              <a:t>9</a:t>
            </a:r>
            <a:r>
              <a:rPr lang="ja-JP" altLang="en-US" sz="1200">
                <a:latin typeface="HG丸ｺﾞｼｯｸM-PRO" pitchFamily="50" charset="-128"/>
                <a:ea typeface="HG丸ｺﾞｼｯｸM-PRO" pitchFamily="50" charset="-128"/>
              </a:rPr>
              <a:t>チャネル：１～８チャネル以外］</a:t>
            </a:r>
          </a:p>
        </p:txBody>
      </p:sp>
      <p:sp>
        <p:nvSpPr>
          <p:cNvPr id="115717" name="Line 4"/>
          <p:cNvSpPr>
            <a:spLocks noChangeShapeType="1"/>
          </p:cNvSpPr>
          <p:nvPr/>
        </p:nvSpPr>
        <p:spPr bwMode="auto">
          <a:xfrm>
            <a:off x="0" y="476250"/>
            <a:ext cx="9144000" cy="0"/>
          </a:xfrm>
          <a:prstGeom prst="line">
            <a:avLst/>
          </a:prstGeom>
          <a:noFill/>
          <a:ln w="28575">
            <a:solidFill>
              <a:schemeClr val="tx1"/>
            </a:solidFill>
            <a:round/>
            <a:headEnd/>
            <a:tailEnd/>
          </a:ln>
        </p:spPr>
        <p:txBody>
          <a:bodyPr/>
          <a:lstStyle/>
          <a:p>
            <a:endParaRPr lang="ja-JP" altLang="en-US"/>
          </a:p>
        </p:txBody>
      </p:sp>
      <p:sp>
        <p:nvSpPr>
          <p:cNvPr id="115718" name="Text Box 6"/>
          <p:cNvSpPr txBox="1">
            <a:spLocks noChangeArrowheads="1"/>
          </p:cNvSpPr>
          <p:nvPr/>
        </p:nvSpPr>
        <p:spPr bwMode="auto">
          <a:xfrm>
            <a:off x="74613" y="47625"/>
            <a:ext cx="7234237" cy="366713"/>
          </a:xfrm>
          <a:prstGeom prst="rect">
            <a:avLst/>
          </a:prstGeom>
          <a:noFill/>
          <a:ln w="9525">
            <a:noFill/>
            <a:miter lim="800000"/>
            <a:headEnd/>
            <a:tailEnd/>
          </a:ln>
        </p:spPr>
        <p:txBody>
          <a:bodyPr>
            <a:spAutoFit/>
          </a:bodyPr>
          <a:lstStyle/>
          <a:p>
            <a:pPr algn="l">
              <a:spcBef>
                <a:spcPct val="50000"/>
              </a:spcBef>
            </a:pPr>
            <a:r>
              <a:rPr lang="ja-JP" altLang="en-US" sz="1800">
                <a:ea typeface="ＭＳ Ｐゴシック" pitchFamily="50" charset="-128"/>
              </a:rPr>
              <a:t>　代理店属性（チャネル）</a:t>
            </a:r>
            <a:endParaRPr lang="en-US" altLang="ja-JP" sz="1800">
              <a:ea typeface="ＭＳ Ｐゴシック" pitchFamily="50" charset="-128"/>
            </a:endParaRPr>
          </a:p>
        </p:txBody>
      </p:sp>
      <p:sp>
        <p:nvSpPr>
          <p:cNvPr id="115720" name="Text Box 8"/>
          <p:cNvSpPr txBox="1">
            <a:spLocks noChangeArrowheads="1"/>
          </p:cNvSpPr>
          <p:nvPr/>
        </p:nvSpPr>
        <p:spPr bwMode="auto">
          <a:xfrm>
            <a:off x="8532813" y="6115050"/>
            <a:ext cx="608012" cy="457200"/>
          </a:xfrm>
          <a:prstGeom prst="rect">
            <a:avLst/>
          </a:prstGeom>
          <a:noFill/>
          <a:ln w="9525">
            <a:noFill/>
            <a:miter lim="800000"/>
            <a:headEnd/>
            <a:tailEnd/>
          </a:ln>
          <a:effectLst/>
        </p:spPr>
        <p:txBody>
          <a:bodyPr lIns="91428" tIns="45714" rIns="91428" bIns="45714">
            <a:spAutoFit/>
          </a:bodyPr>
          <a:lstStyle/>
          <a:p>
            <a:pPr algn="l" eaLnBrk="0" hangingPunct="0"/>
            <a:r>
              <a:rPr lang="en-US" altLang="ja-JP" sz="2400" b="1">
                <a:latin typeface="ＭＳ Ｐゴシック" pitchFamily="50" charset="-128"/>
                <a:ea typeface="ＭＳ Ｐゴシック" pitchFamily="50" charset="-128"/>
              </a:rPr>
              <a:t>31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5"/>
          <p:cNvSpPr>
            <a:spLocks noChangeArrowheads="1"/>
          </p:cNvSpPr>
          <p:nvPr/>
        </p:nvSpPr>
        <p:spPr bwMode="auto">
          <a:xfrm>
            <a:off x="417513" y="68263"/>
            <a:ext cx="8318500" cy="701675"/>
          </a:xfrm>
          <a:prstGeom prst="rect">
            <a:avLst/>
          </a:prstGeom>
          <a:noFill/>
          <a:ln w="9525">
            <a:noFill/>
            <a:miter lim="800000"/>
            <a:headEnd/>
            <a:tailEnd/>
          </a:ln>
          <a:effectLst/>
        </p:spPr>
        <p:txBody>
          <a:bodyPr wrap="none" lIns="92075" tIns="46038" rIns="92075" bIns="46038" anchor="ctr">
            <a:spAutoFit/>
          </a:bodyPr>
          <a:lstStyle/>
          <a:p>
            <a:r>
              <a:rPr lang="ja-JP" altLang="en-US" sz="4000" b="0">
                <a:solidFill>
                  <a:schemeClr val="tx1"/>
                </a:solidFill>
              </a:rPr>
              <a:t>損害保険システム</a:t>
            </a:r>
            <a:r>
              <a:rPr lang="en-US" altLang="ja-JP" sz="2400" b="0">
                <a:solidFill>
                  <a:schemeClr val="tx1"/>
                </a:solidFill>
              </a:rPr>
              <a:t>(</a:t>
            </a:r>
            <a:r>
              <a:rPr lang="ja-JP" altLang="en-US" sz="2400" b="0">
                <a:solidFill>
                  <a:schemeClr val="tx1"/>
                </a:solidFill>
              </a:rPr>
              <a:t>旧損保ジャパン</a:t>
            </a:r>
            <a:r>
              <a:rPr lang="en-US" altLang="ja-JP" sz="2400" b="0">
                <a:solidFill>
                  <a:schemeClr val="tx1"/>
                </a:solidFill>
              </a:rPr>
              <a:t>)</a:t>
            </a:r>
            <a:r>
              <a:rPr lang="ja-JP" altLang="en-US" sz="4000" b="0">
                <a:solidFill>
                  <a:schemeClr val="tx1"/>
                </a:solidFill>
              </a:rPr>
              <a:t>の全体像</a:t>
            </a:r>
          </a:p>
        </p:txBody>
      </p:sp>
      <p:sp>
        <p:nvSpPr>
          <p:cNvPr id="5" name="AutoShape 47"/>
          <p:cNvSpPr>
            <a:spLocks noChangeArrowheads="1"/>
          </p:cNvSpPr>
          <p:nvPr/>
        </p:nvSpPr>
        <p:spPr bwMode="auto">
          <a:xfrm>
            <a:off x="2257425" y="2166938"/>
            <a:ext cx="2095500" cy="2000250"/>
          </a:xfrm>
          <a:prstGeom prst="roundRect">
            <a:avLst>
              <a:gd name="adj" fmla="val 6852"/>
            </a:avLst>
          </a:prstGeom>
          <a:solidFill>
            <a:srgbClr val="FFFF00"/>
          </a:solidFill>
          <a:ln w="12700">
            <a:solidFill>
              <a:schemeClr val="tx1"/>
            </a:solidFill>
            <a:round/>
            <a:headEnd/>
            <a:tailEnd/>
          </a:ln>
          <a:effectLst/>
        </p:spPr>
        <p:txBody>
          <a:bodyPr wrap="none" lIns="92075" tIns="10800" rIns="92075" bIns="46038" anchor="ctr"/>
          <a:lstStyle/>
          <a:p>
            <a:pPr eaLnBrk="0" hangingPunct="0"/>
            <a:r>
              <a:rPr lang="ja-JP" altLang="en-US" sz="2800">
                <a:latin typeface="ＭＳ ゴシック" pitchFamily="49" charset="-128"/>
                <a:ea typeface="HG丸ｺﾞｼｯｸM-PRO" pitchFamily="50" charset="-128"/>
              </a:rPr>
              <a:t>契約計上</a:t>
            </a:r>
          </a:p>
          <a:p>
            <a:pPr eaLnBrk="0" hangingPunct="0"/>
            <a:r>
              <a:rPr lang="ja-JP" altLang="en-US" sz="2800">
                <a:latin typeface="ＭＳ ゴシック" pitchFamily="49" charset="-128"/>
                <a:ea typeface="HG丸ｺﾞｼｯｸM-PRO" pitchFamily="50" charset="-128"/>
              </a:rPr>
              <a:t>システム</a:t>
            </a:r>
          </a:p>
        </p:txBody>
      </p:sp>
      <p:sp>
        <p:nvSpPr>
          <p:cNvPr id="6" name="AutoShape 48"/>
          <p:cNvSpPr>
            <a:spLocks noChangeArrowheads="1"/>
          </p:cNvSpPr>
          <p:nvPr/>
        </p:nvSpPr>
        <p:spPr bwMode="auto">
          <a:xfrm>
            <a:off x="4721225" y="4414838"/>
            <a:ext cx="3441700" cy="1517650"/>
          </a:xfrm>
          <a:prstGeom prst="roundRect">
            <a:avLst>
              <a:gd name="adj" fmla="val 6852"/>
            </a:avLst>
          </a:prstGeom>
          <a:solidFill>
            <a:srgbClr val="FFFF00"/>
          </a:solidFill>
          <a:ln w="12700">
            <a:solidFill>
              <a:schemeClr val="tx1"/>
            </a:solidFill>
            <a:round/>
            <a:headEnd/>
            <a:tailEnd/>
          </a:ln>
          <a:effectLst/>
        </p:spPr>
        <p:txBody>
          <a:bodyPr wrap="none" lIns="92075" tIns="10800" rIns="92075" bIns="46038" anchor="ctr"/>
          <a:lstStyle/>
          <a:p>
            <a:pPr eaLnBrk="0" hangingPunct="0"/>
            <a:r>
              <a:rPr lang="ja-JP" altLang="en-US" sz="2800">
                <a:latin typeface="ＭＳ ゴシック" pitchFamily="49" charset="-128"/>
                <a:ea typeface="HG丸ｺﾞｼｯｸM-PRO" pitchFamily="50" charset="-128"/>
              </a:rPr>
              <a:t>保険金</a:t>
            </a:r>
          </a:p>
          <a:p>
            <a:pPr eaLnBrk="0" hangingPunct="0"/>
            <a:r>
              <a:rPr lang="ja-JP" altLang="en-US" sz="2800">
                <a:latin typeface="ＭＳ ゴシック" pitchFamily="49" charset="-128"/>
                <a:ea typeface="HG丸ｺﾞｼｯｸM-PRO" pitchFamily="50" charset="-128"/>
              </a:rPr>
              <a:t>システム</a:t>
            </a:r>
          </a:p>
        </p:txBody>
      </p:sp>
      <p:sp>
        <p:nvSpPr>
          <p:cNvPr id="7" name="AutoShape 49"/>
          <p:cNvSpPr>
            <a:spLocks noChangeArrowheads="1"/>
          </p:cNvSpPr>
          <p:nvPr/>
        </p:nvSpPr>
        <p:spPr bwMode="auto">
          <a:xfrm>
            <a:off x="2257425" y="1468438"/>
            <a:ext cx="2095500" cy="615950"/>
          </a:xfrm>
          <a:prstGeom prst="roundRect">
            <a:avLst>
              <a:gd name="adj" fmla="val 6852"/>
            </a:avLst>
          </a:prstGeom>
          <a:solidFill>
            <a:srgbClr val="FFFF00"/>
          </a:solidFill>
          <a:ln w="12700">
            <a:solidFill>
              <a:schemeClr val="tx1"/>
            </a:solidFill>
            <a:round/>
            <a:headEnd/>
            <a:tailEnd/>
          </a:ln>
          <a:effectLst/>
        </p:spPr>
        <p:txBody>
          <a:bodyPr wrap="none" lIns="92075" tIns="10800" rIns="92075" bIns="46038" anchor="ctr"/>
          <a:lstStyle/>
          <a:p>
            <a:pPr eaLnBrk="0" hangingPunct="0"/>
            <a:r>
              <a:rPr lang="ja-JP" altLang="en-US" sz="2400">
                <a:latin typeface="ＭＳ ゴシック" pitchFamily="49" charset="-128"/>
                <a:ea typeface="HG丸ｺﾞｼｯｸM-PRO" pitchFamily="50" charset="-128"/>
              </a:rPr>
              <a:t>満期システム</a:t>
            </a:r>
          </a:p>
        </p:txBody>
      </p:sp>
      <p:sp>
        <p:nvSpPr>
          <p:cNvPr id="8" name="AutoShape 51"/>
          <p:cNvSpPr>
            <a:spLocks noChangeArrowheads="1"/>
          </p:cNvSpPr>
          <p:nvPr/>
        </p:nvSpPr>
        <p:spPr bwMode="auto">
          <a:xfrm>
            <a:off x="4708525" y="1468438"/>
            <a:ext cx="3441700" cy="2698750"/>
          </a:xfrm>
          <a:prstGeom prst="roundRect">
            <a:avLst>
              <a:gd name="adj" fmla="val 6852"/>
            </a:avLst>
          </a:prstGeom>
          <a:solidFill>
            <a:srgbClr val="99FF99"/>
          </a:solidFill>
          <a:ln w="12700">
            <a:solidFill>
              <a:schemeClr val="tx1"/>
            </a:solidFill>
            <a:round/>
            <a:headEnd/>
            <a:tailEnd/>
          </a:ln>
          <a:effectLst/>
        </p:spPr>
        <p:txBody>
          <a:bodyPr wrap="none" lIns="92075" tIns="10800" rIns="92075" bIns="46038" anchor="ctr"/>
          <a:lstStyle/>
          <a:p>
            <a:pPr eaLnBrk="0" hangingPunct="0"/>
            <a:r>
              <a:rPr lang="ja-JP" altLang="en-US" sz="2800">
                <a:latin typeface="ＭＳ ゴシック" pitchFamily="49" charset="-128"/>
                <a:ea typeface="HG丸ｺﾞｼｯｸM-PRO" pitchFamily="50" charset="-128"/>
              </a:rPr>
              <a:t>その他システム</a:t>
            </a:r>
          </a:p>
          <a:p>
            <a:pPr eaLnBrk="0" hangingPunct="0"/>
            <a:r>
              <a:rPr lang="ja-JP" altLang="en-US" sz="2800">
                <a:latin typeface="ＭＳ ゴシック" pitchFamily="49" charset="-128"/>
                <a:ea typeface="HG丸ｺﾞｼｯｸM-PRO" pitchFamily="50" charset="-128"/>
              </a:rPr>
              <a:t>（後続システム）</a:t>
            </a:r>
            <a:br>
              <a:rPr lang="ja-JP" altLang="en-US" sz="2800">
                <a:latin typeface="ＭＳ ゴシック" pitchFamily="49" charset="-128"/>
                <a:ea typeface="HG丸ｺﾞｼｯｸM-PRO" pitchFamily="50" charset="-128"/>
              </a:rPr>
            </a:br>
            <a:endParaRPr lang="ja-JP" altLang="en-US" sz="2800">
              <a:latin typeface="ＭＳ ゴシック" pitchFamily="49" charset="-128"/>
              <a:ea typeface="HG丸ｺﾞｼｯｸM-PRO" pitchFamily="50" charset="-128"/>
            </a:endParaRPr>
          </a:p>
          <a:p>
            <a:pPr eaLnBrk="0" hangingPunct="0"/>
            <a:r>
              <a:rPr lang="en-US" altLang="ja-JP" sz="2800">
                <a:latin typeface="ＭＳ ゴシック" pitchFamily="49" charset="-128"/>
                <a:ea typeface="HG丸ｺﾞｼｯｸM-PRO" pitchFamily="50" charset="-128"/>
              </a:rPr>
              <a:t>&lt;</a:t>
            </a:r>
            <a:r>
              <a:rPr lang="ja-JP" altLang="en-US" sz="2800">
                <a:latin typeface="ＭＳ ゴシック" pitchFamily="49" charset="-128"/>
                <a:ea typeface="HG丸ｺﾞｼｯｸM-PRO" pitchFamily="50" charset="-128"/>
              </a:rPr>
              <a:t>成績</a:t>
            </a:r>
            <a:r>
              <a:rPr lang="en-US" altLang="ja-JP" sz="2800">
                <a:latin typeface="ＭＳ ゴシック" pitchFamily="49" charset="-128"/>
                <a:ea typeface="HG丸ｺﾞｼｯｸM-PRO" pitchFamily="50" charset="-128"/>
              </a:rPr>
              <a:t>&gt;</a:t>
            </a:r>
          </a:p>
          <a:p>
            <a:pPr eaLnBrk="0" hangingPunct="0"/>
            <a:r>
              <a:rPr lang="en-US" altLang="ja-JP" sz="2800">
                <a:latin typeface="ＭＳ ゴシック" pitchFamily="49" charset="-128"/>
                <a:ea typeface="HG丸ｺﾞｼｯｸM-PRO" pitchFamily="50" charset="-128"/>
              </a:rPr>
              <a:t>&lt;</a:t>
            </a:r>
            <a:r>
              <a:rPr lang="ja-JP" altLang="en-US" sz="2800">
                <a:latin typeface="ＭＳ ゴシック" pitchFamily="49" charset="-128"/>
                <a:ea typeface="HG丸ｺﾞｼｯｸM-PRO" pitchFamily="50" charset="-128"/>
              </a:rPr>
              <a:t>再保険システム</a:t>
            </a:r>
            <a:r>
              <a:rPr lang="en-US" altLang="ja-JP" sz="2800">
                <a:latin typeface="ＭＳ ゴシック" pitchFamily="49" charset="-128"/>
                <a:ea typeface="HG丸ｺﾞｼｯｸM-PRO" pitchFamily="50" charset="-128"/>
              </a:rPr>
              <a:t>&gt;</a:t>
            </a:r>
          </a:p>
        </p:txBody>
      </p:sp>
      <p:sp>
        <p:nvSpPr>
          <p:cNvPr id="9" name="AutoShape 52"/>
          <p:cNvSpPr>
            <a:spLocks noChangeArrowheads="1"/>
          </p:cNvSpPr>
          <p:nvPr/>
        </p:nvSpPr>
        <p:spPr bwMode="auto">
          <a:xfrm>
            <a:off x="669925" y="4413250"/>
            <a:ext cx="3733800" cy="2406650"/>
          </a:xfrm>
          <a:prstGeom prst="roundRect">
            <a:avLst>
              <a:gd name="adj" fmla="val 6852"/>
            </a:avLst>
          </a:prstGeom>
          <a:solidFill>
            <a:srgbClr val="99FF99"/>
          </a:solidFill>
          <a:ln w="12700">
            <a:solidFill>
              <a:schemeClr val="tx1"/>
            </a:solidFill>
            <a:round/>
            <a:headEnd/>
            <a:tailEnd/>
          </a:ln>
          <a:effectLst/>
        </p:spPr>
        <p:txBody>
          <a:bodyPr wrap="none" lIns="92075" tIns="10800" rIns="92075" bIns="46038" anchor="ctr"/>
          <a:lstStyle/>
          <a:p>
            <a:pPr eaLnBrk="0" hangingPunct="0"/>
            <a:r>
              <a:rPr lang="ja-JP" altLang="en-US" sz="2800">
                <a:latin typeface="ＭＳ ゴシック" pitchFamily="49" charset="-128"/>
                <a:ea typeface="HG丸ｺﾞｼｯｸM-PRO" pitchFamily="50" charset="-128"/>
              </a:rPr>
              <a:t>精算収納</a:t>
            </a:r>
          </a:p>
          <a:p>
            <a:pPr eaLnBrk="0" hangingPunct="0"/>
            <a:r>
              <a:rPr lang="ja-JP" altLang="en-US" sz="2800">
                <a:latin typeface="ＭＳ ゴシック" pitchFamily="49" charset="-128"/>
                <a:ea typeface="HG丸ｺﾞｼｯｸM-PRO" pitchFamily="50" charset="-128"/>
              </a:rPr>
              <a:t>システム</a:t>
            </a:r>
          </a:p>
        </p:txBody>
      </p:sp>
      <p:sp>
        <p:nvSpPr>
          <p:cNvPr id="10" name="Line 54"/>
          <p:cNvSpPr>
            <a:spLocks noChangeShapeType="1"/>
          </p:cNvSpPr>
          <p:nvPr/>
        </p:nvSpPr>
        <p:spPr bwMode="auto">
          <a:xfrm>
            <a:off x="4102100" y="2895600"/>
            <a:ext cx="876300" cy="0"/>
          </a:xfrm>
          <a:prstGeom prst="line">
            <a:avLst/>
          </a:prstGeom>
          <a:noFill/>
          <a:ln w="76200">
            <a:solidFill>
              <a:srgbClr val="00FFFF"/>
            </a:solidFill>
            <a:round/>
            <a:headEnd/>
            <a:tailEnd type="triangle" w="med" len="med"/>
          </a:ln>
          <a:effectLst/>
        </p:spPr>
        <p:txBody>
          <a:bodyPr wrap="none" anchor="ctr"/>
          <a:lstStyle/>
          <a:p>
            <a:endParaRPr lang="ja-JP" altLang="en-US"/>
          </a:p>
        </p:txBody>
      </p:sp>
      <p:sp>
        <p:nvSpPr>
          <p:cNvPr id="11" name="AutoShape 59"/>
          <p:cNvSpPr>
            <a:spLocks noChangeArrowheads="1"/>
          </p:cNvSpPr>
          <p:nvPr/>
        </p:nvSpPr>
        <p:spPr bwMode="auto">
          <a:xfrm>
            <a:off x="4721225" y="6180138"/>
            <a:ext cx="3441700" cy="603250"/>
          </a:xfrm>
          <a:prstGeom prst="roundRect">
            <a:avLst>
              <a:gd name="adj" fmla="val 6852"/>
            </a:avLst>
          </a:prstGeom>
          <a:solidFill>
            <a:srgbClr val="99FF99"/>
          </a:solidFill>
          <a:ln w="12700">
            <a:solidFill>
              <a:schemeClr val="tx1"/>
            </a:solidFill>
            <a:round/>
            <a:headEnd/>
            <a:tailEnd/>
          </a:ln>
          <a:effectLst/>
        </p:spPr>
        <p:txBody>
          <a:bodyPr wrap="none" lIns="92075" tIns="10800" rIns="92075" bIns="46038" anchor="ctr"/>
          <a:lstStyle/>
          <a:p>
            <a:pPr eaLnBrk="0" hangingPunct="0"/>
            <a:r>
              <a:rPr lang="ja-JP" altLang="en-US" sz="2800">
                <a:latin typeface="ＭＳ ゴシック" pitchFamily="49" charset="-128"/>
                <a:ea typeface="HG丸ｺﾞｼｯｸM-PRO" pitchFamily="50" charset="-128"/>
              </a:rPr>
              <a:t>経理システム</a:t>
            </a:r>
          </a:p>
        </p:txBody>
      </p:sp>
      <p:sp>
        <p:nvSpPr>
          <p:cNvPr id="12" name="Line 60"/>
          <p:cNvSpPr>
            <a:spLocks noChangeShapeType="1"/>
          </p:cNvSpPr>
          <p:nvPr/>
        </p:nvSpPr>
        <p:spPr bwMode="auto">
          <a:xfrm>
            <a:off x="4102100" y="6489700"/>
            <a:ext cx="901700" cy="0"/>
          </a:xfrm>
          <a:prstGeom prst="line">
            <a:avLst/>
          </a:prstGeom>
          <a:noFill/>
          <a:ln w="76200">
            <a:solidFill>
              <a:srgbClr val="00FFFF"/>
            </a:solidFill>
            <a:round/>
            <a:headEnd/>
            <a:tailEnd type="triangle" w="med" len="med"/>
          </a:ln>
          <a:effectLst/>
        </p:spPr>
        <p:txBody>
          <a:bodyPr wrap="none" anchor="ctr"/>
          <a:lstStyle/>
          <a:p>
            <a:endParaRPr lang="ja-JP" altLang="en-US"/>
          </a:p>
        </p:txBody>
      </p:sp>
      <p:sp>
        <p:nvSpPr>
          <p:cNvPr id="13" name="Line 61"/>
          <p:cNvSpPr>
            <a:spLocks noChangeShapeType="1"/>
          </p:cNvSpPr>
          <p:nvPr/>
        </p:nvSpPr>
        <p:spPr bwMode="auto">
          <a:xfrm>
            <a:off x="6527800" y="5626100"/>
            <a:ext cx="0" cy="749300"/>
          </a:xfrm>
          <a:prstGeom prst="line">
            <a:avLst/>
          </a:prstGeom>
          <a:noFill/>
          <a:ln w="76200">
            <a:solidFill>
              <a:srgbClr val="00FFFF"/>
            </a:solidFill>
            <a:round/>
            <a:headEnd/>
            <a:tailEnd type="triangle" w="med" len="med"/>
          </a:ln>
          <a:effectLst/>
        </p:spPr>
        <p:txBody>
          <a:bodyPr wrap="none" anchor="ctr"/>
          <a:lstStyle/>
          <a:p>
            <a:endParaRPr lang="ja-JP" altLang="en-US"/>
          </a:p>
        </p:txBody>
      </p:sp>
      <p:sp>
        <p:nvSpPr>
          <p:cNvPr id="14" name="AutoShape 62"/>
          <p:cNvSpPr>
            <a:spLocks noChangeArrowheads="1"/>
          </p:cNvSpPr>
          <p:nvPr/>
        </p:nvSpPr>
        <p:spPr bwMode="auto">
          <a:xfrm>
            <a:off x="8267700" y="4394200"/>
            <a:ext cx="876300" cy="1346200"/>
          </a:xfrm>
          <a:prstGeom prst="star32">
            <a:avLst>
              <a:gd name="adj" fmla="val 37500"/>
            </a:avLst>
          </a:prstGeom>
          <a:solidFill>
            <a:srgbClr val="FFFF00"/>
          </a:solidFill>
          <a:ln w="9525">
            <a:solidFill>
              <a:schemeClr val="tx1"/>
            </a:solidFill>
            <a:miter lim="800000"/>
            <a:headEnd/>
            <a:tailEnd/>
          </a:ln>
          <a:effectLst/>
        </p:spPr>
        <p:txBody>
          <a:bodyPr wrap="none" anchor="ctr"/>
          <a:lstStyle/>
          <a:p>
            <a:r>
              <a:rPr lang="ja-JP" altLang="en-US" sz="1800"/>
              <a:t>事故</a:t>
            </a:r>
          </a:p>
          <a:p>
            <a:r>
              <a:rPr lang="ja-JP" altLang="en-US" sz="1800"/>
              <a:t>発生</a:t>
            </a:r>
          </a:p>
        </p:txBody>
      </p:sp>
      <p:sp>
        <p:nvSpPr>
          <p:cNvPr id="15" name="Line 63"/>
          <p:cNvSpPr>
            <a:spLocks noChangeShapeType="1"/>
          </p:cNvSpPr>
          <p:nvPr/>
        </p:nvSpPr>
        <p:spPr bwMode="auto">
          <a:xfrm flipH="1">
            <a:off x="7848600" y="5092700"/>
            <a:ext cx="596900" cy="0"/>
          </a:xfrm>
          <a:prstGeom prst="line">
            <a:avLst/>
          </a:prstGeom>
          <a:noFill/>
          <a:ln w="76200">
            <a:solidFill>
              <a:srgbClr val="00FFFF"/>
            </a:solidFill>
            <a:round/>
            <a:headEnd/>
            <a:tailEnd type="triangle" w="med" len="med"/>
          </a:ln>
          <a:effectLst/>
        </p:spPr>
        <p:txBody>
          <a:bodyPr wrap="none" anchor="ctr"/>
          <a:lstStyle/>
          <a:p>
            <a:endParaRPr lang="ja-JP" altLang="en-US"/>
          </a:p>
        </p:txBody>
      </p:sp>
      <p:sp>
        <p:nvSpPr>
          <p:cNvPr id="16" name="AutoShape 64"/>
          <p:cNvSpPr>
            <a:spLocks noChangeArrowheads="1"/>
          </p:cNvSpPr>
          <p:nvPr/>
        </p:nvSpPr>
        <p:spPr bwMode="auto">
          <a:xfrm>
            <a:off x="0" y="2197100"/>
            <a:ext cx="876300" cy="1346200"/>
          </a:xfrm>
          <a:prstGeom prst="star32">
            <a:avLst>
              <a:gd name="adj" fmla="val 37500"/>
            </a:avLst>
          </a:prstGeom>
          <a:solidFill>
            <a:srgbClr val="FFFF00"/>
          </a:solidFill>
          <a:ln w="9525">
            <a:solidFill>
              <a:schemeClr val="tx1"/>
            </a:solidFill>
            <a:miter lim="800000"/>
            <a:headEnd/>
            <a:tailEnd/>
          </a:ln>
          <a:effectLst/>
        </p:spPr>
        <p:txBody>
          <a:bodyPr wrap="none" anchor="ctr"/>
          <a:lstStyle/>
          <a:p>
            <a:r>
              <a:rPr lang="ja-JP" altLang="en-US" sz="1800"/>
              <a:t>保険</a:t>
            </a:r>
          </a:p>
          <a:p>
            <a:r>
              <a:rPr lang="ja-JP" altLang="en-US" sz="1800"/>
              <a:t>募集</a:t>
            </a:r>
          </a:p>
        </p:txBody>
      </p:sp>
      <p:sp>
        <p:nvSpPr>
          <p:cNvPr id="17" name="AutoShape 66"/>
          <p:cNvSpPr>
            <a:spLocks noChangeArrowheads="1"/>
          </p:cNvSpPr>
          <p:nvPr/>
        </p:nvSpPr>
        <p:spPr bwMode="auto">
          <a:xfrm>
            <a:off x="2270125" y="884238"/>
            <a:ext cx="2095500" cy="361950"/>
          </a:xfrm>
          <a:prstGeom prst="roundRect">
            <a:avLst>
              <a:gd name="adj" fmla="val 6852"/>
            </a:avLst>
          </a:prstGeom>
          <a:solidFill>
            <a:srgbClr val="FFFF00"/>
          </a:solidFill>
          <a:ln w="12700">
            <a:solidFill>
              <a:schemeClr val="tx1"/>
            </a:solidFill>
            <a:round/>
            <a:headEnd/>
            <a:tailEnd/>
          </a:ln>
          <a:effectLst/>
        </p:spPr>
        <p:txBody>
          <a:bodyPr wrap="none" lIns="92075" tIns="10800" rIns="92075" bIns="46038" anchor="ctr"/>
          <a:lstStyle/>
          <a:p>
            <a:pPr eaLnBrk="0" hangingPunct="0"/>
            <a:r>
              <a:rPr lang="ja-JP" altLang="en-US" sz="2400">
                <a:latin typeface="ＭＳ ゴシック" pitchFamily="49" charset="-128"/>
                <a:ea typeface="HG丸ｺﾞｼｯｸM-PRO" pitchFamily="50" charset="-128"/>
              </a:rPr>
              <a:t>旧</a:t>
            </a:r>
            <a:r>
              <a:rPr lang="en-US" altLang="ja-JP" sz="2400">
                <a:latin typeface="ＭＳ ゴシック" pitchFamily="49" charset="-128"/>
                <a:ea typeface="HG丸ｺﾞｼｯｸM-PRO" pitchFamily="50" charset="-128"/>
              </a:rPr>
              <a:t>NK</a:t>
            </a:r>
            <a:r>
              <a:rPr lang="ja-JP" altLang="en-US" sz="2400">
                <a:latin typeface="ＭＳ ゴシック" pitchFamily="49" charset="-128"/>
                <a:ea typeface="HG丸ｺﾞｼｯｸM-PRO" pitchFamily="50" charset="-128"/>
              </a:rPr>
              <a:t>システム</a:t>
            </a:r>
          </a:p>
        </p:txBody>
      </p:sp>
      <p:sp>
        <p:nvSpPr>
          <p:cNvPr id="18" name="Line 67"/>
          <p:cNvSpPr>
            <a:spLocks noChangeShapeType="1"/>
          </p:cNvSpPr>
          <p:nvPr/>
        </p:nvSpPr>
        <p:spPr bwMode="auto">
          <a:xfrm>
            <a:off x="3327400" y="1130300"/>
            <a:ext cx="0" cy="444500"/>
          </a:xfrm>
          <a:prstGeom prst="line">
            <a:avLst/>
          </a:prstGeom>
          <a:noFill/>
          <a:ln w="76200">
            <a:solidFill>
              <a:srgbClr val="00FFFF"/>
            </a:solidFill>
            <a:round/>
            <a:headEnd/>
            <a:tailEnd type="triangle" w="med" len="med"/>
          </a:ln>
          <a:effectLst/>
        </p:spPr>
        <p:txBody>
          <a:bodyPr wrap="none" anchor="ctr"/>
          <a:lstStyle/>
          <a:p>
            <a:endParaRPr lang="ja-JP" altLang="en-US"/>
          </a:p>
        </p:txBody>
      </p:sp>
      <p:sp>
        <p:nvSpPr>
          <p:cNvPr id="19" name="Line 68"/>
          <p:cNvSpPr>
            <a:spLocks noChangeShapeType="1"/>
          </p:cNvSpPr>
          <p:nvPr/>
        </p:nvSpPr>
        <p:spPr bwMode="auto">
          <a:xfrm flipH="1" flipV="1">
            <a:off x="393700" y="1831975"/>
            <a:ext cx="1927225" cy="3175"/>
          </a:xfrm>
          <a:prstGeom prst="line">
            <a:avLst/>
          </a:prstGeom>
          <a:noFill/>
          <a:ln w="76200">
            <a:solidFill>
              <a:srgbClr val="00FFFF"/>
            </a:solidFill>
            <a:round/>
            <a:headEnd/>
            <a:tailEnd/>
          </a:ln>
          <a:effectLst/>
        </p:spPr>
        <p:txBody>
          <a:bodyPr wrap="none" anchor="ctr"/>
          <a:lstStyle/>
          <a:p>
            <a:endParaRPr lang="ja-JP" altLang="en-US"/>
          </a:p>
        </p:txBody>
      </p:sp>
      <p:sp>
        <p:nvSpPr>
          <p:cNvPr id="20" name="AutoShape 46"/>
          <p:cNvSpPr>
            <a:spLocks noChangeArrowheads="1"/>
          </p:cNvSpPr>
          <p:nvPr/>
        </p:nvSpPr>
        <p:spPr bwMode="auto">
          <a:xfrm>
            <a:off x="1050925" y="1493838"/>
            <a:ext cx="850900" cy="2698750"/>
          </a:xfrm>
          <a:prstGeom prst="roundRect">
            <a:avLst>
              <a:gd name="adj" fmla="val 6852"/>
            </a:avLst>
          </a:prstGeom>
          <a:solidFill>
            <a:srgbClr val="FFFF00"/>
          </a:solidFill>
          <a:ln w="12700">
            <a:solidFill>
              <a:schemeClr val="tx1"/>
            </a:solidFill>
            <a:round/>
            <a:headEnd/>
            <a:tailEnd/>
          </a:ln>
          <a:effectLst/>
        </p:spPr>
        <p:txBody>
          <a:bodyPr vert="eaVert" wrap="none" lIns="92075" tIns="10800" rIns="92075" bIns="46038" anchor="ctr"/>
          <a:lstStyle/>
          <a:p>
            <a:pPr eaLnBrk="0" hangingPunct="0"/>
            <a:r>
              <a:rPr lang="ja-JP" altLang="en-US" sz="2800" dirty="0">
                <a:latin typeface="ＭＳ ゴシック" pitchFamily="49" charset="-128"/>
                <a:ea typeface="HG丸ｺﾞｼｯｸM-PRO" pitchFamily="50" charset="-128"/>
              </a:rPr>
              <a:t>代理店システム</a:t>
            </a:r>
          </a:p>
          <a:p>
            <a:pPr eaLnBrk="0" hangingPunct="0"/>
            <a:r>
              <a:rPr lang="ja-JP" altLang="en-US" sz="2800" dirty="0">
                <a:latin typeface="ＭＳ ゴシック" pitchFamily="49" charset="-128"/>
                <a:ea typeface="HG丸ｺﾞｼｯｸM-PRO" pitchFamily="50" charset="-128"/>
              </a:rPr>
              <a:t>顧客システム</a:t>
            </a:r>
          </a:p>
        </p:txBody>
      </p:sp>
      <p:sp>
        <p:nvSpPr>
          <p:cNvPr id="21" name="Line 65"/>
          <p:cNvSpPr>
            <a:spLocks noChangeShapeType="1"/>
          </p:cNvSpPr>
          <p:nvPr/>
        </p:nvSpPr>
        <p:spPr bwMode="auto">
          <a:xfrm flipV="1">
            <a:off x="685800" y="2832100"/>
            <a:ext cx="596900" cy="12700"/>
          </a:xfrm>
          <a:prstGeom prst="line">
            <a:avLst/>
          </a:prstGeom>
          <a:noFill/>
          <a:ln w="76200">
            <a:solidFill>
              <a:srgbClr val="00FFFF"/>
            </a:solidFill>
            <a:round/>
            <a:headEnd/>
            <a:tailEnd type="triangle" w="med" len="med"/>
          </a:ln>
          <a:effectLst/>
        </p:spPr>
        <p:txBody>
          <a:bodyPr wrap="none" anchor="ctr"/>
          <a:lstStyle/>
          <a:p>
            <a:endParaRPr lang="ja-JP" altLang="en-US"/>
          </a:p>
        </p:txBody>
      </p:sp>
      <p:sp>
        <p:nvSpPr>
          <p:cNvPr id="22" name="Line 56"/>
          <p:cNvSpPr>
            <a:spLocks noChangeShapeType="1"/>
          </p:cNvSpPr>
          <p:nvPr/>
        </p:nvSpPr>
        <p:spPr bwMode="auto">
          <a:xfrm>
            <a:off x="431800" y="1803400"/>
            <a:ext cx="0" cy="749300"/>
          </a:xfrm>
          <a:prstGeom prst="line">
            <a:avLst/>
          </a:prstGeom>
          <a:noFill/>
          <a:ln w="76200">
            <a:solidFill>
              <a:srgbClr val="00FFFF"/>
            </a:solidFill>
            <a:round/>
            <a:headEnd/>
            <a:tailEnd type="triangle" w="med" len="med"/>
          </a:ln>
          <a:effectLst/>
        </p:spPr>
        <p:txBody>
          <a:bodyPr wrap="none" anchor="ctr"/>
          <a:lstStyle/>
          <a:p>
            <a:endParaRPr lang="ja-JP" altLang="en-US"/>
          </a:p>
        </p:txBody>
      </p:sp>
      <p:sp>
        <p:nvSpPr>
          <p:cNvPr id="23" name="Line 58"/>
          <p:cNvSpPr>
            <a:spLocks noChangeShapeType="1"/>
          </p:cNvSpPr>
          <p:nvPr/>
        </p:nvSpPr>
        <p:spPr bwMode="auto">
          <a:xfrm flipV="1">
            <a:off x="1828800" y="2857500"/>
            <a:ext cx="596900" cy="12700"/>
          </a:xfrm>
          <a:prstGeom prst="line">
            <a:avLst/>
          </a:prstGeom>
          <a:noFill/>
          <a:ln w="76200">
            <a:solidFill>
              <a:srgbClr val="00FFFF"/>
            </a:solidFill>
            <a:round/>
            <a:headEnd/>
            <a:tailEnd type="triangle" w="med" len="med"/>
          </a:ln>
          <a:effectLst/>
        </p:spPr>
        <p:txBody>
          <a:bodyPr wrap="none" anchor="ctr"/>
          <a:lstStyle/>
          <a:p>
            <a:endParaRPr lang="ja-JP" altLang="en-US"/>
          </a:p>
        </p:txBody>
      </p:sp>
      <p:sp>
        <p:nvSpPr>
          <p:cNvPr id="24" name="Line 69"/>
          <p:cNvSpPr>
            <a:spLocks noChangeShapeType="1"/>
          </p:cNvSpPr>
          <p:nvPr/>
        </p:nvSpPr>
        <p:spPr bwMode="auto">
          <a:xfrm>
            <a:off x="3187700" y="3987800"/>
            <a:ext cx="0" cy="749300"/>
          </a:xfrm>
          <a:prstGeom prst="line">
            <a:avLst/>
          </a:prstGeom>
          <a:noFill/>
          <a:ln w="76200">
            <a:solidFill>
              <a:srgbClr val="00FFFF"/>
            </a:solidFill>
            <a:round/>
            <a:headEnd/>
            <a:tailEnd type="triangle" w="med" len="med"/>
          </a:ln>
          <a:effectLst/>
        </p:spPr>
        <p:txBody>
          <a:bodyPr wrap="none" anchor="ctr"/>
          <a:lstStyle/>
          <a:p>
            <a:endParaRPr lang="ja-JP" altLang="en-US"/>
          </a:p>
        </p:txBody>
      </p:sp>
      <p:sp>
        <p:nvSpPr>
          <p:cNvPr id="25" name="Oval 70"/>
          <p:cNvSpPr>
            <a:spLocks noChangeArrowheads="1"/>
          </p:cNvSpPr>
          <p:nvPr/>
        </p:nvSpPr>
        <p:spPr bwMode="auto">
          <a:xfrm>
            <a:off x="1066800" y="1244600"/>
            <a:ext cx="711200" cy="406400"/>
          </a:xfrm>
          <a:prstGeom prst="ellipse">
            <a:avLst/>
          </a:prstGeom>
          <a:solidFill>
            <a:srgbClr val="FF6600"/>
          </a:solidFill>
          <a:ln w="41275">
            <a:solidFill>
              <a:schemeClr val="tx1"/>
            </a:solidFill>
            <a:round/>
            <a:headEnd/>
            <a:tailEnd/>
          </a:ln>
          <a:effectLst/>
        </p:spPr>
        <p:txBody>
          <a:bodyPr wrap="none" anchor="ctr"/>
          <a:lstStyle/>
          <a:p>
            <a:r>
              <a:rPr lang="ja-JP" altLang="en-US" sz="1400" dirty="0">
                <a:solidFill>
                  <a:schemeClr val="tx1"/>
                </a:solidFill>
              </a:rPr>
              <a:t>損保１</a:t>
            </a:r>
          </a:p>
        </p:txBody>
      </p:sp>
      <p:sp>
        <p:nvSpPr>
          <p:cNvPr id="26" name="Oval 71"/>
          <p:cNvSpPr>
            <a:spLocks noChangeArrowheads="1"/>
          </p:cNvSpPr>
          <p:nvPr/>
        </p:nvSpPr>
        <p:spPr bwMode="auto">
          <a:xfrm>
            <a:off x="1676400" y="749300"/>
            <a:ext cx="711200" cy="406400"/>
          </a:xfrm>
          <a:prstGeom prst="ellipse">
            <a:avLst/>
          </a:prstGeom>
          <a:solidFill>
            <a:srgbClr val="FF6600"/>
          </a:solidFill>
          <a:ln w="41275">
            <a:solidFill>
              <a:schemeClr val="tx1"/>
            </a:solidFill>
            <a:round/>
            <a:headEnd/>
            <a:tailEnd/>
          </a:ln>
          <a:effectLst/>
        </p:spPr>
        <p:txBody>
          <a:bodyPr wrap="none" anchor="ctr"/>
          <a:lstStyle/>
          <a:p>
            <a:r>
              <a:rPr lang="ja-JP" altLang="en-US" sz="1400">
                <a:solidFill>
                  <a:schemeClr val="tx1"/>
                </a:solidFill>
              </a:rPr>
              <a:t>損保３</a:t>
            </a:r>
          </a:p>
        </p:txBody>
      </p:sp>
      <p:sp>
        <p:nvSpPr>
          <p:cNvPr id="27" name="Oval 72"/>
          <p:cNvSpPr>
            <a:spLocks noChangeArrowheads="1"/>
          </p:cNvSpPr>
          <p:nvPr/>
        </p:nvSpPr>
        <p:spPr bwMode="auto">
          <a:xfrm>
            <a:off x="2387600" y="1943100"/>
            <a:ext cx="711200" cy="406400"/>
          </a:xfrm>
          <a:prstGeom prst="ellipse">
            <a:avLst/>
          </a:prstGeom>
          <a:solidFill>
            <a:srgbClr val="FF6600"/>
          </a:solidFill>
          <a:ln w="41275">
            <a:solidFill>
              <a:schemeClr val="tx1"/>
            </a:solidFill>
            <a:round/>
            <a:headEnd/>
            <a:tailEnd/>
          </a:ln>
          <a:effectLst/>
        </p:spPr>
        <p:txBody>
          <a:bodyPr wrap="none" anchor="ctr"/>
          <a:lstStyle/>
          <a:p>
            <a:r>
              <a:rPr lang="ja-JP" altLang="en-US" sz="1400">
                <a:solidFill>
                  <a:schemeClr val="tx1"/>
                </a:solidFill>
              </a:rPr>
              <a:t>損保１</a:t>
            </a:r>
          </a:p>
        </p:txBody>
      </p:sp>
      <p:sp>
        <p:nvSpPr>
          <p:cNvPr id="28" name="Oval 73"/>
          <p:cNvSpPr>
            <a:spLocks noChangeArrowheads="1"/>
          </p:cNvSpPr>
          <p:nvPr/>
        </p:nvSpPr>
        <p:spPr bwMode="auto">
          <a:xfrm>
            <a:off x="4851400" y="1346200"/>
            <a:ext cx="711200" cy="406400"/>
          </a:xfrm>
          <a:prstGeom prst="ellipse">
            <a:avLst/>
          </a:prstGeom>
          <a:solidFill>
            <a:srgbClr val="FF6600"/>
          </a:solidFill>
          <a:ln w="41275">
            <a:solidFill>
              <a:schemeClr val="tx1"/>
            </a:solidFill>
            <a:round/>
            <a:headEnd/>
            <a:tailEnd/>
          </a:ln>
          <a:effectLst/>
        </p:spPr>
        <p:txBody>
          <a:bodyPr wrap="none" anchor="ctr"/>
          <a:lstStyle/>
          <a:p>
            <a:r>
              <a:rPr lang="ja-JP" altLang="en-US" sz="1400">
                <a:solidFill>
                  <a:schemeClr val="tx1"/>
                </a:solidFill>
              </a:rPr>
              <a:t>損保２</a:t>
            </a:r>
          </a:p>
        </p:txBody>
      </p:sp>
      <p:sp>
        <p:nvSpPr>
          <p:cNvPr id="29" name="Oval 74"/>
          <p:cNvSpPr>
            <a:spLocks noChangeArrowheads="1"/>
          </p:cNvSpPr>
          <p:nvPr/>
        </p:nvSpPr>
        <p:spPr bwMode="auto">
          <a:xfrm>
            <a:off x="4826000" y="4483100"/>
            <a:ext cx="711200" cy="406400"/>
          </a:xfrm>
          <a:prstGeom prst="ellipse">
            <a:avLst/>
          </a:prstGeom>
          <a:solidFill>
            <a:srgbClr val="FF6600"/>
          </a:solidFill>
          <a:ln w="41275">
            <a:solidFill>
              <a:schemeClr val="tx1"/>
            </a:solidFill>
            <a:round/>
            <a:headEnd/>
            <a:tailEnd/>
          </a:ln>
          <a:effectLst/>
        </p:spPr>
        <p:txBody>
          <a:bodyPr wrap="none" anchor="ctr"/>
          <a:lstStyle/>
          <a:p>
            <a:r>
              <a:rPr lang="ja-JP" altLang="en-US" sz="1400">
                <a:solidFill>
                  <a:schemeClr val="tx1"/>
                </a:solidFill>
              </a:rPr>
              <a:t>損保２</a:t>
            </a:r>
          </a:p>
        </p:txBody>
      </p:sp>
      <p:sp>
        <p:nvSpPr>
          <p:cNvPr id="30" name="Oval 75"/>
          <p:cNvSpPr>
            <a:spLocks noChangeArrowheads="1"/>
          </p:cNvSpPr>
          <p:nvPr/>
        </p:nvSpPr>
        <p:spPr bwMode="auto">
          <a:xfrm>
            <a:off x="812800" y="4533900"/>
            <a:ext cx="711200" cy="406400"/>
          </a:xfrm>
          <a:prstGeom prst="ellipse">
            <a:avLst/>
          </a:prstGeom>
          <a:solidFill>
            <a:srgbClr val="FF6600"/>
          </a:solidFill>
          <a:ln w="41275">
            <a:solidFill>
              <a:schemeClr val="tx1"/>
            </a:solidFill>
            <a:round/>
            <a:headEnd/>
            <a:tailEnd/>
          </a:ln>
          <a:effectLst/>
        </p:spPr>
        <p:txBody>
          <a:bodyPr wrap="none" anchor="ctr"/>
          <a:lstStyle/>
          <a:p>
            <a:r>
              <a:rPr lang="ja-JP" altLang="en-US" sz="1400">
                <a:solidFill>
                  <a:schemeClr val="tx1"/>
                </a:solidFill>
              </a:rPr>
              <a:t>損保１</a:t>
            </a:r>
          </a:p>
        </p:txBody>
      </p:sp>
      <p:sp>
        <p:nvSpPr>
          <p:cNvPr id="31" name="Oval 76"/>
          <p:cNvSpPr>
            <a:spLocks noChangeArrowheads="1"/>
          </p:cNvSpPr>
          <p:nvPr/>
        </p:nvSpPr>
        <p:spPr bwMode="auto">
          <a:xfrm>
            <a:off x="4851400" y="6019800"/>
            <a:ext cx="711200" cy="406400"/>
          </a:xfrm>
          <a:prstGeom prst="ellipse">
            <a:avLst/>
          </a:prstGeom>
          <a:solidFill>
            <a:srgbClr val="FF6600"/>
          </a:solidFill>
          <a:ln w="41275">
            <a:solidFill>
              <a:schemeClr val="tx1"/>
            </a:solidFill>
            <a:round/>
            <a:headEnd/>
            <a:tailEnd/>
          </a:ln>
          <a:effectLst/>
        </p:spPr>
        <p:txBody>
          <a:bodyPr wrap="none" anchor="ctr"/>
          <a:lstStyle/>
          <a:p>
            <a:r>
              <a:rPr lang="ja-JP" altLang="en-US" sz="1400">
                <a:solidFill>
                  <a:schemeClr val="tx1"/>
                </a:solidFill>
              </a:rPr>
              <a:t>損保２</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048000" y="68263"/>
            <a:ext cx="3063875" cy="701675"/>
          </a:xfrm>
          <a:prstGeom prst="rect">
            <a:avLst/>
          </a:prstGeom>
          <a:noFill/>
          <a:ln w="9525">
            <a:noFill/>
            <a:miter lim="800000"/>
            <a:headEnd/>
            <a:tailEnd/>
          </a:ln>
          <a:effectLst/>
        </p:spPr>
        <p:txBody>
          <a:bodyPr wrap="none" lIns="92075" tIns="46038" rIns="92075" bIns="46038" anchor="ctr">
            <a:spAutoFit/>
          </a:bodyPr>
          <a:lstStyle/>
          <a:p>
            <a:r>
              <a:rPr lang="ja-JP" altLang="en-US" sz="4000" b="0">
                <a:solidFill>
                  <a:schemeClr val="tx1"/>
                </a:solidFill>
              </a:rPr>
              <a:t>主要システム</a:t>
            </a:r>
          </a:p>
        </p:txBody>
      </p:sp>
      <p:sp>
        <p:nvSpPr>
          <p:cNvPr id="5" name="Rectangle 19"/>
          <p:cNvSpPr>
            <a:spLocks noChangeArrowheads="1"/>
          </p:cNvSpPr>
          <p:nvPr/>
        </p:nvSpPr>
        <p:spPr bwMode="auto">
          <a:xfrm>
            <a:off x="46038" y="1181100"/>
            <a:ext cx="9117012" cy="4879975"/>
          </a:xfrm>
          <a:prstGeom prst="rect">
            <a:avLst/>
          </a:prstGeom>
          <a:noFill/>
          <a:ln w="9525">
            <a:noFill/>
            <a:miter lim="800000"/>
            <a:headEnd/>
            <a:tailEnd/>
          </a:ln>
          <a:effectLst/>
        </p:spPr>
        <p:txBody>
          <a:bodyPr wrap="none" lIns="0" rIns="0">
            <a:spAutoFit/>
          </a:bodyPr>
          <a:lstStyle/>
          <a:p>
            <a:pPr algn="l">
              <a:lnSpc>
                <a:spcPct val="140000"/>
              </a:lnSpc>
            </a:pPr>
            <a:r>
              <a:rPr lang="en-US" altLang="ja-JP" sz="2800" dirty="0">
                <a:solidFill>
                  <a:schemeClr val="tx1"/>
                </a:solidFill>
              </a:rPr>
              <a:t>①</a:t>
            </a:r>
            <a:r>
              <a:rPr lang="ja-JP" altLang="en-US" sz="2800" dirty="0">
                <a:solidFill>
                  <a:schemeClr val="tx1"/>
                </a:solidFill>
              </a:rPr>
              <a:t>代理店システム、顧客</a:t>
            </a:r>
            <a:r>
              <a:rPr lang="ja-JP" altLang="en-US" sz="2800" dirty="0" smtClean="0">
                <a:solidFill>
                  <a:schemeClr val="tx1"/>
                </a:solidFill>
              </a:rPr>
              <a:t>システム（Ｎｏ．３～５）</a:t>
            </a:r>
            <a:r>
              <a:rPr lang="ja-JP" altLang="en-US" sz="2800" dirty="0">
                <a:solidFill>
                  <a:schemeClr val="tx1"/>
                </a:solidFill>
              </a:rPr>
              <a:t/>
            </a:r>
            <a:br>
              <a:rPr lang="ja-JP" altLang="en-US" sz="2800" dirty="0">
                <a:solidFill>
                  <a:schemeClr val="tx1"/>
                </a:solidFill>
              </a:rPr>
            </a:br>
            <a:r>
              <a:rPr lang="ja-JP" altLang="en-US" sz="2800" dirty="0">
                <a:solidFill>
                  <a:schemeClr val="tx1"/>
                </a:solidFill>
              </a:rPr>
              <a:t>②契約計上</a:t>
            </a:r>
            <a:r>
              <a:rPr lang="ja-JP" altLang="en-US" sz="2800" dirty="0" smtClean="0">
                <a:solidFill>
                  <a:schemeClr val="tx1"/>
                </a:solidFill>
              </a:rPr>
              <a:t>システム（ＮＯ．</a:t>
            </a:r>
            <a:r>
              <a:rPr lang="en-US" altLang="ja-JP" sz="2800" dirty="0" smtClean="0">
                <a:solidFill>
                  <a:schemeClr val="tx1"/>
                </a:solidFill>
              </a:rPr>
              <a:t>7</a:t>
            </a:r>
            <a:r>
              <a:rPr lang="ja-JP" altLang="en-US" sz="2800" dirty="0" smtClean="0">
                <a:solidFill>
                  <a:schemeClr val="tx1"/>
                </a:solidFill>
              </a:rPr>
              <a:t>～９）</a:t>
            </a:r>
            <a:r>
              <a:rPr lang="ja-JP" altLang="en-US" sz="2800" dirty="0">
                <a:solidFill>
                  <a:schemeClr val="tx1"/>
                </a:solidFill>
              </a:rPr>
              <a:t/>
            </a:r>
            <a:br>
              <a:rPr lang="ja-JP" altLang="en-US" sz="2800" dirty="0">
                <a:solidFill>
                  <a:schemeClr val="tx1"/>
                </a:solidFill>
              </a:rPr>
            </a:br>
            <a:r>
              <a:rPr lang="ja-JP" altLang="en-US" sz="2800" dirty="0">
                <a:solidFill>
                  <a:schemeClr val="tx1"/>
                </a:solidFill>
              </a:rPr>
              <a:t>③契約照会システム、証券・承認書システム（ＮＯ．２９、３３）</a:t>
            </a:r>
            <a:br>
              <a:rPr lang="ja-JP" altLang="en-US" sz="2800" dirty="0">
                <a:solidFill>
                  <a:schemeClr val="tx1"/>
                </a:solidFill>
              </a:rPr>
            </a:br>
            <a:r>
              <a:rPr lang="ja-JP" altLang="en-US" sz="2800" dirty="0">
                <a:solidFill>
                  <a:schemeClr val="tx1"/>
                </a:solidFill>
              </a:rPr>
              <a:t>④精算・収納システム（ＮＯ．１６～２６）</a:t>
            </a:r>
            <a:br>
              <a:rPr lang="ja-JP" altLang="en-US" sz="2800" dirty="0">
                <a:solidFill>
                  <a:schemeClr val="tx1"/>
                </a:solidFill>
              </a:rPr>
            </a:br>
            <a:r>
              <a:rPr lang="ja-JP" altLang="en-US" sz="2800" dirty="0">
                <a:solidFill>
                  <a:schemeClr val="tx1"/>
                </a:solidFill>
              </a:rPr>
              <a:t>⑤後続システム（成績・再保険システム等）（Ｎｏ４９、４７、５７）</a:t>
            </a:r>
            <a:br>
              <a:rPr lang="ja-JP" altLang="en-US" sz="2800" dirty="0">
                <a:solidFill>
                  <a:schemeClr val="tx1"/>
                </a:solidFill>
              </a:rPr>
            </a:br>
            <a:r>
              <a:rPr lang="ja-JP" altLang="en-US" sz="2800" dirty="0">
                <a:solidFill>
                  <a:schemeClr val="tx1"/>
                </a:solidFill>
              </a:rPr>
              <a:t>⑥保険金サービスシステム（ＮＯ．５２～５６）</a:t>
            </a:r>
            <a:br>
              <a:rPr lang="ja-JP" altLang="en-US" sz="2800" dirty="0">
                <a:solidFill>
                  <a:schemeClr val="tx1"/>
                </a:solidFill>
              </a:rPr>
            </a:br>
            <a:r>
              <a:rPr lang="ja-JP" altLang="en-US" sz="2800" dirty="0">
                <a:solidFill>
                  <a:schemeClr val="tx1"/>
                </a:solidFill>
              </a:rPr>
              <a:t>⑦経理システム（Ｎｏ５８～６０）</a:t>
            </a:r>
            <a:br>
              <a:rPr lang="ja-JP" altLang="en-US" sz="2800" dirty="0">
                <a:solidFill>
                  <a:schemeClr val="tx1"/>
                </a:solidFill>
              </a:rPr>
            </a:br>
            <a:r>
              <a:rPr lang="ja-JP" altLang="en-US" sz="2800" dirty="0">
                <a:solidFill>
                  <a:schemeClr val="tx1"/>
                </a:solidFill>
              </a:rPr>
              <a:t>⑧満期システム（ＮＯ．１）</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システム全体図.png"/>
          <p:cNvPicPr>
            <a:picLocks noChangeAspect="1"/>
          </p:cNvPicPr>
          <p:nvPr/>
        </p:nvPicPr>
        <p:blipFill>
          <a:blip r:embed="rId2" cstate="print"/>
          <a:stretch>
            <a:fillRect/>
          </a:stretch>
        </p:blipFill>
        <p:spPr>
          <a:xfrm>
            <a:off x="0" y="228600"/>
            <a:ext cx="9144000" cy="64008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ChangeArrowheads="1"/>
          </p:cNvSpPr>
          <p:nvPr/>
        </p:nvSpPr>
        <p:spPr bwMode="auto">
          <a:xfrm>
            <a:off x="2782888" y="3195638"/>
            <a:ext cx="3571875" cy="579437"/>
          </a:xfrm>
          <a:prstGeom prst="rect">
            <a:avLst/>
          </a:prstGeom>
          <a:noFill/>
          <a:ln w="3175" algn="ctr">
            <a:noFill/>
            <a:miter lim="800000"/>
            <a:headEnd/>
            <a:tailEnd/>
          </a:ln>
          <a:effectLst>
            <a:prstShdw prst="shdw17" dist="17961" dir="2700000">
              <a:schemeClr val="bg1">
                <a:gamma/>
                <a:shade val="60000"/>
                <a:invGamma/>
              </a:schemeClr>
            </a:prstShdw>
          </a:effectLst>
        </p:spPr>
        <p:txBody>
          <a:bodyPr wrap="none" lIns="90000" tIns="46800" rIns="90000" bIns="46800">
            <a:spAutoFit/>
          </a:bodyPr>
          <a:lstStyle/>
          <a:p>
            <a:r>
              <a:rPr lang="en-US" altLang="ja-JP" sz="3200"/>
              <a:t>&lt;&lt;</a:t>
            </a:r>
            <a:r>
              <a:rPr lang="ja-JP" altLang="en-US" sz="3200"/>
              <a:t>営業部門概要</a:t>
            </a:r>
            <a:r>
              <a:rPr lang="en-US" altLang="ja-JP" sz="3200"/>
              <a:t>&gt;&gt;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107950" y="1700213"/>
            <a:ext cx="9144000" cy="4133850"/>
          </a:xfrm>
          <a:prstGeom prst="rect">
            <a:avLst/>
          </a:prstGeom>
          <a:noFill/>
          <a:ln w="9525" algn="ctr">
            <a:noFill/>
            <a:miter lim="800000"/>
            <a:headEnd/>
            <a:tailEnd/>
          </a:ln>
        </p:spPr>
        <p:txBody>
          <a:bodyPr anchor="ctr">
            <a:spAutoFit/>
          </a:bodyPr>
          <a:lstStyle/>
          <a:p>
            <a:pPr algn="l">
              <a:tabLst>
                <a:tab pos="885825" algn="l"/>
              </a:tabLst>
            </a:pPr>
            <a:r>
              <a:rPr lang="en-US" altLang="ja-JP" sz="1400">
                <a:ea typeface="ＭＳ Ｐゴシック" pitchFamily="50" charset="-128"/>
              </a:rPr>
              <a:t>■</a:t>
            </a:r>
            <a:r>
              <a:rPr lang="ja-JP" altLang="en-US" sz="1400">
                <a:ea typeface="ＭＳ Ｐゴシック" pitchFamily="50" charset="-128"/>
              </a:rPr>
              <a:t>企業営業部門</a:t>
            </a:r>
          </a:p>
          <a:p>
            <a:pPr algn="l" eaLnBrk="0" hangingPunct="0">
              <a:tabLst>
                <a:tab pos="885825" algn="l"/>
              </a:tabLst>
            </a:pPr>
            <a:r>
              <a:rPr lang="ja-JP" altLang="en-US" sz="1400">
                <a:ea typeface="ＭＳ Ｐゴシック" pitchFamily="50" charset="-128"/>
              </a:rPr>
              <a:t>　・主に大・中企業の保険部門を担当します。</a:t>
            </a:r>
          </a:p>
          <a:p>
            <a:pPr algn="l" eaLnBrk="0" hangingPunct="0">
              <a:tabLst>
                <a:tab pos="885825" algn="l"/>
              </a:tabLst>
            </a:pPr>
            <a:r>
              <a:rPr lang="ja-JP" altLang="en-US" sz="1400">
                <a:ea typeface="ＭＳ Ｐゴシック" pitchFamily="50" charset="-128"/>
              </a:rPr>
              <a:t>　・マーケットとしては主に「管財（本体・グループ企業）マーケット」「職域（企業に勤務する職員）マーケット」の</a:t>
            </a:r>
          </a:p>
          <a:p>
            <a:pPr algn="l" eaLnBrk="0" hangingPunct="0">
              <a:tabLst>
                <a:tab pos="885825" algn="l"/>
              </a:tabLst>
            </a:pPr>
            <a:r>
              <a:rPr lang="ja-JP" altLang="en-US" sz="1400">
                <a:ea typeface="ＭＳ Ｐゴシック" pitchFamily="50" charset="-128"/>
              </a:rPr>
              <a:t>　　２つがあります。</a:t>
            </a:r>
          </a:p>
          <a:p>
            <a:pPr algn="l" eaLnBrk="0" hangingPunct="0">
              <a:tabLst>
                <a:tab pos="885825" algn="l"/>
              </a:tabLst>
            </a:pPr>
            <a:r>
              <a:rPr lang="ja-JP" altLang="en-US" sz="1400">
                <a:ea typeface="ＭＳ Ｐゴシック" pitchFamily="50" charset="-128"/>
              </a:rPr>
              <a:t>　・３本体企業の属性（主業）によって対応する保険種目が異なります。</a:t>
            </a:r>
          </a:p>
          <a:p>
            <a:pPr algn="l" eaLnBrk="0" hangingPunct="0">
              <a:tabLst>
                <a:tab pos="885825" algn="l"/>
              </a:tabLst>
            </a:pPr>
            <a:r>
              <a:rPr lang="ja-JP" altLang="en-US" sz="1400">
                <a:ea typeface="ＭＳ Ｐゴシック" pitchFamily="50" charset="-128"/>
              </a:rPr>
              <a:t>　・多数の保険会社と取引していることが多く、担当者には常に他社を凌駕する提案力・スピードが求められます。</a:t>
            </a:r>
          </a:p>
          <a:p>
            <a:pPr algn="l" eaLnBrk="0" hangingPunct="0">
              <a:tabLst>
                <a:tab pos="885825" algn="l"/>
              </a:tabLst>
            </a:pPr>
            <a:endParaRPr lang="ja-JP" altLang="en-US" sz="1400">
              <a:ea typeface="ＭＳ Ｐゴシック" pitchFamily="50" charset="-128"/>
            </a:endParaRPr>
          </a:p>
          <a:p>
            <a:pPr algn="l" eaLnBrk="0" hangingPunct="0">
              <a:tabLst>
                <a:tab pos="885825" algn="l"/>
              </a:tabLst>
            </a:pPr>
            <a:r>
              <a:rPr lang="ja-JP" altLang="en-US" sz="1400">
                <a:ea typeface="ＭＳ Ｐゴシック" pitchFamily="50" charset="-128"/>
              </a:rPr>
              <a:t>■自動車営業部門</a:t>
            </a:r>
          </a:p>
          <a:p>
            <a:pPr algn="l" eaLnBrk="0" hangingPunct="0">
              <a:tabLst>
                <a:tab pos="885825" algn="l"/>
              </a:tabLst>
            </a:pPr>
            <a:r>
              <a:rPr lang="ja-JP" altLang="en-US" sz="1400">
                <a:ea typeface="ＭＳ Ｐゴシック" pitchFamily="50" charset="-128"/>
              </a:rPr>
              <a:t>　・主に日産・ホンダ・トヨタなどの自動車販売店（ディーラー）の保険部門を担当します。</a:t>
            </a:r>
          </a:p>
          <a:p>
            <a:pPr algn="l" eaLnBrk="0" hangingPunct="0">
              <a:tabLst>
                <a:tab pos="885825" algn="l"/>
              </a:tabLst>
            </a:pPr>
            <a:r>
              <a:rPr lang="ja-JP" altLang="en-US" sz="1400">
                <a:ea typeface="ＭＳ Ｐゴシック" pitchFamily="50" charset="-128"/>
              </a:rPr>
              <a:t>　・ディーラーのお客さまとの取引となるため個人の自動車保険・自賠責保険が主となります。</a:t>
            </a:r>
          </a:p>
          <a:p>
            <a:pPr algn="l" eaLnBrk="0" hangingPunct="0">
              <a:tabLst>
                <a:tab pos="885825" algn="l"/>
              </a:tabLst>
            </a:pPr>
            <a:r>
              <a:rPr lang="ja-JP" altLang="en-US" sz="1400">
                <a:ea typeface="ＭＳ Ｐゴシック" pitchFamily="50" charset="-128"/>
              </a:rPr>
              <a:t>　・販売店の店舗ごとに取り扱う保険会社が指定されている「テリトリー制」・指定されていない「つかみ取り」の２つが</a:t>
            </a:r>
          </a:p>
          <a:p>
            <a:pPr algn="l" eaLnBrk="0" hangingPunct="0">
              <a:tabLst>
                <a:tab pos="885825" algn="l"/>
              </a:tabLst>
            </a:pPr>
            <a:r>
              <a:rPr lang="ja-JP" altLang="en-US" sz="1400">
                <a:ea typeface="ＭＳ Ｐゴシック" pitchFamily="50" charset="-128"/>
              </a:rPr>
              <a:t>　 あります。</a:t>
            </a:r>
          </a:p>
          <a:p>
            <a:pPr algn="l" eaLnBrk="0" hangingPunct="0">
              <a:tabLst>
                <a:tab pos="885825" algn="l"/>
              </a:tabLst>
            </a:pPr>
            <a:r>
              <a:rPr lang="ja-JP" altLang="en-US" sz="1400">
                <a:ea typeface="ＭＳ Ｐゴシック" pitchFamily="50" charset="-128"/>
              </a:rPr>
              <a:t>　・多数の保険会社と取引していることが多く、担当者には常に他社を凌駕する提案力・スピードが求められます。</a:t>
            </a:r>
          </a:p>
          <a:p>
            <a:pPr algn="l" eaLnBrk="0" hangingPunct="0">
              <a:tabLst>
                <a:tab pos="885825" algn="l"/>
              </a:tabLst>
            </a:pPr>
            <a:endParaRPr lang="ja-JP" altLang="en-US" sz="1400">
              <a:ea typeface="ＭＳ Ｐゴシック" pitchFamily="50" charset="-128"/>
            </a:endParaRPr>
          </a:p>
          <a:p>
            <a:pPr algn="l" eaLnBrk="0" hangingPunct="0">
              <a:tabLst>
                <a:tab pos="885825" algn="l"/>
              </a:tabLst>
            </a:pPr>
            <a:r>
              <a:rPr lang="ja-JP" altLang="en-US" sz="1400">
                <a:ea typeface="ＭＳ Ｐゴシック" pitchFamily="50" charset="-128"/>
              </a:rPr>
              <a:t>■一般営業部門</a:t>
            </a:r>
          </a:p>
          <a:p>
            <a:pPr algn="l" eaLnBrk="0" hangingPunct="0">
              <a:tabLst>
                <a:tab pos="885825" algn="l"/>
              </a:tabLst>
            </a:pPr>
            <a:r>
              <a:rPr lang="ja-JP" altLang="en-US" sz="1400">
                <a:ea typeface="ＭＳ Ｐゴシック" pitchFamily="50" charset="-128"/>
              </a:rPr>
              <a:t>　・プロ代理店（保険販売専業）や整備工場の保険部門を担当します。</a:t>
            </a:r>
          </a:p>
          <a:p>
            <a:pPr algn="l" eaLnBrk="0" hangingPunct="0">
              <a:tabLst>
                <a:tab pos="885825" algn="l"/>
              </a:tabLst>
            </a:pPr>
            <a:r>
              <a:rPr lang="ja-JP" altLang="en-US" sz="1400">
                <a:ea typeface="ＭＳ Ｐゴシック" pitchFamily="50" charset="-128"/>
              </a:rPr>
              <a:t>　・将来のプロ代理店を目指す研修生の採用や育成も行います。</a:t>
            </a:r>
          </a:p>
          <a:p>
            <a:pPr algn="l" eaLnBrk="0" hangingPunct="0">
              <a:tabLst>
                <a:tab pos="885825" algn="l"/>
              </a:tabLst>
            </a:pPr>
            <a:r>
              <a:rPr lang="ja-JP" altLang="en-US" sz="1400">
                <a:ea typeface="ＭＳ Ｐゴシック" pitchFamily="50" charset="-128"/>
              </a:rPr>
              <a:t>　・損害保険だけでなく生命保険も含めて、お客さまを取り巻く様々なリスクへの提案をおこなっていきます。</a:t>
            </a:r>
          </a:p>
          <a:p>
            <a:pPr algn="l" eaLnBrk="0" hangingPunct="0">
              <a:tabLst>
                <a:tab pos="885825" algn="l"/>
              </a:tabLst>
            </a:pPr>
            <a:r>
              <a:rPr lang="ja-JP" altLang="en-US" sz="1400">
                <a:ea typeface="ＭＳ Ｐゴシック" pitchFamily="50" charset="-128"/>
              </a:rPr>
              <a:t>　　　　　　　　</a:t>
            </a:r>
          </a:p>
        </p:txBody>
      </p:sp>
      <p:sp>
        <p:nvSpPr>
          <p:cNvPr id="6148" name="Line 3"/>
          <p:cNvSpPr>
            <a:spLocks noChangeShapeType="1"/>
          </p:cNvSpPr>
          <p:nvPr/>
        </p:nvSpPr>
        <p:spPr bwMode="auto">
          <a:xfrm>
            <a:off x="0" y="476250"/>
            <a:ext cx="9144000" cy="0"/>
          </a:xfrm>
          <a:prstGeom prst="line">
            <a:avLst/>
          </a:prstGeom>
          <a:noFill/>
          <a:ln w="28575">
            <a:solidFill>
              <a:schemeClr val="tx1"/>
            </a:solidFill>
            <a:round/>
            <a:headEnd/>
            <a:tailEnd/>
          </a:ln>
        </p:spPr>
        <p:txBody>
          <a:bodyPr/>
          <a:lstStyle/>
          <a:p>
            <a:endParaRPr lang="ja-JP" altLang="en-US"/>
          </a:p>
        </p:txBody>
      </p:sp>
      <p:sp>
        <p:nvSpPr>
          <p:cNvPr id="6149" name="Rectangle 4"/>
          <p:cNvSpPr>
            <a:spLocks noChangeArrowheads="1"/>
          </p:cNvSpPr>
          <p:nvPr/>
        </p:nvSpPr>
        <p:spPr bwMode="auto">
          <a:xfrm>
            <a:off x="250825" y="765175"/>
            <a:ext cx="8642350" cy="576263"/>
          </a:xfrm>
          <a:prstGeom prst="rect">
            <a:avLst/>
          </a:prstGeom>
          <a:solidFill>
            <a:schemeClr val="bg1">
              <a:alpha val="20000"/>
            </a:schemeClr>
          </a:solidFill>
          <a:ln w="9525" algn="ctr">
            <a:solidFill>
              <a:schemeClr val="tx1"/>
            </a:solidFill>
            <a:miter lim="800000"/>
            <a:headEnd/>
            <a:tailEnd/>
          </a:ln>
        </p:spPr>
        <p:txBody>
          <a:bodyPr wrap="none" anchor="ctr"/>
          <a:lstStyle/>
          <a:p>
            <a:pPr algn="l"/>
            <a:r>
              <a:rPr lang="ja-JP" altLang="en-US" sz="1400">
                <a:ea typeface="ＭＳ Ｐゴシック" pitchFamily="50" charset="-128"/>
              </a:rPr>
              <a:t>我々は代理店を通してお客さまへ保険提案・販売をおこなっています。</a:t>
            </a:r>
          </a:p>
          <a:p>
            <a:pPr algn="l"/>
            <a:r>
              <a:rPr lang="ja-JP" altLang="en-US" sz="1400">
                <a:ea typeface="ＭＳ Ｐゴシック" pitchFamily="50" charset="-128"/>
              </a:rPr>
              <a:t>営業部門は所属代理店の特性に応じて３つに分かれます。</a:t>
            </a:r>
          </a:p>
        </p:txBody>
      </p:sp>
      <p:sp>
        <p:nvSpPr>
          <p:cNvPr id="6152" name="テキスト ボックス 8"/>
          <p:cNvSpPr txBox="1">
            <a:spLocks noChangeArrowheads="1"/>
          </p:cNvSpPr>
          <p:nvPr/>
        </p:nvSpPr>
        <p:spPr bwMode="auto">
          <a:xfrm>
            <a:off x="107950" y="44450"/>
            <a:ext cx="8683625" cy="366713"/>
          </a:xfrm>
          <a:prstGeom prst="rect">
            <a:avLst/>
          </a:prstGeom>
          <a:noFill/>
          <a:ln w="9525">
            <a:noFill/>
            <a:miter lim="800000"/>
            <a:headEnd/>
            <a:tailEnd/>
          </a:ln>
        </p:spPr>
        <p:txBody>
          <a:bodyPr>
            <a:spAutoFit/>
          </a:bodyPr>
          <a:lstStyle/>
          <a:p>
            <a:pPr algn="l">
              <a:spcBef>
                <a:spcPct val="50000"/>
              </a:spcBef>
            </a:pPr>
            <a:r>
              <a:rPr lang="ja-JP" altLang="en-US" sz="1800">
                <a:ea typeface="ＭＳ Ｐゴシック" pitchFamily="50" charset="-128"/>
              </a:rPr>
              <a:t>　営業部門概要</a:t>
            </a:r>
            <a:endParaRPr lang="ja-JP" alt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Line 2"/>
          <p:cNvSpPr>
            <a:spLocks noChangeShapeType="1"/>
          </p:cNvSpPr>
          <p:nvPr/>
        </p:nvSpPr>
        <p:spPr bwMode="auto">
          <a:xfrm>
            <a:off x="0" y="476250"/>
            <a:ext cx="9144000" cy="0"/>
          </a:xfrm>
          <a:prstGeom prst="line">
            <a:avLst/>
          </a:prstGeom>
          <a:noFill/>
          <a:ln w="28575">
            <a:solidFill>
              <a:schemeClr val="tx1"/>
            </a:solidFill>
            <a:round/>
            <a:headEnd/>
            <a:tailEnd/>
          </a:ln>
        </p:spPr>
        <p:txBody>
          <a:bodyPr/>
          <a:lstStyle/>
          <a:p>
            <a:endParaRPr lang="ja-JP" altLang="en-US"/>
          </a:p>
        </p:txBody>
      </p:sp>
      <p:sp>
        <p:nvSpPr>
          <p:cNvPr id="7172" name="Rectangle 3"/>
          <p:cNvSpPr>
            <a:spLocks noChangeArrowheads="1"/>
          </p:cNvSpPr>
          <p:nvPr/>
        </p:nvSpPr>
        <p:spPr bwMode="auto">
          <a:xfrm>
            <a:off x="466725" y="1508125"/>
            <a:ext cx="8281988" cy="639763"/>
          </a:xfrm>
          <a:prstGeom prst="rect">
            <a:avLst/>
          </a:prstGeom>
          <a:noFill/>
          <a:ln w="9525" algn="ctr">
            <a:noFill/>
            <a:miter lim="800000"/>
            <a:headEnd/>
            <a:tailEnd/>
          </a:ln>
        </p:spPr>
        <p:txBody>
          <a:bodyPr>
            <a:spAutoFit/>
          </a:bodyPr>
          <a:lstStyle/>
          <a:p>
            <a:pPr algn="l"/>
            <a:endParaRPr lang="en-US" altLang="ja-JP" sz="1200">
              <a:ea typeface="ＭＳ Ｐゴシック" pitchFamily="50" charset="-128"/>
            </a:endParaRPr>
          </a:p>
          <a:p>
            <a:pPr algn="l"/>
            <a:r>
              <a:rPr lang="ja-JP" altLang="en-US" sz="1200">
                <a:ea typeface="ＭＳ Ｐゴシック" pitchFamily="50" charset="-128"/>
              </a:rPr>
              <a:t>年初に立てた年間目標の達成に向け、具体的な活動計画を策定し、これに従って毎月・毎週・毎日、計画だった営業活動を行っていくことが重要である。</a:t>
            </a:r>
          </a:p>
        </p:txBody>
      </p:sp>
      <p:sp>
        <p:nvSpPr>
          <p:cNvPr id="7173" name="Rectangle 4"/>
          <p:cNvSpPr>
            <a:spLocks noChangeArrowheads="1"/>
          </p:cNvSpPr>
          <p:nvPr/>
        </p:nvSpPr>
        <p:spPr bwMode="auto">
          <a:xfrm>
            <a:off x="466725" y="1100138"/>
            <a:ext cx="8208963" cy="457200"/>
          </a:xfrm>
          <a:prstGeom prst="rect">
            <a:avLst/>
          </a:prstGeom>
          <a:noFill/>
          <a:ln w="9525" algn="ctr">
            <a:noFill/>
            <a:miter lim="800000"/>
            <a:headEnd/>
            <a:tailEnd/>
          </a:ln>
        </p:spPr>
        <p:txBody>
          <a:bodyPr>
            <a:spAutoFit/>
          </a:bodyPr>
          <a:lstStyle/>
          <a:p>
            <a:pPr algn="l"/>
            <a:r>
              <a:rPr lang="ja-JP" altLang="en-US" sz="1200">
                <a:ea typeface="ＭＳ Ｐゴシック" pitchFamily="50" charset="-128"/>
              </a:rPr>
              <a:t>会社の経営戦略・基本方針を正しく理解し、具体的な活動計画を策定のうえ、確実に実行に移していくことが営業担当者として重要な役割である。</a:t>
            </a:r>
          </a:p>
        </p:txBody>
      </p:sp>
      <p:sp>
        <p:nvSpPr>
          <p:cNvPr id="7175" name="Text Box 6"/>
          <p:cNvSpPr txBox="1">
            <a:spLocks noChangeArrowheads="1"/>
          </p:cNvSpPr>
          <p:nvPr/>
        </p:nvSpPr>
        <p:spPr bwMode="auto">
          <a:xfrm>
            <a:off x="180975" y="692150"/>
            <a:ext cx="2951163" cy="304800"/>
          </a:xfrm>
          <a:prstGeom prst="rect">
            <a:avLst/>
          </a:prstGeom>
          <a:noFill/>
          <a:ln w="9525">
            <a:noFill/>
            <a:miter lim="800000"/>
            <a:headEnd/>
            <a:tailEnd/>
          </a:ln>
        </p:spPr>
        <p:txBody>
          <a:bodyPr>
            <a:spAutoFit/>
          </a:bodyPr>
          <a:lstStyle/>
          <a:p>
            <a:pPr algn="l">
              <a:spcBef>
                <a:spcPct val="50000"/>
              </a:spcBef>
            </a:pPr>
            <a:r>
              <a:rPr lang="en-US" altLang="ja-JP" sz="1400">
                <a:ea typeface="ＭＳ Ｐゴシック" pitchFamily="50" charset="-128"/>
              </a:rPr>
              <a:t>■</a:t>
            </a:r>
            <a:r>
              <a:rPr lang="ja-JP" altLang="en-US" sz="1400">
                <a:ea typeface="ＭＳ Ｐゴシック" pitchFamily="50" charset="-128"/>
              </a:rPr>
              <a:t>営業部門の主な仕事</a:t>
            </a:r>
          </a:p>
        </p:txBody>
      </p:sp>
      <p:sp>
        <p:nvSpPr>
          <p:cNvPr id="7176" name="Freeform 7"/>
          <p:cNvSpPr>
            <a:spLocks/>
          </p:cNvSpPr>
          <p:nvPr/>
        </p:nvSpPr>
        <p:spPr bwMode="auto">
          <a:xfrm>
            <a:off x="758825" y="2587625"/>
            <a:ext cx="1674813" cy="433388"/>
          </a:xfrm>
          <a:custGeom>
            <a:avLst/>
            <a:gdLst>
              <a:gd name="T0" fmla="*/ 996722427 w 2110"/>
              <a:gd name="T1" fmla="*/ 0 h 546"/>
              <a:gd name="T2" fmla="*/ 0 w 2110"/>
              <a:gd name="T3" fmla="*/ 0 h 546"/>
              <a:gd name="T4" fmla="*/ 0 w 2110"/>
              <a:gd name="T5" fmla="*/ 344002067 h 546"/>
              <a:gd name="T6" fmla="*/ 996722427 w 2110"/>
              <a:gd name="T7" fmla="*/ 344002067 h 546"/>
              <a:gd name="T8" fmla="*/ 1329382997 w 2110"/>
              <a:gd name="T9" fmla="*/ 172001034 h 546"/>
              <a:gd name="T10" fmla="*/ 996722427 w 2110"/>
              <a:gd name="T11" fmla="*/ 0 h 546"/>
              <a:gd name="T12" fmla="*/ 0 60000 65536"/>
              <a:gd name="T13" fmla="*/ 0 60000 65536"/>
              <a:gd name="T14" fmla="*/ 0 60000 65536"/>
              <a:gd name="T15" fmla="*/ 0 60000 65536"/>
              <a:gd name="T16" fmla="*/ 0 60000 65536"/>
              <a:gd name="T17" fmla="*/ 0 60000 65536"/>
              <a:gd name="T18" fmla="*/ 0 w 2110"/>
              <a:gd name="T19" fmla="*/ 0 h 546"/>
              <a:gd name="T20" fmla="*/ 2110 w 2110"/>
              <a:gd name="T21" fmla="*/ 546 h 546"/>
            </a:gdLst>
            <a:ahLst/>
            <a:cxnLst>
              <a:cxn ang="T12">
                <a:pos x="T0" y="T1"/>
              </a:cxn>
              <a:cxn ang="T13">
                <a:pos x="T2" y="T3"/>
              </a:cxn>
              <a:cxn ang="T14">
                <a:pos x="T4" y="T5"/>
              </a:cxn>
              <a:cxn ang="T15">
                <a:pos x="T6" y="T7"/>
              </a:cxn>
              <a:cxn ang="T16">
                <a:pos x="T8" y="T9"/>
              </a:cxn>
              <a:cxn ang="T17">
                <a:pos x="T10" y="T11"/>
              </a:cxn>
            </a:cxnLst>
            <a:rect l="T18" t="T19" r="T20" b="T21"/>
            <a:pathLst>
              <a:path w="2110" h="546">
                <a:moveTo>
                  <a:pt x="1582" y="0"/>
                </a:moveTo>
                <a:lnTo>
                  <a:pt x="0" y="0"/>
                </a:lnTo>
                <a:lnTo>
                  <a:pt x="0" y="546"/>
                </a:lnTo>
                <a:lnTo>
                  <a:pt x="1582" y="546"/>
                </a:lnTo>
                <a:lnTo>
                  <a:pt x="2110" y="273"/>
                </a:lnTo>
                <a:lnTo>
                  <a:pt x="1582" y="0"/>
                </a:lnTo>
                <a:close/>
              </a:path>
            </a:pathLst>
          </a:custGeom>
          <a:solidFill>
            <a:srgbClr val="CCFFCC"/>
          </a:solidFill>
          <a:ln w="9525">
            <a:noFill/>
            <a:round/>
            <a:headEnd/>
            <a:tailEnd/>
          </a:ln>
        </p:spPr>
        <p:txBody>
          <a:bodyPr/>
          <a:lstStyle/>
          <a:p>
            <a:endParaRPr lang="ja-JP" altLang="en-US"/>
          </a:p>
        </p:txBody>
      </p:sp>
      <p:sp>
        <p:nvSpPr>
          <p:cNvPr id="7177" name="Freeform 8"/>
          <p:cNvSpPr>
            <a:spLocks/>
          </p:cNvSpPr>
          <p:nvPr/>
        </p:nvSpPr>
        <p:spPr bwMode="auto">
          <a:xfrm>
            <a:off x="758825" y="2587625"/>
            <a:ext cx="1674813" cy="433388"/>
          </a:xfrm>
          <a:custGeom>
            <a:avLst/>
            <a:gdLst>
              <a:gd name="T0" fmla="*/ 996722427 w 2110"/>
              <a:gd name="T1" fmla="*/ 0 h 546"/>
              <a:gd name="T2" fmla="*/ 0 w 2110"/>
              <a:gd name="T3" fmla="*/ 0 h 546"/>
              <a:gd name="T4" fmla="*/ 0 w 2110"/>
              <a:gd name="T5" fmla="*/ 344002067 h 546"/>
              <a:gd name="T6" fmla="*/ 996722427 w 2110"/>
              <a:gd name="T7" fmla="*/ 344002067 h 546"/>
              <a:gd name="T8" fmla="*/ 1329382997 w 2110"/>
              <a:gd name="T9" fmla="*/ 172001034 h 546"/>
              <a:gd name="T10" fmla="*/ 996722427 w 2110"/>
              <a:gd name="T11" fmla="*/ 0 h 546"/>
              <a:gd name="T12" fmla="*/ 0 60000 65536"/>
              <a:gd name="T13" fmla="*/ 0 60000 65536"/>
              <a:gd name="T14" fmla="*/ 0 60000 65536"/>
              <a:gd name="T15" fmla="*/ 0 60000 65536"/>
              <a:gd name="T16" fmla="*/ 0 60000 65536"/>
              <a:gd name="T17" fmla="*/ 0 60000 65536"/>
              <a:gd name="T18" fmla="*/ 0 w 2110"/>
              <a:gd name="T19" fmla="*/ 0 h 546"/>
              <a:gd name="T20" fmla="*/ 2110 w 2110"/>
              <a:gd name="T21" fmla="*/ 546 h 546"/>
            </a:gdLst>
            <a:ahLst/>
            <a:cxnLst>
              <a:cxn ang="T12">
                <a:pos x="T0" y="T1"/>
              </a:cxn>
              <a:cxn ang="T13">
                <a:pos x="T2" y="T3"/>
              </a:cxn>
              <a:cxn ang="T14">
                <a:pos x="T4" y="T5"/>
              </a:cxn>
              <a:cxn ang="T15">
                <a:pos x="T6" y="T7"/>
              </a:cxn>
              <a:cxn ang="T16">
                <a:pos x="T8" y="T9"/>
              </a:cxn>
              <a:cxn ang="T17">
                <a:pos x="T10" y="T11"/>
              </a:cxn>
            </a:cxnLst>
            <a:rect l="T18" t="T19" r="T20" b="T21"/>
            <a:pathLst>
              <a:path w="2110" h="546">
                <a:moveTo>
                  <a:pt x="1582" y="0"/>
                </a:moveTo>
                <a:lnTo>
                  <a:pt x="0" y="0"/>
                </a:lnTo>
                <a:lnTo>
                  <a:pt x="0" y="546"/>
                </a:lnTo>
                <a:lnTo>
                  <a:pt x="1582" y="546"/>
                </a:lnTo>
                <a:lnTo>
                  <a:pt x="2110" y="273"/>
                </a:lnTo>
                <a:lnTo>
                  <a:pt x="1582" y="0"/>
                </a:lnTo>
                <a:close/>
              </a:path>
            </a:pathLst>
          </a:custGeom>
          <a:noFill/>
          <a:ln w="9525">
            <a:solidFill>
              <a:srgbClr val="808080"/>
            </a:solidFill>
            <a:round/>
            <a:headEnd/>
            <a:tailEnd/>
          </a:ln>
        </p:spPr>
        <p:txBody>
          <a:bodyPr/>
          <a:lstStyle/>
          <a:p>
            <a:endParaRPr lang="ja-JP" altLang="en-US"/>
          </a:p>
        </p:txBody>
      </p:sp>
      <p:sp>
        <p:nvSpPr>
          <p:cNvPr id="7178" name="Rectangle 9"/>
          <p:cNvSpPr>
            <a:spLocks noChangeArrowheads="1"/>
          </p:cNvSpPr>
          <p:nvPr/>
        </p:nvSpPr>
        <p:spPr bwMode="auto">
          <a:xfrm>
            <a:off x="1042988" y="2711450"/>
            <a:ext cx="711200" cy="212725"/>
          </a:xfrm>
          <a:prstGeom prst="rect">
            <a:avLst/>
          </a:prstGeom>
          <a:noFill/>
          <a:ln w="9525">
            <a:noFill/>
            <a:miter lim="800000"/>
            <a:headEnd/>
            <a:tailEnd/>
          </a:ln>
        </p:spPr>
        <p:txBody>
          <a:bodyPr wrap="none" lIns="0" tIns="0" rIns="0" bIns="0">
            <a:spAutoFit/>
          </a:bodyPr>
          <a:lstStyle/>
          <a:p>
            <a:r>
              <a:rPr lang="ja-JP" altLang="en-US" sz="1400">
                <a:solidFill>
                  <a:srgbClr val="000000"/>
                </a:solidFill>
                <a:latin typeface="ＭＳ Ｐゴシック" pitchFamily="50" charset="-128"/>
                <a:ea typeface="ＭＳ Ｐゴシック" pitchFamily="50" charset="-128"/>
              </a:rPr>
              <a:t>年間業務</a:t>
            </a:r>
            <a:endParaRPr lang="ja-JP" altLang="en-US">
              <a:ea typeface="HG丸ｺﾞｼｯｸM-PRO" pitchFamily="50" charset="-128"/>
            </a:endParaRPr>
          </a:p>
        </p:txBody>
      </p:sp>
      <p:sp>
        <p:nvSpPr>
          <p:cNvPr id="7179" name="Rectangle 10"/>
          <p:cNvSpPr>
            <a:spLocks noChangeArrowheads="1"/>
          </p:cNvSpPr>
          <p:nvPr/>
        </p:nvSpPr>
        <p:spPr bwMode="auto">
          <a:xfrm>
            <a:off x="2574925" y="2776538"/>
            <a:ext cx="1812925" cy="617537"/>
          </a:xfrm>
          <a:prstGeom prst="rect">
            <a:avLst/>
          </a:prstGeom>
          <a:noFill/>
          <a:ln w="9525">
            <a:solidFill>
              <a:srgbClr val="808080"/>
            </a:solidFill>
            <a:miter lim="800000"/>
            <a:headEnd/>
            <a:tailEnd/>
          </a:ln>
        </p:spPr>
        <p:txBody>
          <a:bodyPr/>
          <a:lstStyle/>
          <a:p>
            <a:endParaRPr lang="ja-JP" altLang="en-US"/>
          </a:p>
        </p:txBody>
      </p:sp>
      <p:sp>
        <p:nvSpPr>
          <p:cNvPr id="7180" name="Rectangle 11"/>
          <p:cNvSpPr>
            <a:spLocks noChangeArrowheads="1"/>
          </p:cNvSpPr>
          <p:nvPr/>
        </p:nvSpPr>
        <p:spPr bwMode="auto">
          <a:xfrm>
            <a:off x="3055938" y="2927350"/>
            <a:ext cx="914400" cy="182563"/>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ＭＳ Ｐゴシック" pitchFamily="50" charset="-128"/>
                <a:ea typeface="ＭＳ Ｐゴシック" pitchFamily="50" charset="-128"/>
              </a:rPr>
              <a:t>＜目標設定＞</a:t>
            </a:r>
            <a:endParaRPr lang="ja-JP" altLang="en-US">
              <a:ea typeface="HG丸ｺﾞｼｯｸM-PRO" pitchFamily="50" charset="-128"/>
            </a:endParaRPr>
          </a:p>
        </p:txBody>
      </p:sp>
      <p:sp>
        <p:nvSpPr>
          <p:cNvPr id="7181" name="Rectangle 12"/>
          <p:cNvSpPr>
            <a:spLocks noChangeArrowheads="1"/>
          </p:cNvSpPr>
          <p:nvPr/>
        </p:nvSpPr>
        <p:spPr bwMode="auto">
          <a:xfrm>
            <a:off x="2979738" y="3111500"/>
            <a:ext cx="1066800" cy="182563"/>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ＭＳ Ｐゴシック" pitchFamily="50" charset="-128"/>
                <a:ea typeface="ＭＳ Ｐゴシック" pitchFamily="50" charset="-128"/>
              </a:rPr>
              <a:t>仕事目標の作成</a:t>
            </a:r>
            <a:endParaRPr lang="ja-JP" altLang="en-US">
              <a:ea typeface="HG丸ｺﾞｼｯｸM-PRO" pitchFamily="50" charset="-128"/>
            </a:endParaRPr>
          </a:p>
        </p:txBody>
      </p:sp>
      <p:sp>
        <p:nvSpPr>
          <p:cNvPr id="7182" name="Rectangle 13"/>
          <p:cNvSpPr>
            <a:spLocks noChangeArrowheads="1"/>
          </p:cNvSpPr>
          <p:nvPr/>
        </p:nvSpPr>
        <p:spPr bwMode="auto">
          <a:xfrm>
            <a:off x="6411913" y="2776538"/>
            <a:ext cx="1812925" cy="617537"/>
          </a:xfrm>
          <a:prstGeom prst="rect">
            <a:avLst/>
          </a:prstGeom>
          <a:noFill/>
          <a:ln w="9525">
            <a:solidFill>
              <a:srgbClr val="808080"/>
            </a:solidFill>
            <a:miter lim="800000"/>
            <a:headEnd/>
            <a:tailEnd/>
          </a:ln>
        </p:spPr>
        <p:txBody>
          <a:bodyPr/>
          <a:lstStyle/>
          <a:p>
            <a:endParaRPr lang="ja-JP" altLang="en-US"/>
          </a:p>
        </p:txBody>
      </p:sp>
      <p:sp>
        <p:nvSpPr>
          <p:cNvPr id="7183" name="Rectangle 14"/>
          <p:cNvSpPr>
            <a:spLocks noChangeArrowheads="1"/>
          </p:cNvSpPr>
          <p:nvPr/>
        </p:nvSpPr>
        <p:spPr bwMode="auto">
          <a:xfrm>
            <a:off x="7045325" y="2927350"/>
            <a:ext cx="609600" cy="182563"/>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ＭＳ Ｐゴシック" pitchFamily="50" charset="-128"/>
                <a:ea typeface="ＭＳ Ｐゴシック" pitchFamily="50" charset="-128"/>
              </a:rPr>
              <a:t>＜総括＞</a:t>
            </a:r>
            <a:endParaRPr lang="ja-JP" altLang="en-US">
              <a:ea typeface="HG丸ｺﾞｼｯｸM-PRO" pitchFamily="50" charset="-128"/>
            </a:endParaRPr>
          </a:p>
        </p:txBody>
      </p:sp>
      <p:sp>
        <p:nvSpPr>
          <p:cNvPr id="7184" name="Rectangle 15"/>
          <p:cNvSpPr>
            <a:spLocks noChangeArrowheads="1"/>
          </p:cNvSpPr>
          <p:nvPr/>
        </p:nvSpPr>
        <p:spPr bwMode="auto">
          <a:xfrm>
            <a:off x="6816725" y="3111500"/>
            <a:ext cx="1066800" cy="182563"/>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ＭＳ Ｐゴシック" pitchFamily="50" charset="-128"/>
                <a:ea typeface="ＭＳ Ｐゴシック" pitchFamily="50" charset="-128"/>
              </a:rPr>
              <a:t>仕事目標の評価</a:t>
            </a:r>
            <a:endParaRPr lang="ja-JP" altLang="en-US">
              <a:ea typeface="HG丸ｺﾞｼｯｸM-PRO" pitchFamily="50" charset="-128"/>
            </a:endParaRPr>
          </a:p>
        </p:txBody>
      </p:sp>
      <p:sp>
        <p:nvSpPr>
          <p:cNvPr id="7185" name="Rectangle 16"/>
          <p:cNvSpPr>
            <a:spLocks noChangeArrowheads="1"/>
          </p:cNvSpPr>
          <p:nvPr/>
        </p:nvSpPr>
        <p:spPr bwMode="auto">
          <a:xfrm>
            <a:off x="2574925" y="3457575"/>
            <a:ext cx="5649913" cy="555625"/>
          </a:xfrm>
          <a:prstGeom prst="rect">
            <a:avLst/>
          </a:prstGeom>
          <a:noFill/>
          <a:ln w="9525">
            <a:solidFill>
              <a:srgbClr val="808080"/>
            </a:solidFill>
            <a:miter lim="800000"/>
            <a:headEnd/>
            <a:tailEnd/>
          </a:ln>
        </p:spPr>
        <p:txBody>
          <a:bodyPr/>
          <a:lstStyle/>
          <a:p>
            <a:endParaRPr lang="ja-JP" altLang="en-US"/>
          </a:p>
        </p:txBody>
      </p:sp>
      <p:sp>
        <p:nvSpPr>
          <p:cNvPr id="7186" name="Rectangle 17"/>
          <p:cNvSpPr>
            <a:spLocks noChangeArrowheads="1"/>
          </p:cNvSpPr>
          <p:nvPr/>
        </p:nvSpPr>
        <p:spPr bwMode="auto">
          <a:xfrm>
            <a:off x="2976563" y="3578225"/>
            <a:ext cx="4454525" cy="182563"/>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ＭＳ Ｐゴシック" pitchFamily="50" charset="-128"/>
                <a:ea typeface="ＭＳ Ｐゴシック" pitchFamily="50" charset="-128"/>
              </a:rPr>
              <a:t>単なる数値目標ではなく、目標達成に向けた取り組むべき課題・対策・</a:t>
            </a:r>
            <a:endParaRPr lang="ja-JP" altLang="en-US">
              <a:ea typeface="HG丸ｺﾞｼｯｸM-PRO" pitchFamily="50" charset="-128"/>
            </a:endParaRPr>
          </a:p>
        </p:txBody>
      </p:sp>
      <p:sp>
        <p:nvSpPr>
          <p:cNvPr id="7187" name="Rectangle 18"/>
          <p:cNvSpPr>
            <a:spLocks noChangeArrowheads="1"/>
          </p:cNvSpPr>
          <p:nvPr/>
        </p:nvSpPr>
        <p:spPr bwMode="auto">
          <a:xfrm>
            <a:off x="2951163" y="3760788"/>
            <a:ext cx="4068762" cy="182562"/>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ＭＳ Ｐゴシック" pitchFamily="50" charset="-128"/>
                <a:ea typeface="ＭＳ Ｐゴシック" pitchFamily="50" charset="-128"/>
              </a:rPr>
              <a:t>スケジュール等具体的プロセスを明確化することが必要である。</a:t>
            </a:r>
            <a:endParaRPr lang="ja-JP" altLang="en-US">
              <a:ea typeface="HG丸ｺﾞｼｯｸM-PRO" pitchFamily="50" charset="-128"/>
            </a:endParaRPr>
          </a:p>
        </p:txBody>
      </p:sp>
      <p:sp>
        <p:nvSpPr>
          <p:cNvPr id="7188" name="Freeform 19"/>
          <p:cNvSpPr>
            <a:spLocks/>
          </p:cNvSpPr>
          <p:nvPr/>
        </p:nvSpPr>
        <p:spPr bwMode="auto">
          <a:xfrm>
            <a:off x="760413" y="4198938"/>
            <a:ext cx="1674812" cy="431800"/>
          </a:xfrm>
          <a:custGeom>
            <a:avLst/>
            <a:gdLst>
              <a:gd name="T0" fmla="*/ 996721038 w 2110"/>
              <a:gd name="T1" fmla="*/ 0 h 544"/>
              <a:gd name="T2" fmla="*/ 0 w 2110"/>
              <a:gd name="T3" fmla="*/ 0 h 544"/>
              <a:gd name="T4" fmla="*/ 0 w 2110"/>
              <a:gd name="T5" fmla="*/ 342741195 h 544"/>
              <a:gd name="T6" fmla="*/ 996721038 w 2110"/>
              <a:gd name="T7" fmla="*/ 342741195 h 544"/>
              <a:gd name="T8" fmla="*/ 1329381410 w 2110"/>
              <a:gd name="T9" fmla="*/ 171370598 h 544"/>
              <a:gd name="T10" fmla="*/ 996721038 w 2110"/>
              <a:gd name="T11" fmla="*/ 0 h 544"/>
              <a:gd name="T12" fmla="*/ 0 60000 65536"/>
              <a:gd name="T13" fmla="*/ 0 60000 65536"/>
              <a:gd name="T14" fmla="*/ 0 60000 65536"/>
              <a:gd name="T15" fmla="*/ 0 60000 65536"/>
              <a:gd name="T16" fmla="*/ 0 60000 65536"/>
              <a:gd name="T17" fmla="*/ 0 60000 65536"/>
              <a:gd name="T18" fmla="*/ 0 w 2110"/>
              <a:gd name="T19" fmla="*/ 0 h 544"/>
              <a:gd name="T20" fmla="*/ 2110 w 2110"/>
              <a:gd name="T21" fmla="*/ 544 h 544"/>
            </a:gdLst>
            <a:ahLst/>
            <a:cxnLst>
              <a:cxn ang="T12">
                <a:pos x="T0" y="T1"/>
              </a:cxn>
              <a:cxn ang="T13">
                <a:pos x="T2" y="T3"/>
              </a:cxn>
              <a:cxn ang="T14">
                <a:pos x="T4" y="T5"/>
              </a:cxn>
              <a:cxn ang="T15">
                <a:pos x="T6" y="T7"/>
              </a:cxn>
              <a:cxn ang="T16">
                <a:pos x="T8" y="T9"/>
              </a:cxn>
              <a:cxn ang="T17">
                <a:pos x="T10" y="T11"/>
              </a:cxn>
            </a:cxnLst>
            <a:rect l="T18" t="T19" r="T20" b="T21"/>
            <a:pathLst>
              <a:path w="2110" h="544">
                <a:moveTo>
                  <a:pt x="1582" y="0"/>
                </a:moveTo>
                <a:lnTo>
                  <a:pt x="0" y="0"/>
                </a:lnTo>
                <a:lnTo>
                  <a:pt x="0" y="544"/>
                </a:lnTo>
                <a:lnTo>
                  <a:pt x="1582" y="544"/>
                </a:lnTo>
                <a:lnTo>
                  <a:pt x="2110" y="272"/>
                </a:lnTo>
                <a:lnTo>
                  <a:pt x="1582" y="0"/>
                </a:lnTo>
                <a:close/>
              </a:path>
            </a:pathLst>
          </a:custGeom>
          <a:solidFill>
            <a:srgbClr val="CCFFCC"/>
          </a:solidFill>
          <a:ln w="9525">
            <a:noFill/>
            <a:round/>
            <a:headEnd/>
            <a:tailEnd/>
          </a:ln>
        </p:spPr>
        <p:txBody>
          <a:bodyPr/>
          <a:lstStyle/>
          <a:p>
            <a:endParaRPr lang="ja-JP" altLang="en-US"/>
          </a:p>
        </p:txBody>
      </p:sp>
      <p:sp>
        <p:nvSpPr>
          <p:cNvPr id="7189" name="Freeform 20"/>
          <p:cNvSpPr>
            <a:spLocks/>
          </p:cNvSpPr>
          <p:nvPr/>
        </p:nvSpPr>
        <p:spPr bwMode="auto">
          <a:xfrm>
            <a:off x="760413" y="4198938"/>
            <a:ext cx="1674812" cy="431800"/>
          </a:xfrm>
          <a:custGeom>
            <a:avLst/>
            <a:gdLst>
              <a:gd name="T0" fmla="*/ 996721038 w 2110"/>
              <a:gd name="T1" fmla="*/ 0 h 544"/>
              <a:gd name="T2" fmla="*/ 0 w 2110"/>
              <a:gd name="T3" fmla="*/ 0 h 544"/>
              <a:gd name="T4" fmla="*/ 0 w 2110"/>
              <a:gd name="T5" fmla="*/ 342741195 h 544"/>
              <a:gd name="T6" fmla="*/ 996721038 w 2110"/>
              <a:gd name="T7" fmla="*/ 342741195 h 544"/>
              <a:gd name="T8" fmla="*/ 1329381410 w 2110"/>
              <a:gd name="T9" fmla="*/ 171370598 h 544"/>
              <a:gd name="T10" fmla="*/ 996721038 w 2110"/>
              <a:gd name="T11" fmla="*/ 0 h 544"/>
              <a:gd name="T12" fmla="*/ 0 60000 65536"/>
              <a:gd name="T13" fmla="*/ 0 60000 65536"/>
              <a:gd name="T14" fmla="*/ 0 60000 65536"/>
              <a:gd name="T15" fmla="*/ 0 60000 65536"/>
              <a:gd name="T16" fmla="*/ 0 60000 65536"/>
              <a:gd name="T17" fmla="*/ 0 60000 65536"/>
              <a:gd name="T18" fmla="*/ 0 w 2110"/>
              <a:gd name="T19" fmla="*/ 0 h 544"/>
              <a:gd name="T20" fmla="*/ 2110 w 2110"/>
              <a:gd name="T21" fmla="*/ 544 h 544"/>
            </a:gdLst>
            <a:ahLst/>
            <a:cxnLst>
              <a:cxn ang="T12">
                <a:pos x="T0" y="T1"/>
              </a:cxn>
              <a:cxn ang="T13">
                <a:pos x="T2" y="T3"/>
              </a:cxn>
              <a:cxn ang="T14">
                <a:pos x="T4" y="T5"/>
              </a:cxn>
              <a:cxn ang="T15">
                <a:pos x="T6" y="T7"/>
              </a:cxn>
              <a:cxn ang="T16">
                <a:pos x="T8" y="T9"/>
              </a:cxn>
              <a:cxn ang="T17">
                <a:pos x="T10" y="T11"/>
              </a:cxn>
            </a:cxnLst>
            <a:rect l="T18" t="T19" r="T20" b="T21"/>
            <a:pathLst>
              <a:path w="2110" h="544">
                <a:moveTo>
                  <a:pt x="1582" y="0"/>
                </a:moveTo>
                <a:lnTo>
                  <a:pt x="0" y="0"/>
                </a:lnTo>
                <a:lnTo>
                  <a:pt x="0" y="544"/>
                </a:lnTo>
                <a:lnTo>
                  <a:pt x="1582" y="544"/>
                </a:lnTo>
                <a:lnTo>
                  <a:pt x="2110" y="272"/>
                </a:lnTo>
                <a:lnTo>
                  <a:pt x="1582" y="0"/>
                </a:lnTo>
                <a:close/>
              </a:path>
            </a:pathLst>
          </a:custGeom>
          <a:noFill/>
          <a:ln w="9525">
            <a:solidFill>
              <a:srgbClr val="808080"/>
            </a:solidFill>
            <a:round/>
            <a:headEnd/>
            <a:tailEnd/>
          </a:ln>
        </p:spPr>
        <p:txBody>
          <a:bodyPr/>
          <a:lstStyle/>
          <a:p>
            <a:endParaRPr lang="ja-JP" altLang="en-US"/>
          </a:p>
        </p:txBody>
      </p:sp>
      <p:sp>
        <p:nvSpPr>
          <p:cNvPr id="7190" name="Rectangle 21"/>
          <p:cNvSpPr>
            <a:spLocks noChangeArrowheads="1"/>
          </p:cNvSpPr>
          <p:nvPr/>
        </p:nvSpPr>
        <p:spPr bwMode="auto">
          <a:xfrm>
            <a:off x="1042988" y="4295775"/>
            <a:ext cx="711200" cy="212725"/>
          </a:xfrm>
          <a:prstGeom prst="rect">
            <a:avLst/>
          </a:prstGeom>
          <a:noFill/>
          <a:ln w="9525">
            <a:noFill/>
            <a:miter lim="800000"/>
            <a:headEnd/>
            <a:tailEnd/>
          </a:ln>
        </p:spPr>
        <p:txBody>
          <a:bodyPr wrap="none" lIns="0" tIns="0" rIns="0" bIns="0">
            <a:spAutoFit/>
          </a:bodyPr>
          <a:lstStyle/>
          <a:p>
            <a:r>
              <a:rPr lang="ja-JP" altLang="en-US" sz="1400">
                <a:solidFill>
                  <a:srgbClr val="000000"/>
                </a:solidFill>
                <a:latin typeface="ＭＳ Ｐゴシック" pitchFamily="50" charset="-128"/>
                <a:ea typeface="ＭＳ Ｐゴシック" pitchFamily="50" charset="-128"/>
              </a:rPr>
              <a:t>月間業務</a:t>
            </a:r>
            <a:endParaRPr lang="ja-JP" altLang="en-US">
              <a:ea typeface="HG丸ｺﾞｼｯｸM-PRO" pitchFamily="50" charset="-128"/>
            </a:endParaRPr>
          </a:p>
        </p:txBody>
      </p:sp>
      <p:sp>
        <p:nvSpPr>
          <p:cNvPr id="7191" name="Rectangle 22"/>
          <p:cNvSpPr>
            <a:spLocks noChangeArrowheads="1"/>
          </p:cNvSpPr>
          <p:nvPr/>
        </p:nvSpPr>
        <p:spPr bwMode="auto">
          <a:xfrm>
            <a:off x="2576513" y="4386263"/>
            <a:ext cx="1601787" cy="307975"/>
          </a:xfrm>
          <a:prstGeom prst="rect">
            <a:avLst/>
          </a:prstGeom>
          <a:noFill/>
          <a:ln w="9525">
            <a:solidFill>
              <a:srgbClr val="808080"/>
            </a:solidFill>
            <a:miter lim="800000"/>
            <a:headEnd/>
            <a:tailEnd/>
          </a:ln>
        </p:spPr>
        <p:txBody>
          <a:bodyPr/>
          <a:lstStyle/>
          <a:p>
            <a:endParaRPr lang="ja-JP" altLang="en-US"/>
          </a:p>
        </p:txBody>
      </p:sp>
      <p:sp>
        <p:nvSpPr>
          <p:cNvPr id="7192" name="Rectangle 23"/>
          <p:cNvSpPr>
            <a:spLocks noChangeArrowheads="1"/>
          </p:cNvSpPr>
          <p:nvPr/>
        </p:nvSpPr>
        <p:spPr bwMode="auto">
          <a:xfrm>
            <a:off x="2954338" y="4473575"/>
            <a:ext cx="914400" cy="182563"/>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ＭＳ Ｐゴシック" pitchFamily="50" charset="-128"/>
                <a:ea typeface="ＭＳ Ｐゴシック" pitchFamily="50" charset="-128"/>
              </a:rPr>
              <a:t>月初見込作成</a:t>
            </a:r>
            <a:endParaRPr lang="ja-JP" altLang="en-US">
              <a:ea typeface="HG丸ｺﾞｼｯｸM-PRO" pitchFamily="50" charset="-128"/>
            </a:endParaRPr>
          </a:p>
        </p:txBody>
      </p:sp>
      <p:sp>
        <p:nvSpPr>
          <p:cNvPr id="7193" name="Rectangle 24"/>
          <p:cNvSpPr>
            <a:spLocks noChangeArrowheads="1"/>
          </p:cNvSpPr>
          <p:nvPr/>
        </p:nvSpPr>
        <p:spPr bwMode="auto">
          <a:xfrm>
            <a:off x="2576513" y="4818063"/>
            <a:ext cx="5649912" cy="681037"/>
          </a:xfrm>
          <a:prstGeom prst="rect">
            <a:avLst/>
          </a:prstGeom>
          <a:noFill/>
          <a:ln w="9525">
            <a:solidFill>
              <a:srgbClr val="808080"/>
            </a:solidFill>
            <a:miter lim="800000"/>
            <a:headEnd/>
            <a:tailEnd/>
          </a:ln>
        </p:spPr>
        <p:txBody>
          <a:bodyPr/>
          <a:lstStyle/>
          <a:p>
            <a:endParaRPr lang="ja-JP" altLang="en-US"/>
          </a:p>
        </p:txBody>
      </p:sp>
      <p:sp>
        <p:nvSpPr>
          <p:cNvPr id="7194" name="Rectangle 25"/>
          <p:cNvSpPr>
            <a:spLocks noChangeArrowheads="1"/>
          </p:cNvSpPr>
          <p:nvPr/>
        </p:nvSpPr>
        <p:spPr bwMode="auto">
          <a:xfrm>
            <a:off x="2976563" y="4910138"/>
            <a:ext cx="4465637" cy="182562"/>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ＭＳ Ｐゴシック" pitchFamily="50" charset="-128"/>
                <a:ea typeface="ＭＳ Ｐゴシック" pitchFamily="50" charset="-128"/>
              </a:rPr>
              <a:t>新規開拓（フリート・火新海など）、深耕強化（多種目販売・単価アップ、</a:t>
            </a:r>
            <a:endParaRPr lang="ja-JP" altLang="en-US">
              <a:ea typeface="HG丸ｺﾞｼｯｸM-PRO" pitchFamily="50" charset="-128"/>
            </a:endParaRPr>
          </a:p>
        </p:txBody>
      </p:sp>
      <p:sp>
        <p:nvSpPr>
          <p:cNvPr id="7195" name="Rectangle 26"/>
          <p:cNvSpPr>
            <a:spLocks noChangeArrowheads="1"/>
          </p:cNvSpPr>
          <p:nvPr/>
        </p:nvSpPr>
        <p:spPr bwMode="auto">
          <a:xfrm>
            <a:off x="2970213" y="5091113"/>
            <a:ext cx="4333875" cy="182562"/>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ＭＳ Ｐゴシック" pitchFamily="50" charset="-128"/>
                <a:ea typeface="ＭＳ Ｐゴシック" pitchFamily="50" charset="-128"/>
              </a:rPr>
              <a:t>シェアアップなど）、販売網新設（ＴＰ乗合・ＴＣ採用・ＴＭＳ乗合など）、</a:t>
            </a:r>
            <a:endParaRPr lang="ja-JP" altLang="en-US">
              <a:ea typeface="HG丸ｺﾞｼｯｸM-PRO" pitchFamily="50" charset="-128"/>
            </a:endParaRPr>
          </a:p>
        </p:txBody>
      </p:sp>
      <p:sp>
        <p:nvSpPr>
          <p:cNvPr id="7196" name="Rectangle 27"/>
          <p:cNvSpPr>
            <a:spLocks noChangeArrowheads="1"/>
          </p:cNvSpPr>
          <p:nvPr/>
        </p:nvSpPr>
        <p:spPr bwMode="auto">
          <a:xfrm>
            <a:off x="2768600" y="5275263"/>
            <a:ext cx="1074738" cy="182562"/>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ＭＳ Ｐゴシック" pitchFamily="50" charset="-128"/>
                <a:ea typeface="ＭＳ Ｐゴシック" pitchFamily="50" charset="-128"/>
              </a:rPr>
              <a:t>乗合シェアアップ</a:t>
            </a:r>
            <a:endParaRPr lang="ja-JP" altLang="en-US">
              <a:ea typeface="HG丸ｺﾞｼｯｸM-PRO" pitchFamily="50" charset="-128"/>
            </a:endParaRPr>
          </a:p>
        </p:txBody>
      </p:sp>
      <p:sp>
        <p:nvSpPr>
          <p:cNvPr id="7197" name="Rectangle 28"/>
          <p:cNvSpPr>
            <a:spLocks noChangeArrowheads="1"/>
          </p:cNvSpPr>
          <p:nvPr/>
        </p:nvSpPr>
        <p:spPr bwMode="auto">
          <a:xfrm>
            <a:off x="7804150" y="5275263"/>
            <a:ext cx="273050" cy="182562"/>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ＭＳ Ｐゴシック" pitchFamily="50" charset="-128"/>
                <a:ea typeface="ＭＳ Ｐゴシック" pitchFamily="50" charset="-128"/>
              </a:rPr>
              <a:t>など</a:t>
            </a:r>
            <a:endParaRPr lang="ja-JP" altLang="en-US">
              <a:ea typeface="HG丸ｺﾞｼｯｸM-PRO" pitchFamily="50" charset="-128"/>
            </a:endParaRPr>
          </a:p>
        </p:txBody>
      </p:sp>
      <p:sp>
        <p:nvSpPr>
          <p:cNvPr id="7198" name="Rectangle 29"/>
          <p:cNvSpPr>
            <a:spLocks noChangeArrowheads="1"/>
          </p:cNvSpPr>
          <p:nvPr/>
        </p:nvSpPr>
        <p:spPr bwMode="auto">
          <a:xfrm>
            <a:off x="3127375" y="4179888"/>
            <a:ext cx="609600" cy="182562"/>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ＭＳ Ｐゴシック" pitchFamily="50" charset="-128"/>
                <a:ea typeface="ＭＳ Ｐゴシック" pitchFamily="50" charset="-128"/>
              </a:rPr>
              <a:t>＜月初＞</a:t>
            </a:r>
            <a:endParaRPr lang="ja-JP" altLang="en-US">
              <a:ea typeface="HG丸ｺﾞｼｯｸM-PRO" pitchFamily="50" charset="-128"/>
            </a:endParaRPr>
          </a:p>
        </p:txBody>
      </p:sp>
      <p:sp>
        <p:nvSpPr>
          <p:cNvPr id="7199" name="Freeform 30"/>
          <p:cNvSpPr>
            <a:spLocks/>
          </p:cNvSpPr>
          <p:nvPr/>
        </p:nvSpPr>
        <p:spPr bwMode="auto">
          <a:xfrm>
            <a:off x="760413" y="5810250"/>
            <a:ext cx="1674812" cy="431800"/>
          </a:xfrm>
          <a:custGeom>
            <a:avLst/>
            <a:gdLst>
              <a:gd name="T0" fmla="*/ 996721038 w 2110"/>
              <a:gd name="T1" fmla="*/ 0 h 545"/>
              <a:gd name="T2" fmla="*/ 0 w 2110"/>
              <a:gd name="T3" fmla="*/ 0 h 545"/>
              <a:gd name="T4" fmla="*/ 0 w 2110"/>
              <a:gd name="T5" fmla="*/ 342112313 h 545"/>
              <a:gd name="T6" fmla="*/ 996721038 w 2110"/>
              <a:gd name="T7" fmla="*/ 342112313 h 545"/>
              <a:gd name="T8" fmla="*/ 1329381410 w 2110"/>
              <a:gd name="T9" fmla="*/ 170742408 h 545"/>
              <a:gd name="T10" fmla="*/ 996721038 w 2110"/>
              <a:gd name="T11" fmla="*/ 0 h 545"/>
              <a:gd name="T12" fmla="*/ 0 60000 65536"/>
              <a:gd name="T13" fmla="*/ 0 60000 65536"/>
              <a:gd name="T14" fmla="*/ 0 60000 65536"/>
              <a:gd name="T15" fmla="*/ 0 60000 65536"/>
              <a:gd name="T16" fmla="*/ 0 60000 65536"/>
              <a:gd name="T17" fmla="*/ 0 60000 65536"/>
              <a:gd name="T18" fmla="*/ 0 w 2110"/>
              <a:gd name="T19" fmla="*/ 0 h 545"/>
              <a:gd name="T20" fmla="*/ 2110 w 2110"/>
              <a:gd name="T21" fmla="*/ 545 h 545"/>
            </a:gdLst>
            <a:ahLst/>
            <a:cxnLst>
              <a:cxn ang="T12">
                <a:pos x="T0" y="T1"/>
              </a:cxn>
              <a:cxn ang="T13">
                <a:pos x="T2" y="T3"/>
              </a:cxn>
              <a:cxn ang="T14">
                <a:pos x="T4" y="T5"/>
              </a:cxn>
              <a:cxn ang="T15">
                <a:pos x="T6" y="T7"/>
              </a:cxn>
              <a:cxn ang="T16">
                <a:pos x="T8" y="T9"/>
              </a:cxn>
              <a:cxn ang="T17">
                <a:pos x="T10" y="T11"/>
              </a:cxn>
            </a:cxnLst>
            <a:rect l="T18" t="T19" r="T20" b="T21"/>
            <a:pathLst>
              <a:path w="2110" h="545">
                <a:moveTo>
                  <a:pt x="1582" y="0"/>
                </a:moveTo>
                <a:lnTo>
                  <a:pt x="0" y="0"/>
                </a:lnTo>
                <a:lnTo>
                  <a:pt x="0" y="545"/>
                </a:lnTo>
                <a:lnTo>
                  <a:pt x="1582" y="545"/>
                </a:lnTo>
                <a:lnTo>
                  <a:pt x="2110" y="272"/>
                </a:lnTo>
                <a:lnTo>
                  <a:pt x="1582" y="0"/>
                </a:lnTo>
                <a:close/>
              </a:path>
            </a:pathLst>
          </a:custGeom>
          <a:solidFill>
            <a:srgbClr val="CCFFCC"/>
          </a:solidFill>
          <a:ln w="9525">
            <a:noFill/>
            <a:round/>
            <a:headEnd/>
            <a:tailEnd/>
          </a:ln>
        </p:spPr>
        <p:txBody>
          <a:bodyPr/>
          <a:lstStyle/>
          <a:p>
            <a:endParaRPr lang="ja-JP" altLang="en-US"/>
          </a:p>
        </p:txBody>
      </p:sp>
      <p:sp>
        <p:nvSpPr>
          <p:cNvPr id="7200" name="Freeform 31"/>
          <p:cNvSpPr>
            <a:spLocks/>
          </p:cNvSpPr>
          <p:nvPr/>
        </p:nvSpPr>
        <p:spPr bwMode="auto">
          <a:xfrm>
            <a:off x="760413" y="5810250"/>
            <a:ext cx="1674812" cy="431800"/>
          </a:xfrm>
          <a:custGeom>
            <a:avLst/>
            <a:gdLst>
              <a:gd name="T0" fmla="*/ 996721038 w 2110"/>
              <a:gd name="T1" fmla="*/ 0 h 545"/>
              <a:gd name="T2" fmla="*/ 0 w 2110"/>
              <a:gd name="T3" fmla="*/ 0 h 545"/>
              <a:gd name="T4" fmla="*/ 0 w 2110"/>
              <a:gd name="T5" fmla="*/ 342112313 h 545"/>
              <a:gd name="T6" fmla="*/ 996721038 w 2110"/>
              <a:gd name="T7" fmla="*/ 342112313 h 545"/>
              <a:gd name="T8" fmla="*/ 1329381410 w 2110"/>
              <a:gd name="T9" fmla="*/ 170742408 h 545"/>
              <a:gd name="T10" fmla="*/ 996721038 w 2110"/>
              <a:gd name="T11" fmla="*/ 0 h 545"/>
              <a:gd name="T12" fmla="*/ 0 60000 65536"/>
              <a:gd name="T13" fmla="*/ 0 60000 65536"/>
              <a:gd name="T14" fmla="*/ 0 60000 65536"/>
              <a:gd name="T15" fmla="*/ 0 60000 65536"/>
              <a:gd name="T16" fmla="*/ 0 60000 65536"/>
              <a:gd name="T17" fmla="*/ 0 60000 65536"/>
              <a:gd name="T18" fmla="*/ 0 w 2110"/>
              <a:gd name="T19" fmla="*/ 0 h 545"/>
              <a:gd name="T20" fmla="*/ 2110 w 2110"/>
              <a:gd name="T21" fmla="*/ 545 h 545"/>
            </a:gdLst>
            <a:ahLst/>
            <a:cxnLst>
              <a:cxn ang="T12">
                <a:pos x="T0" y="T1"/>
              </a:cxn>
              <a:cxn ang="T13">
                <a:pos x="T2" y="T3"/>
              </a:cxn>
              <a:cxn ang="T14">
                <a:pos x="T4" y="T5"/>
              </a:cxn>
              <a:cxn ang="T15">
                <a:pos x="T6" y="T7"/>
              </a:cxn>
              <a:cxn ang="T16">
                <a:pos x="T8" y="T9"/>
              </a:cxn>
              <a:cxn ang="T17">
                <a:pos x="T10" y="T11"/>
              </a:cxn>
            </a:cxnLst>
            <a:rect l="T18" t="T19" r="T20" b="T21"/>
            <a:pathLst>
              <a:path w="2110" h="545">
                <a:moveTo>
                  <a:pt x="1582" y="0"/>
                </a:moveTo>
                <a:lnTo>
                  <a:pt x="0" y="0"/>
                </a:lnTo>
                <a:lnTo>
                  <a:pt x="0" y="545"/>
                </a:lnTo>
                <a:lnTo>
                  <a:pt x="1582" y="545"/>
                </a:lnTo>
                <a:lnTo>
                  <a:pt x="2110" y="272"/>
                </a:lnTo>
                <a:lnTo>
                  <a:pt x="1582" y="0"/>
                </a:lnTo>
                <a:close/>
              </a:path>
            </a:pathLst>
          </a:custGeom>
          <a:noFill/>
          <a:ln w="9525">
            <a:solidFill>
              <a:srgbClr val="808080"/>
            </a:solidFill>
            <a:round/>
            <a:headEnd/>
            <a:tailEnd/>
          </a:ln>
        </p:spPr>
        <p:txBody>
          <a:bodyPr/>
          <a:lstStyle/>
          <a:p>
            <a:endParaRPr lang="ja-JP" altLang="en-US"/>
          </a:p>
        </p:txBody>
      </p:sp>
      <p:sp>
        <p:nvSpPr>
          <p:cNvPr id="7201" name="Rectangle 32"/>
          <p:cNvSpPr>
            <a:spLocks noChangeArrowheads="1"/>
          </p:cNvSpPr>
          <p:nvPr/>
        </p:nvSpPr>
        <p:spPr bwMode="auto">
          <a:xfrm>
            <a:off x="1042988" y="5876925"/>
            <a:ext cx="711200" cy="212725"/>
          </a:xfrm>
          <a:prstGeom prst="rect">
            <a:avLst/>
          </a:prstGeom>
          <a:noFill/>
          <a:ln w="9525">
            <a:noFill/>
            <a:miter lim="800000"/>
            <a:headEnd/>
            <a:tailEnd/>
          </a:ln>
        </p:spPr>
        <p:txBody>
          <a:bodyPr wrap="none" lIns="0" tIns="0" rIns="0" bIns="0">
            <a:spAutoFit/>
          </a:bodyPr>
          <a:lstStyle/>
          <a:p>
            <a:r>
              <a:rPr lang="ja-JP" altLang="en-US" sz="1400">
                <a:solidFill>
                  <a:srgbClr val="000000"/>
                </a:solidFill>
                <a:latin typeface="ＭＳ Ｐゴシック" pitchFamily="50" charset="-128"/>
                <a:ea typeface="ＭＳ Ｐゴシック" pitchFamily="50" charset="-128"/>
              </a:rPr>
              <a:t>日常業務</a:t>
            </a:r>
            <a:endParaRPr lang="ja-JP" altLang="en-US">
              <a:ea typeface="HG丸ｺﾞｼｯｸM-PRO" pitchFamily="50" charset="-128"/>
            </a:endParaRPr>
          </a:p>
        </p:txBody>
      </p:sp>
      <p:sp>
        <p:nvSpPr>
          <p:cNvPr id="7202" name="Rectangle 33"/>
          <p:cNvSpPr>
            <a:spLocks noChangeArrowheads="1"/>
          </p:cNvSpPr>
          <p:nvPr/>
        </p:nvSpPr>
        <p:spPr bwMode="auto">
          <a:xfrm>
            <a:off x="2574925" y="5808663"/>
            <a:ext cx="5649913" cy="555625"/>
          </a:xfrm>
          <a:prstGeom prst="rect">
            <a:avLst/>
          </a:prstGeom>
          <a:noFill/>
          <a:ln w="9525">
            <a:solidFill>
              <a:srgbClr val="808080"/>
            </a:solidFill>
            <a:miter lim="800000"/>
            <a:headEnd/>
            <a:tailEnd/>
          </a:ln>
        </p:spPr>
        <p:txBody>
          <a:bodyPr/>
          <a:lstStyle/>
          <a:p>
            <a:endParaRPr lang="ja-JP" altLang="en-US"/>
          </a:p>
        </p:txBody>
      </p:sp>
      <p:sp>
        <p:nvSpPr>
          <p:cNvPr id="7203" name="Rectangle 34"/>
          <p:cNvSpPr>
            <a:spLocks noChangeArrowheads="1"/>
          </p:cNvSpPr>
          <p:nvPr/>
        </p:nvSpPr>
        <p:spPr bwMode="auto">
          <a:xfrm>
            <a:off x="2930525" y="5929313"/>
            <a:ext cx="3708400" cy="182562"/>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ＭＳ Ｐゴシック" pitchFamily="50" charset="-128"/>
                <a:ea typeface="ＭＳ Ｐゴシック" pitchFamily="50" charset="-128"/>
              </a:rPr>
              <a:t>満期管理、代理店対応、顧客対応、事務処理、事故対応、</a:t>
            </a:r>
            <a:endParaRPr lang="ja-JP" altLang="en-US">
              <a:ea typeface="HG丸ｺﾞｼｯｸM-PRO" pitchFamily="50" charset="-128"/>
            </a:endParaRPr>
          </a:p>
        </p:txBody>
      </p:sp>
      <p:sp>
        <p:nvSpPr>
          <p:cNvPr id="7204" name="Rectangle 35"/>
          <p:cNvSpPr>
            <a:spLocks noChangeArrowheads="1"/>
          </p:cNvSpPr>
          <p:nvPr/>
        </p:nvSpPr>
        <p:spPr bwMode="auto">
          <a:xfrm>
            <a:off x="2824163" y="6111875"/>
            <a:ext cx="1727200" cy="182563"/>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ＭＳ Ｐゴシック" pitchFamily="50" charset="-128"/>
                <a:ea typeface="ＭＳ Ｐゴシック" pitchFamily="50" charset="-128"/>
              </a:rPr>
              <a:t>　情報収集、情報動向報告</a:t>
            </a:r>
            <a:endParaRPr lang="ja-JP" altLang="en-US">
              <a:ea typeface="HG丸ｺﾞｼｯｸM-PRO" pitchFamily="50" charset="-128"/>
            </a:endParaRPr>
          </a:p>
        </p:txBody>
      </p:sp>
      <p:sp>
        <p:nvSpPr>
          <p:cNvPr id="7205" name="Rectangle 36"/>
          <p:cNvSpPr>
            <a:spLocks noChangeArrowheads="1"/>
          </p:cNvSpPr>
          <p:nvPr/>
        </p:nvSpPr>
        <p:spPr bwMode="auto">
          <a:xfrm>
            <a:off x="7862888" y="6111875"/>
            <a:ext cx="273050" cy="182563"/>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ＭＳ Ｐゴシック" pitchFamily="50" charset="-128"/>
                <a:ea typeface="ＭＳ Ｐゴシック" pitchFamily="50" charset="-128"/>
              </a:rPr>
              <a:t>など</a:t>
            </a:r>
            <a:endParaRPr lang="ja-JP" altLang="en-US">
              <a:ea typeface="HG丸ｺﾞｼｯｸM-PRO" pitchFamily="50" charset="-128"/>
            </a:endParaRPr>
          </a:p>
        </p:txBody>
      </p:sp>
      <p:sp>
        <p:nvSpPr>
          <p:cNvPr id="7206" name="Freeform 37"/>
          <p:cNvSpPr>
            <a:spLocks noEditPoints="1"/>
          </p:cNvSpPr>
          <p:nvPr/>
        </p:nvSpPr>
        <p:spPr bwMode="auto">
          <a:xfrm>
            <a:off x="4387850" y="3036888"/>
            <a:ext cx="2022475" cy="98425"/>
          </a:xfrm>
          <a:custGeom>
            <a:avLst/>
            <a:gdLst>
              <a:gd name="T0" fmla="*/ 0 w 2547"/>
              <a:gd name="T1" fmla="*/ 26462043 h 124"/>
              <a:gd name="T2" fmla="*/ 1532197330 w 2547"/>
              <a:gd name="T3" fmla="*/ 26462043 h 124"/>
              <a:gd name="T4" fmla="*/ 1532197330 w 2547"/>
              <a:gd name="T5" fmla="*/ 52293056 h 124"/>
              <a:gd name="T6" fmla="*/ 0 w 2547"/>
              <a:gd name="T7" fmla="*/ 52293056 h 124"/>
              <a:gd name="T8" fmla="*/ 0 w 2547"/>
              <a:gd name="T9" fmla="*/ 26462043 h 124"/>
              <a:gd name="T10" fmla="*/ 1518325079 w 2547"/>
              <a:gd name="T11" fmla="*/ 0 h 124"/>
              <a:gd name="T12" fmla="*/ 1605969599 w 2547"/>
              <a:gd name="T13" fmla="*/ 39692265 h 124"/>
              <a:gd name="T14" fmla="*/ 1518325079 w 2547"/>
              <a:gd name="T15" fmla="*/ 78124849 h 124"/>
              <a:gd name="T16" fmla="*/ 1518325079 w 2547"/>
              <a:gd name="T17" fmla="*/ 0 h 1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47"/>
              <a:gd name="T28" fmla="*/ 0 h 124"/>
              <a:gd name="T29" fmla="*/ 2547 w 2547"/>
              <a:gd name="T30" fmla="*/ 124 h 1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47" h="124">
                <a:moveTo>
                  <a:pt x="0" y="42"/>
                </a:moveTo>
                <a:lnTo>
                  <a:pt x="2430" y="42"/>
                </a:lnTo>
                <a:lnTo>
                  <a:pt x="2430" y="83"/>
                </a:lnTo>
                <a:lnTo>
                  <a:pt x="0" y="83"/>
                </a:lnTo>
                <a:lnTo>
                  <a:pt x="0" y="42"/>
                </a:lnTo>
                <a:close/>
                <a:moveTo>
                  <a:pt x="2408" y="0"/>
                </a:moveTo>
                <a:lnTo>
                  <a:pt x="2547" y="63"/>
                </a:lnTo>
                <a:lnTo>
                  <a:pt x="2408" y="124"/>
                </a:lnTo>
                <a:lnTo>
                  <a:pt x="2408" y="0"/>
                </a:lnTo>
                <a:close/>
              </a:path>
            </a:pathLst>
          </a:custGeom>
          <a:solidFill>
            <a:srgbClr val="808080"/>
          </a:solidFill>
          <a:ln w="1588">
            <a:solidFill>
              <a:srgbClr val="808080"/>
            </a:solidFill>
            <a:round/>
            <a:headEnd/>
            <a:tailEnd/>
          </a:ln>
        </p:spPr>
        <p:txBody>
          <a:bodyPr/>
          <a:lstStyle/>
          <a:p>
            <a:endParaRPr lang="ja-JP" altLang="en-US"/>
          </a:p>
        </p:txBody>
      </p:sp>
      <p:sp>
        <p:nvSpPr>
          <p:cNvPr id="7207" name="Rectangle 38"/>
          <p:cNvSpPr>
            <a:spLocks noChangeArrowheads="1"/>
          </p:cNvSpPr>
          <p:nvPr/>
        </p:nvSpPr>
        <p:spPr bwMode="auto">
          <a:xfrm>
            <a:off x="4797425" y="3141663"/>
            <a:ext cx="1271588" cy="182562"/>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ＭＳ Ｐゴシック" pitchFamily="50" charset="-128"/>
                <a:ea typeface="ＭＳ Ｐゴシック" pitchFamily="50" charset="-128"/>
              </a:rPr>
              <a:t>随時プロセス見直し</a:t>
            </a:r>
            <a:endParaRPr lang="ja-JP" altLang="en-US">
              <a:ea typeface="HG丸ｺﾞｼｯｸM-PRO" pitchFamily="50" charset="-128"/>
            </a:endParaRPr>
          </a:p>
        </p:txBody>
      </p:sp>
      <p:sp>
        <p:nvSpPr>
          <p:cNvPr id="7208" name="Freeform 39"/>
          <p:cNvSpPr>
            <a:spLocks/>
          </p:cNvSpPr>
          <p:nvPr/>
        </p:nvSpPr>
        <p:spPr bwMode="auto">
          <a:xfrm>
            <a:off x="1309688" y="3025775"/>
            <a:ext cx="209550" cy="1112838"/>
          </a:xfrm>
          <a:custGeom>
            <a:avLst/>
            <a:gdLst>
              <a:gd name="T0" fmla="*/ 0 w 264"/>
              <a:gd name="T1" fmla="*/ 662486488 h 1401"/>
              <a:gd name="T2" fmla="*/ 41582968 w 264"/>
              <a:gd name="T3" fmla="*/ 662486488 h 1401"/>
              <a:gd name="T4" fmla="*/ 41582968 w 264"/>
              <a:gd name="T5" fmla="*/ 0 h 1401"/>
              <a:gd name="T6" fmla="*/ 125377567 w 264"/>
              <a:gd name="T7" fmla="*/ 0 h 1401"/>
              <a:gd name="T8" fmla="*/ 125377567 w 264"/>
              <a:gd name="T9" fmla="*/ 662486488 h 1401"/>
              <a:gd name="T10" fmla="*/ 166330285 w 264"/>
              <a:gd name="T11" fmla="*/ 662486488 h 1401"/>
              <a:gd name="T12" fmla="*/ 83165143 w 264"/>
              <a:gd name="T13" fmla="*/ 883946138 h 1401"/>
              <a:gd name="T14" fmla="*/ 0 w 264"/>
              <a:gd name="T15" fmla="*/ 662486488 h 1401"/>
              <a:gd name="T16" fmla="*/ 0 60000 65536"/>
              <a:gd name="T17" fmla="*/ 0 60000 65536"/>
              <a:gd name="T18" fmla="*/ 0 60000 65536"/>
              <a:gd name="T19" fmla="*/ 0 60000 65536"/>
              <a:gd name="T20" fmla="*/ 0 60000 65536"/>
              <a:gd name="T21" fmla="*/ 0 60000 65536"/>
              <a:gd name="T22" fmla="*/ 0 60000 65536"/>
              <a:gd name="T23" fmla="*/ 0 60000 65536"/>
              <a:gd name="T24" fmla="*/ 0 w 264"/>
              <a:gd name="T25" fmla="*/ 0 h 1401"/>
              <a:gd name="T26" fmla="*/ 264 w 264"/>
              <a:gd name="T27" fmla="*/ 1401 h 14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4" h="1401">
                <a:moveTo>
                  <a:pt x="0" y="1050"/>
                </a:moveTo>
                <a:lnTo>
                  <a:pt x="66" y="1050"/>
                </a:lnTo>
                <a:lnTo>
                  <a:pt x="66" y="0"/>
                </a:lnTo>
                <a:lnTo>
                  <a:pt x="199" y="0"/>
                </a:lnTo>
                <a:lnTo>
                  <a:pt x="199" y="1050"/>
                </a:lnTo>
                <a:lnTo>
                  <a:pt x="264" y="1050"/>
                </a:lnTo>
                <a:lnTo>
                  <a:pt x="132" y="1401"/>
                </a:lnTo>
                <a:lnTo>
                  <a:pt x="0" y="1050"/>
                </a:lnTo>
                <a:close/>
              </a:path>
            </a:pathLst>
          </a:custGeom>
          <a:solidFill>
            <a:srgbClr val="FF0000"/>
          </a:solidFill>
          <a:ln w="9525">
            <a:noFill/>
            <a:round/>
            <a:headEnd/>
            <a:tailEnd/>
          </a:ln>
        </p:spPr>
        <p:txBody>
          <a:bodyPr/>
          <a:lstStyle/>
          <a:p>
            <a:endParaRPr lang="ja-JP" altLang="en-US"/>
          </a:p>
        </p:txBody>
      </p:sp>
      <p:sp>
        <p:nvSpPr>
          <p:cNvPr id="7209" name="Freeform 40"/>
          <p:cNvSpPr>
            <a:spLocks/>
          </p:cNvSpPr>
          <p:nvPr/>
        </p:nvSpPr>
        <p:spPr bwMode="auto">
          <a:xfrm>
            <a:off x="1309688" y="3025775"/>
            <a:ext cx="209550" cy="1112838"/>
          </a:xfrm>
          <a:custGeom>
            <a:avLst/>
            <a:gdLst>
              <a:gd name="T0" fmla="*/ 0 w 264"/>
              <a:gd name="T1" fmla="*/ 662486488 h 1401"/>
              <a:gd name="T2" fmla="*/ 41582968 w 264"/>
              <a:gd name="T3" fmla="*/ 662486488 h 1401"/>
              <a:gd name="T4" fmla="*/ 41582968 w 264"/>
              <a:gd name="T5" fmla="*/ 0 h 1401"/>
              <a:gd name="T6" fmla="*/ 125377567 w 264"/>
              <a:gd name="T7" fmla="*/ 0 h 1401"/>
              <a:gd name="T8" fmla="*/ 125377567 w 264"/>
              <a:gd name="T9" fmla="*/ 662486488 h 1401"/>
              <a:gd name="T10" fmla="*/ 166330285 w 264"/>
              <a:gd name="T11" fmla="*/ 662486488 h 1401"/>
              <a:gd name="T12" fmla="*/ 83165143 w 264"/>
              <a:gd name="T13" fmla="*/ 883946138 h 1401"/>
              <a:gd name="T14" fmla="*/ 0 w 264"/>
              <a:gd name="T15" fmla="*/ 662486488 h 1401"/>
              <a:gd name="T16" fmla="*/ 0 60000 65536"/>
              <a:gd name="T17" fmla="*/ 0 60000 65536"/>
              <a:gd name="T18" fmla="*/ 0 60000 65536"/>
              <a:gd name="T19" fmla="*/ 0 60000 65536"/>
              <a:gd name="T20" fmla="*/ 0 60000 65536"/>
              <a:gd name="T21" fmla="*/ 0 60000 65536"/>
              <a:gd name="T22" fmla="*/ 0 60000 65536"/>
              <a:gd name="T23" fmla="*/ 0 60000 65536"/>
              <a:gd name="T24" fmla="*/ 0 w 264"/>
              <a:gd name="T25" fmla="*/ 0 h 1401"/>
              <a:gd name="T26" fmla="*/ 264 w 264"/>
              <a:gd name="T27" fmla="*/ 1401 h 14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4" h="1401">
                <a:moveTo>
                  <a:pt x="0" y="1050"/>
                </a:moveTo>
                <a:lnTo>
                  <a:pt x="66" y="1050"/>
                </a:lnTo>
                <a:lnTo>
                  <a:pt x="66" y="0"/>
                </a:lnTo>
                <a:lnTo>
                  <a:pt x="199" y="0"/>
                </a:lnTo>
                <a:lnTo>
                  <a:pt x="199" y="1050"/>
                </a:lnTo>
                <a:lnTo>
                  <a:pt x="264" y="1050"/>
                </a:lnTo>
                <a:lnTo>
                  <a:pt x="132" y="1401"/>
                </a:lnTo>
                <a:lnTo>
                  <a:pt x="0" y="1050"/>
                </a:lnTo>
                <a:close/>
              </a:path>
            </a:pathLst>
          </a:custGeom>
          <a:noFill/>
          <a:ln w="9525">
            <a:solidFill>
              <a:srgbClr val="808080"/>
            </a:solidFill>
            <a:round/>
            <a:headEnd/>
            <a:tailEnd/>
          </a:ln>
        </p:spPr>
        <p:txBody>
          <a:bodyPr/>
          <a:lstStyle/>
          <a:p>
            <a:endParaRPr lang="ja-JP" altLang="en-US"/>
          </a:p>
        </p:txBody>
      </p:sp>
      <p:sp>
        <p:nvSpPr>
          <p:cNvPr id="7210" name="Freeform 41"/>
          <p:cNvSpPr>
            <a:spLocks/>
          </p:cNvSpPr>
          <p:nvPr/>
        </p:nvSpPr>
        <p:spPr bwMode="auto">
          <a:xfrm>
            <a:off x="1309688" y="4632325"/>
            <a:ext cx="209550" cy="1112838"/>
          </a:xfrm>
          <a:custGeom>
            <a:avLst/>
            <a:gdLst>
              <a:gd name="T0" fmla="*/ 0 w 264"/>
              <a:gd name="T1" fmla="*/ 661541678 h 1402"/>
              <a:gd name="T2" fmla="*/ 41582968 w 264"/>
              <a:gd name="T3" fmla="*/ 661541678 h 1402"/>
              <a:gd name="T4" fmla="*/ 41582968 w 264"/>
              <a:gd name="T5" fmla="*/ 0 h 1402"/>
              <a:gd name="T6" fmla="*/ 125377567 w 264"/>
              <a:gd name="T7" fmla="*/ 0 h 1402"/>
              <a:gd name="T8" fmla="*/ 125377567 w 264"/>
              <a:gd name="T9" fmla="*/ 661541678 h 1402"/>
              <a:gd name="T10" fmla="*/ 166330285 w 264"/>
              <a:gd name="T11" fmla="*/ 661541678 h 1402"/>
              <a:gd name="T12" fmla="*/ 83165143 w 264"/>
              <a:gd name="T13" fmla="*/ 883315649 h 1402"/>
              <a:gd name="T14" fmla="*/ 0 w 264"/>
              <a:gd name="T15" fmla="*/ 661541678 h 1402"/>
              <a:gd name="T16" fmla="*/ 0 60000 65536"/>
              <a:gd name="T17" fmla="*/ 0 60000 65536"/>
              <a:gd name="T18" fmla="*/ 0 60000 65536"/>
              <a:gd name="T19" fmla="*/ 0 60000 65536"/>
              <a:gd name="T20" fmla="*/ 0 60000 65536"/>
              <a:gd name="T21" fmla="*/ 0 60000 65536"/>
              <a:gd name="T22" fmla="*/ 0 60000 65536"/>
              <a:gd name="T23" fmla="*/ 0 60000 65536"/>
              <a:gd name="T24" fmla="*/ 0 w 264"/>
              <a:gd name="T25" fmla="*/ 0 h 1402"/>
              <a:gd name="T26" fmla="*/ 264 w 264"/>
              <a:gd name="T27" fmla="*/ 1402 h 14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4" h="1402">
                <a:moveTo>
                  <a:pt x="0" y="1050"/>
                </a:moveTo>
                <a:lnTo>
                  <a:pt x="66" y="1050"/>
                </a:lnTo>
                <a:lnTo>
                  <a:pt x="66" y="0"/>
                </a:lnTo>
                <a:lnTo>
                  <a:pt x="199" y="0"/>
                </a:lnTo>
                <a:lnTo>
                  <a:pt x="199" y="1050"/>
                </a:lnTo>
                <a:lnTo>
                  <a:pt x="264" y="1050"/>
                </a:lnTo>
                <a:lnTo>
                  <a:pt x="132" y="1402"/>
                </a:lnTo>
                <a:lnTo>
                  <a:pt x="0" y="1050"/>
                </a:lnTo>
                <a:close/>
              </a:path>
            </a:pathLst>
          </a:custGeom>
          <a:solidFill>
            <a:srgbClr val="FF0000"/>
          </a:solidFill>
          <a:ln w="9525">
            <a:noFill/>
            <a:round/>
            <a:headEnd/>
            <a:tailEnd/>
          </a:ln>
        </p:spPr>
        <p:txBody>
          <a:bodyPr/>
          <a:lstStyle/>
          <a:p>
            <a:endParaRPr lang="ja-JP" altLang="en-US"/>
          </a:p>
        </p:txBody>
      </p:sp>
      <p:sp>
        <p:nvSpPr>
          <p:cNvPr id="7211" name="Freeform 42"/>
          <p:cNvSpPr>
            <a:spLocks/>
          </p:cNvSpPr>
          <p:nvPr/>
        </p:nvSpPr>
        <p:spPr bwMode="auto">
          <a:xfrm>
            <a:off x="1309688" y="4632325"/>
            <a:ext cx="209550" cy="1112838"/>
          </a:xfrm>
          <a:custGeom>
            <a:avLst/>
            <a:gdLst>
              <a:gd name="T0" fmla="*/ 0 w 264"/>
              <a:gd name="T1" fmla="*/ 661541678 h 1402"/>
              <a:gd name="T2" fmla="*/ 41582968 w 264"/>
              <a:gd name="T3" fmla="*/ 661541678 h 1402"/>
              <a:gd name="T4" fmla="*/ 41582968 w 264"/>
              <a:gd name="T5" fmla="*/ 0 h 1402"/>
              <a:gd name="T6" fmla="*/ 125377567 w 264"/>
              <a:gd name="T7" fmla="*/ 0 h 1402"/>
              <a:gd name="T8" fmla="*/ 125377567 w 264"/>
              <a:gd name="T9" fmla="*/ 661541678 h 1402"/>
              <a:gd name="T10" fmla="*/ 166330285 w 264"/>
              <a:gd name="T11" fmla="*/ 661541678 h 1402"/>
              <a:gd name="T12" fmla="*/ 83165143 w 264"/>
              <a:gd name="T13" fmla="*/ 883315649 h 1402"/>
              <a:gd name="T14" fmla="*/ 0 w 264"/>
              <a:gd name="T15" fmla="*/ 661541678 h 1402"/>
              <a:gd name="T16" fmla="*/ 0 60000 65536"/>
              <a:gd name="T17" fmla="*/ 0 60000 65536"/>
              <a:gd name="T18" fmla="*/ 0 60000 65536"/>
              <a:gd name="T19" fmla="*/ 0 60000 65536"/>
              <a:gd name="T20" fmla="*/ 0 60000 65536"/>
              <a:gd name="T21" fmla="*/ 0 60000 65536"/>
              <a:gd name="T22" fmla="*/ 0 60000 65536"/>
              <a:gd name="T23" fmla="*/ 0 60000 65536"/>
              <a:gd name="T24" fmla="*/ 0 w 264"/>
              <a:gd name="T25" fmla="*/ 0 h 1402"/>
              <a:gd name="T26" fmla="*/ 264 w 264"/>
              <a:gd name="T27" fmla="*/ 1402 h 14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4" h="1402">
                <a:moveTo>
                  <a:pt x="0" y="1050"/>
                </a:moveTo>
                <a:lnTo>
                  <a:pt x="66" y="1050"/>
                </a:lnTo>
                <a:lnTo>
                  <a:pt x="66" y="0"/>
                </a:lnTo>
                <a:lnTo>
                  <a:pt x="199" y="0"/>
                </a:lnTo>
                <a:lnTo>
                  <a:pt x="199" y="1050"/>
                </a:lnTo>
                <a:lnTo>
                  <a:pt x="264" y="1050"/>
                </a:lnTo>
                <a:lnTo>
                  <a:pt x="132" y="1402"/>
                </a:lnTo>
                <a:lnTo>
                  <a:pt x="0" y="1050"/>
                </a:lnTo>
                <a:close/>
              </a:path>
            </a:pathLst>
          </a:custGeom>
          <a:noFill/>
          <a:ln w="9525">
            <a:solidFill>
              <a:srgbClr val="808080"/>
            </a:solidFill>
            <a:round/>
            <a:headEnd/>
            <a:tailEnd/>
          </a:ln>
        </p:spPr>
        <p:txBody>
          <a:bodyPr/>
          <a:lstStyle/>
          <a:p>
            <a:endParaRPr lang="ja-JP" altLang="en-US"/>
          </a:p>
        </p:txBody>
      </p:sp>
      <p:sp>
        <p:nvSpPr>
          <p:cNvPr id="7212" name="Rectangle 43"/>
          <p:cNvSpPr>
            <a:spLocks noChangeArrowheads="1"/>
          </p:cNvSpPr>
          <p:nvPr/>
        </p:nvSpPr>
        <p:spPr bwMode="auto">
          <a:xfrm>
            <a:off x="1649413" y="3276600"/>
            <a:ext cx="739775" cy="182563"/>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ＭＳ Ｐゴシック" pitchFamily="50" charset="-128"/>
                <a:ea typeface="ＭＳ Ｐゴシック" pitchFamily="50" charset="-128"/>
              </a:rPr>
              <a:t>年間目標を</a:t>
            </a:r>
            <a:endParaRPr lang="ja-JP" altLang="en-US">
              <a:ea typeface="HG丸ｺﾞｼｯｸM-PRO" pitchFamily="50" charset="-128"/>
            </a:endParaRPr>
          </a:p>
        </p:txBody>
      </p:sp>
      <p:sp>
        <p:nvSpPr>
          <p:cNvPr id="7213" name="Rectangle 44"/>
          <p:cNvSpPr>
            <a:spLocks noChangeArrowheads="1"/>
          </p:cNvSpPr>
          <p:nvPr/>
        </p:nvSpPr>
        <p:spPr bwMode="auto">
          <a:xfrm>
            <a:off x="1638300" y="3457575"/>
            <a:ext cx="762000" cy="182563"/>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ＭＳ Ｐゴシック" pitchFamily="50" charset="-128"/>
                <a:ea typeface="ＭＳ Ｐゴシック" pitchFamily="50" charset="-128"/>
              </a:rPr>
              <a:t>月間行動へ</a:t>
            </a:r>
            <a:endParaRPr lang="ja-JP" altLang="en-US">
              <a:ea typeface="HG丸ｺﾞｼｯｸM-PRO" pitchFamily="50" charset="-128"/>
            </a:endParaRPr>
          </a:p>
        </p:txBody>
      </p:sp>
      <p:sp>
        <p:nvSpPr>
          <p:cNvPr id="7214" name="Rectangle 45"/>
          <p:cNvSpPr>
            <a:spLocks noChangeArrowheads="1"/>
          </p:cNvSpPr>
          <p:nvPr/>
        </p:nvSpPr>
        <p:spPr bwMode="auto">
          <a:xfrm>
            <a:off x="1674813" y="3641725"/>
            <a:ext cx="688975" cy="182563"/>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ＭＳ Ｐゴシック" pitchFamily="50" charset="-128"/>
                <a:ea typeface="ＭＳ Ｐゴシック" pitchFamily="50" charset="-128"/>
              </a:rPr>
              <a:t>落とし込む</a:t>
            </a:r>
            <a:endParaRPr lang="ja-JP" altLang="en-US">
              <a:ea typeface="HG丸ｺﾞｼｯｸM-PRO" pitchFamily="50" charset="-128"/>
            </a:endParaRPr>
          </a:p>
        </p:txBody>
      </p:sp>
      <p:sp>
        <p:nvSpPr>
          <p:cNvPr id="7215" name="Rectangle 46"/>
          <p:cNvSpPr>
            <a:spLocks noChangeArrowheads="1"/>
          </p:cNvSpPr>
          <p:nvPr/>
        </p:nvSpPr>
        <p:spPr bwMode="auto">
          <a:xfrm>
            <a:off x="1671638" y="4994275"/>
            <a:ext cx="457200" cy="182563"/>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ＭＳ Ｐゴシック" pitchFamily="50" charset="-128"/>
                <a:ea typeface="ＭＳ Ｐゴシック" pitchFamily="50" charset="-128"/>
              </a:rPr>
              <a:t>具体的</a:t>
            </a:r>
            <a:endParaRPr lang="ja-JP" altLang="en-US">
              <a:ea typeface="HG丸ｺﾞｼｯｸM-PRO" pitchFamily="50" charset="-128"/>
            </a:endParaRPr>
          </a:p>
        </p:txBody>
      </p:sp>
      <p:sp>
        <p:nvSpPr>
          <p:cNvPr id="7216" name="Rectangle 47"/>
          <p:cNvSpPr>
            <a:spLocks noChangeArrowheads="1"/>
          </p:cNvSpPr>
          <p:nvPr/>
        </p:nvSpPr>
        <p:spPr bwMode="auto">
          <a:xfrm>
            <a:off x="1671638" y="5178425"/>
            <a:ext cx="457200" cy="182563"/>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ＭＳ Ｐゴシック" pitchFamily="50" charset="-128"/>
                <a:ea typeface="ＭＳ Ｐゴシック" pitchFamily="50" charset="-128"/>
              </a:rPr>
              <a:t>行動へ</a:t>
            </a:r>
            <a:endParaRPr lang="ja-JP" altLang="en-US">
              <a:ea typeface="HG丸ｺﾞｼｯｸM-PRO" pitchFamily="50" charset="-128"/>
            </a:endParaRPr>
          </a:p>
        </p:txBody>
      </p:sp>
      <p:sp>
        <p:nvSpPr>
          <p:cNvPr id="7217" name="Rectangle 48"/>
          <p:cNvSpPr>
            <a:spLocks noChangeArrowheads="1"/>
          </p:cNvSpPr>
          <p:nvPr/>
        </p:nvSpPr>
        <p:spPr bwMode="auto">
          <a:xfrm>
            <a:off x="3168650" y="2579688"/>
            <a:ext cx="152400" cy="182562"/>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ＭＳ Ｐゴシック" pitchFamily="50" charset="-128"/>
                <a:ea typeface="ＭＳ Ｐゴシック" pitchFamily="50" charset="-128"/>
              </a:rPr>
              <a:t>＜</a:t>
            </a:r>
            <a:endParaRPr lang="ja-JP" altLang="en-US">
              <a:ea typeface="HG丸ｺﾞｼｯｸM-PRO" pitchFamily="50" charset="-128"/>
            </a:endParaRPr>
          </a:p>
        </p:txBody>
      </p:sp>
      <p:sp>
        <p:nvSpPr>
          <p:cNvPr id="7218" name="Rectangle 49"/>
          <p:cNvSpPr>
            <a:spLocks noChangeArrowheads="1"/>
          </p:cNvSpPr>
          <p:nvPr/>
        </p:nvSpPr>
        <p:spPr bwMode="auto">
          <a:xfrm>
            <a:off x="3351213" y="2579688"/>
            <a:ext cx="304800" cy="182562"/>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ＭＳ Ｐゴシック" pitchFamily="50" charset="-128"/>
                <a:ea typeface="ＭＳ Ｐゴシック" pitchFamily="50" charset="-128"/>
              </a:rPr>
              <a:t>年初</a:t>
            </a:r>
            <a:endParaRPr lang="ja-JP" altLang="en-US">
              <a:ea typeface="HG丸ｺﾞｼｯｸM-PRO" pitchFamily="50" charset="-128"/>
            </a:endParaRPr>
          </a:p>
        </p:txBody>
      </p:sp>
      <p:sp>
        <p:nvSpPr>
          <p:cNvPr id="7219" name="Rectangle 50"/>
          <p:cNvSpPr>
            <a:spLocks noChangeArrowheads="1"/>
          </p:cNvSpPr>
          <p:nvPr/>
        </p:nvSpPr>
        <p:spPr bwMode="auto">
          <a:xfrm>
            <a:off x="3687763" y="2579688"/>
            <a:ext cx="152400" cy="182562"/>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ＭＳ Ｐゴシック" pitchFamily="50" charset="-128"/>
                <a:ea typeface="ＭＳ Ｐゴシック" pitchFamily="50" charset="-128"/>
              </a:rPr>
              <a:t>＞</a:t>
            </a:r>
            <a:endParaRPr lang="ja-JP" altLang="en-US">
              <a:ea typeface="HG丸ｺﾞｼｯｸM-PRO" pitchFamily="50" charset="-128"/>
            </a:endParaRPr>
          </a:p>
        </p:txBody>
      </p:sp>
      <p:sp>
        <p:nvSpPr>
          <p:cNvPr id="7220" name="Rectangle 51"/>
          <p:cNvSpPr>
            <a:spLocks noChangeArrowheads="1"/>
          </p:cNvSpPr>
          <p:nvPr/>
        </p:nvSpPr>
        <p:spPr bwMode="auto">
          <a:xfrm>
            <a:off x="6916738" y="2579688"/>
            <a:ext cx="152400" cy="182562"/>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ＭＳ Ｐゴシック" pitchFamily="50" charset="-128"/>
                <a:ea typeface="ＭＳ Ｐゴシック" pitchFamily="50" charset="-128"/>
              </a:rPr>
              <a:t>＜</a:t>
            </a:r>
            <a:endParaRPr lang="ja-JP" altLang="en-US">
              <a:ea typeface="HG丸ｺﾞｼｯｸM-PRO" pitchFamily="50" charset="-128"/>
            </a:endParaRPr>
          </a:p>
        </p:txBody>
      </p:sp>
      <p:sp>
        <p:nvSpPr>
          <p:cNvPr id="7221" name="Rectangle 52"/>
          <p:cNvSpPr>
            <a:spLocks noChangeArrowheads="1"/>
          </p:cNvSpPr>
          <p:nvPr/>
        </p:nvSpPr>
        <p:spPr bwMode="auto">
          <a:xfrm>
            <a:off x="7108825" y="2579688"/>
            <a:ext cx="457200" cy="182562"/>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ＭＳ Ｐゴシック" pitchFamily="50" charset="-128"/>
                <a:ea typeface="ＭＳ Ｐゴシック" pitchFamily="50" charset="-128"/>
              </a:rPr>
              <a:t>年度末</a:t>
            </a:r>
            <a:endParaRPr lang="ja-JP" altLang="en-US">
              <a:ea typeface="HG丸ｺﾞｼｯｸM-PRO" pitchFamily="50" charset="-128"/>
            </a:endParaRPr>
          </a:p>
        </p:txBody>
      </p:sp>
      <p:sp>
        <p:nvSpPr>
          <p:cNvPr id="7222" name="Rectangle 53"/>
          <p:cNvSpPr>
            <a:spLocks noChangeArrowheads="1"/>
          </p:cNvSpPr>
          <p:nvPr/>
        </p:nvSpPr>
        <p:spPr bwMode="auto">
          <a:xfrm>
            <a:off x="7605713" y="2579688"/>
            <a:ext cx="152400" cy="182562"/>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ＭＳ Ｐゴシック" pitchFamily="50" charset="-128"/>
                <a:ea typeface="ＭＳ Ｐゴシック" pitchFamily="50" charset="-128"/>
              </a:rPr>
              <a:t>＞</a:t>
            </a:r>
            <a:endParaRPr lang="ja-JP" altLang="en-US">
              <a:ea typeface="HG丸ｺﾞｼｯｸM-PRO" pitchFamily="50" charset="-128"/>
            </a:endParaRPr>
          </a:p>
        </p:txBody>
      </p:sp>
      <p:sp>
        <p:nvSpPr>
          <p:cNvPr id="7223" name="Rectangle 54"/>
          <p:cNvSpPr>
            <a:spLocks noChangeArrowheads="1"/>
          </p:cNvSpPr>
          <p:nvPr/>
        </p:nvSpPr>
        <p:spPr bwMode="auto">
          <a:xfrm>
            <a:off x="7131050" y="4187825"/>
            <a:ext cx="609600" cy="182563"/>
          </a:xfrm>
          <a:prstGeom prst="rect">
            <a:avLst/>
          </a:prstGeom>
          <a:noFill/>
          <a:ln w="9525">
            <a:noFill/>
            <a:miter lim="800000"/>
            <a:headEnd/>
            <a:tailEnd/>
          </a:ln>
        </p:spPr>
        <p:txBody>
          <a:bodyPr wrap="none" lIns="0" tIns="0" rIns="0" bIns="0">
            <a:spAutoFit/>
          </a:bodyPr>
          <a:lstStyle/>
          <a:p>
            <a:r>
              <a:rPr lang="ja-JP" altLang="en-US" sz="1200">
                <a:solidFill>
                  <a:srgbClr val="000000"/>
                </a:solidFill>
                <a:latin typeface="ＭＳ Ｐゴシック" pitchFamily="50" charset="-128"/>
                <a:ea typeface="ＭＳ Ｐゴシック" pitchFamily="50" charset="-128"/>
              </a:rPr>
              <a:t>＜月末＞</a:t>
            </a:r>
            <a:endParaRPr lang="ja-JP" altLang="en-US">
              <a:ea typeface="HG丸ｺﾞｼｯｸM-PRO" pitchFamily="50" charset="-128"/>
            </a:endParaRPr>
          </a:p>
        </p:txBody>
      </p:sp>
      <p:sp>
        <p:nvSpPr>
          <p:cNvPr id="7224" name="Freeform 55"/>
          <p:cNvSpPr>
            <a:spLocks noEditPoints="1"/>
          </p:cNvSpPr>
          <p:nvPr/>
        </p:nvSpPr>
        <p:spPr bwMode="auto">
          <a:xfrm>
            <a:off x="4205288" y="4508500"/>
            <a:ext cx="4038600" cy="73025"/>
          </a:xfrm>
          <a:custGeom>
            <a:avLst/>
            <a:gdLst>
              <a:gd name="T0" fmla="*/ 0 w 2547"/>
              <a:gd name="T1" fmla="*/ 14566133 h 124"/>
              <a:gd name="T2" fmla="*/ 2147483647 w 2547"/>
              <a:gd name="T3" fmla="*/ 14566133 h 124"/>
              <a:gd name="T4" fmla="*/ 2147483647 w 2547"/>
              <a:gd name="T5" fmla="*/ 28785986 h 124"/>
              <a:gd name="T6" fmla="*/ 0 w 2547"/>
              <a:gd name="T7" fmla="*/ 28785986 h 124"/>
              <a:gd name="T8" fmla="*/ 0 w 2547"/>
              <a:gd name="T9" fmla="*/ 14566133 h 124"/>
              <a:gd name="T10" fmla="*/ 2147483647 w 2547"/>
              <a:gd name="T11" fmla="*/ 0 h 124"/>
              <a:gd name="T12" fmla="*/ 2147483647 w 2547"/>
              <a:gd name="T13" fmla="*/ 21849202 h 124"/>
              <a:gd name="T14" fmla="*/ 2147483647 w 2547"/>
              <a:gd name="T15" fmla="*/ 43005255 h 124"/>
              <a:gd name="T16" fmla="*/ 2147483647 w 2547"/>
              <a:gd name="T17" fmla="*/ 0 h 1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47"/>
              <a:gd name="T28" fmla="*/ 0 h 124"/>
              <a:gd name="T29" fmla="*/ 2547 w 2547"/>
              <a:gd name="T30" fmla="*/ 124 h 1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47" h="124">
                <a:moveTo>
                  <a:pt x="0" y="42"/>
                </a:moveTo>
                <a:lnTo>
                  <a:pt x="2430" y="42"/>
                </a:lnTo>
                <a:lnTo>
                  <a:pt x="2430" y="83"/>
                </a:lnTo>
                <a:lnTo>
                  <a:pt x="0" y="83"/>
                </a:lnTo>
                <a:lnTo>
                  <a:pt x="0" y="42"/>
                </a:lnTo>
                <a:close/>
                <a:moveTo>
                  <a:pt x="2408" y="0"/>
                </a:moveTo>
                <a:lnTo>
                  <a:pt x="2547" y="63"/>
                </a:lnTo>
                <a:lnTo>
                  <a:pt x="2408" y="124"/>
                </a:lnTo>
                <a:lnTo>
                  <a:pt x="2408" y="0"/>
                </a:lnTo>
                <a:close/>
              </a:path>
            </a:pathLst>
          </a:custGeom>
          <a:solidFill>
            <a:srgbClr val="808080"/>
          </a:solidFill>
          <a:ln w="1588">
            <a:solidFill>
              <a:srgbClr val="808080"/>
            </a:solidFill>
            <a:round/>
            <a:headEnd/>
            <a:tailEnd/>
          </a:ln>
        </p:spPr>
        <p:txBody>
          <a:bodyPr/>
          <a:lstStyle/>
          <a:p>
            <a:endParaRPr lang="ja-JP" altLang="en-US"/>
          </a:p>
        </p:txBody>
      </p:sp>
      <p:sp>
        <p:nvSpPr>
          <p:cNvPr id="7226" name="テキスト ボックス 8"/>
          <p:cNvSpPr txBox="1">
            <a:spLocks noChangeArrowheads="1"/>
          </p:cNvSpPr>
          <p:nvPr/>
        </p:nvSpPr>
        <p:spPr bwMode="auto">
          <a:xfrm>
            <a:off x="107950" y="44450"/>
            <a:ext cx="8683625" cy="366713"/>
          </a:xfrm>
          <a:prstGeom prst="rect">
            <a:avLst/>
          </a:prstGeom>
          <a:noFill/>
          <a:ln w="9525">
            <a:noFill/>
            <a:miter lim="800000"/>
            <a:headEnd/>
            <a:tailEnd/>
          </a:ln>
        </p:spPr>
        <p:txBody>
          <a:bodyPr>
            <a:spAutoFit/>
          </a:bodyPr>
          <a:lstStyle/>
          <a:p>
            <a:pPr algn="l">
              <a:spcBef>
                <a:spcPct val="50000"/>
              </a:spcBef>
            </a:pPr>
            <a:r>
              <a:rPr lang="ja-JP" altLang="en-US" sz="1800">
                <a:ea typeface="ＭＳ Ｐゴシック" pitchFamily="50" charset="-128"/>
              </a:rPr>
              <a:t>　営業部門の主な仕事</a:t>
            </a:r>
            <a:endParaRPr lang="ja-JP" alt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Line 2"/>
          <p:cNvSpPr>
            <a:spLocks noChangeShapeType="1"/>
          </p:cNvSpPr>
          <p:nvPr/>
        </p:nvSpPr>
        <p:spPr bwMode="auto">
          <a:xfrm>
            <a:off x="0" y="476250"/>
            <a:ext cx="9144000" cy="0"/>
          </a:xfrm>
          <a:prstGeom prst="line">
            <a:avLst/>
          </a:prstGeom>
          <a:noFill/>
          <a:ln w="28575">
            <a:solidFill>
              <a:schemeClr val="tx1"/>
            </a:solidFill>
            <a:round/>
            <a:headEnd/>
            <a:tailEnd/>
          </a:ln>
        </p:spPr>
        <p:txBody>
          <a:bodyPr/>
          <a:lstStyle/>
          <a:p>
            <a:endParaRPr lang="ja-JP" altLang="en-US"/>
          </a:p>
        </p:txBody>
      </p:sp>
      <p:sp>
        <p:nvSpPr>
          <p:cNvPr id="8196" name="AutoShape 3"/>
          <p:cNvSpPr>
            <a:spLocks noChangeArrowheads="1"/>
          </p:cNvSpPr>
          <p:nvPr/>
        </p:nvSpPr>
        <p:spPr bwMode="auto">
          <a:xfrm>
            <a:off x="395288" y="1341438"/>
            <a:ext cx="8294687" cy="1008062"/>
          </a:xfrm>
          <a:prstGeom prst="flowChartProcess">
            <a:avLst/>
          </a:prstGeom>
          <a:noFill/>
          <a:ln w="9525">
            <a:noFill/>
            <a:miter lim="800000"/>
            <a:headEnd/>
            <a:tailEnd/>
          </a:ln>
        </p:spPr>
        <p:txBody>
          <a:bodyPr wrap="none" anchor="ctr"/>
          <a:lstStyle/>
          <a:p>
            <a:pPr algn="l"/>
            <a:r>
              <a:rPr lang="ja-JP" altLang="en-US" sz="1200">
                <a:solidFill>
                  <a:srgbClr val="000000"/>
                </a:solidFill>
                <a:ea typeface="ＭＳ Ｐゴシック" pitchFamily="50" charset="-128"/>
              </a:rPr>
              <a:t>満期管理は、</a:t>
            </a:r>
            <a:r>
              <a:rPr lang="ja-JP" altLang="en-US" sz="1200">
                <a:solidFill>
                  <a:srgbClr val="000000"/>
                </a:solidFill>
                <a:latin typeface="ＭＳ Ｐゴシック" pitchFamily="50" charset="-128"/>
                <a:ea typeface="ＭＳ Ｐゴシック" pitchFamily="50" charset="-128"/>
              </a:rPr>
              <a:t>”</a:t>
            </a:r>
            <a:r>
              <a:rPr lang="ja-JP" altLang="en-US" sz="1200">
                <a:solidFill>
                  <a:srgbClr val="000000"/>
                </a:solidFill>
                <a:ea typeface="ＭＳ Ｐゴシック" pitchFamily="50" charset="-128"/>
              </a:rPr>
              <a:t>営業担当者の最も基本となる業務</a:t>
            </a:r>
            <a:r>
              <a:rPr lang="ja-JP" altLang="en-US" sz="1200">
                <a:solidFill>
                  <a:srgbClr val="000000"/>
                </a:solidFill>
                <a:latin typeface="ＭＳ Ｐゴシック" pitchFamily="50" charset="-128"/>
                <a:ea typeface="ＭＳ Ｐゴシック" pitchFamily="50" charset="-128"/>
              </a:rPr>
              <a:t>”</a:t>
            </a:r>
            <a:r>
              <a:rPr lang="ja-JP" altLang="en-US" sz="1200">
                <a:solidFill>
                  <a:srgbClr val="000000"/>
                </a:solidFill>
                <a:ea typeface="ＭＳ Ｐゴシック" pitchFamily="50" charset="-128"/>
              </a:rPr>
              <a:t>である。</a:t>
            </a:r>
          </a:p>
          <a:p>
            <a:pPr algn="l"/>
            <a:r>
              <a:rPr lang="ja-JP" altLang="en-US" sz="1200">
                <a:solidFill>
                  <a:srgbClr val="000000"/>
                </a:solidFill>
                <a:ea typeface="ＭＳ Ｐゴシック" pitchFamily="50" charset="-128"/>
              </a:rPr>
              <a:t>満期契約の継続落ちを防ぎ、確実に契約継続を行うには、代理店に対する徹底した管理および早期お客さま対応が何よりも重</a:t>
            </a:r>
          </a:p>
          <a:p>
            <a:pPr algn="l"/>
            <a:r>
              <a:rPr lang="ja-JP" altLang="en-US" sz="1200">
                <a:solidFill>
                  <a:srgbClr val="000000"/>
                </a:solidFill>
                <a:ea typeface="ＭＳ Ｐゴシック" pitchFamily="50" charset="-128"/>
              </a:rPr>
              <a:t>要である。</a:t>
            </a:r>
          </a:p>
          <a:p>
            <a:pPr algn="l"/>
            <a:r>
              <a:rPr lang="ja-JP" altLang="en-US" sz="1200">
                <a:solidFill>
                  <a:srgbClr val="000000"/>
                </a:solidFill>
                <a:ea typeface="ＭＳ Ｐゴシック" pitchFamily="50" charset="-128"/>
              </a:rPr>
              <a:t>満期管理リストを活用して、定期的に代理店と打ち合わせを行い、営業担当者として継続落防止策を打って行くことで実績を確保</a:t>
            </a:r>
          </a:p>
          <a:p>
            <a:pPr algn="l"/>
            <a:r>
              <a:rPr lang="ja-JP" altLang="en-US" sz="1200">
                <a:solidFill>
                  <a:srgbClr val="000000"/>
                </a:solidFill>
                <a:ea typeface="ＭＳ Ｐゴシック" pitchFamily="50" charset="-128"/>
              </a:rPr>
              <a:t>するとともに、新規獲得・単価アップにより増収へと結びつけるよう代理店に働きかけを行う必要が有る。</a:t>
            </a:r>
            <a:endParaRPr lang="ja-JP" altLang="en-US" sz="1200">
              <a:latin typeface="Times New Roman" pitchFamily="18" charset="0"/>
              <a:ea typeface="ＭＳ Ｐゴシック" pitchFamily="50" charset="-128"/>
            </a:endParaRPr>
          </a:p>
        </p:txBody>
      </p:sp>
      <p:sp>
        <p:nvSpPr>
          <p:cNvPr id="8197" name="AutoShape 4"/>
          <p:cNvSpPr>
            <a:spLocks noChangeArrowheads="1"/>
          </p:cNvSpPr>
          <p:nvPr/>
        </p:nvSpPr>
        <p:spPr bwMode="auto">
          <a:xfrm>
            <a:off x="404813" y="3068638"/>
            <a:ext cx="8280400" cy="1003300"/>
          </a:xfrm>
          <a:prstGeom prst="flowChartProcess">
            <a:avLst/>
          </a:prstGeom>
          <a:noFill/>
          <a:ln w="9525">
            <a:noFill/>
            <a:miter lim="800000"/>
            <a:headEnd/>
            <a:tailEnd/>
          </a:ln>
        </p:spPr>
        <p:txBody>
          <a:bodyPr wrap="none" anchor="ctr"/>
          <a:lstStyle/>
          <a:p>
            <a:pPr algn="l"/>
            <a:r>
              <a:rPr lang="ja-JP" altLang="en-US" sz="1200">
                <a:solidFill>
                  <a:srgbClr val="000000"/>
                </a:solidFill>
                <a:ea typeface="ＭＳ Ｐゴシック" pitchFamily="50" charset="-128"/>
              </a:rPr>
              <a:t>当社が増収し将来に渡って発展していくためには、常に新規のマーケットを開拓し、顧客基盤を拡大して契約件数・契約高を伸</a:t>
            </a:r>
          </a:p>
          <a:p>
            <a:pPr algn="l"/>
            <a:r>
              <a:rPr lang="ja-JP" altLang="en-US" sz="1200">
                <a:solidFill>
                  <a:srgbClr val="000000"/>
                </a:solidFill>
                <a:ea typeface="ＭＳ Ｐゴシック" pitchFamily="50" charset="-128"/>
              </a:rPr>
              <a:t>ばしていくことが必要である。</a:t>
            </a:r>
          </a:p>
          <a:p>
            <a:pPr algn="l"/>
            <a:r>
              <a:rPr lang="ja-JP" altLang="en-US" sz="1200">
                <a:solidFill>
                  <a:srgbClr val="000000"/>
                </a:solidFill>
                <a:ea typeface="ＭＳ Ｐゴシック" pitchFamily="50" charset="-128"/>
              </a:rPr>
              <a:t>そのためには、</a:t>
            </a:r>
            <a:r>
              <a:rPr lang="ja-JP" altLang="en-US" sz="1200">
                <a:solidFill>
                  <a:srgbClr val="000000"/>
                </a:solidFill>
                <a:latin typeface="ＭＳ Ｐゴシック" pitchFamily="50" charset="-128"/>
                <a:ea typeface="ＭＳ Ｐゴシック" pitchFamily="50" charset="-128"/>
              </a:rPr>
              <a:t>”</a:t>
            </a:r>
            <a:r>
              <a:rPr lang="ja-JP" altLang="en-US" sz="1200">
                <a:solidFill>
                  <a:srgbClr val="000000"/>
                </a:solidFill>
                <a:ea typeface="ＭＳ Ｐゴシック" pitchFamily="50" charset="-128"/>
              </a:rPr>
              <a:t>新規契約獲得と既存のお客さまの多種目販売に向けた営業活動が営業担当者の重要な業務</a:t>
            </a:r>
            <a:r>
              <a:rPr lang="ja-JP" altLang="en-US" sz="1200">
                <a:solidFill>
                  <a:srgbClr val="000000"/>
                </a:solidFill>
                <a:latin typeface="ＭＳ Ｐゴシック" pitchFamily="50" charset="-128"/>
                <a:ea typeface="ＭＳ Ｐゴシック" pitchFamily="50" charset="-128"/>
              </a:rPr>
              <a:t>”</a:t>
            </a:r>
            <a:r>
              <a:rPr lang="ja-JP" altLang="en-US" sz="1200">
                <a:solidFill>
                  <a:srgbClr val="000000"/>
                </a:solidFill>
                <a:ea typeface="ＭＳ Ｐゴシック" pitchFamily="50" charset="-128"/>
              </a:rPr>
              <a:t>である。</a:t>
            </a:r>
          </a:p>
          <a:p>
            <a:pPr algn="l"/>
            <a:r>
              <a:rPr lang="ja-JP" altLang="en-US" sz="1200">
                <a:solidFill>
                  <a:srgbClr val="000000"/>
                </a:solidFill>
                <a:ea typeface="ＭＳ Ｐゴシック" pitchFamily="50" charset="-128"/>
              </a:rPr>
              <a:t>提案先に対するスピーディーかつお客さまのニーズにマッチした優れた企画提案により、新規契約を獲得するまたは他損保契約</a:t>
            </a:r>
          </a:p>
          <a:p>
            <a:pPr algn="l"/>
            <a:r>
              <a:rPr lang="ja-JP" altLang="en-US" sz="1200">
                <a:solidFill>
                  <a:srgbClr val="000000"/>
                </a:solidFill>
                <a:ea typeface="ＭＳ Ｐゴシック" pitchFamily="50" charset="-128"/>
              </a:rPr>
              <a:t>を当社契約に切替する営業活動が求められる。</a:t>
            </a:r>
            <a:endParaRPr lang="ja-JP" altLang="en-US" sz="1200">
              <a:latin typeface="Times New Roman" pitchFamily="18" charset="0"/>
              <a:ea typeface="ＭＳ Ｐゴシック" pitchFamily="50" charset="-128"/>
            </a:endParaRPr>
          </a:p>
        </p:txBody>
      </p:sp>
      <p:sp>
        <p:nvSpPr>
          <p:cNvPr id="8198" name="AutoShape 5"/>
          <p:cNvSpPr>
            <a:spLocks noChangeArrowheads="1"/>
          </p:cNvSpPr>
          <p:nvPr/>
        </p:nvSpPr>
        <p:spPr bwMode="auto">
          <a:xfrm>
            <a:off x="422275" y="4652963"/>
            <a:ext cx="8293100" cy="1655762"/>
          </a:xfrm>
          <a:prstGeom prst="flowChartProcess">
            <a:avLst/>
          </a:prstGeom>
          <a:noFill/>
          <a:ln w="9525">
            <a:noFill/>
            <a:miter lim="800000"/>
            <a:headEnd/>
            <a:tailEnd/>
          </a:ln>
        </p:spPr>
        <p:txBody>
          <a:bodyPr wrap="none" anchor="ctr"/>
          <a:lstStyle/>
          <a:p>
            <a:pPr algn="l"/>
            <a:r>
              <a:rPr lang="en-US" altLang="ja-JP" sz="1200">
                <a:solidFill>
                  <a:srgbClr val="000000"/>
                </a:solidFill>
                <a:latin typeface="ＭＳ Ｐゴシック" pitchFamily="50" charset="-128"/>
                <a:ea typeface="ＭＳ Ｐゴシック" pitchFamily="50" charset="-128"/>
              </a:rPr>
              <a:t>”</a:t>
            </a:r>
            <a:r>
              <a:rPr lang="ja-JP" altLang="en-US" sz="1200">
                <a:solidFill>
                  <a:srgbClr val="000000"/>
                </a:solidFill>
                <a:ea typeface="ＭＳ Ｐゴシック" pitchFamily="50" charset="-128"/>
              </a:rPr>
              <a:t>社員として、自ら行う重要な業務の１つは、「代理店新設（販売網）」である。増収を継続させるためには、優良で且つ資源性に</a:t>
            </a:r>
          </a:p>
          <a:p>
            <a:pPr algn="l"/>
            <a:r>
              <a:rPr lang="ja-JP" altLang="en-US" sz="1200">
                <a:solidFill>
                  <a:srgbClr val="000000"/>
                </a:solidFill>
                <a:ea typeface="ＭＳ Ｐゴシック" pitchFamily="50" charset="-128"/>
              </a:rPr>
              <a:t>富んだ販売網を構築させることが最も有効である。</a:t>
            </a:r>
          </a:p>
          <a:p>
            <a:pPr algn="l"/>
            <a:r>
              <a:rPr lang="ja-JP" altLang="en-US" sz="1200">
                <a:solidFill>
                  <a:srgbClr val="000000"/>
                </a:solidFill>
                <a:ea typeface="ＭＳ Ｐゴシック" pitchFamily="50" charset="-128"/>
              </a:rPr>
              <a:t>新設にあたっては、ターゲット先の情報やニーズを素早くキャッチし、計画的・組織的・継続的な営業行動を実施することが重要</a:t>
            </a:r>
          </a:p>
          <a:p>
            <a:pPr algn="l"/>
            <a:r>
              <a:rPr lang="ja-JP" altLang="en-US" sz="1200">
                <a:solidFill>
                  <a:srgbClr val="000000"/>
                </a:solidFill>
                <a:ea typeface="ＭＳ Ｐゴシック" pitchFamily="50" charset="-128"/>
              </a:rPr>
              <a:t>である。また、新設の可能性が低い場合は、早期に見極めを行い、次なるターゲットへアプローチを行い成果に結びつけるよう、</a:t>
            </a:r>
          </a:p>
          <a:p>
            <a:pPr algn="l"/>
            <a:r>
              <a:rPr lang="ja-JP" altLang="en-US" sz="1200">
                <a:solidFill>
                  <a:srgbClr val="000000"/>
                </a:solidFill>
                <a:ea typeface="ＭＳ Ｐゴシック" pitchFamily="50" charset="-128"/>
              </a:rPr>
              <a:t>常にターゲットの見直しを行うが必要である</a:t>
            </a:r>
          </a:p>
          <a:p>
            <a:pPr algn="l"/>
            <a:r>
              <a:rPr lang="ja-JP" altLang="en-US" sz="1200">
                <a:solidFill>
                  <a:srgbClr val="000000"/>
                </a:solidFill>
                <a:ea typeface="ＭＳ Ｐゴシック" pitchFamily="50" charset="-128"/>
              </a:rPr>
              <a:t>　新設と並行して実施することが「代理店育成」である。代理店活性化により販売力を強化し増収へ結びつけるものである。</a:t>
            </a:r>
          </a:p>
          <a:p>
            <a:pPr algn="l"/>
            <a:r>
              <a:rPr lang="ja-JP" altLang="en-US" sz="1200">
                <a:solidFill>
                  <a:srgbClr val="000000"/>
                </a:solidFill>
                <a:ea typeface="ＭＳ Ｐゴシック" pitchFamily="50" charset="-128"/>
              </a:rPr>
              <a:t>そのためには代理店の現状分析（強み・弱み）を目的にあわせて的確に行い、それに基づき計画的・継続的に営業担当者と</a:t>
            </a:r>
          </a:p>
          <a:p>
            <a:pPr algn="l"/>
            <a:r>
              <a:rPr lang="ja-JP" altLang="en-US" sz="1200">
                <a:solidFill>
                  <a:srgbClr val="000000"/>
                </a:solidFill>
                <a:ea typeface="ＭＳ Ｐゴシック" pitchFamily="50" charset="-128"/>
              </a:rPr>
              <a:t>代理店が一丸となって取り組む必要がある。</a:t>
            </a:r>
            <a:endParaRPr lang="ja-JP" altLang="en-US" sz="1200">
              <a:latin typeface="Times New Roman" pitchFamily="18" charset="0"/>
              <a:ea typeface="ＭＳ Ｐゴシック" pitchFamily="50" charset="-128"/>
            </a:endParaRPr>
          </a:p>
        </p:txBody>
      </p:sp>
      <p:sp>
        <p:nvSpPr>
          <p:cNvPr id="8199" name="AutoShape 6"/>
          <p:cNvSpPr>
            <a:spLocks noChangeArrowheads="1"/>
          </p:cNvSpPr>
          <p:nvPr/>
        </p:nvSpPr>
        <p:spPr bwMode="auto">
          <a:xfrm>
            <a:off x="969963" y="763588"/>
            <a:ext cx="6618287" cy="361950"/>
          </a:xfrm>
          <a:prstGeom prst="roundRect">
            <a:avLst>
              <a:gd name="adj" fmla="val 16667"/>
            </a:avLst>
          </a:prstGeom>
          <a:solidFill>
            <a:srgbClr val="FF99CC">
              <a:alpha val="30196"/>
            </a:srgbClr>
          </a:solidFill>
          <a:ln w="31750">
            <a:solidFill>
              <a:srgbClr val="FF99CC"/>
            </a:solidFill>
            <a:round/>
            <a:headEnd/>
            <a:tailEnd/>
          </a:ln>
        </p:spPr>
        <p:txBody>
          <a:bodyPr>
            <a:spAutoFit/>
          </a:bodyPr>
          <a:lstStyle/>
          <a:p>
            <a:pPr algn="l"/>
            <a:r>
              <a:rPr lang="ja-JP" altLang="en-US" sz="1400">
                <a:latin typeface="Times New Roman" pitchFamily="18" charset="0"/>
                <a:ea typeface="ＭＳ Ｐゴシック" pitchFamily="50" charset="-128"/>
              </a:rPr>
              <a:t>満期管理</a:t>
            </a:r>
          </a:p>
        </p:txBody>
      </p:sp>
      <p:sp>
        <p:nvSpPr>
          <p:cNvPr id="8200" name="AutoShape 7"/>
          <p:cNvSpPr>
            <a:spLocks noChangeArrowheads="1"/>
          </p:cNvSpPr>
          <p:nvPr/>
        </p:nvSpPr>
        <p:spPr bwMode="auto">
          <a:xfrm>
            <a:off x="250825" y="763588"/>
            <a:ext cx="636588" cy="361950"/>
          </a:xfrm>
          <a:prstGeom prst="roundRect">
            <a:avLst>
              <a:gd name="adj" fmla="val 16667"/>
            </a:avLst>
          </a:prstGeom>
          <a:solidFill>
            <a:srgbClr val="FF99CC">
              <a:alpha val="30196"/>
            </a:srgbClr>
          </a:solidFill>
          <a:ln w="31750">
            <a:solidFill>
              <a:srgbClr val="FF99CC"/>
            </a:solidFill>
            <a:round/>
            <a:headEnd/>
            <a:tailEnd/>
          </a:ln>
        </p:spPr>
        <p:txBody>
          <a:bodyPr>
            <a:spAutoFit/>
          </a:bodyPr>
          <a:lstStyle/>
          <a:p>
            <a:r>
              <a:rPr lang="ja-JP" altLang="en-US" sz="1400">
                <a:latin typeface="Times New Roman" pitchFamily="18" charset="0"/>
                <a:ea typeface="ＭＳ Ｐゴシック" pitchFamily="50" charset="-128"/>
              </a:rPr>
              <a:t>１</a:t>
            </a:r>
          </a:p>
        </p:txBody>
      </p:sp>
      <p:sp>
        <p:nvSpPr>
          <p:cNvPr id="8201" name="AutoShape 8"/>
          <p:cNvSpPr>
            <a:spLocks noChangeArrowheads="1"/>
          </p:cNvSpPr>
          <p:nvPr/>
        </p:nvSpPr>
        <p:spPr bwMode="auto">
          <a:xfrm>
            <a:off x="969963" y="2562225"/>
            <a:ext cx="6618287" cy="361950"/>
          </a:xfrm>
          <a:prstGeom prst="roundRect">
            <a:avLst>
              <a:gd name="adj" fmla="val 16667"/>
            </a:avLst>
          </a:prstGeom>
          <a:solidFill>
            <a:srgbClr val="FF99CC">
              <a:alpha val="30196"/>
            </a:srgbClr>
          </a:solidFill>
          <a:ln w="31750">
            <a:solidFill>
              <a:srgbClr val="FF99CC"/>
            </a:solidFill>
            <a:round/>
            <a:headEnd/>
            <a:tailEnd/>
          </a:ln>
        </p:spPr>
        <p:txBody>
          <a:bodyPr>
            <a:spAutoFit/>
          </a:bodyPr>
          <a:lstStyle/>
          <a:p>
            <a:pPr algn="l"/>
            <a:r>
              <a:rPr lang="ja-JP" altLang="en-US" sz="1400">
                <a:latin typeface="Times New Roman" pitchFamily="18" charset="0"/>
                <a:ea typeface="ＭＳ Ｐゴシック" pitchFamily="50" charset="-128"/>
              </a:rPr>
              <a:t>新規開拓</a:t>
            </a:r>
          </a:p>
        </p:txBody>
      </p:sp>
      <p:sp>
        <p:nvSpPr>
          <p:cNvPr id="8202" name="AutoShape 9"/>
          <p:cNvSpPr>
            <a:spLocks noChangeArrowheads="1"/>
          </p:cNvSpPr>
          <p:nvPr/>
        </p:nvSpPr>
        <p:spPr bwMode="auto">
          <a:xfrm>
            <a:off x="250825" y="2562225"/>
            <a:ext cx="636588" cy="361950"/>
          </a:xfrm>
          <a:prstGeom prst="roundRect">
            <a:avLst>
              <a:gd name="adj" fmla="val 16667"/>
            </a:avLst>
          </a:prstGeom>
          <a:solidFill>
            <a:srgbClr val="FF99CC">
              <a:alpha val="30196"/>
            </a:srgbClr>
          </a:solidFill>
          <a:ln w="31750">
            <a:solidFill>
              <a:srgbClr val="FF99CC"/>
            </a:solidFill>
            <a:round/>
            <a:headEnd/>
            <a:tailEnd/>
          </a:ln>
        </p:spPr>
        <p:txBody>
          <a:bodyPr>
            <a:spAutoFit/>
          </a:bodyPr>
          <a:lstStyle/>
          <a:p>
            <a:r>
              <a:rPr lang="ja-JP" altLang="en-US" sz="1400">
                <a:latin typeface="Times New Roman" pitchFamily="18" charset="0"/>
                <a:ea typeface="ＭＳ Ｐゴシック" pitchFamily="50" charset="-128"/>
              </a:rPr>
              <a:t>２</a:t>
            </a:r>
          </a:p>
        </p:txBody>
      </p:sp>
      <p:sp>
        <p:nvSpPr>
          <p:cNvPr id="8203" name="AutoShape 10"/>
          <p:cNvSpPr>
            <a:spLocks noChangeArrowheads="1"/>
          </p:cNvSpPr>
          <p:nvPr/>
        </p:nvSpPr>
        <p:spPr bwMode="auto">
          <a:xfrm>
            <a:off x="977900" y="4219575"/>
            <a:ext cx="6618288" cy="361950"/>
          </a:xfrm>
          <a:prstGeom prst="roundRect">
            <a:avLst>
              <a:gd name="adj" fmla="val 16667"/>
            </a:avLst>
          </a:prstGeom>
          <a:solidFill>
            <a:srgbClr val="FF99CC">
              <a:alpha val="30196"/>
            </a:srgbClr>
          </a:solidFill>
          <a:ln w="31750">
            <a:solidFill>
              <a:srgbClr val="FF99CC"/>
            </a:solidFill>
            <a:round/>
            <a:headEnd/>
            <a:tailEnd/>
          </a:ln>
        </p:spPr>
        <p:txBody>
          <a:bodyPr>
            <a:spAutoFit/>
          </a:bodyPr>
          <a:lstStyle/>
          <a:p>
            <a:pPr algn="l"/>
            <a:r>
              <a:rPr lang="ja-JP" altLang="en-US" sz="1400">
                <a:latin typeface="Times New Roman" pitchFamily="18" charset="0"/>
                <a:ea typeface="ＭＳ Ｐゴシック" pitchFamily="50" charset="-128"/>
              </a:rPr>
              <a:t>代理店新設・育成</a:t>
            </a:r>
          </a:p>
        </p:txBody>
      </p:sp>
      <p:sp>
        <p:nvSpPr>
          <p:cNvPr id="8204" name="AutoShape 11"/>
          <p:cNvSpPr>
            <a:spLocks noChangeArrowheads="1"/>
          </p:cNvSpPr>
          <p:nvPr/>
        </p:nvSpPr>
        <p:spPr bwMode="auto">
          <a:xfrm>
            <a:off x="258763" y="4219575"/>
            <a:ext cx="636587" cy="361950"/>
          </a:xfrm>
          <a:prstGeom prst="roundRect">
            <a:avLst>
              <a:gd name="adj" fmla="val 16667"/>
            </a:avLst>
          </a:prstGeom>
          <a:solidFill>
            <a:srgbClr val="FF99CC">
              <a:alpha val="30196"/>
            </a:srgbClr>
          </a:solidFill>
          <a:ln w="31750">
            <a:solidFill>
              <a:srgbClr val="FF99CC"/>
            </a:solidFill>
            <a:round/>
            <a:headEnd/>
            <a:tailEnd/>
          </a:ln>
        </p:spPr>
        <p:txBody>
          <a:bodyPr>
            <a:spAutoFit/>
          </a:bodyPr>
          <a:lstStyle/>
          <a:p>
            <a:r>
              <a:rPr lang="ja-JP" altLang="en-US" sz="1400">
                <a:latin typeface="Times New Roman" pitchFamily="18" charset="0"/>
                <a:ea typeface="ＭＳ Ｐゴシック" pitchFamily="50" charset="-128"/>
              </a:rPr>
              <a:t>３</a:t>
            </a:r>
          </a:p>
        </p:txBody>
      </p:sp>
      <p:sp>
        <p:nvSpPr>
          <p:cNvPr id="8207" name="テキスト ボックス 8"/>
          <p:cNvSpPr txBox="1">
            <a:spLocks noChangeArrowheads="1"/>
          </p:cNvSpPr>
          <p:nvPr/>
        </p:nvSpPr>
        <p:spPr bwMode="auto">
          <a:xfrm>
            <a:off x="107950" y="44450"/>
            <a:ext cx="8683625" cy="366713"/>
          </a:xfrm>
          <a:prstGeom prst="rect">
            <a:avLst/>
          </a:prstGeom>
          <a:noFill/>
          <a:ln w="9525">
            <a:noFill/>
            <a:miter lim="800000"/>
            <a:headEnd/>
            <a:tailEnd/>
          </a:ln>
        </p:spPr>
        <p:txBody>
          <a:bodyPr>
            <a:spAutoFit/>
          </a:bodyPr>
          <a:lstStyle/>
          <a:p>
            <a:pPr algn="l">
              <a:spcBef>
                <a:spcPct val="50000"/>
              </a:spcBef>
            </a:pPr>
            <a:r>
              <a:rPr lang="ja-JP" altLang="en-US" sz="1800">
                <a:ea typeface="ＭＳ Ｐゴシック" pitchFamily="50" charset="-128"/>
              </a:rPr>
              <a:t>　営業部門の主な仕事</a:t>
            </a:r>
            <a:endParaRPr lang="ja-JP" altLang="en-US" sz="1800"/>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TotalTime>
  <Words>2107</Words>
  <Application>Microsoft Office PowerPoint</Application>
  <PresentationFormat>画面に合わせる (4:3)</PresentationFormat>
  <Paragraphs>398</Paragraphs>
  <Slides>20</Slides>
  <Notes>15</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20</vt:i4>
      </vt:variant>
    </vt:vector>
  </HeadingPairs>
  <TitlesOfParts>
    <vt:vector size="22" baseType="lpstr">
      <vt:lpstr>Office テーマ</vt:lpstr>
      <vt:lpstr>ビットマップ イメージ</vt:lpstr>
      <vt:lpstr>損保ジャパン日本興亜システムズ</vt:lpstr>
      <vt:lpstr>スライド 2</vt:lpstr>
      <vt:lpstr>スライド 3</vt:lpstr>
      <vt:lpstr>スライド 4</vt:lpstr>
      <vt:lpstr>スライド 5</vt:lpstr>
      <vt:lpstr>スライド 6</vt:lpstr>
      <vt:lpstr>スライド 7</vt:lpstr>
      <vt:lpstr>スライド 8</vt:lpstr>
      <vt:lpstr>スライド 9</vt:lpstr>
      <vt:lpstr>スライド 10</vt:lpstr>
      <vt:lpstr>スライド 11</vt:lpstr>
      <vt:lpstr>スライド 12</vt:lpstr>
      <vt:lpstr>スライド 13</vt:lpstr>
      <vt:lpstr>スライド 14</vt:lpstr>
      <vt:lpstr>スライド 15</vt:lpstr>
      <vt:lpstr>スライド 16</vt:lpstr>
      <vt:lpstr>スライド 17</vt:lpstr>
      <vt:lpstr>スライド 18</vt:lpstr>
      <vt:lpstr>スライド 19</vt:lpstr>
      <vt:lpstr>スライド 20</vt:lpstr>
    </vt:vector>
  </TitlesOfParts>
  <Company>ACTY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アプリ１張健　</dc:creator>
  <cp:lastModifiedBy>アプリ１張健　</cp:lastModifiedBy>
  <cp:revision>54</cp:revision>
  <dcterms:created xsi:type="dcterms:W3CDTF">2018-05-17T01:23:53Z</dcterms:created>
  <dcterms:modified xsi:type="dcterms:W3CDTF">2018-06-12T01:11:30Z</dcterms:modified>
</cp:coreProperties>
</file>