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78" r:id="rId2"/>
    <p:sldId id="279" r:id="rId3"/>
    <p:sldId id="280" r:id="rId4"/>
    <p:sldId id="281" r:id="rId5"/>
    <p:sldId id="282" r:id="rId6"/>
    <p:sldId id="283" r:id="rId7"/>
    <p:sldId id="284" r:id="rId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2014" autoAdjust="0"/>
  </p:normalViewPr>
  <p:slideViewPr>
    <p:cSldViewPr>
      <p:cViewPr>
        <p:scale>
          <a:sx n="75" d="100"/>
          <a:sy n="75" d="100"/>
        </p:scale>
        <p:origin x="-2670" y="-12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100609-E6E5-4F9C-8D8E-5FEEEC7D2901}" type="datetimeFigureOut">
              <a:rPr kumimoji="1" lang="ja-JP" altLang="en-US" smtClean="0"/>
              <a:pPr/>
              <a:t>2018/6/12</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0B31B1-1E7A-4570-8359-BF759EA41963}"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59DE8CA9-2C89-45A1-9F02-B5A6F798B33A}" type="datetimeFigureOut">
              <a:rPr kumimoji="1" lang="ja-JP" altLang="en-US" smtClean="0"/>
              <a:pPr/>
              <a:t>2018/6/12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68C0999F-9175-4348-92BF-D2A94C083077}" type="slidenum">
              <a:rPr kumimoji="1" lang="ja-JP" altLang="en-US" smtClean="0"/>
              <a:pPr/>
              <a:t>&lt;#&gt;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59DE8CA9-2C89-45A1-9F02-B5A6F798B33A}" type="datetimeFigureOut">
              <a:rPr kumimoji="1" lang="ja-JP" altLang="en-US" smtClean="0"/>
              <a:pPr/>
              <a:t>2018/6/12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68C0999F-9175-4348-92BF-D2A94C083077}"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59DE8CA9-2C89-45A1-9F02-B5A6F798B33A}" type="datetimeFigureOut">
              <a:rPr kumimoji="1" lang="ja-JP" altLang="en-US" smtClean="0"/>
              <a:pPr/>
              <a:t>2018/6/12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68C0999F-9175-4348-92BF-D2A94C083077}"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59DE8CA9-2C89-45A1-9F02-B5A6F798B33A}" type="datetimeFigureOut">
              <a:rPr kumimoji="1" lang="ja-JP" altLang="en-US" smtClean="0"/>
              <a:pPr/>
              <a:t>2018/6/12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68C0999F-9175-4348-92BF-D2A94C083077}"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59DE8CA9-2C89-45A1-9F02-B5A6F798B33A}" type="datetimeFigureOut">
              <a:rPr kumimoji="1" lang="ja-JP" altLang="en-US" smtClean="0"/>
              <a:pPr/>
              <a:t>2018/6/12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68C0999F-9175-4348-92BF-D2A94C083077}" type="slidenum">
              <a:rPr kumimoji="1" lang="ja-JP" altLang="en-US" smtClean="0"/>
              <a:pPr/>
              <a:t>&lt;#&gt;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59DE8CA9-2C89-45A1-9F02-B5A6F798B33A}" type="datetimeFigureOut">
              <a:rPr kumimoji="1" lang="ja-JP" altLang="en-US" smtClean="0"/>
              <a:pPr/>
              <a:t>2018/6/12</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68C0999F-9175-4348-92BF-D2A94C083077}"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59DE8CA9-2C89-45A1-9F02-B5A6F798B33A}" type="datetimeFigureOut">
              <a:rPr kumimoji="1" lang="ja-JP" altLang="en-US" smtClean="0"/>
              <a:pPr/>
              <a:t>2018/6/12</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68C0999F-9175-4348-92BF-D2A94C083077}"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59DE8CA9-2C89-45A1-9F02-B5A6F798B33A}" type="datetimeFigureOut">
              <a:rPr kumimoji="1" lang="ja-JP" altLang="en-US" smtClean="0"/>
              <a:pPr/>
              <a:t>2018/6/12</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68C0999F-9175-4348-92BF-D2A94C083077}"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59DE8CA9-2C89-45A1-9F02-B5A6F798B33A}" type="datetimeFigureOut">
              <a:rPr kumimoji="1" lang="ja-JP" altLang="en-US" smtClean="0"/>
              <a:pPr/>
              <a:t>2018/6/12</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68C0999F-9175-4348-92BF-D2A94C083077}"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59DE8CA9-2C89-45A1-9F02-B5A6F798B33A}" type="datetimeFigureOut">
              <a:rPr kumimoji="1" lang="ja-JP" altLang="en-US" smtClean="0"/>
              <a:pPr/>
              <a:t>2018/6/12</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68C0999F-9175-4348-92BF-D2A94C083077}"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59DE8CA9-2C89-45A1-9F02-B5A6F798B33A}" type="datetimeFigureOut">
              <a:rPr kumimoji="1" lang="ja-JP" altLang="en-US" smtClean="0"/>
              <a:pPr/>
              <a:t>2018/6/12</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68C0999F-9175-4348-92BF-D2A94C083077}"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DE8CA9-2C89-45A1-9F02-B5A6F798B33A}" type="datetimeFigureOut">
              <a:rPr kumimoji="1" lang="ja-JP" altLang="en-US" smtClean="0"/>
              <a:pPr/>
              <a:t>2018/6/12</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C0999F-9175-4348-92BF-D2A94C083077}"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a:spLocks noGrp="1"/>
          </p:cNvSpPr>
          <p:nvPr>
            <p:ph type="title"/>
          </p:nvPr>
        </p:nvSpPr>
        <p:spPr>
          <a:xfrm>
            <a:off x="539552" y="1556792"/>
            <a:ext cx="8229600" cy="1143000"/>
          </a:xfrm>
        </p:spPr>
        <p:txBody>
          <a:bodyPr>
            <a:normAutofit/>
          </a:bodyPr>
          <a:lstStyle/>
          <a:p>
            <a:r>
              <a:rPr kumimoji="1" lang="ja-JP" altLang="en-US" dirty="0" smtClean="0"/>
              <a:t>未来革新プロジェクト</a:t>
            </a:r>
            <a:endParaRPr kumimoji="1" lang="ja-JP"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mn-ea"/>
                <a:ea typeface="+mn-ea"/>
              </a:rPr>
              <a:t>未来革新</a:t>
            </a:r>
            <a:r>
              <a:rPr lang="en-US" altLang="ja-JP" dirty="0" smtClean="0">
                <a:latin typeface="+mn-ea"/>
                <a:ea typeface="+mn-ea"/>
              </a:rPr>
              <a:t>PJ</a:t>
            </a:r>
            <a:r>
              <a:rPr lang="ja-JP" altLang="en-US" dirty="0" smtClean="0">
                <a:latin typeface="+mn-ea"/>
                <a:ea typeface="+mn-ea"/>
              </a:rPr>
              <a:t>背景</a:t>
            </a:r>
            <a:endParaRPr kumimoji="1" lang="ja-JP" altLang="en-US" dirty="0">
              <a:latin typeface="+mn-ea"/>
              <a:ea typeface="+mn-ea"/>
            </a:endParaRPr>
          </a:p>
        </p:txBody>
      </p:sp>
      <p:sp>
        <p:nvSpPr>
          <p:cNvPr id="3" name="コンテンツ プレースホルダ 2"/>
          <p:cNvSpPr>
            <a:spLocks noGrp="1"/>
          </p:cNvSpPr>
          <p:nvPr>
            <p:ph idx="1"/>
          </p:nvPr>
        </p:nvSpPr>
        <p:spPr/>
        <p:txBody>
          <a:bodyPr>
            <a:normAutofit fontScale="55000" lnSpcReduction="20000"/>
          </a:bodyPr>
          <a:lstStyle/>
          <a:p>
            <a:pPr>
              <a:buNone/>
            </a:pPr>
            <a:r>
              <a:rPr lang="ja-JP" altLang="en-US" dirty="0" smtClean="0"/>
              <a:t>       </a:t>
            </a:r>
            <a:r>
              <a:rPr lang="en-US" altLang="ja-JP" dirty="0" smtClean="0"/>
              <a:t>SJNK</a:t>
            </a:r>
            <a:r>
              <a:rPr lang="ja-JP" altLang="ja-JP" dirty="0" smtClean="0"/>
              <a:t>の現行システムは、</a:t>
            </a:r>
            <a:r>
              <a:rPr lang="en-US" altLang="ja-JP" dirty="0" smtClean="0"/>
              <a:t>1990</a:t>
            </a:r>
            <a:r>
              <a:rPr lang="ja-JP" altLang="ja-JP" dirty="0" smtClean="0"/>
              <a:t>年代以降、企業統合や新商品開発・商品改定、制度改定など様々なシステム化ニーズに対応するため、リリース優先での開発を繰り返してきた。この結果、チャネル別・種目別に冗長的に構築され、システム構造が肥大化・複雑化した。このため、システムに対して改修を行う場合にはあらゆる箇所にその影響が及ぶようになってきており、影響調査やテストなどの工数増大による高コスト体質と開発期間の長期化が顕在化している。この傾向は、単にシステム運用・保守を困難なものにするばかりでなく、不確実性の高い事業環境においてマーケットニーズへの迅速な対応が必要な</a:t>
            </a:r>
            <a:r>
              <a:rPr lang="en-US" altLang="ja-JP" dirty="0" smtClean="0"/>
              <a:t>SJNK</a:t>
            </a:r>
            <a:r>
              <a:rPr lang="ja-JP" altLang="ja-JP" dirty="0" smtClean="0"/>
              <a:t>のビジネス要求そのものを満たせなくなる可能性を内包している。</a:t>
            </a:r>
            <a:endParaRPr lang="en-US" altLang="ja-JP" dirty="0" smtClean="0"/>
          </a:p>
          <a:p>
            <a:pPr>
              <a:buNone/>
            </a:pPr>
            <a:endParaRPr lang="ja-JP" altLang="ja-JP" dirty="0" smtClean="0"/>
          </a:p>
          <a:p>
            <a:pPr>
              <a:buNone/>
            </a:pPr>
            <a:r>
              <a:rPr lang="ja-JP" altLang="en-US" dirty="0" smtClean="0"/>
              <a:t>　　</a:t>
            </a:r>
            <a:r>
              <a:rPr lang="ja-JP" altLang="ja-JP" dirty="0" smtClean="0"/>
              <a:t>以上のような背景から、これらの課題を抜本的に解決するため、</a:t>
            </a:r>
            <a:r>
              <a:rPr lang="en-US" altLang="ja-JP" dirty="0" smtClean="0"/>
              <a:t>2013</a:t>
            </a:r>
            <a:r>
              <a:rPr lang="ja-JP" altLang="ja-JP" dirty="0" smtClean="0"/>
              <a:t>年</a:t>
            </a:r>
            <a:r>
              <a:rPr lang="en-US" altLang="ja-JP" dirty="0" smtClean="0"/>
              <a:t>12</a:t>
            </a:r>
            <a:r>
              <a:rPr lang="ja-JP" altLang="ja-JP" dirty="0" smtClean="0"/>
              <a:t>月に</a:t>
            </a:r>
            <a:r>
              <a:rPr lang="ja-JP" altLang="en-US" dirty="0" smtClean="0"/>
              <a:t>未来革新</a:t>
            </a:r>
            <a:r>
              <a:rPr lang="ja-JP" altLang="ja-JP" dirty="0" smtClean="0"/>
              <a:t>プロジェクトを立ち上げ、</a:t>
            </a:r>
            <a:r>
              <a:rPr lang="en-US" altLang="ja-JP" dirty="0" smtClean="0"/>
              <a:t>SJNK</a:t>
            </a:r>
            <a:r>
              <a:rPr lang="ja-JP" altLang="ja-JP" dirty="0" smtClean="0"/>
              <a:t>全システムの約</a:t>
            </a:r>
            <a:r>
              <a:rPr lang="en-US" altLang="ja-JP" dirty="0" smtClean="0"/>
              <a:t>85%</a:t>
            </a:r>
            <a:r>
              <a:rPr lang="ja-JP" altLang="ja-JP" dirty="0" smtClean="0"/>
              <a:t>（</a:t>
            </a:r>
            <a:r>
              <a:rPr lang="en-US" altLang="ja-JP" dirty="0" smtClean="0"/>
              <a:t>2015</a:t>
            </a:r>
            <a:r>
              <a:rPr lang="ja-JP" altLang="ja-JP" dirty="0" smtClean="0"/>
              <a:t>年</a:t>
            </a:r>
            <a:r>
              <a:rPr lang="en-US" altLang="ja-JP" dirty="0" smtClean="0"/>
              <a:t>3</a:t>
            </a:r>
            <a:r>
              <a:rPr lang="ja-JP" altLang="ja-JP" dirty="0" smtClean="0"/>
              <a:t>月末時点）のアプリとシステム基盤の再構築を行うこととし、</a:t>
            </a:r>
            <a:r>
              <a:rPr lang="en-US" altLang="ja-JP" dirty="0" smtClean="0"/>
              <a:t>2015</a:t>
            </a:r>
            <a:r>
              <a:rPr lang="ja-JP" altLang="ja-JP" dirty="0" smtClean="0"/>
              <a:t>年</a:t>
            </a:r>
            <a:r>
              <a:rPr lang="en-US" altLang="ja-JP" dirty="0" smtClean="0"/>
              <a:t>3</a:t>
            </a:r>
            <a:r>
              <a:rPr lang="ja-JP" altLang="ja-JP" dirty="0" smtClean="0"/>
              <a:t>月末に基本構想を策定した。また、</a:t>
            </a:r>
            <a:r>
              <a:rPr lang="en-US" altLang="ja-JP" dirty="0" smtClean="0"/>
              <a:t>2015</a:t>
            </a:r>
            <a:r>
              <a:rPr lang="ja-JP" altLang="ja-JP" dirty="0" smtClean="0"/>
              <a:t>年</a:t>
            </a:r>
            <a:r>
              <a:rPr lang="en-US" altLang="ja-JP" dirty="0" smtClean="0"/>
              <a:t>4</a:t>
            </a:r>
            <a:r>
              <a:rPr lang="ja-JP" altLang="ja-JP" dirty="0" smtClean="0"/>
              <a:t>月～</a:t>
            </a:r>
            <a:r>
              <a:rPr lang="en-US" altLang="ja-JP" dirty="0" smtClean="0"/>
              <a:t>2016</a:t>
            </a:r>
            <a:r>
              <a:rPr lang="ja-JP" altLang="ja-JP" dirty="0" smtClean="0"/>
              <a:t>年</a:t>
            </a:r>
            <a:r>
              <a:rPr lang="en-US" altLang="ja-JP" dirty="0" smtClean="0"/>
              <a:t>9</a:t>
            </a:r>
            <a:r>
              <a:rPr lang="ja-JP" altLang="ja-JP" dirty="0" smtClean="0"/>
              <a:t>月までの</a:t>
            </a:r>
            <a:r>
              <a:rPr lang="en-US" altLang="ja-JP" dirty="0" smtClean="0"/>
              <a:t>1.5</a:t>
            </a:r>
            <a:r>
              <a:rPr lang="ja-JP" altLang="ja-JP" dirty="0" smtClean="0"/>
              <a:t>年間を先行開発・本格開発準備期間と位置付け、システム構成・性能・開発生産性の観点で基本構想のフィージビリティを確認する先行開発を実施するとともに、本格開発に着手するための本格開発準備を実施してきた。</a:t>
            </a:r>
            <a:endParaRPr lang="ja-JP" altLang="en-US" dirty="0" smtClean="0"/>
          </a:p>
          <a:p>
            <a:endParaRPr kumimoji="1" lang="ja-JP"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p:txBody>
          <a:bodyPr>
            <a:normAutofit/>
          </a:bodyPr>
          <a:lstStyle/>
          <a:p>
            <a:pPr lvl="0">
              <a:buNone/>
            </a:pPr>
            <a:r>
              <a:rPr lang="ja-JP" altLang="en-US" sz="2000" dirty="0" smtClean="0">
                <a:latin typeface="+mn-ea"/>
              </a:rPr>
              <a:t>■</a:t>
            </a:r>
            <a:r>
              <a:rPr lang="ja-JP" altLang="ja-JP" sz="2000" dirty="0" smtClean="0">
                <a:latin typeface="+mn-ea"/>
              </a:rPr>
              <a:t>システム</a:t>
            </a:r>
            <a:r>
              <a:rPr lang="ja-JP" altLang="ja-JP" sz="2000" dirty="0">
                <a:latin typeface="+mn-ea"/>
              </a:rPr>
              <a:t>規模の肥大化</a:t>
            </a:r>
          </a:p>
          <a:p>
            <a:pPr lvl="0">
              <a:buNone/>
            </a:pPr>
            <a:endParaRPr lang="en-US" altLang="ja-JP" sz="2000" dirty="0" smtClean="0">
              <a:latin typeface="+mn-ea"/>
            </a:endParaRPr>
          </a:p>
          <a:p>
            <a:pPr lvl="0">
              <a:buNone/>
            </a:pPr>
            <a:r>
              <a:rPr lang="ja-JP" altLang="en-US" sz="2000" dirty="0" smtClean="0">
                <a:latin typeface="+mn-ea"/>
              </a:rPr>
              <a:t>■</a:t>
            </a:r>
            <a:r>
              <a:rPr lang="ja-JP" altLang="ja-JP" sz="2000" dirty="0" smtClean="0">
                <a:latin typeface="+mn-ea"/>
              </a:rPr>
              <a:t>システム</a:t>
            </a:r>
            <a:r>
              <a:rPr lang="ja-JP" altLang="ja-JP" sz="2000" dirty="0">
                <a:latin typeface="+mn-ea"/>
              </a:rPr>
              <a:t>構造の複雑化</a:t>
            </a:r>
          </a:p>
          <a:p>
            <a:pPr lvl="0">
              <a:buNone/>
            </a:pPr>
            <a:endParaRPr lang="en-US" altLang="ja-JP" sz="2000" dirty="0" smtClean="0">
              <a:latin typeface="+mn-ea"/>
            </a:endParaRPr>
          </a:p>
          <a:p>
            <a:pPr lvl="0">
              <a:buNone/>
            </a:pPr>
            <a:r>
              <a:rPr lang="ja-JP" altLang="en-US" sz="2000" dirty="0" smtClean="0">
                <a:latin typeface="+mn-ea"/>
              </a:rPr>
              <a:t>■</a:t>
            </a:r>
            <a:r>
              <a:rPr lang="ja-JP" altLang="ja-JP" sz="2000" dirty="0" smtClean="0">
                <a:latin typeface="+mn-ea"/>
              </a:rPr>
              <a:t>ランニングコスト</a:t>
            </a:r>
            <a:r>
              <a:rPr lang="ja-JP" altLang="ja-JP" sz="2000" dirty="0">
                <a:latin typeface="+mn-ea"/>
              </a:rPr>
              <a:t>の増加</a:t>
            </a:r>
          </a:p>
          <a:p>
            <a:pPr lvl="0">
              <a:buNone/>
            </a:pPr>
            <a:endParaRPr lang="en-US" altLang="ja-JP" sz="2000" dirty="0" smtClean="0">
              <a:latin typeface="+mn-ea"/>
            </a:endParaRPr>
          </a:p>
          <a:p>
            <a:pPr lvl="0">
              <a:buNone/>
            </a:pPr>
            <a:r>
              <a:rPr lang="ja-JP" altLang="en-US" sz="2000" dirty="0" smtClean="0">
                <a:latin typeface="+mn-ea"/>
              </a:rPr>
              <a:t>■</a:t>
            </a:r>
            <a:r>
              <a:rPr lang="ja-JP" altLang="ja-JP" sz="2000" dirty="0" smtClean="0">
                <a:latin typeface="+mn-ea"/>
              </a:rPr>
              <a:t>新た</a:t>
            </a:r>
            <a:r>
              <a:rPr lang="ja-JP" altLang="ja-JP" sz="2000" dirty="0">
                <a:latin typeface="+mn-ea"/>
              </a:rPr>
              <a:t>な技術やサービスの活用が困難</a:t>
            </a:r>
          </a:p>
          <a:p>
            <a:pPr>
              <a:buNone/>
            </a:pPr>
            <a:endParaRPr kumimoji="1" lang="ja-JP" altLang="en-US" sz="2000" dirty="0">
              <a:latin typeface="+mn-ea"/>
            </a:endParaRPr>
          </a:p>
        </p:txBody>
      </p:sp>
      <p:sp>
        <p:nvSpPr>
          <p:cNvPr id="4" name="タイトル 1"/>
          <p:cNvSpPr>
            <a:spLocks noGrp="1"/>
          </p:cNvSpPr>
          <p:nvPr>
            <p:ph type="title"/>
          </p:nvPr>
        </p:nvSpPr>
        <p:spPr>
          <a:xfrm>
            <a:off x="457200" y="274638"/>
            <a:ext cx="8229600" cy="1143000"/>
          </a:xfrm>
        </p:spPr>
        <p:txBody>
          <a:bodyPr/>
          <a:lstStyle/>
          <a:p>
            <a:r>
              <a:rPr lang="ja-JP" altLang="ja-JP" dirty="0" smtClean="0">
                <a:latin typeface="+mn-ea"/>
              </a:rPr>
              <a:t>現行システムの課題</a:t>
            </a:r>
            <a:endParaRPr lang="en-US" altLang="ja-JP" dirty="0" smtClean="0">
              <a:latin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57200" y="404664"/>
            <a:ext cx="8229600" cy="6192688"/>
          </a:xfrm>
        </p:spPr>
        <p:txBody>
          <a:bodyPr>
            <a:normAutofit fontScale="77500" lnSpcReduction="20000"/>
          </a:bodyPr>
          <a:lstStyle/>
          <a:p>
            <a:r>
              <a:rPr kumimoji="1" lang="ja-JP" altLang="en-US" dirty="0" smtClean="0"/>
              <a:t>課題を解決するため、未来革新</a:t>
            </a:r>
            <a:r>
              <a:rPr kumimoji="1" lang="en-US" altLang="ja-JP" dirty="0" smtClean="0"/>
              <a:t>PJ</a:t>
            </a:r>
            <a:r>
              <a:rPr kumimoji="1" lang="ja-JP" altLang="en-US" dirty="0" smtClean="0"/>
              <a:t>誕生</a:t>
            </a:r>
            <a:endParaRPr kumimoji="1" lang="en-US" altLang="ja-JP" dirty="0" smtClean="0"/>
          </a:p>
          <a:p>
            <a:pPr>
              <a:buNone/>
            </a:pPr>
            <a:r>
              <a:rPr lang="ja-JP" altLang="en-US" dirty="0" smtClean="0"/>
              <a:t>　　</a:t>
            </a:r>
            <a:r>
              <a:rPr lang="ja-JP" altLang="ja-JP" dirty="0" smtClean="0"/>
              <a:t>損保</a:t>
            </a:r>
            <a:r>
              <a:rPr lang="ja-JP" altLang="ja-JP" dirty="0"/>
              <a:t>業界は、「国内マーケットの縮小」「技術の発展</a:t>
            </a:r>
            <a:r>
              <a:rPr lang="ja-JP" altLang="ja-JP" dirty="0" smtClean="0"/>
              <a:t>」</a:t>
            </a:r>
            <a:endParaRPr lang="en-US" altLang="ja-JP" dirty="0" smtClean="0"/>
          </a:p>
          <a:p>
            <a:pPr>
              <a:buNone/>
            </a:pPr>
            <a:r>
              <a:rPr lang="ja-JP" altLang="en-US" dirty="0"/>
              <a:t>　</a:t>
            </a:r>
            <a:r>
              <a:rPr lang="ja-JP" altLang="en-US" dirty="0" smtClean="0"/>
              <a:t>　</a:t>
            </a:r>
            <a:r>
              <a:rPr lang="ja-JP" altLang="ja-JP" dirty="0" smtClean="0"/>
              <a:t>「</a:t>
            </a:r>
            <a:r>
              <a:rPr lang="ja-JP" altLang="ja-JP" dirty="0"/>
              <a:t>リスク環境の変化」など取り巻く環境が急速に変化している。従って、変化に迅速に対応し、将来に渡って勝ち残っていくために、抜本的な変革が求められている</a:t>
            </a:r>
            <a:r>
              <a:rPr lang="ja-JP" altLang="ja-JP" dirty="0" smtClean="0"/>
              <a:t>。</a:t>
            </a:r>
            <a:endParaRPr lang="en-US" altLang="ja-JP" dirty="0" smtClean="0"/>
          </a:p>
          <a:p>
            <a:pPr>
              <a:buNone/>
            </a:pPr>
            <a:endParaRPr lang="ja-JP" altLang="ja-JP" dirty="0"/>
          </a:p>
          <a:p>
            <a:pPr>
              <a:buNone/>
            </a:pPr>
            <a:r>
              <a:rPr lang="ja-JP" altLang="en-US" dirty="0" smtClean="0"/>
              <a:t>　 </a:t>
            </a:r>
            <a:r>
              <a:rPr lang="ja-JP" altLang="en-US" dirty="0" smtClean="0"/>
              <a:t>　</a:t>
            </a:r>
            <a:r>
              <a:rPr lang="en-US" altLang="ja-JP" dirty="0" smtClean="0"/>
              <a:t>SJNK</a:t>
            </a:r>
            <a:r>
              <a:rPr lang="ja-JP" altLang="ja-JP" dirty="0"/>
              <a:t>はそれらの変化に対応するため、“未来革新プロジェクト”を立ち上げ、「ビジネスプロセス」と「システム構造」の刷新を実施する</a:t>
            </a:r>
            <a:r>
              <a:rPr lang="ja-JP" altLang="ja-JP" dirty="0" smtClean="0"/>
              <a:t>。</a:t>
            </a:r>
            <a:endParaRPr lang="en-US" altLang="ja-JP" dirty="0" smtClean="0"/>
          </a:p>
          <a:p>
            <a:pPr>
              <a:buNone/>
            </a:pPr>
            <a:r>
              <a:rPr kumimoji="1" lang="en-US" altLang="ja-JP" dirty="0"/>
              <a:t> </a:t>
            </a:r>
            <a:r>
              <a:rPr kumimoji="1" lang="en-US" altLang="ja-JP" dirty="0" smtClean="0"/>
              <a:t>  </a:t>
            </a:r>
            <a:r>
              <a:rPr kumimoji="1" lang="ja-JP" altLang="en-US" dirty="0" smtClean="0"/>
              <a:t>　　　　</a:t>
            </a:r>
            <a:endParaRPr kumimoji="1" lang="en-US" altLang="ja-JP" dirty="0" smtClean="0"/>
          </a:p>
          <a:p>
            <a:pPr>
              <a:buNone/>
            </a:pPr>
            <a:endParaRPr lang="en-US" altLang="ja-JP" dirty="0"/>
          </a:p>
          <a:p>
            <a:pPr>
              <a:buNone/>
            </a:pPr>
            <a:endParaRPr lang="en-US" altLang="ja-JP" dirty="0" smtClean="0"/>
          </a:p>
          <a:p>
            <a:pPr>
              <a:buNone/>
            </a:pPr>
            <a:r>
              <a:rPr lang="ja-JP" altLang="en-US" dirty="0"/>
              <a:t>　</a:t>
            </a:r>
            <a:r>
              <a:rPr lang="ja-JP" altLang="en-US" dirty="0" smtClean="0"/>
              <a:t>　　　（１）</a:t>
            </a:r>
            <a:r>
              <a:rPr lang="en-US" altLang="ja-JP" dirty="0" smtClean="0"/>
              <a:t>COBOL </a:t>
            </a:r>
            <a:r>
              <a:rPr lang="ja-JP" altLang="en-US" dirty="0" smtClean="0"/>
              <a:t>⇒　</a:t>
            </a:r>
            <a:r>
              <a:rPr lang="en-US" altLang="ja-JP" dirty="0" smtClean="0"/>
              <a:t>JAVA</a:t>
            </a:r>
            <a:r>
              <a:rPr lang="ja-JP" altLang="en-US" dirty="0" smtClean="0"/>
              <a:t>全面改修</a:t>
            </a:r>
            <a:endParaRPr lang="en-US" altLang="ja-JP" dirty="0" smtClean="0"/>
          </a:p>
          <a:p>
            <a:pPr>
              <a:buNone/>
            </a:pPr>
            <a:r>
              <a:rPr lang="ja-JP" altLang="en-US" dirty="0"/>
              <a:t>　</a:t>
            </a:r>
            <a:r>
              <a:rPr lang="ja-JP" altLang="en-US" dirty="0" smtClean="0"/>
              <a:t>　　　（２）業務全面改善</a:t>
            </a:r>
            <a:endParaRPr lang="en-US" altLang="ja-JP" dirty="0" smtClean="0"/>
          </a:p>
          <a:p>
            <a:pPr>
              <a:buNone/>
            </a:pPr>
            <a:r>
              <a:rPr lang="ja-JP" altLang="en-US" dirty="0" smtClean="0"/>
              <a:t>　　　　（３）</a:t>
            </a:r>
            <a:r>
              <a:rPr lang="ja-JP" altLang="en-US" dirty="0" smtClean="0"/>
              <a:t>電子化帳票全面応用（ペーパーレス）</a:t>
            </a:r>
            <a:endParaRPr lang="en-US" altLang="ja-JP" dirty="0" smtClean="0"/>
          </a:p>
          <a:p>
            <a:pPr>
              <a:buNone/>
            </a:pPr>
            <a:r>
              <a:rPr kumimoji="1" lang="ja-JP" altLang="en-US" dirty="0" smtClean="0"/>
              <a:t>　</a:t>
            </a:r>
            <a:endParaRPr kumimoji="1" lang="ja-JP" altLang="en-US" dirty="0"/>
          </a:p>
        </p:txBody>
      </p:sp>
      <p:sp>
        <p:nvSpPr>
          <p:cNvPr id="2" name="下箭头 1"/>
          <p:cNvSpPr/>
          <p:nvPr/>
        </p:nvSpPr>
        <p:spPr>
          <a:xfrm>
            <a:off x="1835696" y="3717032"/>
            <a:ext cx="1152128" cy="7920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57200" y="116632"/>
            <a:ext cx="8229600" cy="6009531"/>
          </a:xfrm>
        </p:spPr>
        <p:txBody>
          <a:bodyPr/>
          <a:lstStyle/>
          <a:p>
            <a:r>
              <a:rPr lang="ja-JP" altLang="en-US" b="1" dirty="0" smtClean="0">
                <a:solidFill>
                  <a:srgbClr val="000000"/>
                </a:solidFill>
              </a:rPr>
              <a:t>システムレイヤ図</a:t>
            </a:r>
            <a:endParaRPr kumimoji="1" lang="ja-JP" altLang="en-US" dirty="0"/>
          </a:p>
        </p:txBody>
      </p:sp>
      <p:sp>
        <p:nvSpPr>
          <p:cNvPr id="205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ja-JP" altLang="en-US"/>
          </a:p>
        </p:txBody>
      </p:sp>
      <p:sp>
        <p:nvSpPr>
          <p:cNvPr id="12" name="正方形/長方形 11"/>
          <p:cNvSpPr/>
          <p:nvPr/>
        </p:nvSpPr>
        <p:spPr bwMode="auto">
          <a:xfrm>
            <a:off x="611560" y="1196752"/>
            <a:ext cx="6902450" cy="1009650"/>
          </a:xfrm>
          <a:prstGeom prst="rect">
            <a:avLst/>
          </a:prstGeom>
          <a:solidFill>
            <a:schemeClr val="tx2">
              <a:lumMod val="20000"/>
              <a:lumOff val="80000"/>
            </a:schemeClr>
          </a:solidFill>
          <a:ln w="12700" cap="flat" cmpd="sng" algn="ctr">
            <a:solidFill>
              <a:schemeClr val="tx2">
                <a:lumMod val="50000"/>
              </a:schemeClr>
            </a:solidFill>
            <a:prstDash val="solid"/>
            <a:round/>
            <a:headEnd type="none" w="med" len="med"/>
            <a:tailEnd type="none" w="med" len="med"/>
          </a:ln>
          <a:effectLst/>
        </p:spPr>
        <p:txBody>
          <a:bodyPr lIns="36000" tIns="36000" rIns="36000" bIns="36000"/>
          <a:lstStyle/>
          <a:p>
            <a:pPr eaLnBrk="1" hangingPunct="1">
              <a:defRPr/>
            </a:pPr>
            <a:endParaRPr lang="ja-JP" altLang="en-US" sz="1050" dirty="0">
              <a:solidFill>
                <a:srgbClr val="000000">
                  <a:lumMod val="95000"/>
                  <a:lumOff val="5000"/>
                </a:srgbClr>
              </a:solidFill>
              <a:latin typeface="MS UI Gothic" pitchFamily="50" charset="-128"/>
              <a:ea typeface="MS UI Gothic" pitchFamily="50" charset="-128"/>
            </a:endParaRPr>
          </a:p>
        </p:txBody>
      </p:sp>
      <p:sp>
        <p:nvSpPr>
          <p:cNvPr id="13" name="正方形/長方形 12"/>
          <p:cNvSpPr/>
          <p:nvPr/>
        </p:nvSpPr>
        <p:spPr bwMode="auto">
          <a:xfrm>
            <a:off x="611596" y="4217765"/>
            <a:ext cx="6853237" cy="1871662"/>
          </a:xfrm>
          <a:prstGeom prst="rect">
            <a:avLst/>
          </a:prstGeom>
          <a:solidFill>
            <a:schemeClr val="tx2">
              <a:lumMod val="20000"/>
              <a:lumOff val="80000"/>
            </a:schemeClr>
          </a:solidFill>
          <a:ln w="25400" cap="flat" cmpd="sng" algn="ctr">
            <a:solidFill>
              <a:schemeClr val="tx2">
                <a:lumMod val="50000"/>
              </a:schemeClr>
            </a:solidFill>
            <a:prstDash val="solid"/>
            <a:round/>
            <a:headEnd type="none" w="med" len="med"/>
            <a:tailEnd type="none" w="med" len="med"/>
          </a:ln>
          <a:effectLst/>
        </p:spPr>
        <p:txBody>
          <a:bodyPr lIns="36000" tIns="36000" rIns="36000" bIns="36000"/>
          <a:lstStyle/>
          <a:p>
            <a:pPr eaLnBrk="1" hangingPunct="1">
              <a:defRPr/>
            </a:pPr>
            <a:endParaRPr lang="ja-JP" altLang="en-US" sz="1050" dirty="0">
              <a:solidFill>
                <a:srgbClr val="000000">
                  <a:lumMod val="95000"/>
                  <a:lumOff val="5000"/>
                </a:srgbClr>
              </a:solidFill>
              <a:latin typeface="MS UI Gothic" pitchFamily="50" charset="-128"/>
              <a:ea typeface="MS UI Gothic" pitchFamily="50" charset="-128"/>
            </a:endParaRPr>
          </a:p>
        </p:txBody>
      </p:sp>
      <p:sp>
        <p:nvSpPr>
          <p:cNvPr id="14" name="正方形/長方形 13"/>
          <p:cNvSpPr/>
          <p:nvPr/>
        </p:nvSpPr>
        <p:spPr bwMode="auto">
          <a:xfrm>
            <a:off x="611560" y="2411197"/>
            <a:ext cx="4025900" cy="1533525"/>
          </a:xfrm>
          <a:prstGeom prst="rect">
            <a:avLst/>
          </a:prstGeom>
          <a:solidFill>
            <a:schemeClr val="tx2">
              <a:lumMod val="20000"/>
              <a:lumOff val="80000"/>
            </a:schemeClr>
          </a:solidFill>
          <a:ln w="25400" cap="flat" cmpd="sng" algn="ctr">
            <a:solidFill>
              <a:schemeClr val="tx2">
                <a:lumMod val="50000"/>
              </a:schemeClr>
            </a:solidFill>
            <a:prstDash val="solid"/>
            <a:round/>
            <a:headEnd type="none" w="med" len="med"/>
            <a:tailEnd type="none" w="med" len="med"/>
          </a:ln>
          <a:effectLst/>
        </p:spPr>
        <p:txBody>
          <a:bodyPr lIns="36000" tIns="36000" rIns="36000" bIns="36000"/>
          <a:lstStyle/>
          <a:p>
            <a:pPr eaLnBrk="1" hangingPunct="1">
              <a:defRPr/>
            </a:pPr>
            <a:endParaRPr lang="ja-JP" altLang="en-US" sz="1050" dirty="0">
              <a:solidFill>
                <a:srgbClr val="000000">
                  <a:lumMod val="95000"/>
                  <a:lumOff val="5000"/>
                </a:srgbClr>
              </a:solidFill>
              <a:latin typeface="MS UI Gothic" pitchFamily="50" charset="-128"/>
              <a:ea typeface="MS UI Gothic" pitchFamily="50" charset="-128"/>
            </a:endParaRPr>
          </a:p>
        </p:txBody>
      </p:sp>
      <p:sp>
        <p:nvSpPr>
          <p:cNvPr id="15" name="正方形/長方形 14"/>
          <p:cNvSpPr/>
          <p:nvPr/>
        </p:nvSpPr>
        <p:spPr bwMode="auto">
          <a:xfrm>
            <a:off x="1059235" y="2665190"/>
            <a:ext cx="1312862" cy="328612"/>
          </a:xfrm>
          <a:prstGeom prst="rect">
            <a:avLst/>
          </a:prstGeom>
          <a:solidFill>
            <a:schemeClr val="accent1">
              <a:lumMod val="20000"/>
              <a:lumOff val="80000"/>
            </a:schemeClr>
          </a:solidFill>
          <a:ln w="12700" cap="flat" cmpd="sng" algn="ctr">
            <a:solidFill>
              <a:schemeClr val="tx2">
                <a:lumMod val="60000"/>
                <a:lumOff val="40000"/>
              </a:schemeClr>
            </a:solidFill>
            <a:prstDash val="solid"/>
            <a:round/>
            <a:headEnd type="none" w="med" len="med"/>
            <a:tailEnd type="none" w="med" len="med"/>
          </a:ln>
          <a:effectLst/>
        </p:spPr>
        <p:txBody>
          <a:bodyPr lIns="36000" tIns="36000" rIns="36000" bIns="36000" anchor="ctr"/>
          <a:lstStyle/>
          <a:p>
            <a:pPr algn="ctr" eaLnBrk="1" hangingPunct="1">
              <a:defRPr/>
            </a:pPr>
            <a:r>
              <a:rPr lang="ja-JP" altLang="en-US" sz="1050" dirty="0">
                <a:solidFill>
                  <a:srgbClr val="000000"/>
                </a:solidFill>
                <a:latin typeface="MS UI Gothic" pitchFamily="50" charset="-128"/>
                <a:ea typeface="MS UI Gothic" pitchFamily="50" charset="-128"/>
              </a:rPr>
              <a:t>オンライン処理</a:t>
            </a:r>
            <a:endParaRPr lang="en-US" altLang="ja-JP" sz="1050" dirty="0">
              <a:solidFill>
                <a:srgbClr val="000000"/>
              </a:solidFill>
              <a:latin typeface="MS UI Gothic" pitchFamily="50" charset="-128"/>
              <a:ea typeface="MS UI Gothic" pitchFamily="50" charset="-128"/>
            </a:endParaRPr>
          </a:p>
          <a:p>
            <a:pPr algn="ctr" eaLnBrk="1" hangingPunct="1">
              <a:defRPr/>
            </a:pPr>
            <a:r>
              <a:rPr lang="ja-JP" altLang="en-US" sz="1050" dirty="0">
                <a:solidFill>
                  <a:srgbClr val="000000"/>
                </a:solidFill>
                <a:latin typeface="MS UI Gothic" pitchFamily="50" charset="-128"/>
                <a:ea typeface="MS UI Gothic" pitchFamily="50" charset="-128"/>
              </a:rPr>
              <a:t>実行基盤</a:t>
            </a:r>
          </a:p>
        </p:txBody>
      </p:sp>
      <p:sp>
        <p:nvSpPr>
          <p:cNvPr id="16" name="正方形/長方形 15"/>
          <p:cNvSpPr/>
          <p:nvPr/>
        </p:nvSpPr>
        <p:spPr bwMode="auto">
          <a:xfrm>
            <a:off x="1044983" y="3087465"/>
            <a:ext cx="1311275" cy="328612"/>
          </a:xfrm>
          <a:prstGeom prst="rect">
            <a:avLst/>
          </a:prstGeom>
          <a:solidFill>
            <a:schemeClr val="accent1">
              <a:lumMod val="20000"/>
              <a:lumOff val="80000"/>
            </a:schemeClr>
          </a:solidFill>
          <a:ln w="12700" cap="flat" cmpd="sng" algn="ctr">
            <a:solidFill>
              <a:schemeClr val="tx2">
                <a:lumMod val="60000"/>
                <a:lumOff val="40000"/>
              </a:schemeClr>
            </a:solidFill>
            <a:prstDash val="solid"/>
            <a:round/>
            <a:headEnd type="none" w="med" len="med"/>
            <a:tailEnd type="none" w="med" len="med"/>
          </a:ln>
          <a:effectLst/>
        </p:spPr>
        <p:txBody>
          <a:bodyPr lIns="36000" tIns="36000" rIns="36000" bIns="36000" anchor="ctr"/>
          <a:lstStyle/>
          <a:p>
            <a:pPr algn="ctr" eaLnBrk="1" hangingPunct="1">
              <a:defRPr/>
            </a:pPr>
            <a:r>
              <a:rPr lang="ja-JP" altLang="en-US" sz="1050" dirty="0">
                <a:solidFill>
                  <a:srgbClr val="000000"/>
                </a:solidFill>
                <a:latin typeface="MS UI Gothic" pitchFamily="50" charset="-128"/>
                <a:ea typeface="MS UI Gothic" pitchFamily="50" charset="-128"/>
              </a:rPr>
              <a:t>非同期処理</a:t>
            </a:r>
            <a:endParaRPr lang="en-US" altLang="ja-JP" sz="1050" dirty="0">
              <a:solidFill>
                <a:srgbClr val="000000"/>
              </a:solidFill>
              <a:latin typeface="MS UI Gothic" pitchFamily="50" charset="-128"/>
              <a:ea typeface="MS UI Gothic" pitchFamily="50" charset="-128"/>
            </a:endParaRPr>
          </a:p>
          <a:p>
            <a:pPr algn="ctr" eaLnBrk="1" hangingPunct="1">
              <a:defRPr/>
            </a:pPr>
            <a:r>
              <a:rPr lang="ja-JP" altLang="en-US" sz="1050" dirty="0">
                <a:solidFill>
                  <a:srgbClr val="000000"/>
                </a:solidFill>
                <a:latin typeface="MS UI Gothic" pitchFamily="50" charset="-128"/>
                <a:ea typeface="MS UI Gothic" pitchFamily="50" charset="-128"/>
              </a:rPr>
              <a:t>実行基盤</a:t>
            </a:r>
          </a:p>
        </p:txBody>
      </p:sp>
      <p:sp>
        <p:nvSpPr>
          <p:cNvPr id="17" name="正方形/長方形 16"/>
          <p:cNvSpPr/>
          <p:nvPr/>
        </p:nvSpPr>
        <p:spPr bwMode="auto">
          <a:xfrm>
            <a:off x="1044947" y="3512915"/>
            <a:ext cx="1314450" cy="328612"/>
          </a:xfrm>
          <a:prstGeom prst="rect">
            <a:avLst/>
          </a:prstGeom>
          <a:solidFill>
            <a:schemeClr val="accent1">
              <a:lumMod val="20000"/>
              <a:lumOff val="80000"/>
            </a:schemeClr>
          </a:solidFill>
          <a:ln w="12700" cap="flat" cmpd="sng" algn="ctr">
            <a:solidFill>
              <a:schemeClr val="tx2">
                <a:lumMod val="60000"/>
                <a:lumOff val="40000"/>
              </a:schemeClr>
            </a:solidFill>
            <a:prstDash val="solid"/>
            <a:round/>
            <a:headEnd type="none" w="med" len="med"/>
            <a:tailEnd type="none" w="med" len="med"/>
          </a:ln>
          <a:effectLst/>
        </p:spPr>
        <p:txBody>
          <a:bodyPr lIns="36000" tIns="36000" rIns="36000" bIns="36000" anchor="ctr"/>
          <a:lstStyle/>
          <a:p>
            <a:pPr algn="ctr" eaLnBrk="1" hangingPunct="1">
              <a:defRPr/>
            </a:pPr>
            <a:r>
              <a:rPr lang="ja-JP" altLang="en-US" sz="1050" dirty="0">
                <a:solidFill>
                  <a:srgbClr val="000000"/>
                </a:solidFill>
                <a:latin typeface="MS UI Gothic" pitchFamily="50" charset="-128"/>
                <a:ea typeface="MS UI Gothic" pitchFamily="50" charset="-128"/>
              </a:rPr>
              <a:t>バッチ処理</a:t>
            </a:r>
            <a:endParaRPr lang="en-US" altLang="ja-JP" sz="1050" dirty="0">
              <a:solidFill>
                <a:srgbClr val="000000"/>
              </a:solidFill>
              <a:latin typeface="MS UI Gothic" pitchFamily="50" charset="-128"/>
              <a:ea typeface="MS UI Gothic" pitchFamily="50" charset="-128"/>
            </a:endParaRPr>
          </a:p>
          <a:p>
            <a:pPr algn="ctr" eaLnBrk="1" hangingPunct="1">
              <a:defRPr/>
            </a:pPr>
            <a:r>
              <a:rPr lang="ja-JP" altLang="en-US" sz="1050" dirty="0">
                <a:solidFill>
                  <a:srgbClr val="000000"/>
                </a:solidFill>
                <a:latin typeface="MS UI Gothic" pitchFamily="50" charset="-128"/>
                <a:ea typeface="MS UI Gothic" pitchFamily="50" charset="-128"/>
              </a:rPr>
              <a:t>実行基盤</a:t>
            </a:r>
          </a:p>
        </p:txBody>
      </p:sp>
      <p:sp>
        <p:nvSpPr>
          <p:cNvPr id="18" name="正方形/長方形 17"/>
          <p:cNvSpPr/>
          <p:nvPr/>
        </p:nvSpPr>
        <p:spPr bwMode="auto">
          <a:xfrm>
            <a:off x="1081460" y="5333777"/>
            <a:ext cx="2914650" cy="184150"/>
          </a:xfrm>
          <a:prstGeom prst="rect">
            <a:avLst/>
          </a:prstGeom>
          <a:solidFill>
            <a:schemeClr val="accent1">
              <a:lumMod val="20000"/>
              <a:lumOff val="80000"/>
            </a:schemeClr>
          </a:solidFill>
          <a:ln w="12700" cap="flat" cmpd="sng" algn="ctr">
            <a:solidFill>
              <a:schemeClr val="tx2">
                <a:lumMod val="60000"/>
                <a:lumOff val="40000"/>
              </a:schemeClr>
            </a:solidFill>
            <a:prstDash val="solid"/>
            <a:round/>
            <a:headEnd type="none" w="med" len="med"/>
            <a:tailEnd type="none" w="med" len="med"/>
          </a:ln>
          <a:effectLst/>
        </p:spPr>
        <p:txBody>
          <a:bodyPr lIns="36000" tIns="36000" rIns="36000" bIns="36000" anchor="ctr"/>
          <a:lstStyle/>
          <a:p>
            <a:pPr algn="ctr" eaLnBrk="1" hangingPunct="1">
              <a:defRPr/>
            </a:pPr>
            <a:r>
              <a:rPr lang="ja-JP" altLang="en-US" sz="1050" dirty="0">
                <a:solidFill>
                  <a:srgbClr val="000000"/>
                </a:solidFill>
                <a:latin typeface="MS UI Gothic" pitchFamily="50" charset="-128"/>
                <a:ea typeface="MS UI Gothic" pitchFamily="50" charset="-128"/>
              </a:rPr>
              <a:t>サーバ</a:t>
            </a:r>
          </a:p>
        </p:txBody>
      </p:sp>
      <p:sp>
        <p:nvSpPr>
          <p:cNvPr id="19" name="正方形/長方形 18"/>
          <p:cNvSpPr/>
          <p:nvPr/>
        </p:nvSpPr>
        <p:spPr bwMode="auto">
          <a:xfrm>
            <a:off x="1081460" y="4948015"/>
            <a:ext cx="2914650" cy="184150"/>
          </a:xfrm>
          <a:prstGeom prst="rect">
            <a:avLst/>
          </a:prstGeom>
          <a:solidFill>
            <a:schemeClr val="accent1">
              <a:lumMod val="20000"/>
              <a:lumOff val="80000"/>
            </a:schemeClr>
          </a:solidFill>
          <a:ln w="12700" cap="flat" cmpd="sng" algn="ctr">
            <a:solidFill>
              <a:schemeClr val="tx2">
                <a:lumMod val="60000"/>
                <a:lumOff val="40000"/>
              </a:schemeClr>
            </a:solidFill>
            <a:prstDash val="solid"/>
            <a:round/>
            <a:headEnd type="none" w="med" len="med"/>
            <a:tailEnd type="none" w="med" len="med"/>
          </a:ln>
          <a:effectLst/>
        </p:spPr>
        <p:txBody>
          <a:bodyPr lIns="36000" tIns="36000" rIns="36000" bIns="36000" anchor="ctr"/>
          <a:lstStyle/>
          <a:p>
            <a:pPr algn="ctr" eaLnBrk="1" hangingPunct="1">
              <a:defRPr/>
            </a:pPr>
            <a:r>
              <a:rPr lang="en-US" altLang="ja-JP" sz="1050" dirty="0">
                <a:solidFill>
                  <a:srgbClr val="000000"/>
                </a:solidFill>
                <a:latin typeface="MS UI Gothic" pitchFamily="50" charset="-128"/>
                <a:ea typeface="MS UI Gothic" pitchFamily="50" charset="-128"/>
              </a:rPr>
              <a:t>OS</a:t>
            </a:r>
            <a:endParaRPr lang="ja-JP" altLang="en-US" sz="1050" dirty="0">
              <a:solidFill>
                <a:srgbClr val="000000"/>
              </a:solidFill>
              <a:latin typeface="MS UI Gothic" pitchFamily="50" charset="-128"/>
              <a:ea typeface="MS UI Gothic" pitchFamily="50" charset="-128"/>
            </a:endParaRPr>
          </a:p>
        </p:txBody>
      </p:sp>
      <p:sp>
        <p:nvSpPr>
          <p:cNvPr id="20" name="正方形/長方形 19"/>
          <p:cNvSpPr/>
          <p:nvPr/>
        </p:nvSpPr>
        <p:spPr bwMode="auto">
          <a:xfrm>
            <a:off x="1081460" y="4713065"/>
            <a:ext cx="2914650" cy="184150"/>
          </a:xfrm>
          <a:prstGeom prst="rect">
            <a:avLst/>
          </a:prstGeom>
          <a:solidFill>
            <a:schemeClr val="accent1">
              <a:lumMod val="20000"/>
              <a:lumOff val="80000"/>
            </a:schemeClr>
          </a:solidFill>
          <a:ln w="12700" cap="flat" cmpd="sng" algn="ctr">
            <a:solidFill>
              <a:schemeClr val="tx2">
                <a:lumMod val="60000"/>
                <a:lumOff val="40000"/>
              </a:schemeClr>
            </a:solidFill>
            <a:prstDash val="solid"/>
            <a:round/>
            <a:headEnd type="none" w="med" len="med"/>
            <a:tailEnd type="none" w="med" len="med"/>
          </a:ln>
          <a:effectLst/>
        </p:spPr>
        <p:txBody>
          <a:bodyPr lIns="36000" tIns="36000" rIns="36000" bIns="36000" anchor="ctr"/>
          <a:lstStyle/>
          <a:p>
            <a:pPr algn="ctr" eaLnBrk="1" hangingPunct="1">
              <a:defRPr/>
            </a:pPr>
            <a:r>
              <a:rPr lang="en-US" altLang="ja-JP" sz="1050" dirty="0">
                <a:solidFill>
                  <a:srgbClr val="000000"/>
                </a:solidFill>
                <a:latin typeface="MS UI Gothic" pitchFamily="50" charset="-128"/>
                <a:ea typeface="MS UI Gothic" pitchFamily="50" charset="-128"/>
              </a:rPr>
              <a:t>DBMS</a:t>
            </a:r>
            <a:endParaRPr lang="ja-JP" altLang="en-US" sz="1050" dirty="0">
              <a:solidFill>
                <a:srgbClr val="000000"/>
              </a:solidFill>
              <a:latin typeface="MS UI Gothic" pitchFamily="50" charset="-128"/>
              <a:ea typeface="MS UI Gothic" pitchFamily="50" charset="-128"/>
            </a:endParaRPr>
          </a:p>
        </p:txBody>
      </p:sp>
      <p:sp>
        <p:nvSpPr>
          <p:cNvPr id="21" name="正方形/長方形 20"/>
          <p:cNvSpPr/>
          <p:nvPr/>
        </p:nvSpPr>
        <p:spPr bwMode="auto">
          <a:xfrm>
            <a:off x="1081460" y="5578324"/>
            <a:ext cx="2914650" cy="182563"/>
          </a:xfrm>
          <a:prstGeom prst="rect">
            <a:avLst/>
          </a:prstGeom>
          <a:solidFill>
            <a:schemeClr val="accent1">
              <a:lumMod val="20000"/>
              <a:lumOff val="80000"/>
            </a:schemeClr>
          </a:solidFill>
          <a:ln w="12700" cap="flat" cmpd="sng" algn="ctr">
            <a:solidFill>
              <a:schemeClr val="tx2">
                <a:lumMod val="60000"/>
                <a:lumOff val="40000"/>
              </a:schemeClr>
            </a:solidFill>
            <a:prstDash val="solid"/>
            <a:round/>
            <a:headEnd type="none" w="med" len="med"/>
            <a:tailEnd type="none" w="med" len="med"/>
          </a:ln>
          <a:effectLst/>
        </p:spPr>
        <p:txBody>
          <a:bodyPr lIns="36000" tIns="36000" rIns="36000" bIns="36000" anchor="ctr"/>
          <a:lstStyle/>
          <a:p>
            <a:pPr algn="ctr" eaLnBrk="1" hangingPunct="1">
              <a:defRPr/>
            </a:pPr>
            <a:r>
              <a:rPr lang="ja-JP" altLang="en-US" sz="1050" dirty="0">
                <a:solidFill>
                  <a:srgbClr val="000000"/>
                </a:solidFill>
                <a:latin typeface="MS UI Gothic" pitchFamily="50" charset="-128"/>
                <a:ea typeface="MS UI Gothic" pitchFamily="50" charset="-128"/>
              </a:rPr>
              <a:t>ストレージ</a:t>
            </a:r>
          </a:p>
        </p:txBody>
      </p:sp>
      <p:sp>
        <p:nvSpPr>
          <p:cNvPr id="22" name="正方形/長方形 21"/>
          <p:cNvSpPr/>
          <p:nvPr/>
        </p:nvSpPr>
        <p:spPr bwMode="auto">
          <a:xfrm>
            <a:off x="4337457" y="5332190"/>
            <a:ext cx="2917825" cy="184150"/>
          </a:xfrm>
          <a:prstGeom prst="rect">
            <a:avLst/>
          </a:prstGeom>
          <a:solidFill>
            <a:schemeClr val="accent1">
              <a:lumMod val="20000"/>
              <a:lumOff val="80000"/>
            </a:schemeClr>
          </a:solidFill>
          <a:ln w="12700" cap="flat" cmpd="sng" algn="ctr">
            <a:solidFill>
              <a:schemeClr val="tx2">
                <a:lumMod val="60000"/>
                <a:lumOff val="40000"/>
              </a:schemeClr>
            </a:solidFill>
            <a:prstDash val="solid"/>
            <a:round/>
            <a:headEnd type="none" w="med" len="med"/>
            <a:tailEnd type="none" w="med" len="med"/>
          </a:ln>
          <a:effectLst/>
        </p:spPr>
        <p:txBody>
          <a:bodyPr lIns="36000" tIns="36000" rIns="36000" bIns="36000" anchor="ctr"/>
          <a:lstStyle/>
          <a:p>
            <a:pPr algn="ctr" eaLnBrk="1" hangingPunct="1">
              <a:defRPr/>
            </a:pPr>
            <a:r>
              <a:rPr lang="ja-JP" altLang="en-US" sz="1050" dirty="0">
                <a:solidFill>
                  <a:srgbClr val="000000"/>
                </a:solidFill>
                <a:latin typeface="MS UI Gothic" pitchFamily="50" charset="-128"/>
                <a:ea typeface="MS UI Gothic" pitchFamily="50" charset="-128"/>
              </a:rPr>
              <a:t>メインフレーム</a:t>
            </a:r>
          </a:p>
        </p:txBody>
      </p:sp>
      <p:sp>
        <p:nvSpPr>
          <p:cNvPr id="23" name="正方形/長方形 22"/>
          <p:cNvSpPr/>
          <p:nvPr/>
        </p:nvSpPr>
        <p:spPr bwMode="auto">
          <a:xfrm>
            <a:off x="4337457" y="4948015"/>
            <a:ext cx="2917825" cy="184150"/>
          </a:xfrm>
          <a:prstGeom prst="rect">
            <a:avLst/>
          </a:prstGeom>
          <a:solidFill>
            <a:schemeClr val="accent1">
              <a:lumMod val="20000"/>
              <a:lumOff val="80000"/>
            </a:schemeClr>
          </a:solidFill>
          <a:ln w="12700" cap="flat" cmpd="sng" algn="ctr">
            <a:solidFill>
              <a:schemeClr val="tx2">
                <a:lumMod val="60000"/>
                <a:lumOff val="40000"/>
              </a:schemeClr>
            </a:solidFill>
            <a:prstDash val="solid"/>
            <a:round/>
            <a:headEnd type="none" w="med" len="med"/>
            <a:tailEnd type="none" w="med" len="med"/>
          </a:ln>
          <a:effectLst/>
        </p:spPr>
        <p:txBody>
          <a:bodyPr lIns="36000" tIns="36000" rIns="36000" bIns="36000" anchor="ctr"/>
          <a:lstStyle/>
          <a:p>
            <a:pPr algn="ctr" eaLnBrk="1" hangingPunct="1">
              <a:defRPr/>
            </a:pPr>
            <a:r>
              <a:rPr lang="en-US" altLang="ja-JP" sz="1050" dirty="0">
                <a:solidFill>
                  <a:srgbClr val="000000"/>
                </a:solidFill>
                <a:latin typeface="MS UI Gothic" pitchFamily="50" charset="-128"/>
                <a:ea typeface="MS UI Gothic" pitchFamily="50" charset="-128"/>
              </a:rPr>
              <a:t>OS</a:t>
            </a:r>
            <a:endParaRPr lang="ja-JP" altLang="en-US" sz="1050" dirty="0">
              <a:solidFill>
                <a:srgbClr val="000000"/>
              </a:solidFill>
              <a:latin typeface="MS UI Gothic" pitchFamily="50" charset="-128"/>
              <a:ea typeface="MS UI Gothic" pitchFamily="50" charset="-128"/>
            </a:endParaRPr>
          </a:p>
        </p:txBody>
      </p:sp>
      <p:sp>
        <p:nvSpPr>
          <p:cNvPr id="24" name="正方形/長方形 23"/>
          <p:cNvSpPr/>
          <p:nvPr/>
        </p:nvSpPr>
        <p:spPr bwMode="auto">
          <a:xfrm>
            <a:off x="4337457" y="4713065"/>
            <a:ext cx="2917825" cy="184150"/>
          </a:xfrm>
          <a:prstGeom prst="rect">
            <a:avLst/>
          </a:prstGeom>
          <a:solidFill>
            <a:schemeClr val="accent1">
              <a:lumMod val="20000"/>
              <a:lumOff val="80000"/>
            </a:schemeClr>
          </a:solidFill>
          <a:ln w="12700" cap="flat" cmpd="sng" algn="ctr">
            <a:solidFill>
              <a:schemeClr val="tx2">
                <a:lumMod val="60000"/>
                <a:lumOff val="40000"/>
              </a:schemeClr>
            </a:solidFill>
            <a:prstDash val="solid"/>
            <a:round/>
            <a:headEnd type="none" w="med" len="med"/>
            <a:tailEnd type="none" w="med" len="med"/>
          </a:ln>
          <a:effectLst/>
        </p:spPr>
        <p:txBody>
          <a:bodyPr lIns="36000" tIns="36000" rIns="36000" bIns="36000" anchor="ctr"/>
          <a:lstStyle/>
          <a:p>
            <a:pPr algn="ctr" eaLnBrk="1" hangingPunct="1">
              <a:defRPr/>
            </a:pPr>
            <a:r>
              <a:rPr lang="en-US" altLang="ja-JP" sz="1050" dirty="0">
                <a:solidFill>
                  <a:srgbClr val="000000"/>
                </a:solidFill>
                <a:latin typeface="MS UI Gothic" pitchFamily="50" charset="-128"/>
                <a:ea typeface="MS UI Gothic" pitchFamily="50" charset="-128"/>
              </a:rPr>
              <a:t>DBMS</a:t>
            </a:r>
            <a:endParaRPr lang="ja-JP" altLang="en-US" sz="1050" dirty="0">
              <a:solidFill>
                <a:srgbClr val="000000"/>
              </a:solidFill>
              <a:latin typeface="MS UI Gothic" pitchFamily="50" charset="-128"/>
              <a:ea typeface="MS UI Gothic" pitchFamily="50" charset="-128"/>
            </a:endParaRPr>
          </a:p>
        </p:txBody>
      </p:sp>
      <p:sp>
        <p:nvSpPr>
          <p:cNvPr id="25" name="正方形/長方形 24"/>
          <p:cNvSpPr/>
          <p:nvPr/>
        </p:nvSpPr>
        <p:spPr bwMode="auto">
          <a:xfrm>
            <a:off x="4337457" y="5584674"/>
            <a:ext cx="2917825" cy="182563"/>
          </a:xfrm>
          <a:prstGeom prst="rect">
            <a:avLst/>
          </a:prstGeom>
          <a:solidFill>
            <a:schemeClr val="accent1">
              <a:lumMod val="20000"/>
              <a:lumOff val="80000"/>
            </a:schemeClr>
          </a:solidFill>
          <a:ln w="12700" cap="flat" cmpd="sng" algn="ctr">
            <a:solidFill>
              <a:schemeClr val="tx2">
                <a:lumMod val="60000"/>
                <a:lumOff val="40000"/>
              </a:schemeClr>
            </a:solidFill>
            <a:prstDash val="solid"/>
            <a:round/>
            <a:headEnd type="none" w="med" len="med"/>
            <a:tailEnd type="none" w="med" len="med"/>
          </a:ln>
          <a:effectLst/>
        </p:spPr>
        <p:txBody>
          <a:bodyPr lIns="36000" tIns="36000" rIns="36000" bIns="36000" anchor="ctr"/>
          <a:lstStyle/>
          <a:p>
            <a:pPr algn="ctr" eaLnBrk="1" hangingPunct="1">
              <a:defRPr/>
            </a:pPr>
            <a:r>
              <a:rPr lang="ja-JP" altLang="en-US" sz="1050" dirty="0">
                <a:solidFill>
                  <a:srgbClr val="000000"/>
                </a:solidFill>
                <a:latin typeface="MS UI Gothic" pitchFamily="50" charset="-128"/>
                <a:ea typeface="MS UI Gothic" pitchFamily="50" charset="-128"/>
              </a:rPr>
              <a:t>ストレージ</a:t>
            </a:r>
          </a:p>
        </p:txBody>
      </p:sp>
      <p:sp>
        <p:nvSpPr>
          <p:cNvPr id="26" name="角丸四角形 25"/>
          <p:cNvSpPr/>
          <p:nvPr/>
        </p:nvSpPr>
        <p:spPr bwMode="auto">
          <a:xfrm>
            <a:off x="983035" y="4509865"/>
            <a:ext cx="3109912" cy="1312862"/>
          </a:xfrm>
          <a:prstGeom prst="roundRect">
            <a:avLst>
              <a:gd name="adj" fmla="val 2740"/>
            </a:avLst>
          </a:prstGeom>
          <a:noFill/>
          <a:ln w="12700" cap="flat" cmpd="sng" algn="ctr">
            <a:solidFill>
              <a:schemeClr val="tx2">
                <a:lumMod val="60000"/>
                <a:lumOff val="40000"/>
              </a:schemeClr>
            </a:solidFill>
            <a:prstDash val="dash"/>
            <a:round/>
            <a:headEnd type="none" w="med" len="med"/>
            <a:tailEnd type="none" w="med" len="med"/>
          </a:ln>
          <a:effectLst/>
        </p:spPr>
        <p:txBody>
          <a:bodyPr lIns="36000" tIns="36000" rIns="36000" bIns="36000"/>
          <a:lstStyle/>
          <a:p>
            <a:pPr eaLnBrk="1" hangingPunct="1">
              <a:defRPr/>
            </a:pPr>
            <a:r>
              <a:rPr lang="ja-JP" altLang="en-US" sz="900" b="1" dirty="0">
                <a:solidFill>
                  <a:srgbClr val="000000">
                    <a:lumMod val="95000"/>
                    <a:lumOff val="5000"/>
                  </a:srgbClr>
                </a:solidFill>
                <a:latin typeface="MS UI Gothic" pitchFamily="50" charset="-128"/>
                <a:ea typeface="MS UI Gothic" pitchFamily="50" charset="-128"/>
              </a:rPr>
              <a:t>サーバ系</a:t>
            </a:r>
          </a:p>
        </p:txBody>
      </p:sp>
      <p:sp>
        <p:nvSpPr>
          <p:cNvPr id="27" name="角丸四角形 26"/>
          <p:cNvSpPr/>
          <p:nvPr/>
        </p:nvSpPr>
        <p:spPr bwMode="auto">
          <a:xfrm>
            <a:off x="4256460" y="4509865"/>
            <a:ext cx="3109912" cy="1312862"/>
          </a:xfrm>
          <a:prstGeom prst="roundRect">
            <a:avLst>
              <a:gd name="adj" fmla="val 3288"/>
            </a:avLst>
          </a:prstGeom>
          <a:noFill/>
          <a:ln w="12700" cap="flat" cmpd="sng" algn="ctr">
            <a:solidFill>
              <a:schemeClr val="tx2">
                <a:lumMod val="60000"/>
                <a:lumOff val="40000"/>
              </a:schemeClr>
            </a:solidFill>
            <a:prstDash val="dash"/>
            <a:round/>
            <a:headEnd type="none" w="med" len="med"/>
            <a:tailEnd type="none" w="med" len="med"/>
          </a:ln>
          <a:effectLst/>
        </p:spPr>
        <p:txBody>
          <a:bodyPr lIns="36000" tIns="36000" rIns="36000" bIns="36000"/>
          <a:lstStyle/>
          <a:p>
            <a:pPr eaLnBrk="1" hangingPunct="1">
              <a:defRPr/>
            </a:pPr>
            <a:r>
              <a:rPr lang="ja-JP" altLang="en-US" sz="900" b="1" dirty="0">
                <a:solidFill>
                  <a:srgbClr val="000000">
                    <a:lumMod val="95000"/>
                    <a:lumOff val="5000"/>
                  </a:srgbClr>
                </a:solidFill>
                <a:latin typeface="MS UI Gothic" pitchFamily="50" charset="-128"/>
                <a:ea typeface="MS UI Gothic" pitchFamily="50" charset="-128"/>
              </a:rPr>
              <a:t>ホスト系</a:t>
            </a:r>
          </a:p>
        </p:txBody>
      </p:sp>
      <p:sp>
        <p:nvSpPr>
          <p:cNvPr id="28" name="正方形/長方形 27"/>
          <p:cNvSpPr/>
          <p:nvPr/>
        </p:nvSpPr>
        <p:spPr bwMode="auto">
          <a:xfrm>
            <a:off x="1081495" y="5865590"/>
            <a:ext cx="6173787" cy="184150"/>
          </a:xfrm>
          <a:prstGeom prst="rect">
            <a:avLst/>
          </a:prstGeom>
          <a:solidFill>
            <a:schemeClr val="accent1">
              <a:lumMod val="20000"/>
              <a:lumOff val="80000"/>
            </a:schemeClr>
          </a:solidFill>
          <a:ln w="12700" cap="flat" cmpd="sng" algn="ctr">
            <a:solidFill>
              <a:schemeClr val="tx2">
                <a:lumMod val="60000"/>
                <a:lumOff val="40000"/>
              </a:schemeClr>
            </a:solidFill>
            <a:prstDash val="solid"/>
            <a:round/>
            <a:headEnd type="none" w="med" len="med"/>
            <a:tailEnd type="none" w="med" len="med"/>
          </a:ln>
          <a:effectLst/>
        </p:spPr>
        <p:txBody>
          <a:bodyPr lIns="36000" tIns="36000" rIns="36000" bIns="36000" anchor="ctr"/>
          <a:lstStyle/>
          <a:p>
            <a:pPr algn="ctr" eaLnBrk="1" hangingPunct="1">
              <a:defRPr/>
            </a:pPr>
            <a:r>
              <a:rPr lang="ja-JP" altLang="en-US" sz="1050" dirty="0">
                <a:solidFill>
                  <a:srgbClr val="000000"/>
                </a:solidFill>
                <a:latin typeface="MS UI Gothic" pitchFamily="50" charset="-128"/>
                <a:ea typeface="MS UI Gothic" pitchFamily="50" charset="-128"/>
              </a:rPr>
              <a:t>ネットワーク</a:t>
            </a:r>
          </a:p>
        </p:txBody>
      </p:sp>
      <p:sp>
        <p:nvSpPr>
          <p:cNvPr id="29" name="正方形/長方形 28"/>
          <p:cNvSpPr/>
          <p:nvPr/>
        </p:nvSpPr>
        <p:spPr bwMode="auto">
          <a:xfrm>
            <a:off x="7707686" y="1328515"/>
            <a:ext cx="1166812" cy="4760912"/>
          </a:xfrm>
          <a:prstGeom prst="rect">
            <a:avLst/>
          </a:prstGeom>
          <a:solidFill>
            <a:schemeClr val="tx2">
              <a:lumMod val="20000"/>
              <a:lumOff val="80000"/>
            </a:schemeClr>
          </a:solidFill>
          <a:ln w="25400" cap="flat" cmpd="sng" algn="ctr">
            <a:solidFill>
              <a:schemeClr val="tx2">
                <a:lumMod val="50000"/>
              </a:schemeClr>
            </a:solidFill>
            <a:prstDash val="solid"/>
            <a:miter lim="800000"/>
            <a:headEnd type="none" w="med" len="med"/>
            <a:tailEnd type="none" w="med" len="med"/>
          </a:ln>
          <a:effectLst/>
        </p:spPr>
        <p:txBody>
          <a:bodyPr lIns="36000" tIns="36000" rIns="36000" bIns="36000"/>
          <a:lstStyle/>
          <a:p>
            <a:pPr eaLnBrk="1" hangingPunct="1">
              <a:defRPr/>
            </a:pPr>
            <a:endParaRPr lang="ja-JP" altLang="en-US" sz="1050" dirty="0">
              <a:solidFill>
                <a:srgbClr val="000000">
                  <a:lumMod val="95000"/>
                  <a:lumOff val="5000"/>
                </a:srgbClr>
              </a:solidFill>
              <a:latin typeface="MS UI Gothic" pitchFamily="50" charset="-128"/>
              <a:ea typeface="MS UI Gothic" pitchFamily="50" charset="-128"/>
            </a:endParaRPr>
          </a:p>
        </p:txBody>
      </p:sp>
      <p:sp>
        <p:nvSpPr>
          <p:cNvPr id="30" name="正方形/長方形 29"/>
          <p:cNvSpPr/>
          <p:nvPr/>
        </p:nvSpPr>
        <p:spPr bwMode="auto">
          <a:xfrm>
            <a:off x="7785472" y="4151090"/>
            <a:ext cx="1022350" cy="182562"/>
          </a:xfrm>
          <a:prstGeom prst="rect">
            <a:avLst/>
          </a:prstGeom>
          <a:solidFill>
            <a:schemeClr val="accent1">
              <a:lumMod val="20000"/>
              <a:lumOff val="80000"/>
            </a:schemeClr>
          </a:solidFill>
          <a:ln w="12700" cap="flat" cmpd="sng" algn="ctr">
            <a:solidFill>
              <a:schemeClr val="tx2">
                <a:lumMod val="60000"/>
                <a:lumOff val="40000"/>
              </a:schemeClr>
            </a:solidFill>
            <a:prstDash val="solid"/>
            <a:round/>
            <a:headEnd type="none" w="med" len="med"/>
            <a:tailEnd type="none" w="med" len="med"/>
          </a:ln>
          <a:effectLst/>
        </p:spPr>
        <p:txBody>
          <a:bodyPr lIns="36000" tIns="36000" rIns="36000" bIns="36000" anchor="ctr"/>
          <a:lstStyle/>
          <a:p>
            <a:pPr algn="ctr" eaLnBrk="1" hangingPunct="1">
              <a:defRPr/>
            </a:pPr>
            <a:r>
              <a:rPr lang="ja-JP" altLang="en-US" sz="1050" dirty="0">
                <a:solidFill>
                  <a:srgbClr val="000000"/>
                </a:solidFill>
                <a:latin typeface="MS UI Gothic" pitchFamily="50" charset="-128"/>
                <a:ea typeface="MS UI Gothic" pitchFamily="50" charset="-128"/>
              </a:rPr>
              <a:t>開発環境</a:t>
            </a:r>
          </a:p>
        </p:txBody>
      </p:sp>
      <p:sp>
        <p:nvSpPr>
          <p:cNvPr id="31" name="正方形/長方形 30"/>
          <p:cNvSpPr/>
          <p:nvPr/>
        </p:nvSpPr>
        <p:spPr bwMode="auto">
          <a:xfrm>
            <a:off x="2689600" y="1457174"/>
            <a:ext cx="1408113" cy="328613"/>
          </a:xfrm>
          <a:prstGeom prst="rect">
            <a:avLst/>
          </a:prstGeom>
          <a:solidFill>
            <a:schemeClr val="tx2">
              <a:lumMod val="60000"/>
              <a:lumOff val="40000"/>
            </a:schemeClr>
          </a:solidFill>
          <a:ln w="19050" cap="flat" cmpd="sng" algn="ctr">
            <a:noFill/>
            <a:prstDash val="solid"/>
            <a:round/>
            <a:headEnd type="none" w="med" len="med"/>
            <a:tailEnd type="none" w="med" len="med"/>
          </a:ln>
          <a:effectLst/>
        </p:spPr>
        <p:txBody>
          <a:bodyPr lIns="36000" tIns="36000" rIns="36000" bIns="36000" anchor="ctr"/>
          <a:lstStyle/>
          <a:p>
            <a:pPr algn="ctr" eaLnBrk="1" hangingPunct="1">
              <a:defRPr/>
            </a:pPr>
            <a:r>
              <a:rPr lang="ja-JP" altLang="en-US" sz="1000" dirty="0">
                <a:solidFill>
                  <a:srgbClr val="FFFFFF"/>
                </a:solidFill>
                <a:latin typeface="MS UI Gothic" pitchFamily="50" charset="-128"/>
                <a:ea typeface="MS UI Gothic" pitchFamily="50" charset="-128"/>
              </a:rPr>
              <a:t>基幹系システム</a:t>
            </a:r>
          </a:p>
        </p:txBody>
      </p:sp>
      <p:sp>
        <p:nvSpPr>
          <p:cNvPr id="32" name="正方形/長方形 31"/>
          <p:cNvSpPr/>
          <p:nvPr/>
        </p:nvSpPr>
        <p:spPr bwMode="auto">
          <a:xfrm>
            <a:off x="4245350" y="1457174"/>
            <a:ext cx="1408113" cy="328613"/>
          </a:xfrm>
          <a:prstGeom prst="rect">
            <a:avLst/>
          </a:prstGeom>
          <a:solidFill>
            <a:schemeClr val="tx2">
              <a:lumMod val="60000"/>
              <a:lumOff val="40000"/>
            </a:schemeClr>
          </a:solidFill>
          <a:ln w="19050" cap="flat" cmpd="sng" algn="ctr">
            <a:noFill/>
            <a:prstDash val="solid"/>
            <a:round/>
            <a:headEnd type="none" w="med" len="med"/>
            <a:tailEnd type="none" w="med" len="med"/>
          </a:ln>
          <a:effectLst/>
        </p:spPr>
        <p:txBody>
          <a:bodyPr lIns="36000" tIns="36000" rIns="36000" bIns="36000" anchor="ctr"/>
          <a:lstStyle/>
          <a:p>
            <a:pPr algn="ctr" eaLnBrk="1" hangingPunct="1">
              <a:defRPr/>
            </a:pPr>
            <a:r>
              <a:rPr lang="ja-JP" altLang="en-US" sz="1000">
                <a:solidFill>
                  <a:srgbClr val="FFFFFF"/>
                </a:solidFill>
                <a:latin typeface="MS UI Gothic" pitchFamily="50" charset="-128"/>
                <a:ea typeface="MS UI Gothic" pitchFamily="50" charset="-128"/>
              </a:rPr>
              <a:t>基幹後続系</a:t>
            </a:r>
            <a:endParaRPr lang="en-US" altLang="ja-JP" sz="1000">
              <a:solidFill>
                <a:srgbClr val="FFFFFF"/>
              </a:solidFill>
              <a:latin typeface="MS UI Gothic" pitchFamily="50" charset="-128"/>
              <a:ea typeface="MS UI Gothic" pitchFamily="50" charset="-128"/>
            </a:endParaRPr>
          </a:p>
          <a:p>
            <a:pPr algn="ctr" eaLnBrk="1" hangingPunct="1">
              <a:defRPr/>
            </a:pPr>
            <a:r>
              <a:rPr lang="ja-JP" altLang="en-US" sz="1000">
                <a:solidFill>
                  <a:srgbClr val="FFFFFF"/>
                </a:solidFill>
                <a:latin typeface="MS UI Gothic" pitchFamily="50" charset="-128"/>
                <a:ea typeface="MS UI Gothic" pitchFamily="50" charset="-128"/>
              </a:rPr>
              <a:t>システム</a:t>
            </a:r>
          </a:p>
        </p:txBody>
      </p:sp>
      <p:sp>
        <p:nvSpPr>
          <p:cNvPr id="33" name="正方形/長方形 32"/>
          <p:cNvSpPr/>
          <p:nvPr/>
        </p:nvSpPr>
        <p:spPr bwMode="auto">
          <a:xfrm>
            <a:off x="5848722" y="1457174"/>
            <a:ext cx="1411288" cy="328613"/>
          </a:xfrm>
          <a:prstGeom prst="rect">
            <a:avLst/>
          </a:prstGeom>
          <a:solidFill>
            <a:schemeClr val="tx2">
              <a:lumMod val="60000"/>
              <a:lumOff val="40000"/>
            </a:schemeClr>
          </a:solidFill>
          <a:ln w="19050" cap="flat" cmpd="sng" algn="ctr">
            <a:noFill/>
            <a:prstDash val="solid"/>
            <a:round/>
            <a:headEnd type="none" w="med" len="med"/>
            <a:tailEnd type="none" w="med" len="med"/>
          </a:ln>
          <a:effectLst/>
        </p:spPr>
        <p:txBody>
          <a:bodyPr lIns="36000" tIns="36000" rIns="36000" bIns="36000" anchor="ctr"/>
          <a:lstStyle/>
          <a:p>
            <a:pPr algn="ctr" eaLnBrk="1" hangingPunct="1">
              <a:defRPr/>
            </a:pPr>
            <a:r>
              <a:rPr lang="ja-JP" altLang="en-US" sz="1000">
                <a:solidFill>
                  <a:srgbClr val="FFFFFF"/>
                </a:solidFill>
                <a:latin typeface="MS UI Gothic" pitchFamily="50" charset="-128"/>
                <a:ea typeface="MS UI Gothic" pitchFamily="50" charset="-128"/>
              </a:rPr>
              <a:t>情報系システム</a:t>
            </a:r>
          </a:p>
        </p:txBody>
      </p:sp>
      <p:sp>
        <p:nvSpPr>
          <p:cNvPr id="34" name="正方形/長方形 33"/>
          <p:cNvSpPr/>
          <p:nvPr/>
        </p:nvSpPr>
        <p:spPr bwMode="auto">
          <a:xfrm>
            <a:off x="1081460" y="1457174"/>
            <a:ext cx="1408112" cy="328613"/>
          </a:xfrm>
          <a:prstGeom prst="rect">
            <a:avLst/>
          </a:prstGeom>
          <a:solidFill>
            <a:schemeClr val="tx2">
              <a:lumMod val="60000"/>
              <a:lumOff val="40000"/>
            </a:schemeClr>
          </a:solidFill>
          <a:ln w="19050" cap="flat" cmpd="sng" algn="ctr">
            <a:noFill/>
            <a:prstDash val="solid"/>
            <a:round/>
            <a:headEnd type="none" w="med" len="med"/>
            <a:tailEnd type="none" w="med" len="med"/>
          </a:ln>
          <a:effectLst/>
        </p:spPr>
        <p:txBody>
          <a:bodyPr lIns="36000" tIns="36000" rIns="36000" bIns="36000" anchor="ctr"/>
          <a:lstStyle/>
          <a:p>
            <a:pPr algn="ctr" eaLnBrk="1" hangingPunct="1">
              <a:defRPr/>
            </a:pPr>
            <a:r>
              <a:rPr lang="ja-JP" altLang="en-US" sz="1000" dirty="0">
                <a:solidFill>
                  <a:srgbClr val="FFFFFF"/>
                </a:solidFill>
                <a:latin typeface="MS UI Gothic" pitchFamily="50" charset="-128"/>
                <a:ea typeface="MS UI Gothic" pitchFamily="50" charset="-128"/>
              </a:rPr>
              <a:t>チャネル系システム</a:t>
            </a:r>
          </a:p>
        </p:txBody>
      </p:sp>
      <p:sp>
        <p:nvSpPr>
          <p:cNvPr id="35" name="角丸四角形 34"/>
          <p:cNvSpPr/>
          <p:nvPr/>
        </p:nvSpPr>
        <p:spPr bwMode="auto">
          <a:xfrm>
            <a:off x="1081496" y="1890490"/>
            <a:ext cx="1798637" cy="220662"/>
          </a:xfrm>
          <a:prstGeom prst="roundRect">
            <a:avLst/>
          </a:prstGeom>
          <a:solidFill>
            <a:schemeClr val="accent1">
              <a:lumMod val="20000"/>
              <a:lumOff val="80000"/>
            </a:schemeClr>
          </a:solidFill>
          <a:ln w="12700" cap="flat" cmpd="sng" algn="ctr">
            <a:solidFill>
              <a:schemeClr val="tx2">
                <a:lumMod val="60000"/>
                <a:lumOff val="40000"/>
              </a:schemeClr>
            </a:solidFill>
            <a:prstDash val="solid"/>
            <a:round/>
            <a:headEnd type="none" w="med" len="med"/>
            <a:tailEnd type="none" w="med" len="med"/>
          </a:ln>
          <a:effectLst/>
        </p:spPr>
        <p:txBody>
          <a:bodyPr lIns="36000" tIns="36000" rIns="36000" bIns="36000" anchor="ctr"/>
          <a:lstStyle/>
          <a:p>
            <a:pPr algn="ctr" eaLnBrk="1" hangingPunct="1">
              <a:defRPr/>
            </a:pPr>
            <a:r>
              <a:rPr lang="ja-JP" altLang="en-US" sz="1050" dirty="0">
                <a:solidFill>
                  <a:srgbClr val="000000"/>
                </a:solidFill>
                <a:latin typeface="MS UI Gothic" pitchFamily="50" charset="-128"/>
                <a:ea typeface="MS UI Gothic" pitchFamily="50" charset="-128"/>
              </a:rPr>
              <a:t>データモデル</a:t>
            </a:r>
          </a:p>
        </p:txBody>
      </p:sp>
      <p:sp>
        <p:nvSpPr>
          <p:cNvPr id="36" name="角丸四角形 35"/>
          <p:cNvSpPr/>
          <p:nvPr/>
        </p:nvSpPr>
        <p:spPr bwMode="auto">
          <a:xfrm>
            <a:off x="3076947" y="1890490"/>
            <a:ext cx="1798638" cy="220662"/>
          </a:xfrm>
          <a:prstGeom prst="roundRect">
            <a:avLst/>
          </a:prstGeom>
          <a:solidFill>
            <a:schemeClr val="accent1">
              <a:lumMod val="20000"/>
              <a:lumOff val="80000"/>
            </a:schemeClr>
          </a:solidFill>
          <a:ln w="12700" cap="flat" cmpd="sng" algn="ctr">
            <a:solidFill>
              <a:schemeClr val="tx2">
                <a:lumMod val="60000"/>
                <a:lumOff val="40000"/>
              </a:schemeClr>
            </a:solidFill>
            <a:prstDash val="solid"/>
            <a:round/>
            <a:headEnd type="none" w="med" len="med"/>
            <a:tailEnd type="none" w="med" len="med"/>
          </a:ln>
          <a:effectLst/>
        </p:spPr>
        <p:txBody>
          <a:bodyPr lIns="36000" tIns="36000" rIns="36000" bIns="36000" anchor="ctr"/>
          <a:lstStyle/>
          <a:p>
            <a:pPr algn="ctr" eaLnBrk="1" hangingPunct="1">
              <a:defRPr/>
            </a:pPr>
            <a:r>
              <a:rPr lang="ja-JP" altLang="en-US" sz="1050" dirty="0">
                <a:solidFill>
                  <a:srgbClr val="000000"/>
                </a:solidFill>
                <a:latin typeface="MS UI Gothic" pitchFamily="50" charset="-128"/>
                <a:ea typeface="MS UI Gothic" pitchFamily="50" charset="-128"/>
              </a:rPr>
              <a:t>処理方式</a:t>
            </a:r>
          </a:p>
        </p:txBody>
      </p:sp>
      <p:sp>
        <p:nvSpPr>
          <p:cNvPr id="37" name="角丸四角形 36"/>
          <p:cNvSpPr/>
          <p:nvPr/>
        </p:nvSpPr>
        <p:spPr bwMode="auto">
          <a:xfrm>
            <a:off x="7785472" y="2981102"/>
            <a:ext cx="1022350" cy="182563"/>
          </a:xfrm>
          <a:prstGeom prst="roundRect">
            <a:avLst/>
          </a:prstGeom>
          <a:solidFill>
            <a:schemeClr val="accent1">
              <a:lumMod val="20000"/>
              <a:lumOff val="80000"/>
            </a:schemeClr>
          </a:solidFill>
          <a:ln w="12700" cap="flat" cmpd="sng" algn="ctr">
            <a:solidFill>
              <a:schemeClr val="tx2">
                <a:lumMod val="60000"/>
                <a:lumOff val="40000"/>
              </a:schemeClr>
            </a:solidFill>
            <a:prstDash val="solid"/>
            <a:round/>
            <a:headEnd type="none" w="med" len="med"/>
            <a:tailEnd type="none" w="med" len="med"/>
          </a:ln>
          <a:effectLst/>
        </p:spPr>
        <p:txBody>
          <a:bodyPr lIns="36000" tIns="36000" rIns="36000" bIns="36000" anchor="ctr"/>
          <a:lstStyle/>
          <a:p>
            <a:pPr algn="ctr" eaLnBrk="1" hangingPunct="1">
              <a:defRPr/>
            </a:pPr>
            <a:r>
              <a:rPr lang="ja-JP" altLang="en-US" sz="1050" dirty="0">
                <a:solidFill>
                  <a:srgbClr val="000000"/>
                </a:solidFill>
                <a:latin typeface="MS UI Gothic" pitchFamily="50" charset="-128"/>
                <a:ea typeface="MS UI Gothic" pitchFamily="50" charset="-128"/>
              </a:rPr>
              <a:t>セキュリティ</a:t>
            </a:r>
          </a:p>
        </p:txBody>
      </p:sp>
      <p:sp>
        <p:nvSpPr>
          <p:cNvPr id="38" name="角丸四角形 37"/>
          <p:cNvSpPr/>
          <p:nvPr/>
        </p:nvSpPr>
        <p:spPr bwMode="auto">
          <a:xfrm>
            <a:off x="7785472" y="3381159"/>
            <a:ext cx="1022350" cy="180975"/>
          </a:xfrm>
          <a:prstGeom prst="roundRect">
            <a:avLst/>
          </a:prstGeom>
          <a:solidFill>
            <a:schemeClr val="accent1">
              <a:lumMod val="20000"/>
              <a:lumOff val="80000"/>
            </a:schemeClr>
          </a:solidFill>
          <a:ln w="12700" cap="flat" cmpd="sng" algn="ctr">
            <a:solidFill>
              <a:schemeClr val="tx2">
                <a:lumMod val="60000"/>
                <a:lumOff val="40000"/>
              </a:schemeClr>
            </a:solidFill>
            <a:prstDash val="solid"/>
            <a:round/>
            <a:headEnd type="none" w="med" len="med"/>
            <a:tailEnd type="none" w="med" len="med"/>
          </a:ln>
          <a:effectLst/>
        </p:spPr>
        <p:txBody>
          <a:bodyPr lIns="36000" tIns="36000" rIns="36000" bIns="36000" anchor="ctr"/>
          <a:lstStyle/>
          <a:p>
            <a:pPr algn="ctr" eaLnBrk="1" hangingPunct="1">
              <a:defRPr/>
            </a:pPr>
            <a:r>
              <a:rPr lang="ja-JP" altLang="en-US" sz="1050" dirty="0">
                <a:solidFill>
                  <a:srgbClr val="000000"/>
                </a:solidFill>
                <a:latin typeface="MS UI Gothic" pitchFamily="50" charset="-128"/>
                <a:ea typeface="MS UI Gothic" pitchFamily="50" charset="-128"/>
              </a:rPr>
              <a:t>開発標準</a:t>
            </a:r>
          </a:p>
        </p:txBody>
      </p:sp>
      <p:sp>
        <p:nvSpPr>
          <p:cNvPr id="39" name="角丸四角形 38"/>
          <p:cNvSpPr/>
          <p:nvPr/>
        </p:nvSpPr>
        <p:spPr bwMode="auto">
          <a:xfrm>
            <a:off x="7785472" y="3755874"/>
            <a:ext cx="1022350" cy="182563"/>
          </a:xfrm>
          <a:prstGeom prst="roundRect">
            <a:avLst/>
          </a:prstGeom>
          <a:solidFill>
            <a:schemeClr val="accent1">
              <a:lumMod val="20000"/>
              <a:lumOff val="80000"/>
            </a:schemeClr>
          </a:solidFill>
          <a:ln w="12700" cap="flat" cmpd="sng" algn="ctr">
            <a:solidFill>
              <a:schemeClr val="tx2">
                <a:lumMod val="60000"/>
                <a:lumOff val="40000"/>
              </a:schemeClr>
            </a:solidFill>
            <a:prstDash val="solid"/>
            <a:round/>
            <a:headEnd type="none" w="med" len="med"/>
            <a:tailEnd type="none" w="med" len="med"/>
          </a:ln>
          <a:effectLst/>
        </p:spPr>
        <p:txBody>
          <a:bodyPr lIns="36000" tIns="36000" rIns="36000" bIns="36000" anchor="ctr"/>
          <a:lstStyle/>
          <a:p>
            <a:pPr algn="ctr" eaLnBrk="1" hangingPunct="1">
              <a:defRPr/>
            </a:pPr>
            <a:r>
              <a:rPr lang="ja-JP" altLang="en-US" sz="1050" dirty="0">
                <a:solidFill>
                  <a:srgbClr val="000000"/>
                </a:solidFill>
                <a:latin typeface="MS UI Gothic" pitchFamily="50" charset="-128"/>
                <a:ea typeface="MS UI Gothic" pitchFamily="50" charset="-128"/>
              </a:rPr>
              <a:t>テスト方針</a:t>
            </a:r>
          </a:p>
        </p:txBody>
      </p:sp>
      <p:cxnSp>
        <p:nvCxnSpPr>
          <p:cNvPr id="40" name="直線コネクタ 39"/>
          <p:cNvCxnSpPr/>
          <p:nvPr/>
        </p:nvCxnSpPr>
        <p:spPr bwMode="auto">
          <a:xfrm>
            <a:off x="611560" y="5235424"/>
            <a:ext cx="6807200" cy="3175"/>
          </a:xfrm>
          <a:prstGeom prst="line">
            <a:avLst/>
          </a:prstGeom>
          <a:solidFill>
            <a:schemeClr val="accent2"/>
          </a:solidFill>
          <a:ln w="9525" cap="flat" cmpd="sng" algn="ctr">
            <a:solidFill>
              <a:schemeClr val="tx2">
                <a:lumMod val="75000"/>
              </a:schemeClr>
            </a:solidFill>
            <a:prstDash val="dash"/>
            <a:round/>
            <a:headEnd type="none" w="med" len="med"/>
            <a:tailEnd type="none" w="med" len="med"/>
          </a:ln>
          <a:effectLst/>
        </p:spPr>
      </p:cxnSp>
      <p:cxnSp>
        <p:nvCxnSpPr>
          <p:cNvPr id="41" name="直線矢印コネクタ 190"/>
          <p:cNvCxnSpPr>
            <a:cxnSpLocks noChangeShapeType="1"/>
          </p:cNvCxnSpPr>
          <p:nvPr/>
        </p:nvCxnSpPr>
        <p:spPr bwMode="auto">
          <a:xfrm>
            <a:off x="857622" y="4357537"/>
            <a:ext cx="1588" cy="885825"/>
          </a:xfrm>
          <a:prstGeom prst="straightConnector1">
            <a:avLst/>
          </a:prstGeom>
          <a:noFill/>
          <a:ln w="12700" algn="ctr">
            <a:solidFill>
              <a:schemeClr val="tx1"/>
            </a:solidFill>
            <a:round/>
            <a:headEnd type="triangle" w="med" len="med"/>
            <a:tailEnd type="triangle" w="med" len="med"/>
          </a:ln>
        </p:spPr>
      </p:cxnSp>
      <p:cxnSp>
        <p:nvCxnSpPr>
          <p:cNvPr id="42" name="直線矢印コネクタ 192"/>
          <p:cNvCxnSpPr>
            <a:cxnSpLocks noChangeShapeType="1"/>
          </p:cNvCxnSpPr>
          <p:nvPr/>
        </p:nvCxnSpPr>
        <p:spPr bwMode="auto">
          <a:xfrm>
            <a:off x="857622" y="5235424"/>
            <a:ext cx="0" cy="842963"/>
          </a:xfrm>
          <a:prstGeom prst="straightConnector1">
            <a:avLst/>
          </a:prstGeom>
          <a:noFill/>
          <a:ln w="12700" algn="ctr">
            <a:solidFill>
              <a:schemeClr val="tx1"/>
            </a:solidFill>
            <a:round/>
            <a:headEnd type="triangle" w="med" len="med"/>
            <a:tailEnd type="triangle" w="med" len="med"/>
          </a:ln>
        </p:spPr>
      </p:cxnSp>
      <p:sp>
        <p:nvSpPr>
          <p:cNvPr id="43" name="正方形/長方形 195"/>
          <p:cNvSpPr>
            <a:spLocks noChangeArrowheads="1"/>
          </p:cNvSpPr>
          <p:nvPr/>
        </p:nvSpPr>
        <p:spPr bwMode="auto">
          <a:xfrm>
            <a:off x="645108" y="5308378"/>
            <a:ext cx="307777" cy="707886"/>
          </a:xfrm>
          <a:prstGeom prst="rect">
            <a:avLst/>
          </a:prstGeom>
          <a:noFill/>
          <a:ln w="9525">
            <a:noFill/>
            <a:miter lim="800000"/>
            <a:headEnd/>
            <a:tailEnd/>
          </a:ln>
        </p:spPr>
        <p:txBody>
          <a:bodyPr vert="eaVert" wrap="none">
            <a:spAutoFit/>
          </a:bodyPr>
          <a:lstStyle/>
          <a:p>
            <a:pPr eaLnBrk="1" hangingPunct="1"/>
            <a:r>
              <a:rPr lang="ja-JP" altLang="en-US" sz="800">
                <a:solidFill>
                  <a:srgbClr val="000000"/>
                </a:solidFill>
                <a:latin typeface="MS UI Gothic" pitchFamily="50" charset="-128"/>
                <a:ea typeface="MS UI Gothic" pitchFamily="50" charset="-128"/>
              </a:rPr>
              <a:t>ハードウェア</a:t>
            </a:r>
          </a:p>
        </p:txBody>
      </p:sp>
      <p:sp>
        <p:nvSpPr>
          <p:cNvPr id="44" name="正方形/長方形 196"/>
          <p:cNvSpPr>
            <a:spLocks noChangeArrowheads="1"/>
          </p:cNvSpPr>
          <p:nvPr/>
        </p:nvSpPr>
        <p:spPr bwMode="auto">
          <a:xfrm>
            <a:off x="645108" y="4447953"/>
            <a:ext cx="307777" cy="707886"/>
          </a:xfrm>
          <a:prstGeom prst="rect">
            <a:avLst/>
          </a:prstGeom>
          <a:noFill/>
          <a:ln w="9525">
            <a:noFill/>
            <a:miter lim="800000"/>
            <a:headEnd/>
            <a:tailEnd/>
          </a:ln>
        </p:spPr>
        <p:txBody>
          <a:bodyPr vert="eaVert" wrap="none">
            <a:spAutoFit/>
          </a:bodyPr>
          <a:lstStyle/>
          <a:p>
            <a:pPr eaLnBrk="1" hangingPunct="1"/>
            <a:r>
              <a:rPr lang="ja-JP" altLang="en-US" sz="800">
                <a:solidFill>
                  <a:srgbClr val="000000"/>
                </a:solidFill>
                <a:latin typeface="MS UI Gothic" pitchFamily="50" charset="-128"/>
                <a:ea typeface="MS UI Gothic" pitchFamily="50" charset="-128"/>
              </a:rPr>
              <a:t>ソフトウェア</a:t>
            </a:r>
          </a:p>
        </p:txBody>
      </p:sp>
      <p:sp>
        <p:nvSpPr>
          <p:cNvPr id="45" name="AutoShape 9"/>
          <p:cNvSpPr>
            <a:spLocks noChangeArrowheads="1"/>
          </p:cNvSpPr>
          <p:nvPr/>
        </p:nvSpPr>
        <p:spPr bwMode="auto">
          <a:xfrm>
            <a:off x="549647" y="1115791"/>
            <a:ext cx="1798638" cy="257175"/>
          </a:xfrm>
          <a:prstGeom prst="round2SameRect">
            <a:avLst>
              <a:gd name="adj1" fmla="val 16667"/>
              <a:gd name="adj2" fmla="val 0"/>
            </a:avLst>
          </a:prstGeom>
          <a:solidFill>
            <a:schemeClr val="bg2">
              <a:lumMod val="20000"/>
              <a:lumOff val="80000"/>
            </a:schemeClr>
          </a:solidFill>
          <a:ln w="12700" algn="ctr">
            <a:solidFill>
              <a:schemeClr val="tx2"/>
            </a:solidFill>
            <a:round/>
            <a:headEnd/>
            <a:tailEnd/>
          </a:ln>
        </p:spPr>
        <p:txBody>
          <a:bodyPr wrap="none" anchor="ctr"/>
          <a:lstStyle/>
          <a:p>
            <a:pPr algn="ctr" eaLnBrk="1" hangingPunct="1">
              <a:defRPr/>
            </a:pPr>
            <a:r>
              <a:rPr lang="ja-JP" altLang="en-US" sz="1200" dirty="0">
                <a:solidFill>
                  <a:srgbClr val="000000"/>
                </a:solidFill>
                <a:latin typeface="MS UI Gothic" pitchFamily="50" charset="-128"/>
                <a:ea typeface="MS UI Gothic" pitchFamily="50" charset="-128"/>
              </a:rPr>
              <a:t>業務アプリケーション</a:t>
            </a:r>
          </a:p>
        </p:txBody>
      </p:sp>
      <p:sp>
        <p:nvSpPr>
          <p:cNvPr id="46" name="AutoShape 9"/>
          <p:cNvSpPr>
            <a:spLocks noChangeArrowheads="1"/>
          </p:cNvSpPr>
          <p:nvPr/>
        </p:nvSpPr>
        <p:spPr bwMode="auto">
          <a:xfrm>
            <a:off x="541746" y="2282602"/>
            <a:ext cx="1798637" cy="255588"/>
          </a:xfrm>
          <a:prstGeom prst="round2SameRect">
            <a:avLst>
              <a:gd name="adj1" fmla="val 16667"/>
              <a:gd name="adj2" fmla="val 0"/>
            </a:avLst>
          </a:prstGeom>
          <a:solidFill>
            <a:schemeClr val="bg1"/>
          </a:solidFill>
          <a:ln w="31750" algn="ctr">
            <a:solidFill>
              <a:schemeClr val="tx2"/>
            </a:solidFill>
            <a:round/>
            <a:headEnd/>
            <a:tailEnd/>
          </a:ln>
        </p:spPr>
        <p:txBody>
          <a:bodyPr wrap="none" anchor="ctr"/>
          <a:lstStyle/>
          <a:p>
            <a:pPr algn="ctr" eaLnBrk="1" hangingPunct="1">
              <a:defRPr/>
            </a:pPr>
            <a:r>
              <a:rPr lang="ja-JP" altLang="en-US" sz="1200" b="1">
                <a:solidFill>
                  <a:srgbClr val="000000"/>
                </a:solidFill>
                <a:latin typeface="MS UI Gothic" pitchFamily="50" charset="-128"/>
                <a:ea typeface="MS UI Gothic" pitchFamily="50" charset="-128"/>
              </a:rPr>
              <a:t>基盤・フレームワーク</a:t>
            </a:r>
          </a:p>
        </p:txBody>
      </p:sp>
      <p:sp>
        <p:nvSpPr>
          <p:cNvPr id="47" name="AutoShape 9"/>
          <p:cNvSpPr>
            <a:spLocks noChangeArrowheads="1"/>
          </p:cNvSpPr>
          <p:nvPr/>
        </p:nvSpPr>
        <p:spPr bwMode="auto">
          <a:xfrm>
            <a:off x="549649" y="4073374"/>
            <a:ext cx="2235200" cy="257175"/>
          </a:xfrm>
          <a:prstGeom prst="round2SameRect">
            <a:avLst>
              <a:gd name="adj1" fmla="val 16667"/>
              <a:gd name="adj2" fmla="val 0"/>
            </a:avLst>
          </a:prstGeom>
          <a:solidFill>
            <a:schemeClr val="bg1"/>
          </a:solidFill>
          <a:ln w="31750" algn="ctr">
            <a:solidFill>
              <a:schemeClr val="tx2"/>
            </a:solidFill>
            <a:round/>
            <a:headEnd/>
            <a:tailEnd/>
          </a:ln>
        </p:spPr>
        <p:txBody>
          <a:bodyPr wrap="none" anchor="ctr"/>
          <a:lstStyle/>
          <a:p>
            <a:pPr algn="ctr" eaLnBrk="1" hangingPunct="1">
              <a:defRPr/>
            </a:pPr>
            <a:r>
              <a:rPr lang="ja-JP" altLang="en-US" sz="1200" b="1" dirty="0">
                <a:solidFill>
                  <a:srgbClr val="000000"/>
                </a:solidFill>
                <a:latin typeface="MS UI Gothic" pitchFamily="50" charset="-128"/>
                <a:ea typeface="MS UI Gothic" pitchFamily="50" charset="-128"/>
              </a:rPr>
              <a:t>ハードウェア・ソフトウェア</a:t>
            </a:r>
          </a:p>
        </p:txBody>
      </p:sp>
      <p:sp>
        <p:nvSpPr>
          <p:cNvPr id="48" name="AutoShape 9"/>
          <p:cNvSpPr>
            <a:spLocks noChangeArrowheads="1"/>
          </p:cNvSpPr>
          <p:nvPr/>
        </p:nvSpPr>
        <p:spPr bwMode="auto">
          <a:xfrm>
            <a:off x="7631486" y="1185640"/>
            <a:ext cx="1262062" cy="468312"/>
          </a:xfrm>
          <a:prstGeom prst="round2SameRect">
            <a:avLst>
              <a:gd name="adj1" fmla="val 16667"/>
              <a:gd name="adj2" fmla="val 0"/>
            </a:avLst>
          </a:prstGeom>
          <a:solidFill>
            <a:schemeClr val="bg1"/>
          </a:solidFill>
          <a:ln w="31750" algn="ctr">
            <a:solidFill>
              <a:schemeClr val="tx2"/>
            </a:solidFill>
            <a:round/>
            <a:headEnd/>
            <a:tailEnd/>
          </a:ln>
        </p:spPr>
        <p:txBody>
          <a:bodyPr wrap="none" anchor="ctr"/>
          <a:lstStyle/>
          <a:p>
            <a:pPr algn="ctr" eaLnBrk="1" hangingPunct="1">
              <a:defRPr/>
            </a:pPr>
            <a:r>
              <a:rPr lang="ja-JP" altLang="en-US" sz="1200" b="1" dirty="0">
                <a:solidFill>
                  <a:srgbClr val="000000"/>
                </a:solidFill>
                <a:latin typeface="MS UI Gothic" pitchFamily="50" charset="-128"/>
                <a:ea typeface="MS UI Gothic" pitchFamily="50" charset="-128"/>
              </a:rPr>
              <a:t>プロセス・</a:t>
            </a:r>
            <a:endParaRPr lang="en-US" altLang="ja-JP" sz="1200" b="1" dirty="0">
              <a:solidFill>
                <a:srgbClr val="000000"/>
              </a:solidFill>
              <a:latin typeface="MS UI Gothic" pitchFamily="50" charset="-128"/>
              <a:ea typeface="MS UI Gothic" pitchFamily="50" charset="-128"/>
            </a:endParaRPr>
          </a:p>
          <a:p>
            <a:pPr algn="ctr" eaLnBrk="1" hangingPunct="1">
              <a:defRPr/>
            </a:pPr>
            <a:r>
              <a:rPr lang="ja-JP" altLang="en-US" sz="1200" b="1" dirty="0">
                <a:solidFill>
                  <a:srgbClr val="000000"/>
                </a:solidFill>
                <a:latin typeface="MS UI Gothic" pitchFamily="50" charset="-128"/>
                <a:ea typeface="MS UI Gothic" pitchFamily="50" charset="-128"/>
              </a:rPr>
              <a:t>ガバナンス</a:t>
            </a:r>
          </a:p>
        </p:txBody>
      </p:sp>
      <p:sp>
        <p:nvSpPr>
          <p:cNvPr id="49" name="正方形/長方形 48"/>
          <p:cNvSpPr/>
          <p:nvPr/>
        </p:nvSpPr>
        <p:spPr bwMode="auto">
          <a:xfrm>
            <a:off x="4875589" y="2411197"/>
            <a:ext cx="2592387" cy="1533525"/>
          </a:xfrm>
          <a:prstGeom prst="rect">
            <a:avLst/>
          </a:prstGeom>
          <a:solidFill>
            <a:schemeClr val="tx2">
              <a:lumMod val="20000"/>
              <a:lumOff val="80000"/>
            </a:schemeClr>
          </a:solidFill>
          <a:ln w="25400" cap="flat" cmpd="sng" algn="ctr">
            <a:solidFill>
              <a:schemeClr val="tx2">
                <a:lumMod val="50000"/>
              </a:schemeClr>
            </a:solidFill>
            <a:prstDash val="solid"/>
            <a:round/>
            <a:headEnd type="none" w="med" len="med"/>
            <a:tailEnd type="none" w="med" len="med"/>
          </a:ln>
          <a:effectLst/>
        </p:spPr>
        <p:txBody>
          <a:bodyPr lIns="36000" tIns="36000" rIns="36000" bIns="36000"/>
          <a:lstStyle/>
          <a:p>
            <a:pPr eaLnBrk="1" hangingPunct="1">
              <a:defRPr/>
            </a:pPr>
            <a:endParaRPr lang="ja-JP" altLang="en-US" sz="1050" dirty="0">
              <a:solidFill>
                <a:srgbClr val="000000">
                  <a:lumMod val="95000"/>
                  <a:lumOff val="5000"/>
                </a:srgbClr>
              </a:solidFill>
              <a:latin typeface="MS UI Gothic" pitchFamily="50" charset="-128"/>
              <a:ea typeface="MS UI Gothic" pitchFamily="50" charset="-128"/>
            </a:endParaRPr>
          </a:p>
        </p:txBody>
      </p:sp>
      <p:sp>
        <p:nvSpPr>
          <p:cNvPr id="50" name="AutoShape 9"/>
          <p:cNvSpPr>
            <a:spLocks noChangeArrowheads="1"/>
          </p:cNvSpPr>
          <p:nvPr/>
        </p:nvSpPr>
        <p:spPr bwMode="auto">
          <a:xfrm>
            <a:off x="4824787" y="2281087"/>
            <a:ext cx="1744662" cy="257175"/>
          </a:xfrm>
          <a:prstGeom prst="round2SameRect">
            <a:avLst>
              <a:gd name="adj1" fmla="val 16667"/>
              <a:gd name="adj2" fmla="val 0"/>
            </a:avLst>
          </a:prstGeom>
          <a:solidFill>
            <a:schemeClr val="bg1"/>
          </a:solidFill>
          <a:ln w="31750" algn="ctr">
            <a:solidFill>
              <a:schemeClr val="tx2"/>
            </a:solidFill>
            <a:round/>
            <a:headEnd/>
            <a:tailEnd/>
          </a:ln>
        </p:spPr>
        <p:txBody>
          <a:bodyPr wrap="none" anchor="ctr"/>
          <a:lstStyle/>
          <a:p>
            <a:pPr algn="ctr" eaLnBrk="1" hangingPunct="1">
              <a:defRPr/>
            </a:pPr>
            <a:r>
              <a:rPr lang="ja-JP" altLang="en-US" sz="1200" b="1" dirty="0">
                <a:solidFill>
                  <a:srgbClr val="000000"/>
                </a:solidFill>
                <a:latin typeface="MS UI Gothic" pitchFamily="50" charset="-128"/>
                <a:ea typeface="MS UI Gothic" pitchFamily="50" charset="-128"/>
              </a:rPr>
              <a:t>ミドルウェア</a:t>
            </a:r>
          </a:p>
        </p:txBody>
      </p:sp>
      <p:sp>
        <p:nvSpPr>
          <p:cNvPr id="51" name="正方形/長方形 24"/>
          <p:cNvSpPr>
            <a:spLocks noChangeArrowheads="1"/>
          </p:cNvSpPr>
          <p:nvPr/>
        </p:nvSpPr>
        <p:spPr bwMode="auto">
          <a:xfrm>
            <a:off x="5329612" y="2665190"/>
            <a:ext cx="1746250" cy="328612"/>
          </a:xfrm>
          <a:prstGeom prst="rect">
            <a:avLst/>
          </a:prstGeom>
          <a:solidFill>
            <a:srgbClr val="E4E7FE"/>
          </a:solidFill>
          <a:ln w="12700" algn="ctr">
            <a:solidFill>
              <a:srgbClr val="4E62FA"/>
            </a:solidFill>
            <a:round/>
            <a:headEnd/>
            <a:tailEnd/>
          </a:ln>
        </p:spPr>
        <p:txBody>
          <a:bodyPr lIns="36000" tIns="36000" rIns="36000" bIns="36000" anchor="ctr"/>
          <a:lstStyle/>
          <a:p>
            <a:pPr algn="ctr" eaLnBrk="1" hangingPunct="1"/>
            <a:r>
              <a:rPr lang="ja-JP" altLang="en-US" sz="900" dirty="0">
                <a:solidFill>
                  <a:srgbClr val="000000"/>
                </a:solidFill>
                <a:latin typeface="MS UI Gothic" pitchFamily="50" charset="-128"/>
                <a:ea typeface="MS UI Gothic" pitchFamily="50" charset="-128"/>
              </a:rPr>
              <a:t>アプリケーションサーバ</a:t>
            </a:r>
          </a:p>
          <a:p>
            <a:pPr algn="ctr" eaLnBrk="1" hangingPunct="1"/>
            <a:r>
              <a:rPr lang="en-US" altLang="ja-JP" sz="900" dirty="0">
                <a:solidFill>
                  <a:srgbClr val="000000"/>
                </a:solidFill>
                <a:latin typeface="MS UI Gothic" pitchFamily="50" charset="-128"/>
                <a:ea typeface="MS UI Gothic" pitchFamily="50" charset="-128"/>
              </a:rPr>
              <a:t>(</a:t>
            </a:r>
            <a:r>
              <a:rPr lang="en-US" altLang="ja-JP" sz="900" dirty="0" err="1">
                <a:solidFill>
                  <a:srgbClr val="000000"/>
                </a:solidFill>
                <a:latin typeface="MS UI Gothic" pitchFamily="50" charset="-128"/>
                <a:ea typeface="MS UI Gothic" pitchFamily="50" charset="-128"/>
              </a:rPr>
              <a:t>JavaEE</a:t>
            </a:r>
            <a:r>
              <a:rPr lang="en-US" altLang="ja-JP" sz="900" dirty="0">
                <a:solidFill>
                  <a:srgbClr val="000000"/>
                </a:solidFill>
                <a:latin typeface="MS UI Gothic" pitchFamily="50" charset="-128"/>
                <a:ea typeface="MS UI Gothic" pitchFamily="50" charset="-128"/>
              </a:rPr>
              <a:t>)</a:t>
            </a:r>
            <a:endParaRPr lang="ja-JP" altLang="en-US" sz="900" dirty="0">
              <a:solidFill>
                <a:srgbClr val="000000"/>
              </a:solidFill>
              <a:latin typeface="MS UI Gothic" pitchFamily="50" charset="-128"/>
              <a:ea typeface="MS UI Gothic" pitchFamily="50" charset="-128"/>
            </a:endParaRPr>
          </a:p>
        </p:txBody>
      </p:sp>
      <p:sp>
        <p:nvSpPr>
          <p:cNvPr id="52" name="正方形/長方形 25"/>
          <p:cNvSpPr>
            <a:spLocks noChangeArrowheads="1"/>
          </p:cNvSpPr>
          <p:nvPr/>
        </p:nvSpPr>
        <p:spPr bwMode="auto">
          <a:xfrm>
            <a:off x="5329611" y="3108102"/>
            <a:ext cx="793750" cy="328613"/>
          </a:xfrm>
          <a:prstGeom prst="rect">
            <a:avLst/>
          </a:prstGeom>
          <a:solidFill>
            <a:srgbClr val="E4E7FE"/>
          </a:solidFill>
          <a:ln w="12700" algn="ctr">
            <a:solidFill>
              <a:srgbClr val="4E62FA"/>
            </a:solidFill>
            <a:round/>
            <a:headEnd/>
            <a:tailEnd/>
          </a:ln>
        </p:spPr>
        <p:txBody>
          <a:bodyPr lIns="36000" tIns="36000" rIns="36000" bIns="36000" anchor="ctr"/>
          <a:lstStyle/>
          <a:p>
            <a:pPr algn="ctr" eaLnBrk="1" hangingPunct="1"/>
            <a:r>
              <a:rPr lang="en-US" altLang="ja-JP" sz="900" dirty="0">
                <a:solidFill>
                  <a:srgbClr val="000000"/>
                </a:solidFill>
                <a:latin typeface="MS UI Gothic" pitchFamily="50" charset="-128"/>
                <a:ea typeface="MS UI Gothic" pitchFamily="50" charset="-128"/>
              </a:rPr>
              <a:t>PF/BRMS</a:t>
            </a:r>
          </a:p>
        </p:txBody>
      </p:sp>
      <p:sp>
        <p:nvSpPr>
          <p:cNvPr id="53" name="正方形/長方形 26"/>
          <p:cNvSpPr>
            <a:spLocks noChangeArrowheads="1"/>
          </p:cNvSpPr>
          <p:nvPr/>
        </p:nvSpPr>
        <p:spPr bwMode="auto">
          <a:xfrm>
            <a:off x="5329611" y="3511399"/>
            <a:ext cx="793750" cy="328613"/>
          </a:xfrm>
          <a:prstGeom prst="rect">
            <a:avLst/>
          </a:prstGeom>
          <a:solidFill>
            <a:srgbClr val="E4E7FE"/>
          </a:solidFill>
          <a:ln w="12700" algn="ctr">
            <a:solidFill>
              <a:srgbClr val="4E62FA"/>
            </a:solidFill>
            <a:round/>
            <a:headEnd/>
            <a:tailEnd/>
          </a:ln>
        </p:spPr>
        <p:txBody>
          <a:bodyPr lIns="36000" tIns="36000" rIns="36000" bIns="36000" anchor="ctr"/>
          <a:lstStyle/>
          <a:p>
            <a:pPr algn="ctr" eaLnBrk="1" hangingPunct="1"/>
            <a:r>
              <a:rPr lang="en-US" altLang="ja-JP" sz="900" dirty="0">
                <a:solidFill>
                  <a:srgbClr val="000000"/>
                </a:solidFill>
                <a:latin typeface="MS UI Gothic" pitchFamily="50" charset="-128"/>
                <a:ea typeface="MS UI Gothic" pitchFamily="50" charset="-128"/>
              </a:rPr>
              <a:t>PEGA</a:t>
            </a:r>
          </a:p>
        </p:txBody>
      </p:sp>
      <p:sp>
        <p:nvSpPr>
          <p:cNvPr id="54" name="正方形/長方形 27"/>
          <p:cNvSpPr>
            <a:spLocks noChangeArrowheads="1"/>
          </p:cNvSpPr>
          <p:nvPr/>
        </p:nvSpPr>
        <p:spPr bwMode="auto">
          <a:xfrm>
            <a:off x="6305922" y="3096990"/>
            <a:ext cx="788988" cy="328612"/>
          </a:xfrm>
          <a:prstGeom prst="rect">
            <a:avLst/>
          </a:prstGeom>
          <a:solidFill>
            <a:srgbClr val="E4E7FE"/>
          </a:solidFill>
          <a:ln w="12700" algn="ctr">
            <a:solidFill>
              <a:srgbClr val="4E62FA"/>
            </a:solidFill>
            <a:round/>
            <a:headEnd/>
            <a:tailEnd/>
          </a:ln>
        </p:spPr>
        <p:txBody>
          <a:bodyPr lIns="36000" tIns="36000" rIns="36000" bIns="36000" anchor="ctr"/>
          <a:lstStyle/>
          <a:p>
            <a:pPr algn="ctr" eaLnBrk="1" hangingPunct="1"/>
            <a:r>
              <a:rPr lang="en-US" altLang="ja-JP" sz="900" dirty="0">
                <a:solidFill>
                  <a:srgbClr val="000000"/>
                </a:solidFill>
                <a:latin typeface="MS UI Gothic" pitchFamily="50" charset="-128"/>
                <a:ea typeface="MS UI Gothic" pitchFamily="50" charset="-128"/>
              </a:rPr>
              <a:t>ESB/ETL</a:t>
            </a:r>
          </a:p>
        </p:txBody>
      </p:sp>
      <p:sp>
        <p:nvSpPr>
          <p:cNvPr id="55" name="正方形/長方形 25"/>
          <p:cNvSpPr>
            <a:spLocks noChangeArrowheads="1"/>
          </p:cNvSpPr>
          <p:nvPr/>
        </p:nvSpPr>
        <p:spPr bwMode="auto">
          <a:xfrm>
            <a:off x="6302748" y="3528790"/>
            <a:ext cx="793750" cy="328612"/>
          </a:xfrm>
          <a:prstGeom prst="rect">
            <a:avLst/>
          </a:prstGeom>
          <a:solidFill>
            <a:srgbClr val="E4E7FE"/>
          </a:solidFill>
          <a:ln w="12700" algn="ctr">
            <a:solidFill>
              <a:srgbClr val="4E62FA"/>
            </a:solidFill>
            <a:round/>
            <a:headEnd/>
            <a:tailEnd/>
          </a:ln>
        </p:spPr>
        <p:txBody>
          <a:bodyPr lIns="36000" tIns="36000" rIns="36000" bIns="36000" anchor="ctr"/>
          <a:lstStyle/>
          <a:p>
            <a:pPr algn="ctr" eaLnBrk="1" hangingPunct="1"/>
            <a:r>
              <a:rPr lang="en-US" altLang="ja-JP" sz="900" dirty="0">
                <a:solidFill>
                  <a:srgbClr val="000000"/>
                </a:solidFill>
                <a:latin typeface="MS UI Gothic" pitchFamily="50" charset="-128"/>
                <a:ea typeface="MS UI Gothic" pitchFamily="50" charset="-128"/>
              </a:rPr>
              <a:t>BI</a:t>
            </a:r>
          </a:p>
        </p:txBody>
      </p:sp>
      <p:sp>
        <p:nvSpPr>
          <p:cNvPr id="56" name="正方形/長方形 55"/>
          <p:cNvSpPr/>
          <p:nvPr/>
        </p:nvSpPr>
        <p:spPr bwMode="auto">
          <a:xfrm>
            <a:off x="2859496" y="3079534"/>
            <a:ext cx="1311275" cy="341313"/>
          </a:xfrm>
          <a:prstGeom prst="rect">
            <a:avLst/>
          </a:prstGeom>
          <a:solidFill>
            <a:schemeClr val="accent1">
              <a:lumMod val="20000"/>
              <a:lumOff val="80000"/>
            </a:schemeClr>
          </a:solidFill>
          <a:ln w="12700" cap="flat" cmpd="sng" algn="ctr">
            <a:solidFill>
              <a:schemeClr val="tx2">
                <a:lumMod val="60000"/>
                <a:lumOff val="40000"/>
              </a:schemeClr>
            </a:solidFill>
            <a:prstDash val="solid"/>
            <a:round/>
            <a:headEnd type="none" w="med" len="med"/>
            <a:tailEnd type="none" w="med" len="med"/>
          </a:ln>
          <a:effectLst/>
        </p:spPr>
        <p:txBody>
          <a:bodyPr lIns="36000" tIns="36000" rIns="36000" bIns="36000" anchor="ctr"/>
          <a:lstStyle/>
          <a:p>
            <a:pPr algn="ctr" eaLnBrk="1" hangingPunct="1">
              <a:defRPr/>
            </a:pPr>
            <a:r>
              <a:rPr lang="ja-JP" altLang="en-US" sz="1050" dirty="0">
                <a:solidFill>
                  <a:srgbClr val="000000"/>
                </a:solidFill>
                <a:latin typeface="MS UI Gothic" pitchFamily="50" charset="-128"/>
                <a:ea typeface="MS UI Gothic" pitchFamily="50" charset="-128"/>
              </a:rPr>
              <a:t>連携基盤</a:t>
            </a:r>
          </a:p>
        </p:txBody>
      </p:sp>
      <p:sp>
        <p:nvSpPr>
          <p:cNvPr id="57" name="正方形/長方形 56"/>
          <p:cNvSpPr/>
          <p:nvPr/>
        </p:nvSpPr>
        <p:spPr bwMode="auto">
          <a:xfrm>
            <a:off x="2853146" y="2639790"/>
            <a:ext cx="1311275" cy="341312"/>
          </a:xfrm>
          <a:prstGeom prst="rect">
            <a:avLst/>
          </a:prstGeom>
          <a:solidFill>
            <a:schemeClr val="accent1">
              <a:lumMod val="20000"/>
              <a:lumOff val="80000"/>
            </a:schemeClr>
          </a:solidFill>
          <a:ln w="12700" cap="flat" cmpd="sng" algn="ctr">
            <a:solidFill>
              <a:schemeClr val="tx2">
                <a:lumMod val="60000"/>
                <a:lumOff val="40000"/>
              </a:schemeClr>
            </a:solidFill>
            <a:prstDash val="solid"/>
            <a:round/>
            <a:headEnd type="none" w="med" len="med"/>
            <a:tailEnd type="none" w="med" len="med"/>
          </a:ln>
          <a:effectLst/>
        </p:spPr>
        <p:txBody>
          <a:bodyPr lIns="36000" tIns="36000" rIns="36000" bIns="36000" anchor="ctr"/>
          <a:lstStyle/>
          <a:p>
            <a:pPr algn="ctr" eaLnBrk="1" hangingPunct="1">
              <a:defRPr/>
            </a:pPr>
            <a:r>
              <a:rPr lang="ja-JP" altLang="en-US" sz="1050" dirty="0">
                <a:solidFill>
                  <a:srgbClr val="000000"/>
                </a:solidFill>
                <a:latin typeface="MS UI Gothic" pitchFamily="50" charset="-128"/>
                <a:ea typeface="MS UI Gothic" pitchFamily="50" charset="-128"/>
              </a:rPr>
              <a:t>認証基盤</a:t>
            </a:r>
          </a:p>
        </p:txBody>
      </p:sp>
      <p:sp>
        <p:nvSpPr>
          <p:cNvPr id="58" name="正方形/長方形 57"/>
          <p:cNvSpPr/>
          <p:nvPr/>
        </p:nvSpPr>
        <p:spPr bwMode="auto">
          <a:xfrm>
            <a:off x="2853112" y="3492349"/>
            <a:ext cx="1314450" cy="341313"/>
          </a:xfrm>
          <a:prstGeom prst="rect">
            <a:avLst/>
          </a:prstGeom>
          <a:solidFill>
            <a:schemeClr val="accent1">
              <a:lumMod val="20000"/>
              <a:lumOff val="80000"/>
            </a:schemeClr>
          </a:solidFill>
          <a:ln w="12700" cap="flat" cmpd="sng" algn="ctr">
            <a:solidFill>
              <a:schemeClr val="tx2">
                <a:lumMod val="60000"/>
                <a:lumOff val="40000"/>
              </a:schemeClr>
            </a:solidFill>
            <a:prstDash val="solid"/>
            <a:round/>
            <a:headEnd type="none" w="med" len="med"/>
            <a:tailEnd type="none" w="med" len="med"/>
          </a:ln>
          <a:effectLst/>
        </p:spPr>
        <p:txBody>
          <a:bodyPr lIns="36000" tIns="36000" rIns="36000" bIns="36000" anchor="ctr"/>
          <a:lstStyle/>
          <a:p>
            <a:pPr algn="ctr" eaLnBrk="1" hangingPunct="1">
              <a:defRPr/>
            </a:pPr>
            <a:r>
              <a:rPr lang="ja-JP" altLang="en-US" sz="1050" dirty="0">
                <a:solidFill>
                  <a:srgbClr val="000000"/>
                </a:solidFill>
                <a:latin typeface="MS UI Gothic" pitchFamily="50" charset="-128"/>
                <a:ea typeface="MS UI Gothic" pitchFamily="50" charset="-128"/>
              </a:rPr>
              <a:t>運用基盤</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図 2"/>
          <p:cNvPicPr>
            <a:picLocks noChangeAspect="1" noChangeArrowheads="1"/>
          </p:cNvPicPr>
          <p:nvPr/>
        </p:nvPicPr>
        <p:blipFill>
          <a:blip r:embed="rId2" cstate="print"/>
          <a:srcRect/>
          <a:stretch>
            <a:fillRect/>
          </a:stretch>
        </p:blipFill>
        <p:spPr bwMode="auto">
          <a:xfrm>
            <a:off x="323528" y="1322958"/>
            <a:ext cx="8477588" cy="4842346"/>
          </a:xfrm>
          <a:prstGeom prst="rect">
            <a:avLst/>
          </a:prstGeom>
          <a:noFill/>
          <a:ln w="9525">
            <a:noFill/>
            <a:miter lim="800000"/>
            <a:headEnd/>
            <a:tailEnd/>
          </a:ln>
        </p:spPr>
      </p:pic>
      <p:sp>
        <p:nvSpPr>
          <p:cNvPr id="6" name="タイトル 1"/>
          <p:cNvSpPr>
            <a:spLocks noGrp="1"/>
          </p:cNvSpPr>
          <p:nvPr>
            <p:ph type="title"/>
          </p:nvPr>
        </p:nvSpPr>
        <p:spPr>
          <a:xfrm>
            <a:off x="457200" y="274638"/>
            <a:ext cx="8229600" cy="994122"/>
          </a:xfrm>
        </p:spPr>
        <p:txBody>
          <a:bodyPr/>
          <a:lstStyle/>
          <a:p>
            <a:r>
              <a:rPr lang="ja-JP" altLang="ja-JP" dirty="0" smtClean="0"/>
              <a:t>＜業務アプリの全体構成＞</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179512" y="116632"/>
            <a:ext cx="8640960" cy="6552728"/>
          </a:xfrm>
        </p:spPr>
        <p:txBody>
          <a:bodyPr>
            <a:normAutofit/>
          </a:bodyPr>
          <a:lstStyle/>
          <a:p>
            <a:pPr algn="l"/>
            <a:r>
              <a:rPr lang="ja-JP" altLang="ja-JP" sz="1800" dirty="0">
                <a:solidFill>
                  <a:schemeClr val="tx1"/>
                </a:solidFill>
                <a:latin typeface="+mn-ea"/>
              </a:rPr>
              <a:t>未来フレームワークと業務フレームワークの</a:t>
            </a:r>
            <a:r>
              <a:rPr lang="ja-JP" altLang="ja-JP" sz="1800" dirty="0" smtClean="0">
                <a:solidFill>
                  <a:schemeClr val="tx1"/>
                </a:solidFill>
                <a:latin typeface="+mn-ea"/>
              </a:rPr>
              <a:t>役割</a:t>
            </a:r>
            <a:r>
              <a:rPr lang="ja-JP" altLang="en-US" sz="1800" dirty="0" smtClean="0">
                <a:solidFill>
                  <a:schemeClr val="tx1"/>
                </a:solidFill>
                <a:latin typeface="+mn-ea"/>
              </a:rPr>
              <a:t>：</a:t>
            </a:r>
            <a:endParaRPr lang="ja-JP" altLang="ja-JP" sz="1800" dirty="0">
              <a:solidFill>
                <a:schemeClr val="tx1"/>
              </a:solidFill>
              <a:latin typeface="+mn-ea"/>
            </a:endParaRPr>
          </a:p>
          <a:p>
            <a:pPr algn="l"/>
            <a:r>
              <a:rPr lang="ja-JP" altLang="en-US" sz="1800" dirty="0" smtClean="0">
                <a:solidFill>
                  <a:schemeClr val="tx1"/>
                </a:solidFill>
                <a:latin typeface="+mn-ea"/>
              </a:rPr>
              <a:t>■</a:t>
            </a:r>
            <a:r>
              <a:rPr lang="ja-JP" altLang="ja-JP" sz="1800" dirty="0" smtClean="0">
                <a:solidFill>
                  <a:schemeClr val="tx1"/>
                </a:solidFill>
                <a:latin typeface="+mn-ea"/>
              </a:rPr>
              <a:t>未来</a:t>
            </a:r>
            <a:r>
              <a:rPr lang="ja-JP" altLang="ja-JP" sz="1800" dirty="0">
                <a:solidFill>
                  <a:schemeClr val="tx1"/>
                </a:solidFill>
                <a:latin typeface="+mn-ea"/>
              </a:rPr>
              <a:t>フレームワーク</a:t>
            </a:r>
          </a:p>
          <a:p>
            <a:pPr algn="l"/>
            <a:r>
              <a:rPr lang="ja-JP" altLang="en-US" sz="1800" dirty="0" smtClean="0">
                <a:solidFill>
                  <a:schemeClr val="tx1"/>
                </a:solidFill>
                <a:latin typeface="+mn-ea"/>
              </a:rPr>
              <a:t>　　　</a:t>
            </a:r>
            <a:r>
              <a:rPr lang="x-none" altLang="ja-JP" sz="1800" dirty="0" smtClean="0">
                <a:solidFill>
                  <a:schemeClr val="tx1"/>
                </a:solidFill>
                <a:latin typeface="+mn-ea"/>
              </a:rPr>
              <a:t>アプリケ</a:t>
            </a:r>
            <a:r>
              <a:rPr lang="x-none" altLang="ja-JP" sz="1800" dirty="0">
                <a:solidFill>
                  <a:schemeClr val="tx1"/>
                </a:solidFill>
                <a:latin typeface="+mn-ea"/>
              </a:rPr>
              <a:t>ーション実行のためのプラットフォー</a:t>
            </a:r>
            <a:r>
              <a:rPr lang="x-none" altLang="ja-JP" sz="1800" dirty="0" smtClean="0">
                <a:solidFill>
                  <a:schemeClr val="tx1"/>
                </a:solidFill>
                <a:latin typeface="+mn-ea"/>
              </a:rPr>
              <a:t>ム的な機能や</a:t>
            </a:r>
            <a:endParaRPr lang="en-US" altLang="ja-JP" sz="1800" dirty="0" smtClean="0">
              <a:solidFill>
                <a:schemeClr val="tx1"/>
              </a:solidFill>
              <a:latin typeface="+mn-ea"/>
            </a:endParaRPr>
          </a:p>
          <a:p>
            <a:pPr algn="l"/>
            <a:r>
              <a:rPr lang="ja-JP" altLang="en-US" sz="1800" dirty="0">
                <a:solidFill>
                  <a:schemeClr val="tx1"/>
                </a:solidFill>
                <a:latin typeface="+mn-ea"/>
              </a:rPr>
              <a:t>　</a:t>
            </a:r>
            <a:r>
              <a:rPr lang="ja-JP" altLang="en-US" sz="1800" dirty="0" smtClean="0">
                <a:solidFill>
                  <a:schemeClr val="tx1"/>
                </a:solidFill>
                <a:latin typeface="+mn-ea"/>
              </a:rPr>
              <a:t>　　</a:t>
            </a:r>
            <a:r>
              <a:rPr lang="x-none" altLang="ja-JP" sz="1800" dirty="0" smtClean="0">
                <a:solidFill>
                  <a:schemeClr val="tx1"/>
                </a:solidFill>
                <a:latin typeface="+mn-ea"/>
              </a:rPr>
              <a:t>全アプリケ</a:t>
            </a:r>
            <a:r>
              <a:rPr lang="x-none" altLang="ja-JP" sz="1800" dirty="0">
                <a:solidFill>
                  <a:schemeClr val="tx1"/>
                </a:solidFill>
                <a:latin typeface="+mn-ea"/>
              </a:rPr>
              <a:t>ーションで統一が必要な機能を担う</a:t>
            </a:r>
            <a:r>
              <a:rPr lang="ja-JP" altLang="ja-JP" sz="1800" dirty="0" err="1">
                <a:solidFill>
                  <a:schemeClr val="tx1"/>
                </a:solidFill>
                <a:latin typeface="+mn-ea"/>
              </a:rPr>
              <a:t>。</a:t>
            </a:r>
            <a:r>
              <a:rPr lang="x-none" altLang="ja-JP" sz="1800" dirty="0">
                <a:solidFill>
                  <a:schemeClr val="tx1"/>
                </a:solidFill>
                <a:latin typeface="+mn-ea"/>
              </a:rPr>
              <a:t/>
            </a:r>
            <a:br>
              <a:rPr lang="x-none" altLang="ja-JP" sz="1800" dirty="0">
                <a:solidFill>
                  <a:schemeClr val="tx1"/>
                </a:solidFill>
                <a:latin typeface="+mn-ea"/>
              </a:rPr>
            </a:br>
            <a:r>
              <a:rPr lang="ja-JP" altLang="en-US" sz="1800" dirty="0" smtClean="0">
                <a:solidFill>
                  <a:schemeClr val="tx1"/>
                </a:solidFill>
                <a:latin typeface="+mn-ea"/>
              </a:rPr>
              <a:t>　　　</a:t>
            </a:r>
            <a:r>
              <a:rPr lang="ja-JP" altLang="ja-JP" sz="1800" dirty="0" smtClean="0">
                <a:solidFill>
                  <a:schemeClr val="tx1"/>
                </a:solidFill>
                <a:latin typeface="+mn-ea"/>
              </a:rPr>
              <a:t>（</a:t>
            </a:r>
            <a:r>
              <a:rPr lang="x-none" altLang="ja-JP" sz="1800" dirty="0">
                <a:solidFill>
                  <a:schemeClr val="tx1"/>
                </a:solidFill>
                <a:latin typeface="+mn-ea"/>
              </a:rPr>
              <a:t>業務機能仕様には直結しない機能、非機能要件を実現するための機能）</a:t>
            </a:r>
            <a:endParaRPr lang="ja-JP" altLang="ja-JP" sz="1800" dirty="0">
              <a:solidFill>
                <a:schemeClr val="tx1"/>
              </a:solidFill>
              <a:latin typeface="+mn-ea"/>
            </a:endParaRPr>
          </a:p>
          <a:p>
            <a:pPr algn="l"/>
            <a:r>
              <a:rPr lang="ja-JP" altLang="en-US" sz="1800" dirty="0" smtClean="0">
                <a:solidFill>
                  <a:schemeClr val="tx1"/>
                </a:solidFill>
                <a:latin typeface="+mn-ea"/>
              </a:rPr>
              <a:t>■</a:t>
            </a:r>
            <a:r>
              <a:rPr lang="ja-JP" altLang="ja-JP" sz="1800" dirty="0" smtClean="0">
                <a:solidFill>
                  <a:schemeClr val="tx1"/>
                </a:solidFill>
                <a:latin typeface="+mn-ea"/>
              </a:rPr>
              <a:t>業務</a:t>
            </a:r>
            <a:r>
              <a:rPr lang="ja-JP" altLang="ja-JP" sz="1800" dirty="0">
                <a:solidFill>
                  <a:schemeClr val="tx1"/>
                </a:solidFill>
                <a:latin typeface="+mn-ea"/>
              </a:rPr>
              <a:t>フレームワーク</a:t>
            </a:r>
          </a:p>
          <a:p>
            <a:pPr algn="l"/>
            <a:r>
              <a:rPr lang="ja-JP" altLang="en-US" sz="1800" dirty="0" smtClean="0">
                <a:solidFill>
                  <a:schemeClr val="tx1"/>
                </a:solidFill>
                <a:latin typeface="+mn-ea"/>
              </a:rPr>
              <a:t>　　　</a:t>
            </a:r>
            <a:r>
              <a:rPr lang="ja-JP" altLang="ja-JP" sz="1800" dirty="0" smtClean="0">
                <a:solidFill>
                  <a:schemeClr val="tx1"/>
                </a:solidFill>
                <a:latin typeface="+mn-ea"/>
              </a:rPr>
              <a:t>業務</a:t>
            </a:r>
            <a:r>
              <a:rPr lang="ja-JP" altLang="ja-JP" sz="1800" dirty="0">
                <a:solidFill>
                  <a:schemeClr val="tx1"/>
                </a:solidFill>
                <a:latin typeface="+mn-ea"/>
              </a:rPr>
              <a:t>機能仕様に基づく業務アプリケーションロジックの中から</a:t>
            </a:r>
            <a:r>
              <a:rPr lang="ja-JP" altLang="ja-JP" sz="1800" dirty="0" smtClean="0">
                <a:solidFill>
                  <a:schemeClr val="tx1"/>
                </a:solidFill>
                <a:latin typeface="+mn-ea"/>
              </a:rPr>
              <a:t>、</a:t>
            </a:r>
            <a:endParaRPr lang="en-US" altLang="ja-JP" sz="1800" dirty="0" smtClean="0">
              <a:solidFill>
                <a:schemeClr val="tx1"/>
              </a:solidFill>
              <a:latin typeface="+mn-ea"/>
            </a:endParaRPr>
          </a:p>
          <a:p>
            <a:pPr algn="l"/>
            <a:r>
              <a:rPr lang="ja-JP" altLang="en-US" sz="1800" dirty="0">
                <a:solidFill>
                  <a:schemeClr val="tx1"/>
                </a:solidFill>
                <a:latin typeface="+mn-ea"/>
              </a:rPr>
              <a:t>　</a:t>
            </a:r>
            <a:r>
              <a:rPr lang="ja-JP" altLang="en-US" sz="1800" dirty="0" smtClean="0">
                <a:solidFill>
                  <a:schemeClr val="tx1"/>
                </a:solidFill>
                <a:latin typeface="+mn-ea"/>
              </a:rPr>
              <a:t>　　</a:t>
            </a:r>
            <a:r>
              <a:rPr lang="ja-JP" altLang="ja-JP" sz="1800" dirty="0" smtClean="0">
                <a:solidFill>
                  <a:schemeClr val="tx1"/>
                </a:solidFill>
                <a:latin typeface="+mn-ea"/>
              </a:rPr>
              <a:t>共通的</a:t>
            </a:r>
            <a:r>
              <a:rPr lang="ja-JP" altLang="ja-JP" sz="1800" dirty="0">
                <a:solidFill>
                  <a:schemeClr val="tx1"/>
                </a:solidFill>
                <a:latin typeface="+mn-ea"/>
              </a:rPr>
              <a:t>な構造や制御を抽出しフレームワーク化する</a:t>
            </a:r>
            <a:r>
              <a:rPr lang="ja-JP" altLang="ja-JP" sz="1800" dirty="0" smtClean="0">
                <a:solidFill>
                  <a:schemeClr val="tx1"/>
                </a:solidFill>
                <a:latin typeface="+mn-ea"/>
              </a:rPr>
              <a:t>。</a:t>
            </a:r>
            <a:endParaRPr lang="en-US" altLang="ja-JP" sz="1800" dirty="0">
              <a:solidFill>
                <a:schemeClr val="tx1"/>
              </a:solidFill>
              <a:latin typeface="+mn-ea"/>
            </a:endParaRPr>
          </a:p>
          <a:p>
            <a:pPr algn="l"/>
            <a:r>
              <a:rPr lang="ja-JP" altLang="en-US" sz="1800" dirty="0" smtClean="0">
                <a:solidFill>
                  <a:schemeClr val="tx1"/>
                </a:solidFill>
                <a:latin typeface="+mn-ea"/>
              </a:rPr>
              <a:t>■</a:t>
            </a:r>
            <a:r>
              <a:rPr lang="ja-JP" altLang="ja-JP" sz="1800" dirty="0" smtClean="0">
                <a:solidFill>
                  <a:schemeClr val="tx1"/>
                </a:solidFill>
                <a:latin typeface="+mn-ea"/>
              </a:rPr>
              <a:t>未来フレームワークと業務フレームワークの役割について、下記に示す。</a:t>
            </a:r>
          </a:p>
          <a:p>
            <a:pPr algn="l"/>
            <a:endParaRPr lang="ja-JP" altLang="ja-JP" sz="1800" dirty="0">
              <a:solidFill>
                <a:schemeClr val="tx1"/>
              </a:solidFill>
              <a:latin typeface="+mn-ea"/>
            </a:endParaRPr>
          </a:p>
          <a:p>
            <a:pPr algn="l"/>
            <a:endParaRPr kumimoji="1" lang="ja-JP" altLang="en-US" sz="1800" dirty="0">
              <a:solidFill>
                <a:schemeClr val="tx1"/>
              </a:solidFill>
              <a:latin typeface="+mn-ea"/>
            </a:endParaRPr>
          </a:p>
        </p:txBody>
      </p:sp>
      <p:grpSp>
        <p:nvGrpSpPr>
          <p:cNvPr id="2" name="Group 1"/>
          <p:cNvGrpSpPr>
            <a:grpSpLocks noChangeAspect="1"/>
          </p:cNvGrpSpPr>
          <p:nvPr/>
        </p:nvGrpSpPr>
        <p:grpSpPr bwMode="auto">
          <a:xfrm>
            <a:off x="395536" y="3140968"/>
            <a:ext cx="8136904" cy="3600400"/>
            <a:chOff x="1992" y="2043"/>
            <a:chExt cx="9000" cy="4063"/>
          </a:xfrm>
        </p:grpSpPr>
        <p:sp>
          <p:nvSpPr>
            <p:cNvPr id="5" name="AutoShape 7"/>
            <p:cNvSpPr>
              <a:spLocks noChangeAspect="1" noChangeArrowheads="1" noTextEdit="1"/>
            </p:cNvSpPr>
            <p:nvPr/>
          </p:nvSpPr>
          <p:spPr bwMode="auto">
            <a:xfrm>
              <a:off x="1992" y="2043"/>
              <a:ext cx="9000" cy="4063"/>
            </a:xfrm>
            <a:prstGeom prst="rect">
              <a:avLst/>
            </a:prstGeom>
            <a:noFill/>
          </p:spPr>
          <p:txBody>
            <a:bodyPr vert="horz" wrap="square" lIns="91440" tIns="45720" rIns="91440" bIns="45720" numCol="1" anchor="t" anchorCtr="0" compatLnSpc="1">
              <a:prstTxWarp prst="textNoShape">
                <a:avLst/>
              </a:prstTxWarp>
            </a:bodyPr>
            <a:lstStyle/>
            <a:p>
              <a:endParaRPr lang="ja-JP" altLang="en-US"/>
            </a:p>
          </p:txBody>
        </p:sp>
        <p:sp>
          <p:nvSpPr>
            <p:cNvPr id="6" name="角丸四角形 83"/>
            <p:cNvSpPr>
              <a:spLocks noChangeArrowheads="1"/>
            </p:cNvSpPr>
            <p:nvPr/>
          </p:nvSpPr>
          <p:spPr bwMode="auto">
            <a:xfrm>
              <a:off x="5412" y="4126"/>
              <a:ext cx="5400" cy="335"/>
            </a:xfrm>
            <a:prstGeom prst="roundRect">
              <a:avLst>
                <a:gd name="adj" fmla="val 16667"/>
              </a:avLst>
            </a:prstGeom>
            <a:solidFill>
              <a:srgbClr val="1E3AF8"/>
            </a:solidFill>
            <a:ln w="19050">
              <a:solidFill>
                <a:srgbClr val="071AD7"/>
              </a:solidFill>
              <a:round/>
              <a:headEnd/>
              <a:tailEnd/>
            </a:ln>
          </p:spPr>
          <p:txBody>
            <a:bodyPr vert="horz" wrap="square" lIns="54000" tIns="18000" rIns="54000" bIns="1800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800" b="1" i="0" u="none" strike="noStrike" cap="none" normalizeH="0" baseline="0" smtClean="0">
                  <a:ln>
                    <a:noFill/>
                  </a:ln>
                  <a:solidFill>
                    <a:srgbClr val="FFFFFF"/>
                  </a:solidFill>
                  <a:effectLst/>
                  <a:latin typeface="Arial" pitchFamily="34" charset="0"/>
                  <a:ea typeface="ＭＳ Ｐゴシック" pitchFamily="50" charset="-128"/>
                  <a:cs typeface="ＭＳ Ｐゴシック" pitchFamily="50" charset="-128"/>
                </a:rPr>
                <a:t>未来フレームワーク</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7" name="角丸四角形 50"/>
            <p:cNvSpPr>
              <a:spLocks noChangeArrowheads="1"/>
            </p:cNvSpPr>
            <p:nvPr/>
          </p:nvSpPr>
          <p:spPr bwMode="auto">
            <a:xfrm>
              <a:off x="5412" y="2146"/>
              <a:ext cx="5400" cy="335"/>
            </a:xfrm>
            <a:prstGeom prst="roundRect">
              <a:avLst>
                <a:gd name="adj" fmla="val 16667"/>
              </a:avLst>
            </a:prstGeom>
            <a:solidFill>
              <a:srgbClr val="00FF99"/>
            </a:solidFill>
            <a:ln w="19050">
              <a:solidFill>
                <a:srgbClr val="339966"/>
              </a:solidFill>
              <a:round/>
              <a:headEnd/>
              <a:tailEnd/>
            </a:ln>
          </p:spPr>
          <p:txBody>
            <a:bodyPr vert="horz" wrap="square" lIns="54000" tIns="18000" rIns="54000" bIns="1800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800" b="1" i="0" u="none" strike="noStrike" cap="none" normalizeH="0" baseline="0" smtClean="0">
                  <a:ln>
                    <a:noFill/>
                  </a:ln>
                  <a:solidFill>
                    <a:schemeClr val="tx1"/>
                  </a:solidFill>
                  <a:effectLst/>
                  <a:latin typeface="Arial" pitchFamily="34" charset="0"/>
                  <a:ea typeface="ＭＳ Ｐゴシック" pitchFamily="50" charset="-128"/>
                  <a:cs typeface="ＭＳ Ｐゴシック" pitchFamily="50" charset="-128"/>
                </a:rPr>
                <a:t>業務フレームワーク</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8" name="角丸四角形 50"/>
            <p:cNvSpPr>
              <a:spLocks noChangeArrowheads="1"/>
            </p:cNvSpPr>
            <p:nvPr/>
          </p:nvSpPr>
          <p:spPr bwMode="auto">
            <a:xfrm>
              <a:off x="5412" y="2509"/>
              <a:ext cx="5400" cy="1440"/>
            </a:xfrm>
            <a:prstGeom prst="roundRect">
              <a:avLst>
                <a:gd name="adj" fmla="val 6431"/>
              </a:avLst>
            </a:prstGeom>
            <a:solidFill>
              <a:srgbClr val="CCFFCC"/>
            </a:solidFill>
            <a:ln w="19050">
              <a:solidFill>
                <a:srgbClr val="339966"/>
              </a:solidFill>
              <a:round/>
              <a:headEnd/>
              <a:tailEnd/>
            </a:ln>
          </p:spPr>
          <p:txBody>
            <a:bodyPr vert="horz" wrap="square" lIns="54000" tIns="18000" rIns="54000" bIns="1800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800" b="0" i="0" u="none" strike="noStrike" cap="none" normalizeH="0" baseline="0" smtClean="0">
                  <a:ln>
                    <a:noFill/>
                  </a:ln>
                  <a:solidFill>
                    <a:schemeClr val="tx1"/>
                  </a:solidFill>
                  <a:effectLst/>
                  <a:latin typeface="ＭＳ Ｐ明朝" pitchFamily="18" charset="-128"/>
                  <a:ea typeface="ＭＳ Ｐ明朝" pitchFamily="18" charset="-128"/>
                  <a:cs typeface="ＭＳ Ｐゴシック" pitchFamily="50" charset="-128"/>
                </a:rPr>
                <a:t>●</a:t>
              </a:r>
              <a:r>
                <a:rPr kumimoji="1" lang="ja-JP" sz="800" b="0" i="0" u="none" strike="noStrike" cap="none" normalizeH="0" baseline="0" smtClean="0">
                  <a:ln>
                    <a:noFill/>
                  </a:ln>
                  <a:solidFill>
                    <a:schemeClr val="tx1"/>
                  </a:solidFill>
                  <a:effectLst/>
                  <a:latin typeface="ＭＳ Ｐ明朝" pitchFamily="18" charset="-128"/>
                  <a:ea typeface="ＭＳ Ｐ明朝" pitchFamily="18" charset="-128"/>
                  <a:cs typeface="ＭＳ Ｐゴシック" pitchFamily="50" charset="-128"/>
                </a:rPr>
                <a:t>業務仕様に応じて決まる業務アプリケーションロジックの一部であり、ある程度は業務仕様に依存する</a:t>
              </a:r>
              <a:endParaRPr kumimoji="1" lang="ja-JP" sz="800" b="0" i="0" u="none" strike="noStrike" cap="none" normalizeH="0" baseline="0" smtClean="0">
                <a:ln>
                  <a:noFill/>
                </a:ln>
                <a:solidFill>
                  <a:schemeClr val="tx1"/>
                </a:solidFill>
                <a:effectLst/>
                <a:latin typeface="Arial" pitchFamily="34" charset="0"/>
                <a:ea typeface="ＭＳ Ｐゴシック" pitchFamily="50"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ja-JP" sz="800" b="0" i="0" u="none" strike="noStrike" cap="none" normalizeH="0" baseline="0" smtClean="0">
                  <a:ln>
                    <a:noFill/>
                  </a:ln>
                  <a:solidFill>
                    <a:schemeClr val="tx1"/>
                  </a:solidFill>
                  <a:effectLst/>
                  <a:latin typeface="ＭＳ Ｐ明朝" pitchFamily="18" charset="-128"/>
                  <a:ea typeface="ＭＳ Ｐ明朝" pitchFamily="18" charset="-128"/>
                  <a:cs typeface="ＭＳ Ｐゴシック" pitchFamily="50" charset="-128"/>
                </a:rPr>
                <a:t>●業務</a:t>
              </a:r>
              <a:r>
                <a:rPr kumimoji="1" lang="en-US" altLang="ja-JP" sz="800" b="0" i="0" u="none" strike="noStrike" cap="none" normalizeH="0" baseline="0" smtClean="0">
                  <a:ln>
                    <a:noFill/>
                  </a:ln>
                  <a:solidFill>
                    <a:schemeClr val="tx1"/>
                  </a:solidFill>
                  <a:effectLst/>
                  <a:latin typeface="ＭＳ Ｐ明朝" pitchFamily="18" charset="-128"/>
                  <a:ea typeface="ＭＳ Ｐ明朝" pitchFamily="18" charset="-128"/>
                  <a:cs typeface="ＭＳ Ｐゴシック" pitchFamily="50" charset="-128"/>
                </a:rPr>
                <a:t>FW</a:t>
              </a:r>
              <a:r>
                <a:rPr kumimoji="1" lang="ja-JP" altLang="en-US" sz="800" b="0" i="0" u="none" strike="noStrike" cap="none" normalizeH="0" baseline="0" smtClean="0">
                  <a:ln>
                    <a:noFill/>
                  </a:ln>
                  <a:solidFill>
                    <a:schemeClr val="tx1"/>
                  </a:solidFill>
                  <a:effectLst/>
                  <a:latin typeface="ＭＳ Ｐ明朝" pitchFamily="18" charset="-128"/>
                  <a:ea typeface="ＭＳ Ｐ明朝" pitchFamily="18" charset="-128"/>
                  <a:cs typeface="ＭＳ Ｐゴシック" pitchFamily="50" charset="-128"/>
                </a:rPr>
                <a:t>も未来</a:t>
              </a:r>
              <a:r>
                <a:rPr kumimoji="1" lang="en-US" altLang="ja-JP" sz="800" b="0" i="0" u="none" strike="noStrike" cap="none" normalizeH="0" baseline="0" smtClean="0">
                  <a:ln>
                    <a:noFill/>
                  </a:ln>
                  <a:solidFill>
                    <a:schemeClr val="tx1"/>
                  </a:solidFill>
                  <a:effectLst/>
                  <a:latin typeface="ＭＳ Ｐ明朝" pitchFamily="18" charset="-128"/>
                  <a:ea typeface="ＭＳ Ｐ明朝" pitchFamily="18" charset="-128"/>
                  <a:cs typeface="ＭＳ Ｐゴシック" pitchFamily="50" charset="-128"/>
                </a:rPr>
                <a:t>FW</a:t>
              </a:r>
              <a:r>
                <a:rPr kumimoji="1" lang="ja-JP" altLang="en-US" sz="800" b="0" i="0" u="none" strike="noStrike" cap="none" normalizeH="0" baseline="0" smtClean="0">
                  <a:ln>
                    <a:noFill/>
                  </a:ln>
                  <a:solidFill>
                    <a:schemeClr val="tx1"/>
                  </a:solidFill>
                  <a:effectLst/>
                  <a:latin typeface="ＭＳ Ｐ明朝" pitchFamily="18" charset="-128"/>
                  <a:ea typeface="ＭＳ Ｐ明朝" pitchFamily="18" charset="-128"/>
                  <a:cs typeface="ＭＳ Ｐゴシック" pitchFamily="50" charset="-128"/>
                </a:rPr>
                <a:t>を利用し、未来</a:t>
              </a:r>
              <a:r>
                <a:rPr kumimoji="1" lang="en-US" altLang="ja-JP" sz="800" b="0" i="0" u="none" strike="noStrike" cap="none" normalizeH="0" baseline="0" smtClean="0">
                  <a:ln>
                    <a:noFill/>
                  </a:ln>
                  <a:solidFill>
                    <a:schemeClr val="tx1"/>
                  </a:solidFill>
                  <a:effectLst/>
                  <a:latin typeface="ＭＳ Ｐ明朝" pitchFamily="18" charset="-128"/>
                  <a:ea typeface="ＭＳ Ｐ明朝" pitchFamily="18" charset="-128"/>
                  <a:cs typeface="ＭＳ Ｐゴシック" pitchFamily="50" charset="-128"/>
                </a:rPr>
                <a:t>FW</a:t>
              </a:r>
              <a:r>
                <a:rPr kumimoji="1" lang="ja-JP" altLang="en-US" sz="800" b="0" i="0" u="none" strike="noStrike" cap="none" normalizeH="0" baseline="0" smtClean="0">
                  <a:ln>
                    <a:noFill/>
                  </a:ln>
                  <a:solidFill>
                    <a:schemeClr val="tx1"/>
                  </a:solidFill>
                  <a:effectLst/>
                  <a:latin typeface="ＭＳ Ｐ明朝" pitchFamily="18" charset="-128"/>
                  <a:ea typeface="ＭＳ Ｐ明朝" pitchFamily="18" charset="-128"/>
                  <a:cs typeface="ＭＳ Ｐゴシック" pitchFamily="50" charset="-128"/>
                </a:rPr>
                <a:t>のルールに沿った形で実装する</a:t>
              </a:r>
              <a:endParaRPr kumimoji="1" lang="ja-JP" altLang="en-US" sz="800" b="0" i="0" u="none" strike="noStrike" cap="none" normalizeH="0" baseline="0" smtClean="0">
                <a:ln>
                  <a:noFill/>
                </a:ln>
                <a:solidFill>
                  <a:schemeClr val="tx1"/>
                </a:solidFill>
                <a:effectLst/>
                <a:latin typeface="Arial" pitchFamily="34" charset="0"/>
                <a:ea typeface="ＭＳ Ｐゴシック" pitchFamily="50"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800" b="0" i="0" u="none" strike="noStrike" cap="none" normalizeH="0" baseline="0" smtClean="0">
                  <a:ln>
                    <a:noFill/>
                  </a:ln>
                  <a:solidFill>
                    <a:schemeClr val="tx1"/>
                  </a:solidFill>
                  <a:effectLst/>
                  <a:latin typeface="ＭＳ Ｐ明朝" pitchFamily="18" charset="-128"/>
                  <a:ea typeface="ＭＳ Ｐ明朝" pitchFamily="18" charset="-128"/>
                  <a:cs typeface="ＭＳ Ｐゴシック" pitchFamily="50" charset="-128"/>
                </a:rPr>
                <a:t>（未来</a:t>
              </a:r>
              <a:r>
                <a:rPr kumimoji="1" lang="en-US" altLang="ja-JP" sz="800" b="0" i="0" u="none" strike="noStrike" cap="none" normalizeH="0" baseline="0" smtClean="0">
                  <a:ln>
                    <a:noFill/>
                  </a:ln>
                  <a:solidFill>
                    <a:schemeClr val="tx1"/>
                  </a:solidFill>
                  <a:effectLst/>
                  <a:latin typeface="ＭＳ Ｐ明朝" pitchFamily="18" charset="-128"/>
                  <a:ea typeface="ＭＳ Ｐ明朝" pitchFamily="18" charset="-128"/>
                  <a:cs typeface="ＭＳ Ｐゴシック" pitchFamily="50" charset="-128"/>
                </a:rPr>
                <a:t>FW</a:t>
              </a:r>
              <a:r>
                <a:rPr kumimoji="1" lang="ja-JP" altLang="en-US" sz="800" b="0" i="0" u="none" strike="noStrike" cap="none" normalizeH="0" baseline="0" smtClean="0">
                  <a:ln>
                    <a:noFill/>
                  </a:ln>
                  <a:solidFill>
                    <a:schemeClr val="tx1"/>
                  </a:solidFill>
                  <a:effectLst/>
                  <a:latin typeface="ＭＳ Ｐ明朝" pitchFamily="18" charset="-128"/>
                  <a:ea typeface="ＭＳ Ｐ明朝" pitchFamily="18" charset="-128"/>
                  <a:cs typeface="ＭＳ Ｐゴシック" pitchFamily="50" charset="-128"/>
                </a:rPr>
                <a:t>からは、業務アプリの一部に見える）</a:t>
              </a:r>
              <a:endParaRPr kumimoji="1" lang="ja-JP" altLang="en-US" sz="800" b="0" i="0" u="none" strike="noStrike" cap="none" normalizeH="0" baseline="0" smtClean="0">
                <a:ln>
                  <a:noFill/>
                </a:ln>
                <a:solidFill>
                  <a:schemeClr val="tx1"/>
                </a:solidFill>
                <a:effectLst/>
                <a:latin typeface="Arial" pitchFamily="34" charset="0"/>
                <a:ea typeface="ＭＳ Ｐゴシック" pitchFamily="50"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800" b="0" i="0" u="none" strike="noStrike" cap="none" normalizeH="0" baseline="0" smtClean="0">
                  <a:ln>
                    <a:noFill/>
                  </a:ln>
                  <a:solidFill>
                    <a:schemeClr val="tx1"/>
                  </a:solidFill>
                  <a:effectLst/>
                  <a:latin typeface="ＭＳ Ｐ明朝" pitchFamily="18" charset="-128"/>
                  <a:ea typeface="ＭＳ Ｐ明朝" pitchFamily="18" charset="-128"/>
                  <a:cs typeface="ＭＳ Ｐゴシック" pitchFamily="50" charset="-128"/>
                </a:rPr>
                <a:t>●共通画面（サブウィンドウ</a:t>
              </a:r>
              <a:r>
                <a:rPr kumimoji="1" lang="en-US" altLang="ja-JP" sz="800" b="0" i="0" u="none" strike="noStrike" cap="none" normalizeH="0" baseline="0" smtClean="0">
                  <a:ln>
                    <a:noFill/>
                  </a:ln>
                  <a:solidFill>
                    <a:schemeClr val="tx1"/>
                  </a:solidFill>
                  <a:effectLst/>
                  <a:latin typeface="ＭＳ Ｐ明朝" pitchFamily="18" charset="-128"/>
                  <a:ea typeface="ＭＳ Ｐ明朝" pitchFamily="18" charset="-128"/>
                  <a:cs typeface="ＭＳ Ｐゴシック" pitchFamily="50" charset="-128"/>
                </a:rPr>
                <a:t>/</a:t>
              </a:r>
              <a:r>
                <a:rPr kumimoji="1" lang="ja-JP" altLang="en-US" sz="800" b="0" i="0" u="none" strike="noStrike" cap="none" normalizeH="0" baseline="0" smtClean="0">
                  <a:ln>
                    <a:noFill/>
                  </a:ln>
                  <a:solidFill>
                    <a:schemeClr val="tx1"/>
                  </a:solidFill>
                  <a:effectLst/>
                  <a:latin typeface="ＭＳ Ｐ明朝" pitchFamily="18" charset="-128"/>
                  <a:ea typeface="ＭＳ Ｐ明朝" pitchFamily="18" charset="-128"/>
                  <a:cs typeface="ＭＳ Ｐゴシック" pitchFamily="50" charset="-128"/>
                </a:rPr>
                <a:t>コードヘルプ）や共通機能（ユーティリティー）とは別のものであり、業務アプリロジックを実装する際のフレーム（骨格</a:t>
              </a:r>
              <a:r>
                <a:rPr kumimoji="1" lang="en-US" altLang="ja-JP" sz="800" b="0" i="0" u="none" strike="noStrike" cap="none" normalizeH="0" baseline="0" smtClean="0">
                  <a:ln>
                    <a:noFill/>
                  </a:ln>
                  <a:solidFill>
                    <a:schemeClr val="tx1"/>
                  </a:solidFill>
                  <a:effectLst/>
                  <a:latin typeface="ＭＳ Ｐ明朝" pitchFamily="18" charset="-128"/>
                  <a:ea typeface="ＭＳ Ｐ明朝" pitchFamily="18" charset="-128"/>
                  <a:cs typeface="ＭＳ Ｐゴシック" pitchFamily="50" charset="-128"/>
                </a:rPr>
                <a:t>/</a:t>
              </a:r>
              <a:r>
                <a:rPr kumimoji="1" lang="ja-JP" altLang="en-US" sz="800" b="0" i="0" u="none" strike="noStrike" cap="none" normalizeH="0" baseline="0" smtClean="0">
                  <a:ln>
                    <a:noFill/>
                  </a:ln>
                  <a:solidFill>
                    <a:schemeClr val="tx1"/>
                  </a:solidFill>
                  <a:effectLst/>
                  <a:latin typeface="ＭＳ Ｐ明朝" pitchFamily="18" charset="-128"/>
                  <a:ea typeface="ＭＳ Ｐ明朝" pitchFamily="18" charset="-128"/>
                  <a:cs typeface="ＭＳ Ｐゴシック" pitchFamily="50" charset="-128"/>
                </a:rPr>
                <a:t>枠組み）として機能する</a:t>
              </a:r>
              <a:endParaRPr kumimoji="1" lang="ja-JP" altLang="en-US" sz="800" b="0" i="0" u="none" strike="noStrike" cap="none" normalizeH="0" baseline="0" smtClean="0">
                <a:ln>
                  <a:noFill/>
                </a:ln>
                <a:solidFill>
                  <a:schemeClr val="tx1"/>
                </a:solidFill>
                <a:effectLst/>
                <a:latin typeface="Arial" pitchFamily="34" charset="0"/>
                <a:ea typeface="ＭＳ Ｐゴシック" pitchFamily="50" charset="-128"/>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1" lang="ja-JP" altLang="en-US" sz="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9" name="角丸四角形 50"/>
            <p:cNvSpPr>
              <a:spLocks noChangeArrowheads="1"/>
            </p:cNvSpPr>
            <p:nvPr/>
          </p:nvSpPr>
          <p:spPr bwMode="auto">
            <a:xfrm>
              <a:off x="5412" y="4486"/>
              <a:ext cx="5400" cy="1440"/>
            </a:xfrm>
            <a:prstGeom prst="roundRect">
              <a:avLst>
                <a:gd name="adj" fmla="val 6431"/>
              </a:avLst>
            </a:prstGeom>
            <a:solidFill>
              <a:srgbClr val="CCFFFF"/>
            </a:solidFill>
            <a:ln w="19050">
              <a:solidFill>
                <a:srgbClr val="0000FF"/>
              </a:solidFill>
              <a:round/>
              <a:headEnd/>
              <a:tailEnd/>
            </a:ln>
          </p:spPr>
          <p:txBody>
            <a:bodyPr vert="horz" wrap="square" lIns="54000" tIns="18000" rIns="54000" bIns="1800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800" b="0" i="0" u="none" strike="noStrike" cap="none" normalizeH="0" baseline="0" dirty="0" smtClean="0">
                  <a:ln>
                    <a:noFill/>
                  </a:ln>
                  <a:solidFill>
                    <a:schemeClr val="tx1"/>
                  </a:solidFill>
                  <a:effectLst/>
                  <a:latin typeface="ＭＳ Ｐ明朝" pitchFamily="18" charset="-128"/>
                  <a:ea typeface="ＭＳ Ｐ明朝" pitchFamily="18" charset="-128"/>
                  <a:cs typeface="ＭＳ Ｐゴシック" pitchFamily="50" charset="-128"/>
                </a:rPr>
                <a:t>●</a:t>
              </a:r>
              <a:r>
                <a:rPr kumimoji="1" lang="en-US" altLang="ja-JP" sz="800" b="0" i="0" u="none" strike="noStrike" cap="none" normalizeH="0" baseline="0" dirty="0" smtClean="0">
                  <a:ln>
                    <a:noFill/>
                  </a:ln>
                  <a:solidFill>
                    <a:schemeClr val="tx1"/>
                  </a:solidFill>
                  <a:effectLst/>
                  <a:latin typeface="ＭＳ Ｐ明朝" pitchFamily="18" charset="-128"/>
                  <a:ea typeface="ＭＳ Ｐ明朝" pitchFamily="18" charset="-128"/>
                  <a:cs typeface="ＭＳ Ｐゴシック" pitchFamily="50" charset="-128"/>
                </a:rPr>
                <a:t>Java</a:t>
              </a:r>
              <a:r>
                <a:rPr kumimoji="1" lang="ja-JP" altLang="en-US" sz="800" b="0" i="0" u="none" strike="noStrike" cap="none" normalizeH="0" baseline="0" dirty="0" smtClean="0">
                  <a:ln>
                    <a:noFill/>
                  </a:ln>
                  <a:solidFill>
                    <a:schemeClr val="tx1"/>
                  </a:solidFill>
                  <a:effectLst/>
                  <a:latin typeface="ＭＳ Ｐ明朝" pitchFamily="18" charset="-128"/>
                  <a:ea typeface="ＭＳ Ｐ明朝" pitchFamily="18" charset="-128"/>
                  <a:cs typeface="ＭＳ Ｐゴシック" pitchFamily="50" charset="-128"/>
                </a:rPr>
                <a:t>オンライン処理（</a:t>
              </a:r>
              <a:r>
                <a:rPr kumimoji="1" lang="en-US" altLang="ja-JP" sz="800" b="0" i="0" u="none" strike="noStrike" cap="none" normalizeH="0" baseline="0" dirty="0" smtClean="0">
                  <a:ln>
                    <a:noFill/>
                  </a:ln>
                  <a:solidFill>
                    <a:schemeClr val="tx1"/>
                  </a:solidFill>
                  <a:effectLst/>
                  <a:latin typeface="ＭＳ Ｐ明朝" pitchFamily="18" charset="-128"/>
                  <a:ea typeface="ＭＳ Ｐ明朝" pitchFamily="18" charset="-128"/>
                  <a:cs typeface="ＭＳ Ｐゴシック" pitchFamily="50" charset="-128"/>
                </a:rPr>
                <a:t>=Web</a:t>
              </a:r>
              <a:r>
                <a:rPr kumimoji="1" lang="ja-JP" altLang="en-US" sz="800" b="0" i="0" u="none" strike="noStrike" cap="none" normalizeH="0" baseline="0" dirty="0" smtClean="0">
                  <a:ln>
                    <a:noFill/>
                  </a:ln>
                  <a:solidFill>
                    <a:schemeClr val="tx1"/>
                  </a:solidFill>
                  <a:effectLst/>
                  <a:latin typeface="ＭＳ Ｐ明朝" pitchFamily="18" charset="-128"/>
                  <a:ea typeface="ＭＳ Ｐ明朝" pitchFamily="18" charset="-128"/>
                  <a:cs typeface="ＭＳ Ｐゴシック" pitchFamily="50" charset="-128"/>
                </a:rPr>
                <a:t>アプリ）、非同期オンライン処理、バッチ処理 等の各処理パターンを動作させるためのプラットフォームとしての機能</a:t>
              </a:r>
              <a:endParaRPr kumimoji="1" lang="ja-JP" altLang="en-US" sz="800" b="0" i="0" u="none" strike="noStrike" cap="none" normalizeH="0" baseline="0" dirty="0" smtClean="0">
                <a:ln>
                  <a:noFill/>
                </a:ln>
                <a:solidFill>
                  <a:schemeClr val="tx1"/>
                </a:solidFill>
                <a:effectLst/>
                <a:latin typeface="Arial" pitchFamily="34" charset="0"/>
                <a:ea typeface="ＭＳ Ｐゴシック" pitchFamily="50"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800" b="0" i="0" u="none" strike="noStrike" cap="none" normalizeH="0" baseline="0" dirty="0" smtClean="0">
                  <a:ln>
                    <a:noFill/>
                  </a:ln>
                  <a:solidFill>
                    <a:schemeClr val="tx1"/>
                  </a:solidFill>
                  <a:effectLst/>
                  <a:latin typeface="ＭＳ Ｐ明朝" pitchFamily="18" charset="-128"/>
                  <a:ea typeface="ＭＳ Ｐ明朝" pitchFamily="18" charset="-128"/>
                  <a:cs typeface="ＭＳ Ｐゴシック" pitchFamily="50" charset="-128"/>
                </a:rPr>
                <a:t>例）コンポーネント定義（</a:t>
              </a:r>
              <a:r>
                <a:rPr kumimoji="1" lang="en-US" altLang="ja-JP" sz="800" b="0" i="0" u="none" strike="noStrike" cap="none" normalizeH="0" baseline="0" dirty="0" err="1" smtClean="0">
                  <a:ln>
                    <a:noFill/>
                  </a:ln>
                  <a:solidFill>
                    <a:schemeClr val="tx1"/>
                  </a:solidFill>
                  <a:effectLst/>
                  <a:latin typeface="ＭＳ Ｐ明朝" pitchFamily="18" charset="-128"/>
                  <a:ea typeface="ＭＳ Ｐ明朝" pitchFamily="18" charset="-128"/>
                  <a:cs typeface="ＭＳ Ｐゴシック" pitchFamily="50" charset="-128"/>
                </a:rPr>
                <a:t>JavaEE</a:t>
              </a:r>
              <a:r>
                <a:rPr kumimoji="1" lang="ja-JP" altLang="en-US" sz="800" b="0" i="0" u="none" strike="noStrike" cap="none" normalizeH="0" baseline="0" dirty="0" smtClean="0">
                  <a:ln>
                    <a:noFill/>
                  </a:ln>
                  <a:solidFill>
                    <a:schemeClr val="tx1"/>
                  </a:solidFill>
                  <a:effectLst/>
                  <a:latin typeface="ＭＳ Ｐ明朝" pitchFamily="18" charset="-128"/>
                  <a:ea typeface="ＭＳ Ｐ明朝" pitchFamily="18" charset="-128"/>
                  <a:cs typeface="ＭＳ Ｐゴシック" pitchFamily="50" charset="-128"/>
                </a:rPr>
                <a:t>ベース）セッション管理、トランザクション制御、</a:t>
              </a:r>
              <a:r>
                <a:rPr kumimoji="1" lang="en-US" altLang="ja-JP" sz="800" b="0" i="0" u="none" strike="noStrike" cap="none" normalizeH="0" baseline="0" dirty="0" smtClean="0">
                  <a:ln>
                    <a:noFill/>
                  </a:ln>
                  <a:solidFill>
                    <a:schemeClr val="tx1"/>
                  </a:solidFill>
                  <a:effectLst/>
                  <a:latin typeface="ＭＳ Ｐ明朝" pitchFamily="18" charset="-128"/>
                  <a:ea typeface="ＭＳ Ｐ明朝" pitchFamily="18" charset="-128"/>
                  <a:cs typeface="ＭＳ Ｐゴシック" pitchFamily="50" charset="-128"/>
                </a:rPr>
                <a:t>DB</a:t>
              </a:r>
              <a:r>
                <a:rPr kumimoji="1" lang="ja-JP" altLang="en-US" sz="800" b="0" i="0" u="none" strike="noStrike" cap="none" normalizeH="0" baseline="0" dirty="0" smtClean="0">
                  <a:ln>
                    <a:noFill/>
                  </a:ln>
                  <a:solidFill>
                    <a:schemeClr val="tx1"/>
                  </a:solidFill>
                  <a:effectLst/>
                  <a:latin typeface="ＭＳ Ｐ明朝" pitchFamily="18" charset="-128"/>
                  <a:ea typeface="ＭＳ Ｐ明朝" pitchFamily="18" charset="-128"/>
                  <a:cs typeface="ＭＳ Ｐゴシック" pitchFamily="50" charset="-128"/>
                </a:rPr>
                <a:t>接続管理、共通的なエラー処理、</a:t>
              </a:r>
              <a:endParaRPr kumimoji="1" lang="ja-JP" altLang="en-US" sz="800" b="0" i="0" u="none" strike="noStrike" cap="none" normalizeH="0" baseline="0" dirty="0" smtClean="0">
                <a:ln>
                  <a:noFill/>
                </a:ln>
                <a:solidFill>
                  <a:schemeClr val="tx1"/>
                </a:solidFill>
                <a:effectLst/>
                <a:latin typeface="Arial" pitchFamily="34" charset="0"/>
                <a:ea typeface="ＭＳ Ｐゴシック" pitchFamily="50"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800" b="0" i="0" u="none" strike="noStrike" cap="none" normalizeH="0" baseline="0" dirty="0" smtClean="0">
                  <a:ln>
                    <a:noFill/>
                  </a:ln>
                  <a:solidFill>
                    <a:schemeClr val="tx1"/>
                  </a:solidFill>
                  <a:effectLst/>
                  <a:latin typeface="ＭＳ Ｐ明朝" pitchFamily="18" charset="-128"/>
                  <a:ea typeface="ＭＳ Ｐ明朝" pitchFamily="18" charset="-128"/>
                  <a:cs typeface="ＭＳ Ｐゴシック" pitchFamily="50" charset="-128"/>
                </a:rPr>
                <a:t>非同期受付、非同期実行、バッチ実行</a:t>
              </a:r>
              <a:endParaRPr kumimoji="1" lang="ja-JP" altLang="en-US" sz="800" b="0" i="0" u="none" strike="noStrike" cap="none" normalizeH="0" baseline="0" dirty="0" smtClean="0">
                <a:ln>
                  <a:noFill/>
                </a:ln>
                <a:solidFill>
                  <a:schemeClr val="tx1"/>
                </a:solidFill>
                <a:effectLst/>
                <a:latin typeface="Arial" pitchFamily="34" charset="0"/>
                <a:ea typeface="ＭＳ Ｐゴシック" pitchFamily="50"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800" b="0" i="0" u="none" strike="noStrike" cap="none" normalizeH="0" baseline="0" dirty="0" smtClean="0">
                  <a:ln>
                    <a:noFill/>
                  </a:ln>
                  <a:solidFill>
                    <a:schemeClr val="tx1"/>
                  </a:solidFill>
                  <a:effectLst/>
                  <a:latin typeface="ＭＳ Ｐ明朝" pitchFamily="18" charset="-128"/>
                  <a:ea typeface="ＭＳ Ｐ明朝" pitchFamily="18" charset="-128"/>
                  <a:cs typeface="ＭＳ Ｐゴシック" pitchFamily="50" charset="-128"/>
                </a:rPr>
                <a:t>●すべての業務アプリで統一的に（半ば強制的に）実施する処理</a:t>
              </a:r>
              <a:endParaRPr kumimoji="1" lang="ja-JP" altLang="en-US" sz="800" b="0" i="0" u="none" strike="noStrike" cap="none" normalizeH="0" baseline="0" dirty="0" smtClean="0">
                <a:ln>
                  <a:noFill/>
                </a:ln>
                <a:solidFill>
                  <a:schemeClr val="tx1"/>
                </a:solidFill>
                <a:effectLst/>
                <a:latin typeface="Arial" pitchFamily="34" charset="0"/>
                <a:ea typeface="ＭＳ Ｐゴシック" pitchFamily="50"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800" b="0" i="0" u="none" strike="noStrike" cap="none" normalizeH="0" baseline="0" dirty="0" smtClean="0">
                  <a:ln>
                    <a:noFill/>
                  </a:ln>
                  <a:solidFill>
                    <a:schemeClr val="tx1"/>
                  </a:solidFill>
                  <a:effectLst/>
                  <a:latin typeface="ＭＳ Ｐ明朝" pitchFamily="18" charset="-128"/>
                  <a:ea typeface="ＭＳ Ｐ明朝" pitchFamily="18" charset="-128"/>
                  <a:cs typeface="ＭＳ Ｐゴシック" pitchFamily="50" charset="-128"/>
                </a:rPr>
                <a:t>例）認証、閉開局制御、ログ出力（アクセスログ</a:t>
              </a:r>
              <a:r>
                <a:rPr kumimoji="1" lang="en-US" altLang="ja-JP" sz="800" b="0" i="0" u="none" strike="noStrike" cap="none" normalizeH="0" baseline="0" dirty="0" smtClean="0">
                  <a:ln>
                    <a:noFill/>
                  </a:ln>
                  <a:solidFill>
                    <a:schemeClr val="tx1"/>
                  </a:solidFill>
                  <a:effectLst/>
                  <a:latin typeface="ＭＳ Ｐ明朝" pitchFamily="18" charset="-128"/>
                  <a:ea typeface="ＭＳ Ｐ明朝" pitchFamily="18" charset="-128"/>
                  <a:cs typeface="ＭＳ Ｐゴシック" pitchFamily="50" charset="-128"/>
                </a:rPr>
                <a:t>/</a:t>
              </a:r>
              <a:r>
                <a:rPr kumimoji="1" lang="ja-JP" altLang="en-US" sz="800" b="0" i="0" u="none" strike="noStrike" cap="none" normalizeH="0" baseline="0" dirty="0" smtClean="0">
                  <a:ln>
                    <a:noFill/>
                  </a:ln>
                  <a:solidFill>
                    <a:schemeClr val="tx1"/>
                  </a:solidFill>
                  <a:effectLst/>
                  <a:latin typeface="ＭＳ Ｐ明朝" pitchFamily="18" charset="-128"/>
                  <a:ea typeface="ＭＳ Ｐ明朝" pitchFamily="18" charset="-128"/>
                  <a:cs typeface="ＭＳ Ｐゴシック" pitchFamily="50" charset="-128"/>
                </a:rPr>
                <a:t>性能ログ</a:t>
              </a:r>
              <a:r>
                <a:rPr kumimoji="1" lang="en-US" altLang="ja-JP" sz="800" b="0" i="0" u="none" strike="noStrike" cap="none" normalizeH="0" baseline="0" dirty="0" smtClean="0">
                  <a:ln>
                    <a:noFill/>
                  </a:ln>
                  <a:solidFill>
                    <a:schemeClr val="tx1"/>
                  </a:solidFill>
                  <a:effectLst/>
                  <a:latin typeface="ＭＳ Ｐ明朝" pitchFamily="18" charset="-128"/>
                  <a:ea typeface="ＭＳ Ｐ明朝" pitchFamily="18" charset="-128"/>
                  <a:cs typeface="ＭＳ Ｐゴシック" pitchFamily="50" charset="-128"/>
                </a:rPr>
                <a:t>/</a:t>
              </a:r>
              <a:r>
                <a:rPr kumimoji="1" lang="ja-JP" altLang="en-US" sz="800" b="0" i="0" u="none" strike="noStrike" cap="none" normalizeH="0" baseline="0" dirty="0" smtClean="0">
                  <a:ln>
                    <a:noFill/>
                  </a:ln>
                  <a:solidFill>
                    <a:schemeClr val="tx1"/>
                  </a:solidFill>
                  <a:effectLst/>
                  <a:latin typeface="ＭＳ Ｐ明朝" pitchFamily="18" charset="-128"/>
                  <a:ea typeface="ＭＳ Ｐ明朝" pitchFamily="18" charset="-128"/>
                  <a:cs typeface="ＭＳ Ｐゴシック" pitchFamily="50" charset="-128"/>
                </a:rPr>
                <a:t>監査ログ</a:t>
              </a:r>
              <a:r>
                <a:rPr kumimoji="1" lang="en-US" altLang="ja-JP" sz="800" b="0" i="0" u="none" strike="noStrike" cap="none" normalizeH="0" baseline="0" dirty="0" smtClean="0">
                  <a:ln>
                    <a:noFill/>
                  </a:ln>
                  <a:solidFill>
                    <a:schemeClr val="tx1"/>
                  </a:solidFill>
                  <a:effectLst/>
                  <a:latin typeface="ＭＳ Ｐ明朝" pitchFamily="18" charset="-128"/>
                  <a:ea typeface="ＭＳ Ｐ明朝" pitchFamily="18" charset="-128"/>
                  <a:cs typeface="ＭＳ Ｐゴシック" pitchFamily="50" charset="-128"/>
                </a:rPr>
                <a:t>/</a:t>
              </a:r>
              <a:r>
                <a:rPr kumimoji="1" lang="ja-JP" altLang="en-US" sz="800" b="0" i="0" u="none" strike="noStrike" cap="none" normalizeH="0" baseline="0" dirty="0" smtClean="0">
                  <a:ln>
                    <a:noFill/>
                  </a:ln>
                  <a:solidFill>
                    <a:schemeClr val="tx1"/>
                  </a:solidFill>
                  <a:effectLst/>
                  <a:latin typeface="ＭＳ Ｐ明朝" pitchFamily="18" charset="-128"/>
                  <a:ea typeface="ＭＳ Ｐ明朝" pitchFamily="18" charset="-128"/>
                  <a:cs typeface="ＭＳ Ｐゴシック" pitchFamily="50" charset="-128"/>
                </a:rPr>
                <a:t>障害ログ） </a:t>
              </a:r>
              <a:endParaRPr kumimoji="1" lang="ja-JP" altLang="en-US" sz="800" b="0" i="0" u="none" strike="noStrike" cap="none" normalizeH="0" baseline="0" dirty="0" smtClean="0">
                <a:ln>
                  <a:noFill/>
                </a:ln>
                <a:solidFill>
                  <a:schemeClr val="tx1"/>
                </a:solidFill>
                <a:effectLst/>
                <a:latin typeface="Arial" pitchFamily="34" charset="0"/>
                <a:ea typeface="ＭＳ Ｐゴシック" pitchFamily="50"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800" b="0" i="0" u="none" strike="noStrike" cap="none" normalizeH="0" baseline="0" dirty="0" smtClean="0">
                  <a:ln>
                    <a:noFill/>
                  </a:ln>
                  <a:solidFill>
                    <a:schemeClr val="tx1"/>
                  </a:solidFill>
                  <a:effectLst/>
                  <a:latin typeface="ＭＳ Ｐ明朝" pitchFamily="18" charset="-128"/>
                  <a:ea typeface="ＭＳ Ｐ明朝" pitchFamily="18" charset="-128"/>
                  <a:cs typeface="ＭＳ Ｐゴシック" pitchFamily="50" charset="-128"/>
                </a:rPr>
                <a:t>●製品やサービス・基盤の仕様と業務アプリ実装とを疎結合にするためのラッパー</a:t>
              </a:r>
              <a:endParaRPr kumimoji="1" lang="ja-JP" altLang="en-US" sz="800" b="0" i="0" u="none" strike="noStrike" cap="none" normalizeH="0" baseline="0" dirty="0" smtClean="0">
                <a:ln>
                  <a:noFill/>
                </a:ln>
                <a:solidFill>
                  <a:schemeClr val="tx1"/>
                </a:solidFill>
                <a:effectLst/>
                <a:latin typeface="Arial" pitchFamily="34" charset="0"/>
                <a:ea typeface="ＭＳ Ｐゴシック" pitchFamily="50"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800" b="0" i="0" u="none" strike="noStrike" cap="none" normalizeH="0" baseline="0" dirty="0" smtClean="0">
                  <a:ln>
                    <a:noFill/>
                  </a:ln>
                  <a:solidFill>
                    <a:schemeClr val="tx1"/>
                  </a:solidFill>
                  <a:effectLst/>
                  <a:latin typeface="ＭＳ Ｐ明朝" pitchFamily="18" charset="-128"/>
                  <a:ea typeface="ＭＳ Ｐ明朝" pitchFamily="18" charset="-128"/>
                  <a:cs typeface="ＭＳ Ｐゴシック" pitchFamily="50" charset="-128"/>
                </a:rPr>
                <a:t>例）</a:t>
              </a:r>
              <a:r>
                <a:rPr kumimoji="1" lang="en-US" altLang="ja-JP" sz="800" b="0" i="0" u="none" strike="noStrike" cap="none" normalizeH="0" baseline="0" dirty="0" smtClean="0">
                  <a:ln>
                    <a:noFill/>
                  </a:ln>
                  <a:solidFill>
                    <a:schemeClr val="tx1"/>
                  </a:solidFill>
                  <a:effectLst/>
                  <a:latin typeface="ＭＳ Ｐ明朝" pitchFamily="18" charset="-128"/>
                  <a:ea typeface="ＭＳ Ｐ明朝" pitchFamily="18" charset="-128"/>
                  <a:cs typeface="ＭＳ Ｐゴシック" pitchFamily="50" charset="-128"/>
                </a:rPr>
                <a:t>DB</a:t>
              </a:r>
              <a:r>
                <a:rPr kumimoji="1" lang="ja-JP" altLang="en-US" sz="800" b="0" i="0" u="none" strike="noStrike" cap="none" normalizeH="0" baseline="0" dirty="0" smtClean="0">
                  <a:ln>
                    <a:noFill/>
                  </a:ln>
                  <a:solidFill>
                    <a:schemeClr val="tx1"/>
                  </a:solidFill>
                  <a:effectLst/>
                  <a:latin typeface="ＭＳ Ｐ明朝" pitchFamily="18" charset="-128"/>
                  <a:ea typeface="ＭＳ Ｐ明朝" pitchFamily="18" charset="-128"/>
                  <a:cs typeface="ＭＳ Ｐゴシック" pitchFamily="50" charset="-128"/>
                </a:rPr>
                <a:t>アクセス、</a:t>
              </a:r>
              <a:r>
                <a:rPr kumimoji="1" lang="en-US" altLang="ja-JP" sz="800" b="0" i="0" u="none" strike="noStrike" cap="none" normalizeH="0" baseline="0" dirty="0" smtClean="0">
                  <a:ln>
                    <a:noFill/>
                  </a:ln>
                  <a:solidFill>
                    <a:schemeClr val="tx1"/>
                  </a:solidFill>
                  <a:effectLst/>
                  <a:latin typeface="ＭＳ Ｐ明朝" pitchFamily="18" charset="-128"/>
                  <a:ea typeface="ＭＳ Ｐ明朝" pitchFamily="18" charset="-128"/>
                  <a:cs typeface="ＭＳ Ｐゴシック" pitchFamily="50" charset="-128"/>
                </a:rPr>
                <a:t>PF/BRMS</a:t>
              </a:r>
              <a:r>
                <a:rPr kumimoji="1" lang="ja-JP" altLang="en-US" sz="800" b="0" i="0" u="none" strike="noStrike" cap="none" normalizeH="0" baseline="0" dirty="0" smtClean="0">
                  <a:ln>
                    <a:noFill/>
                  </a:ln>
                  <a:solidFill>
                    <a:schemeClr val="tx1"/>
                  </a:solidFill>
                  <a:effectLst/>
                  <a:latin typeface="ＭＳ Ｐ明朝" pitchFamily="18" charset="-128"/>
                  <a:ea typeface="ＭＳ Ｐ明朝" pitchFamily="18" charset="-128"/>
                  <a:cs typeface="ＭＳ Ｐゴシック" pitchFamily="50" charset="-128"/>
                </a:rPr>
                <a:t>アクセス、ファイル入出力、システム間</a:t>
              </a:r>
              <a:r>
                <a:rPr kumimoji="1" lang="en-US" altLang="ja-JP" sz="800" b="0" i="0" u="none" strike="noStrike" cap="none" normalizeH="0" baseline="0" dirty="0" smtClean="0">
                  <a:ln>
                    <a:noFill/>
                  </a:ln>
                  <a:solidFill>
                    <a:schemeClr val="tx1"/>
                  </a:solidFill>
                  <a:effectLst/>
                  <a:latin typeface="ＭＳ Ｐ明朝" pitchFamily="18" charset="-128"/>
                  <a:ea typeface="ＭＳ Ｐ明朝" pitchFamily="18" charset="-128"/>
                  <a:cs typeface="ＭＳ Ｐゴシック" pitchFamily="50" charset="-128"/>
                </a:rPr>
                <a:t>/</a:t>
              </a:r>
              <a:r>
                <a:rPr kumimoji="1" lang="ja-JP" altLang="en-US" sz="800" b="0" i="0" u="none" strike="noStrike" cap="none" normalizeH="0" baseline="0" dirty="0" smtClean="0">
                  <a:ln>
                    <a:noFill/>
                  </a:ln>
                  <a:solidFill>
                    <a:schemeClr val="tx1"/>
                  </a:solidFill>
                  <a:effectLst/>
                  <a:latin typeface="ＭＳ Ｐ明朝" pitchFamily="18" charset="-128"/>
                  <a:ea typeface="ＭＳ Ｐ明朝" pitchFamily="18" charset="-128"/>
                  <a:cs typeface="ＭＳ Ｐゴシック" pitchFamily="50" charset="-128"/>
                </a:rPr>
                <a:t>サービス連携、帳票生成</a:t>
              </a:r>
              <a:endParaRPr kumimoji="1" lang="ja-JP" altLang="en-US" sz="800" b="0" i="0" u="none" strike="noStrike" cap="none" normalizeH="0" baseline="0" dirty="0" smtClean="0">
                <a:ln>
                  <a:noFill/>
                </a:ln>
                <a:solidFill>
                  <a:schemeClr val="tx1"/>
                </a:solidFill>
                <a:effectLst/>
                <a:latin typeface="Arial" pitchFamily="34" charset="0"/>
                <a:ea typeface="ＭＳ Ｐゴシック" pitchFamily="50" charset="-128"/>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1" lang="ja-JP" altLang="en-US" sz="1800" b="0" i="0" u="none" strike="noStrike" cap="none" normalizeH="0" baseline="0" dirty="0" smtClean="0">
                <a:ln>
                  <a:noFill/>
                </a:ln>
                <a:solidFill>
                  <a:schemeClr val="tx1"/>
                </a:solidFill>
                <a:effectLst/>
                <a:latin typeface="Arial" pitchFamily="34" charset="0"/>
                <a:ea typeface="ＭＳ Ｐゴシック" pitchFamily="50" charset="-128"/>
              </a:endParaRPr>
            </a:p>
          </p:txBody>
        </p:sp>
        <p:pic>
          <p:nvPicPr>
            <p:cNvPr id="10" name="Picture 2" descr="図2"/>
            <p:cNvPicPr>
              <a:picLocks noChangeAspect="1" noChangeArrowheads="1"/>
            </p:cNvPicPr>
            <p:nvPr/>
          </p:nvPicPr>
          <p:blipFill>
            <a:blip r:embed="rId2" cstate="print"/>
            <a:srcRect/>
            <a:stretch>
              <a:fillRect/>
            </a:stretch>
          </p:blipFill>
          <p:spPr bwMode="auto">
            <a:xfrm>
              <a:off x="2106" y="2992"/>
              <a:ext cx="3224" cy="2074"/>
            </a:xfrm>
            <a:prstGeom prst="rect">
              <a:avLst/>
            </a:prstGeom>
            <a:noFill/>
          </p:spPr>
        </p:pic>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613</TotalTime>
  <Words>536</Words>
  <Application>Microsoft Office PowerPoint</Application>
  <PresentationFormat>画面に合わせる (4:3)</PresentationFormat>
  <Paragraphs>93</Paragraphs>
  <Slides>7</Slides>
  <Notes>0</Notes>
  <HiddenSlides>0</HiddenSlides>
  <MMClips>0</MMClips>
  <ScaleCrop>false</ScaleCrop>
  <HeadingPairs>
    <vt:vector size="4" baseType="variant">
      <vt:variant>
        <vt:lpstr>テーマ</vt:lpstr>
      </vt:variant>
      <vt:variant>
        <vt:i4>1</vt:i4>
      </vt:variant>
      <vt:variant>
        <vt:lpstr>スライド タイトル</vt:lpstr>
      </vt:variant>
      <vt:variant>
        <vt:i4>7</vt:i4>
      </vt:variant>
    </vt:vector>
  </HeadingPairs>
  <TitlesOfParts>
    <vt:vector size="8" baseType="lpstr">
      <vt:lpstr>Office テーマ</vt:lpstr>
      <vt:lpstr>未来革新プロジェクト</vt:lpstr>
      <vt:lpstr>未来革新PJ背景</vt:lpstr>
      <vt:lpstr>現行システムの課題</vt:lpstr>
      <vt:lpstr>スライド 4</vt:lpstr>
      <vt:lpstr>スライド 5</vt:lpstr>
      <vt:lpstr>＜業務アプリの全体構成＞</vt:lpstr>
      <vt:lpstr>スライド 7</vt:lpstr>
    </vt:vector>
  </TitlesOfParts>
  <Company>ACTY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アプリ１張健　</dc:creator>
  <cp:lastModifiedBy>アプリ１張健　</cp:lastModifiedBy>
  <cp:revision>55</cp:revision>
  <dcterms:created xsi:type="dcterms:W3CDTF">2018-05-17T01:23:53Z</dcterms:created>
  <dcterms:modified xsi:type="dcterms:W3CDTF">2018-06-12T01:15:21Z</dcterms:modified>
</cp:coreProperties>
</file>