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26"/>
  </p:notesMasterIdLst>
  <p:handoutMasterIdLst>
    <p:handoutMasterId r:id="rId27"/>
  </p:handoutMasterIdLst>
  <p:sldIdLst>
    <p:sldId id="401" r:id="rId5"/>
    <p:sldId id="403" r:id="rId6"/>
    <p:sldId id="404" r:id="rId7"/>
    <p:sldId id="411" r:id="rId8"/>
    <p:sldId id="402" r:id="rId9"/>
    <p:sldId id="397" r:id="rId10"/>
    <p:sldId id="413" r:id="rId11"/>
    <p:sldId id="405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08" r:id="rId24"/>
    <p:sldId id="409" r:id="rId2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208" autoAdjust="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6526EEC-E87D-41D9-A2AC-F724F5BC0F5F}" type="datetime1">
              <a:rPr lang="ko-KR" altLang="en-US" smtClean="0">
                <a:latin typeface="+mj-ea"/>
                <a:ea typeface="+mj-ea"/>
              </a:rPr>
              <a:t>2023-07-15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C8585B-1B17-4A9E-A008-EC462108563C}" type="datetime1">
              <a:rPr lang="ko-KR" altLang="en-US" smtClean="0"/>
              <a:pPr/>
              <a:t>2023-07-15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0D0EDF81-139F-488C-872B-4720FBA6BF9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2721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9687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6819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752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0EDF81-139F-488C-872B-4720FBA6BF98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562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4268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176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17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524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0EDF81-139F-488C-872B-4720FBA6BF98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101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0EDF81-139F-488C-872B-4720FBA6BF98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878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5800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1849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853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8520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4592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5833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7108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+mj-ea"/>
                <a:ea typeface="+mj-ea"/>
              </a:rPr>
              <a:t>(</a:t>
            </a:r>
            <a:r>
              <a:rPr lang="ko-KR" altLang="en-US">
                <a:latin typeface="+mj-ea"/>
                <a:ea typeface="+mj-ea"/>
              </a:rPr>
              <a:t>이들은 덱에 이미 있는 기본 마스터 슬라이드를 기반으로 하여 디자이너 </a:t>
            </a:r>
            <a:r>
              <a:rPr lang="en-US" altLang="ko-KR">
                <a:latin typeface="+mj-ea"/>
                <a:ea typeface="+mj-ea"/>
              </a:rPr>
              <a:t>ID</a:t>
            </a:r>
            <a:r>
              <a:rPr lang="ko-KR" altLang="en-US">
                <a:latin typeface="+mj-ea"/>
                <a:ea typeface="+mj-ea"/>
              </a:rPr>
              <a:t>가 없습니다</a:t>
            </a:r>
            <a:r>
              <a:rPr lang="en-US" altLang="ko-KR">
                <a:latin typeface="+mj-ea"/>
                <a:ea typeface="+mj-ea"/>
              </a:rPr>
              <a:t>. </a:t>
            </a: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6555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9010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3046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rtlCol="0" anchor="ctr"/>
          <a:lstStyle>
            <a:lvl1pPr marL="0" indent="0" algn="l">
              <a:buNone/>
              <a:defRPr sz="2800" cap="all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내용 개체 틀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래픽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59168" y="640080"/>
            <a:ext cx="4489704" cy="5596128"/>
          </a:xfrm>
        </p:spPr>
        <p:txBody>
          <a:bodyPr rtlCol="0" anchor="ctr"/>
          <a:lstStyle>
            <a:lvl1pPr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776472"/>
            <a:ext cx="3886200" cy="2468880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algn="l"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래픽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개의 그림이 있는 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pPr algn="l" rtl="0"/>
            <a:r>
              <a:rPr lang="ko-KR" altLang="en-US" noProof="0"/>
              <a:t>프레젠테이션 제목</a:t>
            </a:r>
          </a:p>
        </p:txBody>
      </p:sp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0" name="그림 개체 틀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15" name="내용 개체 틀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35763" y="712788"/>
            <a:ext cx="4618037" cy="5432425"/>
          </a:xfrm>
        </p:spPr>
        <p:txBody>
          <a:bodyPr rtlCol="0" anchor="ctr"/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개의 그림이 있는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ko-KR" altLang="en-US" noProof="0"/>
              <a:t>여기에 제목 표시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011680"/>
            <a:ext cx="10515600" cy="41605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래픽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4" name="그림 개체 틀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35" name="그림 개체 틀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62" name="텍스트 개체 틀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63" name="텍스트 개체 틀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64" name="텍스트 개체 틀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65" name="텍스트 개체 틀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66" name="텍스트 개체 틀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67" name="텍스트 개체 틀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68" name="텍스트 개체 틀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  <p:sp>
        <p:nvSpPr>
          <p:cNvPr id="69" name="텍스트 개체 틀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ko-KR" altLang="en-US" noProof="0"/>
              <a:t>이름</a:t>
            </a:r>
          </a:p>
        </p:txBody>
      </p:sp>
      <p:sp>
        <p:nvSpPr>
          <p:cNvPr id="70" name="텍스트 개체 틀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ko-KR" altLang="en-US" noProof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011680"/>
            <a:ext cx="4937760" cy="41605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19088" y="2011680"/>
            <a:ext cx="4937760" cy="4160520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9/3/20XX</a:t>
            </a:r>
            <a:endParaRPr lang="ko-KR" altLang="en-US" noProof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9/3/20XX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9713C8C-8E70-45D5-AE59-23E60168254E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nyu-dataservices.github.io/Intro-Git-GitHub/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iegomariano.com/react/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nitayneeman.com/posts/standardizing-node.js-version-in-an-npm-package/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uatngumarketing.com/javascript/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egomariano.com/react/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nyu-dataservices.github.io/Intro-Git-GitHub/" TargetMode="External"/><Relationship Id="rId4" Type="http://schemas.openxmlformats.org/officeDocument/2006/relationships/hyperlink" Target="https://technofaq.org/posts/2020/10/why-is-node-js-winning-developers-favor/" TargetMode="External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wallpaperflare.com/crazy-irate-angry-mad-upset-person-young-woman-isolated-wallpaper-aojqi" TargetMode="External"/><Relationship Id="rId5" Type="http://schemas.openxmlformats.org/officeDocument/2006/relationships/image" Target="../media/image14.jpg"/><Relationship Id="rId4" Type="http://schemas.openxmlformats.org/officeDocument/2006/relationships/hyperlink" Target="https://pxhere.com/ko/photo/1632365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ommons.wikimedia.org/wiki/File:JavaScript-logo.png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일주일 동안 무엇을 했을까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귀요미 상정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>
            <a:extLst>
              <a:ext uri="{FF2B5EF4-FFF2-40B4-BE49-F238E27FC236}">
                <a16:creationId xmlns:a16="http://schemas.microsoft.com/office/drawing/2014/main" id="{2E3A6B9C-61DE-478A-BBBB-7765E56378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2849" r="22849"/>
          <a:stretch/>
        </p:blipFill>
        <p:spPr/>
      </p:pic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2E8AA20-DC84-4901-B726-97173C50924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0767" b="10767"/>
          <a:stretch/>
        </p:blipFill>
        <p:spPr/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C278FAAB-8DFA-4475-B8B6-51A3ED19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lang="en-US" altLang="ko-KR" dirty="0"/>
              <a:t>&amp; GITHUB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237BABF-398B-4F17-B288-42D7047C2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dirty="0"/>
              <a:t>Git </a:t>
            </a:r>
            <a:r>
              <a:rPr lang="en-US" altLang="ko-KR" dirty="0" err="1"/>
              <a:t>github</a:t>
            </a:r>
            <a:r>
              <a:rPr lang="en-US" altLang="ko-KR" dirty="0"/>
              <a:t> commit-</a:t>
            </a:r>
            <a:r>
              <a:rPr lang="en-US" altLang="ko-KR" dirty="0" err="1"/>
              <a:t>messege</a:t>
            </a:r>
            <a:r>
              <a:rPr lang="en-US" altLang="ko-KR" dirty="0"/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394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C02B0-6114-45FA-BF40-69F0FB5E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0EF52-4912-4B03-AC36-1F323C916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GIT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2D0151-A8F0-46E3-8A2B-11A93ECEEC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관리 툴이다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rtl="0">
              <a:buNone/>
            </a:pPr>
            <a:r>
              <a:rPr lang="ko-KR" altLang="en-US" dirty="0"/>
              <a:t>개발 과정에서 유지보수 및 파일 관리를 편하게 하기 위해 사용하는 도구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FF16C4-EADF-47AC-B546-9BB6B594D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GITHUB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218CF3-AC6F-43C5-8862-AA88D12107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저장소 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rtl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로컬에서 벗어나 온라인에 저장하고 다른 개발자 들과 공유하며 협업하는 허브의 역할을 하는 서비스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351E8A-820B-4A5A-8704-9D121A96F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75221" y="2011680"/>
            <a:ext cx="3276991" cy="950976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 Message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E8C2F85-AB4A-4E27-8962-15AB4A9225E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lang="ko-KR" altLang="en-US" dirty="0"/>
              <a:t>의 저장 과정 중 입력하는 작업의 내용의 요약을 담고 있는 문자열</a:t>
            </a:r>
            <a:endParaRPr lang="en-US" altLang="ko-KR" dirty="0"/>
          </a:p>
          <a:p>
            <a:pPr marL="0" indent="0" rtl="0">
              <a:buNone/>
            </a:pPr>
            <a:r>
              <a:rPr lang="ko-KR" altLang="en-US" dirty="0"/>
              <a:t>협업을 하기위해 제대로 된 </a:t>
            </a:r>
            <a:r>
              <a:rPr lang="ko-KR" altLang="en-US" dirty="0" err="1"/>
              <a:t>커밋</a:t>
            </a:r>
            <a:r>
              <a:rPr lang="ko-KR" altLang="en-US" dirty="0"/>
              <a:t> 메시지 작성방법을 알아야 한다</a:t>
            </a:r>
            <a:r>
              <a:rPr lang="en-US" altLang="ko-KR" dirty="0"/>
              <a:t>.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B08B8075-F79F-470A-9ADE-E8B26A79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2023/7/16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810980BC-2DD0-4160-99B1-C2A0F7AF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일주일 동안 무엇을 했을까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2A5F5C6-0A35-4E6A-BF43-EDAF5AD5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94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" y="377001"/>
            <a:ext cx="10515600" cy="1325563"/>
          </a:xfrm>
        </p:spPr>
        <p:txBody>
          <a:bodyPr rtlCol="0"/>
          <a:lstStyle/>
          <a:p>
            <a:pPr rtl="0"/>
            <a:r>
              <a:rPr lang="en-US" altLang="ko-KR" dirty="0"/>
              <a:t>Commit Message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D665292-15E4-4939-934A-CC4A96DDC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32655"/>
              </p:ext>
            </p:extLst>
          </p:nvPr>
        </p:nvGraphicFramePr>
        <p:xfrm>
          <a:off x="2428504" y="1479550"/>
          <a:ext cx="8925296" cy="4876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09299">
                  <a:extLst>
                    <a:ext uri="{9D8B030D-6E8A-4147-A177-3AD203B41FA5}">
                      <a16:colId xmlns:a16="http://schemas.microsoft.com/office/drawing/2014/main" val="541534148"/>
                    </a:ext>
                  </a:extLst>
                </a:gridCol>
                <a:gridCol w="7115997">
                  <a:extLst>
                    <a:ext uri="{9D8B030D-6E8A-4147-A177-3AD203B41FA5}">
                      <a16:colId xmlns:a16="http://schemas.microsoft.com/office/drawing/2014/main" val="3138069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  <a:endParaRPr lang="ko-KR" altLang="en-US" sz="14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en-US" altLang="ko-KR" sz="14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623"/>
                  </a:ext>
                </a:extLst>
              </a:tr>
              <a:tr h="125436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버그 수정</a:t>
                      </a:r>
                      <a:endParaRPr lang="en-US" altLang="ko-KR" sz="14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16717"/>
                  </a:ext>
                </a:extLst>
              </a:tr>
              <a:tr h="125436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또는 문서 추가</a:t>
                      </a:r>
                      <a:endParaRPr lang="en-US" altLang="ko-KR" sz="14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667950"/>
                  </a:ext>
                </a:extLst>
              </a:tr>
              <a:tr h="125436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REMOVE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삭제가 있을 때</a:t>
                      </a:r>
                      <a:endParaRPr lang="en-US" altLang="ko-KR" sz="14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09784"/>
                  </a:ext>
                </a:extLst>
              </a:tr>
              <a:tr h="125436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SIMPLIFY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코드를 단순화 했을 때</a:t>
                      </a:r>
                      <a:endParaRPr lang="en-US" altLang="ko-KR" sz="14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318204"/>
                  </a:ext>
                </a:extLst>
              </a:tr>
              <a:tr h="125436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UPDATE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정상적으로 작동 하는 코드를 보완할 때</a:t>
                      </a:r>
                      <a:endParaRPr lang="en-US" altLang="ko-KR" sz="14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6284"/>
                  </a:ext>
                </a:extLst>
              </a:tr>
              <a:tr h="125436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IMPLEMENT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무언가 구현을 달성 했을 때 </a:t>
                      </a:r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큰 단위에서</a:t>
                      </a:r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316074"/>
                  </a:ext>
                </a:extLst>
              </a:tr>
              <a:tr h="125436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PREVENT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특정한 동작을 못하게 막을 때</a:t>
                      </a:r>
                      <a:endParaRPr lang="en-US" altLang="ko-KR" sz="14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707523"/>
                  </a:ext>
                </a:extLst>
              </a:tr>
              <a:tr h="125436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이동 할 때</a:t>
                      </a:r>
                      <a:endParaRPr lang="en-US" altLang="ko-KR" sz="14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399762"/>
                  </a:ext>
                </a:extLst>
              </a:tr>
              <a:tr h="125436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이름을 변경 할 때</a:t>
                      </a:r>
                      <a:endParaRPr lang="en-US" altLang="ko-KR" sz="14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551086"/>
                  </a:ext>
                </a:extLst>
              </a:tr>
              <a:tr h="125436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FEAT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기능을 추가 할 때</a:t>
                      </a:r>
                      <a:endParaRPr lang="en-US" altLang="ko-KR" sz="14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333923"/>
                  </a:ext>
                </a:extLst>
              </a:tr>
              <a:tr h="125436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관련 문서 제외하고 문서를 수정 할 때</a:t>
                      </a:r>
                      <a:endParaRPr lang="en-US" altLang="ko-KR" sz="14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128176"/>
                  </a:ext>
                </a:extLst>
              </a:tr>
              <a:tr h="125436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STYLE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스타일 관련 기능을 수정 할 때 </a:t>
                      </a:r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</a:t>
                      </a:r>
                      <a:r>
                        <a:rPr lang="ko-KR" altLang="en-US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</a:t>
                      </a:r>
                      <a:r>
                        <a:rPr lang="ko-KR" altLang="en-US" sz="1400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포맷팅</a:t>
                      </a:r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세미콜론 누락</a:t>
                      </a:r>
                      <a:endParaRPr lang="en-US" altLang="ko-KR" sz="14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992938"/>
                  </a:ext>
                </a:extLst>
              </a:tr>
              <a:tr h="125436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REFACTOR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코드의 구조를 재조정 할 때</a:t>
                      </a:r>
                      <a:endParaRPr lang="en-US" altLang="ko-KR" sz="14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274697"/>
                  </a:ext>
                </a:extLst>
              </a:tr>
              <a:tr h="125436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코드</a:t>
                      </a:r>
                      <a:endParaRPr lang="en-US" altLang="ko-KR" sz="14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576822"/>
                  </a:ext>
                </a:extLst>
              </a:tr>
              <a:tr h="125436">
                <a:tc>
                  <a:txBody>
                    <a:bodyPr/>
                    <a:lstStyle/>
                    <a:p>
                      <a:pPr rtl="0"/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CHORE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빌드 업무 수정</a:t>
                      </a:r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 매니저 수정 </a:t>
                      </a:r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 </a:t>
                      </a:r>
                      <a:r>
                        <a:rPr lang="en-US" altLang="ko-KR" sz="1400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gitignore</a:t>
                      </a:r>
                      <a:r>
                        <a:rPr lang="en-US" altLang="ko-KR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en-US" altLang="ko-KR" sz="14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930364"/>
                  </a:ext>
                </a:extLst>
              </a:tr>
            </a:tbl>
          </a:graphicData>
        </a:graphic>
      </p:graphicFrame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A341B71E-5290-4693-8035-44F1D530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2023/7/16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81FCE4EA-92D0-4D04-BA86-2FFFEC99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일주일 동안 무엇을 했을까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D2D9DB8-6AAC-452C-8711-DA2E869F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431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>
            <a:extLst>
              <a:ext uri="{FF2B5EF4-FFF2-40B4-BE49-F238E27FC236}">
                <a16:creationId xmlns:a16="http://schemas.microsoft.com/office/drawing/2014/main" id="{2E3A6B9C-61DE-478A-BBBB-7765E56378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2283" b="22283"/>
          <a:stretch/>
        </p:blipFill>
        <p:spPr/>
      </p:pic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2E8AA20-DC84-4901-B726-97173C50924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9310" b="9310"/>
          <a:stretch/>
        </p:blipFill>
        <p:spPr/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C278FAAB-8DFA-4475-B8B6-51A3ED19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REACT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237BABF-398B-4F17-B288-42D7047C2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0000" lnSpcReduction="20000"/>
          </a:bodyPr>
          <a:lstStyle/>
          <a:p>
            <a:pPr rtl="0"/>
            <a:r>
              <a:rPr lang="en-US" altLang="ko-KR" dirty="0"/>
              <a:t>VIRTUAL DOM COMPONENT </a:t>
            </a:r>
          </a:p>
          <a:p>
            <a:pPr rtl="0"/>
            <a:r>
              <a:rPr lang="en-US" altLang="ko-KR" dirty="0"/>
              <a:t>ONE WAY DATA FLOW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12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C02B0-6114-45FA-BF40-69F0FB5E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0EF52-4912-4B03-AC36-1F323C916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Virtual DOM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2D0151-A8F0-46E3-8A2B-11A93ECEEC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추상화한 가상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객체이다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rtl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Virtual DOM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DOM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비교하여 변경된 부분을 찾고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rtl="0"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FF16C4-EADF-47AC-B546-9BB6B594D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Component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218CF3-AC6F-43C5-8862-AA88D12107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ko-KR" altLang="en-US" dirty="0"/>
              <a:t>특정 기능을 담고 있는 객체이다</a:t>
            </a:r>
            <a:r>
              <a:rPr lang="en-US" altLang="ko-KR" dirty="0"/>
              <a:t>. </a:t>
            </a:r>
            <a:r>
              <a:rPr lang="ko-KR" altLang="en-US" dirty="0"/>
              <a:t>각각의 기능에 따라 컴포넌트로 분류하여 코드 재사용성을 높이고 유지보수를 용이하게 한다</a:t>
            </a:r>
            <a:r>
              <a:rPr lang="en-US" altLang="ko-KR" dirty="0"/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351E8A-820B-4A5A-8704-9D121A96F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75221" y="2011680"/>
            <a:ext cx="3627911" cy="950976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One Way Data Flow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E8C2F85-AB4A-4E27-8962-15AB4A9225E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ko-KR" altLang="en-US" dirty="0"/>
              <a:t>데이터 흐름이 단방향이다</a:t>
            </a:r>
            <a:r>
              <a:rPr lang="en-US" altLang="ko-KR" dirty="0"/>
              <a:t>. </a:t>
            </a:r>
            <a:r>
              <a:rPr lang="ko-KR" altLang="en-US" dirty="0"/>
              <a:t>컴포넌트를 사용함으로써 생기는 이점이다</a:t>
            </a:r>
            <a:r>
              <a:rPr lang="en-US" altLang="ko-KR" dirty="0"/>
              <a:t>.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B08B8075-F79F-470A-9ADE-E8B26A79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2023/7/16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810980BC-2DD0-4160-99B1-C2A0F7AF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나는 일주일 동안 무엇을 했을까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2A5F5C6-0A35-4E6A-BF43-EDAF5AD5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713C8C-8E70-45D5-AE59-23E60168254E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669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사용하면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랜더링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기능을 만드는 시간을 아낄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 컴포넌트의 사용으로 코드의 재활용과 유지 보수를 쉽게 할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3DD3A-BCEA-4181-8BC4-61E1A84D5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en-US" altLang="ko-KR" cap="none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96533-0ABC-43CF-A178-990FE4A0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2023/7/16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09D7B-C32A-4E78-8DDF-03685549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일주일 동안 무엇을 했을까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57B06-3F43-4092-8AB5-0AC06017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24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>
            <a:extLst>
              <a:ext uri="{FF2B5EF4-FFF2-40B4-BE49-F238E27FC236}">
                <a16:creationId xmlns:a16="http://schemas.microsoft.com/office/drawing/2014/main" id="{2E3A6B9C-61DE-478A-BBBB-7765E56378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8565" r="8565"/>
          <a:stretch/>
        </p:blipFill>
        <p:spPr/>
      </p:pic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2E8AA20-DC84-4901-B726-97173C50924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0767" b="10767"/>
          <a:stretch/>
        </p:blipFill>
        <p:spPr/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C278FAAB-8DFA-4475-B8B6-51A3ED19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NODE.JS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237BABF-398B-4F17-B288-42D7047C2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NODE.JS +NGROK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0811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dirty="0"/>
              <a:t>Node.js </a:t>
            </a:r>
            <a:r>
              <a:rPr lang="ko-KR" altLang="en-US" dirty="0"/>
              <a:t>아직 공부 제대로 </a:t>
            </a:r>
            <a:r>
              <a:rPr lang="ko-KR" altLang="en-US" dirty="0" err="1"/>
              <a:t>안했다</a:t>
            </a:r>
            <a:r>
              <a:rPr lang="en-US" altLang="ko-KR" dirty="0"/>
              <a:t>. </a:t>
            </a:r>
            <a:r>
              <a:rPr lang="ko-KR" altLang="en-US" dirty="0"/>
              <a:t>이번 과제에 대한 설명 하겠다</a:t>
            </a:r>
            <a:r>
              <a:rPr lang="en-US" altLang="ko-KR" dirty="0"/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3DD3A-BCEA-4181-8BC4-61E1A84D5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en-US" altLang="ko-KR" cap="none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96533-0ABC-43CF-A178-990FE4A0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2023/7/16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09D7B-C32A-4E78-8DDF-03685549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일주일 동안 무엇을 했을까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57B06-3F43-4092-8AB5-0AC06017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099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C02B0-6114-45FA-BF40-69F0FB5E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NODE.JS..?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0EF52-4912-4B03-AC36-1F323C916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Port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2D0151-A8F0-46E3-8A2B-11A93ECEEC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윈도우 기준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12023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까지의 포트번호는 시스템 예약 포트로 사용되며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사용자는 이 범위 내의 포트 번호를 사용할 수 없다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 rtl="0">
              <a:buNone/>
            </a:pPr>
            <a:r>
              <a:rPr lang="ko-KR" altLang="en-US" dirty="0"/>
              <a:t>사용 가능 포트는 </a:t>
            </a:r>
            <a:r>
              <a:rPr lang="en-US" altLang="ko-KR" dirty="0"/>
              <a:t>1024 ~ 65535</a:t>
            </a:r>
            <a:r>
              <a:rPr lang="ko-KR" altLang="en-US" dirty="0"/>
              <a:t>까지 이다</a:t>
            </a:r>
            <a:r>
              <a:rPr lang="en-US" altLang="ko-KR" dirty="0"/>
              <a:t>. </a:t>
            </a:r>
            <a:r>
              <a:rPr lang="ko-KR" altLang="en-US" dirty="0"/>
              <a:t>같은 </a:t>
            </a:r>
            <a:r>
              <a:rPr lang="en-US" altLang="ko-KR" dirty="0"/>
              <a:t>IP</a:t>
            </a:r>
            <a:r>
              <a:rPr lang="ko-KR" altLang="en-US" dirty="0"/>
              <a:t>주소와 포트 번호를 가진 프로세스는 동시에 실행 될 수 없다</a:t>
            </a:r>
            <a:r>
              <a:rPr lang="en-US" altLang="ko-KR" dirty="0"/>
              <a:t>.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FF16C4-EADF-47AC-B546-9BB6B594D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NGROK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218CF3-AC6F-43C5-8862-AA88D12107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dirty="0"/>
              <a:t>로컬 네트워크에서 구동 중인 서버를 외부에서 접속 할 수 있게 하는 터미널 역할을 하는 툴이다</a:t>
            </a:r>
            <a:r>
              <a:rPr lang="en-US" altLang="ko-KR" dirty="0"/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351E8A-820B-4A5A-8704-9D121A96F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75221" y="2011680"/>
            <a:ext cx="3627911" cy="950976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en-US" altLang="ko-KR" dirty="0"/>
              <a:t> </a:t>
            </a:r>
            <a:r>
              <a:rPr lang="ko-KR" altLang="en-US" dirty="0"/>
              <a:t>프로토콜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E8C2F85-AB4A-4E27-8962-15AB4A9225E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클라이언트와 서버 간 통신을 위한 통신 규칙 세트 또는 프로토콜이다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dirty="0"/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B08B8075-F79F-470A-9ADE-E8B26A79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2023/7/16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810980BC-2DD0-4160-99B1-C2A0F7AF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나는 일주일 동안 무엇을 했을까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2A5F5C6-0A35-4E6A-BF43-EDAF5AD5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713C8C-8E70-45D5-AE59-23E60168254E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31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C02B0-6114-45FA-BF40-69F0FB5E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US" altLang="ko-KR" dirty="0"/>
              <a:t>HOMEWORK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B08B8075-F79F-470A-9ADE-E8B26A79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2023/7/16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810980BC-2DD0-4160-99B1-C2A0F7AF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나는 일주일 동안 무엇을 했을까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2A5F5C6-0A35-4E6A-BF43-EDAF5AD5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713C8C-8E70-45D5-AE59-23E60168254E}" type="slidenum"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FD86322-EE4C-9A29-83CF-F99D01BC3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55" y="1942016"/>
            <a:ext cx="4201111" cy="41630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3F817B6-5B05-CE54-FF24-F0AB7166EE5C}"/>
              </a:ext>
            </a:extLst>
          </p:cNvPr>
          <p:cNvSpPr txBox="1"/>
          <p:nvPr/>
        </p:nvSpPr>
        <p:spPr>
          <a:xfrm>
            <a:off x="5157537" y="1899860"/>
            <a:ext cx="61962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Express </a:t>
            </a:r>
            <a:r>
              <a:rPr lang="ko-KR" altLang="en-US" dirty="0"/>
              <a:t>모듈 요청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app </a:t>
            </a:r>
            <a:r>
              <a:rPr lang="ko-KR" altLang="en-US" dirty="0"/>
              <a:t>변수에 </a:t>
            </a:r>
            <a:r>
              <a:rPr lang="en-US" altLang="ko-KR" dirty="0"/>
              <a:t>express </a:t>
            </a:r>
            <a:r>
              <a:rPr lang="ko-KR" altLang="en-US" dirty="0"/>
              <a:t>객체 저장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app.use</a:t>
            </a:r>
            <a:r>
              <a:rPr lang="en-US" altLang="ko-KR" dirty="0"/>
              <a:t> </a:t>
            </a:r>
            <a:r>
              <a:rPr lang="ko-KR" altLang="en-US" dirty="0"/>
              <a:t>메서드로 클라이언트로부터 전송된 요청을 읽고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형태로 변환하여 </a:t>
            </a:r>
            <a:r>
              <a:rPr lang="en-US" altLang="ko-KR" dirty="0" err="1"/>
              <a:t>req.body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app.get</a:t>
            </a:r>
            <a:r>
              <a:rPr lang="en-US" altLang="ko-KR" dirty="0"/>
              <a:t> </a:t>
            </a:r>
            <a:r>
              <a:rPr lang="ko-KR" altLang="en-US" dirty="0"/>
              <a:t>메서드로 </a:t>
            </a:r>
            <a:r>
              <a:rPr lang="en-US" altLang="ko-KR" dirty="0"/>
              <a:t>/v1/index </a:t>
            </a:r>
            <a:r>
              <a:rPr lang="ko-KR" altLang="en-US" dirty="0"/>
              <a:t>로 </a:t>
            </a:r>
            <a:r>
              <a:rPr lang="en-US" altLang="ko-KR" dirty="0"/>
              <a:t>get </a:t>
            </a:r>
            <a:r>
              <a:rPr lang="ko-KR" altLang="en-US" dirty="0"/>
              <a:t>요청이 오면 두번째 인수를 실행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app.post</a:t>
            </a:r>
            <a:r>
              <a:rPr lang="en-US" altLang="ko-KR" dirty="0"/>
              <a:t> </a:t>
            </a:r>
            <a:r>
              <a:rPr lang="ko-KR" altLang="en-US" dirty="0"/>
              <a:t>메서드로 </a:t>
            </a:r>
            <a:r>
              <a:rPr lang="en-US" altLang="ko-KR" dirty="0"/>
              <a:t>/v1/index </a:t>
            </a:r>
            <a:r>
              <a:rPr lang="ko-KR" altLang="en-US" dirty="0"/>
              <a:t>로 </a:t>
            </a:r>
            <a:r>
              <a:rPr lang="en-US" altLang="ko-KR" dirty="0"/>
              <a:t>post </a:t>
            </a:r>
            <a:r>
              <a:rPr lang="ko-KR" altLang="en-US" dirty="0"/>
              <a:t>요청이 오면 두번째 인수를 실행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app.listen</a:t>
            </a:r>
            <a:r>
              <a:rPr lang="ko-KR" altLang="en-US" dirty="0"/>
              <a:t>을 통해 </a:t>
            </a:r>
            <a:r>
              <a:rPr lang="en-US" altLang="ko-KR" dirty="0"/>
              <a:t>8080</a:t>
            </a:r>
            <a:r>
              <a:rPr lang="ko-KR" altLang="en-US" dirty="0"/>
              <a:t>포트로 들어오는 요청을 받겠다고 선언</a:t>
            </a:r>
          </a:p>
        </p:txBody>
      </p:sp>
    </p:spTree>
    <p:extLst>
      <p:ext uri="{BB962C8B-B14F-4D97-AF65-F5344CB8AC3E}">
        <p14:creationId xmlns:p14="http://schemas.microsoft.com/office/powerpoint/2010/main" val="168165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61608" cy="2103436"/>
          </a:xfrm>
        </p:spPr>
        <p:txBody>
          <a:bodyPr rtlCol="0"/>
          <a:lstStyle/>
          <a:p>
            <a:pPr rtl="0"/>
            <a:r>
              <a:rPr lang="ko-KR" altLang="en-US" dirty="0"/>
              <a:t>공부 한 거 </a:t>
            </a:r>
            <a:r>
              <a:rPr lang="ko-KR" altLang="en-US" dirty="0" err="1"/>
              <a:t>ㅎ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86865FD9-DFA3-490C-B372-0EDD4BED9C5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9954" r="19954"/>
          <a:stretch/>
        </p:blipFill>
        <p:spPr/>
      </p:pic>
      <p:pic>
        <p:nvPicPr>
          <p:cNvPr id="13" name="그림 개체 틀 12">
            <a:extLst>
              <a:ext uri="{FF2B5EF4-FFF2-40B4-BE49-F238E27FC236}">
                <a16:creationId xmlns:a16="http://schemas.microsoft.com/office/drawing/2014/main" id="{55CEEF7E-98C5-40BC-941B-88FA9196B7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9424" r="9424"/>
          <a:stretch/>
        </p:blipFill>
        <p:spPr/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ko-KR" dirty="0"/>
              <a:t>JAVASCRIPT</a:t>
            </a:r>
          </a:p>
          <a:p>
            <a:pPr rtl="0"/>
            <a:r>
              <a:rPr lang="en-US" altLang="ko-KR" dirty="0"/>
              <a:t>GIT &amp; GITHUB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REACT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/>
              <a:t>NODE.JS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개체 틀 14">
            <a:extLst>
              <a:ext uri="{FF2B5EF4-FFF2-40B4-BE49-F238E27FC236}">
                <a16:creationId xmlns:a16="http://schemas.microsoft.com/office/drawing/2014/main" id="{949D770F-0604-41BE-87F0-65B08CC353C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1082" r="11082"/>
          <a:stretch/>
        </p:blipFill>
        <p:spPr>
          <a:xfrm>
            <a:off x="4726375" y="3809788"/>
            <a:ext cx="4228282" cy="3055043"/>
          </a:xfrm>
        </p:spPr>
      </p:pic>
      <p:pic>
        <p:nvPicPr>
          <p:cNvPr id="17" name="그림 개체 틀 16">
            <a:extLst>
              <a:ext uri="{FF2B5EF4-FFF2-40B4-BE49-F238E27FC236}">
                <a16:creationId xmlns:a16="http://schemas.microsoft.com/office/drawing/2014/main" id="{B9BCE927-4F46-4797-9BD3-B816E2B4CEA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t="874" b="874"/>
          <a:stretch/>
        </p:blipFill>
        <p:spPr>
          <a:xfrm>
            <a:off x="9082086" y="3802956"/>
            <a:ext cx="3109415" cy="3055044"/>
          </a:xfrm>
        </p:spPr>
      </p:pic>
      <p:sp>
        <p:nvSpPr>
          <p:cNvPr id="26" name="바닥글 개체 틀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일주일 동안 무엇을 했을까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>
            <a:extLst>
              <a:ext uri="{FF2B5EF4-FFF2-40B4-BE49-F238E27FC236}">
                <a16:creationId xmlns:a16="http://schemas.microsoft.com/office/drawing/2014/main" id="{7559ED0A-57D2-475A-80AA-FDDB6E882B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5" b="75"/>
          <a:stretch/>
        </p:blipFill>
        <p:spPr/>
      </p:pic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24426D4C-56B2-463F-99F9-8F6C8EBBC00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14645" b="14645"/>
          <a:stretch/>
        </p:blipFill>
        <p:spPr/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80D2FA59-42D1-4596-BADF-65EE2EEC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08C1B7C-03BA-4C6C-B759-6DAB6A63B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공부 할 거 너무 많다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미친 거 아냐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dirty="0"/>
              <a:t>이제 자바 할 거다</a:t>
            </a:r>
            <a:r>
              <a:rPr lang="en-US" altLang="ko-KR" dirty="0"/>
              <a:t>. </a:t>
            </a:r>
            <a:r>
              <a:rPr lang="ko-KR" altLang="en-US" dirty="0"/>
              <a:t>사실 오늘까지 스프링 </a:t>
            </a:r>
            <a:r>
              <a:rPr lang="ko-KR" altLang="en-US" dirty="0" err="1"/>
              <a:t>끝내는게</a:t>
            </a:r>
            <a:r>
              <a:rPr lang="ko-KR" altLang="en-US" dirty="0"/>
              <a:t> 목표였다</a:t>
            </a:r>
            <a:r>
              <a:rPr lang="en-US" altLang="ko-KR" dirty="0"/>
              <a:t>. </a:t>
            </a:r>
            <a:r>
              <a:rPr lang="ko-KR" altLang="en-US" dirty="0" err="1"/>
              <a:t>ㅋㅋ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8751E420-B483-4040-8E33-A32E82D7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나는 일주일 동안 무엇을 했을까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720F25F-904B-4AA2-9CB6-69411308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427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개체 틀 20" descr="여성 드레싱 마네킹 ">
            <a:extLst>
              <a:ext uri="{FF2B5EF4-FFF2-40B4-BE49-F238E27FC236}">
                <a16:creationId xmlns:a16="http://schemas.microsoft.com/office/drawing/2014/main" id="{C0AA5E5B-9A0B-4837-9008-6B83089C19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t="37" b="37"/>
          <a:stretch/>
        </p:blipFill>
        <p:spPr/>
      </p:pic>
      <p:pic>
        <p:nvPicPr>
          <p:cNvPr id="23" name="그림 개체 틀 22" descr="걸려있는 옷의 클로즈업">
            <a:extLst>
              <a:ext uri="{FF2B5EF4-FFF2-40B4-BE49-F238E27FC236}">
                <a16:creationId xmlns:a16="http://schemas.microsoft.com/office/drawing/2014/main" id="{D98BD80F-ADD8-4A4B-93EA-5B25442FD2F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t="42" b="42"/>
          <a:stretch/>
        </p:blipFill>
        <p:spPr/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DB3C5E-E520-4B9D-8574-178AD4C9F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귀요미 상정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C8B0F30-95FD-437A-9D9B-F937C36E9C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sangjung245@gmail.com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>
            <a:extLst>
              <a:ext uri="{FF2B5EF4-FFF2-40B4-BE49-F238E27FC236}">
                <a16:creationId xmlns:a16="http://schemas.microsoft.com/office/drawing/2014/main" id="{2E3A6B9C-61DE-478A-BBBB-7765E56378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5498" b="25498"/>
          <a:stretch/>
        </p:blipFill>
        <p:spPr/>
      </p:pic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2E8AA20-DC84-4901-B726-97173C50924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10767" b="10767"/>
          <a:stretch/>
        </p:blipFill>
        <p:spPr/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C278FAAB-8DFA-4475-B8B6-51A3ED19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JAVASCRIPT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237BABF-398B-4F17-B288-42D7047C2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dirty="0"/>
              <a:t>REST-API PROMISE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72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C02B0-6114-45FA-BF40-69F0FB5E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83" y="359187"/>
            <a:ext cx="10515600" cy="1325563"/>
          </a:xfrm>
        </p:spPr>
        <p:txBody>
          <a:bodyPr rtlCol="0"/>
          <a:lstStyle/>
          <a:p>
            <a:pPr rtl="0"/>
            <a:r>
              <a:rPr lang="en-US" altLang="ko-KR" dirty="0"/>
              <a:t>REST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0EF52-4912-4B03-AC36-1F323C916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REST?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2D0151-A8F0-46E3-8A2B-11A93ECEE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310638" cy="306324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dirty="0"/>
              <a:t>HTTP</a:t>
            </a:r>
            <a:r>
              <a:rPr lang="ko-KR" altLang="en-US" dirty="0"/>
              <a:t>를 기반으로 클라이언트가 서버의 리소스에 접근하는 방식을 규정한 아키텍처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FF16C4-EADF-47AC-B546-9BB6B594D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RESTful?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218CF3-AC6F-43C5-8862-AA88D12107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ko-KR" dirty="0"/>
              <a:t>REST</a:t>
            </a:r>
            <a:r>
              <a:rPr lang="ko-KR" altLang="en-US" dirty="0"/>
              <a:t>의 기본 원칙을 성실히 지킨 서비스 디자인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351E8A-820B-4A5A-8704-9D121A96F3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REST API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E8C2F85-AB4A-4E27-8962-15AB4A9225E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기반으로 서비스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구현한 것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B08B8075-F79F-470A-9ADE-E8B26A79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2023/7/16</a:t>
            </a: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810980BC-2DD0-4160-99B1-C2A0F7AF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일주일 동안 무엇을 했을까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2A5F5C6-0A35-4E6A-BF43-EDAF5AD5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77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따라서</a:t>
            </a:r>
            <a:r>
              <a:rPr lang="en-US" altLang="ko-KR" dirty="0"/>
              <a:t>!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/>
          <a:lstStyle/>
          <a:p>
            <a:pPr rtl="0"/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ko-KR" altLang="en-US" dirty="0"/>
              <a:t>의 장점을 최대한 활용 하기 위해 고안된 아키텍처이다</a:t>
            </a:r>
            <a:r>
              <a:rPr lang="en-US" altLang="ko-KR" dirty="0"/>
              <a:t>. </a:t>
            </a:r>
            <a:r>
              <a:rPr lang="ko-KR" altLang="en-US" dirty="0"/>
              <a:t>일반적으로 분산 시스템을 위한 아키텍처 스타일이며</a:t>
            </a:r>
            <a:r>
              <a:rPr lang="en-US" altLang="ko-KR" dirty="0"/>
              <a:t>, </a:t>
            </a:r>
            <a:r>
              <a:rPr lang="ko-KR" altLang="en-US" dirty="0"/>
              <a:t>웹 서버는 </a:t>
            </a:r>
            <a:r>
              <a:rPr lang="en-US" altLang="ko-KR" dirty="0"/>
              <a:t>RESTful API</a:t>
            </a:r>
            <a:r>
              <a:rPr lang="ko-KR" altLang="en-US" dirty="0"/>
              <a:t>를 </a:t>
            </a:r>
            <a:r>
              <a:rPr lang="ko-KR" altLang="en-US" dirty="0" err="1"/>
              <a:t>따르기도</a:t>
            </a:r>
            <a:r>
              <a:rPr lang="ko-KR" altLang="en-US" dirty="0"/>
              <a:t> 하지만 다양한 형태로 사용된다</a:t>
            </a:r>
            <a:r>
              <a:rPr lang="en-US" altLang="ko-KR" dirty="0"/>
              <a:t>!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2023/7/16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일주일 동안 무엇을 했을까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" y="377001"/>
            <a:ext cx="10515600" cy="1325563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요청 메서드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D665292-15E4-4939-934A-CC4A96DDC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391392"/>
              </p:ext>
            </p:extLst>
          </p:nvPr>
        </p:nvGraphicFramePr>
        <p:xfrm>
          <a:off x="2072640" y="2802979"/>
          <a:ext cx="8046720" cy="261335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5787">
                  <a:extLst>
                    <a:ext uri="{9D8B030D-6E8A-4147-A177-3AD203B41FA5}">
                      <a16:colId xmlns:a16="http://schemas.microsoft.com/office/drawing/2014/main" val="541534148"/>
                    </a:ext>
                  </a:extLst>
                </a:gridCol>
                <a:gridCol w="1907573">
                  <a:extLst>
                    <a:ext uri="{9D8B030D-6E8A-4147-A177-3AD203B41FA5}">
                      <a16:colId xmlns:a16="http://schemas.microsoft.com/office/drawing/2014/main" val="3138069100"/>
                    </a:ext>
                  </a:extLst>
                </a:gridCol>
                <a:gridCol w="2555174">
                  <a:extLst>
                    <a:ext uri="{9D8B030D-6E8A-4147-A177-3AD203B41FA5}">
                      <a16:colId xmlns:a16="http://schemas.microsoft.com/office/drawing/2014/main" val="2685482510"/>
                    </a:ext>
                  </a:extLst>
                </a:gridCol>
                <a:gridCol w="1468186">
                  <a:extLst>
                    <a:ext uri="{9D8B030D-6E8A-4147-A177-3AD203B41FA5}">
                      <a16:colId xmlns:a16="http://schemas.microsoft.com/office/drawing/2014/main" val="815920531"/>
                    </a:ext>
                  </a:extLst>
                </a:gridCol>
              </a:tblGrid>
              <a:tr h="462735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 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메서드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페이로드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623"/>
                  </a:ext>
                </a:extLst>
              </a:tr>
              <a:tr h="451263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Index/Retrieve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b="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</a:t>
                      </a:r>
                      <a:r>
                        <a:rPr lang="en-US" altLang="ko-KR" b="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b="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리소스 취득</a:t>
                      </a:r>
                      <a:endParaRPr lang="en-US" altLang="ko-KR" b="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16717"/>
                  </a:ext>
                </a:extLst>
              </a:tr>
              <a:tr h="439387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생성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667950"/>
                  </a:ext>
                </a:extLst>
              </a:tr>
              <a:tr h="397823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Replace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전체 교체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09784"/>
                  </a:ext>
                </a:extLst>
              </a:tr>
              <a:tr h="463138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일부 수정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318204"/>
                  </a:ext>
                </a:extLst>
              </a:tr>
              <a:tr h="399005">
                <a:tc>
                  <a:txBody>
                    <a:bodyPr/>
                    <a:lstStyle/>
                    <a:p>
                      <a:pPr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</a:t>
                      </a:r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리소스 삭제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6284"/>
                  </a:ext>
                </a:extLst>
              </a:tr>
            </a:tbl>
          </a:graphicData>
        </a:graphic>
      </p:graphicFrame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A341B71E-5290-4693-8035-44F1D530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2023/7/16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81FCE4EA-92D0-4D04-BA86-2FFFEC99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일주일 동안 무엇을 했을까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D2D9DB8-6AAC-452C-8711-DA2E869F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10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7312"/>
            <a:ext cx="10515600" cy="1325563"/>
          </a:xfrm>
        </p:spPr>
        <p:txBody>
          <a:bodyPr rtlCol="0"/>
          <a:lstStyle/>
          <a:p>
            <a:pPr rtl="0"/>
            <a:r>
              <a:rPr lang="en-US" altLang="ko-KR" dirty="0"/>
              <a:t>PROMISE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E2606-01A6-42E1-92A6-3DE26CCE7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Promise?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37187F-D166-43ED-8E27-C7B4508E5C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비동기 처리를 위한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ES6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도입된 객체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E83021-5261-4534-AFFC-8C3A397AB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Callback hell?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1770C1-2986-4925-A7A9-598470F1C2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전통적인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콜백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패턴으로 발생하는 중첩된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콜백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함수 패턴</a:t>
            </a: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5">
            <a:extLst>
              <a:ext uri="{FF2B5EF4-FFF2-40B4-BE49-F238E27FC236}">
                <a16:creationId xmlns:a16="http://schemas.microsoft.com/office/drawing/2014/main" id="{608D1D4A-3ABF-47FD-9E9F-50C12B4A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2023/7/16</a:t>
            </a:r>
          </a:p>
        </p:txBody>
      </p:sp>
      <p:sp>
        <p:nvSpPr>
          <p:cNvPr id="8" name="바닥글 개체 틀 6">
            <a:extLst>
              <a:ext uri="{FF2B5EF4-FFF2-40B4-BE49-F238E27FC236}">
                <a16:creationId xmlns:a16="http://schemas.microsoft.com/office/drawing/2014/main" id="{A0DB317D-4A72-44A9-B888-2974D6C1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일주일 동안 무엇을 했을까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E2ACE18F-7572-4B57-B093-F422098C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0024A9-0184-448B-881E-CC722A916CB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989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ko-KR" altLang="en-US" dirty="0"/>
              <a:t>결국 </a:t>
            </a:r>
            <a:r>
              <a:rPr lang="en-US" altLang="ko-KR" dirty="0"/>
              <a:t>Promise</a:t>
            </a:r>
            <a:r>
              <a:rPr lang="ko-KR" altLang="en-US" dirty="0"/>
              <a:t>도 결국 내부적으로는 전통적인 </a:t>
            </a:r>
            <a:r>
              <a:rPr lang="ko-KR" altLang="en-US" dirty="0" err="1"/>
              <a:t>콜백</a:t>
            </a:r>
            <a:r>
              <a:rPr lang="ko-KR" altLang="en-US" dirty="0"/>
              <a:t> 패턴을 가진다</a:t>
            </a:r>
            <a:r>
              <a:rPr lang="en-US" altLang="ko-KR" dirty="0"/>
              <a:t>. </a:t>
            </a:r>
            <a:r>
              <a:rPr lang="ko-KR" altLang="en-US" dirty="0"/>
              <a:t>편의성을 높이기 위해 만들어진 객체이다</a:t>
            </a:r>
            <a:r>
              <a:rPr lang="en-US" altLang="ko-KR" dirty="0"/>
              <a:t>!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43DD3A-BCEA-4181-8BC4-61E1A84D5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en-US" altLang="ko-KR" cap="none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96533-0ABC-43CF-A178-990FE4A0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2023/7/16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09D7B-C32A-4E78-8DDF-03685549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일주일 동안 무엇을 했을까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57B06-3F43-4092-8AB5-0AC06017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53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" y="377001"/>
            <a:ext cx="10515600" cy="1325563"/>
          </a:xfrm>
        </p:spPr>
        <p:txBody>
          <a:bodyPr rtlCol="0"/>
          <a:lstStyle/>
          <a:p>
            <a:pPr rtl="0"/>
            <a:r>
              <a:rPr lang="en-US" altLang="ko-KR" dirty="0"/>
              <a:t>PROMISE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dirty="0"/>
              <a:t>사용법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AD665292-15E4-4939-934A-CC4A96DDC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695830"/>
              </p:ext>
            </p:extLst>
          </p:nvPr>
        </p:nvGraphicFramePr>
        <p:xfrm>
          <a:off x="5576637" y="1286002"/>
          <a:ext cx="6172200" cy="29461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7988">
                  <a:extLst>
                    <a:ext uri="{9D8B030D-6E8A-4147-A177-3AD203B41FA5}">
                      <a16:colId xmlns:a16="http://schemas.microsoft.com/office/drawing/2014/main" val="541534148"/>
                    </a:ext>
                  </a:extLst>
                </a:gridCol>
                <a:gridCol w="2479375">
                  <a:extLst>
                    <a:ext uri="{9D8B030D-6E8A-4147-A177-3AD203B41FA5}">
                      <a16:colId xmlns:a16="http://schemas.microsoft.com/office/drawing/2014/main" val="3138069100"/>
                    </a:ext>
                  </a:extLst>
                </a:gridCol>
                <a:gridCol w="2604837">
                  <a:extLst>
                    <a:ext uri="{9D8B030D-6E8A-4147-A177-3AD203B41FA5}">
                      <a16:colId xmlns:a16="http://schemas.microsoft.com/office/drawing/2014/main" val="2685482510"/>
                    </a:ext>
                  </a:extLst>
                </a:gridCol>
              </a:tblGrid>
              <a:tr h="667719">
                <a:tc>
                  <a:txBody>
                    <a:bodyPr/>
                    <a:lstStyle/>
                    <a:p>
                      <a:pPr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메서드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</a:t>
                      </a:r>
                      <a:endParaRPr lang="en-US" altLang="ko-KR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4623"/>
                  </a:ext>
                </a:extLst>
              </a:tr>
              <a:tr h="783761">
                <a:tc>
                  <a:txBody>
                    <a:bodyPr/>
                    <a:lstStyle/>
                    <a:p>
                      <a:pPr rtl="0"/>
                      <a:r>
                        <a:rPr lang="en-US" altLang="ko-KR" sz="12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noProof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Fullfilled</a:t>
                      </a:r>
                      <a:r>
                        <a:rPr lang="en-US" altLang="ko-KR" sz="12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때 실행 할 함수</a:t>
                      </a:r>
                      <a:r>
                        <a:rPr lang="en-US" altLang="ko-KR" sz="12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 rtl="0"/>
                      <a:r>
                        <a:rPr lang="en-US" altLang="ko-KR" sz="12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Rejected</a:t>
                      </a:r>
                      <a:r>
                        <a:rPr lang="ko-KR" altLang="en-US" sz="12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때 실행 할 함수</a:t>
                      </a:r>
                      <a:r>
                        <a:rPr lang="en-US" altLang="ko-KR" sz="12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b="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Settled </a:t>
                      </a:r>
                      <a:r>
                        <a:rPr lang="ko-KR" altLang="en-US" sz="1200" b="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상태가 되면 해당 각각의 상태에 해당하는 인수를 호출</a:t>
                      </a:r>
                      <a:endParaRPr lang="en-US" altLang="ko-KR" sz="1200" b="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16717"/>
                  </a:ext>
                </a:extLst>
              </a:tr>
              <a:tr h="746569">
                <a:tc>
                  <a:txBody>
                    <a:bodyPr/>
                    <a:lstStyle/>
                    <a:p>
                      <a:pPr rtl="0"/>
                      <a:r>
                        <a:rPr lang="en-US" altLang="ko-KR" sz="12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catch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(Rejected </a:t>
                      </a:r>
                      <a:r>
                        <a:rPr lang="ko-KR" altLang="en-US" sz="12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때 실행 할 함수</a:t>
                      </a:r>
                      <a:r>
                        <a:rPr lang="en-US" altLang="ko-KR" sz="12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Rejected</a:t>
                      </a:r>
                      <a:r>
                        <a:rPr lang="ko-KR" altLang="en-US" sz="12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되었을 때 전달 된 인수를 실행</a:t>
                      </a:r>
                      <a:endParaRPr lang="en-US" altLang="ko-KR" sz="12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667950"/>
                  </a:ext>
                </a:extLst>
              </a:tr>
              <a:tr h="748054">
                <a:tc>
                  <a:txBody>
                    <a:bodyPr/>
                    <a:lstStyle/>
                    <a:p>
                      <a:pPr rtl="0"/>
                      <a:r>
                        <a:rPr lang="en-US" altLang="ko-KR" sz="12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Finally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(Settled </a:t>
                      </a:r>
                      <a:r>
                        <a:rPr lang="ko-KR" altLang="en-US" sz="12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때 실행 할 함수</a:t>
                      </a:r>
                      <a:r>
                        <a:rPr lang="en-US" altLang="ko-KR" sz="12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2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Promise</a:t>
                      </a:r>
                      <a:r>
                        <a:rPr lang="ko-KR" altLang="en-US" sz="1200" noProof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상태와 상관없이 인수로 전달된 함수 실행</a:t>
                      </a:r>
                      <a:endParaRPr lang="en-US" altLang="ko-KR" sz="1200" noProof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09784"/>
                  </a:ext>
                </a:extLst>
              </a:tr>
            </a:tbl>
          </a:graphicData>
        </a:graphic>
      </p:graphicFrame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A341B71E-5290-4693-8035-44F1D530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2023/7/16</a:t>
            </a: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81FCE4EA-92D0-4D04-BA86-2FFFEC99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일주일 동안 무엇을 했을까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D2D9DB8-6AAC-452C-8711-DA2E869F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9713C8C-8E70-45D5-AE59-23E6016825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4EB213-EAA5-81AC-8DBC-2C5394077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47" y="2389265"/>
            <a:ext cx="4991797" cy="302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4EC9E8-ED2D-752C-A21D-E24BA86B008F}"/>
              </a:ext>
            </a:extLst>
          </p:cNvPr>
          <p:cNvSpPr txBox="1"/>
          <p:nvPr/>
        </p:nvSpPr>
        <p:spPr>
          <a:xfrm>
            <a:off x="5576637" y="208785"/>
            <a:ext cx="5520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Pending : </a:t>
            </a:r>
            <a:r>
              <a:rPr lang="ko-KR" altLang="en-US" sz="1600" i="1" dirty="0">
                <a:solidFill>
                  <a:schemeClr val="bg1">
                    <a:lumMod val="65000"/>
                  </a:schemeClr>
                </a:solidFill>
              </a:rPr>
              <a:t>비동기 처리가 아직 수행되지 않은 상태</a:t>
            </a:r>
            <a:endParaRPr lang="en-US" altLang="ko-KR" sz="1600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Fulfilled : </a:t>
            </a:r>
            <a:r>
              <a:rPr lang="ko-KR" altLang="en-US" sz="1600" i="1" dirty="0">
                <a:solidFill>
                  <a:schemeClr val="bg1">
                    <a:lumMod val="65000"/>
                  </a:schemeClr>
                </a:solidFill>
              </a:rPr>
              <a:t>비동기 처리가 수행된 상태</a:t>
            </a:r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600" i="1" dirty="0">
                <a:solidFill>
                  <a:schemeClr val="bg1">
                    <a:lumMod val="65000"/>
                  </a:schemeClr>
                </a:solidFill>
              </a:rPr>
              <a:t>성공</a:t>
            </a:r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Rejected : </a:t>
            </a:r>
            <a:r>
              <a:rPr lang="ko-KR" altLang="en-US" sz="1600" i="1" dirty="0">
                <a:solidFill>
                  <a:schemeClr val="bg1">
                    <a:lumMod val="65000"/>
                  </a:schemeClr>
                </a:solidFill>
              </a:rPr>
              <a:t>비동기 처리가 수행된 상태</a:t>
            </a:r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1600" i="1" dirty="0">
                <a:solidFill>
                  <a:schemeClr val="bg1">
                    <a:lumMod val="65000"/>
                  </a:schemeClr>
                </a:solidFill>
              </a:rPr>
              <a:t>실패</a:t>
            </a:r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Settled</a:t>
            </a:r>
            <a:r>
              <a:rPr lang="ko-KR" altLang="en-US" sz="16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ko-KR" altLang="en-US" sz="16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600" i="1" dirty="0">
                <a:solidFill>
                  <a:schemeClr val="bg1">
                    <a:lumMod val="65000"/>
                  </a:schemeClr>
                </a:solidFill>
              </a:rPr>
              <a:t>Fulfilled or Rejected </a:t>
            </a:r>
            <a:r>
              <a:rPr lang="ko-KR" altLang="en-US" sz="1600" i="1" dirty="0">
                <a:solidFill>
                  <a:schemeClr val="bg1">
                    <a:lumMod val="65000"/>
                  </a:schemeClr>
                </a:solidFill>
              </a:rPr>
              <a:t>상태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81797-5CE1-C7CB-2692-BB990FE1EAAB}"/>
              </a:ext>
            </a:extLst>
          </p:cNvPr>
          <p:cNvSpPr txBox="1"/>
          <p:nvPr/>
        </p:nvSpPr>
        <p:spPr>
          <a:xfrm>
            <a:off x="5576635" y="4232106"/>
            <a:ext cx="603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u="sng" dirty="0">
                <a:solidFill>
                  <a:schemeClr val="bg1">
                    <a:lumMod val="50000"/>
                  </a:schemeClr>
                </a:solidFill>
              </a:rPr>
              <a:t>Then, catch, finally </a:t>
            </a:r>
            <a:r>
              <a:rPr lang="ko-KR" altLang="en-US" i="1" u="sng" dirty="0">
                <a:solidFill>
                  <a:schemeClr val="bg1">
                    <a:lumMod val="50000"/>
                  </a:schemeClr>
                </a:solidFill>
              </a:rPr>
              <a:t>모두 </a:t>
            </a:r>
            <a:r>
              <a:rPr lang="en-US" altLang="ko-KR" i="1" u="sng" dirty="0">
                <a:solidFill>
                  <a:schemeClr val="bg1">
                    <a:lumMod val="50000"/>
                  </a:schemeClr>
                </a:solidFill>
              </a:rPr>
              <a:t>Promise</a:t>
            </a:r>
            <a:r>
              <a:rPr lang="ko-KR" altLang="en-US" i="1" u="sng" dirty="0">
                <a:solidFill>
                  <a:schemeClr val="bg1">
                    <a:lumMod val="50000"/>
                  </a:schemeClr>
                </a:solidFill>
              </a:rPr>
              <a:t>를 반환한다</a:t>
            </a:r>
            <a:r>
              <a:rPr lang="en-US" altLang="ko-KR" i="1" u="sng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ko-KR" altLang="en-US" i="1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D4FC0-8CAD-79B7-CD3E-145F25C3236E}"/>
              </a:ext>
            </a:extLst>
          </p:cNvPr>
          <p:cNvSpPr txBox="1"/>
          <p:nvPr/>
        </p:nvSpPr>
        <p:spPr>
          <a:xfrm>
            <a:off x="5576636" y="4833333"/>
            <a:ext cx="6033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solidFill>
                  <a:srgbClr val="C00000"/>
                </a:solidFill>
              </a:rPr>
              <a:t>알고 있으면 좋은 정적 메서드</a:t>
            </a:r>
            <a:r>
              <a:rPr lang="en-US" altLang="ko-KR" i="1" dirty="0">
                <a:solidFill>
                  <a:srgbClr val="C00000"/>
                </a:solidFill>
              </a:rPr>
              <a:t>!</a:t>
            </a:r>
          </a:p>
          <a:p>
            <a:r>
              <a:rPr lang="en-US" altLang="ko-KR" sz="1200" i="1" dirty="0" err="1"/>
              <a:t>Promise.all</a:t>
            </a:r>
            <a:r>
              <a:rPr lang="en-US" altLang="ko-KR" sz="1200" i="1" dirty="0"/>
              <a:t>()</a:t>
            </a:r>
          </a:p>
          <a:p>
            <a:r>
              <a:rPr lang="en-US" altLang="ko-KR" sz="1200" i="1" dirty="0" err="1"/>
              <a:t>Promise.resolve</a:t>
            </a:r>
            <a:r>
              <a:rPr lang="en-US" altLang="ko-KR" sz="1200" i="1" dirty="0"/>
              <a:t>()</a:t>
            </a:r>
          </a:p>
          <a:p>
            <a:r>
              <a:rPr lang="en-US" altLang="ko-KR" sz="1200" i="1" dirty="0" err="1"/>
              <a:t>Promise.reject</a:t>
            </a:r>
            <a:r>
              <a:rPr lang="en-US" altLang="ko-KR" sz="1200" i="1" dirty="0"/>
              <a:t>()</a:t>
            </a:r>
          </a:p>
          <a:p>
            <a:r>
              <a:rPr lang="en-US" altLang="ko-KR" sz="1200" i="1" dirty="0" err="1"/>
              <a:t>Promise.race</a:t>
            </a:r>
            <a:r>
              <a:rPr lang="en-US" altLang="ko-KR" sz="1200" i="1" dirty="0"/>
              <a:t>()</a:t>
            </a:r>
          </a:p>
          <a:p>
            <a:r>
              <a:rPr lang="en-US" altLang="ko-KR" sz="1200" i="1" dirty="0" err="1"/>
              <a:t>Promise.allSettled</a:t>
            </a:r>
            <a:r>
              <a:rPr lang="en-US" altLang="ko-KR" sz="1200" i="1" dirty="0"/>
              <a:t>()</a:t>
            </a:r>
          </a:p>
          <a:p>
            <a:endParaRPr lang="ko-KR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991883890"/>
      </p:ext>
    </p:extLst>
  </p:cSld>
  <p:clrMapOvr>
    <a:masterClrMapping/>
  </p:clrMapOvr>
</p:sld>
</file>

<file path=ppt/theme/theme1.xml><?xml version="1.0" encoding="utf-8"?>
<a:theme xmlns:a="http://schemas.openxmlformats.org/drawingml/2006/main" name="브러시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29_TF89080264_Win32" id="{A8B6BB2C-31B2-4AC2-9060-2CE5D10FE229}" vid="{35C5C16E-32D9-4736-BC49-174133B9C52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브러시 프레젠테이션</Template>
  <TotalTime>136</TotalTime>
  <Words>909</Words>
  <Application>Microsoft Office PowerPoint</Application>
  <PresentationFormat>와이드스크린</PresentationFormat>
  <Paragraphs>223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맑은 고딕</vt:lpstr>
      <vt:lpstr>Arial</vt:lpstr>
      <vt:lpstr>Calibri</vt:lpstr>
      <vt:lpstr>Century Gothic</vt:lpstr>
      <vt:lpstr>Elephant</vt:lpstr>
      <vt:lpstr>브러시</vt:lpstr>
      <vt:lpstr>나는 일주일 동안 무엇을 했을까 ?</vt:lpstr>
      <vt:lpstr>공부 한 거 ㅎ</vt:lpstr>
      <vt:lpstr>JAVASCRIPT</vt:lpstr>
      <vt:lpstr>REST API </vt:lpstr>
      <vt:lpstr>따라서! </vt:lpstr>
      <vt:lpstr>HTTP 요청 메서드</vt:lpstr>
      <vt:lpstr>PROMISE </vt:lpstr>
      <vt:lpstr>결국 Promise도 결국 내부적으로는 전통적인 콜백 패턴을 가진다. 편의성을 높이기 위해 만들어진 객체이다!</vt:lpstr>
      <vt:lpstr>PROMISE  사용법</vt:lpstr>
      <vt:lpstr>GIT &amp; GITHUB</vt:lpstr>
      <vt:lpstr>GIT </vt:lpstr>
      <vt:lpstr>Commit Message</vt:lpstr>
      <vt:lpstr>REACT</vt:lpstr>
      <vt:lpstr>REACT</vt:lpstr>
      <vt:lpstr>React를 사용하면 랜더링 기능을 만드는 시간을 아낄 수 있다. 또 컴포넌트의 사용으로 코드의 재활용과 유지 보수를 쉽게 할 수 있다. </vt:lpstr>
      <vt:lpstr>NODE.JS</vt:lpstr>
      <vt:lpstr>Node.js 아직 공부 제대로 안했다. 이번 과제에 대한 설명 하겠다.</vt:lpstr>
      <vt:lpstr>NODE.JS..?</vt:lpstr>
      <vt:lpstr>HOMEWORK</vt:lpstr>
      <vt:lpstr>요약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나는 일주일 동안 무엇을 했을까 ?</dc:title>
  <dc:creator>김상정</dc:creator>
  <cp:lastModifiedBy>김상정</cp:lastModifiedBy>
  <cp:revision>1</cp:revision>
  <dcterms:created xsi:type="dcterms:W3CDTF">2023-07-15T14:52:59Z</dcterms:created>
  <dcterms:modified xsi:type="dcterms:W3CDTF">2023-07-15T17:09:56Z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