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75" r:id="rId6"/>
    <p:sldId id="260" r:id="rId7"/>
    <p:sldId id="263" r:id="rId9"/>
    <p:sldId id="262" r:id="rId10"/>
    <p:sldId id="264" r:id="rId11"/>
    <p:sldId id="265" r:id="rId12"/>
    <p:sldId id="266" r:id="rId13"/>
    <p:sldId id="273" r:id="rId14"/>
    <p:sldId id="270" r:id="rId15"/>
    <p:sldId id="267" r:id="rId16"/>
    <p:sldId id="268" r:id="rId17"/>
    <p:sldId id="274" r:id="rId18"/>
    <p:sldId id="287" r:id="rId19"/>
    <p:sldId id="298" r:id="rId20"/>
    <p:sldId id="299" r:id="rId21"/>
    <p:sldId id="297" r:id="rId22"/>
    <p:sldId id="289" r:id="rId23"/>
    <p:sldId id="292" r:id="rId24"/>
    <p:sldId id="293" r:id="rId25"/>
    <p:sldId id="294" r:id="rId26"/>
    <p:sldId id="296" r:id="rId27"/>
    <p:sldId id="295" r:id="rId28"/>
    <p:sldId id="300" r:id="rId29"/>
    <p:sldId id="301"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lnSpc>
                <a:spcPct val="150000"/>
              </a:lnSpc>
            </a:pPr>
            <a:r>
              <a:rPr lang="zh-CN" altLang="en-US">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a:effectLst>
                  <a:outerShdw blurRad="38100" dist="19050" dir="2700000" algn="tl" rotWithShape="0">
                    <a:schemeClr val="dk1">
                      <a:alpha val="40000"/>
                    </a:schemeClr>
                  </a:outerShdw>
                </a:effectLst>
                <a:sym typeface="+mn-ea"/>
              </a:rPr>
              <a:t>File</a:t>
            </a:r>
            <a:r>
              <a:rPr lang="zh-CN" altLang="en-US">
                <a:effectLst>
                  <a:outerShdw blurRad="38100" dist="19050" dir="2700000" algn="tl" rotWithShape="0">
                    <a:schemeClr val="dk1">
                      <a:alpha val="40000"/>
                    </a:schemeClr>
                  </a:outerShdw>
                </a:effectLst>
                <a:sym typeface="+mn-ea"/>
              </a:rPr>
              <a:t>相关的接口就能完成读取。</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访问其他应用的专属内部存储空间，不能访问。</a:t>
            </a:r>
            <a:endParaRPr lang="en-US" altLang="zh-CN">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访问其他应用的专属外部存储空间，</a:t>
            </a:r>
            <a:r>
              <a:rPr lang="en-US" altLang="zh-CN">
                <a:effectLst>
                  <a:outerShdw blurRad="38100" dist="19050" dir="2700000" algn="tl" rotWithShape="0">
                    <a:schemeClr val="dk1">
                      <a:alpha val="40000"/>
                    </a:schemeClr>
                  </a:outerShdw>
                </a:effectLst>
                <a:sym typeface="+mn-ea"/>
              </a:rPr>
              <a:t>TargetApi 29</a:t>
            </a:r>
            <a:r>
              <a:rPr lang="zh-CN" altLang="en-US">
                <a:effectLst>
                  <a:outerShdw blurRad="38100" dist="19050" dir="2700000" algn="tl" rotWithShape="0">
                    <a:schemeClr val="dk1">
                      <a:alpha val="40000"/>
                    </a:schemeClr>
                  </a:outerShdw>
                </a:effectLst>
                <a:sym typeface="+mn-ea"/>
              </a:rPr>
              <a:t>及以上不允许，</a:t>
            </a:r>
            <a:r>
              <a:rPr lang="en-US" altLang="zh-CN">
                <a:effectLst>
                  <a:outerShdw blurRad="38100" dist="19050" dir="2700000" algn="tl" rotWithShape="0">
                    <a:schemeClr val="dk1">
                      <a:alpha val="40000"/>
                    </a:schemeClr>
                  </a:outerShdw>
                </a:effectLst>
                <a:sym typeface="+mn-ea"/>
              </a:rPr>
              <a:t>TargetApi 28</a:t>
            </a:r>
            <a:r>
              <a:rPr lang="zh-CN" altLang="en-US">
                <a:effectLst>
                  <a:outerShdw blurRad="38100" dist="19050" dir="2700000" algn="tl" rotWithShape="0">
                    <a:schemeClr val="dk1">
                      <a:alpha val="40000"/>
                    </a:schemeClr>
                  </a:outerShdw>
                </a:effectLst>
                <a:sym typeface="+mn-ea"/>
              </a:rPr>
              <a:t>及以下需有存储权限才可以访问。</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en-US" altLang="zh-CN"/>
              <a:t>s</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ActivityCompat.</a:t>
            </a:r>
            <a:r>
              <a:rPr lang="zh-CN" altLang="en-US"/>
              <a:t>shouldShowRequestPermissionRationale() 为</a:t>
            </a:r>
            <a:r>
              <a:rPr lang="en-US" altLang="zh-CN"/>
              <a:t>false</a:t>
            </a:r>
            <a:r>
              <a:rPr lang="zh-CN" altLang="en-US"/>
              <a:t>则用户选择过不再询问。</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启动页退到后台的影响：只要有</a:t>
            </a:r>
            <a:r>
              <a:rPr lang="en-US" altLang="zh-CN"/>
              <a:t>finish</a:t>
            </a:r>
            <a:r>
              <a:rPr lang="zh-CN" altLang="en-US"/>
              <a:t>，就暂无影响。</a:t>
            </a:r>
            <a:endParaRPr lang="zh-CN" altLang="en-US"/>
          </a:p>
          <a:p>
            <a:r>
              <a:rPr lang="zh-CN" altLang="en-US"/>
              <a:t>我们平常几乎不会用到。</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alpha val="50000"/>
              </a:schemeClr>
            </a:gs>
            <a:gs pos="50000">
              <a:schemeClr val="accent3">
                <a:lumMod val="40000"/>
                <a:lumOff val="60000"/>
                <a:alpha val="50000"/>
              </a:schemeClr>
            </a:gs>
            <a:gs pos="75000">
              <a:schemeClr val="accent3">
                <a:lumMod val="40000"/>
                <a:lumOff val="60000"/>
              </a:schemeClr>
            </a:gs>
            <a:gs pos="100000">
              <a:schemeClr val="accent3">
                <a:lumMod val="60000"/>
                <a:lumOff val="40000"/>
                <a:alpha val="100000"/>
              </a:schemeClr>
            </a:gs>
          </a:gsLst>
          <a:lin ang="135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300">
        <p:push/>
      </p:transition>
    </mc:Choice>
    <mc:Fallback>
      <p:transition>
        <p:push/>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hyperlink" Target="https://developer.android.google.cn/training/location/permissions#request-location-access-runtime" TargetMode="Externa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ags" Target="../tags/tag6.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53540" y="1640523"/>
            <a:ext cx="9144000" cy="2387600"/>
          </a:xfrm>
        </p:spPr>
        <p:txBody>
          <a:bodyPr/>
          <a:p>
            <a:r>
              <a:rPr lang="en-US" altLang="zh-CN">
                <a:solidFill>
                  <a:schemeClr val="tx1"/>
                </a:solidFill>
                <a:effectLst>
                  <a:outerShdw blurRad="38100" dist="19050" dir="2700000" algn="tl" rotWithShape="0">
                    <a:schemeClr val="dk1">
                      <a:alpha val="40000"/>
                    </a:schemeClr>
                  </a:outerShdw>
                </a:effectLst>
              </a:rPr>
              <a:t>Android 10</a:t>
            </a:r>
            <a:r>
              <a:rPr lang="zh-CN" altLang="en-US">
                <a:solidFill>
                  <a:schemeClr val="tx1"/>
                </a:solidFill>
                <a:effectLst>
                  <a:outerShdw blurRad="38100" dist="19050" dir="2700000" algn="tl" rotWithShape="0">
                    <a:schemeClr val="dk1">
                      <a:alpha val="40000"/>
                    </a:schemeClr>
                  </a:outerShdw>
                </a:effectLst>
              </a:rPr>
              <a:t>、</a:t>
            </a:r>
            <a:r>
              <a:rPr lang="en-US" altLang="zh-CN">
                <a:solidFill>
                  <a:schemeClr val="tx1"/>
                </a:solidFill>
                <a:effectLst>
                  <a:outerShdw blurRad="38100" dist="19050" dir="2700000" algn="tl" rotWithShape="0">
                    <a:schemeClr val="dk1">
                      <a:alpha val="40000"/>
                    </a:schemeClr>
                  </a:outerShdw>
                </a:effectLst>
              </a:rPr>
              <a:t>11</a:t>
            </a:r>
            <a:r>
              <a:rPr lang="zh-CN" altLang="en-US">
                <a:solidFill>
                  <a:schemeClr val="tx1"/>
                </a:solidFill>
                <a:effectLst>
                  <a:outerShdw blurRad="38100" dist="19050" dir="2700000" algn="tl" rotWithShape="0">
                    <a:schemeClr val="dk1">
                      <a:alpha val="40000"/>
                    </a:schemeClr>
                  </a:outerShdw>
                </a:effectLst>
              </a:rPr>
              <a:t>适配</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4947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Android10</a:t>
            </a:r>
            <a:r>
              <a:rPr lang="zh-CN" altLang="en-US" sz="2800">
                <a:solidFill>
                  <a:schemeClr val="tx1"/>
                </a:solidFill>
                <a:effectLst>
                  <a:outerShdw blurRad="38100" dist="19050" dir="2700000" algn="tl" rotWithShape="0">
                    <a:schemeClr val="dk1">
                      <a:alpha val="40000"/>
                    </a:schemeClr>
                  </a:outerShdw>
                </a:effectLst>
              </a:rPr>
              <a:t>及以上）：</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092325"/>
            <a:ext cx="10569575" cy="3969385"/>
          </a:xfrm>
          <a:prstGeom prst="rect">
            <a:avLst/>
          </a:prstGeom>
          <a:noFill/>
        </p:spPr>
        <p:txBody>
          <a:bodyPr wrap="square" rtlCol="0">
            <a:spAutoFit/>
          </a:bodyPr>
          <a:p>
            <a:pPr marL="285750" indent="-285750" fontAlgn="auto">
              <a:lnSpc>
                <a:spcPct val="150000"/>
              </a:lnSpc>
              <a:buFont typeface="Wingdings" panose="05000000000000000000" charset="0"/>
              <a:buChar char=""/>
            </a:pPr>
            <a:r>
              <a:rPr lang="zh-CN" altLang="en-US" sz="2800"/>
              <a:t>下载图片并保存到相册</a:t>
            </a:r>
            <a:endParaRPr lang="zh-CN" altLang="en-US" sz="2800"/>
          </a:p>
          <a:p>
            <a:pPr marL="285750" indent="-285750" fontAlgn="auto">
              <a:lnSpc>
                <a:spcPct val="150000"/>
              </a:lnSpc>
              <a:buFont typeface="Wingdings" panose="05000000000000000000" charset="0"/>
              <a:buChar char=""/>
            </a:pPr>
            <a:r>
              <a:rPr lang="en-US" altLang="zh-CN" sz="2800"/>
              <a:t> </a:t>
            </a:r>
            <a:r>
              <a:rPr lang="zh-CN" altLang="en-US" sz="2800"/>
              <a:t>读取本应用下载到系统相册的图片</a:t>
            </a:r>
            <a:endParaRPr lang="zh-CN" altLang="en-US" sz="2800"/>
          </a:p>
          <a:p>
            <a:pPr marL="285750" indent="-285750" fontAlgn="auto">
              <a:lnSpc>
                <a:spcPct val="150000"/>
              </a:lnSpc>
              <a:buFont typeface="Wingdings" panose="05000000000000000000" charset="0"/>
              <a:buChar char=""/>
            </a:pPr>
            <a:r>
              <a:rPr lang="zh-CN" altLang="en-US" sz="2800"/>
              <a:t> 读取其他应用下载到系统相册的图片</a:t>
            </a:r>
            <a:endParaRPr lang="zh-CN" altLang="en-US" sz="2800"/>
          </a:p>
          <a:p>
            <a:pPr marL="285750" indent="-285750" fontAlgn="auto">
              <a:lnSpc>
                <a:spcPct val="150000"/>
              </a:lnSpc>
              <a:buFont typeface="Wingdings" panose="05000000000000000000" charset="0"/>
              <a:buChar char=""/>
            </a:pPr>
            <a:r>
              <a:rPr lang="zh-CN" altLang="en-US" sz="2800"/>
              <a:t> 删除本应用下载到相册的图片</a:t>
            </a:r>
            <a:endParaRPr lang="zh-CN" altLang="en-US" sz="2800"/>
          </a:p>
          <a:p>
            <a:pPr marL="285750" indent="-285750" fontAlgn="auto">
              <a:lnSpc>
                <a:spcPct val="150000"/>
              </a:lnSpc>
              <a:buFont typeface="Wingdings" panose="05000000000000000000" charset="0"/>
              <a:buChar char=""/>
            </a:pPr>
            <a:r>
              <a:rPr lang="zh-CN" altLang="en-US" sz="2800"/>
              <a:t> 删除其他应用下载到系统相册的图片</a:t>
            </a:r>
            <a:endParaRPr lang="zh-CN" altLang="en-US" sz="2800"/>
          </a:p>
          <a:p>
            <a:pPr marL="285750" indent="-285750" fontAlgn="auto">
              <a:lnSpc>
                <a:spcPct val="150000"/>
              </a:lnSpc>
              <a:buFont typeface="Wingdings" panose="05000000000000000000" charset="0"/>
              <a:buChar char=""/>
            </a:pPr>
            <a:r>
              <a:rPr lang="zh-CN" altLang="en-US" sz="2800"/>
              <a:t> 卸载重装后读取本应用卸载前下载到系统相册的图片</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4947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Android10</a:t>
            </a:r>
            <a:r>
              <a:rPr lang="zh-CN" altLang="en-US" sz="2800">
                <a:solidFill>
                  <a:schemeClr val="tx1"/>
                </a:solidFill>
                <a:effectLst>
                  <a:outerShdw blurRad="38100" dist="19050" dir="2700000" algn="tl" rotWithShape="0">
                    <a:schemeClr val="dk1">
                      <a:alpha val="40000"/>
                    </a:schemeClr>
                  </a:outerShdw>
                </a:effectLst>
              </a:rPr>
              <a:t>及以上）：</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092325"/>
            <a:ext cx="10569575" cy="3969385"/>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800"/>
              <a:t> 保存文档到媒体下载目录</a:t>
            </a:r>
            <a:endParaRPr lang="zh-CN" altLang="en-US" sz="2800"/>
          </a:p>
          <a:p>
            <a:pPr marL="285750" indent="-285750" fontAlgn="auto">
              <a:lnSpc>
                <a:spcPct val="150000"/>
              </a:lnSpc>
              <a:buFont typeface="Wingdings" panose="05000000000000000000" charset="0"/>
              <a:buChar char=""/>
            </a:pPr>
            <a:r>
              <a:rPr lang="zh-CN" altLang="en-US" sz="2800"/>
              <a:t> 读取本应用保存到媒体下载目录的文档</a:t>
            </a:r>
            <a:endParaRPr lang="zh-CN" altLang="en-US" sz="2800"/>
          </a:p>
          <a:p>
            <a:pPr marL="285750" indent="-285750" fontAlgn="auto">
              <a:lnSpc>
                <a:spcPct val="150000"/>
              </a:lnSpc>
              <a:buFont typeface="Wingdings" panose="05000000000000000000" charset="0"/>
              <a:buChar char=""/>
            </a:pPr>
            <a:r>
              <a:rPr lang="zh-CN" altLang="en-US" sz="2800" strike="sngStrike">
                <a:uFillTx/>
                <a:sym typeface="+mn-ea"/>
              </a:rPr>
              <a:t>读取其他应用保存到媒体下载目录的文档</a:t>
            </a:r>
            <a:r>
              <a:rPr lang="zh-CN" altLang="en-US" sz="2800">
                <a:uFillTx/>
                <a:sym typeface="+mn-ea"/>
              </a:rPr>
              <a:t>（</a:t>
            </a:r>
            <a:r>
              <a:rPr lang="en-US" altLang="zh-CN" sz="2800">
                <a:uFillTx/>
                <a:sym typeface="+mn-ea"/>
              </a:rPr>
              <a:t>SAF</a:t>
            </a:r>
            <a:r>
              <a:rPr lang="zh-CN" altLang="en-US" sz="2800">
                <a:uFillTx/>
                <a:sym typeface="+mn-ea"/>
              </a:rPr>
              <a:t>）</a:t>
            </a:r>
            <a:endParaRPr lang="zh-CN" altLang="en-US" sz="2800"/>
          </a:p>
          <a:p>
            <a:pPr marL="285750" indent="-285750" fontAlgn="auto">
              <a:lnSpc>
                <a:spcPct val="150000"/>
              </a:lnSpc>
              <a:buFont typeface="Wingdings" panose="05000000000000000000" charset="0"/>
              <a:buChar char=""/>
            </a:pPr>
            <a:r>
              <a:rPr lang="zh-CN" altLang="en-US" sz="2800"/>
              <a:t> 删除本应用保存到下载目录的文档</a:t>
            </a:r>
            <a:endParaRPr lang="zh-CN" altLang="en-US" sz="2800"/>
          </a:p>
          <a:p>
            <a:pPr marL="285750" indent="-285750" fontAlgn="auto">
              <a:lnSpc>
                <a:spcPct val="150000"/>
              </a:lnSpc>
              <a:buFont typeface="Wingdings" panose="05000000000000000000" charset="0"/>
              <a:buChar char=""/>
            </a:pPr>
            <a:r>
              <a:rPr lang="zh-CN" altLang="en-US" sz="2800"/>
              <a:t> 卸载重装后读取本应用卸载前保存到下载目录的文档</a:t>
            </a:r>
            <a:endParaRPr lang="zh-CN" altLang="en-US" sz="2800"/>
          </a:p>
          <a:p>
            <a:pPr indent="0" fontAlgn="auto">
              <a:lnSpc>
                <a:spcPct val="150000"/>
              </a:lnSpc>
              <a:buFont typeface="Wingdings" panose="05000000000000000000" charset="0"/>
              <a:buNone/>
            </a:pPr>
            <a:endParaRPr lang="zh-CN" altLang="en-US" sz="2800">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4947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Android11</a:t>
            </a:r>
            <a:r>
              <a:rPr lang="zh-CN" altLang="en-US"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105025"/>
            <a:ext cx="10949940" cy="3538220"/>
          </a:xfrm>
          <a:prstGeom prst="rect">
            <a:avLst/>
          </a:prstGeom>
          <a:noFill/>
        </p:spPr>
        <p:txBody>
          <a:bodyPr wrap="square" rtlCol="0">
            <a:spAutoFit/>
          </a:bodyPr>
          <a:p>
            <a:pPr marL="342900" indent="-342900" fontAlgn="auto">
              <a:lnSpc>
                <a:spcPct val="200000"/>
              </a:lnSpc>
              <a:buFont typeface="Wingdings" panose="05000000000000000000" charset="0"/>
              <a:buChar char=""/>
            </a:pPr>
            <a:r>
              <a:rPr lang="en-US" altLang="zh-CN" sz="2800"/>
              <a:t> MediaStore</a:t>
            </a:r>
            <a:r>
              <a:rPr lang="zh-CN" altLang="en-US" sz="2800"/>
              <a:t>媒体文件执行批量操作</a:t>
            </a:r>
            <a:r>
              <a:rPr lang="en-US" altLang="zh-CN" sz="2800"/>
              <a:t>(</a:t>
            </a:r>
            <a:r>
              <a:rPr lang="zh-CN" altLang="en-US" sz="2800"/>
              <a:t>写入、收藏、垃圾箱、删除</a:t>
            </a:r>
            <a:r>
              <a:rPr lang="en-US" altLang="zh-CN" sz="2800"/>
              <a:t>)</a:t>
            </a:r>
            <a:endParaRPr lang="zh-CN" altLang="en-US" sz="2800"/>
          </a:p>
          <a:p>
            <a:pPr marL="342900" indent="-342900" fontAlgn="auto">
              <a:lnSpc>
                <a:spcPct val="200000"/>
              </a:lnSpc>
              <a:buFont typeface="Wingdings" panose="05000000000000000000" charset="0"/>
              <a:buChar char=""/>
            </a:pPr>
            <a:r>
              <a:rPr lang="zh-CN" altLang="en-US" sz="2800"/>
              <a:t> 通过</a:t>
            </a:r>
            <a:r>
              <a:rPr lang="en-US" altLang="zh-CN" sz="2800"/>
              <a:t>File API </a:t>
            </a:r>
            <a:r>
              <a:rPr lang="zh-CN" altLang="en-US" sz="2800"/>
              <a:t>访问媒体文件</a:t>
            </a:r>
            <a:endParaRPr lang="zh-CN" altLang="en-US" sz="2800"/>
          </a:p>
          <a:p>
            <a:pPr indent="0" fontAlgn="auto">
              <a:lnSpc>
                <a:spcPct val="200000"/>
              </a:lnSpc>
              <a:buFont typeface="Wingdings" panose="05000000000000000000" charset="0"/>
              <a:buNone/>
            </a:pPr>
            <a:r>
              <a:rPr lang="zh-CN" altLang="en-US" sz="2800"/>
              <a:t>  </a:t>
            </a:r>
            <a:r>
              <a:rPr lang="zh-CN" altLang="en-US" sz="2400"/>
              <a:t>   </a:t>
            </a:r>
            <a:r>
              <a:rPr lang="en-US" altLang="zh-CN" sz="2400"/>
              <a:t>1.</a:t>
            </a:r>
            <a:r>
              <a:rPr lang="zh-CN" altLang="en-US" sz="2400"/>
              <a:t>读取系统相册中的图片</a:t>
            </a:r>
            <a:r>
              <a:rPr lang="en-US" altLang="zh-CN" sz="2400"/>
              <a:t>(</a:t>
            </a:r>
            <a:r>
              <a:rPr lang="zh-CN" altLang="en-US" sz="2400"/>
              <a:t>本应用和其他应用</a:t>
            </a:r>
            <a:r>
              <a:rPr lang="en-US" altLang="zh-CN" sz="2400"/>
              <a:t>)</a:t>
            </a:r>
            <a:endParaRPr lang="zh-CN" altLang="en-US" sz="2400"/>
          </a:p>
          <a:p>
            <a:pPr indent="0" fontAlgn="auto">
              <a:lnSpc>
                <a:spcPct val="200000"/>
              </a:lnSpc>
              <a:buFont typeface="Wingdings" panose="05000000000000000000" charset="0"/>
              <a:buNone/>
            </a:pPr>
            <a:r>
              <a:rPr lang="zh-CN" altLang="en-US" sz="2400"/>
              <a:t>     </a:t>
            </a:r>
            <a:r>
              <a:rPr lang="en-US" altLang="zh-CN" sz="2400"/>
              <a:t>2.</a:t>
            </a:r>
            <a:r>
              <a:rPr lang="zh-CN" altLang="en-US" sz="2400"/>
              <a:t>删除系统相册中的图片</a:t>
            </a:r>
            <a:r>
              <a:rPr lang="en-US" altLang="zh-CN" sz="2400"/>
              <a:t>(</a:t>
            </a:r>
            <a:r>
              <a:rPr lang="zh-CN" altLang="en-US" sz="2400"/>
              <a:t>只能删除本应用的，其他应用的就是有权限也不行</a:t>
            </a:r>
            <a:r>
              <a:rPr lang="en-US" altLang="zh-CN" sz="2400"/>
              <a:t>)</a:t>
            </a:r>
            <a:r>
              <a:rPr lang="zh-CN" altLang="en-US" sz="2400"/>
              <a:t> </a:t>
            </a:r>
            <a:r>
              <a:rPr lang="zh-CN" altLang="en-US" sz="2800"/>
              <a:t> </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1677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a:t>
            </a:r>
            <a:r>
              <a:rPr lang="en-US" altLang="zh-CN" sz="2800">
                <a:solidFill>
                  <a:schemeClr val="tx1"/>
                </a:solidFill>
                <a:effectLst>
                  <a:outerShdw blurRad="38100" dist="19050" dir="2700000" algn="tl" rotWithShape="0">
                    <a:schemeClr val="dk1">
                      <a:alpha val="40000"/>
                    </a:schemeClr>
                  </a:outerShdw>
                </a:effectLst>
              </a:rPr>
              <a:t>(MediaStore)</a:t>
            </a:r>
            <a:r>
              <a:rPr lang="zh-CN" altLang="en-US" sz="2800">
                <a:solidFill>
                  <a:schemeClr val="tx1"/>
                </a:solidFill>
                <a:effectLst>
                  <a:outerShdw blurRad="38100" dist="19050" dir="2700000" algn="tl" rotWithShape="0">
                    <a:schemeClr val="dk1">
                      <a:alpha val="40000"/>
                    </a:schemeClr>
                  </a:outerShdw>
                </a:effectLst>
              </a:rPr>
              <a:t>总结：</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806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1762125"/>
            <a:ext cx="10569575" cy="4661535"/>
          </a:xfrm>
          <a:prstGeom prst="rect">
            <a:avLst/>
          </a:prstGeom>
          <a:noFill/>
        </p:spPr>
        <p:txBody>
          <a:bodyPr wrap="square" rtlCol="0">
            <a:spAutoFit/>
          </a:bodyPr>
          <a:p>
            <a:pPr indent="0" fontAlgn="auto">
              <a:lnSpc>
                <a:spcPct val="150000"/>
              </a:lnSpc>
              <a:buFont typeface="Wingdings" panose="05000000000000000000" charset="0"/>
              <a:buNone/>
            </a:pPr>
            <a:r>
              <a:rPr lang="en-US" altLang="zh-CN"/>
              <a:t>1.</a:t>
            </a:r>
            <a:r>
              <a:rPr lang="zh-CN" altLang="en-US"/>
              <a:t>根据谷歌官方的建议，使用MediaStore API时不要在Android 10及以上系统版本的设备申请存储权限，只在Android 9及以下申请。</a:t>
            </a:r>
            <a:endParaRPr lang="zh-CN" altLang="en-US"/>
          </a:p>
          <a:p>
            <a:pPr indent="0" fontAlgn="auto">
              <a:lnSpc>
                <a:spcPct val="150000"/>
              </a:lnSpc>
              <a:buFont typeface="Wingdings" panose="05000000000000000000" charset="0"/>
              <a:buNone/>
            </a:pPr>
            <a:r>
              <a:rPr lang="en-US" altLang="zh-CN">
                <a:sym typeface="+mn-ea"/>
              </a:rPr>
              <a:t>2.</a:t>
            </a:r>
            <a:r>
              <a:rPr lang="zh-CN" altLang="en-US">
                <a:sym typeface="+mn-ea"/>
              </a:rPr>
              <a:t>在</a:t>
            </a:r>
            <a:r>
              <a:rPr lang="en-US" altLang="zh-CN">
                <a:sym typeface="+mn-ea"/>
              </a:rPr>
              <a:t>Android 10</a:t>
            </a:r>
            <a:r>
              <a:rPr lang="zh-CN" altLang="en-US">
                <a:sym typeface="+mn-ea"/>
              </a:rPr>
              <a:t>及以上的系统设备，如果卸载重装，那么卸载前存储的媒体文件在重装后也访问不到了，除非申请了存储权限（</a:t>
            </a:r>
            <a:r>
              <a:rPr lang="en-US" altLang="zh-CN">
                <a:sym typeface="+mn-ea"/>
              </a:rPr>
              <a:t>MediaStore.Download</a:t>
            </a:r>
            <a:r>
              <a:rPr lang="zh-CN" altLang="en-US">
                <a:sym typeface="+mn-ea"/>
              </a:rPr>
              <a:t>下载目录除外）。</a:t>
            </a:r>
            <a:endParaRPr lang="zh-CN" altLang="en-US">
              <a:sym typeface="+mn-ea"/>
            </a:endParaRPr>
          </a:p>
          <a:p>
            <a:pPr indent="0" fontAlgn="auto">
              <a:lnSpc>
                <a:spcPct val="150000"/>
              </a:lnSpc>
              <a:buFont typeface="Wingdings" panose="05000000000000000000" charset="0"/>
              <a:buNone/>
            </a:pPr>
            <a:r>
              <a:rPr lang="en-US" altLang="zh-CN">
                <a:sym typeface="+mn-ea"/>
              </a:rPr>
              <a:t>3.</a:t>
            </a:r>
            <a:r>
              <a:rPr lang="zh-CN" altLang="en-US">
                <a:sym typeface="+mn-ea"/>
              </a:rPr>
              <a:t>在</a:t>
            </a:r>
            <a:r>
              <a:rPr lang="en-US" altLang="zh-CN">
                <a:sym typeface="+mn-ea"/>
              </a:rPr>
              <a:t>Android 10</a:t>
            </a:r>
            <a:r>
              <a:rPr lang="zh-CN" altLang="en-US">
                <a:sym typeface="+mn-ea"/>
              </a:rPr>
              <a:t>及以上的系统设备，通过</a:t>
            </a:r>
            <a:r>
              <a:rPr lang="en-US" altLang="zh-CN">
                <a:sym typeface="+mn-ea"/>
              </a:rPr>
              <a:t>MediaStore API</a:t>
            </a:r>
            <a:r>
              <a:rPr lang="zh-CN" altLang="en-US">
                <a:sym typeface="+mn-ea"/>
              </a:rPr>
              <a:t>是</a:t>
            </a:r>
            <a:r>
              <a:rPr lang="zh-CN" altLang="en-US" b="1">
                <a:solidFill>
                  <a:schemeClr val="tx1"/>
                </a:solidFill>
                <a:sym typeface="+mn-ea"/>
              </a:rPr>
              <a:t>不能访问其他应用保存到媒体下载目录</a:t>
            </a:r>
            <a:r>
              <a:rPr lang="en-US" altLang="zh-CN">
                <a:sym typeface="+mn-ea"/>
              </a:rPr>
              <a:t>(MediaStore.Dowload)</a:t>
            </a:r>
            <a:r>
              <a:rPr lang="zh-CN" altLang="en-US">
                <a:sym typeface="+mn-ea"/>
              </a:rPr>
              <a:t>的文件，即使是有权限也不行，只有使用</a:t>
            </a:r>
            <a:r>
              <a:rPr lang="en-US" altLang="zh-CN">
                <a:sym typeface="+mn-ea"/>
              </a:rPr>
              <a:t>SAF</a:t>
            </a:r>
            <a:r>
              <a:rPr lang="zh-CN" altLang="en-US">
                <a:sym typeface="+mn-ea"/>
              </a:rPr>
              <a:t>才能访问。</a:t>
            </a:r>
            <a:endParaRPr lang="zh-CN" altLang="en-US">
              <a:sym typeface="+mn-ea"/>
            </a:endParaRPr>
          </a:p>
          <a:p>
            <a:pPr indent="0" fontAlgn="auto">
              <a:lnSpc>
                <a:spcPct val="150000"/>
              </a:lnSpc>
              <a:buFont typeface="Wingdings" panose="05000000000000000000" charset="0"/>
              <a:buNone/>
            </a:pPr>
            <a:r>
              <a:rPr lang="en-US" altLang="zh-CN">
                <a:sym typeface="+mn-ea"/>
              </a:rPr>
              <a:t>4.</a:t>
            </a:r>
            <a:r>
              <a:rPr lang="zh-CN" altLang="en-US">
                <a:sym typeface="+mn-ea"/>
              </a:rPr>
              <a:t>在</a:t>
            </a:r>
            <a:r>
              <a:rPr lang="en-US" altLang="zh-CN">
                <a:sym typeface="+mn-ea"/>
              </a:rPr>
              <a:t>Android 11</a:t>
            </a:r>
            <a:r>
              <a:rPr lang="zh-CN" altLang="en-US">
                <a:sym typeface="+mn-ea"/>
              </a:rPr>
              <a:t>，谷歌又恢复了通过</a:t>
            </a:r>
            <a:r>
              <a:rPr lang="en-US" altLang="zh-CN">
                <a:sym typeface="+mn-ea"/>
              </a:rPr>
              <a:t>File API</a:t>
            </a:r>
            <a:r>
              <a:rPr lang="zh-CN" altLang="en-US">
                <a:sym typeface="+mn-ea"/>
              </a:rPr>
              <a:t>直接使用文件路径来访问媒体文件。所有的文件归属、存储权限、访问方式等限制条件和</a:t>
            </a:r>
            <a:r>
              <a:rPr lang="en-US" altLang="zh-CN">
                <a:sym typeface="+mn-ea"/>
              </a:rPr>
              <a:t>MediaStore</a:t>
            </a:r>
            <a:r>
              <a:rPr lang="zh-CN" altLang="en-US">
                <a:sym typeface="+mn-ea"/>
              </a:rPr>
              <a:t>是一样的。但是随机读取和写入的性能会慢一倍，所以还是建议通过</a:t>
            </a:r>
            <a:r>
              <a:rPr lang="en-US" altLang="zh-CN">
                <a:sym typeface="+mn-ea"/>
              </a:rPr>
              <a:t>MediaStore API</a:t>
            </a:r>
            <a:r>
              <a:rPr lang="zh-CN" altLang="en-US">
                <a:sym typeface="+mn-ea"/>
              </a:rPr>
              <a:t>来访问。</a:t>
            </a:r>
            <a:endParaRPr lang="zh-CN" altLang="en-US"/>
          </a:p>
          <a:p>
            <a:pPr indent="0" fontAlgn="auto">
              <a:lnSpc>
                <a:spcPct val="150000"/>
              </a:lnSpc>
              <a:buFont typeface="Wingdings" panose="05000000000000000000" charset="0"/>
              <a:buNone/>
            </a:pPr>
            <a:r>
              <a:rPr lang="en-US" altLang="zh-CN"/>
              <a:t>5.</a:t>
            </a:r>
            <a:r>
              <a:rPr lang="zh-CN" altLang="en-US"/>
              <a:t>MediaStore API 需不需要存储权限与</a:t>
            </a:r>
            <a:r>
              <a:rPr lang="zh-CN" altLang="en-US" b="1"/>
              <a:t>targetApi</a:t>
            </a:r>
            <a:r>
              <a:rPr lang="zh-CN" altLang="en-US"/>
              <a:t>无关，只与</a:t>
            </a:r>
            <a:r>
              <a:rPr lang="zh-CN" altLang="en-US" b="1"/>
              <a:t>设备系统版本</a:t>
            </a:r>
            <a:r>
              <a:rPr lang="zh-CN" altLang="en-US"/>
              <a:t>(高于Android10不需要权限)有关。</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925" y="16802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通过</a:t>
            </a:r>
            <a:r>
              <a:rPr lang="en-US" altLang="zh-CN" sz="2800">
                <a:solidFill>
                  <a:schemeClr val="tx1"/>
                </a:solidFill>
                <a:effectLst>
                  <a:outerShdw blurRad="38100" dist="19050" dir="2700000" algn="tl" rotWithShape="0">
                    <a:schemeClr val="dk1">
                      <a:alpha val="40000"/>
                    </a:schemeClr>
                  </a:outerShdw>
                </a:effectLst>
              </a:rPr>
              <a:t>SAF(</a:t>
            </a:r>
            <a:r>
              <a:rPr lang="zh-CN" altLang="en-US" sz="2800">
                <a:solidFill>
                  <a:schemeClr val="tx1"/>
                </a:solidFill>
                <a:effectLst>
                  <a:outerShdw blurRad="38100" dist="19050" dir="2700000" algn="tl" rotWithShape="0">
                    <a:schemeClr val="dk1">
                      <a:alpha val="40000"/>
                    </a:schemeClr>
                  </a:outerShdw>
                </a:effectLst>
              </a:rPr>
              <a:t>存储访问框架</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访问共享存储空间示例</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346325"/>
            <a:ext cx="10569575" cy="3969385"/>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en-US" altLang="zh-CN" sz="2400"/>
              <a:t> </a:t>
            </a:r>
            <a:r>
              <a:rPr lang="zh-CN" altLang="en-US" sz="2400"/>
              <a:t>创建文档</a:t>
            </a:r>
            <a:r>
              <a:rPr lang="en-US" altLang="zh-CN" sz="2400"/>
              <a:t>(Intent.ACTION_CREATE_DOCUMENT)</a:t>
            </a:r>
            <a:endParaRPr lang="zh-CN" altLang="en-US" sz="2400"/>
          </a:p>
          <a:p>
            <a:pPr indent="0" fontAlgn="auto">
              <a:lnSpc>
                <a:spcPct val="150000"/>
              </a:lnSpc>
              <a:buFont typeface="Wingdings" panose="05000000000000000000" charset="0"/>
              <a:buNone/>
            </a:pPr>
            <a:r>
              <a:rPr lang="zh-CN" altLang="en-US" sz="2400"/>
              <a:t>     创建文档获得</a:t>
            </a:r>
            <a:r>
              <a:rPr lang="en-US" altLang="zh-CN" sz="2400"/>
              <a:t>Uri</a:t>
            </a:r>
            <a:r>
              <a:rPr lang="zh-CN" altLang="en-US" sz="2400"/>
              <a:t>，对文档写入内容。</a:t>
            </a:r>
            <a:endParaRPr lang="zh-CN" altLang="en-US" sz="2400"/>
          </a:p>
          <a:p>
            <a:pPr marL="342900" indent="-342900" fontAlgn="auto">
              <a:lnSpc>
                <a:spcPct val="150000"/>
              </a:lnSpc>
              <a:buFont typeface="Wingdings" panose="05000000000000000000" charset="0"/>
              <a:buChar char=""/>
            </a:pPr>
            <a:r>
              <a:rPr lang="zh-CN" altLang="en-US" sz="2400"/>
              <a:t> 打开文档</a:t>
            </a:r>
            <a:r>
              <a:rPr lang="en-US" altLang="zh-CN" sz="2400">
                <a:sym typeface="+mn-ea"/>
              </a:rPr>
              <a:t>(Intent.ACTION_OPEN_DOCUMENT)</a:t>
            </a:r>
            <a:endParaRPr lang="zh-CN" altLang="en-US" sz="2400"/>
          </a:p>
          <a:p>
            <a:pPr indent="0" fontAlgn="auto">
              <a:lnSpc>
                <a:spcPct val="150000"/>
              </a:lnSpc>
              <a:buFont typeface="Wingdings" panose="05000000000000000000" charset="0"/>
              <a:buNone/>
            </a:pPr>
            <a:r>
              <a:rPr lang="zh-CN" altLang="en-US" sz="2400"/>
              <a:t>     打开文档获得</a:t>
            </a:r>
            <a:r>
              <a:rPr lang="en-US" altLang="zh-CN" sz="2400"/>
              <a:t>Uri</a:t>
            </a:r>
            <a:r>
              <a:rPr lang="zh-CN" altLang="en-US" sz="2400"/>
              <a:t>，对文档读、写或删除。</a:t>
            </a:r>
            <a:endParaRPr lang="zh-CN" altLang="en-US" sz="2400"/>
          </a:p>
          <a:p>
            <a:pPr marL="342900" indent="-342900" fontAlgn="auto">
              <a:lnSpc>
                <a:spcPct val="150000"/>
              </a:lnSpc>
              <a:buFont typeface="Wingdings" panose="05000000000000000000" charset="0"/>
              <a:buChar char=""/>
            </a:pPr>
            <a:r>
              <a:rPr lang="zh-CN" altLang="en-US" sz="2400"/>
              <a:t> 打开文档树</a:t>
            </a:r>
            <a:r>
              <a:rPr lang="en-US" altLang="zh-CN" sz="2400">
                <a:sym typeface="+mn-ea"/>
              </a:rPr>
              <a:t>(Intent.ACTION_OPEN_DOCUMENT_TREE)</a:t>
            </a:r>
            <a:endParaRPr lang="zh-CN" altLang="en-US" sz="2400"/>
          </a:p>
          <a:p>
            <a:pPr indent="0" fontAlgn="auto">
              <a:lnSpc>
                <a:spcPct val="150000"/>
              </a:lnSpc>
              <a:buFont typeface="Wingdings" panose="05000000000000000000" charset="0"/>
              <a:buNone/>
            </a:pPr>
            <a:r>
              <a:rPr lang="zh-CN" altLang="en-US" sz="2400"/>
              <a:t>     根据用户选定的目录，系统会授予</a:t>
            </a:r>
            <a:r>
              <a:rPr lang="en-US" altLang="zh-CN" sz="2400"/>
              <a:t>App</a:t>
            </a:r>
            <a:r>
              <a:rPr lang="zh-CN" altLang="en-US" sz="2400">
                <a:sym typeface="+mn-ea"/>
              </a:rPr>
              <a:t>对该目录内容的访问权限，</a:t>
            </a:r>
            <a:r>
              <a:rPr lang="zh-CN" altLang="en-US" sz="2400"/>
              <a:t>可以对该目录的所有目录和文件进行读、写、删除等操作。</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82626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通过</a:t>
            </a:r>
            <a:r>
              <a:rPr lang="en-US" altLang="zh-CN" sz="2800">
                <a:solidFill>
                  <a:schemeClr val="tx1"/>
                </a:solidFill>
                <a:effectLst>
                  <a:outerShdw blurRad="38100" dist="19050" dir="2700000" algn="tl" rotWithShape="0">
                    <a:schemeClr val="dk1">
                      <a:alpha val="40000"/>
                    </a:schemeClr>
                  </a:outerShdw>
                </a:effectLst>
              </a:rPr>
              <a:t>SAF(</a:t>
            </a:r>
            <a:r>
              <a:rPr lang="zh-CN" altLang="en-US" sz="2800">
                <a:solidFill>
                  <a:schemeClr val="tx1"/>
                </a:solidFill>
                <a:effectLst>
                  <a:outerShdw blurRad="38100" dist="19050" dir="2700000" algn="tl" rotWithShape="0">
                    <a:schemeClr val="dk1">
                      <a:alpha val="40000"/>
                    </a:schemeClr>
                  </a:outerShdw>
                </a:effectLst>
              </a:rPr>
              <a:t>存储访问框架</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访问共享存储空间总结</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638425"/>
            <a:ext cx="10569575" cy="3415030"/>
          </a:xfrm>
          <a:prstGeom prst="rect">
            <a:avLst/>
          </a:prstGeom>
          <a:noFill/>
        </p:spPr>
        <p:txBody>
          <a:bodyPr wrap="square" rtlCol="0">
            <a:spAutoFit/>
          </a:bodyPr>
          <a:p>
            <a:pPr indent="0" fontAlgn="auto">
              <a:lnSpc>
                <a:spcPct val="150000"/>
              </a:lnSpc>
              <a:buFont typeface="Wingdings" panose="05000000000000000000" charset="0"/>
              <a:buNone/>
            </a:pPr>
            <a:r>
              <a:rPr lang="en-US" altLang="zh-CN" sz="2400"/>
              <a:t>1.</a:t>
            </a:r>
            <a:r>
              <a:rPr lang="zh-CN" altLang="en-US" sz="2400"/>
              <a:t>使用</a:t>
            </a:r>
            <a:r>
              <a:rPr lang="en-US" altLang="zh-CN" sz="2400"/>
              <a:t>SAF</a:t>
            </a:r>
            <a:r>
              <a:rPr lang="zh-CN" altLang="en-US" sz="2400"/>
              <a:t>来访问共享存储空间的文档或其他文件，无需动态申请存储权限。</a:t>
            </a:r>
            <a:endParaRPr lang="zh-CN" altLang="en-US" sz="2400"/>
          </a:p>
          <a:p>
            <a:pPr indent="0" fontAlgn="auto">
              <a:lnSpc>
                <a:spcPct val="150000"/>
              </a:lnSpc>
              <a:buFont typeface="Wingdings" panose="05000000000000000000" charset="0"/>
              <a:buNone/>
            </a:pPr>
            <a:r>
              <a:rPr lang="en-US" altLang="zh-CN" sz="2400"/>
              <a:t>2.</a:t>
            </a:r>
            <a:r>
              <a:rPr lang="zh-CN" altLang="en-US" sz="2400"/>
              <a:t>所有读、写、删除等操作必须通过系统的文件选择器来完成。</a:t>
            </a:r>
            <a:endParaRPr lang="zh-CN" altLang="en-US" sz="2400"/>
          </a:p>
          <a:p>
            <a:pPr indent="0" fontAlgn="auto">
              <a:lnSpc>
                <a:spcPct val="150000"/>
              </a:lnSpc>
              <a:buFont typeface="Wingdings" panose="05000000000000000000" charset="0"/>
              <a:buNone/>
            </a:pPr>
            <a:r>
              <a:rPr lang="en-US" altLang="zh-CN" sz="2400"/>
              <a:t>3.</a:t>
            </a:r>
            <a:r>
              <a:rPr lang="zh-CN" altLang="en-US" sz="2400"/>
              <a:t>授予用户选定目录访问权限，会获得该目录及目录下所有文件</a:t>
            </a:r>
            <a:r>
              <a:rPr lang="en-US" altLang="zh-CN" sz="2400"/>
              <a:t>Uri</a:t>
            </a:r>
            <a:r>
              <a:rPr lang="zh-CN" altLang="en-US" sz="2400"/>
              <a:t>的访问权。</a:t>
            </a:r>
            <a:endParaRPr lang="zh-CN" altLang="en-US" sz="2400"/>
          </a:p>
          <a:p>
            <a:pPr indent="0" fontAlgn="auto">
              <a:lnSpc>
                <a:spcPct val="150000"/>
              </a:lnSpc>
              <a:buFont typeface="Wingdings" panose="05000000000000000000" charset="0"/>
              <a:buNone/>
            </a:pPr>
            <a:r>
              <a:rPr lang="en-US" altLang="zh-CN" sz="2400"/>
              <a:t>4.</a:t>
            </a:r>
            <a:r>
              <a:rPr lang="zh-CN" altLang="en-US" sz="2400"/>
              <a:t>通过创建文档、打开文档、打开文档树获得的访问权限会在设备重启之前有效，如果需要在设备重启后仍然有效，需要通过</a:t>
            </a:r>
            <a:r>
              <a:rPr lang="en-US" altLang="zh-CN" sz="2400"/>
              <a:t>tackPersistablePermission</a:t>
            </a:r>
            <a:r>
              <a:rPr lang="zh-CN" altLang="en-US" sz="2400"/>
              <a:t>获取系统提供的永久</a:t>
            </a:r>
            <a:r>
              <a:rPr lang="en-US" altLang="zh-CN" sz="2400"/>
              <a:t>Uri</a:t>
            </a:r>
            <a:r>
              <a:rPr lang="zh-CN" altLang="en-US" sz="2400"/>
              <a:t>访问权限。</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位置</a:t>
            </a:r>
            <a:r>
              <a:rPr lang="en-US" altLang="zh-CN" sz="4000">
                <a:solidFill>
                  <a:schemeClr val="tx1"/>
                </a:solidFill>
                <a:effectLst>
                  <a:outerShdw blurRad="38100" dist="19050" dir="2700000" algn="tl" rotWithShape="0">
                    <a:schemeClr val="dk1">
                      <a:alpha val="40000"/>
                    </a:schemeClr>
                  </a:outerShdw>
                </a:effectLst>
              </a:rPr>
              <a:t>(</a:t>
            </a:r>
            <a:r>
              <a:rPr lang="zh-CN" altLang="en-US" sz="4000">
                <a:solidFill>
                  <a:schemeClr val="tx1"/>
                </a:solidFill>
                <a:effectLst>
                  <a:outerShdw blurRad="38100" dist="19050" dir="2700000" algn="tl" rotWithShape="0">
                    <a:schemeClr val="dk1">
                      <a:alpha val="40000"/>
                    </a:schemeClr>
                  </a:outerShdw>
                </a:effectLst>
              </a:rPr>
              <a:t>定位</a:t>
            </a:r>
            <a:r>
              <a:rPr lang="en-US" altLang="zh-CN" sz="4000">
                <a:solidFill>
                  <a:schemeClr val="tx1"/>
                </a:solidFill>
                <a:effectLst>
                  <a:outerShdw blurRad="38100" dist="19050" dir="2700000" algn="tl" rotWithShape="0">
                    <a:schemeClr val="dk1">
                      <a:alpha val="40000"/>
                    </a:schemeClr>
                  </a:outerShdw>
                </a:effectLst>
              </a:rPr>
              <a:t>)</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82825"/>
            <a:ext cx="10226040" cy="3569335"/>
          </a:xfrm>
          <a:prstGeom prst="rect">
            <a:avLst/>
          </a:prstGeom>
          <a:noFill/>
        </p:spPr>
        <p:txBody>
          <a:bodyPr wrap="square" rtlCol="0">
            <a:spAutoFit/>
          </a:bodyPr>
          <a:p>
            <a:pPr indent="0" fontAlgn="auto" latinLnBrk="1">
              <a:lnSpc>
                <a:spcPct val="150000"/>
              </a:lnSpc>
              <a:buFont typeface="Wingdings" panose="05000000000000000000" charset="0"/>
              <a:buNone/>
            </a:pPr>
            <a:r>
              <a:rPr sz="2400"/>
              <a:t>Android 10 引入了 ACCESS_BACKGROUND_LOCATION 权限</a:t>
            </a:r>
            <a:r>
              <a:rPr lang="zh-CN" sz="2400"/>
              <a:t>。在</a:t>
            </a:r>
            <a:r>
              <a:rPr lang="en-US" altLang="zh-CN" sz="2400"/>
              <a:t>Android 10</a:t>
            </a:r>
            <a:r>
              <a:rPr lang="zh-CN" altLang="en-US" sz="2400"/>
              <a:t>及以上系统的设备上，</a:t>
            </a:r>
            <a:r>
              <a:rPr lang="zh-CN" sz="2400"/>
              <a:t>如果</a:t>
            </a:r>
            <a:r>
              <a:rPr lang="en-US" altLang="zh-CN" sz="2400"/>
              <a:t>App</a:t>
            </a:r>
            <a:r>
              <a:rPr lang="zh-CN" altLang="en-US" sz="2400"/>
              <a:t>在后台运行时需要获取位置，那就必须申请后台位置权限。</a:t>
            </a:r>
            <a:endParaRPr lang="zh-CN" altLang="en-US" sz="2400"/>
          </a:p>
          <a:p>
            <a:pPr indent="0" fontAlgn="auto" latinLnBrk="1">
              <a:lnSpc>
                <a:spcPct val="150000"/>
              </a:lnSpc>
              <a:spcBef>
                <a:spcPts val="1200"/>
              </a:spcBef>
              <a:buFont typeface="Wingdings" panose="05000000000000000000" charset="0"/>
              <a:buNone/>
            </a:pPr>
            <a:r>
              <a:rPr lang="zh-CN" altLang="en-US" sz="2400"/>
              <a:t>除了以下两种情况，其他都属于后台运行：</a:t>
            </a:r>
            <a:endParaRPr lang="zh-CN" altLang="en-US" sz="2400"/>
          </a:p>
          <a:p>
            <a:pPr marL="342900" indent="-342900" fontAlgn="auto" latinLnBrk="1">
              <a:lnSpc>
                <a:spcPct val="150000"/>
              </a:lnSpc>
              <a:buFont typeface="Wingdings" panose="05000000000000000000" charset="0"/>
              <a:buChar char=""/>
            </a:pPr>
            <a:r>
              <a:rPr lang="zh-CN" altLang="en-US" sz="2400"/>
              <a:t>应用的 Activity 可见</a:t>
            </a:r>
            <a:endParaRPr lang="zh-CN" altLang="en-US" sz="2400"/>
          </a:p>
          <a:p>
            <a:pPr marL="342900" indent="-342900" fontAlgn="auto" latinLnBrk="1">
              <a:lnSpc>
                <a:spcPct val="150000"/>
              </a:lnSpc>
              <a:buFont typeface="Wingdings" panose="05000000000000000000" charset="0"/>
              <a:buChar char=""/>
            </a:pPr>
            <a:r>
              <a:rPr lang="zh-CN" altLang="en-US" sz="2400"/>
              <a:t>应用运行的某个前台设备已声明前台服务类型为 location</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位置</a:t>
            </a:r>
            <a:r>
              <a:rPr lang="en-US" altLang="zh-CN" sz="4000">
                <a:solidFill>
                  <a:schemeClr val="tx1"/>
                </a:solidFill>
                <a:effectLst>
                  <a:outerShdw blurRad="38100" dist="19050" dir="2700000" algn="tl" rotWithShape="0">
                    <a:schemeClr val="dk1">
                      <a:alpha val="40000"/>
                    </a:schemeClr>
                  </a:outerShdw>
                </a:effectLst>
              </a:rPr>
              <a:t>(</a:t>
            </a:r>
            <a:r>
              <a:rPr lang="zh-CN" altLang="en-US" sz="4000">
                <a:solidFill>
                  <a:schemeClr val="tx1"/>
                </a:solidFill>
                <a:effectLst>
                  <a:outerShdw blurRad="38100" dist="19050" dir="2700000" algn="tl" rotWithShape="0">
                    <a:schemeClr val="dk1">
                      <a:alpha val="40000"/>
                    </a:schemeClr>
                  </a:outerShdw>
                </a:effectLst>
              </a:rPr>
              <a:t>定位</a:t>
            </a:r>
            <a:r>
              <a:rPr lang="en-US" altLang="zh-CN" sz="4000">
                <a:solidFill>
                  <a:schemeClr val="tx1"/>
                </a:solidFill>
                <a:effectLst>
                  <a:outerShdw blurRad="38100" dist="19050" dir="2700000" algn="tl" rotWithShape="0">
                    <a:schemeClr val="dk1">
                      <a:alpha val="40000"/>
                    </a:schemeClr>
                  </a:outerShdw>
                </a:effectLst>
              </a:rPr>
              <a:t>)</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82825"/>
            <a:ext cx="10226040" cy="3569335"/>
          </a:xfrm>
          <a:prstGeom prst="rect">
            <a:avLst/>
          </a:prstGeom>
          <a:noFill/>
        </p:spPr>
        <p:txBody>
          <a:bodyPr wrap="square" rtlCol="0">
            <a:spAutoFit/>
          </a:bodyPr>
          <a:p>
            <a:pPr indent="0" fontAlgn="auto" latinLnBrk="1">
              <a:lnSpc>
                <a:spcPct val="150000"/>
              </a:lnSpc>
              <a:buFont typeface="Wingdings" panose="05000000000000000000" charset="0"/>
              <a:buNone/>
            </a:pPr>
            <a:r>
              <a:rPr lang="zh-CN" sz="2400"/>
              <a:t>在</a:t>
            </a:r>
            <a:r>
              <a:rPr lang="en-US" altLang="zh-CN" sz="2400"/>
              <a:t>Android10</a:t>
            </a:r>
            <a:r>
              <a:rPr lang="zh-CN" altLang="en-US" sz="2400"/>
              <a:t>的设备中，可以一次性获取前后台位置权限。而在</a:t>
            </a:r>
            <a:r>
              <a:rPr sz="2400"/>
              <a:t>Android 1</a:t>
            </a:r>
            <a:r>
              <a:rPr lang="en-US" sz="2400"/>
              <a:t>1</a:t>
            </a:r>
            <a:r>
              <a:rPr lang="zh-CN" altLang="en-US" sz="2400"/>
              <a:t>中更改了后台位置权限的获取方式：在</a:t>
            </a:r>
            <a:r>
              <a:rPr lang="en-US" altLang="zh-CN" sz="2400"/>
              <a:t>TargetApi=30</a:t>
            </a:r>
            <a:r>
              <a:rPr lang="zh-CN" altLang="en-US" sz="2400"/>
              <a:t>的应用中，请求位置权限需要遵循</a:t>
            </a:r>
            <a:r>
              <a:rPr lang="zh-CN" altLang="en-US" sz="2400" b="1">
                <a:hlinkClick r:id="rId1" tooltip="" action="ppaction://hlinkfile"/>
              </a:rPr>
              <a:t>递增位置信息请求</a:t>
            </a:r>
            <a:r>
              <a:rPr lang="zh-CN" altLang="en-US" sz="2400" b="1"/>
              <a:t>：</a:t>
            </a:r>
            <a:endParaRPr lang="zh-CN" altLang="en-US" sz="2400"/>
          </a:p>
          <a:p>
            <a:pPr indent="0" fontAlgn="auto" latinLnBrk="1">
              <a:lnSpc>
                <a:spcPct val="150000"/>
              </a:lnSpc>
              <a:spcBef>
                <a:spcPts val="1200"/>
              </a:spcBef>
              <a:buFont typeface="Wingdings" panose="05000000000000000000" charset="0"/>
              <a:buNone/>
            </a:pPr>
            <a:r>
              <a:rPr lang="en-US" altLang="zh-CN" sz="2400"/>
              <a:t>1.</a:t>
            </a:r>
            <a:r>
              <a:rPr lang="zh-CN" altLang="en-US" sz="2400"/>
              <a:t>先引导用户使用需要前台位置功能，单独请求前台位置权限</a:t>
            </a:r>
            <a:endParaRPr lang="zh-CN" altLang="en-US" sz="2400"/>
          </a:p>
          <a:p>
            <a:pPr indent="0" fontAlgn="auto" latinLnBrk="1">
              <a:lnSpc>
                <a:spcPct val="150000"/>
              </a:lnSpc>
              <a:buFont typeface="Wingdings" panose="05000000000000000000" charset="0"/>
              <a:buNone/>
            </a:pPr>
            <a:r>
              <a:rPr lang="en-US" altLang="zh-CN" sz="2400"/>
              <a:t>2.</a:t>
            </a:r>
            <a:r>
              <a:rPr lang="zh-CN" altLang="en-US" sz="2400"/>
              <a:t>用户在后续使用到需要后台位置信息的功能时再单独请求后台位置权限</a:t>
            </a:r>
            <a:endParaRPr lang="zh-CN" altLang="en-US" sz="2400"/>
          </a:p>
          <a:p>
            <a:pPr indent="0" fontAlgn="auto" latinLnBrk="1">
              <a:lnSpc>
                <a:spcPct val="150000"/>
              </a:lnSpc>
              <a:buFont typeface="Wingdings" panose="05000000000000000000" charset="0"/>
              <a:buNone/>
            </a:pPr>
            <a:r>
              <a:rPr lang="en-US" altLang="zh-CN" sz="2400"/>
              <a:t>3.</a:t>
            </a:r>
            <a:r>
              <a:rPr lang="zh-CN" altLang="en-US" sz="2400"/>
              <a:t>如果</a:t>
            </a:r>
            <a:r>
              <a:rPr lang="en-US" altLang="zh-CN" sz="2400"/>
              <a:t>App</a:t>
            </a:r>
            <a:r>
              <a:rPr lang="zh-CN" altLang="en-US" sz="2400" i="1"/>
              <a:t>同时请求前台位置权限和后台位置权限</a:t>
            </a:r>
            <a:r>
              <a:rPr lang="zh-CN" altLang="en-US" sz="2400"/>
              <a:t>，系统会</a:t>
            </a:r>
            <a:r>
              <a:rPr lang="zh-CN" altLang="en-US" sz="2400" i="1"/>
              <a:t>忽略该请求</a:t>
            </a:r>
            <a:endParaRPr lang="zh-CN" altLang="en-US" sz="2400" i="1"/>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位置</a:t>
            </a:r>
            <a:r>
              <a:rPr lang="en-US" altLang="zh-CN" sz="4000">
                <a:solidFill>
                  <a:schemeClr val="tx1"/>
                </a:solidFill>
                <a:effectLst>
                  <a:outerShdw blurRad="38100" dist="19050" dir="2700000" algn="tl" rotWithShape="0">
                    <a:schemeClr val="dk1">
                      <a:alpha val="40000"/>
                    </a:schemeClr>
                  </a:outerShdw>
                </a:effectLst>
              </a:rPr>
              <a:t>(</a:t>
            </a:r>
            <a:r>
              <a:rPr lang="zh-CN" altLang="en-US" sz="4000">
                <a:solidFill>
                  <a:schemeClr val="tx1"/>
                </a:solidFill>
                <a:effectLst>
                  <a:outerShdw blurRad="38100" dist="19050" dir="2700000" algn="tl" rotWithShape="0">
                    <a:schemeClr val="dk1">
                      <a:alpha val="40000"/>
                    </a:schemeClr>
                  </a:outerShdw>
                </a:effectLst>
              </a:rPr>
              <a:t>定位</a:t>
            </a:r>
            <a:r>
              <a:rPr lang="en-US" altLang="zh-CN" sz="4000">
                <a:solidFill>
                  <a:schemeClr val="tx1"/>
                </a:solidFill>
                <a:effectLst>
                  <a:outerShdw blurRad="38100" dist="19050" dir="2700000" algn="tl" rotWithShape="0">
                    <a:schemeClr val="dk1">
                      <a:alpha val="40000"/>
                    </a:schemeClr>
                  </a:outerShdw>
                </a:effectLst>
              </a:rPr>
              <a:t>)</a:t>
            </a:r>
            <a:endParaRPr lang="en-US" altLang="zh-CN" sz="4000">
              <a:solidFill>
                <a:schemeClr val="tx1"/>
              </a:solidFill>
              <a:effectLst>
                <a:outerShdw blurRad="38100" dist="19050" dir="2700000" algn="tl" rotWithShape="0">
                  <a:schemeClr val="dk1">
                    <a:alpha val="40000"/>
                  </a:schemeClr>
                </a:outerShdw>
              </a:effectLst>
            </a:endParaRPr>
          </a:p>
        </p:txBody>
      </p:sp>
      <p:pic>
        <p:nvPicPr>
          <p:cNvPr id="7" name="图片 6" descr="Screenshot_1599127057"/>
          <p:cNvPicPr>
            <a:picLocks noChangeAspect="1"/>
          </p:cNvPicPr>
          <p:nvPr>
            <p:custDataLst>
              <p:tags r:id="rId1"/>
            </p:custDataLst>
          </p:nvPr>
        </p:nvPicPr>
        <p:blipFill>
          <a:blip r:embed="rId2"/>
          <a:stretch>
            <a:fillRect/>
          </a:stretch>
        </p:blipFill>
        <p:spPr>
          <a:xfrm>
            <a:off x="8441055" y="1225550"/>
            <a:ext cx="2435225" cy="468376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76020" y="3800475"/>
            <a:ext cx="2353945" cy="2108835"/>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4581525" y="3800475"/>
            <a:ext cx="2731770" cy="2108835"/>
          </a:xfrm>
          <a:prstGeom prst="rect">
            <a:avLst/>
          </a:prstGeom>
        </p:spPr>
      </p:pic>
      <p:sp>
        <p:nvSpPr>
          <p:cNvPr id="17" name="文本框 16"/>
          <p:cNvSpPr txBox="1"/>
          <p:nvPr/>
        </p:nvSpPr>
        <p:spPr>
          <a:xfrm>
            <a:off x="998220" y="2259965"/>
            <a:ext cx="6991350" cy="1337945"/>
          </a:xfrm>
          <a:prstGeom prst="rect">
            <a:avLst/>
          </a:prstGeom>
          <a:noFill/>
        </p:spPr>
        <p:txBody>
          <a:bodyPr wrap="square" rtlCol="0">
            <a:spAutoFit/>
          </a:bodyPr>
          <a:p>
            <a:pPr fontAlgn="auto">
              <a:lnSpc>
                <a:spcPct val="150000"/>
              </a:lnSpc>
            </a:pPr>
            <a:r>
              <a:rPr lang="zh-CN" altLang="en-US"/>
              <a:t>在</a:t>
            </a:r>
            <a:r>
              <a:rPr lang="en-US" altLang="zh-CN"/>
              <a:t>Android11</a:t>
            </a:r>
            <a:r>
              <a:rPr lang="zh-CN" altLang="en-US"/>
              <a:t>的设备上，</a:t>
            </a:r>
            <a:r>
              <a:rPr lang="zh-CN" altLang="en-US">
                <a:sym typeface="+mn-ea"/>
              </a:rPr>
              <a:t>先后请求前后台权限，在</a:t>
            </a:r>
            <a:r>
              <a:rPr lang="en-US" altLang="zh-CN"/>
              <a:t>targetApi=29</a:t>
            </a:r>
            <a:r>
              <a:rPr lang="zh-CN" altLang="en-US"/>
              <a:t>时会有以下图</a:t>
            </a:r>
            <a:r>
              <a:rPr lang="en-US" altLang="zh-CN"/>
              <a:t>1</a:t>
            </a:r>
            <a:r>
              <a:rPr lang="zh-CN" altLang="en-US"/>
              <a:t>、图</a:t>
            </a:r>
            <a:r>
              <a:rPr lang="en-US" altLang="zh-CN"/>
              <a:t>2</a:t>
            </a:r>
            <a:r>
              <a:rPr lang="zh-CN" altLang="en-US"/>
              <a:t>和图</a:t>
            </a:r>
            <a:r>
              <a:rPr lang="en-US" altLang="zh-CN"/>
              <a:t>3</a:t>
            </a:r>
            <a:r>
              <a:rPr lang="zh-CN" altLang="en-US"/>
              <a:t>三个流程。而在</a:t>
            </a:r>
            <a:r>
              <a:rPr lang="en-US" altLang="zh-CN"/>
              <a:t>targetApi=30</a:t>
            </a:r>
            <a:r>
              <a:rPr lang="zh-CN" altLang="en-US"/>
              <a:t>时，只有图</a:t>
            </a:r>
            <a:r>
              <a:rPr lang="en-US" altLang="zh-CN"/>
              <a:t>1</a:t>
            </a:r>
            <a:r>
              <a:rPr lang="zh-CN" altLang="en-US"/>
              <a:t>和图</a:t>
            </a:r>
            <a:r>
              <a:rPr lang="en-US" altLang="zh-CN"/>
              <a:t>3</a:t>
            </a:r>
            <a:r>
              <a:rPr lang="zh-CN" altLang="en-US"/>
              <a:t>两个流程。</a:t>
            </a:r>
            <a:endParaRPr lang="zh-CN" altLang="en-US"/>
          </a:p>
        </p:txBody>
      </p:sp>
      <p:sp>
        <p:nvSpPr>
          <p:cNvPr id="18" name="文本框 17"/>
          <p:cNvSpPr txBox="1"/>
          <p:nvPr/>
        </p:nvSpPr>
        <p:spPr>
          <a:xfrm>
            <a:off x="1176020" y="6047105"/>
            <a:ext cx="2433320" cy="368300"/>
          </a:xfrm>
          <a:prstGeom prst="rect">
            <a:avLst/>
          </a:prstGeom>
          <a:noFill/>
        </p:spPr>
        <p:txBody>
          <a:bodyPr wrap="square" rtlCol="0">
            <a:spAutoFit/>
          </a:bodyPr>
          <a:p>
            <a:r>
              <a:rPr lang="zh-CN" altLang="en-US"/>
              <a:t>图 </a:t>
            </a:r>
            <a:r>
              <a:rPr lang="en-US" altLang="zh-CN"/>
              <a:t>1</a:t>
            </a:r>
            <a:r>
              <a:rPr lang="en-US" altLang="zh-CN" sz="1600"/>
              <a:t>(</a:t>
            </a:r>
            <a:r>
              <a:rPr lang="zh-CN" altLang="en-US" sz="1600"/>
              <a:t>请求前台位置权限</a:t>
            </a:r>
            <a:r>
              <a:rPr lang="en-US" altLang="zh-CN" sz="1600"/>
              <a:t>)</a:t>
            </a:r>
            <a:endParaRPr lang="en-US" altLang="zh-CN" sz="1600"/>
          </a:p>
        </p:txBody>
      </p:sp>
      <p:sp>
        <p:nvSpPr>
          <p:cNvPr id="19" name="文本框 18"/>
          <p:cNvSpPr txBox="1"/>
          <p:nvPr/>
        </p:nvSpPr>
        <p:spPr>
          <a:xfrm>
            <a:off x="4462780" y="6047105"/>
            <a:ext cx="3402330" cy="368300"/>
          </a:xfrm>
          <a:prstGeom prst="rect">
            <a:avLst/>
          </a:prstGeom>
          <a:noFill/>
        </p:spPr>
        <p:txBody>
          <a:bodyPr wrap="square" rtlCol="0">
            <a:spAutoFit/>
          </a:bodyPr>
          <a:p>
            <a:r>
              <a:rPr lang="zh-CN" altLang="en-US"/>
              <a:t>图 </a:t>
            </a:r>
            <a:r>
              <a:rPr lang="en-US" altLang="zh-CN"/>
              <a:t>2</a:t>
            </a:r>
            <a:r>
              <a:rPr lang="en-US" altLang="zh-CN" sz="1600"/>
              <a:t>(tagetApi=29</a:t>
            </a:r>
            <a:r>
              <a:rPr lang="zh-CN" altLang="en-US" sz="1600"/>
              <a:t>请求后台位置权限</a:t>
            </a:r>
            <a:r>
              <a:rPr lang="en-US" altLang="zh-CN" sz="1600"/>
              <a:t>)</a:t>
            </a:r>
            <a:endParaRPr lang="zh-CN" altLang="en-US" sz="1600"/>
          </a:p>
        </p:txBody>
      </p:sp>
      <p:sp>
        <p:nvSpPr>
          <p:cNvPr id="20" name="文本框 19"/>
          <p:cNvSpPr txBox="1"/>
          <p:nvPr/>
        </p:nvSpPr>
        <p:spPr>
          <a:xfrm>
            <a:off x="8441055" y="6047105"/>
            <a:ext cx="2670175" cy="368300"/>
          </a:xfrm>
          <a:prstGeom prst="rect">
            <a:avLst/>
          </a:prstGeom>
          <a:noFill/>
        </p:spPr>
        <p:txBody>
          <a:bodyPr wrap="square" rtlCol="0">
            <a:spAutoFit/>
          </a:bodyPr>
          <a:p>
            <a:r>
              <a:rPr lang="zh-CN" altLang="en-US"/>
              <a:t>图 </a:t>
            </a:r>
            <a:r>
              <a:rPr lang="en-US" altLang="zh-CN"/>
              <a:t>3</a:t>
            </a:r>
            <a:r>
              <a:rPr lang="en-US" altLang="zh-CN" sz="1600"/>
              <a:t>(</a:t>
            </a:r>
            <a:r>
              <a:rPr lang="zh-CN" altLang="en-US" sz="1600"/>
              <a:t>请求后台位置权限</a:t>
            </a: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单次授权</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82825"/>
            <a:ext cx="6029325" cy="396938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400"/>
              <a:t>在</a:t>
            </a:r>
            <a:r>
              <a:rPr lang="en-US" altLang="zh-CN" sz="2400"/>
              <a:t>Android11</a:t>
            </a:r>
            <a:r>
              <a:rPr lang="zh-CN" altLang="en-US" sz="2400"/>
              <a:t>设备当中，应用请求与</a:t>
            </a:r>
            <a:r>
              <a:rPr lang="zh-CN" altLang="en-US" sz="2400" b="1" i="1"/>
              <a:t>位置信息、麦克风或摄像头</a:t>
            </a:r>
            <a:r>
              <a:rPr lang="zh-CN" altLang="en-US" sz="2400"/>
              <a:t>相关的权限时，权限对话框会包含</a:t>
            </a:r>
            <a:r>
              <a:rPr lang="en-US" altLang="zh-CN" sz="2400"/>
              <a:t>“</a:t>
            </a:r>
            <a:r>
              <a:rPr lang="zh-CN" altLang="en-US" sz="2400"/>
              <a:t>仅限这一次</a:t>
            </a:r>
            <a:r>
              <a:rPr lang="en-US" altLang="zh-CN" sz="2400"/>
              <a:t>”</a:t>
            </a:r>
            <a:r>
              <a:rPr lang="zh-CN" altLang="en-US" sz="2400"/>
              <a:t>选项。如果用户在对话框中选择此选项，系统会向应用授予临时的单次授权。</a:t>
            </a:r>
            <a:endParaRPr lang="zh-CN" altLang="en-US" sz="2400"/>
          </a:p>
          <a:p>
            <a:pPr indent="0" fontAlgn="auto">
              <a:lnSpc>
                <a:spcPct val="150000"/>
              </a:lnSpc>
              <a:buFont typeface="Wingdings" panose="05000000000000000000" charset="0"/>
              <a:buNone/>
            </a:pPr>
            <a:r>
              <a:rPr lang="zh-CN" altLang="en-US" sz="2400"/>
              <a:t>只要每次使用时都去动态权限判断申请的话，不会对应用有影响。</a:t>
            </a:r>
            <a:endParaRPr lang="zh-CN" altLang="en-US" sz="2400"/>
          </a:p>
        </p:txBody>
      </p:sp>
      <p:pic>
        <p:nvPicPr>
          <p:cNvPr id="7" name="图片 6"/>
          <p:cNvPicPr>
            <a:picLocks noChangeAspect="1"/>
          </p:cNvPicPr>
          <p:nvPr/>
        </p:nvPicPr>
        <p:blipFill>
          <a:blip r:embed="rId1"/>
          <a:stretch>
            <a:fillRect/>
          </a:stretch>
        </p:blipFill>
        <p:spPr>
          <a:xfrm>
            <a:off x="7278370" y="2470150"/>
            <a:ext cx="3924300" cy="3594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3380"/>
            <a:ext cx="10515600" cy="1317625"/>
          </a:xfrm>
        </p:spPr>
        <p:txBody>
          <a:bodyPr/>
          <a:p>
            <a:r>
              <a:rPr lang="zh-CN" altLang="en-US" sz="4000">
                <a:solidFill>
                  <a:schemeClr val="tx1"/>
                </a:solidFill>
                <a:effectLst>
                  <a:outerShdw blurRad="38100" dist="19050" dir="2700000" algn="tl" rotWithShape="0">
                    <a:schemeClr val="dk1">
                      <a:alpha val="40000"/>
                    </a:schemeClr>
                  </a:outerShdw>
                </a:effectLst>
              </a:rPr>
              <a:t>主要内容</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2057400"/>
            <a:ext cx="4557395" cy="4459605"/>
          </a:xfrm>
        </p:spPr>
        <p:txBody>
          <a:bodyPr>
            <a:normAutofit lnSpcReduction="20000"/>
          </a:bodyPr>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分区存储</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位置</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定位</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权限</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后台启动</a:t>
            </a:r>
            <a:r>
              <a:rPr lang="en-US" altLang="zh-CN">
                <a:solidFill>
                  <a:schemeClr val="tx1"/>
                </a:solidFill>
                <a:effectLst>
                  <a:outerShdw blurRad="38100" dist="19050" dir="2700000" algn="tl" rotWithShape="0">
                    <a:schemeClr val="dk1">
                      <a:alpha val="40000"/>
                    </a:schemeClr>
                  </a:outerShdw>
                </a:effectLst>
              </a:rPr>
              <a:t>Activity</a:t>
            </a:r>
            <a:r>
              <a:rPr lang="zh-CN" altLang="en-US">
                <a:solidFill>
                  <a:schemeClr val="tx1"/>
                </a:solidFill>
                <a:effectLst>
                  <a:outerShdw blurRad="38100" dist="19050" dir="2700000" algn="tl" rotWithShape="0">
                    <a:schemeClr val="dk1">
                      <a:alpha val="40000"/>
                    </a:schemeClr>
                  </a:outerShdw>
                </a:effectLst>
              </a:rPr>
              <a:t>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设备标识符限制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软件包可见性</a:t>
            </a:r>
            <a:endParaRPr lang="zh-CN" altLang="en-US">
              <a:solidFill>
                <a:schemeClr val="tx1"/>
              </a:solidFill>
              <a:effectLst>
                <a:outerShdw blurRad="38100" dist="19050" dir="2700000" algn="tl" rotWithShape="0">
                  <a:schemeClr val="dk1">
                    <a:alpha val="40000"/>
                  </a:schemeClr>
                </a:outerShdw>
              </a:effectLst>
            </a:endParaRPr>
          </a:p>
        </p:txBody>
      </p:sp>
      <p:sp>
        <p:nvSpPr>
          <p:cNvPr id="5" name="内容占位符 2"/>
          <p:cNvSpPr>
            <a:spLocks noGrp="1"/>
          </p:cNvSpPr>
          <p:nvPr/>
        </p:nvSpPr>
        <p:spPr>
          <a:xfrm>
            <a:off x="6101080" y="2057400"/>
            <a:ext cx="5252720" cy="4458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auto">
              <a:lnSpc>
                <a:spcPct val="70000"/>
              </a:lnSpc>
              <a:spcBef>
                <a:spcPts val="1600"/>
              </a:spcBef>
              <a:spcAft>
                <a:spcPts val="1600"/>
              </a:spcAft>
            </a:pPr>
            <a:r>
              <a:rPr lang="zh-CN" altLang="en-US">
                <a:effectLst>
                  <a:outerShdw blurRad="38100" dist="19050" dir="2700000" algn="tl" rotWithShape="0">
                    <a:schemeClr val="dk1">
                      <a:alpha val="40000"/>
                    </a:schemeClr>
                  </a:outerShdw>
                </a:effectLst>
                <a:sym typeface="+mn-ea"/>
              </a:rPr>
              <a:t>数据访问审核</a:t>
            </a:r>
            <a:endParaRPr lang="en-US" altLang="zh-CN">
              <a:effectLst>
                <a:outerShdw blurRad="38100" dist="19050" dir="2700000" algn="tl" rotWithShape="0">
                  <a:schemeClr val="dk1">
                    <a:alpha val="40000"/>
                  </a:schemeClr>
                </a:outerShdw>
              </a:effectLst>
              <a:sym typeface="+mn-ea"/>
            </a:endParaRPr>
          </a:p>
          <a:p>
            <a:pPr fontAlgn="auto">
              <a:lnSpc>
                <a:spcPct val="70000"/>
              </a:lnSpc>
              <a:spcBef>
                <a:spcPts val="1600"/>
              </a:spcBef>
              <a:spcAft>
                <a:spcPts val="1600"/>
              </a:spcAft>
            </a:pPr>
            <a:r>
              <a:rPr lang="en-US" altLang="zh-CN">
                <a:effectLst>
                  <a:outerShdw blurRad="38100" dist="19050" dir="2700000" algn="tl" rotWithShape="0">
                    <a:schemeClr val="dk1">
                      <a:alpha val="40000"/>
                    </a:schemeClr>
                  </a:outerShdw>
                </a:effectLst>
                <a:sym typeface="+mn-ea"/>
              </a:rPr>
              <a:t>mac</a:t>
            </a:r>
            <a:r>
              <a:rPr lang="zh-CN" altLang="en-US">
                <a:effectLst>
                  <a:outerShdw blurRad="38100" dist="19050" dir="2700000" algn="tl" rotWithShape="0">
                    <a:schemeClr val="dk1">
                      <a:alpha val="40000"/>
                    </a:schemeClr>
                  </a:outerShdw>
                </a:effectLst>
                <a:sym typeface="+mn-ea"/>
              </a:rPr>
              <a:t>地址</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5G</a:t>
            </a:r>
            <a:r>
              <a:rPr lang="zh-CN" altLang="en-US">
                <a:solidFill>
                  <a:schemeClr val="tx1"/>
                </a:solidFill>
                <a:effectLst>
                  <a:outerShdw blurRad="38100" dist="19050" dir="2700000" algn="tl" rotWithShape="0">
                    <a:schemeClr val="dk1">
                      <a:alpha val="40000"/>
                    </a:schemeClr>
                  </a:outerShdw>
                </a:effectLst>
              </a:rPr>
              <a:t>功能</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吐司</a:t>
            </a:r>
            <a:r>
              <a:rPr lang="en-US" altLang="zh-CN">
                <a:solidFill>
                  <a:schemeClr val="tx1"/>
                </a:solidFill>
                <a:effectLst>
                  <a:outerShdw blurRad="38100" dist="19050" dir="2700000" algn="tl" rotWithShape="0">
                    <a:schemeClr val="dk1">
                      <a:alpha val="40000"/>
                    </a:schemeClr>
                  </a:outerShdw>
                </a:effectLst>
              </a:rPr>
              <a:t>Toast</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软键盘集成自动填</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相机</a:t>
            </a:r>
            <a:r>
              <a:rPr lang="en-US" altLang="zh-CN">
                <a:solidFill>
                  <a:schemeClr val="tx1"/>
                </a:solidFill>
                <a:effectLst>
                  <a:outerShdw blurRad="38100" dist="19050" dir="2700000" algn="tl" rotWithShape="0">
                    <a:schemeClr val="dk1">
                      <a:alpha val="40000"/>
                    </a:schemeClr>
                  </a:outerShdw>
                </a:effectLst>
              </a:rPr>
              <a:t>intent</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自动重置未使用的应用的权限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134235"/>
            <a:ext cx="10340975" cy="175323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400"/>
              <a:t>在</a:t>
            </a:r>
            <a:r>
              <a:rPr lang="en-US" altLang="zh-CN" sz="2400"/>
              <a:t>TargetApi</a:t>
            </a:r>
            <a:r>
              <a:rPr lang="zh-CN" altLang="en-US" sz="2400"/>
              <a:t>为</a:t>
            </a:r>
            <a:r>
              <a:rPr lang="en-US" altLang="zh-CN" sz="2400"/>
              <a:t>30</a:t>
            </a:r>
            <a:r>
              <a:rPr lang="zh-CN" altLang="en-US" sz="2400"/>
              <a:t>的应用中，如果应用数月未使用，系统会重置之前授予应用的运行时敏感权限。</a:t>
            </a:r>
            <a:endParaRPr lang="zh-CN" altLang="en-US" sz="2400"/>
          </a:p>
          <a:p>
            <a:pPr indent="0" fontAlgn="auto">
              <a:lnSpc>
                <a:spcPct val="150000"/>
              </a:lnSpc>
              <a:buFont typeface="Wingdings" panose="05000000000000000000" charset="0"/>
              <a:buNone/>
            </a:pPr>
            <a:r>
              <a:rPr lang="zh-CN" altLang="en-US" sz="2400"/>
              <a:t>若应用遵循运行时权限动态判断申请的做法，不必做任何更改。</a:t>
            </a:r>
            <a:endParaRPr lang="zh-CN" altLang="en-US" sz="2400"/>
          </a:p>
        </p:txBody>
      </p:sp>
      <p:pic>
        <p:nvPicPr>
          <p:cNvPr id="4" name="图片 3"/>
          <p:cNvPicPr>
            <a:picLocks noChangeAspect="1"/>
          </p:cNvPicPr>
          <p:nvPr/>
        </p:nvPicPr>
        <p:blipFill>
          <a:blip r:embed="rId1"/>
          <a:stretch>
            <a:fillRect/>
          </a:stretch>
        </p:blipFill>
        <p:spPr>
          <a:xfrm>
            <a:off x="6430010" y="4088130"/>
            <a:ext cx="4597400" cy="1995170"/>
          </a:xfrm>
          <a:prstGeom prst="rect">
            <a:avLst/>
          </a:prstGeom>
        </p:spPr>
      </p:pic>
      <p:sp>
        <p:nvSpPr>
          <p:cNvPr id="8" name="文本框 7"/>
          <p:cNvSpPr txBox="1"/>
          <p:nvPr/>
        </p:nvSpPr>
        <p:spPr>
          <a:xfrm>
            <a:off x="950595" y="4088130"/>
            <a:ext cx="5100955" cy="2353310"/>
          </a:xfrm>
          <a:prstGeom prst="rect">
            <a:avLst/>
          </a:prstGeom>
          <a:noFill/>
        </p:spPr>
        <p:txBody>
          <a:bodyPr wrap="square" rtlCol="0">
            <a:spAutoFit/>
          </a:bodyPr>
          <a:p>
            <a:pPr fontAlgn="auto" latinLnBrk="1">
              <a:lnSpc>
                <a:spcPct val="150000"/>
              </a:lnSpc>
            </a:pPr>
            <a:r>
              <a:rPr lang="zh-CN" altLang="en-US" sz="2000" i="1">
                <a:sym typeface="+mn-ea"/>
              </a:rPr>
              <a:t>如果应用主要是在后台运行，不与用户交互，可以使用Intent.ACTION_AUTO_REVOKE_PERMISSIONS将用户定向到系统设置中来打开如图开关以阻止系统重置应用的权限。</a:t>
            </a:r>
            <a:endParaRPr lang="zh-CN" altLang="en-US"/>
          </a:p>
          <a:p>
            <a:pPr fontAlgn="auto">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权限对话框的可见性</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134235"/>
            <a:ext cx="10340975" cy="396938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400"/>
              <a:t>在</a:t>
            </a:r>
            <a:r>
              <a:rPr lang="en-US" altLang="zh-CN" sz="2400"/>
              <a:t>Android10</a:t>
            </a:r>
            <a:r>
              <a:rPr lang="zh-CN" altLang="en-US" sz="2400"/>
              <a:t>及之前的设备中，应用请求权限弹出窗权限对话框，用户</a:t>
            </a:r>
            <a:r>
              <a:rPr lang="zh-CN" altLang="en-US" sz="2400" b="1"/>
              <a:t>拒绝一次</a:t>
            </a:r>
            <a:r>
              <a:rPr lang="zh-CN" altLang="en-US" sz="2400"/>
              <a:t>后，以后每次请求权限弹出都会有“拒绝，不要再询问”这一选项，只要用户点击了此选项，以后都不会弹出权限对话框。</a:t>
            </a:r>
            <a:endParaRPr lang="zh-CN" altLang="en-US" sz="2400"/>
          </a:p>
          <a:p>
            <a:pPr indent="0" fontAlgn="auto">
              <a:lnSpc>
                <a:spcPct val="150000"/>
              </a:lnSpc>
              <a:buFont typeface="Wingdings" panose="05000000000000000000" charset="0"/>
              <a:buNone/>
            </a:pPr>
            <a:r>
              <a:rPr lang="zh-CN" altLang="en-US" sz="2400"/>
              <a:t>而在</a:t>
            </a:r>
            <a:r>
              <a:rPr lang="en-US" altLang="zh-CN" sz="2400"/>
              <a:t>Android11</a:t>
            </a:r>
            <a:r>
              <a:rPr lang="zh-CN" altLang="en-US" sz="2400"/>
              <a:t>的设备中，权限对话框不会出现“</a:t>
            </a:r>
            <a:r>
              <a:rPr lang="zh-CN" altLang="en-US" sz="2400">
                <a:sym typeface="+mn-ea"/>
              </a:rPr>
              <a:t>拒绝，不要再询问</a:t>
            </a:r>
            <a:r>
              <a:rPr lang="zh-CN" altLang="en-US" sz="2400"/>
              <a:t>”这一选项，用户只要</a:t>
            </a:r>
            <a:r>
              <a:rPr lang="zh-CN" altLang="en-US" sz="2400" b="1"/>
              <a:t>两次点击拒绝，</a:t>
            </a:r>
            <a:r>
              <a:rPr lang="zh-CN" altLang="en-US" sz="2400"/>
              <a:t>后续在请求权限都不会都不会弹出权限框，而是直接返回拒绝。</a:t>
            </a:r>
            <a:endParaRPr lang="zh-CN" altLang="en-US" sz="2400"/>
          </a:p>
          <a:p>
            <a:pPr indent="0" fontAlgn="auto">
              <a:lnSpc>
                <a:spcPct val="150000"/>
              </a:lnSpc>
              <a:buFont typeface="Wingdings" panose="05000000000000000000" charset="0"/>
              <a:buNone/>
            </a:pPr>
            <a:r>
              <a:rPr lang="zh-CN" altLang="en-US" sz="2400"/>
              <a:t>此项变更对于遵循动态判断申请权限做法的应用来说，不会有影响。</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系统悬浮窗权限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134235"/>
            <a:ext cx="10340975" cy="375348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200"/>
              <a:t>在</a:t>
            </a:r>
            <a:r>
              <a:rPr lang="en-US" altLang="zh-CN" sz="2200"/>
              <a:t>Android10</a:t>
            </a:r>
            <a:r>
              <a:rPr lang="zh-CN" altLang="en-US" sz="2200"/>
              <a:t>的设备及之前，如果要是用系统悬浮窗，可以通过</a:t>
            </a:r>
            <a:r>
              <a:rPr lang="en-US" altLang="zh-CN" sz="2200"/>
              <a:t>Intent.ACTION_MANAGE_OVERLAY_PERMISSION</a:t>
            </a:r>
            <a:r>
              <a:rPr lang="zh-CN" altLang="en-US" sz="2200"/>
              <a:t>定向到</a:t>
            </a:r>
            <a:r>
              <a:rPr lang="zh-CN" altLang="en-US" sz="2200" b="1"/>
              <a:t>具体应用</a:t>
            </a:r>
            <a:r>
              <a:rPr lang="zh-CN" altLang="en-US" sz="2200"/>
              <a:t>的设置界面开启或关闭系统悬浮窗权限</a:t>
            </a:r>
            <a:r>
              <a:rPr lang="en-US" altLang="zh-CN" sz="2200"/>
              <a:t>(</a:t>
            </a:r>
            <a:r>
              <a:rPr lang="zh-CN" altLang="en-US" sz="2200">
                <a:effectLst>
                  <a:outerShdw blurRad="38100" dist="19050" dir="2700000" algn="tl" rotWithShape="0">
                    <a:schemeClr val="dk1">
                      <a:alpha val="40000"/>
                    </a:schemeClr>
                  </a:outerShdw>
                </a:effectLst>
                <a:sym typeface="+mn-ea"/>
              </a:rPr>
              <a:t>SYSTEM_ALERT_WINDOW</a:t>
            </a:r>
            <a:r>
              <a:rPr lang="en-US" altLang="zh-CN" sz="2200"/>
              <a:t>)</a:t>
            </a:r>
            <a:r>
              <a:rPr lang="zh-CN" altLang="en-US" sz="2200"/>
              <a:t>。</a:t>
            </a:r>
            <a:endParaRPr lang="zh-CN" altLang="en-US" sz="2200"/>
          </a:p>
          <a:p>
            <a:pPr indent="0" fontAlgn="auto" latinLnBrk="1">
              <a:lnSpc>
                <a:spcPct val="150000"/>
              </a:lnSpc>
              <a:buFont typeface="Wingdings" panose="05000000000000000000" charset="0"/>
              <a:buNone/>
            </a:pPr>
            <a:r>
              <a:rPr lang="zh-CN" altLang="en-US" sz="2200"/>
              <a:t>而在</a:t>
            </a:r>
            <a:r>
              <a:rPr lang="en-US" altLang="zh-CN" sz="2200"/>
              <a:t>Android11</a:t>
            </a:r>
            <a:r>
              <a:rPr lang="zh-CN" altLang="en-US" sz="2200"/>
              <a:t>设备及之后，始终会将用户转至</a:t>
            </a:r>
            <a:r>
              <a:rPr lang="zh-CN" altLang="en-US" sz="2200" b="1"/>
              <a:t>顶级</a:t>
            </a:r>
            <a:r>
              <a:rPr lang="zh-CN" altLang="en-US" sz="2200"/>
              <a:t>设置屏幕。</a:t>
            </a:r>
            <a:endParaRPr lang="zh-CN" altLang="en-US" sz="2200"/>
          </a:p>
          <a:p>
            <a:pPr indent="0" fontAlgn="auto" latinLnBrk="1">
              <a:lnSpc>
                <a:spcPct val="150000"/>
              </a:lnSpc>
              <a:spcBef>
                <a:spcPts val="1200"/>
              </a:spcBef>
              <a:buFont typeface="Wingdings" panose="05000000000000000000" charset="0"/>
              <a:buNone/>
            </a:pPr>
            <a:r>
              <a:rPr lang="zh-CN" altLang="en-US" sz="2200"/>
              <a:t>并且，在</a:t>
            </a:r>
            <a:r>
              <a:rPr lang="en-US" altLang="zh-CN" sz="2200"/>
              <a:t>Android11</a:t>
            </a:r>
            <a:r>
              <a:rPr lang="zh-CN" altLang="en-US" sz="2200"/>
              <a:t>设备及之后，系统会向这两种情况自动授予系统悬浮窗权限：</a:t>
            </a:r>
            <a:br>
              <a:rPr lang="zh-CN" altLang="en-US" sz="2200"/>
            </a:br>
            <a:r>
              <a:rPr lang="en-US" altLang="zh-CN" sz="2200"/>
              <a:t>1.</a:t>
            </a:r>
            <a:r>
              <a:rPr lang="en-US" altLang="zh-CN" sz="2000"/>
              <a:t>具有 ROLE_CALL_SCREENING(</a:t>
            </a:r>
            <a:r>
              <a:rPr lang="zh-CN" altLang="en-US" sz="2000"/>
              <a:t>来的过滤</a:t>
            </a:r>
            <a:r>
              <a:rPr lang="en-US" altLang="zh-CN" sz="2000"/>
              <a:t>)</a:t>
            </a:r>
            <a:r>
              <a:rPr lang="en-US" altLang="zh-CN" sz="2000"/>
              <a:t>且请求 SYSTEM_ALERT_WINDOW 的应用</a:t>
            </a:r>
            <a:br>
              <a:rPr lang="en-US" altLang="zh-CN" sz="2000"/>
            </a:br>
            <a:r>
              <a:rPr lang="en-US" altLang="zh-CN" sz="2000"/>
              <a:t>2.通过 MediaProjection 截取屏幕且请求 SYSTEM_ALERT_WINDOW 的应用</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183005"/>
            <a:ext cx="10515600" cy="419735"/>
          </a:xfrm>
        </p:spPr>
        <p:txBody>
          <a:bodyPr>
            <a:noAutofit/>
          </a:bodyPr>
          <a:p>
            <a:pPr marL="0" indent="0" algn="l">
              <a:buNone/>
            </a:pPr>
            <a:r>
              <a:rPr lang="en-US" altLang="zh-CN">
                <a:solidFill>
                  <a:schemeClr val="tx1"/>
                </a:solidFill>
                <a:effectLst>
                  <a:outerShdw blurRad="38100" dist="19050" dir="2700000" algn="tl" rotWithShape="0">
                    <a:schemeClr val="dk1">
                      <a:alpha val="40000"/>
                    </a:schemeClr>
                  </a:outerShdw>
                </a:effectLst>
              </a:rPr>
              <a:t>TargetApi&gt;=29(Andoroid10)</a:t>
            </a:r>
            <a:r>
              <a:rPr lang="zh-CN" altLang="en-US">
                <a:solidFill>
                  <a:schemeClr val="tx1"/>
                </a:solidFill>
                <a:effectLst>
                  <a:outerShdw blurRad="38100" dist="19050" dir="2700000" algn="tl" rotWithShape="0">
                    <a:schemeClr val="dk1">
                      <a:alpha val="40000"/>
                    </a:schemeClr>
                  </a:outerShdw>
                </a:effectLst>
              </a:rPr>
              <a:t>开始部分API 需要精确位置权限 </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6924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1814830"/>
            <a:ext cx="10339070" cy="4523105"/>
          </a:xfrm>
          <a:prstGeom prst="rect">
            <a:avLst/>
          </a:prstGeom>
          <a:noFill/>
        </p:spPr>
        <p:txBody>
          <a:bodyPr wrap="square" rtlCol="0">
            <a:spAutoFit/>
          </a:bodyPr>
          <a:p>
            <a:pPr fontAlgn="auto">
              <a:spcAft>
                <a:spcPts val="600"/>
              </a:spcAft>
            </a:pPr>
            <a:r>
              <a:rPr lang="zh-CN" altLang="en-US"/>
              <a:t>TelephonyManager</a:t>
            </a:r>
            <a:r>
              <a:rPr lang="en-US" altLang="zh-CN"/>
              <a:t>		// </a:t>
            </a:r>
            <a:r>
              <a:rPr lang="zh-CN" altLang="en-US"/>
              <a:t>电话相关</a:t>
            </a:r>
            <a:endParaRPr lang="zh-CN" altLang="en-US"/>
          </a:p>
          <a:p>
            <a:pPr indent="0">
              <a:buFont typeface="Arial" panose="020B0604020202090204" pitchFamily="34" charset="0"/>
              <a:buNone/>
            </a:pPr>
            <a:r>
              <a:rPr lang="en-US" altLang="zh-CN" sz="1600"/>
              <a:t>    getCellLocation()			// </a:t>
            </a:r>
            <a:r>
              <a:rPr lang="zh-CN" altLang="en-US" sz="1600"/>
              <a:t>获取设备的当前位置</a:t>
            </a:r>
            <a:endParaRPr lang="en-US" altLang="zh-CN" sz="1600"/>
          </a:p>
          <a:p>
            <a:pPr indent="0">
              <a:buFont typeface="Arial" panose="020B0604020202090204" pitchFamily="34" charset="0"/>
              <a:buNone/>
            </a:pPr>
            <a:r>
              <a:rPr lang="en-US" altLang="zh-CN" sz="1600"/>
              <a:t>    getAllCellInfo()			// </a:t>
            </a:r>
            <a:r>
              <a:rPr lang="zh-CN" altLang="en-US" sz="1600"/>
              <a:t>获取设备的信号合集</a:t>
            </a:r>
            <a:endParaRPr lang="en-US" altLang="zh-CN" sz="1600"/>
          </a:p>
          <a:p>
            <a:pPr indent="0">
              <a:buFont typeface="Arial" panose="020B0604020202090204" pitchFamily="34" charset="0"/>
              <a:buNone/>
            </a:pPr>
            <a:r>
              <a:rPr lang="en-US" altLang="zh-CN" sz="1600"/>
              <a:t>    requestNetworkScan()		// </a:t>
            </a:r>
            <a:r>
              <a:rPr lang="zh-CN" altLang="en-US" sz="1600"/>
              <a:t>扫描网络</a:t>
            </a:r>
            <a:endParaRPr lang="en-US" altLang="zh-CN" sz="1600"/>
          </a:p>
          <a:p>
            <a:pPr indent="0">
              <a:buFont typeface="Arial" panose="020B0604020202090204" pitchFamily="34" charset="0"/>
              <a:buNone/>
            </a:pPr>
            <a:r>
              <a:rPr lang="en-US" altLang="zh-CN" sz="1600"/>
              <a:t>    requestCellInfoUpdate()		// </a:t>
            </a:r>
            <a:r>
              <a:rPr lang="zh-CN" altLang="en-US" sz="1600"/>
              <a:t>信号更新</a:t>
            </a:r>
            <a:endParaRPr lang="en-US" altLang="zh-CN" sz="1600"/>
          </a:p>
          <a:p>
            <a:pPr indent="0">
              <a:buFont typeface="Arial" panose="020B0604020202090204" pitchFamily="34" charset="0"/>
              <a:buNone/>
            </a:pPr>
            <a:r>
              <a:rPr lang="en-US" altLang="zh-CN" sz="1600"/>
              <a:t>    getAvailableNetworks()		// </a:t>
            </a:r>
            <a:r>
              <a:rPr lang="zh-CN" altLang="en-US" sz="1600"/>
              <a:t>扫描获取可用的网络列表</a:t>
            </a:r>
            <a:endParaRPr lang="en-US" altLang="zh-CN" sz="1600"/>
          </a:p>
          <a:p>
            <a:pPr indent="0">
              <a:buFont typeface="Arial" panose="020B0604020202090204" pitchFamily="34" charset="0"/>
              <a:buNone/>
            </a:pPr>
            <a:r>
              <a:rPr lang="en-US" altLang="zh-CN" sz="1600"/>
              <a:t>    getServiceState()			// </a:t>
            </a:r>
            <a:r>
              <a:rPr lang="zh-CN" altLang="en-US" sz="1600"/>
              <a:t>获取设备的当前服务状态信息</a:t>
            </a:r>
            <a:endParaRPr lang="en-US" altLang="zh-CN"/>
          </a:p>
          <a:p>
            <a:pPr indent="0" fontAlgn="auto">
              <a:spcBef>
                <a:spcPts val="1000"/>
              </a:spcBef>
              <a:spcAft>
                <a:spcPts val="600"/>
              </a:spcAft>
              <a:buFont typeface="Arial" panose="020B0604020202090204" pitchFamily="34" charset="0"/>
              <a:buNone/>
            </a:pPr>
            <a:r>
              <a:rPr lang="en-US" altLang="zh-CN"/>
              <a:t>TelephonyScanManager</a:t>
            </a:r>
            <a:endParaRPr lang="en-US" altLang="zh-CN"/>
          </a:p>
          <a:p>
            <a:pPr indent="0">
              <a:buFont typeface="Arial" panose="020B0604020202090204" pitchFamily="34" charset="0"/>
              <a:buNone/>
            </a:pPr>
            <a:r>
              <a:rPr lang="en-US" altLang="zh-CN" sz="1600"/>
              <a:t>    requestNetworkScan()		// </a:t>
            </a:r>
            <a:r>
              <a:rPr lang="zh-CN" altLang="en-US" sz="1600"/>
              <a:t>扫描网络</a:t>
            </a:r>
            <a:endParaRPr lang="en-US" altLang="zh-CN"/>
          </a:p>
          <a:p>
            <a:pPr indent="0" fontAlgn="auto">
              <a:spcBef>
                <a:spcPts val="1000"/>
              </a:spcBef>
              <a:buFont typeface="Arial" panose="020B0604020202090204" pitchFamily="34" charset="0"/>
              <a:buNone/>
            </a:pPr>
            <a:r>
              <a:rPr lang="en-US" altLang="zh-CN"/>
              <a:t>TelephonyScanManager.NetworkScanCallback</a:t>
            </a:r>
            <a:endParaRPr lang="en-US" altLang="zh-CN"/>
          </a:p>
          <a:p>
            <a:pPr indent="0">
              <a:buFont typeface="Arial" panose="020B0604020202090204" pitchFamily="34" charset="0"/>
              <a:buNone/>
            </a:pPr>
            <a:r>
              <a:rPr lang="en-US" altLang="zh-CN" sz="1600"/>
              <a:t>    onResults()			//  </a:t>
            </a:r>
            <a:r>
              <a:rPr lang="zh-CN" altLang="en-US" sz="1600"/>
              <a:t>网络扫描回调结果</a:t>
            </a:r>
            <a:endParaRPr lang="en-US" altLang="zh-CN"/>
          </a:p>
          <a:p>
            <a:pPr indent="0" fontAlgn="auto">
              <a:spcBef>
                <a:spcPts val="1000"/>
              </a:spcBef>
              <a:spcAft>
                <a:spcPts val="600"/>
              </a:spcAft>
              <a:buFont typeface="Arial" panose="020B0604020202090204" pitchFamily="34" charset="0"/>
              <a:buNone/>
            </a:pPr>
            <a:r>
              <a:rPr lang="en-US" altLang="zh-CN"/>
              <a:t>PhoneStateListener</a:t>
            </a:r>
            <a:endParaRPr lang="en-US" altLang="zh-CN"/>
          </a:p>
          <a:p>
            <a:pPr indent="0">
              <a:buFont typeface="Arial" panose="020B0604020202090204" pitchFamily="34" charset="0"/>
              <a:buNone/>
            </a:pPr>
            <a:r>
              <a:rPr lang="en-US" altLang="zh-CN" sz="1600"/>
              <a:t>    onCellLocationChanged()		// </a:t>
            </a:r>
            <a:r>
              <a:rPr lang="zh-CN" altLang="en-US" sz="1600"/>
              <a:t>设备位置变化</a:t>
            </a:r>
            <a:r>
              <a:rPr lang="en-US" altLang="zh-CN" sz="1600"/>
              <a:t>	</a:t>
            </a:r>
            <a:endParaRPr lang="en-US" altLang="zh-CN" sz="1600"/>
          </a:p>
          <a:p>
            <a:pPr indent="0">
              <a:buFont typeface="Arial" panose="020B0604020202090204" pitchFamily="34" charset="0"/>
              <a:buNone/>
            </a:pPr>
            <a:r>
              <a:rPr lang="en-US" altLang="zh-CN" sz="1600"/>
              <a:t>    onCellInfoChanged()		// </a:t>
            </a:r>
            <a:r>
              <a:rPr lang="zh-CN" altLang="en-US" sz="1600"/>
              <a:t>信号变化</a:t>
            </a:r>
            <a:endParaRPr lang="en-US" altLang="zh-CN" sz="1600"/>
          </a:p>
          <a:p>
            <a:pPr indent="0">
              <a:buFont typeface="Arial" panose="020B0604020202090204" pitchFamily="34" charset="0"/>
              <a:buNone/>
            </a:pPr>
            <a:r>
              <a:rPr lang="en-US" altLang="zh-CN" sz="1600"/>
              <a:t>    onServiceStateChanged()		// </a:t>
            </a:r>
            <a:r>
              <a:rPr lang="zh-CN" altLang="en-US" sz="1600"/>
              <a:t>服务状态变化</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297305"/>
            <a:ext cx="10515600" cy="419735"/>
          </a:xfrm>
        </p:spPr>
        <p:txBody>
          <a:bodyPr>
            <a:noAutofit/>
          </a:bodyPr>
          <a:p>
            <a:pPr marL="0" indent="0" algn="l">
              <a:buNone/>
            </a:pPr>
            <a:r>
              <a:rPr lang="en-US" altLang="zh-CN">
                <a:effectLst>
                  <a:outerShdw blurRad="38100" dist="19050" dir="2700000" algn="tl" rotWithShape="0">
                    <a:schemeClr val="dk1">
                      <a:alpha val="40000"/>
                    </a:schemeClr>
                  </a:outerShdw>
                </a:effectLst>
                <a:sym typeface="+mn-ea"/>
              </a:rPr>
              <a:t>TargetApi&gt;=29(Andoroid10)</a:t>
            </a:r>
            <a:r>
              <a:rPr lang="zh-CN" altLang="en-US">
                <a:effectLst>
                  <a:outerShdw blurRad="38100" dist="19050" dir="2700000" algn="tl" rotWithShape="0">
                    <a:schemeClr val="dk1">
                      <a:alpha val="40000"/>
                    </a:schemeClr>
                  </a:outerShdw>
                </a:effectLst>
                <a:sym typeface="+mn-ea"/>
              </a:rPr>
              <a:t>开始部分API 需要精确位置权限 </a:t>
            </a: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6924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2032000"/>
            <a:ext cx="10339070" cy="3681730"/>
          </a:xfrm>
          <a:prstGeom prst="rect">
            <a:avLst/>
          </a:prstGeom>
          <a:noFill/>
        </p:spPr>
        <p:txBody>
          <a:bodyPr wrap="square" rtlCol="0">
            <a:spAutoFit/>
          </a:bodyPr>
          <a:p>
            <a:pPr fontAlgn="auto">
              <a:spcAft>
                <a:spcPts val="600"/>
              </a:spcAft>
            </a:pPr>
            <a:r>
              <a:rPr lang="zh-CN" altLang="en-US" sz="2000"/>
              <a:t>WifiManager、</a:t>
            </a:r>
            <a:r>
              <a:rPr lang="en-US" altLang="zh-CN" sz="2000">
                <a:sym typeface="+mn-ea"/>
              </a:rPr>
              <a:t>WifiAwareManager</a:t>
            </a:r>
            <a:r>
              <a:rPr lang="zh-CN" altLang="en-US" sz="2000"/>
              <a:t>、</a:t>
            </a:r>
            <a:r>
              <a:rPr lang="en-US" altLang="zh-CN" sz="2000">
                <a:sym typeface="+mn-ea"/>
              </a:rPr>
              <a:t>WifiRttManager</a:t>
            </a:r>
            <a:r>
              <a:rPr lang="en-US" altLang="zh-CN" sz="2000"/>
              <a:t>	</a:t>
            </a:r>
            <a:endParaRPr lang="zh-CN" altLang="en-US" sz="2000"/>
          </a:p>
          <a:p>
            <a:pPr indent="0">
              <a:buFont typeface="Arial" panose="020B0604020202090204" pitchFamily="34" charset="0"/>
              <a:buNone/>
            </a:pPr>
            <a:r>
              <a:rPr lang="en-US" altLang="zh-CN" sz="2000"/>
              <a:t>    startScan()			// </a:t>
            </a:r>
            <a:r>
              <a:rPr lang="zh-CN" altLang="en-US" sz="2000"/>
              <a:t>开始扫描</a:t>
            </a:r>
            <a:endParaRPr lang="en-US" altLang="zh-CN" sz="2000"/>
          </a:p>
          <a:p>
            <a:pPr indent="0">
              <a:buFont typeface="Arial" panose="020B0604020202090204" pitchFamily="34" charset="0"/>
              <a:buNone/>
            </a:pPr>
            <a:r>
              <a:rPr lang="en-US" altLang="zh-CN" sz="2000"/>
              <a:t>    getScanResults()		// </a:t>
            </a:r>
            <a:r>
              <a:rPr lang="zh-CN" altLang="en-US" sz="2000"/>
              <a:t>获取扫描结果</a:t>
            </a:r>
            <a:endParaRPr lang="en-US" altLang="zh-CN" sz="2000"/>
          </a:p>
          <a:p>
            <a:pPr indent="0">
              <a:buFont typeface="Arial" panose="020B0604020202090204" pitchFamily="34" charset="0"/>
              <a:buNone/>
            </a:pPr>
            <a:r>
              <a:rPr lang="en-US" altLang="zh-CN" sz="2000"/>
              <a:t>    getConnectionInfo()		// </a:t>
            </a:r>
            <a:r>
              <a:rPr lang="zh-CN" altLang="en-US" sz="2000"/>
              <a:t>获取连接信息</a:t>
            </a:r>
            <a:endParaRPr lang="en-US" altLang="zh-CN" sz="2000"/>
          </a:p>
          <a:p>
            <a:pPr indent="0">
              <a:buFont typeface="Arial" panose="020B0604020202090204" pitchFamily="34" charset="0"/>
              <a:buNone/>
            </a:pPr>
            <a:r>
              <a:rPr lang="en-US" altLang="zh-CN" sz="2000"/>
              <a:t>    getConfiguredNetworks()	// </a:t>
            </a:r>
            <a:r>
              <a:rPr lang="zh-CN" altLang="en-US" sz="2000"/>
              <a:t>获取配置的网络列表</a:t>
            </a:r>
            <a:endParaRPr lang="en-US" altLang="zh-CN" sz="2000"/>
          </a:p>
          <a:p>
            <a:pPr indent="0" fontAlgn="auto">
              <a:spcBef>
                <a:spcPts val="1200"/>
              </a:spcBef>
              <a:spcAft>
                <a:spcPts val="600"/>
              </a:spcAft>
              <a:buFont typeface="Arial" panose="020B0604020202090204" pitchFamily="34" charset="0"/>
              <a:buNone/>
            </a:pPr>
            <a:r>
              <a:rPr lang="en-US" altLang="zh-CN" sz="2000"/>
              <a:t>BluetoothAdapter</a:t>
            </a:r>
            <a:endParaRPr lang="en-US" altLang="zh-CN" sz="2000"/>
          </a:p>
          <a:p>
            <a:pPr indent="0">
              <a:buFont typeface="Arial" panose="020B0604020202090204" pitchFamily="34" charset="0"/>
              <a:buNone/>
            </a:pPr>
            <a:r>
              <a:rPr lang="en-US" altLang="zh-CN" sz="2000"/>
              <a:t>    startDiscovery()		// </a:t>
            </a:r>
            <a:r>
              <a:rPr lang="zh-CN" altLang="en-US" sz="2000"/>
              <a:t>查找其他远程设备</a:t>
            </a:r>
            <a:endParaRPr lang="en-US" altLang="zh-CN" sz="2000"/>
          </a:p>
          <a:p>
            <a:pPr indent="0">
              <a:buFont typeface="Arial" panose="020B0604020202090204" pitchFamily="34" charset="0"/>
              <a:buNone/>
            </a:pPr>
            <a:r>
              <a:rPr lang="en-US" altLang="zh-CN" sz="2000"/>
              <a:t>    startLeScan()			// </a:t>
            </a:r>
            <a:r>
              <a:rPr lang="zh-CN" altLang="en-US" sz="2000"/>
              <a:t>扫描蓝夜</a:t>
            </a:r>
            <a:r>
              <a:rPr lang="en-US" altLang="zh-CN" sz="2000"/>
              <a:t>LE</a:t>
            </a:r>
            <a:r>
              <a:rPr lang="zh-CN" altLang="en-US" sz="2000"/>
              <a:t>设备</a:t>
            </a:r>
            <a:endParaRPr lang="en-US" altLang="zh-CN" sz="2000"/>
          </a:p>
          <a:p>
            <a:pPr indent="0" fontAlgn="auto">
              <a:spcBef>
                <a:spcPts val="1000"/>
              </a:spcBef>
              <a:spcAft>
                <a:spcPts val="600"/>
              </a:spcAft>
              <a:buFont typeface="Arial" panose="020B0604020202090204" pitchFamily="34" charset="0"/>
              <a:buNone/>
            </a:pPr>
            <a:r>
              <a:rPr lang="en-US" altLang="zh-CN" sz="2000"/>
              <a:t>BluetoothAdapter.LeScanCallback</a:t>
            </a:r>
            <a:r>
              <a:rPr lang="zh-CN" altLang="en-US" sz="2000"/>
              <a:t>、BluetoothLeScanner</a:t>
            </a:r>
            <a:endParaRPr lang="zh-CN" altLang="en-US" sz="2000"/>
          </a:p>
          <a:p>
            <a:pPr indent="0">
              <a:buFont typeface="Arial" panose="020B0604020202090204" pitchFamily="34" charset="0"/>
              <a:buNone/>
            </a:pPr>
            <a:r>
              <a:rPr lang="en-US" altLang="zh-CN" sz="2000"/>
              <a:t>    startScan()			// </a:t>
            </a:r>
            <a:r>
              <a:rPr lang="zh-CN" altLang="en-US" sz="2000"/>
              <a:t>开始扫描</a:t>
            </a:r>
            <a:r>
              <a:rPr lang="en-US" altLang="zh-CN" sz="2000"/>
              <a:t>		</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获取电话号码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134235"/>
            <a:ext cx="10340975" cy="383095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400"/>
              <a:t>在</a:t>
            </a:r>
            <a:r>
              <a:rPr lang="en-US" altLang="zh-CN" sz="2400"/>
              <a:t>Android10</a:t>
            </a:r>
            <a:r>
              <a:rPr lang="zh-CN" altLang="en-US" sz="2400"/>
              <a:t>及之前的设备及之前，调用TelephonyManager的getLine1Number</a:t>
            </a:r>
            <a:r>
              <a:rPr lang="en-US" altLang="zh-CN" sz="2400"/>
              <a:t>()</a:t>
            </a:r>
            <a:r>
              <a:rPr lang="zh-CN" altLang="en-US" sz="2400"/>
              <a:t>方法前只需要申请READ_PHONE_STATE权限就可以。</a:t>
            </a:r>
            <a:endParaRPr lang="zh-CN" altLang="en-US" sz="2400"/>
          </a:p>
          <a:p>
            <a:pPr indent="0" fontAlgn="auto" latinLnBrk="1">
              <a:lnSpc>
                <a:spcPct val="150000"/>
              </a:lnSpc>
              <a:buFont typeface="Wingdings" panose="05000000000000000000" charset="0"/>
              <a:buNone/>
            </a:pPr>
            <a:r>
              <a:rPr lang="zh-CN" altLang="en-US" sz="2400"/>
              <a:t>在</a:t>
            </a:r>
            <a:r>
              <a:rPr lang="en-US" altLang="zh-CN" sz="2400"/>
              <a:t>Android11</a:t>
            </a:r>
            <a:r>
              <a:rPr lang="zh-CN" altLang="en-US" sz="2400"/>
              <a:t>的设备上</a:t>
            </a:r>
            <a:r>
              <a:rPr lang="zh-CN" altLang="en-US" sz="2400">
                <a:sym typeface="+mn-ea"/>
              </a:rPr>
              <a:t>getLine1Number</a:t>
            </a:r>
            <a:r>
              <a:rPr lang="en-US" altLang="zh-CN" sz="2400">
                <a:sym typeface="+mn-ea"/>
              </a:rPr>
              <a:t>()</a:t>
            </a:r>
            <a:r>
              <a:rPr lang="zh-CN" altLang="en-US" sz="2400">
                <a:sym typeface="+mn-ea"/>
              </a:rPr>
              <a:t>方法需要READ_PHONE_NUMBERS权限，</a:t>
            </a:r>
            <a:endParaRPr lang="zh-CN" altLang="en-US" sz="2400">
              <a:sym typeface="+mn-ea"/>
            </a:endParaRPr>
          </a:p>
          <a:p>
            <a:pPr indent="0" fontAlgn="auto" latinLnBrk="1">
              <a:lnSpc>
                <a:spcPct val="150000"/>
              </a:lnSpc>
              <a:buFont typeface="Wingdings" panose="05000000000000000000" charset="0"/>
              <a:buNone/>
            </a:pPr>
            <a:r>
              <a:rPr lang="zh-CN" altLang="en-US" sz="2400">
                <a:sym typeface="+mn-ea"/>
              </a:rPr>
              <a:t>READ_PHONE_STATE权限不再允许调用getLine1Number</a:t>
            </a:r>
            <a:r>
              <a:rPr lang="en-US" altLang="zh-CN" sz="2400">
                <a:sym typeface="+mn-ea"/>
              </a:rPr>
              <a:t>()</a:t>
            </a:r>
            <a:r>
              <a:rPr lang="zh-CN" altLang="en-US" sz="2400">
                <a:sym typeface="+mn-ea"/>
              </a:rPr>
              <a:t>方法。</a:t>
            </a:r>
            <a:endParaRPr lang="zh-CN" altLang="en-US" sz="2200">
              <a:sym typeface="+mn-ea"/>
            </a:endParaRPr>
          </a:p>
          <a:p>
            <a:pPr indent="0" fontAlgn="auto" latinLnBrk="1">
              <a:lnSpc>
                <a:spcPct val="150000"/>
              </a:lnSpc>
              <a:buFont typeface="Wingdings" panose="05000000000000000000" charset="0"/>
              <a:buNone/>
            </a:pPr>
            <a:endParaRPr lang="zh-CN" altLang="en-US" sz="2200">
              <a:sym typeface="+mn-ea"/>
            </a:endParaRPr>
          </a:p>
          <a:p>
            <a:pPr indent="0" fontAlgn="auto" latinLnBrk="1">
              <a:lnSpc>
                <a:spcPct val="150000"/>
              </a:lnSpc>
              <a:buFont typeface="Wingdings" panose="05000000000000000000" charset="0"/>
              <a:buNone/>
            </a:pPr>
            <a:r>
              <a:rPr lang="zh-CN" altLang="en-US" sz="2000">
                <a:sym typeface="+mn-ea"/>
              </a:rPr>
              <a:t>注：getLine1Number</a:t>
            </a:r>
            <a:r>
              <a:rPr lang="en-US" altLang="zh-CN" sz="2000">
                <a:sym typeface="+mn-ea"/>
              </a:rPr>
              <a:t>()</a:t>
            </a:r>
            <a:r>
              <a:rPr lang="zh-CN" altLang="en-US" sz="2000">
                <a:sym typeface="+mn-ea"/>
              </a:rPr>
              <a:t>方法获取手机号码不可靠，在实际中也基本不会使用。</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4000">
                <a:solidFill>
                  <a:schemeClr val="tx1"/>
                </a:solidFill>
                <a:effectLst>
                  <a:outerShdw blurRad="38100" dist="19050" dir="2700000" algn="tl" rotWithShape="0">
                    <a:schemeClr val="dk1">
                      <a:alpha val="40000"/>
                    </a:schemeClr>
                  </a:outerShdw>
                </a:effectLst>
              </a:rPr>
              <a:t>后</a:t>
            </a:r>
            <a:r>
              <a:rPr lang="zh-CN" altLang="en-US" sz="4000">
                <a:ln/>
                <a:solidFill>
                  <a:schemeClr val="tx1"/>
                </a:solidFill>
                <a:effectLst>
                  <a:outerShdw blurRad="38100" dist="19050" dir="2700000" algn="tl" rotWithShape="0">
                    <a:schemeClr val="dk1">
                      <a:alpha val="40000"/>
                    </a:schemeClr>
                  </a:outerShdw>
                </a:effectLst>
              </a:rPr>
              <a:t>台启动</a:t>
            </a:r>
            <a:r>
              <a:rPr lang="en-US" altLang="zh-CN" sz="4000">
                <a:ln/>
                <a:solidFill>
                  <a:schemeClr val="tx1"/>
                </a:solidFill>
                <a:effectLst>
                  <a:outerShdw blurRad="38100" dist="19050" dir="2700000" algn="tl" rotWithShape="0">
                    <a:schemeClr val="dk1">
                      <a:alpha val="40000"/>
                    </a:schemeClr>
                  </a:outerShdw>
                </a:effectLst>
              </a:rPr>
              <a:t>Activity</a:t>
            </a:r>
            <a:r>
              <a:rPr lang="zh-CN" altLang="en-US" sz="4000">
                <a:ln/>
                <a:solidFill>
                  <a:schemeClr val="tx1"/>
                </a:solidFill>
                <a:effectLst>
                  <a:outerShdw blurRad="38100" dist="19050" dir="2700000" algn="tl" rotWithShape="0">
                    <a:schemeClr val="dk1">
                      <a:alpha val="40000"/>
                    </a:schemeClr>
                  </a:outerShdw>
                </a:effectLst>
              </a:rPr>
              <a:t>限制</a:t>
            </a:r>
            <a:endParaRPr lang="zh-CN" altLang="en-US" sz="4000">
              <a:ln/>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830" y="1521460"/>
            <a:ext cx="10340975" cy="2306955"/>
          </a:xfrm>
          <a:prstGeom prst="rect">
            <a:avLst/>
          </a:prstGeom>
          <a:noFill/>
        </p:spPr>
        <p:txBody>
          <a:bodyPr wrap="square" rtlCol="0">
            <a:spAutoFit/>
          </a:bodyPr>
          <a:p>
            <a:pPr indent="0" fontAlgn="auto" latinLnBrk="1">
              <a:lnSpc>
                <a:spcPct val="150000"/>
              </a:lnSpc>
              <a:buFont typeface="Wingdings" panose="05000000000000000000" charset="0"/>
              <a:buNone/>
            </a:pPr>
            <a:r>
              <a:rPr lang="zh-CN" sz="2400"/>
              <a:t>从</a:t>
            </a:r>
            <a:r>
              <a:rPr lang="en-US" altLang="zh-CN" sz="2400"/>
              <a:t>Android10</a:t>
            </a:r>
            <a:r>
              <a:rPr lang="zh-CN" altLang="en-US" sz="2400"/>
              <a:t>开始，应用如果在后台启动</a:t>
            </a:r>
            <a:r>
              <a:rPr lang="en-US" altLang="zh-CN" sz="2400"/>
              <a:t>Activity</a:t>
            </a:r>
            <a:r>
              <a:rPr lang="zh-CN" altLang="en-US" sz="2400"/>
              <a:t>的话，将会被系统限制。此项变更主要是为了最大限度的减少对用户交互的中断。</a:t>
            </a:r>
            <a:endParaRPr lang="zh-CN" altLang="en-US" sz="2400"/>
          </a:p>
          <a:p>
            <a:pPr indent="0" fontAlgn="auto" latinLnBrk="1">
              <a:lnSpc>
                <a:spcPct val="150000"/>
              </a:lnSpc>
              <a:buFont typeface="Wingdings" panose="05000000000000000000" charset="0"/>
              <a:buNone/>
            </a:pPr>
            <a:endParaRPr lang="en-US" altLang="zh-CN" sz="2400">
              <a:sym typeface="+mn-ea"/>
            </a:endParaRPr>
          </a:p>
          <a:p>
            <a:pPr indent="0" fontAlgn="auto" latinLnBrk="1">
              <a:lnSpc>
                <a:spcPct val="150000"/>
              </a:lnSpc>
              <a:buFont typeface="Wingdings" panose="05000000000000000000" charset="0"/>
              <a:buNone/>
            </a:pPr>
            <a:r>
              <a:rPr lang="zh-CN" altLang="en-US" sz="2400">
                <a:sym typeface="+mn-ea"/>
              </a:rPr>
              <a:t>此项变更与系统版本有关，与应用</a:t>
            </a:r>
            <a:r>
              <a:rPr lang="en-US" altLang="zh-CN" sz="2400">
                <a:sym typeface="+mn-ea"/>
              </a:rPr>
              <a:t>targetApi</a:t>
            </a:r>
            <a:r>
              <a:rPr lang="zh-CN" altLang="en-US" sz="2400">
                <a:sym typeface="+mn-ea"/>
              </a:rPr>
              <a:t>无关。</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4000">
                <a:solidFill>
                  <a:schemeClr val="tx1"/>
                </a:solidFill>
                <a:effectLst>
                  <a:outerShdw blurRad="38100" dist="19050" dir="2700000" algn="tl" rotWithShape="0">
                    <a:schemeClr val="dk1">
                      <a:alpha val="40000"/>
                    </a:schemeClr>
                  </a:outerShdw>
                </a:effectLst>
              </a:rPr>
              <a:t>设备标识符限制</a:t>
            </a:r>
            <a:endParaRPr 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391285"/>
            <a:ext cx="10340975" cy="4939030"/>
          </a:xfrm>
          <a:prstGeom prst="rect">
            <a:avLst/>
          </a:prstGeom>
          <a:noFill/>
        </p:spPr>
        <p:txBody>
          <a:bodyPr wrap="square" rtlCol="0">
            <a:spAutoFit/>
          </a:bodyPr>
          <a:p>
            <a:pPr indent="0" fontAlgn="auto" latinLnBrk="1">
              <a:lnSpc>
                <a:spcPct val="150000"/>
              </a:lnSpc>
              <a:buFont typeface="Wingdings" panose="05000000000000000000" charset="0"/>
              <a:buNone/>
            </a:pPr>
            <a:r>
              <a:rPr lang="en-US" altLang="zh-CN" sz="2000">
                <a:sym typeface="+mn-ea"/>
              </a:rPr>
              <a:t>Android10</a:t>
            </a:r>
            <a:r>
              <a:rPr lang="zh-CN" altLang="en-US" sz="2000">
                <a:sym typeface="+mn-ea"/>
              </a:rPr>
              <a:t>更改了部分设备标识的访问限制</a:t>
            </a:r>
            <a:r>
              <a:rPr lang="en-US" altLang="zh-CN" sz="2000">
                <a:sym typeface="+mn-ea"/>
              </a:rPr>
              <a:t>:</a:t>
            </a:r>
            <a:endParaRPr lang="en-US" altLang="zh-CN" sz="2400">
              <a:sym typeface="+mn-ea"/>
            </a:endParaRPr>
          </a:p>
          <a:p>
            <a:pPr indent="0" fontAlgn="auto" latinLnBrk="1">
              <a:lnSpc>
                <a:spcPct val="150000"/>
              </a:lnSpc>
              <a:spcBef>
                <a:spcPts val="1200"/>
              </a:spcBef>
              <a:buFont typeface="Wingdings" panose="05000000000000000000" charset="0"/>
              <a:buNone/>
            </a:pPr>
            <a:r>
              <a:rPr lang="en-US" altLang="zh-CN">
                <a:sym typeface="+mn-ea"/>
              </a:rPr>
              <a:t>Build.getSerial()	</a:t>
            </a:r>
            <a:endParaRPr lang="en-US" altLang="zh-CN">
              <a:sym typeface="+mn-ea"/>
            </a:endParaRPr>
          </a:p>
          <a:p>
            <a:pPr indent="0" fontAlgn="auto" latinLnBrk="1">
              <a:lnSpc>
                <a:spcPct val="150000"/>
              </a:lnSpc>
              <a:buFont typeface="Wingdings" panose="05000000000000000000" charset="0"/>
              <a:buNone/>
            </a:pPr>
            <a:r>
              <a:rPr lang="en-US" altLang="zh-CN">
                <a:sym typeface="+mn-ea"/>
              </a:rPr>
              <a:t>TelephonyManager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getImei()</a:t>
            </a:r>
            <a:endParaRPr lang="en-US" altLang="zh-CN">
              <a:sym typeface="+mn-ea"/>
            </a:endParaRPr>
          </a:p>
          <a:p>
            <a:pPr indent="0" fontAlgn="auto" latinLnBrk="1">
              <a:lnSpc>
                <a:spcPct val="150000"/>
              </a:lnSpc>
              <a:buFont typeface="Wingdings" panose="05000000000000000000" charset="0"/>
              <a:buNone/>
            </a:pPr>
            <a:r>
              <a:rPr lang="en-US" altLang="zh-CN">
                <a:sym typeface="+mn-ea"/>
              </a:rPr>
              <a:t>    getDeviceId()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getMeid()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getSimSerialNumber()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getSubscriberId()</a:t>
            </a:r>
            <a:endParaRPr lang="en-US" altLang="zh-CN" sz="1600">
              <a:sym typeface="+mn-ea"/>
            </a:endParaRPr>
          </a:p>
          <a:p>
            <a:pPr indent="0" fontAlgn="auto" latinLnBrk="1">
              <a:lnSpc>
                <a:spcPct val="150000"/>
              </a:lnSpc>
              <a:spcBef>
                <a:spcPts val="600"/>
              </a:spcBef>
              <a:buFont typeface="Wingdings" panose="05000000000000000000" charset="0"/>
              <a:buNone/>
            </a:pPr>
            <a:r>
              <a:rPr lang="zh-CN">
                <a:sym typeface="+mn-ea"/>
              </a:rPr>
              <a:t>在系统为</a:t>
            </a:r>
            <a:r>
              <a:rPr lang="en-US" altLang="zh-CN">
                <a:sym typeface="+mn-ea"/>
              </a:rPr>
              <a:t>Android10</a:t>
            </a:r>
            <a:r>
              <a:rPr lang="zh-CN" altLang="en-US">
                <a:sym typeface="+mn-ea"/>
              </a:rPr>
              <a:t>及以上的设备中，在</a:t>
            </a:r>
            <a:r>
              <a:rPr lang="en-US" altLang="zh-CN">
                <a:sym typeface="+mn-ea"/>
              </a:rPr>
              <a:t>targetApi&lt;29</a:t>
            </a:r>
            <a:r>
              <a:rPr lang="zh-CN" altLang="en-US">
                <a:sym typeface="+mn-ea"/>
              </a:rPr>
              <a:t>时，有READ_PHONE_STATE 权限的话返回值都为</a:t>
            </a:r>
            <a:r>
              <a:rPr lang="en-US" altLang="zh-CN">
                <a:sym typeface="+mn-ea"/>
              </a:rPr>
              <a:t>null</a:t>
            </a:r>
            <a:r>
              <a:rPr lang="zh-CN" altLang="en-US">
                <a:sym typeface="+mn-ea"/>
              </a:rPr>
              <a:t>，没有权限则会抛出SecurityException异常。在</a:t>
            </a:r>
            <a:r>
              <a:rPr lang="en-US" altLang="zh-CN">
                <a:sym typeface="+mn-ea"/>
              </a:rPr>
              <a:t>targetApi&gt;=29</a:t>
            </a:r>
            <a:r>
              <a:rPr lang="zh-CN" altLang="en-US">
                <a:sym typeface="+mn-ea"/>
              </a:rPr>
              <a:t>时，不管有没有</a:t>
            </a:r>
            <a:r>
              <a:rPr lang="zh-CN" altLang="en-US">
                <a:sym typeface="+mn-ea"/>
              </a:rPr>
              <a:t>READ_PHONE_STATE权限，都会抛出SecurityException异常。</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marL="0" indent="0" fontAlgn="auto">
              <a:spcBef>
                <a:spcPts val="1200"/>
              </a:spcBef>
              <a:spcAft>
                <a:spcPts val="1200"/>
              </a:spcAft>
              <a:buNone/>
            </a:pPr>
            <a:r>
              <a:rPr lang="zh-CN" altLang="en-US" sz="4000">
                <a:solidFill>
                  <a:schemeClr val="tx1"/>
                </a:solidFill>
                <a:effectLst>
                  <a:outerShdw blurRad="38100" dist="19050" dir="2700000" algn="tl" rotWithShape="0">
                    <a:schemeClr val="dk1">
                      <a:alpha val="40000"/>
                    </a:schemeClr>
                  </a:outerShdw>
                </a:effectLst>
              </a:rPr>
              <a:t>分区存储</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576705"/>
            <a:ext cx="10514965" cy="4351655"/>
          </a:xfrm>
        </p:spPr>
        <p:txBody>
          <a:bodyPr>
            <a:normAutofit fontScale="90000"/>
          </a:bodyPr>
          <a:p>
            <a:pPr marL="0" indent="0" fontAlgn="auto">
              <a:lnSpc>
                <a:spcPct val="150000"/>
              </a:lnSpc>
              <a:spcAft>
                <a:spcPts val="0"/>
              </a:spcAft>
              <a:buNone/>
            </a:pPr>
            <a:r>
              <a:rPr lang="en-US" altLang="zh-CN"/>
              <a:t>Android 10</a:t>
            </a:r>
            <a:r>
              <a:rPr lang="zh-CN" altLang="en-US"/>
              <a:t>中可通过在清单文件中设置</a:t>
            </a:r>
            <a:r>
              <a:rPr lang="en-US" altLang="zh-CN"/>
              <a:t>requstLegacyExternalStorage</a:t>
            </a:r>
            <a:r>
              <a:rPr lang="zh-CN" altLang="en-US"/>
              <a:t>标识暂时停用</a:t>
            </a:r>
            <a:r>
              <a:rPr lang="zh-CN" altLang="en-US">
                <a:sym typeface="+mn-ea"/>
              </a:rPr>
              <a:t>分区存储</a:t>
            </a:r>
            <a:r>
              <a:rPr lang="zh-CN" altLang="en-US"/>
              <a:t>。所有的存储空间访问方式还是同以前一样。</a:t>
            </a:r>
            <a:endParaRPr lang="zh-CN" altLang="en-US"/>
          </a:p>
          <a:p>
            <a:pPr marL="0" indent="0" fontAlgn="auto">
              <a:lnSpc>
                <a:spcPct val="150000"/>
              </a:lnSpc>
              <a:spcAft>
                <a:spcPts val="0"/>
              </a:spcAft>
              <a:buNone/>
            </a:pPr>
            <a:r>
              <a:rPr lang="zh-CN" altLang="en-US"/>
              <a:t>但是，如果应用的</a:t>
            </a:r>
            <a:r>
              <a:rPr lang="en-US" altLang="zh-CN"/>
              <a:t>TargetApi</a:t>
            </a:r>
            <a:r>
              <a:rPr lang="zh-CN" altLang="en-US"/>
              <a:t>升到</a:t>
            </a:r>
            <a:r>
              <a:rPr lang="en-US" altLang="zh-CN"/>
              <a:t>30</a:t>
            </a:r>
            <a:r>
              <a:rPr lang="zh-CN" altLang="en-US"/>
              <a:t>后，此标志会被忽略，在以</a:t>
            </a:r>
            <a:r>
              <a:rPr lang="en-US" altLang="zh-CN"/>
              <a:t>Android11</a:t>
            </a:r>
            <a:r>
              <a:rPr lang="zh-CN" altLang="en-US"/>
              <a:t>为目标平台的应用会强制启用分区存储。</a:t>
            </a:r>
            <a:endParaRPr lang="zh-CN" altLang="en-US"/>
          </a:p>
          <a:p>
            <a:pPr marL="0" indent="0" fontAlgn="auto">
              <a:lnSpc>
                <a:spcPct val="150000"/>
              </a:lnSpc>
              <a:spcAft>
                <a:spcPts val="0"/>
              </a:spcAft>
              <a:buNone/>
            </a:pPr>
            <a:r>
              <a:rPr lang="zh-CN" altLang="en-US"/>
              <a:t>若是在应用升级后需要做数据迁移，可以通过在清单文件中设置</a:t>
            </a:r>
            <a:r>
              <a:rPr lang="en-US" altLang="zh-CN"/>
              <a:t>preserveLegacyExternalStorage</a:t>
            </a:r>
            <a:r>
              <a:rPr lang="zh-CN" altLang="en-US"/>
              <a:t>来保存旧版存储模型，但若用户在</a:t>
            </a:r>
            <a:r>
              <a:rPr lang="en-US" altLang="zh-CN"/>
              <a:t>Android11</a:t>
            </a:r>
            <a:r>
              <a:rPr lang="zh-CN" altLang="en-US"/>
              <a:t>上新装或重装，就无法使用旧版存储模型。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chemeClr val="tx1"/>
                </a:solidFill>
                <a:effectLst>
                  <a:outerShdw blurRad="38100" dist="19050" dir="2700000" algn="tl" rotWithShape="0">
                    <a:schemeClr val="dk1">
                      <a:alpha val="40000"/>
                    </a:schemeClr>
                  </a:outerShdw>
                </a:effectLst>
              </a:rPr>
              <a:t>分区存储</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691005"/>
            <a:ext cx="10514965" cy="4351655"/>
          </a:xfrm>
        </p:spPr>
        <p:txBody>
          <a:bodyPr/>
          <a:p>
            <a:pPr marL="0" indent="0" fontAlgn="auto">
              <a:lnSpc>
                <a:spcPct val="125000"/>
              </a:lnSpc>
              <a:spcBef>
                <a:spcPts val="1600"/>
              </a:spcBef>
              <a:spcAft>
                <a:spcPts val="1600"/>
              </a:spcAft>
              <a:buNone/>
            </a:pPr>
            <a:r>
              <a:rPr lang="en-US" altLang="zh-CN" sz="3200">
                <a:solidFill>
                  <a:schemeClr val="tx1"/>
                </a:solidFill>
                <a:effectLst>
                  <a:outerShdw blurRad="38100" dist="19050" dir="2700000" algn="tl" rotWithShape="0">
                    <a:schemeClr val="dk1">
                      <a:alpha val="40000"/>
                    </a:schemeClr>
                  </a:outerShdw>
                </a:effectLst>
              </a:rPr>
              <a:t>Android</a:t>
            </a:r>
            <a:r>
              <a:rPr lang="zh-CN" altLang="en-US" sz="3200">
                <a:solidFill>
                  <a:schemeClr val="tx1"/>
                </a:solidFill>
                <a:effectLst>
                  <a:outerShdw blurRad="38100" dist="19050" dir="2700000" algn="tl" rotWithShape="0">
                    <a:schemeClr val="dk1">
                      <a:alpha val="40000"/>
                    </a:schemeClr>
                  </a:outerShdw>
                </a:effectLst>
              </a:rPr>
              <a:t>文件存储系统：</a:t>
            </a:r>
            <a:endParaRPr lang="zh-CN" altLang="en-US"/>
          </a:p>
          <a:p>
            <a:pPr fontAlgn="auto">
              <a:lnSpc>
                <a:spcPct val="125000"/>
              </a:lnSpc>
              <a:spcBef>
                <a:spcPts val="1600"/>
              </a:spcBef>
              <a:spcAft>
                <a:spcPts val="1600"/>
              </a:spcAft>
              <a:buFont typeface="Wingdings" panose="05000000000000000000" charset="0"/>
              <a:buChar char=""/>
            </a:pPr>
            <a:r>
              <a:rPr lang="zh-CN" altLang="en-US"/>
              <a:t> 应用专属存储空间，存储仅供应用使用的文件。应用专属存储空间又分为内部存储空间和外部存储空间。</a:t>
            </a:r>
            <a:endParaRPr lang="zh-CN" altLang="en-US"/>
          </a:p>
          <a:p>
            <a:pPr fontAlgn="auto">
              <a:lnSpc>
                <a:spcPct val="125000"/>
              </a:lnSpc>
              <a:spcBef>
                <a:spcPts val="1600"/>
              </a:spcBef>
              <a:spcAft>
                <a:spcPts val="1600"/>
              </a:spcAft>
              <a:buFont typeface="Wingdings" panose="05000000000000000000" charset="0"/>
              <a:buChar char=""/>
            </a:pPr>
            <a:r>
              <a:rPr lang="zh-CN" altLang="en-US"/>
              <a:t> 共享存储空间，共享存储空间用于存储可以与其他应用共享的文件，比如图片、音视频、下载的文档等。</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4000">
                <a:solidFill>
                  <a:schemeClr val="tx1"/>
                </a:solidFill>
                <a:effectLst>
                  <a:outerShdw blurRad="38100" dist="19050" dir="2700000" algn="tl" rotWithShape="0">
                    <a:schemeClr val="dk1">
                      <a:alpha val="40000"/>
                    </a:schemeClr>
                  </a:outerShdw>
                </a:effectLst>
              </a:rPr>
              <a:t>分区存储</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96390"/>
            <a:ext cx="10514965" cy="4597400"/>
          </a:xfrm>
        </p:spPr>
        <p:txBody>
          <a:bodyPr/>
          <a:p>
            <a:pPr marL="0" indent="0" fontAlgn="auto">
              <a:lnSpc>
                <a:spcPct val="125000"/>
              </a:lnSpc>
              <a:spcBef>
                <a:spcPts val="1600"/>
              </a:spcBef>
              <a:spcAft>
                <a:spcPts val="1600"/>
              </a:spcAft>
              <a:buNone/>
            </a:pPr>
            <a:r>
              <a:rPr lang="zh-CN" altLang="en-US" sz="3200">
                <a:solidFill>
                  <a:schemeClr val="tx1"/>
                </a:solidFill>
                <a:effectLst>
                  <a:outerShdw blurRad="38100" dist="19050" dir="2700000" algn="tl" rotWithShape="0">
                    <a:schemeClr val="dk1">
                      <a:alpha val="40000"/>
                    </a:schemeClr>
                  </a:outerShdw>
                </a:effectLst>
              </a:rPr>
              <a:t>应用专属存储空间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423285"/>
        </p:xfrm>
        <a:graphic>
          <a:graphicData uri="http://schemas.openxmlformats.org/drawingml/2006/table">
            <a:tbl>
              <a:tblPr firstRow="1" bandRow="1">
                <a:tableStyleId>{46F890A9-2807-4EBB-B81D-B2AA78EC7F39}</a:tableStyleId>
              </a:tblPr>
              <a:tblGrid>
                <a:gridCol w="2860675"/>
                <a:gridCol w="2403475"/>
                <a:gridCol w="1442085"/>
                <a:gridCol w="1915160"/>
                <a:gridCol w="1781175"/>
              </a:tblGrid>
              <a:tr h="1141095">
                <a:tc>
                  <a:txBody>
                    <a:bodyPr/>
                    <a:p>
                      <a:pPr algn="ctr">
                        <a:buNone/>
                      </a:pPr>
                      <a:r>
                        <a:rPr lang="zh-CN" altLang="en-US" b="1">
                          <a:solidFill>
                            <a:schemeClr val="tx1">
                              <a:lumMod val="75000"/>
                              <a:lumOff val="25000"/>
                            </a:schemeClr>
                          </a:solidFill>
                        </a:rPr>
                        <a:t>存储类型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141095">
                <a:tc>
                  <a:txBody>
                    <a:bodyPr/>
                    <a:p>
                      <a:pPr algn="ctr">
                        <a:buNone/>
                      </a:pPr>
                      <a:r>
                        <a:rPr lang="zh-CN" altLang="en-US" sz="1800"/>
                        <a:t>内部存储</a:t>
                      </a:r>
                      <a:endParaRPr lang="zh-CN" altLang="en-US" sz="1800"/>
                    </a:p>
                    <a:p>
                      <a:pPr algn="ctr">
                        <a:buNone/>
                      </a:pPr>
                      <a:r>
                        <a:rPr lang="zh-CN" altLang="en-US" sz="1400"/>
                        <a:t>（</a:t>
                      </a:r>
                      <a:r>
                        <a:rPr lang="en-US" altLang="zh-CN" sz="1400"/>
                        <a:t>data/data/[package]</a:t>
                      </a:r>
                      <a:r>
                        <a:rPr lang="zh-CN" altLang="en-US" sz="1400"/>
                        <a:t>）</a:t>
                      </a:r>
                      <a:endParaRPr lang="zh-CN" altLang="en-US" sz="1400"/>
                    </a:p>
                  </a:txBody>
                  <a:tcPr anchor="ctr" anchorCtr="0">
                    <a:solidFill>
                      <a:schemeClr val="accent3">
                        <a:lumMod val="40000"/>
                        <a:lumOff val="60000"/>
                      </a:schemeClr>
                    </a:solidFill>
                  </a:tcPr>
                </a:tc>
                <a:tc>
                  <a:txBody>
                    <a:bodyPr/>
                    <a:p>
                      <a:pPr algn="ctr">
                        <a:buNone/>
                      </a:pPr>
                      <a:r>
                        <a:rPr lang="zh-CN" altLang="en-US" sz="1800"/>
                        <a:t>getFilesDir()</a:t>
                      </a:r>
                      <a:endParaRPr lang="zh-CN" altLang="en-US" sz="1800"/>
                    </a:p>
                    <a:p>
                      <a:pPr algn="ctr">
                        <a:buNone/>
                      </a:pPr>
                      <a:r>
                        <a:rPr lang="zh-CN" altLang="en-US" sz="1800"/>
                        <a:t>getCacheDir()</a:t>
                      </a:r>
                      <a:endParaRPr lang="zh-CN" altLang="en-US" sz="1800"/>
                    </a:p>
                  </a:txBody>
                  <a:tcPr anchor="ctr" anchorCtr="0">
                    <a:solidFill>
                      <a:schemeClr val="accent3">
                        <a:lumMod val="40000"/>
                        <a:lumOff val="60000"/>
                      </a:schemeClr>
                    </a:solidFill>
                  </a:tcPr>
                </a:tc>
                <a:tc>
                  <a:txBody>
                    <a:bodyPr/>
                    <a:p>
                      <a:pPr algn="ctr">
                        <a:buNone/>
                      </a:pPr>
                      <a:r>
                        <a:rPr lang="zh-CN" altLang="en-US" sz="1800"/>
                        <a:t>无</a:t>
                      </a:r>
                      <a:endParaRPr lang="zh-CN" altLang="en-US" sz="18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外部存储</a:t>
                      </a:r>
                      <a:endParaRPr lang="zh-CN" altLang="en-US" sz="1800"/>
                    </a:p>
                    <a:p>
                      <a:pPr algn="ctr">
                        <a:buNone/>
                      </a:pPr>
                      <a:r>
                        <a:rPr lang="zh-CN" altLang="en-US" sz="1400"/>
                        <a:t>（</a:t>
                      </a:r>
                      <a:r>
                        <a:rPr lang="en-US" altLang="zh-CN" sz="1400"/>
                        <a:t>sdcard/Android/data/[package]</a:t>
                      </a:r>
                      <a:r>
                        <a:rPr lang="zh-CN" altLang="en-US" sz="1400"/>
                        <a:t>）</a:t>
                      </a:r>
                      <a:endParaRPr lang="zh-CN" altLang="en-US" sz="1400"/>
                    </a:p>
                  </a:txBody>
                  <a:tcPr anchor="ctr" anchorCtr="0">
                    <a:solidFill>
                      <a:schemeClr val="accent3">
                        <a:lumMod val="20000"/>
                        <a:lumOff val="80000"/>
                      </a:schemeClr>
                    </a:solidFill>
                  </a:tcPr>
                </a:tc>
                <a:tc>
                  <a:txBody>
                    <a:bodyPr/>
                    <a:p>
                      <a:pPr algn="ctr">
                        <a:buNone/>
                      </a:pPr>
                      <a:r>
                        <a:rPr lang="zh-CN" altLang="en-US" sz="1800"/>
                        <a:t>getExternalFilesDir()</a:t>
                      </a:r>
                      <a:endParaRPr lang="zh-CN" altLang="en-US" sz="1800"/>
                    </a:p>
                    <a:p>
                      <a:pPr algn="ctr">
                        <a:buNone/>
                      </a:pPr>
                      <a:r>
                        <a:rPr lang="zh-CN" altLang="en-US" sz="1800"/>
                        <a:t>getExternalCacheDir() </a:t>
                      </a:r>
                      <a:endParaRPr lang="zh-CN" altLang="en-US"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en-US" altLang="zh-CN" sz="1400"/>
                        <a:t>TargetApi 29</a:t>
                      </a:r>
                      <a:r>
                        <a:rPr lang="zh-CN" altLang="en-US" sz="1400"/>
                        <a:t>及以上无法访问</a:t>
                      </a:r>
                      <a:endParaRPr lang="zh-CN" altLang="en-US" sz="1400"/>
                    </a:p>
                    <a:p>
                      <a:pPr algn="ctr">
                        <a:buNone/>
                      </a:pPr>
                      <a:r>
                        <a:rPr lang="en-US" altLang="zh-CN" sz="1400">
                          <a:sym typeface="+mn-ea"/>
                        </a:rPr>
                        <a:t>TargetApi 28</a:t>
                      </a:r>
                      <a:r>
                        <a:rPr lang="zh-CN" altLang="en-US" sz="1400">
                          <a:sym typeface="+mn-ea"/>
                        </a:rPr>
                        <a:t>及以下有存储权限可以访问</a:t>
                      </a:r>
                      <a:endParaRPr lang="zh-CN" altLang="en-US" sz="1400">
                        <a:sym typeface="+mn-ea"/>
                      </a:endParaRPr>
                    </a:p>
                  </a:txBody>
                  <a:tcPr anchor="ctr" anchorCtr="0">
                    <a:solidFill>
                      <a:schemeClr val="accent3">
                        <a:lumMod val="20000"/>
                        <a:lumOff val="80000"/>
                      </a:schemeClr>
                    </a:solidFill>
                  </a:tcPr>
                </a:tc>
                <a:tc>
                  <a:txBody>
                    <a:bodyPr/>
                    <a:p>
                      <a:pPr algn="ctr">
                        <a:buNone/>
                      </a:pPr>
                      <a:r>
                        <a:rPr lang="zh-CN" altLang="en-US" sz="1800"/>
                        <a:t>是</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chemeClr val="tx1"/>
                </a:solidFill>
                <a:effectLst>
                  <a:outerShdw blurRad="38100" dist="19050" dir="2700000" algn="tl" rotWithShape="0">
                    <a:schemeClr val="dk1">
                      <a:alpha val="40000"/>
                    </a:schemeClr>
                  </a:outerShdw>
                </a:effectLst>
              </a:rPr>
              <a:t>分区存储</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5"/>
            <a:ext cx="10515600" cy="682625"/>
          </a:xfrm>
        </p:spPr>
        <p:txBody>
          <a:bodyPr/>
          <a:p>
            <a:pPr marL="0" indent="0">
              <a:buNone/>
            </a:pPr>
            <a:r>
              <a:rPr lang="zh-CN" altLang="en-US" sz="3200">
                <a:solidFill>
                  <a:schemeClr val="tx1"/>
                </a:solidFill>
                <a:effectLst>
                  <a:outerShdw blurRad="38100" dist="19050" dir="2700000" algn="tl" rotWithShape="0">
                    <a:schemeClr val="dk1">
                      <a:alpha val="40000"/>
                    </a:schemeClr>
                  </a:outerShdw>
                </a:effectLst>
              </a:rPr>
              <a:t>访问应用专属存储空间</a:t>
            </a:r>
            <a:endParaRPr lang="zh-CN" altLang="en-US">
              <a:solidFill>
                <a:schemeClr val="tx1"/>
              </a:solidFill>
              <a:effectLst>
                <a:outerShdw blurRad="38100" dist="19050" dir="2700000" algn="tl" rotWithShape="0">
                  <a:schemeClr val="dk1">
                    <a:alpha val="40000"/>
                  </a:schemeClr>
                </a:outerShdw>
              </a:effectLst>
            </a:endParaRPr>
          </a:p>
          <a:p>
            <a:pPr marL="0" indent="0">
              <a:buNone/>
            </a:pP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38200" y="2613660"/>
            <a:ext cx="10925175" cy="3830955"/>
          </a:xfrm>
          <a:prstGeom prst="rect">
            <a:avLst/>
          </a:prstGeom>
          <a:noFill/>
        </p:spPr>
        <p:txBody>
          <a:bodyPr wrap="square" rtlCol="0">
            <a:spAutoFit/>
          </a:bodyPr>
          <a:p>
            <a:pPr fontAlgn="auto">
              <a:lnSpc>
                <a:spcPct val="150000"/>
              </a:lnSpc>
            </a:pPr>
            <a:r>
              <a:rPr lang="zh-CN" altLang="en-US" sz="2400">
                <a:solidFill>
                  <a:schemeClr val="tx1"/>
                </a:solidFill>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sz="2400">
                <a:solidFill>
                  <a:schemeClr val="tx1"/>
                </a:solidFill>
                <a:effectLst>
                  <a:outerShdw blurRad="38100" dist="19050" dir="2700000" algn="tl" rotWithShape="0">
                    <a:schemeClr val="dk1">
                      <a:alpha val="40000"/>
                    </a:schemeClr>
                  </a:outerShdw>
                </a:effectLst>
                <a:sym typeface="+mn-ea"/>
              </a:rPr>
              <a:t>File</a:t>
            </a:r>
            <a:r>
              <a:rPr lang="zh-CN" altLang="en-US" sz="2400">
                <a:solidFill>
                  <a:schemeClr val="tx1"/>
                </a:solidFill>
                <a:effectLst>
                  <a:outerShdw blurRad="38100" dist="19050" dir="2700000" algn="tl" rotWithShape="0">
                    <a:schemeClr val="dk1">
                      <a:alpha val="40000"/>
                    </a:schemeClr>
                  </a:outerShdw>
                </a:effectLst>
                <a:sym typeface="+mn-ea"/>
              </a:rPr>
              <a:t>相关的接口就能完成读取。</a:t>
            </a:r>
            <a:endParaRPr lang="zh-CN" altLang="en-US" sz="2400">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sz="2400">
                <a:solidFill>
                  <a:schemeClr val="tx1"/>
                </a:solidFill>
                <a:effectLst>
                  <a:outerShdw blurRad="38100" dist="19050" dir="2700000" algn="tl" rotWithShape="0">
                    <a:schemeClr val="dk1">
                      <a:alpha val="40000"/>
                    </a:schemeClr>
                  </a:outerShdw>
                </a:effectLst>
                <a:sym typeface="+mn-ea"/>
              </a:rPr>
              <a:t>访问其他应用的专属内部存储空间，不能访问。</a:t>
            </a:r>
            <a:endParaRPr lang="en-US" altLang="zh-CN" sz="2400">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sz="2400">
                <a:solidFill>
                  <a:schemeClr val="tx1"/>
                </a:solidFill>
                <a:effectLst>
                  <a:outerShdw blurRad="38100" dist="19050" dir="2700000" algn="tl" rotWithShape="0">
                    <a:schemeClr val="dk1">
                      <a:alpha val="40000"/>
                    </a:schemeClr>
                  </a:outerShdw>
                </a:effectLst>
                <a:sym typeface="+mn-ea"/>
              </a:rPr>
              <a:t>访问其他应用的专属外部存储空间，</a:t>
            </a:r>
            <a:r>
              <a:rPr lang="en-US" altLang="zh-CN" sz="2400">
                <a:solidFill>
                  <a:schemeClr val="tx1"/>
                </a:solidFill>
                <a:effectLst>
                  <a:outerShdw blurRad="38100" dist="19050" dir="2700000" algn="tl" rotWithShape="0">
                    <a:schemeClr val="dk1">
                      <a:alpha val="40000"/>
                    </a:schemeClr>
                  </a:outerShdw>
                </a:effectLst>
                <a:sym typeface="+mn-ea"/>
              </a:rPr>
              <a:t>TargetApi 29</a:t>
            </a:r>
            <a:r>
              <a:rPr lang="zh-CN" altLang="en-US" sz="2400">
                <a:solidFill>
                  <a:schemeClr val="tx1"/>
                </a:solidFill>
                <a:effectLst>
                  <a:outerShdw blurRad="38100" dist="19050" dir="2700000" algn="tl" rotWithShape="0">
                    <a:schemeClr val="dk1">
                      <a:alpha val="40000"/>
                    </a:schemeClr>
                  </a:outerShdw>
                </a:effectLst>
                <a:sym typeface="+mn-ea"/>
              </a:rPr>
              <a:t>及以上不允许，</a:t>
            </a:r>
            <a:r>
              <a:rPr lang="en-US" altLang="zh-CN" sz="2400">
                <a:effectLst>
                  <a:outerShdw blurRad="38100" dist="19050" dir="2700000" algn="tl" rotWithShape="0">
                    <a:schemeClr val="dk1">
                      <a:alpha val="40000"/>
                    </a:schemeClr>
                  </a:outerShdw>
                </a:effectLst>
                <a:sym typeface="+mn-ea"/>
              </a:rPr>
              <a:t>TargetApi 28</a:t>
            </a:r>
            <a:r>
              <a:rPr lang="zh-CN" altLang="en-US" sz="2400">
                <a:solidFill>
                  <a:schemeClr val="tx1"/>
                </a:solidFill>
                <a:effectLst>
                  <a:outerShdw blurRad="38100" dist="19050" dir="2700000" algn="tl" rotWithShape="0">
                    <a:schemeClr val="dk1">
                      <a:alpha val="40000"/>
                    </a:schemeClr>
                  </a:outerShdw>
                </a:effectLst>
                <a:sym typeface="+mn-ea"/>
              </a:rPr>
              <a:t>及以下需有存储权限才可以访问。</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4000">
                <a:solidFill>
                  <a:schemeClr val="tx1"/>
                </a:solidFill>
                <a:effectLst>
                  <a:outerShdw blurRad="38100" dist="19050" dir="2700000" algn="tl" rotWithShape="0">
                    <a:schemeClr val="dk1">
                      <a:alpha val="40000"/>
                    </a:schemeClr>
                  </a:outerShdw>
                </a:effectLst>
              </a:rPr>
              <a:t>分区存储</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23365"/>
            <a:ext cx="10514965" cy="4670425"/>
          </a:xfrm>
        </p:spPr>
        <p:txBody>
          <a:bodyPr/>
          <a:p>
            <a:pPr marL="0" indent="0" fontAlgn="auto">
              <a:lnSpc>
                <a:spcPct val="125000"/>
              </a:lnSpc>
              <a:spcBef>
                <a:spcPts val="1600"/>
              </a:spcBef>
              <a:spcAft>
                <a:spcPts val="1600"/>
              </a:spcAft>
              <a:buNone/>
            </a:pPr>
            <a:r>
              <a:rPr lang="zh-CN" altLang="en-US" sz="3200">
                <a:solidFill>
                  <a:schemeClr val="tx1"/>
                </a:solidFill>
                <a:effectLst>
                  <a:outerShdw blurRad="38100" dist="19050" dir="2700000" algn="tl" rotWithShape="0">
                    <a:schemeClr val="dk1">
                      <a:alpha val="40000"/>
                    </a:schemeClr>
                  </a:outerShdw>
                </a:effectLst>
              </a:rPr>
              <a:t>共享存储空间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580765"/>
        </p:xfrm>
        <a:graphic>
          <a:graphicData uri="http://schemas.openxmlformats.org/drawingml/2006/table">
            <a:tbl>
              <a:tblPr firstRow="1" bandRow="1">
                <a:tableStyleId>{46F890A9-2807-4EBB-B81D-B2AA78EC7F39}</a:tableStyleId>
              </a:tblPr>
              <a:tblGrid>
                <a:gridCol w="2284095"/>
                <a:gridCol w="1795145"/>
                <a:gridCol w="3219450"/>
                <a:gridCol w="1618615"/>
                <a:gridCol w="1485265"/>
              </a:tblGrid>
              <a:tr h="976630">
                <a:tc>
                  <a:txBody>
                    <a:bodyPr/>
                    <a:p>
                      <a:pPr algn="ctr">
                        <a:buNone/>
                      </a:pPr>
                      <a:r>
                        <a:rPr lang="zh-CN" altLang="en-US" b="1">
                          <a:solidFill>
                            <a:schemeClr val="tx1">
                              <a:lumMod val="75000"/>
                              <a:lumOff val="25000"/>
                            </a:schemeClr>
                          </a:solidFill>
                        </a:rPr>
                        <a:t>内容类型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463040">
                <a:tc>
                  <a:txBody>
                    <a:bodyPr/>
                    <a:p>
                      <a:pPr algn="ctr">
                        <a:buNone/>
                      </a:pPr>
                      <a:r>
                        <a:rPr lang="zh-CN" altLang="en-US" sz="1800"/>
                        <a:t>媒体文件</a:t>
                      </a:r>
                      <a:endParaRPr lang="zh-CN" altLang="en-US" sz="1800"/>
                    </a:p>
                    <a:p>
                      <a:pPr algn="ctr">
                        <a:buNone/>
                      </a:pPr>
                      <a:r>
                        <a:rPr lang="en-US" altLang="zh-CN" sz="1400"/>
                        <a:t>(</a:t>
                      </a:r>
                      <a:r>
                        <a:rPr lang="zh-CN" altLang="en-US" sz="1400"/>
                        <a:t>图片、音频、视频</a:t>
                      </a:r>
                      <a:r>
                        <a:rPr lang="en-US" altLang="zh-CN" sz="1400"/>
                        <a:t>)</a:t>
                      </a:r>
                      <a:endParaRPr lang="en-US" altLang="zh-CN" sz="1400"/>
                    </a:p>
                  </a:txBody>
                  <a:tcPr anchor="ctr" anchorCtr="0">
                    <a:solidFill>
                      <a:schemeClr val="accent3">
                        <a:lumMod val="40000"/>
                        <a:lumOff val="60000"/>
                      </a:schemeClr>
                    </a:solidFill>
                  </a:tcPr>
                </a:tc>
                <a:tc>
                  <a:txBody>
                    <a:bodyPr/>
                    <a:p>
                      <a:pPr algn="ctr">
                        <a:buNone/>
                      </a:pPr>
                      <a:r>
                        <a:rPr lang="zh-CN" altLang="en-US" sz="1800"/>
                        <a:t>MediaStore API</a:t>
                      </a:r>
                      <a:endParaRPr lang="zh-CN" altLang="en-US" sz="1800"/>
                    </a:p>
                  </a:txBody>
                  <a:tcPr anchor="ctr" anchorCtr="0">
                    <a:solidFill>
                      <a:schemeClr val="accent3">
                        <a:lumMod val="40000"/>
                        <a:lumOff val="60000"/>
                      </a:schemeClr>
                    </a:solidFill>
                  </a:tcPr>
                </a:tc>
                <a:tc>
                  <a:txBody>
                    <a:bodyPr/>
                    <a:p>
                      <a:pPr algn="ctr">
                        <a:buNone/>
                      </a:pPr>
                      <a:r>
                        <a:rPr lang="en-US" altLang="zh-CN" sz="1400"/>
                        <a:t>Andorid10</a:t>
                      </a:r>
                      <a:r>
                        <a:rPr lang="zh-CN" altLang="en-US" sz="1400"/>
                        <a:t>或更高版本的设备中，访问其他应用的文件需要存储权限，访问本应用的文件无需任何权限</a:t>
                      </a:r>
                      <a:endParaRPr lang="zh-CN" altLang="en-US" sz="1400"/>
                    </a:p>
                    <a:p>
                      <a:pPr algn="ctr">
                        <a:buNone/>
                      </a:pPr>
                      <a:r>
                        <a:rPr lang="en-US" altLang="zh-CN" sz="1400"/>
                        <a:t>Android9</a:t>
                      </a:r>
                      <a:r>
                        <a:rPr lang="zh-CN" altLang="en-US" sz="1400"/>
                        <a:t>或更低版本中都需要存储权限</a:t>
                      </a:r>
                      <a:endParaRPr lang="zh-CN" altLang="en-US" sz="14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p>
                      <a:pPr algn="ctr">
                        <a:buNone/>
                      </a:pPr>
                      <a:r>
                        <a:rPr lang="zh-CN" altLang="en-US" sz="1800"/>
                        <a:t>（</a:t>
                      </a:r>
                      <a:r>
                        <a:rPr lang="zh-CN" altLang="en-US" sz="1400"/>
                        <a:t>需要存储权限）</a:t>
                      </a:r>
                      <a:endParaRPr lang="en-US" altLang="zh-CN" sz="14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文档和其他文件</a:t>
                      </a:r>
                      <a:endParaRPr lang="zh-CN" altLang="en-US" sz="1800"/>
                    </a:p>
                  </a:txBody>
                  <a:tcPr anchor="ctr" anchorCtr="0">
                    <a:solidFill>
                      <a:schemeClr val="accent3">
                        <a:lumMod val="20000"/>
                        <a:lumOff val="80000"/>
                      </a:schemeClr>
                    </a:solidFill>
                  </a:tcPr>
                </a:tc>
                <a:tc>
                  <a:txBody>
                    <a:bodyPr/>
                    <a:p>
                      <a:pPr algn="ctr">
                        <a:buNone/>
                      </a:pPr>
                      <a:r>
                        <a:rPr lang="en-US" altLang="zh-CN" sz="1800"/>
                        <a:t>SAF</a:t>
                      </a:r>
                      <a:endParaRPr lang="en-US" altLang="zh-CN" sz="1800"/>
                    </a:p>
                    <a:p>
                      <a:pPr algn="ctr">
                        <a:buNone/>
                      </a:pPr>
                      <a:r>
                        <a:rPr lang="en-US" altLang="zh-CN" sz="1400"/>
                        <a:t>(</a:t>
                      </a:r>
                      <a:r>
                        <a:rPr lang="zh-CN" altLang="en-US" sz="1400"/>
                        <a:t>存储访问框架</a:t>
                      </a:r>
                      <a:r>
                        <a:rPr lang="en-US" altLang="zh-CN" sz="1400"/>
                        <a:t>)</a:t>
                      </a:r>
                      <a:endParaRPr lang="en-US" altLang="zh-CN"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zh-CN" altLang="en-US" sz="1800"/>
                        <a:t>是</a:t>
                      </a:r>
                      <a:endParaRPr lang="zh-CN" altLang="en-US" sz="1800"/>
                    </a:p>
                    <a:p>
                      <a:pPr algn="ctr">
                        <a:buNone/>
                      </a:pPr>
                      <a:r>
                        <a:rPr lang="zh-CN" altLang="en-US" sz="1400"/>
                        <a:t>（可以通过系统文件选择器访问）</a:t>
                      </a:r>
                      <a:endParaRPr lang="zh-CN" altLang="en-US" sz="1400"/>
                    </a:p>
                  </a:txBody>
                  <a:tcPr anchor="ctr" anchorCtr="0">
                    <a:solidFill>
                      <a:schemeClr val="accent3">
                        <a:lumMod val="20000"/>
                        <a:lumOff val="80000"/>
                      </a:schemeClr>
                    </a:solidFill>
                  </a:tcPr>
                </a:tc>
                <a:tc>
                  <a:txBody>
                    <a:bodyPr/>
                    <a:p>
                      <a:pPr algn="ctr">
                        <a:buNone/>
                      </a:pPr>
                      <a:r>
                        <a:rPr lang="zh-CN" altLang="en-US" sz="1800"/>
                        <a:t>否</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20370"/>
            <a:ext cx="10515600" cy="846455"/>
          </a:xfrm>
        </p:spPr>
        <p:txBody>
          <a:bodyPr/>
          <a:p>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40740" y="1471295"/>
            <a:ext cx="10515600" cy="419735"/>
          </a:xfrm>
        </p:spPr>
        <p:txBody>
          <a:bodyPr>
            <a:normAutofit fontScale="90000"/>
          </a:bodyPr>
          <a:p>
            <a:pPr marL="0" indent="0">
              <a:buNone/>
            </a:pPr>
            <a:r>
              <a:rPr lang="zh-CN" altLang="en-US" sz="2400">
                <a:solidFill>
                  <a:schemeClr val="tx1"/>
                </a:solidFill>
                <a:effectLst>
                  <a:outerShdw blurRad="38100" dist="19050" dir="2700000" algn="tl" rotWithShape="0">
                    <a:schemeClr val="dk1">
                      <a:alpha val="40000"/>
                    </a:schemeClr>
                  </a:outerShdw>
                </a:effectLst>
              </a:rPr>
              <a:t>访问共享存储空间的媒体文件</a:t>
            </a:r>
            <a:r>
              <a:rPr lang="en-US" altLang="zh-CN" sz="2400">
                <a:effectLst>
                  <a:outerShdw blurRad="38100" dist="19050" dir="2700000" algn="tl" rotWithShape="0">
                    <a:schemeClr val="dk1">
                      <a:alpha val="40000"/>
                    </a:schemeClr>
                  </a:outerShdw>
                </a:effectLst>
                <a:sym typeface="+mn-ea"/>
              </a:rPr>
              <a:t>(MediaStore)</a:t>
            </a:r>
            <a:endParaRPr lang="zh-CN" altLang="en-US" sz="2400">
              <a:solidFill>
                <a:schemeClr val="tx1"/>
              </a:solidFill>
              <a:effectLst>
                <a:outerShdw blurRad="38100" dist="19050" dir="2700000" algn="tl" rotWithShape="0">
                  <a:schemeClr val="dk1">
                    <a:alpha val="40000"/>
                  </a:schemeClr>
                </a:outerShdw>
              </a:effectLst>
            </a:endParaRPr>
          </a:p>
          <a:p>
            <a:pPr marL="0" indent="0">
              <a:buNone/>
            </a:pPr>
            <a:endParaRPr lang="zh-CN" altLang="en-US" sz="2400">
              <a:solidFill>
                <a:schemeClr val="tx1"/>
              </a:solidFill>
              <a:effectLst>
                <a:outerShdw blurRad="38100" dist="19050" dir="2700000" algn="tl" rotWithShape="0">
                  <a:schemeClr val="dk1">
                    <a:alpha val="40000"/>
                  </a:schemeClr>
                </a:outerShdw>
              </a:effectLst>
            </a:endParaRPr>
          </a:p>
          <a:p>
            <a:pPr algn="l">
              <a:buNone/>
            </a:pPr>
            <a:endParaRPr lang="zh-CN" altLang="en-US" sz="2400">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40740" y="2001520"/>
            <a:ext cx="10514965" cy="4038600"/>
          </a:xfrm>
          <a:prstGeom prst="rect">
            <a:avLst/>
          </a:prstGeom>
          <a:noFill/>
        </p:spPr>
        <p:txBody>
          <a:bodyPr wrap="square" rtlCol="0">
            <a:spAutoFit/>
          </a:bodyPr>
          <a:p>
            <a:pPr fontAlgn="auto">
              <a:lnSpc>
                <a:spcPct val="150000"/>
              </a:lnSpc>
            </a:pPr>
            <a:r>
              <a:rPr lang="en-US" altLang="zh-CN" sz="1900">
                <a:solidFill>
                  <a:schemeClr val="tx1"/>
                </a:solidFill>
                <a:effectLst>
                  <a:outerShdw blurRad="38100" dist="19050" dir="2700000" algn="tl" rotWithShape="0">
                    <a:schemeClr val="dk1">
                      <a:alpha val="40000"/>
                    </a:schemeClr>
                  </a:outerShdw>
                </a:effectLst>
                <a:sym typeface="+mn-ea"/>
              </a:rPr>
              <a:t>Android</a:t>
            </a:r>
            <a:r>
              <a:rPr lang="zh-CN" altLang="en-US" sz="1900">
                <a:solidFill>
                  <a:schemeClr val="tx1"/>
                </a:solidFill>
                <a:effectLst>
                  <a:outerShdw blurRad="38100" dist="19050" dir="2700000" algn="tl" rotWithShape="0">
                    <a:schemeClr val="dk1">
                      <a:alpha val="40000"/>
                    </a:schemeClr>
                  </a:outerShdw>
                </a:effectLst>
                <a:sym typeface="+mn-ea"/>
              </a:rPr>
              <a:t>系统会自动扫描外部存储，并将媒体文件添加到这些集合中：</a:t>
            </a:r>
            <a:endParaRPr lang="zh-CN" altLang="en-US" sz="1900">
              <a:solidFill>
                <a:schemeClr val="tx1"/>
              </a:solidFill>
              <a:effectLst>
                <a:outerShdw blurRad="38100" dist="19050" dir="2700000" algn="tl" rotWithShape="0">
                  <a:schemeClr val="dk1">
                    <a:alpha val="40000"/>
                  </a:schemeClr>
                </a:outerShdw>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outerShdw blurRad="38100" dist="19050" dir="2700000" algn="tl" rotWithShape="0">
                    <a:schemeClr val="dk1">
                      <a:alpha val="40000"/>
                    </a:schemeClr>
                  </a:outerShdw>
                </a:effectLst>
                <a:sym typeface="+mn-ea"/>
              </a:rPr>
              <a:t>图片 </a:t>
            </a:r>
            <a:r>
              <a:rPr lang="zh-CN" altLang="en-US" sz="1900">
                <a:solidFill>
                  <a:schemeClr val="tx1"/>
                </a:solidFill>
                <a:effectLst>
                  <a:outerShdw blurRad="38100" dist="19050" dir="2700000" algn="tl" rotWithShape="0">
                    <a:schemeClr val="dk1">
                      <a:alpha val="40000"/>
                    </a:schemeClr>
                  </a:outerShdw>
                </a:effectLst>
                <a:sym typeface="+mn-ea"/>
              </a:rPr>
              <a:t>存储在 DCIM/ 和 Pictures/ 目录中，系统会将这些文件添加到 MediaStore.Images 表中。</a:t>
            </a:r>
            <a:endParaRPr lang="zh-CN" altLang="en-US" sz="1900">
              <a:solidFill>
                <a:schemeClr val="tx1"/>
              </a:solidFill>
              <a:effectLst>
                <a:outerShdw blurRad="38100" dist="19050" dir="2700000" algn="tl" rotWithShape="0">
                  <a:schemeClr val="dk1">
                    <a:alpha val="40000"/>
                  </a:schemeClr>
                </a:outerShdw>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outerShdw blurRad="38100" dist="19050" dir="2700000" algn="tl" rotWithShape="0">
                    <a:schemeClr val="dk1">
                      <a:alpha val="40000"/>
                    </a:schemeClr>
                  </a:outerShdw>
                </a:effectLst>
                <a:sym typeface="+mn-ea"/>
              </a:rPr>
              <a:t>视频</a:t>
            </a:r>
            <a:r>
              <a:rPr lang="zh-CN" altLang="en-US" sz="1900">
                <a:solidFill>
                  <a:schemeClr val="tx1"/>
                </a:solidFill>
                <a:effectLst>
                  <a:outerShdw blurRad="38100" dist="19050" dir="2700000" algn="tl" rotWithShape="0">
                    <a:schemeClr val="dk1">
                      <a:alpha val="40000"/>
                    </a:schemeClr>
                  </a:outerShdw>
                </a:effectLst>
                <a:sym typeface="+mn-ea"/>
              </a:rPr>
              <a:t> 存储在 DCIM/、Movies/ 和 Pictures/ 目录中，</a:t>
            </a:r>
            <a:r>
              <a:rPr lang="zh-CN" altLang="en-US" sz="1900">
                <a:effectLst>
                  <a:outerShdw blurRad="38100" dist="19050" dir="2700000" algn="tl" rotWithShape="0">
                    <a:schemeClr val="dk1">
                      <a:alpha val="40000"/>
                    </a:schemeClr>
                  </a:outerShdw>
                </a:effectLst>
                <a:sym typeface="+mn-ea"/>
              </a:rPr>
              <a:t>系统会将这些文件添加到 MediaStore.</a:t>
            </a:r>
            <a:r>
              <a:rPr lang="en-US" altLang="zh-CN" sz="1900">
                <a:effectLst>
                  <a:outerShdw blurRad="38100" dist="19050" dir="2700000" algn="tl" rotWithShape="0">
                    <a:schemeClr val="dk1">
                      <a:alpha val="40000"/>
                    </a:schemeClr>
                  </a:outerShdw>
                </a:effectLst>
                <a:sym typeface="+mn-ea"/>
              </a:rPr>
              <a:t>Video</a:t>
            </a:r>
            <a:r>
              <a:rPr lang="zh-CN" altLang="en-US" sz="1900">
                <a:effectLst>
                  <a:outerShdw blurRad="38100" dist="19050" dir="2700000" algn="tl" rotWithShape="0">
                    <a:schemeClr val="dk1">
                      <a:alpha val="40000"/>
                    </a:schemeClr>
                  </a:outerShdw>
                </a:effectLst>
                <a:sym typeface="+mn-ea"/>
              </a:rPr>
              <a:t>表中。</a:t>
            </a:r>
            <a:endParaRPr lang="zh-CN" altLang="en-US" sz="1900">
              <a:solidFill>
                <a:schemeClr val="tx1"/>
              </a:solidFill>
              <a:effectLst>
                <a:outerShdw blurRad="38100" dist="19050" dir="2700000" algn="tl" rotWithShape="0">
                  <a:schemeClr val="dk1">
                    <a:alpha val="40000"/>
                  </a:schemeClr>
                </a:outerShdw>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outerShdw blurRad="38100" dist="19050" dir="2700000" algn="tl" rotWithShape="0">
                    <a:schemeClr val="dk1">
                      <a:alpha val="40000"/>
                    </a:schemeClr>
                  </a:outerShdw>
                </a:effectLst>
                <a:sym typeface="+mn-ea"/>
              </a:rPr>
              <a:t>音频</a:t>
            </a:r>
            <a:r>
              <a:rPr lang="zh-CN" altLang="en-US" sz="1900">
                <a:solidFill>
                  <a:schemeClr val="tx1"/>
                </a:solidFill>
                <a:effectLst>
                  <a:outerShdw blurRad="38100" dist="19050" dir="2700000" algn="tl" rotWithShape="0">
                    <a:schemeClr val="dk1">
                      <a:alpha val="40000"/>
                    </a:schemeClr>
                  </a:outerShdw>
                </a:effectLst>
                <a:sym typeface="+mn-ea"/>
              </a:rPr>
              <a:t> 存储在 Alarms/、Audiobooks/、Music/、Notifications/、Podcasts/ 和 Ringtones/ 目录中，以及位于 Music/ 或 Movies/ 目录中的音频播放列表中。系统将这些文件添加到 MediaStore.Audio 表中。</a:t>
            </a:r>
            <a:endParaRPr lang="zh-CN" altLang="en-US" sz="1900">
              <a:solidFill>
                <a:schemeClr val="tx1"/>
              </a:solidFill>
              <a:effectLst>
                <a:outerShdw blurRad="38100" dist="19050" dir="2700000" algn="tl" rotWithShape="0">
                  <a:schemeClr val="dk1">
                    <a:alpha val="40000"/>
                  </a:schemeClr>
                </a:outerShdw>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outerShdw blurRad="38100" dist="19050" dir="2700000" algn="tl" rotWithShape="0">
                    <a:schemeClr val="dk1">
                      <a:alpha val="40000"/>
                    </a:schemeClr>
                  </a:outerShdw>
                </a:effectLst>
                <a:sym typeface="+mn-ea"/>
              </a:rPr>
              <a:t>下载的文件</a:t>
            </a:r>
            <a:r>
              <a:rPr lang="zh-CN" altLang="en-US" sz="1900">
                <a:solidFill>
                  <a:schemeClr val="tx1"/>
                </a:solidFill>
                <a:effectLst>
                  <a:outerShdw blurRad="38100" dist="19050" dir="2700000" algn="tl" rotWithShape="0">
                    <a:schemeClr val="dk1">
                      <a:alpha val="40000"/>
                    </a:schemeClr>
                  </a:outerShdw>
                </a:effectLst>
                <a:sym typeface="+mn-ea"/>
              </a:rPr>
              <a:t> 存储在 Download/ 目录中。在搭载 Android 10及更高版本的设备上，这些文件存储在 MediaStore.Downloads 表中。此表格在 Android </a:t>
            </a:r>
            <a:r>
              <a:rPr lang="en-US" altLang="zh-CN" sz="1900">
                <a:solidFill>
                  <a:schemeClr val="tx1"/>
                </a:solidFill>
                <a:effectLst>
                  <a:outerShdw blurRad="38100" dist="19050" dir="2700000" algn="tl" rotWithShape="0">
                    <a:schemeClr val="dk1">
                      <a:alpha val="40000"/>
                    </a:schemeClr>
                  </a:outerShdw>
                </a:effectLst>
                <a:sym typeface="+mn-ea"/>
              </a:rPr>
              <a:t>9</a:t>
            </a:r>
            <a:r>
              <a:rPr lang="zh-CN" altLang="en-US" sz="1900">
                <a:solidFill>
                  <a:schemeClr val="tx1"/>
                </a:solidFill>
                <a:effectLst>
                  <a:outerShdw blurRad="38100" dist="19050" dir="2700000" algn="tl" rotWithShape="0">
                    <a:schemeClr val="dk1">
                      <a:alpha val="40000"/>
                    </a:schemeClr>
                  </a:outerShdw>
                </a:effectLst>
                <a:sym typeface="+mn-ea"/>
              </a:rPr>
              <a:t>及更低版本中不可用。</a:t>
            </a:r>
            <a:endParaRPr lang="zh-CN" altLang="en-US" sz="19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96620" y="2473960"/>
            <a:ext cx="10398760" cy="2861310"/>
          </a:xfrm>
          <a:prstGeom prst="rect">
            <a:avLst/>
          </a:prstGeom>
          <a:noFill/>
        </p:spPr>
        <p:txBody>
          <a:bodyPr wrap="square" rtlCol="0">
            <a:spAutoFit/>
          </a:bodyPr>
          <a:p>
            <a:pPr fontAlgn="auto">
              <a:lnSpc>
                <a:spcPct val="150000"/>
              </a:lnSpc>
            </a:pPr>
            <a:r>
              <a:rPr lang="zh-CN" altLang="en-US" sz="2400"/>
              <a:t>媒体库还包含一个名为 MediaStore.Files 的集合。它所对应的表中查询显示的数据在</a:t>
            </a:r>
            <a:r>
              <a:rPr lang="en-US" altLang="zh-CN" sz="2400"/>
              <a:t>TargetApi</a:t>
            </a:r>
            <a:r>
              <a:rPr lang="zh-CN" altLang="en-US" sz="2400"/>
              <a:t>不同的版本中不一样：</a:t>
            </a:r>
            <a:endParaRPr lang="zh-CN" altLang="en-US" sz="2400"/>
          </a:p>
          <a:p>
            <a:pPr marL="342900" indent="-342900" fontAlgn="auto">
              <a:lnSpc>
                <a:spcPct val="150000"/>
              </a:lnSpc>
              <a:buFont typeface="Wingdings" panose="05000000000000000000" charset="0"/>
              <a:buChar char=""/>
            </a:pPr>
            <a:r>
              <a:rPr lang="en-US" altLang="zh-CN" sz="2400"/>
              <a:t>TargetApi 29</a:t>
            </a:r>
            <a:r>
              <a:rPr lang="zh-CN" altLang="en-US" sz="2400"/>
              <a:t>及以上，启用了分区存储的话，只会显示图片、视频、音频文件；若停用了分区存储，会显示所有类型的媒体文件</a:t>
            </a:r>
            <a:r>
              <a:rPr lang="en-US" altLang="zh-CN" sz="2400"/>
              <a:t>(</a:t>
            </a:r>
            <a:r>
              <a:rPr lang="zh-CN" altLang="en-US" sz="2400"/>
              <a:t>需要存储权限</a:t>
            </a:r>
            <a:r>
              <a:rPr lang="en-US" altLang="zh-CN" sz="2400"/>
              <a:t>)</a:t>
            </a:r>
            <a:r>
              <a:rPr lang="zh-CN" altLang="en-US" sz="2400"/>
              <a:t>。</a:t>
            </a:r>
            <a:endParaRPr lang="zh-CN" altLang="en-US" sz="2400"/>
          </a:p>
          <a:p>
            <a:pPr marL="342900" indent="-342900" fontAlgn="auto">
              <a:lnSpc>
                <a:spcPct val="150000"/>
              </a:lnSpc>
              <a:buFont typeface="Wingdings" panose="05000000000000000000" charset="0"/>
              <a:buChar char=""/>
            </a:pPr>
            <a:r>
              <a:rPr lang="en-US" altLang="zh-CN" sz="2400"/>
              <a:t>TargetApi 28</a:t>
            </a:r>
            <a:r>
              <a:rPr lang="zh-CN" altLang="en-US" sz="2400"/>
              <a:t>及以下，会显示所有类型的媒体文件</a:t>
            </a:r>
            <a:r>
              <a:rPr lang="en-US" altLang="zh-CN" sz="2400"/>
              <a:t>(</a:t>
            </a:r>
            <a:r>
              <a:rPr lang="zh-CN" altLang="en-US" sz="2400"/>
              <a:t>需要存储权限</a:t>
            </a:r>
            <a:r>
              <a:rPr lang="en-US" altLang="zh-CN" sz="2400"/>
              <a:t>)</a:t>
            </a:r>
            <a:r>
              <a:rPr lang="zh-CN" altLang="en-US" sz="2400"/>
              <a:t>。</a:t>
            </a:r>
            <a:endParaRPr lang="zh-CN" altLang="en-US" sz="2400"/>
          </a:p>
        </p:txBody>
      </p:sp>
      <p:sp>
        <p:nvSpPr>
          <p:cNvPr id="6" name="内容占位符 5"/>
          <p:cNvSpPr>
            <a:spLocks noGrp="1"/>
          </p:cNvSpPr>
          <p:nvPr>
            <p:ph idx="1"/>
          </p:nvPr>
        </p:nvSpPr>
        <p:spPr>
          <a:xfrm>
            <a:off x="896620" y="17995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a:t>
            </a:r>
            <a:r>
              <a:rPr lang="en-US" altLang="zh-CN" sz="2800">
                <a:effectLst>
                  <a:outerShdw blurRad="38100" dist="19050" dir="2700000" algn="tl" rotWithShape="0">
                    <a:schemeClr val="dk1">
                      <a:alpha val="40000"/>
                    </a:schemeClr>
                  </a:outerShdw>
                </a:effectLst>
                <a:sym typeface="+mn-ea"/>
              </a:rPr>
              <a:t>(MediaStore)</a:t>
            </a:r>
            <a:endParaRPr lang="zh-CN" altLang="en-US" sz="2800">
              <a:solidFill>
                <a:schemeClr val="tx1"/>
              </a:solidFill>
              <a:effectLst>
                <a:outerShdw blurRad="38100" dist="19050" dir="2700000" algn="tl" rotWithShape="0">
                  <a:schemeClr val="dk1">
                    <a:alpha val="40000"/>
                  </a:schemeClr>
                </a:outerShdw>
              </a:effectLst>
            </a:endParaRPr>
          </a:p>
          <a:p>
            <a:pPr marL="0" indent="0">
              <a:buNone/>
            </a:pP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dbefa374-e06e-44d1-847b-1c1baff296bc}"/>
</p:tagLst>
</file>

<file path=ppt/tags/tag3.xml><?xml version="1.0" encoding="utf-8"?>
<p:tagLst xmlns:p="http://schemas.openxmlformats.org/presentationml/2006/main">
  <p:tag name="KSO_WM_UNIT_TABLE_BEAUTIFY" val="smartTable{dbefa374-e06e-44d1-847b-1c1baff296bc}"/>
</p:tagLst>
</file>

<file path=ppt/tags/tag4.xml><?xml version="1.0" encoding="utf-8"?>
<p:tagLst xmlns:p="http://schemas.openxmlformats.org/presentationml/2006/main">
  <p:tag name="KSO_WM_UNIT_PLACING_PICTURE_USER_VIEWPORT" val="{&quot;height&quot;:7376,&quot;width&quot;:3687}"/>
</p:tagLst>
</file>

<file path=ppt/tags/tag5.xml><?xml version="1.0" encoding="utf-8"?>
<p:tagLst xmlns:p="http://schemas.openxmlformats.org/presentationml/2006/main">
  <p:tag name="KSO_WM_UNIT_PLACING_PICTURE_USER_VIEWPORT" val="{&quot;height&quot;:3855,&quot;width&quot;:4302}"/>
</p:tagLst>
</file>

<file path=ppt/tags/tag6.xml><?xml version="1.0" encoding="utf-8"?>
<p:tagLst xmlns:p="http://schemas.openxmlformats.org/presentationml/2006/main">
  <p:tag name="KSO_WM_UNIT_PLACING_PICTURE_USER_VIEWPORT" val="{&quot;height&quot;:4580,&quot;width&quot;:62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6037</Words>
  <Application>WPS 演示</Application>
  <PresentationFormat>宽屏</PresentationFormat>
  <Paragraphs>344</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方正书宋_GBK</vt:lpstr>
      <vt:lpstr>Wingdings</vt:lpstr>
      <vt:lpstr>Wingdings</vt:lpstr>
      <vt:lpstr>Calibri Light</vt:lpstr>
      <vt:lpstr>Helvetica Neue</vt:lpstr>
      <vt:lpstr>宋体</vt:lpstr>
      <vt:lpstr>汉仪书宋二KW</vt:lpstr>
      <vt:lpstr>微软雅黑</vt:lpstr>
      <vt:lpstr>汉仪旗黑</vt:lpstr>
      <vt:lpstr>Arial Unicode MS</vt:lpstr>
      <vt:lpstr>Calibri</vt:lpstr>
      <vt:lpstr>宋体-简</vt:lpstr>
      <vt:lpstr>Office 主题</vt:lpstr>
      <vt:lpstr>Android 10、11适配</vt:lpstr>
      <vt:lpstr>主要内容</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权限变更</vt:lpstr>
      <vt:lpstr>位置(定位)</vt:lpstr>
      <vt:lpstr>位置(定位)</vt:lpstr>
      <vt:lpstr>权限变更</vt:lpstr>
      <vt:lpstr>权限变更</vt:lpstr>
      <vt:lpstr>权限变更</vt:lpstr>
      <vt:lpstr>权限变更</vt:lpstr>
      <vt:lpstr>权限变更</vt:lpstr>
      <vt:lpstr>权限变更</vt:lpstr>
      <vt:lpstr>权限变更</vt:lpstr>
      <vt:lpstr>权限变更</vt:lpstr>
      <vt:lpstr>后台启动Activity限制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primefu6g</dc:creator>
  <cp:lastModifiedBy>eleven</cp:lastModifiedBy>
  <cp:revision>99</cp:revision>
  <dcterms:created xsi:type="dcterms:W3CDTF">2020-09-04T08:27:18Z</dcterms:created>
  <dcterms:modified xsi:type="dcterms:W3CDTF">2020-09-04T08:27:18Z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