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75" r:id="rId6"/>
    <p:sldId id="260" r:id="rId7"/>
    <p:sldId id="263" r:id="rId9"/>
    <p:sldId id="262" r:id="rId10"/>
    <p:sldId id="264" r:id="rId11"/>
    <p:sldId id="265" r:id="rId12"/>
    <p:sldId id="266" r:id="rId13"/>
    <p:sldId id="273" r:id="rId14"/>
    <p:sldId id="270" r:id="rId15"/>
    <p:sldId id="267" r:id="rId16"/>
    <p:sldId id="268" r:id="rId17"/>
    <p:sldId id="274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访问本应用的专属存储空间，不论是内部存储还是外部存储，都不需要任何权限，通过getFilesDir()或getExternalFilesDir()获得文件绝对路径，然后通过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File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相关的接口就能完成读取。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访问其他应用的专属内部存储空间，不能访问。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访问其他应用的专属外部存储空间，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TargetApi 29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及以上不允许，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TargetApi 28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及以下需有存储权限才可以访问。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/>
              <a:t>s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bg2">
                <a:alpha val="50000"/>
              </a:schemeClr>
            </a:gs>
            <a:gs pos="50000">
              <a:schemeClr val="accent3">
                <a:lumMod val="40000"/>
                <a:lumOff val="60000"/>
                <a:alpha val="50000"/>
              </a:schemeClr>
            </a:gs>
            <a:gs pos="75000">
              <a:schemeClr val="accent3">
                <a:lumMod val="40000"/>
                <a:lumOff val="60000"/>
              </a:schemeClr>
            </a:gs>
            <a:gs pos="100000">
              <a:schemeClr val="accent3">
                <a:lumMod val="60000"/>
                <a:lumOff val="40000"/>
                <a:alpha val="100000"/>
              </a:schemeClr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53540" y="1640523"/>
            <a:ext cx="9144000" cy="2387600"/>
          </a:xfrm>
        </p:spPr>
        <p:txBody>
          <a:bodyPr/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Android 10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适配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923290" y="1494790"/>
            <a:ext cx="10515600" cy="419735"/>
          </a:xfrm>
        </p:spPr>
        <p:txBody>
          <a:bodyPr>
            <a:noAutofit/>
          </a:bodyPr>
          <a:p>
            <a:pPr marL="0" indent="0" algn="l">
              <a:buNone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访问共享存储空间的媒体文件适配示例（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Android10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及以上）：</a:t>
            </a:r>
            <a:b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buNone/>
            </a:pP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96620" y="471170"/>
            <a:ext cx="10515600" cy="810895"/>
          </a:xfrm>
        </p:spPr>
        <p:txBody>
          <a:bodyPr/>
          <a:p>
            <a:pPr algn="l"/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分区存储</a:t>
            </a:r>
            <a:endParaRPr lang="en-US" altLang="zh-CN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6620" y="2092325"/>
            <a:ext cx="1056957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/>
              <a:t>下载图片并保存到相册</a:t>
            </a:r>
            <a:endParaRPr lang="zh-CN" altLang="en-US" sz="280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800"/>
              <a:t> </a:t>
            </a:r>
            <a:r>
              <a:rPr lang="zh-CN" altLang="en-US" sz="2800"/>
              <a:t>读取本应用下载到系统相册的图片</a:t>
            </a:r>
            <a:endParaRPr lang="zh-CN" altLang="en-US" sz="280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/>
              <a:t> 读取其他应用下载到系统相册的图片</a:t>
            </a:r>
            <a:endParaRPr lang="zh-CN" altLang="en-US" sz="280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/>
              <a:t> 删除本应用下载到相册的图片</a:t>
            </a:r>
            <a:endParaRPr lang="zh-CN" altLang="en-US" sz="280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/>
              <a:t> 删除其他应用下载到系统相册的图片</a:t>
            </a:r>
            <a:endParaRPr lang="zh-CN" altLang="en-US" sz="280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/>
              <a:t> 卸载重装后读取本应用卸载前下载到系统相册的图片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923290" y="1494790"/>
            <a:ext cx="10515600" cy="419735"/>
          </a:xfrm>
        </p:spPr>
        <p:txBody>
          <a:bodyPr>
            <a:noAutofit/>
          </a:bodyPr>
          <a:p>
            <a:pPr marL="0" indent="0" algn="l">
              <a:buNone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访问共享存储空间的媒体文件适配示例（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Android10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及以上）：</a:t>
            </a:r>
            <a:b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buNone/>
            </a:pP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96620" y="471170"/>
            <a:ext cx="10515600" cy="810895"/>
          </a:xfrm>
        </p:spPr>
        <p:txBody>
          <a:bodyPr/>
          <a:p>
            <a:pPr algn="l"/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分区存储</a:t>
            </a:r>
            <a:endParaRPr lang="en-US" altLang="zh-CN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6620" y="2092325"/>
            <a:ext cx="1056957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/>
              <a:t> 保存文档到媒体下载目录</a:t>
            </a:r>
            <a:endParaRPr lang="zh-CN" altLang="en-US" sz="280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/>
              <a:t> 读取本应用保存到媒体下载目录的文档</a:t>
            </a:r>
            <a:endParaRPr lang="zh-CN" altLang="en-US" sz="280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 strike="sngStrike">
                <a:uFillTx/>
                <a:sym typeface="+mn-ea"/>
              </a:rPr>
              <a:t>读取其他应用保存到媒体下载目录的文档</a:t>
            </a:r>
            <a:r>
              <a:rPr lang="zh-CN" altLang="en-US" sz="2800">
                <a:uFillTx/>
                <a:sym typeface="+mn-ea"/>
              </a:rPr>
              <a:t>（</a:t>
            </a:r>
            <a:r>
              <a:rPr lang="en-US" altLang="zh-CN" sz="2800">
                <a:uFillTx/>
                <a:sym typeface="+mn-ea"/>
              </a:rPr>
              <a:t>SAF</a:t>
            </a:r>
            <a:r>
              <a:rPr lang="zh-CN" altLang="en-US" sz="2800">
                <a:uFillTx/>
                <a:sym typeface="+mn-ea"/>
              </a:rPr>
              <a:t>）</a:t>
            </a:r>
            <a:endParaRPr lang="zh-CN" altLang="en-US" sz="280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/>
              <a:t> 删除本应用保存到下载目录的文档</a:t>
            </a:r>
            <a:endParaRPr lang="zh-CN" altLang="en-US" sz="280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/>
              <a:t> 卸载重装后读取本应用卸载前保存到下载目录的文档</a:t>
            </a:r>
            <a:endParaRPr lang="zh-CN" altLang="en-US" sz="280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8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923290" y="1494790"/>
            <a:ext cx="10515600" cy="419735"/>
          </a:xfrm>
        </p:spPr>
        <p:txBody>
          <a:bodyPr>
            <a:noAutofit/>
          </a:bodyPr>
          <a:p>
            <a:pPr marL="0" indent="0" algn="l">
              <a:buNone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访问共享存储空间的媒体文件适配示例（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Android11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）：</a:t>
            </a:r>
            <a:b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buNone/>
            </a:pP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96620" y="471170"/>
            <a:ext cx="10515600" cy="810895"/>
          </a:xfrm>
        </p:spPr>
        <p:txBody>
          <a:bodyPr/>
          <a:p>
            <a:pPr algn="l"/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分区存储</a:t>
            </a:r>
            <a:endParaRPr lang="en-US" altLang="zh-CN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6620" y="2105025"/>
            <a:ext cx="1094994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en-US" altLang="zh-CN" sz="2800"/>
              <a:t> MediaStore</a:t>
            </a:r>
            <a:r>
              <a:rPr lang="zh-CN" altLang="en-US" sz="2800"/>
              <a:t>媒体文件执行批量操作</a:t>
            </a:r>
            <a:r>
              <a:rPr lang="en-US" altLang="zh-CN" sz="2800"/>
              <a:t>(</a:t>
            </a:r>
            <a:r>
              <a:rPr lang="zh-CN" altLang="en-US" sz="2800"/>
              <a:t>写入、收藏、垃圾箱、删除</a:t>
            </a:r>
            <a:r>
              <a:rPr lang="en-US" altLang="zh-CN" sz="2800"/>
              <a:t>)</a:t>
            </a:r>
            <a:endParaRPr lang="zh-CN" altLang="en-US" sz="2800"/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zh-CN" altLang="en-US" sz="2800"/>
              <a:t> 通过</a:t>
            </a:r>
            <a:r>
              <a:rPr lang="en-US" altLang="zh-CN" sz="2800"/>
              <a:t>File API </a:t>
            </a:r>
            <a:r>
              <a:rPr lang="zh-CN" altLang="en-US" sz="2800"/>
              <a:t>访问媒体文件</a:t>
            </a:r>
            <a:endParaRPr lang="zh-CN" altLang="en-US" sz="2800"/>
          </a:p>
          <a:p>
            <a:pPr indent="0" fontAlgn="auto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2800"/>
              <a:t>  </a:t>
            </a:r>
            <a:r>
              <a:rPr lang="zh-CN" altLang="en-US" sz="2400"/>
              <a:t>   </a:t>
            </a:r>
            <a:r>
              <a:rPr lang="en-US" altLang="zh-CN" sz="2400"/>
              <a:t>1.</a:t>
            </a:r>
            <a:r>
              <a:rPr lang="zh-CN" altLang="en-US" sz="2400"/>
              <a:t>读取系统相册中的图片</a:t>
            </a:r>
            <a:r>
              <a:rPr lang="en-US" altLang="zh-CN" sz="2400"/>
              <a:t>(</a:t>
            </a:r>
            <a:r>
              <a:rPr lang="zh-CN" altLang="en-US" sz="2400"/>
              <a:t>本应用和其他应用</a:t>
            </a:r>
            <a:r>
              <a:rPr lang="en-US" altLang="zh-CN" sz="2400"/>
              <a:t>)</a:t>
            </a:r>
            <a:endParaRPr lang="zh-CN" altLang="en-US" sz="2400"/>
          </a:p>
          <a:p>
            <a:pPr indent="0" fontAlgn="auto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2400"/>
              <a:t>     </a:t>
            </a:r>
            <a:r>
              <a:rPr lang="en-US" altLang="zh-CN" sz="2400"/>
              <a:t>2.</a:t>
            </a:r>
            <a:r>
              <a:rPr lang="zh-CN" altLang="en-US" sz="2400"/>
              <a:t>删除系统相册中的图片</a:t>
            </a:r>
            <a:r>
              <a:rPr lang="en-US" altLang="zh-CN" sz="2400"/>
              <a:t>(</a:t>
            </a:r>
            <a:r>
              <a:rPr lang="zh-CN" altLang="en-US" sz="2400"/>
              <a:t>只能删除本应用的，其他应用的就是有权限也不行</a:t>
            </a:r>
            <a:r>
              <a:rPr lang="en-US" altLang="zh-CN" sz="2400"/>
              <a:t>)</a:t>
            </a:r>
            <a:r>
              <a:rPr lang="zh-CN" altLang="en-US" sz="2400"/>
              <a:t> </a:t>
            </a:r>
            <a:r>
              <a:rPr lang="zh-CN" altLang="en-US" sz="2800"/>
              <a:t> 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950595" y="1167765"/>
            <a:ext cx="10515600" cy="419735"/>
          </a:xfrm>
        </p:spPr>
        <p:txBody>
          <a:bodyPr>
            <a:noAutofit/>
          </a:bodyPr>
          <a:p>
            <a:pPr marL="0" indent="0" algn="l">
              <a:buNone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访问共享存储空间的媒体文件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(MediaStore)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总结：</a:t>
            </a:r>
            <a:b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buNone/>
            </a:pP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950595" y="280670"/>
            <a:ext cx="10515600" cy="810895"/>
          </a:xfrm>
        </p:spPr>
        <p:txBody>
          <a:bodyPr/>
          <a:p>
            <a:pPr algn="l"/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分区存储</a:t>
            </a:r>
            <a:endParaRPr lang="en-US" altLang="zh-CN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3290" y="1762125"/>
            <a:ext cx="10569575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/>
              <a:t>1.</a:t>
            </a:r>
            <a:r>
              <a:rPr lang="zh-CN" altLang="en-US"/>
              <a:t>根据谷歌官方的建议，使用MediaStore API时不要在Android 10及以上系统版本的设备申请存储权限，只在Android 9及以下申请。</a:t>
            </a:r>
            <a:endParaRPr lang="zh-CN" altLang="en-US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Android 10</a:t>
            </a:r>
            <a:r>
              <a:rPr lang="zh-CN" altLang="en-US">
                <a:sym typeface="+mn-ea"/>
              </a:rPr>
              <a:t>及以上的系统设备，如果卸载重装，那么卸载前存储的媒体文件在重装后也访问不到了，除非申请了存储权限（</a:t>
            </a:r>
            <a:r>
              <a:rPr lang="en-US" altLang="zh-CN">
                <a:sym typeface="+mn-ea"/>
              </a:rPr>
              <a:t>MediaStore.Download</a:t>
            </a:r>
            <a:r>
              <a:rPr lang="zh-CN" altLang="en-US">
                <a:sym typeface="+mn-ea"/>
              </a:rPr>
              <a:t>下载目录除外）。</a:t>
            </a:r>
            <a:endParaRPr lang="zh-CN" altLang="en-US"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Android 10</a:t>
            </a:r>
            <a:r>
              <a:rPr lang="zh-CN" altLang="en-US">
                <a:sym typeface="+mn-ea"/>
              </a:rPr>
              <a:t>及以上的系统设备，通过</a:t>
            </a:r>
            <a:r>
              <a:rPr lang="en-US" altLang="zh-CN">
                <a:sym typeface="+mn-ea"/>
              </a:rPr>
              <a:t>MediaStore API</a:t>
            </a:r>
            <a:r>
              <a:rPr lang="zh-CN" altLang="en-US">
                <a:sym typeface="+mn-ea"/>
              </a:rPr>
              <a:t>是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不能访问其他应用保存到媒体下载目录</a:t>
            </a:r>
            <a:r>
              <a:rPr lang="en-US" altLang="zh-CN">
                <a:sym typeface="+mn-ea"/>
              </a:rPr>
              <a:t>(MediaStore.Dowload)</a:t>
            </a:r>
            <a:r>
              <a:rPr lang="zh-CN" altLang="en-US">
                <a:sym typeface="+mn-ea"/>
              </a:rPr>
              <a:t>的文件，即使是有权限也不行，只有使用</a:t>
            </a:r>
            <a:r>
              <a:rPr lang="en-US" altLang="zh-CN">
                <a:sym typeface="+mn-ea"/>
              </a:rPr>
              <a:t>SAF</a:t>
            </a:r>
            <a:r>
              <a:rPr lang="zh-CN" altLang="en-US">
                <a:sym typeface="+mn-ea"/>
              </a:rPr>
              <a:t>才能访问。</a:t>
            </a:r>
            <a:endParaRPr lang="zh-CN" altLang="en-US"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Android 11</a:t>
            </a:r>
            <a:r>
              <a:rPr lang="zh-CN" altLang="en-US">
                <a:sym typeface="+mn-ea"/>
              </a:rPr>
              <a:t>，谷歌又恢复了通过</a:t>
            </a:r>
            <a:r>
              <a:rPr lang="en-US" altLang="zh-CN">
                <a:sym typeface="+mn-ea"/>
              </a:rPr>
              <a:t>File API</a:t>
            </a:r>
            <a:r>
              <a:rPr lang="zh-CN" altLang="en-US">
                <a:sym typeface="+mn-ea"/>
              </a:rPr>
              <a:t>直接使用文件路径来访问媒体文件。所有的文件归属、存储权限、访问方式等限制条件和</a:t>
            </a:r>
            <a:r>
              <a:rPr lang="en-US" altLang="zh-CN">
                <a:sym typeface="+mn-ea"/>
              </a:rPr>
              <a:t>MediaStore</a:t>
            </a:r>
            <a:r>
              <a:rPr lang="zh-CN" altLang="en-US">
                <a:sym typeface="+mn-ea"/>
              </a:rPr>
              <a:t>是一样的。但是随机读取和写入的性能会慢一倍，所以还是建议通过</a:t>
            </a:r>
            <a:r>
              <a:rPr lang="en-US" altLang="zh-CN">
                <a:sym typeface="+mn-ea"/>
              </a:rPr>
              <a:t>MediaStore API</a:t>
            </a:r>
            <a:r>
              <a:rPr lang="zh-CN" altLang="en-US">
                <a:sym typeface="+mn-ea"/>
              </a:rPr>
              <a:t>来访问。</a:t>
            </a:r>
            <a:endParaRPr lang="zh-CN" altLang="en-US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/>
              <a:t>5.</a:t>
            </a:r>
            <a:r>
              <a:rPr lang="zh-CN" altLang="en-US"/>
              <a:t>MediaStore API 需不需要存储权限与</a:t>
            </a:r>
            <a:r>
              <a:rPr lang="zh-CN" altLang="en-US" b="1"/>
              <a:t>targetApi</a:t>
            </a:r>
            <a:r>
              <a:rPr lang="zh-CN" altLang="en-US"/>
              <a:t>无关，只与</a:t>
            </a:r>
            <a:r>
              <a:rPr lang="zh-CN" altLang="en-US" b="1"/>
              <a:t>设备系统版本</a:t>
            </a:r>
            <a:r>
              <a:rPr lang="zh-CN" altLang="en-US"/>
              <a:t>(高于Android10不需要权限)有关。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923925" y="1680210"/>
            <a:ext cx="10515600" cy="419735"/>
          </a:xfrm>
        </p:spPr>
        <p:txBody>
          <a:bodyPr>
            <a:noAutofit/>
          </a:bodyPr>
          <a:p>
            <a:pPr marL="0" indent="0" algn="l">
              <a:buNone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通过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SAF(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存储访问框架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访问共享存储空间示例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b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buNone/>
            </a:pP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96620" y="623570"/>
            <a:ext cx="10515600" cy="810895"/>
          </a:xfrm>
        </p:spPr>
        <p:txBody>
          <a:bodyPr/>
          <a:p>
            <a:pPr algn="l"/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分区存储</a:t>
            </a:r>
            <a:endParaRPr lang="en-US" altLang="zh-CN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3925" y="2346325"/>
            <a:ext cx="1056957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400"/>
              <a:t> </a:t>
            </a:r>
            <a:r>
              <a:rPr lang="zh-CN" altLang="en-US" sz="2400"/>
              <a:t>创建文档</a:t>
            </a:r>
            <a:r>
              <a:rPr lang="en-US" altLang="zh-CN" sz="2400"/>
              <a:t>(Intent.ACTION_CREATE_DOCUMENT)</a:t>
            </a:r>
            <a:endParaRPr lang="zh-CN" altLang="en-US" sz="240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/>
              <a:t>     创建文档获得</a:t>
            </a:r>
            <a:r>
              <a:rPr lang="en-US" altLang="zh-CN" sz="2400"/>
              <a:t>Uri</a:t>
            </a:r>
            <a:r>
              <a:rPr lang="zh-CN" altLang="en-US" sz="2400"/>
              <a:t>，对文档写入内容。</a:t>
            </a:r>
            <a:endParaRPr lang="zh-CN" altLang="en-US" sz="24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/>
              <a:t> 打开文档</a:t>
            </a:r>
            <a:r>
              <a:rPr lang="en-US" altLang="zh-CN" sz="2400">
                <a:sym typeface="+mn-ea"/>
              </a:rPr>
              <a:t>(Intent.ACTION_OPEN_DOCUMENT)</a:t>
            </a:r>
            <a:endParaRPr lang="zh-CN" altLang="en-US" sz="240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/>
              <a:t>     打开文档获得</a:t>
            </a:r>
            <a:r>
              <a:rPr lang="en-US" altLang="zh-CN" sz="2400"/>
              <a:t>Uri</a:t>
            </a:r>
            <a:r>
              <a:rPr lang="zh-CN" altLang="en-US" sz="2400"/>
              <a:t>，对文档读、写或删除。</a:t>
            </a:r>
            <a:endParaRPr lang="zh-CN" altLang="en-US" sz="24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/>
              <a:t> 打开文档树</a:t>
            </a:r>
            <a:r>
              <a:rPr lang="en-US" altLang="zh-CN" sz="2400">
                <a:sym typeface="+mn-ea"/>
              </a:rPr>
              <a:t>(Intent.ACTION_OPEN_DOCUMENT_TREE)</a:t>
            </a:r>
            <a:endParaRPr lang="zh-CN" altLang="en-US" sz="240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/>
              <a:t>     根据用户选定的目录，系统会授予</a:t>
            </a:r>
            <a:r>
              <a:rPr lang="en-US" altLang="zh-CN" sz="2400"/>
              <a:t>App</a:t>
            </a:r>
            <a:r>
              <a:rPr lang="zh-CN" altLang="en-US" sz="2400">
                <a:sym typeface="+mn-ea"/>
              </a:rPr>
              <a:t>对该目录内容的访问权限，</a:t>
            </a:r>
            <a:r>
              <a:rPr lang="zh-CN" altLang="en-US" sz="2400"/>
              <a:t>可以对该目录的所有目录和文件进行读、写、删除等操作。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950595" y="1826260"/>
            <a:ext cx="10515600" cy="419735"/>
          </a:xfrm>
        </p:spPr>
        <p:txBody>
          <a:bodyPr>
            <a:noAutofit/>
          </a:bodyPr>
          <a:p>
            <a:pPr marL="0" indent="0" algn="l">
              <a:buNone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通过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SAF(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存储访问框架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访问共享存储空间总结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b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buNone/>
            </a:pP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96620" y="623570"/>
            <a:ext cx="10515600" cy="810895"/>
          </a:xfrm>
        </p:spPr>
        <p:txBody>
          <a:bodyPr/>
          <a:p>
            <a:pPr algn="l"/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分区存储</a:t>
            </a:r>
            <a:endParaRPr lang="en-US" altLang="zh-CN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3925" y="2638425"/>
            <a:ext cx="105695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/>
              <a:t>1.</a:t>
            </a:r>
            <a:r>
              <a:rPr lang="zh-CN" altLang="en-US" sz="2400"/>
              <a:t>使用</a:t>
            </a:r>
            <a:r>
              <a:rPr lang="en-US" altLang="zh-CN" sz="2400"/>
              <a:t>SAF</a:t>
            </a:r>
            <a:r>
              <a:rPr lang="zh-CN" altLang="en-US" sz="2400"/>
              <a:t>来访问共享存储空间的文档或其他文件，无需动态申请存储权限。</a:t>
            </a:r>
            <a:endParaRPr lang="zh-CN" altLang="en-US" sz="240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/>
              <a:t>2.</a:t>
            </a:r>
            <a:r>
              <a:rPr lang="zh-CN" altLang="en-US" sz="2400"/>
              <a:t>所有读、写、删除等操作必须通过系统的文件选择器来完成。</a:t>
            </a:r>
            <a:endParaRPr lang="zh-CN" altLang="en-US" sz="240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/>
              <a:t>3.</a:t>
            </a:r>
            <a:r>
              <a:rPr lang="zh-CN" altLang="en-US" sz="2400"/>
              <a:t>授予用户选定目录访问权限，会获得该目录及目录下所有文件</a:t>
            </a:r>
            <a:r>
              <a:rPr lang="en-US" altLang="zh-CN" sz="2400"/>
              <a:t>Uri</a:t>
            </a:r>
            <a:r>
              <a:rPr lang="zh-CN" altLang="en-US" sz="2400"/>
              <a:t>的访问权。</a:t>
            </a:r>
            <a:endParaRPr lang="zh-CN" altLang="en-US" sz="240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/>
              <a:t>4.</a:t>
            </a:r>
            <a:r>
              <a:rPr lang="zh-CN" altLang="en-US" sz="2400"/>
              <a:t>通过创建文档、打开文档、打开文档树获得的访问权限会在设备重启之前有效，如果需要在设备重启后仍然有效，需要通过</a:t>
            </a:r>
            <a:r>
              <a:rPr lang="en-US" altLang="zh-CN" sz="2400"/>
              <a:t>tackPersistablePermission</a:t>
            </a:r>
            <a:r>
              <a:rPr lang="zh-CN" altLang="en-US" sz="2400"/>
              <a:t>获取系统提供的永久</a:t>
            </a:r>
            <a:r>
              <a:rPr lang="en-US" altLang="zh-CN" sz="2400"/>
              <a:t>Uri</a:t>
            </a:r>
            <a:r>
              <a:rPr lang="zh-CN" altLang="en-US" sz="2400"/>
              <a:t>访问权限。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3380"/>
            <a:ext cx="10515600" cy="1317625"/>
          </a:xfrm>
        </p:spPr>
        <p:txBody>
          <a:bodyPr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主要内容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57400"/>
            <a:ext cx="4557395" cy="4459605"/>
          </a:xfrm>
        </p:spPr>
        <p:txBody>
          <a:bodyPr>
            <a:normAutofit lnSpcReduction="20000"/>
          </a:bodyPr>
          <a:p>
            <a:pPr fontAlgn="auto">
              <a:spcBef>
                <a:spcPts val="1600"/>
              </a:spcBef>
              <a:spcAft>
                <a:spcPts val="1600"/>
              </a:spcAft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分区存储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auto">
              <a:spcBef>
                <a:spcPts val="1600"/>
              </a:spcBef>
              <a:spcAft>
                <a:spcPts val="1600"/>
              </a:spcAft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权限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auto">
              <a:spcBef>
                <a:spcPts val="1600"/>
              </a:spcBef>
              <a:spcAft>
                <a:spcPts val="1600"/>
              </a:spcAft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位置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auto">
              <a:spcBef>
                <a:spcPts val="1600"/>
              </a:spcBef>
              <a:spcAft>
                <a:spcPts val="1600"/>
              </a:spcAft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后台启动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Activity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限制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auto">
              <a:spcBef>
                <a:spcPts val="1600"/>
              </a:spcBef>
              <a:spcAft>
                <a:spcPts val="1600"/>
              </a:spcAft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设备标识符限制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auto">
              <a:spcBef>
                <a:spcPts val="1600"/>
              </a:spcBef>
              <a:spcAft>
                <a:spcPts val="1600"/>
              </a:spcAft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软件包可见性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auto">
              <a:spcBef>
                <a:spcPts val="1200"/>
              </a:spcBef>
              <a:spcAft>
                <a:spcPts val="1200"/>
              </a:spcAft>
            </a:pP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101080" y="2057400"/>
            <a:ext cx="5252720" cy="4458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70000"/>
              </a:lnSpc>
              <a:spcBef>
                <a:spcPts val="1600"/>
              </a:spcBef>
              <a:spcAft>
                <a:spcPts val="1600"/>
              </a:spcAft>
            </a:pP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数据访问审核</a:t>
            </a:r>
            <a:endParaRPr lang="en-US" altLang="zh-CN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fontAlgn="auto">
              <a:lnSpc>
                <a:spcPct val="7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mac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地址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auto">
              <a:lnSpc>
                <a:spcPct val="70000"/>
              </a:lnSpc>
              <a:spcBef>
                <a:spcPts val="1600"/>
              </a:spcBef>
              <a:spcAft>
                <a:spcPts val="1600"/>
              </a:spcAft>
            </a:pP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前台服务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5G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功能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auto">
              <a:lnSpc>
                <a:spcPct val="70000"/>
              </a:lnSpc>
              <a:spcBef>
                <a:spcPts val="1600"/>
              </a:spcBef>
              <a:spcAft>
                <a:spcPts val="1600"/>
              </a:spcAft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吐司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Toast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auto">
              <a:lnSpc>
                <a:spcPct val="70000"/>
              </a:lnSpc>
              <a:spcBef>
                <a:spcPts val="1600"/>
              </a:spcBef>
              <a:spcAft>
                <a:spcPts val="1600"/>
              </a:spcAft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软键盘集成自动填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auto">
              <a:lnSpc>
                <a:spcPct val="70000"/>
              </a:lnSpc>
              <a:spcBef>
                <a:spcPts val="1600"/>
              </a:spcBef>
              <a:spcAft>
                <a:spcPts val="1600"/>
              </a:spcAft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相机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intent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分区存储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6705"/>
            <a:ext cx="10514965" cy="4351655"/>
          </a:xfrm>
        </p:spPr>
        <p:txBody>
          <a:bodyPr>
            <a:normAutofit fontScale="90000"/>
          </a:bodyPr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/>
              <a:t>Android 10</a:t>
            </a:r>
            <a:r>
              <a:rPr lang="zh-CN" altLang="en-US"/>
              <a:t>中可通过在清单文件中设置</a:t>
            </a:r>
            <a:r>
              <a:rPr lang="en-US" altLang="zh-CN"/>
              <a:t>requstLegacyExternalStorage</a:t>
            </a:r>
            <a:r>
              <a:rPr lang="zh-CN" altLang="en-US"/>
              <a:t>标识暂时停用</a:t>
            </a:r>
            <a:r>
              <a:rPr lang="zh-CN" altLang="en-US">
                <a:sym typeface="+mn-ea"/>
              </a:rPr>
              <a:t>分区存储</a:t>
            </a:r>
            <a:r>
              <a:rPr lang="zh-CN" altLang="en-US"/>
              <a:t>。所有的存储空间访问方式还是同以前一样。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/>
              <a:t>但是，如果应用的</a:t>
            </a:r>
            <a:r>
              <a:rPr lang="en-US" altLang="zh-CN"/>
              <a:t>TargetApi</a:t>
            </a:r>
            <a:r>
              <a:rPr lang="zh-CN" altLang="en-US"/>
              <a:t>升到</a:t>
            </a:r>
            <a:r>
              <a:rPr lang="en-US" altLang="zh-CN"/>
              <a:t>30</a:t>
            </a:r>
            <a:r>
              <a:rPr lang="zh-CN" altLang="en-US"/>
              <a:t>后，此标志会被忽略，在以</a:t>
            </a:r>
            <a:r>
              <a:rPr lang="en-US" altLang="zh-CN"/>
              <a:t>Android11</a:t>
            </a:r>
            <a:r>
              <a:rPr lang="zh-CN" altLang="en-US"/>
              <a:t>为目标平台的应用会强制启用分区存储。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/>
              <a:t>若是在应用升级后需要做数据迁移，可以通过在清单文件中设置</a:t>
            </a:r>
            <a:r>
              <a:rPr lang="en-US" altLang="zh-CN"/>
              <a:t>preserveLegacyExternalStorage</a:t>
            </a:r>
            <a:r>
              <a:rPr lang="zh-CN" altLang="en-US"/>
              <a:t>来保存旧版存储模型，但若用户在</a:t>
            </a:r>
            <a:r>
              <a:rPr lang="en-US" altLang="zh-CN"/>
              <a:t>Android11</a:t>
            </a:r>
            <a:r>
              <a:rPr lang="zh-CN" altLang="en-US"/>
              <a:t>上新装或重装，就无法使用就的存储模型。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分区存储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4965" cy="4351655"/>
          </a:xfrm>
        </p:spPr>
        <p:txBody>
          <a:bodyPr/>
          <a:p>
            <a:pPr marL="0" indent="0" fontAlgn="auto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Android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文件存储系统：</a:t>
            </a:r>
            <a:endParaRPr lang="zh-CN" altLang="en-US"/>
          </a:p>
          <a:p>
            <a:pPr fontAlgn="auto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Font typeface="Wingdings" panose="05000000000000000000" charset="0"/>
              <a:buChar char=""/>
            </a:pPr>
            <a:r>
              <a:rPr lang="zh-CN" altLang="en-US"/>
              <a:t> 应用专属存储空间，存储仅供应用使用的文件。应用专属存储空间又分为内部存储空间和外部存储空间。</a:t>
            </a:r>
            <a:endParaRPr lang="zh-CN" altLang="en-US"/>
          </a:p>
          <a:p>
            <a:pPr fontAlgn="auto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Font typeface="Wingdings" panose="05000000000000000000" charset="0"/>
              <a:buChar char=""/>
            </a:pPr>
            <a:r>
              <a:rPr lang="zh-CN" altLang="en-US"/>
              <a:t> 共享存储空间，共享存储空间用于存储可以与其他应用共享的文件，比如图片、音视频、下载的文档等。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1635"/>
            <a:ext cx="10515600" cy="1325563"/>
          </a:xfrm>
        </p:spPr>
        <p:txBody>
          <a:bodyPr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分区存储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835" y="1596390"/>
            <a:ext cx="10514965" cy="4597400"/>
          </a:xfrm>
        </p:spPr>
        <p:txBody>
          <a:bodyPr/>
          <a:p>
            <a:pPr marL="0" indent="0" fontAlgn="auto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应用专属存储空间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fontAlgn="auto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951230" y="2607945"/>
          <a:ext cx="10402570" cy="3423285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860675"/>
                <a:gridCol w="2403475"/>
                <a:gridCol w="1442085"/>
                <a:gridCol w="1915160"/>
                <a:gridCol w="1781175"/>
              </a:tblGrid>
              <a:tr h="1141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存储类型</a:t>
                      </a:r>
                      <a:endParaRPr lang="zh-CN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 anchorCtr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访问方法</a:t>
                      </a:r>
                      <a:endParaRPr lang="zh-CN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 anchorCtr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所需权限</a:t>
                      </a:r>
                      <a:endParaRPr lang="zh-CN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 anchorCtr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其他应用是否可以访问？</a:t>
                      </a:r>
                      <a:endParaRPr lang="zh-CN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 anchorCtr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卸载时是否会移除文件？</a:t>
                      </a:r>
                      <a:endParaRPr lang="zh-CN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 anchorCtr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141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内部存储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r>
                        <a:rPr lang="zh-CN" altLang="en-US" sz="1400"/>
                        <a:t>（</a:t>
                      </a:r>
                      <a:r>
                        <a:rPr lang="en-US" altLang="zh-CN" sz="1400"/>
                        <a:t>data/data/[package]</a:t>
                      </a:r>
                      <a:r>
                        <a:rPr lang="zh-CN" altLang="en-US" sz="1400"/>
                        <a:t>）</a:t>
                      </a:r>
                      <a:endParaRPr lang="zh-CN" altLang="en-US" sz="1400"/>
                    </a:p>
                  </a:txBody>
                  <a:tcPr anchor="ctr" anchorCtr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getFilesDir()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r>
                        <a:rPr lang="zh-CN" altLang="en-US" sz="1800"/>
                        <a:t>getCacheDir()</a:t>
                      </a:r>
                      <a:endParaRPr lang="zh-CN" altLang="en-US" sz="1800"/>
                    </a:p>
                  </a:txBody>
                  <a:tcPr anchor="ctr" anchorCtr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无</a:t>
                      </a:r>
                      <a:endParaRPr lang="zh-CN" altLang="en-US" sz="1800"/>
                    </a:p>
                  </a:txBody>
                  <a:tcPr anchor="ctr" anchorCtr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否</a:t>
                      </a:r>
                      <a:endParaRPr lang="zh-CN" altLang="en-US" sz="1800"/>
                    </a:p>
                  </a:txBody>
                  <a:tcPr anchor="ctr" anchorCtr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是</a:t>
                      </a:r>
                      <a:endParaRPr lang="zh-CN" altLang="en-US" sz="1800"/>
                    </a:p>
                  </a:txBody>
                  <a:tcPr anchor="ctr" anchorCtr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141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外部存储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r>
                        <a:rPr lang="zh-CN" altLang="en-US" sz="1400"/>
                        <a:t>（</a:t>
                      </a:r>
                      <a:r>
                        <a:rPr lang="en-US" altLang="zh-CN" sz="1400"/>
                        <a:t>sdcard/Android/data/[package]</a:t>
                      </a:r>
                      <a:r>
                        <a:rPr lang="zh-CN" altLang="en-US" sz="1400"/>
                        <a:t>）</a:t>
                      </a:r>
                      <a:endParaRPr lang="zh-CN" altLang="en-US" sz="14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getExternalFilesDir()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r>
                        <a:rPr lang="zh-CN" altLang="en-US" sz="1800"/>
                        <a:t>getExternalCacheDir() </a:t>
                      </a:r>
                      <a:endParaRPr lang="zh-CN" altLang="en-US" sz="18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无</a:t>
                      </a:r>
                      <a:endParaRPr lang="zh-CN" altLang="en-US" sz="18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TargetApi 29</a:t>
                      </a:r>
                      <a:r>
                        <a:rPr lang="zh-CN" altLang="en-US" sz="1400"/>
                        <a:t>及以上无法访问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TargetApi 28</a:t>
                      </a:r>
                      <a:r>
                        <a:rPr lang="zh-CN" altLang="en-US" sz="1400">
                          <a:sym typeface="+mn-ea"/>
                        </a:rPr>
                        <a:t>及以下有存储权限可以访问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是</a:t>
                      </a:r>
                      <a:endParaRPr lang="zh-CN" altLang="en-US" sz="18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分区存储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2625"/>
          </a:xfrm>
        </p:spPr>
        <p:txBody>
          <a:bodyPr/>
          <a:p>
            <a:pPr marL="0" indent="0">
              <a:buNone/>
            </a:pP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访问应用专属存储空间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buNone/>
            </a:pP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2613660"/>
            <a:ext cx="1092517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访问本应用的专属存储空间，不论是内部存储还是外部存储，都不需要任何权限，通过getFilesDir()或getExternalFilesDir()获得文件绝对路径，然后通过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File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相关的接口就能完成读取。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访问其他应用的专属内部存储空间，不能访问。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访问其他应用的专属外部存储空间，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TargetApi 29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及以上不允许，</a:t>
            </a:r>
            <a:r>
              <a:rPr lang="en-US" altLang="zh-CN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TargetApi 28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及以下需有存储权限才可以访问。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1635"/>
            <a:ext cx="10515600" cy="1325563"/>
          </a:xfrm>
        </p:spPr>
        <p:txBody>
          <a:bodyPr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分区存储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835" y="1523365"/>
            <a:ext cx="10514965" cy="4670425"/>
          </a:xfrm>
        </p:spPr>
        <p:txBody>
          <a:bodyPr/>
          <a:p>
            <a:pPr marL="0" indent="0" fontAlgn="auto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共享存储空间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fontAlgn="auto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951230" y="2607945"/>
          <a:ext cx="10402570" cy="3580765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284095"/>
                <a:gridCol w="1795145"/>
                <a:gridCol w="3219450"/>
                <a:gridCol w="1618615"/>
                <a:gridCol w="1485265"/>
              </a:tblGrid>
              <a:tr h="9766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内容类型</a:t>
                      </a:r>
                      <a:endParaRPr lang="zh-CN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 anchorCtr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访问方法</a:t>
                      </a:r>
                      <a:endParaRPr lang="zh-CN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 anchorCtr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所需权限</a:t>
                      </a:r>
                      <a:endParaRPr lang="zh-CN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 anchorCtr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其他应用是否可以访问？</a:t>
                      </a:r>
                      <a:endParaRPr lang="zh-CN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 anchorCtr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卸载时是否会移除文件？</a:t>
                      </a:r>
                      <a:endParaRPr lang="zh-CN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 anchorCtr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463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媒体文件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r>
                        <a:rPr lang="en-US" altLang="zh-CN" sz="1400"/>
                        <a:t>(</a:t>
                      </a:r>
                      <a:r>
                        <a:rPr lang="zh-CN" altLang="en-US" sz="1400"/>
                        <a:t>图片、音频、视频</a:t>
                      </a:r>
                      <a:r>
                        <a:rPr lang="en-US" altLang="zh-CN" sz="1400"/>
                        <a:t>)</a:t>
                      </a:r>
                      <a:endParaRPr lang="en-US" altLang="zh-CN" sz="1400"/>
                    </a:p>
                  </a:txBody>
                  <a:tcPr anchor="ctr" anchorCtr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MediaStore API</a:t>
                      </a:r>
                      <a:endParaRPr lang="zh-CN" altLang="en-US" sz="1800"/>
                    </a:p>
                  </a:txBody>
                  <a:tcPr anchor="ctr" anchorCtr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Andorid10</a:t>
                      </a:r>
                      <a:r>
                        <a:rPr lang="zh-CN" altLang="en-US" sz="1400"/>
                        <a:t>或更高版本的设备中，访问其他应用的文件需要存储权限，访问本应用的文件无需任何权限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r>
                        <a:rPr lang="en-US" altLang="zh-CN" sz="1400"/>
                        <a:t>Android9</a:t>
                      </a:r>
                      <a:r>
                        <a:rPr lang="zh-CN" altLang="en-US" sz="1400"/>
                        <a:t>或更低版本中都需要存储权限</a:t>
                      </a:r>
                      <a:endParaRPr lang="zh-CN" altLang="en-US" sz="1400"/>
                    </a:p>
                  </a:txBody>
                  <a:tcPr anchor="ctr" anchorCtr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是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r>
                        <a:rPr lang="zh-CN" altLang="en-US" sz="1800"/>
                        <a:t>（</a:t>
                      </a:r>
                      <a:r>
                        <a:rPr lang="zh-CN" altLang="en-US" sz="1400"/>
                        <a:t>需要存储权限）</a:t>
                      </a:r>
                      <a:endParaRPr lang="en-US" altLang="zh-CN" sz="1400"/>
                    </a:p>
                  </a:txBody>
                  <a:tcPr anchor="ctr" anchorCtr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否</a:t>
                      </a:r>
                      <a:endParaRPr lang="zh-CN" altLang="en-US" sz="1800"/>
                    </a:p>
                  </a:txBody>
                  <a:tcPr anchor="ctr" anchorCtr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141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文档和其他文件</a:t>
                      </a:r>
                      <a:endParaRPr lang="zh-CN" altLang="en-US" sz="18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SAF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altLang="zh-CN" sz="1400"/>
                        <a:t>(</a:t>
                      </a:r>
                      <a:r>
                        <a:rPr lang="zh-CN" altLang="en-US" sz="1400"/>
                        <a:t>存储访问框架</a:t>
                      </a:r>
                      <a:r>
                        <a:rPr lang="en-US" altLang="zh-CN" sz="1400"/>
                        <a:t>)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无</a:t>
                      </a:r>
                      <a:endParaRPr lang="zh-CN" altLang="en-US" sz="18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是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r>
                        <a:rPr lang="zh-CN" altLang="en-US" sz="1400"/>
                        <a:t>（可以通过系统文件选择器访问）</a:t>
                      </a:r>
                      <a:endParaRPr lang="zh-CN" altLang="en-US" sz="14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否</a:t>
                      </a:r>
                      <a:endParaRPr lang="zh-CN" altLang="en-US" sz="18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0370"/>
            <a:ext cx="10515600" cy="846455"/>
          </a:xfrm>
        </p:spPr>
        <p:txBody>
          <a:bodyPr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分区存储</a:t>
            </a:r>
            <a:endParaRPr lang="en-US" altLang="zh-CN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0740" y="1471295"/>
            <a:ext cx="10515600" cy="41973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访问共享存储空间的媒体文件</a:t>
            </a:r>
            <a:r>
              <a:rPr lang="en-US" altLang="zh-CN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(MediaStore)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buNone/>
            </a:pP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0740" y="2001520"/>
            <a:ext cx="10514965" cy="4038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19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Android</a:t>
            </a:r>
            <a:r>
              <a:rPr lang="zh-CN" altLang="en-US" sz="19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系统会自动扫描外部存储，并将媒体文件添加到这些集合中：</a:t>
            </a:r>
            <a:endParaRPr lang="zh-CN" altLang="en-US" sz="19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9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图片 </a:t>
            </a:r>
            <a:r>
              <a:rPr lang="zh-CN" altLang="en-US" sz="19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存储在 DCIM/ 和 Pictures/ 目录中，系统会将这些文件添加到 MediaStore.Images 表中。</a:t>
            </a:r>
            <a:endParaRPr lang="zh-CN" altLang="en-US" sz="19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9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视频</a:t>
            </a:r>
            <a:r>
              <a:rPr lang="zh-CN" altLang="en-US" sz="19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存储在 DCIM/、Movies/ 和 Pictures/ 目录中，</a:t>
            </a:r>
            <a:r>
              <a:rPr lang="zh-CN" altLang="en-US" sz="19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系统会将这些文件添加到 MediaStore.</a:t>
            </a:r>
            <a:r>
              <a:rPr lang="en-US" altLang="zh-CN" sz="19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Video</a:t>
            </a:r>
            <a:r>
              <a:rPr lang="zh-CN" altLang="en-US" sz="19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表中。</a:t>
            </a:r>
            <a:endParaRPr lang="zh-CN" altLang="en-US" sz="19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9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音频</a:t>
            </a:r>
            <a:r>
              <a:rPr lang="zh-CN" altLang="en-US" sz="19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存储在 Alarms/、Audiobooks/、Music/、Notifications/、Podcasts/ 和 Ringtones/ 目录中，以及位于 Music/ 或 Movies/ 目录中的音频播放列表中。系统将这些文件添加到 MediaStore.Audio 表中。</a:t>
            </a:r>
            <a:endParaRPr lang="zh-CN" altLang="en-US" sz="19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9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下载的文件</a:t>
            </a:r>
            <a:r>
              <a:rPr lang="zh-CN" altLang="en-US" sz="19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存储在 Download/ 目录中。在搭载 Android 10及更高版本的设备上，这些文件存储在 MediaStore.Downloads 表中。此表格在 Android </a:t>
            </a:r>
            <a:r>
              <a:rPr lang="en-US" altLang="zh-CN" sz="19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9</a:t>
            </a:r>
            <a:r>
              <a:rPr lang="zh-CN" altLang="en-US" sz="19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及更低版本中不可用。</a:t>
            </a:r>
            <a:endParaRPr lang="zh-CN" altLang="en-US" sz="1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96620" y="2473960"/>
            <a:ext cx="103987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媒体库还包含一个名为 MediaStore.Files 的集合。它所对应的表中查询显示的数据在</a:t>
            </a:r>
            <a:r>
              <a:rPr lang="en-US" altLang="zh-CN" sz="2400"/>
              <a:t>TargetApi</a:t>
            </a:r>
            <a:r>
              <a:rPr lang="zh-CN" altLang="en-US" sz="2400"/>
              <a:t>不同的版本中不一样：</a:t>
            </a:r>
            <a:endParaRPr lang="zh-CN" altLang="en-US" sz="24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400"/>
              <a:t>TargetApi 29</a:t>
            </a:r>
            <a:r>
              <a:rPr lang="zh-CN" altLang="en-US" sz="2400"/>
              <a:t>及以上，启用了分区存储的话，只会显示图片、视频、音频文件；若停用了分区存储，会显示所有类型的媒体文件</a:t>
            </a:r>
            <a:r>
              <a:rPr lang="en-US" altLang="zh-CN" sz="2400"/>
              <a:t>(</a:t>
            </a:r>
            <a:r>
              <a:rPr lang="zh-CN" altLang="en-US" sz="2400"/>
              <a:t>需要存储权限</a:t>
            </a:r>
            <a:r>
              <a:rPr lang="en-US" altLang="zh-CN" sz="2400"/>
              <a:t>)</a:t>
            </a:r>
            <a:r>
              <a:rPr lang="zh-CN" altLang="en-US" sz="2400"/>
              <a:t>。</a:t>
            </a:r>
            <a:endParaRPr lang="zh-CN" altLang="en-US" sz="24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400"/>
              <a:t>TargetApi 28</a:t>
            </a:r>
            <a:r>
              <a:rPr lang="zh-CN" altLang="en-US" sz="2400"/>
              <a:t>及以下，会显示所有类型的媒体文件</a:t>
            </a:r>
            <a:r>
              <a:rPr lang="en-US" altLang="zh-CN" sz="2400"/>
              <a:t>(</a:t>
            </a:r>
            <a:r>
              <a:rPr lang="zh-CN" altLang="en-US" sz="2400"/>
              <a:t>需要存储权限</a:t>
            </a:r>
            <a:r>
              <a:rPr lang="en-US" altLang="zh-CN" sz="2400"/>
              <a:t>)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96620" y="1799590"/>
            <a:ext cx="10515600" cy="419735"/>
          </a:xfrm>
        </p:spPr>
        <p:txBody>
          <a:bodyPr>
            <a:noAutofit/>
          </a:bodyPr>
          <a:p>
            <a:pPr marL="0" indent="0" algn="l">
              <a:buNone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访问共享存储空间的媒体文件</a:t>
            </a:r>
            <a:r>
              <a:rPr lang="en-US" altLang="zh-CN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(MediaStore)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buNone/>
            </a:pP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96620" y="623570"/>
            <a:ext cx="10515600" cy="810895"/>
          </a:xfrm>
        </p:spPr>
        <p:txBody>
          <a:bodyPr/>
          <a:p>
            <a:pPr algn="l"/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分区存储</a:t>
            </a:r>
            <a:endParaRPr lang="en-US" altLang="zh-CN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TABLE_BEAUTIFY" val="smartTable{dbefa374-e06e-44d1-847b-1c1baff296bc}"/>
</p:tagLst>
</file>

<file path=ppt/tags/tag3.xml><?xml version="1.0" encoding="utf-8"?>
<p:tagLst xmlns:p="http://schemas.openxmlformats.org/presentationml/2006/main">
  <p:tag name="KSO_WM_UNIT_TABLE_BEAUTIFY" val="smartTable{dbefa374-e06e-44d1-847b-1c1baff296bc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3095</Words>
  <Application>WPS 演示</Application>
  <PresentationFormat>宽屏</PresentationFormat>
  <Paragraphs>214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方正书宋_GBK</vt:lpstr>
      <vt:lpstr>Wingdings</vt:lpstr>
      <vt:lpstr>Wingdings</vt:lpstr>
      <vt:lpstr>Calibri Light</vt:lpstr>
      <vt:lpstr>Helvetica Neue</vt:lpstr>
      <vt:lpstr>宋体</vt:lpstr>
      <vt:lpstr>汉仪书宋二KW</vt:lpstr>
      <vt:lpstr>微软雅黑</vt:lpstr>
      <vt:lpstr>汉仪旗黑</vt:lpstr>
      <vt:lpstr>Arial Unicode MS</vt:lpstr>
      <vt:lpstr>Calibri</vt:lpstr>
      <vt:lpstr>宋体-简</vt:lpstr>
      <vt:lpstr>Office 主题</vt:lpstr>
      <vt:lpstr>Android 10、11适配</vt:lpstr>
      <vt:lpstr>主要内容</vt:lpstr>
      <vt:lpstr>分区存储</vt:lpstr>
      <vt:lpstr>分区存储</vt:lpstr>
      <vt:lpstr>分区存储</vt:lpstr>
      <vt:lpstr>分区存储</vt:lpstr>
      <vt:lpstr>分区存储</vt:lpstr>
      <vt:lpstr>分区存储</vt:lpstr>
      <vt:lpstr>分区存储</vt:lpstr>
      <vt:lpstr>分区存储</vt:lpstr>
      <vt:lpstr>分区存储</vt:lpstr>
      <vt:lpstr>分区存储</vt:lpstr>
      <vt:lpstr>分区存储</vt:lpstr>
      <vt:lpstr>分区存储</vt:lpstr>
      <vt:lpstr>分区存储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primefu6g</dc:creator>
  <cp:lastModifiedBy>primefu6g</cp:lastModifiedBy>
  <cp:revision>29</cp:revision>
  <dcterms:created xsi:type="dcterms:W3CDTF">2020-09-02T09:09:35Z</dcterms:created>
  <dcterms:modified xsi:type="dcterms:W3CDTF">2020-09-02T09:09:35Z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2052-2.6.1.4274</vt:lpwstr>
  </property>
</Properties>
</file>