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5" r:id="rId7"/>
    <p:sldId id="260" r:id="rId8"/>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 id="313" r:id="rId35"/>
    <p:sldId id="314" r:id="rId36"/>
    <p:sldId id="315" r:id="rId37"/>
    <p:sldId id="316" r:id="rId38"/>
    <p:sldId id="317" r:id="rId39"/>
    <p:sldId id="318" r:id="rId40"/>
    <p:sldId id="319"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Android9</a:t>
            </a:r>
            <a:r>
              <a:rPr lang="zh-CN" altLang="en-US"/>
              <a:t>及之前的版本，我们只要申请到了存储权限，就可以在外部存储</a:t>
            </a:r>
            <a:r>
              <a:rPr lang="en-US" altLang="zh-CN"/>
              <a:t>sdcard</a:t>
            </a:r>
            <a:r>
              <a:rPr lang="zh-CN" altLang="en-US"/>
              <a:t>上随意创建文件存取数据，无论是自己创建目录，还是在系统自带的公共目录，甚至是其他应用创建的目录，都可以访问。</a:t>
            </a:r>
            <a:br>
              <a:rPr lang="zh-CN" altLang="en-US"/>
            </a:br>
            <a:r>
              <a:rPr lang="zh-CN" altLang="en-US"/>
              <a:t>但是从</a:t>
            </a:r>
            <a:r>
              <a:rPr lang="en-US" altLang="zh-CN"/>
              <a:t>Android10</a:t>
            </a:r>
            <a:r>
              <a:rPr lang="zh-CN" altLang="en-US"/>
              <a:t>开始，就是</a:t>
            </a:r>
            <a:r>
              <a:rPr lang="en-US" altLang="zh-CN"/>
              <a:t>targetApi&gt;=29</a:t>
            </a:r>
            <a:r>
              <a:rPr lang="zh-CN" altLang="en-US"/>
              <a:t>，谷歌为了让用户更好的管理各个应用的文件并减少混乱，在默认情况下就被授予了外部存储空间的分区访问权限。</a:t>
            </a:r>
            <a:br>
              <a:rPr lang="zh-CN" altLang="en-US"/>
            </a:br>
            <a:r>
              <a:rPr lang="zh-CN" altLang="en-US"/>
              <a:t>就是说应用在不需要申请存储权限的情况下，除了能访问应用的专属目录，还可以访问本应用所创建的文件。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用分区存储后，在共享存储空间里面，每个文件都有一个应用归属，共享存储空间的文件是哪个应用创建的，就归属于哪个应用，应用访问归属于本应用的文件是不需要存储权限的。但是如果应用卸载后，这个归属关系也就不存在了，即使重装也不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MediaStore.Download</a:t>
            </a:r>
            <a:r>
              <a:rPr lang="zh-CN" altLang="en-US"/>
              <a:t>目录是</a:t>
            </a:r>
            <a:r>
              <a:rPr lang="en-US" altLang="zh-CN"/>
              <a:t>Android10</a:t>
            </a:r>
            <a:r>
              <a:rPr lang="zh-CN" altLang="en-US"/>
              <a:t>新增的，在</a:t>
            </a:r>
            <a:r>
              <a:rPr lang="en-US" altLang="zh-CN"/>
              <a:t>Android9</a:t>
            </a:r>
            <a:r>
              <a:rPr lang="zh-CN" altLang="en-US"/>
              <a:t>及以下没法使用。通过</a:t>
            </a:r>
            <a:r>
              <a:rPr lang="en-US" altLang="zh-CN"/>
              <a:t>MediaStore</a:t>
            </a:r>
            <a:r>
              <a:rPr lang="zh-CN" altLang="en-US"/>
              <a:t>保存文档到下载目录，归属于本应用的文档的读取、删除，都不需要存储权限。但是归属于其他应用的文档是不能读取的，即使有存储权限也不行。只能通存储访问框架</a:t>
            </a:r>
            <a:r>
              <a:rPr lang="en-US" altLang="zh-CN"/>
              <a:t>SAF</a:t>
            </a:r>
            <a:r>
              <a:rPr lang="zh-CN" altLang="en-US"/>
              <a:t>才行。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MediaStore</a:t>
            </a:r>
            <a:r>
              <a:rPr lang="zh-CN" altLang="en-US"/>
              <a:t>执行每天文件批量操作，通过</a:t>
            </a:r>
            <a:r>
              <a:rPr lang="en-US" altLang="zh-CN"/>
              <a:t>File API</a:t>
            </a:r>
            <a:r>
              <a:rPr lang="zh-CN" altLang="en-US"/>
              <a:t>访问媒体文件，这两项都是</a:t>
            </a:r>
            <a:r>
              <a:rPr lang="en-US" altLang="zh-CN"/>
              <a:t>Android11</a:t>
            </a:r>
            <a:r>
              <a:rPr lang="zh-CN" altLang="en-US"/>
              <a:t>变更的。</a:t>
            </a:r>
            <a:br>
              <a:rPr lang="zh-CN" altLang="en-US"/>
            </a:br>
            <a:r>
              <a:rPr lang="zh-CN" altLang="en-US"/>
              <a:t>批量操作都会弹出确认对话框，不管操作的是本应用还是其他应用的图片。</a:t>
            </a:r>
            <a:endParaRPr lang="zh-CN" altLang="en-US"/>
          </a:p>
          <a:p>
            <a:r>
              <a:rPr lang="en-US" altLang="zh-CN"/>
              <a:t>File API</a:t>
            </a:r>
            <a:r>
              <a:rPr lang="zh-CN" altLang="en-US"/>
              <a:t>访问媒体文件是</a:t>
            </a:r>
            <a:r>
              <a:rPr lang="en-US" altLang="zh-CN"/>
              <a:t>Android11</a:t>
            </a:r>
            <a:r>
              <a:rPr lang="zh-CN" altLang="en-US"/>
              <a:t>又恢复的，在</a:t>
            </a:r>
            <a:r>
              <a:rPr lang="en-US" altLang="zh-CN"/>
              <a:t>Android10</a:t>
            </a:r>
            <a:r>
              <a:rPr lang="zh-CN" altLang="en-US"/>
              <a:t>中无法使用。这主要是为了方便一些三方库，但是它的访问限制和权限都是和</a:t>
            </a:r>
            <a:r>
              <a:rPr lang="en-US" altLang="zh-CN"/>
              <a:t>MediaStore</a:t>
            </a:r>
            <a:r>
              <a:rPr lang="zh-CN" altLang="en-US"/>
              <a:t>是一样的。比如，访问本应用的图片、视频、音频这些媒体文件也不需要存储权限，访问其他应用的就需要存储权限。但是删除也只能删除本应用的，其他应用的不能删除。</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AccessMediaStoreActivity.k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SAFActivity.k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hyperlink" Target="https://github.com/xiaoyanger0825/Adaptation/blob/master/app/src/main/java/com/xiaojianjun/adaptation/Test5GActivity.k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hyperlink" Target="https://developer.android.google.cn/preview&#13;" TargetMode="External"/><Relationship Id="rId1" Type="http://schemas.openxmlformats.org/officeDocument/2006/relationships/hyperlink" Target="https://developer.android.google.cn/about/versions/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55638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r>
              <a:rPr lang="zh-CN" altLang="en-US">
                <a:solidFill>
                  <a:schemeClr val="tx1"/>
                </a:solidFill>
                <a:effectLst>
                  <a:outerShdw blurRad="38100" dist="19050" dir="2700000" algn="tl" rotWithShape="0">
                    <a:schemeClr val="dk1">
                      <a:alpha val="40000"/>
                    </a:schemeClr>
                  </a:outerShdw>
                </a:effectLst>
              </a:rPr>
              <a:t>图片适配示例</a:t>
            </a:r>
            <a:r>
              <a:rPr lang="en-US" altLang="zh-CN">
                <a:solidFill>
                  <a:schemeClr val="tx1"/>
                </a:solidFill>
                <a:effectLst>
                  <a:outerShdw blurRad="38100" dist="19050" dir="2700000" algn="tl" rotWithShape="0">
                    <a:schemeClr val="dk1">
                      <a:alpha val="40000"/>
                    </a:schemeClr>
                  </a:outerShdw>
                </a:effectLst>
              </a:rPr>
              <a:t>:</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059305"/>
            <a:ext cx="10569575" cy="4307840"/>
          </a:xfrm>
          <a:prstGeom prst="rect">
            <a:avLst/>
          </a:prstGeom>
          <a:noFill/>
        </p:spPr>
        <p:txBody>
          <a:bodyPr wrap="square" rtlCol="0">
            <a:spAutoFit/>
          </a:bodyPr>
          <a:p>
            <a:pPr marL="285750" indent="-285750" fontAlgn="auto">
              <a:lnSpc>
                <a:spcPct val="200000"/>
              </a:lnSpc>
              <a:buFont typeface="Wingdings" panose="05000000000000000000" charset="0"/>
              <a:buChar char=""/>
            </a:pPr>
            <a:r>
              <a:rPr lang="en-US" altLang="zh-CN" sz="2000"/>
              <a:t> </a:t>
            </a:r>
            <a:r>
              <a:rPr lang="zh-CN" altLang="en-US" sz="2000"/>
              <a:t>下载图片并保存到相册</a:t>
            </a:r>
            <a:endParaRPr lang="zh-CN" altLang="en-US" sz="2000"/>
          </a:p>
          <a:p>
            <a:pPr marL="285750" indent="-285750" fontAlgn="auto">
              <a:lnSpc>
                <a:spcPct val="200000"/>
              </a:lnSpc>
              <a:buFont typeface="Wingdings" panose="05000000000000000000" charset="0"/>
              <a:buChar char=""/>
            </a:pPr>
            <a:r>
              <a:rPr lang="en-US" altLang="zh-CN" sz="2000"/>
              <a:t> </a:t>
            </a:r>
            <a:r>
              <a:rPr lang="zh-CN" altLang="en-US" sz="2000"/>
              <a:t>读取本应用下载到系统相册的图片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读取其他应用下载到系统相册的图片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删除本应用下载到相册的图片</a:t>
            </a:r>
            <a:endParaRPr lang="zh-CN" altLang="en-US" sz="2000"/>
          </a:p>
          <a:p>
            <a:pPr marL="285750" indent="-285750" fontAlgn="auto">
              <a:lnSpc>
                <a:spcPct val="200000"/>
              </a:lnSpc>
              <a:buFont typeface="Wingdings" panose="05000000000000000000" charset="0"/>
              <a:buChar char=""/>
            </a:pPr>
            <a:r>
              <a:rPr lang="zh-CN" altLang="en-US" sz="2000"/>
              <a:t> 删除其他应用下载到系统相册的图片</a:t>
            </a:r>
            <a:endParaRPr lang="zh-CN" altLang="en-US" sz="2000"/>
          </a:p>
          <a:p>
            <a:pPr marL="285750" indent="-285750" fontAlgn="auto">
              <a:lnSpc>
                <a:spcPct val="200000"/>
              </a:lnSpc>
              <a:buFont typeface="Wingdings" panose="05000000000000000000" charset="0"/>
              <a:buChar char=""/>
            </a:pPr>
            <a:r>
              <a:rPr lang="zh-CN" altLang="en-US" sz="2000"/>
              <a:t> </a:t>
            </a:r>
            <a:r>
              <a:rPr lang="zh-CN" altLang="en-US" sz="2000" i="1"/>
              <a:t>卸载重装后读取本应用卸载前下载到系统相册的图片</a:t>
            </a:r>
            <a:endParaRPr lang="zh-CN" altLang="en-US" sz="2400"/>
          </a:p>
          <a:p>
            <a:pPr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r>
              <a:rPr lang="zh-CN" altLang="en-US">
                <a:effectLst>
                  <a:outerShdw blurRad="38100" dist="19050" dir="2700000" algn="tl" rotWithShape="0">
                    <a:schemeClr val="dk1">
                      <a:alpha val="40000"/>
                    </a:schemeClr>
                  </a:outerShdw>
                </a:effectLst>
                <a:sym typeface="+mn-ea"/>
              </a:rPr>
              <a:t>下载目录</a:t>
            </a:r>
            <a:r>
              <a:rPr lang="zh-CN" altLang="en-US">
                <a:solidFill>
                  <a:schemeClr val="tx1"/>
                </a:solidFill>
                <a:effectLst>
                  <a:outerShdw blurRad="38100" dist="19050" dir="2700000" algn="tl" rotWithShape="0">
                    <a:schemeClr val="dk1">
                      <a:alpha val="40000"/>
                    </a:schemeClr>
                  </a:outerShdw>
                </a:effectLst>
              </a:rPr>
              <a:t>适配示例</a:t>
            </a:r>
            <a:r>
              <a:rPr lang="en-US" altLang="zh-CN">
                <a:solidFill>
                  <a:schemeClr val="tx1"/>
                </a:solidFill>
                <a:effectLst>
                  <a:outerShdw blurRad="38100" dist="19050" dir="2700000" algn="tl" rotWithShape="0">
                    <a:schemeClr val="dk1">
                      <a:alpha val="40000"/>
                    </a:schemeClr>
                  </a:outerShdw>
                </a:effectLst>
              </a:rPr>
              <a:t>:</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277110"/>
            <a:ext cx="10569575" cy="3769360"/>
          </a:xfrm>
          <a:prstGeom prst="rect">
            <a:avLst/>
          </a:prstGeom>
          <a:noFill/>
        </p:spPr>
        <p:txBody>
          <a:bodyPr wrap="square" rtlCol="0">
            <a:spAutoFit/>
          </a:bodyPr>
          <a:p>
            <a:pPr marL="285750" indent="0" fontAlgn="auto">
              <a:lnSpc>
                <a:spcPct val="200000"/>
              </a:lnSpc>
              <a:buFont typeface="Wingdings" panose="05000000000000000000" charset="0"/>
              <a:buChar char=""/>
            </a:pPr>
            <a:r>
              <a:rPr lang="zh-CN" altLang="en-US" sz="2000"/>
              <a:t> </a:t>
            </a:r>
            <a:r>
              <a:rPr lang="zh-CN" altLang="en-US" sz="2000">
                <a:sym typeface="+mn-ea"/>
              </a:rPr>
              <a:t>保存文档到媒体下载目录</a:t>
            </a:r>
            <a:endParaRPr lang="zh-CN" altLang="en-US" sz="2000"/>
          </a:p>
          <a:p>
            <a:pPr marL="285750" indent="0" fontAlgn="auto">
              <a:lnSpc>
                <a:spcPct val="200000"/>
              </a:lnSpc>
              <a:buFont typeface="Wingdings" panose="05000000000000000000" charset="0"/>
              <a:buChar char=""/>
            </a:pPr>
            <a:r>
              <a:rPr lang="zh-CN" altLang="en-US" sz="2000"/>
              <a:t> 读取本应用保存到媒体下载目录的文档</a:t>
            </a:r>
            <a:endParaRPr lang="zh-CN" altLang="en-US" sz="2000"/>
          </a:p>
          <a:p>
            <a:pPr marL="285750" indent="0" fontAlgn="auto">
              <a:lnSpc>
                <a:spcPct val="200000"/>
              </a:lnSpc>
              <a:buFont typeface="Wingdings" panose="05000000000000000000" charset="0"/>
              <a:buChar char=""/>
            </a:pPr>
            <a:r>
              <a:rPr lang="zh-CN" altLang="en-US" sz="2000">
                <a:sym typeface="+mn-ea"/>
              </a:rPr>
              <a:t> 删除本应用保存到下载目录的文档</a:t>
            </a:r>
            <a:endParaRPr lang="zh-CN" altLang="en-US" sz="2000"/>
          </a:p>
          <a:p>
            <a:pPr marL="285750" indent="0" fontAlgn="auto">
              <a:lnSpc>
                <a:spcPct val="200000"/>
              </a:lnSpc>
              <a:buFont typeface="Wingdings" panose="05000000000000000000" charset="0"/>
              <a:buChar char=""/>
            </a:pPr>
            <a:r>
              <a:rPr lang="zh-CN" altLang="en-US" sz="2000" strike="sngStrike">
                <a:solidFill>
                  <a:schemeClr val="tx1"/>
                </a:solidFill>
                <a:uFillTx/>
                <a:sym typeface="+mn-ea"/>
              </a:rPr>
              <a:t> 读取其他应用保存到媒体下载目录的文档</a:t>
            </a:r>
            <a:r>
              <a:rPr lang="zh-CN" altLang="en-US" sz="2000">
                <a:uFillTx/>
                <a:sym typeface="+mn-ea"/>
              </a:rPr>
              <a:t>（无法操作，只能通过</a:t>
            </a:r>
            <a:r>
              <a:rPr lang="en-US" altLang="zh-CN" sz="2000">
                <a:uFillTx/>
                <a:sym typeface="+mn-ea"/>
              </a:rPr>
              <a:t>SAF</a:t>
            </a:r>
            <a:r>
              <a:rPr lang="zh-CN" altLang="en-US" sz="2000">
                <a:uFillTx/>
                <a:sym typeface="+mn-ea"/>
              </a:rPr>
              <a:t>）</a:t>
            </a:r>
            <a:endParaRPr lang="zh-CN" altLang="en-US" sz="2000"/>
          </a:p>
          <a:p>
            <a:pPr marL="285750" indent="0" fontAlgn="auto">
              <a:lnSpc>
                <a:spcPct val="200000"/>
              </a:lnSpc>
              <a:buFont typeface="Wingdings" panose="05000000000000000000" charset="0"/>
              <a:buChar char=""/>
            </a:pPr>
            <a:r>
              <a:rPr lang="zh-CN" altLang="en-US" sz="2000"/>
              <a:t> </a:t>
            </a:r>
            <a:r>
              <a:rPr lang="zh-CN" altLang="en-US" sz="2000" strike="sngStrike">
                <a:solidFill>
                  <a:schemeClr val="tx1"/>
                </a:solidFill>
                <a:uFillTx/>
              </a:rPr>
              <a:t>卸载重装后读取本应用卸载前保存到下载目录的文档</a:t>
            </a:r>
            <a:r>
              <a:rPr lang="zh-CN" altLang="en-US" sz="2000">
                <a:solidFill>
                  <a:schemeClr val="tx1"/>
                </a:solidFill>
                <a:uFillTx/>
              </a:rPr>
              <a:t>（</a:t>
            </a:r>
            <a:r>
              <a:rPr lang="zh-CN" altLang="en-US" sz="2000">
                <a:uFillTx/>
                <a:sym typeface="+mn-ea"/>
              </a:rPr>
              <a:t>无法操作，只能通过</a:t>
            </a:r>
            <a:r>
              <a:rPr lang="en-US" altLang="zh-CN" sz="2000">
                <a:uFillTx/>
                <a:sym typeface="+mn-ea"/>
              </a:rPr>
              <a:t>SAF</a:t>
            </a:r>
            <a:r>
              <a:rPr lang="zh-CN" altLang="en-US" sz="2000">
                <a:solidFill>
                  <a:schemeClr val="tx1"/>
                </a:solidFill>
                <a:uFillTx/>
              </a:rPr>
              <a:t>）</a:t>
            </a:r>
            <a:endParaRPr lang="zh-CN" altLang="en-US" sz="2400">
              <a:solidFill>
                <a:schemeClr val="tx1"/>
              </a:solidFill>
              <a:uFillTx/>
            </a:endParaRPr>
          </a:p>
          <a:p>
            <a:pPr indent="0" fontAlgn="auto">
              <a:lnSpc>
                <a:spcPct val="15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适配示例：</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52298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000"/>
              <a:t> MediaStore</a:t>
            </a:r>
            <a:r>
              <a:rPr lang="zh-CN" altLang="en-US" sz="2000"/>
              <a:t>媒体文件执行批量操作</a:t>
            </a:r>
            <a:r>
              <a:rPr lang="en-US" altLang="zh-CN" sz="2000"/>
              <a:t>(</a:t>
            </a:r>
            <a:r>
              <a:rPr lang="zh-CN" altLang="en-US" sz="2000"/>
              <a:t>写入、收藏、放入垃圾箱、删除</a:t>
            </a:r>
            <a:r>
              <a:rPr lang="en-US" altLang="zh-CN" sz="2000"/>
              <a:t>)</a:t>
            </a:r>
            <a:endParaRPr lang="zh-CN" altLang="en-US" sz="2000"/>
          </a:p>
          <a:p>
            <a:pPr marL="342900" indent="-342900" fontAlgn="auto">
              <a:lnSpc>
                <a:spcPct val="200000"/>
              </a:lnSpc>
              <a:buFont typeface="Wingdings" panose="05000000000000000000" charset="0"/>
              <a:buChar char=""/>
            </a:pPr>
            <a:r>
              <a:rPr lang="zh-CN" altLang="en-US" sz="2000"/>
              <a:t> 通过</a:t>
            </a:r>
            <a:r>
              <a:rPr lang="en-US" altLang="zh-CN" sz="2000"/>
              <a:t>File API </a:t>
            </a:r>
            <a:r>
              <a:rPr lang="zh-CN" altLang="en-US" sz="20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a:t>    </a:t>
            </a:r>
            <a:r>
              <a:rPr lang="en-US" altLang="zh-CN"/>
              <a:t>1.</a:t>
            </a:r>
            <a:r>
              <a:rPr lang="zh-CN" altLang="en-US"/>
              <a:t>读取系统相册中的图片</a:t>
            </a:r>
            <a:r>
              <a:rPr lang="en-US" altLang="zh-CN"/>
              <a:t>(</a:t>
            </a:r>
            <a:r>
              <a:rPr lang="zh-CN" altLang="en-US"/>
              <a:t>本应用和其他应用</a:t>
            </a:r>
            <a:r>
              <a:rPr lang="en-US" altLang="zh-CN"/>
              <a:t>)</a:t>
            </a:r>
            <a:endParaRPr lang="zh-CN" altLang="en-US"/>
          </a:p>
          <a:p>
            <a:pPr indent="0" fontAlgn="auto">
              <a:lnSpc>
                <a:spcPct val="200000"/>
              </a:lnSpc>
              <a:buFont typeface="Wingdings" panose="05000000000000000000" charset="0"/>
              <a:buNone/>
            </a:pPr>
            <a:r>
              <a:rPr lang="zh-CN" altLang="en-US"/>
              <a:t>      </a:t>
            </a:r>
            <a:r>
              <a:rPr lang="en-US" altLang="zh-CN"/>
              <a:t>2.</a:t>
            </a:r>
            <a:r>
              <a:rPr lang="zh-CN" altLang="en-US"/>
              <a:t>删除系统相册中的图片</a:t>
            </a:r>
            <a:r>
              <a:rPr lang="en-US" altLang="zh-CN"/>
              <a:t>(</a:t>
            </a:r>
            <a:r>
              <a:rPr lang="zh-CN" altLang="en-US"/>
              <a:t>只能删除本应用的，其他应用的就是有权限也不行</a:t>
            </a:r>
            <a:r>
              <a:rPr lang="en-US" altLang="zh-CN"/>
              <a:t>)</a:t>
            </a:r>
            <a:r>
              <a:rPr lang="zh-CN" altLang="en-US" sz="2000"/>
              <a:t> </a:t>
            </a:r>
            <a:endParaRPr lang="zh-CN" altLang="en-US" sz="2000"/>
          </a:p>
          <a:p>
            <a:pPr indent="0" fontAlgn="auto">
              <a:lnSpc>
                <a:spcPct val="200000"/>
              </a:lnSpc>
              <a:spcBef>
                <a:spcPts val="1800"/>
              </a:spcBef>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138295"/>
          </a:xfrm>
          <a:prstGeom prst="rect">
            <a:avLst/>
          </a:prstGeom>
          <a:noFill/>
        </p:spPr>
        <p:txBody>
          <a:bodyPr wrap="square" rtlCol="0">
            <a:spAutoFit/>
          </a:bodyPr>
          <a:p>
            <a:pPr indent="0" fontAlgn="auto" latinLnBrk="1">
              <a:lnSpc>
                <a:spcPct val="150000"/>
              </a:lnSpc>
              <a:spcBef>
                <a:spcPts val="0"/>
              </a:spcBef>
              <a:spcAft>
                <a:spcPts val="600"/>
              </a:spcAft>
              <a:buFont typeface="Wingdings" panose="05000000000000000000" charset="0"/>
              <a:buNone/>
            </a:pPr>
            <a:r>
              <a:rPr lang="en-US" altLang="zh-CN"/>
              <a:t>1</a:t>
            </a:r>
            <a:r>
              <a:rPr lang="en-US" altLang="zh-CN" sz="1600"/>
              <a:t>.</a:t>
            </a:r>
            <a:r>
              <a:rPr lang="zh-CN" altLang="en-US" sz="1600"/>
              <a:t>根据谷歌官方的建议，使用MediaStore API时不要在Android 10及以上系统版本的设备申请存储权限，只在Android 9及以下申请。</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sym typeface="+mn-ea"/>
              </a:rPr>
              <a:t>2.</a:t>
            </a:r>
            <a:r>
              <a:rPr lang="zh-CN" altLang="en-US" sz="1600">
                <a:sym typeface="+mn-ea"/>
              </a:rPr>
              <a:t>在</a:t>
            </a:r>
            <a:r>
              <a:rPr lang="en-US" altLang="zh-CN" sz="1600">
                <a:sym typeface="+mn-ea"/>
              </a:rPr>
              <a:t>Android 10</a:t>
            </a:r>
            <a:r>
              <a:rPr lang="zh-CN" altLang="en-US" sz="1600">
                <a:sym typeface="+mn-ea"/>
              </a:rPr>
              <a:t>及以上的系统设备，如果卸载重装，那么卸载前存储的媒体文件在重装后也访问不到了，除非申请了存储权限（</a:t>
            </a:r>
            <a:r>
              <a:rPr lang="en-US" altLang="zh-CN" sz="1600">
                <a:sym typeface="+mn-ea"/>
              </a:rPr>
              <a:t>MediaStore.Download</a:t>
            </a:r>
            <a:r>
              <a:rPr lang="zh-CN" altLang="en-US" sz="1600">
                <a:sym typeface="+mn-ea"/>
              </a:rPr>
              <a:t>下载目录除外）。</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3.</a:t>
            </a:r>
            <a:r>
              <a:rPr lang="zh-CN" altLang="en-US" sz="1600">
                <a:sym typeface="+mn-ea"/>
              </a:rPr>
              <a:t>在</a:t>
            </a:r>
            <a:r>
              <a:rPr lang="en-US" altLang="zh-CN" sz="1600">
                <a:sym typeface="+mn-ea"/>
              </a:rPr>
              <a:t>Android 10</a:t>
            </a:r>
            <a:r>
              <a:rPr lang="zh-CN" altLang="en-US" sz="1600">
                <a:sym typeface="+mn-ea"/>
              </a:rPr>
              <a:t>及以上的系统设备，通过</a:t>
            </a:r>
            <a:r>
              <a:rPr lang="en-US" altLang="zh-CN" sz="1600">
                <a:sym typeface="+mn-ea"/>
              </a:rPr>
              <a:t>MediaStore API</a:t>
            </a:r>
            <a:r>
              <a:rPr lang="zh-CN" altLang="en-US" sz="1600">
                <a:sym typeface="+mn-ea"/>
              </a:rPr>
              <a:t>是</a:t>
            </a:r>
            <a:r>
              <a:rPr lang="zh-CN" altLang="en-US" sz="1600" b="1">
                <a:solidFill>
                  <a:schemeClr val="tx1"/>
                </a:solidFill>
                <a:sym typeface="+mn-ea"/>
              </a:rPr>
              <a:t>不能访问其他应用保存到媒体下载目录</a:t>
            </a:r>
            <a:r>
              <a:rPr lang="en-US" altLang="zh-CN" sz="1600">
                <a:sym typeface="+mn-ea"/>
              </a:rPr>
              <a:t>(MediaStore.Dowload)</a:t>
            </a:r>
            <a:r>
              <a:rPr lang="zh-CN" altLang="en-US" sz="1600">
                <a:sym typeface="+mn-ea"/>
              </a:rPr>
              <a:t>的文件，即使是有权限也不行，只有使用</a:t>
            </a:r>
            <a:r>
              <a:rPr lang="en-US" altLang="zh-CN" sz="1600">
                <a:sym typeface="+mn-ea"/>
              </a:rPr>
              <a:t>SAF</a:t>
            </a:r>
            <a:r>
              <a:rPr lang="zh-CN" altLang="en-US" sz="1600">
                <a:sym typeface="+mn-ea"/>
              </a:rPr>
              <a:t>才能访问。</a:t>
            </a:r>
            <a:endParaRPr lang="zh-CN" altLang="en-US" sz="1600">
              <a:sym typeface="+mn-ea"/>
            </a:endParaRPr>
          </a:p>
          <a:p>
            <a:pPr indent="0" fontAlgn="auto" latinLnBrk="1">
              <a:lnSpc>
                <a:spcPct val="150000"/>
              </a:lnSpc>
              <a:spcBef>
                <a:spcPts val="0"/>
              </a:spcBef>
              <a:spcAft>
                <a:spcPts val="600"/>
              </a:spcAft>
              <a:buFont typeface="Wingdings" panose="05000000000000000000" charset="0"/>
              <a:buNone/>
            </a:pPr>
            <a:r>
              <a:rPr lang="en-US" altLang="zh-CN" sz="1600">
                <a:sym typeface="+mn-ea"/>
              </a:rPr>
              <a:t>4.</a:t>
            </a:r>
            <a:r>
              <a:rPr lang="zh-CN" altLang="en-US" sz="1600">
                <a:sym typeface="+mn-ea"/>
              </a:rPr>
              <a:t>在</a:t>
            </a:r>
            <a:r>
              <a:rPr lang="en-US" altLang="zh-CN" sz="1600">
                <a:sym typeface="+mn-ea"/>
              </a:rPr>
              <a:t>Android 11</a:t>
            </a:r>
            <a:r>
              <a:rPr lang="zh-CN" altLang="en-US" sz="1600">
                <a:sym typeface="+mn-ea"/>
              </a:rPr>
              <a:t>，谷歌又恢复了通过</a:t>
            </a:r>
            <a:r>
              <a:rPr lang="en-US" altLang="zh-CN" sz="1600">
                <a:sym typeface="+mn-ea"/>
              </a:rPr>
              <a:t>File API</a:t>
            </a:r>
            <a:r>
              <a:rPr lang="zh-CN" altLang="en-US" sz="1600">
                <a:sym typeface="+mn-ea"/>
              </a:rPr>
              <a:t>直接使用文件路径来访问媒体文件。所有的文件归属、存储权限、访问方式等限制条件和</a:t>
            </a:r>
            <a:r>
              <a:rPr lang="en-US" altLang="zh-CN" sz="1600">
                <a:sym typeface="+mn-ea"/>
              </a:rPr>
              <a:t>MediaStore</a:t>
            </a:r>
            <a:r>
              <a:rPr lang="zh-CN" altLang="en-US" sz="1600">
                <a:sym typeface="+mn-ea"/>
              </a:rPr>
              <a:t>是一样的。但是随机读取和写入的性能会慢一倍，所以谷歌官方还是建议通过</a:t>
            </a:r>
            <a:r>
              <a:rPr lang="en-US" altLang="zh-CN" sz="1600">
                <a:sym typeface="+mn-ea"/>
              </a:rPr>
              <a:t>MediaStore API</a:t>
            </a:r>
            <a:r>
              <a:rPr lang="zh-CN" altLang="en-US" sz="1600">
                <a:sym typeface="+mn-ea"/>
              </a:rPr>
              <a:t>来访问。</a:t>
            </a:r>
            <a:endParaRPr lang="zh-CN" altLang="en-US" sz="1600"/>
          </a:p>
          <a:p>
            <a:pPr indent="0" fontAlgn="auto" latinLnBrk="1">
              <a:lnSpc>
                <a:spcPct val="150000"/>
              </a:lnSpc>
              <a:spcBef>
                <a:spcPts val="0"/>
              </a:spcBef>
              <a:spcAft>
                <a:spcPts val="600"/>
              </a:spcAft>
              <a:buFont typeface="Wingdings" panose="05000000000000000000" charset="0"/>
              <a:buNone/>
            </a:pPr>
            <a:r>
              <a:rPr lang="en-US" altLang="zh-CN" sz="1600"/>
              <a:t>5.</a:t>
            </a:r>
            <a:r>
              <a:rPr lang="zh-CN" altLang="en-US" sz="1600"/>
              <a:t>MediaStore API 需不需要存储权限与</a:t>
            </a:r>
            <a:r>
              <a:rPr lang="zh-CN" altLang="en-US" sz="1600" b="1"/>
              <a:t>targetApi</a:t>
            </a:r>
            <a:r>
              <a:rPr lang="zh-CN" altLang="en-US" sz="1600"/>
              <a:t>无关，只与</a:t>
            </a:r>
            <a:r>
              <a:rPr lang="zh-CN" altLang="en-US" sz="1600" b="1"/>
              <a:t>设备系统版本</a:t>
            </a:r>
            <a:r>
              <a:rPr lang="zh-CN" altLang="en-US" sz="1600"/>
              <a:t>(高于Android10不需要权限)有关。</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489075"/>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solidFill>
                  <a:schemeClr val="tx1"/>
                </a:solidFill>
                <a:effectLst>
                  <a:outerShdw blurRad="38100" dist="38100" dir="2700000" algn="tl">
                    <a:srgbClr val="000000">
                      <a:alpha val="43137"/>
                    </a:srgbClr>
                  </a:outerShdw>
                </a:effectLst>
              </a:rPr>
              <a:t>(</a:t>
            </a:r>
            <a:r>
              <a:rPr lang="en-US" altLang="zh-CN" sz="2800">
                <a:effectLst>
                  <a:outerShdw blurRad="38100" dist="38100" dir="2700000" algn="tl">
                    <a:srgbClr val="000000">
                      <a:alpha val="43137"/>
                    </a:srgbClr>
                  </a:outerShdw>
                </a:effectLst>
                <a:sym typeface="+mn-ea"/>
              </a:rPr>
              <a:t>SAF</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923925" y="46736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120265"/>
            <a:ext cx="10569575" cy="418465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000"/>
              <a:t> </a:t>
            </a:r>
            <a:r>
              <a:rPr lang="zh-CN" altLang="en-US" sz="2000"/>
              <a:t>创建文档</a:t>
            </a:r>
            <a:r>
              <a:rPr lang="en-US" altLang="zh-CN" sz="2000"/>
              <a:t>(Intent.ACTION_CREATE_DOCUMENT)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创建文档获得</a:t>
            </a:r>
            <a:r>
              <a:rPr lang="en-US" altLang="zh-CN"/>
              <a:t>Uri</a:t>
            </a:r>
            <a:r>
              <a:rPr lang="zh-CN" altLang="en-US"/>
              <a:t>，对文档写入内容。</a:t>
            </a:r>
            <a:endParaRPr lang="zh-CN" altLang="en-US"/>
          </a:p>
          <a:p>
            <a:pPr marL="342900" indent="-342900" fontAlgn="auto">
              <a:lnSpc>
                <a:spcPct val="150000"/>
              </a:lnSpc>
              <a:buFont typeface="Wingdings" panose="05000000000000000000" charset="0"/>
              <a:buChar char=""/>
            </a:pPr>
            <a:r>
              <a:rPr lang="zh-CN" altLang="en-US" sz="2000"/>
              <a:t> 打开文档</a:t>
            </a:r>
            <a:r>
              <a:rPr lang="en-US" altLang="zh-CN" sz="2000">
                <a:sym typeface="+mn-ea"/>
              </a:rPr>
              <a:t>(Intent.ACTION_OPEN_DOCUMENT)</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打开文档获得</a:t>
            </a:r>
            <a:r>
              <a:rPr lang="en-US" altLang="zh-CN"/>
              <a:t>Uri</a:t>
            </a:r>
            <a:r>
              <a:rPr lang="zh-CN" altLang="en-US"/>
              <a:t>，对文档读、写或删除。</a:t>
            </a:r>
            <a:endParaRPr lang="zh-CN" altLang="en-US" sz="2000"/>
          </a:p>
          <a:p>
            <a:pPr marL="342900" indent="-342900" fontAlgn="auto">
              <a:lnSpc>
                <a:spcPct val="150000"/>
              </a:lnSpc>
              <a:buFont typeface="Wingdings" panose="05000000000000000000" charset="0"/>
              <a:buChar char=""/>
            </a:pPr>
            <a:r>
              <a:rPr lang="zh-CN" altLang="en-US" sz="2000"/>
              <a:t> 打开文档树</a:t>
            </a:r>
            <a:r>
              <a:rPr lang="en-US" altLang="zh-CN" sz="2000">
                <a:sym typeface="+mn-ea"/>
              </a:rPr>
              <a:t>(Intent.ACTION_OPEN_DOCUMENT_TREE)</a:t>
            </a:r>
            <a:endParaRPr lang="zh-CN" altLang="en-US" sz="2000"/>
          </a:p>
          <a:p>
            <a:pPr indent="0" fontAlgn="auto">
              <a:lnSpc>
                <a:spcPct val="150000"/>
              </a:lnSpc>
              <a:spcBef>
                <a:spcPts val="600"/>
              </a:spcBef>
              <a:spcAft>
                <a:spcPts val="600"/>
              </a:spcAft>
              <a:buFont typeface="Wingdings" panose="05000000000000000000" charset="0"/>
              <a:buNone/>
            </a:pPr>
            <a:r>
              <a:rPr lang="zh-CN" altLang="en-US" sz="2000"/>
              <a:t>   </a:t>
            </a:r>
            <a:r>
              <a:rPr lang="zh-CN" altLang="en-US"/>
              <a:t>  根据用户选定的目录，系统会授予</a:t>
            </a:r>
            <a:r>
              <a:rPr lang="en-US" altLang="zh-CN"/>
              <a:t>App</a:t>
            </a:r>
            <a:r>
              <a:rPr lang="zh-CN" altLang="en-US">
                <a:sym typeface="+mn-ea"/>
              </a:rPr>
              <a:t>对该目录内容的访问权限，</a:t>
            </a:r>
            <a:r>
              <a:rPr lang="zh-CN" altLang="en-US"/>
              <a:t>可以对该目录的所有目录和文件进行读、写、删除等操作。</a:t>
            </a:r>
            <a:endParaRPr lang="zh-CN" altLang="en-US"/>
          </a:p>
          <a:p>
            <a:pPr indent="0" fontAlgn="auto">
              <a:lnSpc>
                <a:spcPct val="150000"/>
              </a:lnSpc>
              <a:spcBef>
                <a:spcPts val="600"/>
              </a:spcBef>
              <a:spcAft>
                <a:spcPts val="600"/>
              </a:spcAft>
              <a:buFont typeface="Wingdings" panose="05000000000000000000" charset="0"/>
              <a:buNone/>
            </a:pPr>
            <a:r>
              <a:rPr lang="zh-CN" altLang="en-US" sz="1600">
                <a:sym typeface="+mn-ea"/>
                <a:hlinkClick r:id="rId1" action="ppaction://hlinkfile"/>
              </a:rPr>
              <a:t>示例代码</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77265" y="18154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zh-CN" altLang="en-US" sz="2800">
                <a:effectLst>
                  <a:outerShdw blurRad="38100" dist="38100" dir="2700000" algn="tl">
                    <a:srgbClr val="000000">
                      <a:alpha val="43137"/>
                    </a:srgbClr>
                  </a:outerShdw>
                </a:effectLst>
                <a:sym typeface="+mn-ea"/>
              </a:rPr>
              <a:t>存储访问框架</a:t>
            </a:r>
            <a:r>
              <a:rPr lang="en-US" altLang="zh-CN" sz="2800">
                <a:effectLst>
                  <a:outerShdw blurRad="38100" dist="38100" dir="2700000" algn="tl">
                    <a:srgbClr val="000000">
                      <a:alpha val="43137"/>
                    </a:srgbClr>
                  </a:outerShdw>
                </a:effectLst>
                <a:sym typeface="+mn-ea"/>
              </a:rPr>
              <a:t>(</a:t>
            </a:r>
            <a:r>
              <a:rPr lang="en-US" altLang="zh-CN" sz="2800">
                <a:effectLst>
                  <a:outerShdw blurRad="38100" dist="38100" dir="2700000" algn="tl">
                    <a:srgbClr val="000000">
                      <a:alpha val="43137"/>
                    </a:srgbClr>
                  </a:outerShdw>
                </a:effectLst>
                <a:sym typeface="+mn-ea"/>
              </a:rPr>
              <a:t>SAF</a:t>
            </a:r>
            <a:r>
              <a:rPr lang="en-US" altLang="zh-CN" sz="2800">
                <a:effectLst>
                  <a:outerShdw blurRad="38100" dist="38100" dir="2700000" algn="tl">
                    <a:srgbClr val="000000">
                      <a:alpha val="43137"/>
                    </a:srgbClr>
                  </a:outerShdw>
                </a:effectLst>
                <a:sym typeface="+mn-ea"/>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49960" y="2493645"/>
            <a:ext cx="10569575" cy="3399790"/>
          </a:xfrm>
          <a:prstGeom prst="rect">
            <a:avLst/>
          </a:prstGeom>
          <a:noFill/>
        </p:spPr>
        <p:txBody>
          <a:bodyPr wrap="square" rtlCol="0">
            <a:spAutoFit/>
          </a:bodyPr>
          <a:p>
            <a:pPr indent="0" fontAlgn="auto">
              <a:lnSpc>
                <a:spcPct val="200000"/>
              </a:lnSpc>
              <a:spcBef>
                <a:spcPts val="600"/>
              </a:spcBef>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200000"/>
              </a:lnSpc>
              <a:spcBef>
                <a:spcPts val="600"/>
              </a:spcBef>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200000"/>
              </a:lnSpc>
              <a:spcBef>
                <a:spcPts val="600"/>
              </a:spcBef>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200000"/>
              </a:lnSpc>
              <a:spcBef>
                <a:spcPts val="600"/>
              </a:spcBef>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20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0" fontAlgn="auto" latinLnBrk="1">
              <a:lnSpc>
                <a:spcPct val="200000"/>
              </a:lnSpc>
              <a:buFont typeface="Wingdings" panose="05000000000000000000" charset="0"/>
              <a:buChar char=""/>
            </a:pPr>
            <a:r>
              <a:rPr lang="zh-CN" altLang="en-US" sz="2000"/>
              <a:t> 应用的 Activity 可见</a:t>
            </a:r>
            <a:endParaRPr lang="zh-CN" altLang="en-US" sz="2000"/>
          </a:p>
          <a:p>
            <a:pPr marL="342900" indent="0" fontAlgn="auto" latinLnBrk="1">
              <a:lnSpc>
                <a:spcPct val="200000"/>
              </a:lnSpc>
              <a:buFont typeface="Wingdings" panose="05000000000000000000" charset="0"/>
              <a:buChar char=""/>
            </a:pPr>
            <a:r>
              <a:rPr lang="zh-CN" altLang="en-US" sz="2000"/>
              <a:t> 应用运行的某个前台服务已声明前台服务类型为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20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20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20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前台服务</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i="1">
                <a:solidFill>
                  <a:schemeClr val="tx1"/>
                </a:solidFill>
                <a:effectLst>
                  <a:outerShdw blurRad="38100" dist="19050" dir="2700000" algn="tl" rotWithShape="0">
                    <a:schemeClr val="dk1">
                      <a:alpha val="40000"/>
                    </a:schemeClr>
                  </a:outerShdw>
                </a:effectLst>
              </a:rPr>
              <a:t>其它</a:t>
            </a:r>
            <a:r>
              <a:rPr lang="en-US" altLang="zh-CN" i="1">
                <a:solidFill>
                  <a:schemeClr val="tx1"/>
                </a:solidFill>
                <a:effectLst>
                  <a:outerShdw blurRad="38100" dist="19050" dir="2700000" algn="tl" rotWithShape="0">
                    <a:schemeClr val="dk1">
                      <a:alpha val="40000"/>
                    </a:schemeClr>
                  </a:outerShdw>
                </a:effectLst>
              </a:rPr>
              <a:t>...</a:t>
            </a:r>
            <a:endParaRPr lang="en-US" altLang="zh-CN"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97100"/>
            <a:ext cx="6844665" cy="3569335"/>
          </a:xfrm>
          <a:prstGeom prst="rect">
            <a:avLst/>
          </a:prstGeom>
          <a:noFill/>
        </p:spPr>
        <p:txBody>
          <a:bodyPr wrap="square" rtlCol="0">
            <a:spAutoFit/>
          </a:bodyPr>
          <a:p>
            <a:pPr indent="0" fontAlgn="auto">
              <a:lnSpc>
                <a:spcPct val="150000"/>
              </a:lnSpc>
              <a:buFont typeface="Wingdings" panose="05000000000000000000" charset="0"/>
              <a:buNone/>
            </a:pPr>
            <a:r>
              <a:rPr lang="zh-CN" altLang="en-US"/>
              <a:t>在</a:t>
            </a:r>
            <a:r>
              <a:rPr lang="en-US" altLang="zh-CN"/>
              <a:t>Android10</a:t>
            </a:r>
            <a:r>
              <a:rPr lang="zh-CN" altLang="en-US"/>
              <a:t>及之前的设备中，应用请求权限弹出窗权限对话框，用户</a:t>
            </a:r>
            <a:r>
              <a:rPr lang="zh-CN" altLang="en-US" b="1"/>
              <a:t>拒绝一次</a:t>
            </a:r>
            <a:r>
              <a:rPr lang="zh-CN" altLang="en-US"/>
              <a:t>后，以后每次请求权限弹出都会有“拒绝，不要再询问”这一选项，只要用户点击了此选项，以后都不会弹出权限对话框。</a:t>
            </a:r>
            <a:endParaRPr lang="zh-CN" altLang="en-US"/>
          </a:p>
          <a:p>
            <a:pPr indent="0" fontAlgn="auto">
              <a:lnSpc>
                <a:spcPct val="150000"/>
              </a:lnSpc>
              <a:spcBef>
                <a:spcPts val="1200"/>
              </a:spcBef>
              <a:buFont typeface="Wingdings" panose="05000000000000000000" charset="0"/>
              <a:buNone/>
            </a:pPr>
            <a:r>
              <a:rPr lang="zh-CN" altLang="en-US"/>
              <a:t>而在</a:t>
            </a:r>
            <a:r>
              <a:rPr lang="en-US" altLang="zh-CN"/>
              <a:t>Android11</a:t>
            </a:r>
            <a:r>
              <a:rPr lang="zh-CN" altLang="en-US"/>
              <a:t>的设备中，权限对话框不会出现“</a:t>
            </a:r>
            <a:r>
              <a:rPr lang="zh-CN" altLang="en-US">
                <a:sym typeface="+mn-ea"/>
              </a:rPr>
              <a:t>拒绝，不要再询问</a:t>
            </a:r>
            <a:r>
              <a:rPr lang="zh-CN" altLang="en-US"/>
              <a:t>”这一选项，用户只要</a:t>
            </a:r>
            <a:r>
              <a:rPr lang="zh-CN" altLang="en-US" b="1"/>
              <a:t>两次点击拒绝，</a:t>
            </a:r>
            <a:r>
              <a:rPr lang="zh-CN" altLang="en-US"/>
              <a:t>后续在请求权限都不会都不会弹出权限框，而是直接返回拒绝。</a:t>
            </a:r>
            <a:endParaRPr lang="zh-CN" altLang="en-US"/>
          </a:p>
          <a:p>
            <a:pPr indent="0" fontAlgn="auto">
              <a:lnSpc>
                <a:spcPct val="150000"/>
              </a:lnSpc>
              <a:buFont typeface="Wingdings" panose="05000000000000000000" charset="0"/>
              <a:buNone/>
            </a:pPr>
            <a:r>
              <a:rPr lang="zh-CN" altLang="en-US"/>
              <a:t>此项变更对于遵循动态判断申请权限做法的应用来说，不会有影响。</a:t>
            </a:r>
            <a:endParaRPr lang="zh-CN" altLang="en-US"/>
          </a:p>
        </p:txBody>
      </p:sp>
      <p:pic>
        <p:nvPicPr>
          <p:cNvPr id="7" name="图片 6"/>
          <p:cNvPicPr>
            <a:picLocks noChangeAspect="1"/>
          </p:cNvPicPr>
          <p:nvPr/>
        </p:nvPicPr>
        <p:blipFill>
          <a:blip r:embed="rId1"/>
          <a:stretch>
            <a:fillRect/>
          </a:stretch>
        </p:blipFill>
        <p:spPr>
          <a:xfrm>
            <a:off x="8400415" y="4049395"/>
            <a:ext cx="2313305" cy="2096135"/>
          </a:xfrm>
          <a:prstGeom prst="rect">
            <a:avLst/>
          </a:prstGeom>
        </p:spPr>
      </p:pic>
      <p:pic>
        <p:nvPicPr>
          <p:cNvPr id="8" name="图片 7"/>
          <p:cNvPicPr>
            <a:picLocks noChangeAspect="1"/>
          </p:cNvPicPr>
          <p:nvPr/>
        </p:nvPicPr>
        <p:blipFill>
          <a:blip r:embed="rId2"/>
          <a:stretch>
            <a:fillRect/>
          </a:stretch>
        </p:blipFill>
        <p:spPr>
          <a:xfrm>
            <a:off x="8410575" y="1557020"/>
            <a:ext cx="2292985" cy="2058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来电过滤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扫描蓝牙</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16480"/>
            <a:ext cx="10340975" cy="3846195"/>
          </a:xfrm>
          <a:prstGeom prst="rect">
            <a:avLst/>
          </a:prstGeom>
          <a:noFill/>
        </p:spPr>
        <p:txBody>
          <a:bodyPr wrap="square" rtlCol="0">
            <a:spAutoFit/>
          </a:bodyPr>
          <a:p>
            <a:pPr indent="0" fontAlgn="auto" latinLnBrk="1">
              <a:lnSpc>
                <a:spcPct val="20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20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20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200000"/>
              </a:lnSpc>
              <a:buFont typeface="Wingdings" panose="05000000000000000000" charset="0"/>
              <a:buNone/>
            </a:pPr>
            <a:endParaRPr lang="zh-CN" altLang="en-US" sz="2200">
              <a:sym typeface="+mn-ea"/>
            </a:endParaRPr>
          </a:p>
          <a:p>
            <a:pPr indent="0" fontAlgn="auto" latinLnBrk="1">
              <a:lnSpc>
                <a:spcPct val="20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60145"/>
          </a:xfrm>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838200" y="1438275"/>
            <a:ext cx="10516235" cy="4477385"/>
          </a:xfrm>
          <a:prstGeom prst="rect">
            <a:avLst/>
          </a:prstGeom>
          <a:noFill/>
        </p:spPr>
        <p:txBody>
          <a:bodyPr wrap="square" rtlCol="0">
            <a:spAutoFit/>
          </a:bodyPr>
          <a:p>
            <a:pPr marL="0" indent="0" fontAlgn="auto" latinLnBrk="1">
              <a:lnSpc>
                <a:spcPct val="150000"/>
              </a:lnSpc>
              <a:spcBef>
                <a:spcPts val="600"/>
              </a:spcBef>
              <a:spcAft>
                <a:spcPts val="0"/>
              </a:spcAft>
              <a:buNone/>
            </a:pPr>
            <a:r>
              <a:rPr sz="2000">
                <a:sym typeface="+mn-ea"/>
              </a:rPr>
              <a:t>为了让用户更好地管理自己的文件并减少混乱，以 Android 10（API 级别 29）及更高版本为目标平台的应用在默认情况下被赋予了对</a:t>
            </a:r>
            <a:r>
              <a:rPr sz="2000">
                <a:latin typeface="Arial Italic" panose="020B0604020202090204" charset="0"/>
                <a:sym typeface="+mn-ea"/>
              </a:rPr>
              <a:t>外部存储空间的</a:t>
            </a:r>
            <a:r>
              <a:rPr sz="2000" i="1">
                <a:latin typeface="Arial Italic" panose="020B0604020202090204" charset="0"/>
                <a:sym typeface="+mn-ea"/>
              </a:rPr>
              <a:t>分区访问权限</a:t>
            </a:r>
            <a:r>
              <a:rPr lang="zh-CN" sz="2000">
                <a:latin typeface="Arial Italic" panose="020B0604020202090204" charset="0"/>
                <a:sym typeface="+mn-ea"/>
              </a:rPr>
              <a:t>，</a:t>
            </a:r>
            <a:r>
              <a:rPr lang="zh-CN" sz="2000">
                <a:sym typeface="+mn-ea"/>
              </a:rPr>
              <a:t>应用只能访问外部存储空间上的应用专属目录，以及本应用所创建的特定类型的媒体文件。</a:t>
            </a:r>
            <a:endParaRPr lang="zh-CN" sz="2000"/>
          </a:p>
          <a:p>
            <a:pPr marL="0" indent="0" fontAlgn="auto" latinLnBrk="1">
              <a:lnSpc>
                <a:spcPct val="150000"/>
              </a:lnSpc>
              <a:spcBef>
                <a:spcPts val="600"/>
              </a:spcBef>
              <a:spcAft>
                <a:spcPts val="0"/>
              </a:spcAft>
              <a:buNone/>
            </a:pPr>
            <a:r>
              <a:rPr lang="en-US" altLang="zh-CN" sz="2000">
                <a:sym typeface="+mn-ea"/>
              </a:rPr>
              <a:t>Android 10</a:t>
            </a:r>
            <a:r>
              <a:rPr lang="zh-CN" altLang="en-US" sz="2000">
                <a:sym typeface="+mn-ea"/>
              </a:rPr>
              <a:t>中可通过在清单文件中设置</a:t>
            </a:r>
            <a:r>
              <a:rPr lang="en-US" altLang="zh-CN" sz="2000">
                <a:sym typeface="+mn-ea"/>
              </a:rPr>
              <a:t>requstLegacyExternalStorage</a:t>
            </a:r>
            <a:r>
              <a:rPr lang="zh-CN" altLang="en-US" sz="2000">
                <a:sym typeface="+mn-ea"/>
              </a:rPr>
              <a:t>标识暂时停用</a:t>
            </a:r>
            <a:r>
              <a:rPr lang="zh-CN" altLang="en-US" sz="2000">
                <a:sym typeface="+mn-ea"/>
              </a:rPr>
              <a:t>分区存储</a:t>
            </a:r>
            <a:r>
              <a:rPr lang="zh-CN" altLang="en-US" sz="2000">
                <a:sym typeface="+mn-ea"/>
              </a:rPr>
              <a:t>。所有的存储空间访问方式还是同以前一样。</a:t>
            </a:r>
            <a:endParaRPr lang="zh-CN" altLang="en-US" sz="2000"/>
          </a:p>
          <a:p>
            <a:pPr marL="0" indent="0" fontAlgn="auto" latinLnBrk="1">
              <a:lnSpc>
                <a:spcPct val="150000"/>
              </a:lnSpc>
              <a:spcBef>
                <a:spcPts val="600"/>
              </a:spcBef>
              <a:spcAft>
                <a:spcPts val="0"/>
              </a:spcAft>
              <a:buNone/>
            </a:pPr>
            <a:r>
              <a:rPr lang="zh-CN" altLang="en-US" sz="2000">
                <a:sym typeface="+mn-ea"/>
              </a:rPr>
              <a:t>但是，如果应用的</a:t>
            </a:r>
            <a:r>
              <a:rPr lang="en-US" altLang="zh-CN" sz="2000">
                <a:sym typeface="+mn-ea"/>
              </a:rPr>
              <a:t>TargetApi</a:t>
            </a:r>
            <a:r>
              <a:rPr lang="zh-CN" altLang="en-US" sz="2000">
                <a:sym typeface="+mn-ea"/>
              </a:rPr>
              <a:t>升到</a:t>
            </a:r>
            <a:r>
              <a:rPr lang="en-US" altLang="zh-CN" sz="2000">
                <a:sym typeface="+mn-ea"/>
              </a:rPr>
              <a:t>30</a:t>
            </a:r>
            <a:r>
              <a:rPr lang="zh-CN" altLang="en-US" sz="2000">
                <a:sym typeface="+mn-ea"/>
              </a:rPr>
              <a:t>后，此标志会被忽略，在以</a:t>
            </a:r>
            <a:r>
              <a:rPr lang="en-US" altLang="zh-CN" sz="2000">
                <a:sym typeface="+mn-ea"/>
              </a:rPr>
              <a:t>Android11</a:t>
            </a:r>
            <a:r>
              <a:rPr lang="zh-CN" altLang="en-US" sz="2000">
                <a:sym typeface="+mn-ea"/>
              </a:rPr>
              <a:t>为目标平台的应用会强制启用分区存储。</a:t>
            </a:r>
            <a:endParaRPr lang="zh-CN" altLang="en-US" sz="2000"/>
          </a:p>
          <a:p>
            <a:pPr marL="0" indent="0" fontAlgn="auto" latinLnBrk="1">
              <a:lnSpc>
                <a:spcPct val="150000"/>
              </a:lnSpc>
              <a:spcBef>
                <a:spcPts val="600"/>
              </a:spcBef>
              <a:spcAft>
                <a:spcPts val="0"/>
              </a:spcAft>
              <a:buNone/>
            </a:pPr>
            <a:r>
              <a:rPr lang="zh-CN" altLang="en-US" sz="2000">
                <a:sym typeface="+mn-ea"/>
              </a:rPr>
              <a:t>若是在应用升级后需要做数据迁移，可以在清单文件中设置</a:t>
            </a:r>
            <a:r>
              <a:rPr lang="en-US" altLang="zh-CN" sz="2000">
                <a:sym typeface="+mn-ea"/>
              </a:rPr>
              <a:t>preserveLegacyExternalStorage</a:t>
            </a:r>
            <a:r>
              <a:rPr lang="zh-CN" altLang="en-US" sz="2000">
                <a:sym typeface="+mn-ea"/>
              </a:rPr>
              <a:t>来保存旧版存储模型，但若用户在</a:t>
            </a:r>
            <a:r>
              <a:rPr lang="en-US" altLang="zh-CN" sz="2000">
                <a:sym typeface="+mn-ea"/>
              </a:rPr>
              <a:t>Android11</a:t>
            </a:r>
            <a:r>
              <a:rPr lang="zh-CN" altLang="en-US" sz="2000">
                <a:sym typeface="+mn-ea"/>
              </a:rPr>
              <a:t>上新装或重装，就无法使用旧版存储模型。</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数据访问审核</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454785"/>
            <a:ext cx="10050145" cy="922020"/>
          </a:xfrm>
          <a:prstGeom prst="rect">
            <a:avLst/>
          </a:prstGeom>
          <a:noFill/>
        </p:spPr>
        <p:txBody>
          <a:bodyPr wrap="square" rtlCol="0">
            <a:spAutoFit/>
          </a:bodyPr>
          <a:p>
            <a:pPr indent="0" fontAlgn="auto" latinLnBrk="1">
              <a:lnSpc>
                <a:spcPct val="150000"/>
              </a:lnSpc>
              <a:spcBef>
                <a:spcPts val="1200"/>
              </a:spcBef>
              <a:buFont typeface="Wingdings" panose="05000000000000000000" charset="0"/>
              <a:buNone/>
            </a:pPr>
            <a:r>
              <a:rPr lang="en-US" altLang="zh-CN"/>
              <a:t>Android 11 </a:t>
            </a:r>
            <a:r>
              <a:rPr lang="zh-CN" altLang="en-US"/>
              <a:t>引入了数据访问审核功能，借助数据访问审核功能，可以很容易的查看或记录应用中访问私密数据的调用信息。</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059180" y="2707005"/>
            <a:ext cx="4692650" cy="3522980"/>
          </a:xfrm>
          <a:prstGeom prst="rect">
            <a:avLst/>
          </a:prstGeom>
        </p:spPr>
      </p:pic>
      <p:pic>
        <p:nvPicPr>
          <p:cNvPr id="6" name="图片 5"/>
          <p:cNvPicPr>
            <a:picLocks noChangeAspect="1"/>
          </p:cNvPicPr>
          <p:nvPr/>
        </p:nvPicPr>
        <p:blipFill>
          <a:blip r:embed="rId3"/>
          <a:stretch>
            <a:fillRect/>
          </a:stretch>
        </p:blipFill>
        <p:spPr>
          <a:xfrm>
            <a:off x="6133465" y="3477260"/>
            <a:ext cx="5380355" cy="16173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altLang="zh-CN" sz="3600">
                <a:solidFill>
                  <a:schemeClr val="tx1"/>
                </a:solidFill>
                <a:effectLst>
                  <a:outerShdw blurRad="38100" dist="19050" dir="2700000" algn="tl" rotWithShape="0">
                    <a:schemeClr val="dk1">
                      <a:alpha val="40000"/>
                    </a:schemeClr>
                  </a:outerShdw>
                </a:effectLst>
              </a:rPr>
              <a:t>MAC</a:t>
            </a:r>
            <a:r>
              <a:rPr lang="zh-CN" altLang="en-US" sz="3600">
                <a:solidFill>
                  <a:schemeClr val="tx1"/>
                </a:solidFill>
                <a:effectLst>
                  <a:outerShdw blurRad="38100" dist="19050" dir="2700000" algn="tl" rotWithShape="0">
                    <a:schemeClr val="dk1">
                      <a:alpha val="40000"/>
                    </a:schemeClr>
                  </a:outerShdw>
                </a:effectLst>
              </a:rPr>
              <a:t>地址变更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708785"/>
            <a:ext cx="10050145" cy="4276725"/>
          </a:xfrm>
          <a:prstGeom prst="rect">
            <a:avLst/>
          </a:prstGeom>
          <a:noFill/>
        </p:spPr>
        <p:txBody>
          <a:bodyPr wrap="square" rtlCol="0">
            <a:spAutoFit/>
          </a:bodyPr>
          <a:p>
            <a:pPr indent="0" fontAlgn="auto" latinLnBrk="1">
              <a:lnSpc>
                <a:spcPct val="200000"/>
              </a:lnSpc>
              <a:spcBef>
                <a:spcPts val="1200"/>
              </a:spcBef>
              <a:buFont typeface="Wingdings" panose="05000000000000000000" charset="0"/>
              <a:buNone/>
            </a:pPr>
            <a:r>
              <a:rPr lang="zh-CN"/>
              <a:t>在</a:t>
            </a:r>
            <a:r>
              <a:rPr lang="en-US" altLang="zh-CN"/>
              <a:t>targetApi&lt;=29(</a:t>
            </a:r>
            <a:r>
              <a:rPr lang="zh-CN" altLang="en-US"/>
              <a:t>目标应用及</a:t>
            </a:r>
            <a:r>
              <a:rPr lang="en-US" altLang="zh-CN"/>
              <a:t>Android10</a:t>
            </a:r>
            <a:r>
              <a:rPr lang="zh-CN" altLang="en-US"/>
              <a:t>及以下</a:t>
            </a:r>
            <a:r>
              <a:rPr lang="en-US" altLang="zh-CN"/>
              <a:t>)</a:t>
            </a:r>
            <a:r>
              <a:t>的应用中，MAC 地址的随机分配是基于每个 SSID 进行的，因为 Passpoint 可以连接到同一配置文件的不同 SSID。而在</a:t>
            </a:r>
            <a:r>
              <a:rPr lang="en-US"/>
              <a:t>targetApi=30</a:t>
            </a:r>
            <a:r>
              <a:t>应用中，Passpoint 网络的 MAC 地址随机分配将更改为针对每个完全限定域名 (FQDN) 进行分配</a:t>
            </a:r>
            <a:r>
              <a:rPr lang="zh-CN"/>
              <a:t>。</a:t>
            </a:r>
            <a:endParaRPr lang="zh-CN"/>
          </a:p>
          <a:p>
            <a:pPr indent="0" fontAlgn="auto" latinLnBrk="1">
              <a:lnSpc>
                <a:spcPct val="200000"/>
              </a:lnSpc>
              <a:spcBef>
                <a:spcPts val="1200"/>
              </a:spcBef>
              <a:buFont typeface="Wingdings" panose="05000000000000000000" charset="0"/>
              <a:buNone/>
            </a:pPr>
            <a:r>
              <a:rPr lang="en-US" altLang="zh-CN"/>
              <a:t>mac</a:t>
            </a:r>
            <a:r>
              <a:rPr lang="zh-CN" altLang="en-US"/>
              <a:t>地址在Android 6.0（API 级别 23）到 Android 9（API 级别 28）中，都会返回一个固定的地址 02:00:00:00:00:00，而在搭载 Android 10（API 级别 29）及更高版本的设备中如不是系统应用将会随机化分配。</a:t>
            </a:r>
            <a:endParaRPr lang="zh-CN" altLang="en-US"/>
          </a:p>
          <a:p>
            <a:pPr indent="0" fontAlgn="auto" latinLnBrk="1">
              <a:lnSpc>
                <a:spcPct val="200000"/>
              </a:lnSpc>
              <a:spcBef>
                <a:spcPts val="1200"/>
              </a:spcBef>
              <a:buFont typeface="Wingdings" panose="05000000000000000000" charset="0"/>
              <a:buNone/>
            </a:pPr>
            <a:r>
              <a:rPr lang="zh-CN" altLang="en-US"/>
              <a:t>根据谷歌官方的建议，</a:t>
            </a:r>
            <a:r>
              <a:rPr lang="en-US" altLang="zh-CN"/>
              <a:t>mac</a:t>
            </a:r>
            <a:r>
              <a:rPr lang="zh-CN" altLang="en-US"/>
              <a:t>地址不能作为设备的唯一标识，此项变更不会对普通应用有所影响。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30099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5G</a:t>
            </a:r>
            <a:r>
              <a:rPr lang="zh-CN" altLang="en-US" sz="3600">
                <a:solidFill>
                  <a:schemeClr val="tx1"/>
                </a:solidFill>
                <a:effectLst>
                  <a:outerShdw blurRad="38100" dist="19050" dir="2700000" algn="tl" rotWithShape="0">
                    <a:schemeClr val="dk1">
                      <a:alpha val="40000"/>
                    </a:schemeClr>
                  </a:outerShdw>
                </a:effectLst>
              </a:rPr>
              <a:t>功能</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4605"/>
            <a:ext cx="10021570" cy="5169535"/>
          </a:xfrm>
          <a:prstGeom prst="rect">
            <a:avLst/>
          </a:prstGeom>
          <a:noFill/>
        </p:spPr>
        <p:txBody>
          <a:bodyPr wrap="square" rtlCol="0">
            <a:spAutoFit/>
          </a:bodyPr>
          <a:p>
            <a:pPr fontAlgn="auto">
              <a:lnSpc>
                <a:spcPct val="150000"/>
              </a:lnSpc>
              <a:spcBef>
                <a:spcPts val="1200"/>
              </a:spcBef>
            </a:pPr>
            <a:r>
              <a:rPr lang="en-US" altLang="zh-CN" sz="2000">
                <a:sym typeface="+mn-ea"/>
              </a:rPr>
              <a:t>5G</a:t>
            </a:r>
            <a:r>
              <a:rPr lang="zh-CN" altLang="en-US" sz="2000">
                <a:sym typeface="+mn-ea"/>
              </a:rPr>
              <a:t>由于网速和延迟方面有了很大程度的提升。</a:t>
            </a:r>
            <a:r>
              <a:rPr lang="zh-CN" altLang="en-US" sz="2000"/>
              <a:t>在</a:t>
            </a:r>
            <a:r>
              <a:rPr lang="en-US" altLang="zh-CN" sz="2000"/>
              <a:t>Android11</a:t>
            </a:r>
            <a:r>
              <a:rPr lang="zh-CN" altLang="en-US" sz="2000"/>
              <a:t>中，新增了部分</a:t>
            </a:r>
            <a:r>
              <a:rPr lang="en-US" altLang="zh-CN" sz="2000"/>
              <a:t>5G</a:t>
            </a:r>
            <a:r>
              <a:rPr lang="zh-CN" altLang="en-US" sz="2000"/>
              <a:t>功能的</a:t>
            </a:r>
            <a:r>
              <a:rPr lang="en-US" altLang="zh-CN" sz="2000"/>
              <a:t>API</a:t>
            </a:r>
            <a:r>
              <a:rPr lang="zh-CN" altLang="en-US" sz="2000"/>
              <a:t>，通过这些</a:t>
            </a:r>
            <a:r>
              <a:rPr lang="en-US" altLang="zh-CN" sz="2000"/>
              <a:t>API</a:t>
            </a:r>
            <a:r>
              <a:rPr lang="zh-CN" altLang="en-US" sz="2000"/>
              <a:t>，可以增强应用体验：</a:t>
            </a:r>
            <a:endParaRPr lang="zh-CN" altLang="en-US" sz="2000"/>
          </a:p>
          <a:p>
            <a:pPr marL="285750" indent="0" fontAlgn="auto">
              <a:lnSpc>
                <a:spcPct val="150000"/>
              </a:lnSpc>
              <a:spcBef>
                <a:spcPts val="1200"/>
              </a:spcBef>
              <a:buFont typeface="Wingdings" panose="05000000000000000000" charset="0"/>
              <a:buChar char=""/>
            </a:pPr>
            <a:r>
              <a:rPr lang="zh-CN" altLang="en-US" sz="2000"/>
              <a:t> 是否按流量计费</a:t>
            </a:r>
            <a:endParaRPr lang="zh-CN" altLang="en-US" sz="2000"/>
          </a:p>
          <a:p>
            <a:pPr indent="0" fontAlgn="auto">
              <a:lnSpc>
                <a:spcPct val="150000"/>
              </a:lnSpc>
              <a:spcBef>
                <a:spcPts val="600"/>
              </a:spcBef>
              <a:buFont typeface="Wingdings" panose="05000000000000000000" charset="0"/>
              <a:buNone/>
            </a:pPr>
            <a:r>
              <a:rPr lang="zh-CN" altLang="en-US" sz="2000"/>
              <a:t>        </a:t>
            </a:r>
            <a:r>
              <a:rPr lang="zh-CN" altLang="en-US"/>
              <a:t>可根据移动网络运营商提供的信息，告知您正在使用的网络是否不按流量计费。</a:t>
            </a:r>
            <a:endParaRPr lang="zh-CN" altLang="en-US"/>
          </a:p>
          <a:p>
            <a:pPr marL="285750" indent="0" fontAlgn="auto">
              <a:lnSpc>
                <a:spcPct val="150000"/>
              </a:lnSpc>
              <a:spcBef>
                <a:spcPts val="600"/>
              </a:spcBef>
              <a:buFont typeface="Wingdings" panose="05000000000000000000" charset="0"/>
              <a:buChar char=""/>
            </a:pPr>
            <a:r>
              <a:rPr lang="en-US" altLang="zh-CN" sz="2000"/>
              <a:t> 5G </a:t>
            </a:r>
            <a:r>
              <a:rPr lang="zh-CN" altLang="en-US" sz="2000"/>
              <a:t>检测</a:t>
            </a:r>
            <a:endParaRPr lang="zh-CN" altLang="en-US" sz="2000"/>
          </a:p>
          <a:p>
            <a:pPr indent="0" fontAlgn="auto">
              <a:lnSpc>
                <a:spcPct val="150000"/>
              </a:lnSpc>
              <a:spcBef>
                <a:spcPts val="600"/>
              </a:spcBef>
              <a:buFont typeface="Wingdings" panose="05000000000000000000" charset="0"/>
              <a:buNone/>
            </a:pPr>
            <a:r>
              <a:rPr lang="zh-CN" altLang="en-US"/>
              <a:t>        基于回调的 API 调用来检测设备是否连接到了 5G 网络。您可以检查连接的是 5G NR（独立）  网络，还是 NSA（非独立）网络。</a:t>
            </a:r>
            <a:endParaRPr lang="zh-CN" altLang="en-US" sz="2000"/>
          </a:p>
          <a:p>
            <a:pPr marL="285750" indent="0" fontAlgn="auto">
              <a:lnSpc>
                <a:spcPct val="150000"/>
              </a:lnSpc>
              <a:spcBef>
                <a:spcPts val="600"/>
              </a:spcBef>
              <a:buFont typeface="Wingdings" panose="05000000000000000000" charset="0"/>
              <a:buChar char=""/>
            </a:pPr>
            <a:r>
              <a:rPr lang="zh-CN" altLang="en-US" sz="2000"/>
              <a:t> 带宽估测</a:t>
            </a:r>
            <a:endParaRPr lang="zh-CN" altLang="en-US" sz="2000"/>
          </a:p>
          <a:p>
            <a:pPr marL="285750" indent="0" fontAlgn="auto">
              <a:lnSpc>
                <a:spcPct val="150000"/>
              </a:lnSpc>
              <a:spcBef>
                <a:spcPts val="600"/>
              </a:spcBef>
              <a:buFont typeface="Wingdings" panose="05000000000000000000" charset="0"/>
              <a:buNone/>
            </a:pPr>
            <a:r>
              <a:rPr lang="zh-CN" altLang="en-US"/>
              <a:t>     获取带宽上下行估测值。</a:t>
            </a:r>
            <a:endParaRPr lang="zh-CN" altLang="en-US"/>
          </a:p>
          <a:p>
            <a:pPr marL="285750" indent="0" fontAlgn="auto">
              <a:lnSpc>
                <a:spcPct val="150000"/>
              </a:lnSpc>
              <a:spcBef>
                <a:spcPts val="1200"/>
              </a:spcBef>
              <a:buFont typeface="Wingdings" panose="05000000000000000000" charset="0"/>
              <a:buNone/>
            </a:pPr>
            <a:r>
              <a:rPr lang="zh-CN" altLang="en-US" sz="1600">
                <a:hlinkClick r:id="rId1" action="ppaction://hlinkfile"/>
              </a:rPr>
              <a:t>示例代码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en-US" sz="3600">
                <a:solidFill>
                  <a:schemeClr val="tx1"/>
                </a:solidFill>
                <a:effectLst>
                  <a:outerShdw blurRad="38100" dist="19050" dir="2700000" algn="tl" rotWithShape="0">
                    <a:schemeClr val="dk1">
                      <a:alpha val="40000"/>
                    </a:schemeClr>
                  </a:outerShdw>
                </a:effectLst>
              </a:rPr>
              <a:t>Toast</a:t>
            </a:r>
            <a:r>
              <a:rPr lang="zh-CN" altLang="en-US" sz="3600">
                <a:solidFill>
                  <a:schemeClr val="tx1"/>
                </a:solidFill>
                <a:effectLst>
                  <a:outerShdw blurRad="38100" dist="19050" dir="2700000" algn="tl" rotWithShape="0">
                    <a:schemeClr val="dk1">
                      <a:alpha val="40000"/>
                    </a:schemeClr>
                  </a:outerShdw>
                </a:effectLst>
              </a:rPr>
              <a:t>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23670"/>
            <a:ext cx="10021570" cy="296862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以</a:t>
            </a:r>
            <a:r>
              <a:rPr lang="en-US" altLang="zh-CN" sz="2000"/>
              <a:t>Android11</a:t>
            </a:r>
            <a:r>
              <a:rPr lang="zh-CN" altLang="en-US" sz="2000"/>
              <a:t>为目标平台</a:t>
            </a:r>
            <a:r>
              <a:rPr lang="en-US" altLang="zh-CN" sz="2000"/>
              <a:t>)</a:t>
            </a:r>
            <a:r>
              <a:rPr lang="zh-CN" altLang="en-US" sz="2000"/>
              <a:t>的应用中，</a:t>
            </a:r>
            <a:r>
              <a:rPr lang="en-US" altLang="zh-CN" sz="2000"/>
              <a:t>Toast</a:t>
            </a:r>
            <a:r>
              <a:rPr lang="zh-CN" altLang="en-US" sz="2000"/>
              <a:t>的一些</a:t>
            </a:r>
            <a:r>
              <a:rPr lang="en-US" altLang="zh-CN" sz="2000"/>
              <a:t>API</a:t>
            </a:r>
            <a:r>
              <a:rPr lang="zh-CN" altLang="en-US" sz="2000"/>
              <a:t>和功能做了变更过：</a:t>
            </a:r>
            <a:endParaRPr lang="zh-CN" altLang="en-US" sz="2000"/>
          </a:p>
          <a:p>
            <a:pPr fontAlgn="auto">
              <a:lnSpc>
                <a:spcPct val="150000"/>
              </a:lnSpc>
              <a:spcBef>
                <a:spcPts val="1200"/>
              </a:spcBef>
            </a:pPr>
            <a:r>
              <a:rPr lang="en-US" altLang="zh-CN" sz="2000"/>
              <a:t>1.</a:t>
            </a:r>
            <a:r>
              <a:rPr lang="zh-CN" altLang="en-US" sz="2000"/>
              <a:t>后台弹出的自定义吐司将会被系统屏蔽</a:t>
            </a:r>
            <a:endParaRPr lang="zh-CN" altLang="en-US" sz="2000"/>
          </a:p>
          <a:p>
            <a:pPr fontAlgn="auto">
              <a:lnSpc>
                <a:spcPct val="150000"/>
              </a:lnSpc>
              <a:spcBef>
                <a:spcPts val="1200"/>
              </a:spcBef>
            </a:pPr>
            <a:r>
              <a:rPr lang="en-US" altLang="zh-CN" sz="2000"/>
              <a:t>2.Toast</a:t>
            </a:r>
            <a:r>
              <a:rPr lang="zh-CN" altLang="en-US" sz="2000"/>
              <a:t>的的弹出和消失可以增减监听回调</a:t>
            </a:r>
            <a:endParaRPr lang="zh-CN" altLang="en-US" sz="2000"/>
          </a:p>
          <a:p>
            <a:pPr fontAlgn="auto">
              <a:lnSpc>
                <a:spcPct val="150000"/>
              </a:lnSpc>
              <a:spcBef>
                <a:spcPts val="1200"/>
              </a:spcBef>
            </a:pPr>
            <a:r>
              <a:rPr lang="en-US" altLang="zh-CN" sz="2000"/>
              <a:t>3.</a:t>
            </a:r>
            <a:r>
              <a:rPr lang="zh-CN" altLang="en-US" sz="2000"/>
              <a:t>部分</a:t>
            </a:r>
            <a:r>
              <a:rPr lang="en-US" altLang="zh-CN" sz="2000"/>
              <a:t>API</a:t>
            </a:r>
            <a:r>
              <a:rPr lang="zh-CN" altLang="en-US" sz="2000"/>
              <a:t>接口变化：</a:t>
            </a:r>
            <a:endParaRPr lang="zh-CN" altLang="en-US"/>
          </a:p>
          <a:p>
            <a:pPr fontAlgn="auto">
              <a:lnSpc>
                <a:spcPct val="150000"/>
              </a:lnSpc>
              <a:spcBef>
                <a:spcPts val="1200"/>
              </a:spcBef>
            </a:pPr>
            <a:r>
              <a:rPr lang="zh-CN" altLang="en-US"/>
              <a:t> </a:t>
            </a:r>
            <a:r>
              <a:rPr lang="en-US" altLang="zh-CN"/>
              <a:t>	</a:t>
            </a:r>
            <a:endParaRPr lang="zh-CN" altLang="en-US"/>
          </a:p>
        </p:txBody>
      </p:sp>
      <p:sp>
        <p:nvSpPr>
          <p:cNvPr id="3" name="文本框 2"/>
          <p:cNvSpPr txBox="1"/>
          <p:nvPr/>
        </p:nvSpPr>
        <p:spPr>
          <a:xfrm>
            <a:off x="1477010" y="3838575"/>
            <a:ext cx="9839960" cy="2183765"/>
          </a:xfrm>
          <a:prstGeom prst="rect">
            <a:avLst/>
          </a:prstGeom>
          <a:noFill/>
        </p:spPr>
        <p:txBody>
          <a:bodyPr wrap="square" rtlCol="0">
            <a:spAutoFit/>
          </a:bodyPr>
          <a:p>
            <a:pPr fontAlgn="auto">
              <a:lnSpc>
                <a:spcPct val="150000"/>
              </a:lnSpc>
              <a:spcBef>
                <a:spcPts val="600"/>
              </a:spcBef>
            </a:pPr>
            <a:r>
              <a:rPr lang="en-US" altLang="zh-CN">
                <a:sym typeface="+mn-ea"/>
              </a:rPr>
              <a:t>getView() 方法返回 null</a:t>
            </a:r>
            <a:r>
              <a:rPr lang="zh-CN" altLang="en-US">
                <a:sym typeface="+mn-ea"/>
              </a:rPr>
              <a:t>。</a:t>
            </a:r>
            <a:endParaRPr lang="en-US" altLang="zh-CN"/>
          </a:p>
          <a:p>
            <a:pPr fontAlgn="auto">
              <a:lnSpc>
                <a:spcPct val="150000"/>
              </a:lnSpc>
              <a:spcBef>
                <a:spcPts val="600"/>
              </a:spcBef>
            </a:pPr>
            <a:r>
              <a:rPr lang="en-US" altLang="zh-CN">
                <a:sym typeface="+mn-ea"/>
              </a:rPr>
              <a:t>getHorizontalMargin()</a:t>
            </a:r>
            <a:r>
              <a:rPr lang="zh-CN" altLang="en-US">
                <a:sym typeface="+mn-ea"/>
              </a:rPr>
              <a:t>、</a:t>
            </a:r>
            <a:r>
              <a:rPr lang="en-US" altLang="zh-CN">
                <a:sym typeface="+mn-ea"/>
              </a:rPr>
              <a:t>getVerticalMargin()</a:t>
            </a:r>
            <a:r>
              <a:rPr lang="zh-CN" altLang="en-US">
                <a:sym typeface="+mn-ea"/>
              </a:rPr>
              <a:t>、</a:t>
            </a:r>
            <a:r>
              <a:rPr lang="en-US" altLang="zh-CN">
                <a:sym typeface="+mn-ea"/>
              </a:rPr>
              <a:t>getGravity()</a:t>
            </a:r>
            <a:r>
              <a:rPr lang="zh-CN" altLang="en-US">
                <a:sym typeface="+mn-ea"/>
              </a:rPr>
              <a:t>、</a:t>
            </a:r>
            <a:r>
              <a:rPr lang="en-US" altLang="zh-CN">
                <a:sym typeface="+mn-ea"/>
              </a:rPr>
              <a:t>getXOffset()</a:t>
            </a:r>
            <a:r>
              <a:rPr lang="zh-CN" altLang="en-US">
                <a:sym typeface="+mn-ea"/>
              </a:rPr>
              <a:t>、</a:t>
            </a:r>
            <a:r>
              <a:rPr lang="en-US" altLang="zh-CN">
                <a:sym typeface="+mn-ea"/>
              </a:rPr>
              <a:t>getYOffset()</a:t>
            </a:r>
            <a:r>
              <a:rPr lang="zh-CN" altLang="en-US">
                <a:sym typeface="+mn-ea"/>
              </a:rPr>
              <a:t>这些方法的返回值并不是真实值。</a:t>
            </a:r>
            <a:endParaRPr lang="zh-CN" altLang="en-US"/>
          </a:p>
          <a:p>
            <a:pPr fontAlgn="auto">
              <a:lnSpc>
                <a:spcPct val="150000"/>
              </a:lnSpc>
              <a:spcBef>
                <a:spcPts val="600"/>
              </a:spcBef>
            </a:pPr>
            <a:r>
              <a:rPr lang="en-US" altLang="zh-CN">
                <a:sym typeface="+mn-ea"/>
              </a:rPr>
              <a:t>setMargin()</a:t>
            </a:r>
            <a:r>
              <a:rPr lang="zh-CN" altLang="en-US">
                <a:sym typeface="+mn-ea"/>
              </a:rPr>
              <a:t>、setGravity()不会生效。</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285875"/>
            <a:ext cx="10021570" cy="487743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Android11</a:t>
            </a:r>
            <a:r>
              <a:rPr lang="zh-CN" altLang="en-US" sz="2000"/>
              <a:t>中，前台服务在使用时的访问增加了限制：</a:t>
            </a:r>
            <a:endParaRPr lang="zh-CN" altLang="en-US" sz="2000"/>
          </a:p>
          <a:p>
            <a:pPr fontAlgn="auto">
              <a:lnSpc>
                <a:spcPct val="150000"/>
              </a:lnSpc>
              <a:spcBef>
                <a:spcPts val="600"/>
              </a:spcBef>
            </a:pPr>
            <a:r>
              <a:rPr lang="zh-CN" altLang="en-US" sz="2000"/>
              <a:t>应用在后台运行时启动的前台服务，是不能访问</a:t>
            </a:r>
            <a:r>
              <a:rPr lang="zh-CN" altLang="en-US" sz="2000" b="1"/>
              <a:t>位置</a:t>
            </a:r>
            <a:r>
              <a:rPr lang="zh-CN" altLang="en-US" sz="2000"/>
              <a:t>（已申请后台位置权限除外）、</a:t>
            </a:r>
            <a:r>
              <a:rPr lang="zh-CN" altLang="en-US" sz="2000" b="1"/>
              <a:t>麦克风</a:t>
            </a:r>
            <a:r>
              <a:rPr lang="zh-CN" altLang="en-US" sz="2000"/>
              <a:t>、</a:t>
            </a:r>
            <a:r>
              <a:rPr lang="zh-CN" altLang="en-US" sz="2000" b="1"/>
              <a:t>摄像头</a:t>
            </a:r>
            <a:r>
              <a:rPr lang="zh-CN" altLang="en-US" sz="2000"/>
              <a:t>这些隐私权限。</a:t>
            </a:r>
            <a:endParaRPr lang="zh-CN" altLang="en-US" sz="2000"/>
          </a:p>
          <a:p>
            <a:pPr fontAlgn="auto">
              <a:lnSpc>
                <a:spcPct val="150000"/>
              </a:lnSpc>
              <a:spcBef>
                <a:spcPts val="600"/>
              </a:spcBef>
            </a:pPr>
            <a:r>
              <a:rPr lang="zh-CN" altLang="en-US" sz="2000"/>
              <a:t>应用在前台运行时其他的前台服务，只要有前台位置权限，就能访问位置，麦克风和摄像头如果有对应的权限也能访问。</a:t>
            </a:r>
            <a:endParaRPr lang="zh-CN" altLang="en-US" sz="2000"/>
          </a:p>
          <a:p>
            <a:pPr fontAlgn="auto">
              <a:lnSpc>
                <a:spcPct val="150000"/>
              </a:lnSpc>
              <a:spcBef>
                <a:spcPts val="600"/>
              </a:spcBef>
            </a:pPr>
            <a:r>
              <a:rPr lang="zh-CN" altLang="en-US" sz="2000"/>
              <a:t>一些豁免的情况：</a:t>
            </a:r>
            <a:endParaRPr lang="zh-CN" altLang="en-US" sz="2000"/>
          </a:p>
          <a:p>
            <a:pPr marL="342900" indent="-342900" fontAlgn="auto">
              <a:lnSpc>
                <a:spcPct val="150000"/>
              </a:lnSpc>
              <a:spcBef>
                <a:spcPts val="600"/>
              </a:spcBef>
              <a:buFont typeface="Wingdings" panose="05000000000000000000" charset="0"/>
              <a:buChar char=""/>
            </a:pPr>
            <a:r>
              <a:rPr lang="zh-CN" altLang="en-US" sz="1600"/>
              <a:t>该前台服务由系统组件启动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该服务通过与应用微件进行交互启动</a:t>
            </a:r>
            <a:endParaRPr lang="zh-CN" altLang="en-US" sz="1600"/>
          </a:p>
          <a:p>
            <a:pPr marL="342900" indent="-342900" fontAlgn="auto">
              <a:lnSpc>
                <a:spcPct val="150000"/>
              </a:lnSpc>
              <a:spcBef>
                <a:spcPts val="600"/>
              </a:spcBef>
              <a:buFont typeface="Wingdings" panose="05000000000000000000" charset="0"/>
              <a:buChar char=""/>
            </a:pPr>
            <a:r>
              <a:rPr lang="zh-CN" altLang="en-US" sz="1600"/>
              <a:t>该服务作为从其他可见应用发送的 PendingIntent 启动</a:t>
            </a:r>
            <a:endParaRPr lang="zh-CN" altLang="en-US" sz="1600"/>
          </a:p>
          <a:p>
            <a:pPr marL="342900" indent="-342900" fontAlgn="auto">
              <a:lnSpc>
                <a:spcPct val="150000"/>
              </a:lnSpc>
              <a:spcBef>
                <a:spcPts val="600"/>
              </a:spcBef>
              <a:buFont typeface="Wingdings" panose="05000000000000000000" charset="0"/>
              <a:buChar char=""/>
            </a:pP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前台服务</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66850"/>
            <a:ext cx="10021570" cy="1476375"/>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targetApi=30</a:t>
            </a:r>
            <a:r>
              <a:rPr lang="zh-CN" altLang="en-US" sz="2000"/>
              <a:t>的应用中，如果前台服务中想要访问位置、摄像头或麦克风，需要在该前台服务的声明的添加 foregroundServiceType 属性中添加新的</a:t>
            </a:r>
            <a:r>
              <a:rPr lang="en-US" altLang="zh-CN" sz="2000"/>
              <a:t>location</a:t>
            </a:r>
            <a:r>
              <a:rPr lang="zh-CN" altLang="en-US" sz="2000"/>
              <a:t>、 camera 或 microphone 类型。</a:t>
            </a:r>
            <a:endParaRPr lang="zh-CN" altLang="en-US" sz="2000"/>
          </a:p>
        </p:txBody>
      </p:sp>
      <p:pic>
        <p:nvPicPr>
          <p:cNvPr id="3" name="图片 2"/>
          <p:cNvPicPr>
            <a:picLocks noChangeAspect="1"/>
          </p:cNvPicPr>
          <p:nvPr/>
        </p:nvPicPr>
        <p:blipFill>
          <a:blip r:embed="rId1"/>
          <a:stretch>
            <a:fillRect/>
          </a:stretch>
        </p:blipFill>
        <p:spPr>
          <a:xfrm>
            <a:off x="1035685" y="3099435"/>
            <a:ext cx="7747635" cy="1600200"/>
          </a:xfrm>
          <a:prstGeom prst="rect">
            <a:avLst/>
          </a:prstGeom>
        </p:spPr>
      </p:pic>
      <p:pic>
        <p:nvPicPr>
          <p:cNvPr id="4" name="图片 3"/>
          <p:cNvPicPr>
            <a:picLocks noChangeAspect="1"/>
          </p:cNvPicPr>
          <p:nvPr/>
        </p:nvPicPr>
        <p:blipFill>
          <a:blip r:embed="rId2"/>
          <a:stretch>
            <a:fillRect/>
          </a:stretch>
        </p:blipFill>
        <p:spPr>
          <a:xfrm>
            <a:off x="1035685" y="4921250"/>
            <a:ext cx="8827135" cy="1168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其他</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459865"/>
            <a:ext cx="10021570" cy="4707890"/>
          </a:xfrm>
          <a:prstGeom prst="rect">
            <a:avLst/>
          </a:prstGeom>
          <a:noFill/>
        </p:spPr>
        <p:txBody>
          <a:bodyPr wrap="square" rtlCol="0">
            <a:spAutoFit/>
          </a:bodyPr>
          <a:p>
            <a:pPr fontAlgn="auto">
              <a:lnSpc>
                <a:spcPct val="150000"/>
              </a:lnSpc>
              <a:spcBef>
                <a:spcPts val="1200"/>
              </a:spcBef>
            </a:pPr>
            <a:r>
              <a:rPr lang="zh-CN" altLang="en-US" sz="2000"/>
              <a:t>在</a:t>
            </a:r>
            <a:r>
              <a:rPr lang="en-US" altLang="zh-CN" sz="2000"/>
              <a:t>Android10</a:t>
            </a:r>
            <a:r>
              <a:rPr lang="zh-CN" altLang="en-US" sz="2000"/>
              <a:t>和</a:t>
            </a:r>
            <a:r>
              <a:rPr lang="en-US" altLang="zh-CN" sz="2000"/>
              <a:t>11</a:t>
            </a:r>
            <a:r>
              <a:rPr lang="zh-CN" altLang="en-US" sz="2000"/>
              <a:t>中还有一些很少用到或者未涉及变更新增的功能，对应用更新和适配不会有影响。可以了解下，做适配工作也可不用考虑。比如：</a:t>
            </a:r>
            <a:endParaRPr lang="zh-CN" altLang="en-US" sz="2000"/>
          </a:p>
          <a:p>
            <a:pPr marL="342900" indent="-342900" fontAlgn="auto">
              <a:lnSpc>
                <a:spcPct val="150000"/>
              </a:lnSpc>
              <a:spcBef>
                <a:spcPts val="1200"/>
              </a:spcBef>
              <a:buFont typeface="Wingdings" panose="05000000000000000000" charset="0"/>
              <a:buChar char=""/>
            </a:pPr>
            <a:r>
              <a:rPr lang="zh-CN" altLang="en-US" sz="2000"/>
              <a:t>系统导航手势变更（</a:t>
            </a:r>
            <a:r>
              <a:rPr lang="en-US" altLang="zh-CN" sz="2000"/>
              <a:t>Android10</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折叠设备支持</a:t>
            </a:r>
            <a:r>
              <a:rPr lang="en-US" altLang="zh-CN" sz="2000">
                <a:sym typeface="+mn-ea"/>
              </a:rPr>
              <a:t>Android10</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安全共享大型数据集（</a:t>
            </a:r>
            <a:r>
              <a:rPr lang="en-US" altLang="zh-CN" sz="2000"/>
              <a:t>Andorid11</a:t>
            </a:r>
            <a:r>
              <a:rPr lang="zh-CN" altLang="en-US" sz="2000"/>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联系人与对话</a:t>
            </a:r>
            <a:r>
              <a:rPr lang="zh-CN" altLang="en-US" sz="2000">
                <a:sym typeface="+mn-ea"/>
              </a:rPr>
              <a:t>（</a:t>
            </a:r>
            <a:r>
              <a:rPr lang="en-US" altLang="zh-CN" sz="2000">
                <a:sym typeface="+mn-ea"/>
              </a:rPr>
              <a:t>Andorid11</a:t>
            </a:r>
            <a:r>
              <a:rPr lang="zh-CN" altLang="en-US" sz="2000">
                <a:sym typeface="+mn-ea"/>
              </a:rPr>
              <a:t>）</a:t>
            </a:r>
            <a:endParaRPr lang="zh-CN" altLang="en-US" sz="2000"/>
          </a:p>
          <a:p>
            <a:pPr marL="342900" indent="-342900" fontAlgn="auto">
              <a:lnSpc>
                <a:spcPct val="150000"/>
              </a:lnSpc>
              <a:spcBef>
                <a:spcPts val="1200"/>
              </a:spcBef>
              <a:buFont typeface="Wingdings" panose="05000000000000000000" charset="0"/>
              <a:buChar char=""/>
            </a:pPr>
            <a:r>
              <a:rPr lang="zh-CN" altLang="en-US" sz="2000"/>
              <a:t>自动填充功能集成到软键盘</a:t>
            </a:r>
            <a:r>
              <a:rPr lang="zh-CN" altLang="en-US" sz="2000">
                <a:sym typeface="+mn-ea"/>
              </a:rPr>
              <a:t>（</a:t>
            </a:r>
            <a:r>
              <a:rPr lang="en-US" altLang="zh-CN" sz="2000">
                <a:sym typeface="+mn-ea"/>
              </a:rPr>
              <a:t>Andorid11</a:t>
            </a:r>
            <a:r>
              <a:rPr lang="zh-CN" altLang="en-US" sz="2000">
                <a:sym typeface="+mn-ea"/>
              </a:rPr>
              <a:t>）</a:t>
            </a:r>
            <a:endParaRPr lang="zh-CN" altLang="en-US" sz="2000">
              <a:sym typeface="+mn-ea"/>
            </a:endParaRPr>
          </a:p>
          <a:p>
            <a:pPr marL="342900" indent="-342900" fontAlgn="auto">
              <a:lnSpc>
                <a:spcPct val="150000"/>
              </a:lnSpc>
              <a:spcBef>
                <a:spcPts val="1200"/>
              </a:spcBef>
              <a:buFont typeface="Wingdings" panose="05000000000000000000" charset="0"/>
              <a:buChar char=""/>
            </a:pPr>
            <a:r>
              <a:rPr lang="en-US" altLang="zh-CN" sz="2000"/>
              <a:t>...</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5215" y="1997710"/>
            <a:ext cx="10021570" cy="2245360"/>
          </a:xfrm>
          <a:prstGeom prst="rect">
            <a:avLst/>
          </a:prstGeom>
          <a:noFill/>
        </p:spPr>
        <p:txBody>
          <a:bodyPr wrap="square" rtlCol="0">
            <a:spAutoFit/>
          </a:bodyPr>
          <a:p>
            <a:pPr fontAlgn="auto">
              <a:lnSpc>
                <a:spcPct val="200000"/>
              </a:lnSpc>
              <a:spcBef>
                <a:spcPts val="1200"/>
              </a:spcBef>
            </a:pPr>
            <a:r>
              <a:rPr lang="zh-CN" altLang="en-US" sz="2000">
                <a:effectLst>
                  <a:outerShdw blurRad="38100" dist="19050" dir="2700000" algn="tl" rotWithShape="0">
                    <a:schemeClr val="dk1">
                      <a:alpha val="40000"/>
                    </a:schemeClr>
                  </a:outerShdw>
                </a:effectLst>
                <a:sym typeface="+mn-ea"/>
              </a:rPr>
              <a:t>参考：</a:t>
            </a:r>
            <a:endParaRPr lang="zh-CN" altLang="en-US" sz="2000"/>
          </a:p>
          <a:p>
            <a:pPr fontAlgn="auto">
              <a:lnSpc>
                <a:spcPct val="200000"/>
              </a:lnSpc>
              <a:spcBef>
                <a:spcPts val="1200"/>
              </a:spcBef>
            </a:pPr>
            <a:r>
              <a:rPr lang="zh-CN" altLang="en-US" sz="2000">
                <a:hlinkClick r:id="rId1" action="ppaction://hlinkfile"/>
              </a:rPr>
              <a:t>https://developer.android.google.cn/about/versions/10</a:t>
            </a:r>
            <a:endParaRPr lang="zh-CN" altLang="en-US" sz="2000"/>
          </a:p>
          <a:p>
            <a:pPr fontAlgn="auto">
              <a:lnSpc>
                <a:spcPct val="200000"/>
              </a:lnSpc>
              <a:spcBef>
                <a:spcPts val="1200"/>
              </a:spcBef>
            </a:pPr>
            <a:r>
              <a:rPr lang="zh-CN" altLang="en-US" sz="2000">
                <a:hlinkClick r:id="rId2" action="ppaction://hlinkfile"/>
              </a:rPr>
              <a:t>https://developer.android.google.cn/preview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normAutofit lnSpcReduction="10000"/>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200000"/>
              </a:lnSpc>
              <a:spcBef>
                <a:spcPts val="1600"/>
              </a:spcBef>
              <a:spcAft>
                <a:spcPts val="1600"/>
              </a:spcAft>
              <a:buFont typeface="Wingdings" panose="05000000000000000000" charset="0"/>
              <a:buChar char=""/>
            </a:pPr>
            <a:r>
              <a:rPr lang="zh-CN" altLang="en-US" sz="2000"/>
              <a:t> 应用专属存储空间，存储仅供应用使用的文件。应用专属存储空间又分为内部存储空间和外部存储空间。</a:t>
            </a:r>
            <a:endParaRPr lang="zh-CN" altLang="en-US" sz="2000"/>
          </a:p>
          <a:p>
            <a:pPr fontAlgn="auto">
              <a:lnSpc>
                <a:spcPct val="200000"/>
              </a:lnSpc>
              <a:spcBef>
                <a:spcPts val="1600"/>
              </a:spcBef>
              <a:spcAft>
                <a:spcPts val="1600"/>
              </a:spcAft>
              <a:buFont typeface="Wingdings" panose="05000000000000000000" charset="0"/>
              <a:buChar char=""/>
            </a:pPr>
            <a:r>
              <a:rPr lang="zh-CN" altLang="en-US" sz="2000"/>
              <a:t> 共享存储空间，共享存储空间用于存储可以与其他应用共享的文件，比如图片、音视频、下载的文档等。</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508250"/>
            <a:ext cx="10925175" cy="3784600"/>
          </a:xfrm>
          <a:prstGeom prst="rect">
            <a:avLst/>
          </a:prstGeom>
          <a:noFill/>
        </p:spPr>
        <p:txBody>
          <a:bodyPr wrap="square" rtlCol="0">
            <a:spAutoFit/>
          </a:bodyPr>
          <a:p>
            <a:pPr fontAlgn="auto">
              <a:lnSpc>
                <a:spcPct val="200000"/>
              </a:lnSpc>
            </a:pPr>
            <a:r>
              <a:rPr lang="zh-CN" altLang="en-US" sz="2000">
                <a:solidFill>
                  <a:schemeClr val="tx1"/>
                </a:solidFill>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sym typeface="+mn-ea"/>
              </a:rPr>
              <a:t>File</a:t>
            </a:r>
            <a:r>
              <a:rPr lang="zh-CN" altLang="en-US" sz="2000">
                <a:solidFill>
                  <a:schemeClr val="tx1"/>
                </a:solidFill>
                <a:effectLst/>
                <a:sym typeface="+mn-ea"/>
              </a:rPr>
              <a:t>相关的接口就能完成读取。</a:t>
            </a:r>
            <a:endParaRPr lang="zh-CN" altLang="en-US" sz="2000">
              <a:solidFill>
                <a:schemeClr val="tx1"/>
              </a:solidFill>
              <a:effectLst/>
              <a:sym typeface="+mn-ea"/>
            </a:endParaRPr>
          </a:p>
          <a:p>
            <a:pPr fontAlgn="auto">
              <a:lnSpc>
                <a:spcPct val="200000"/>
              </a:lnSpc>
            </a:pPr>
            <a:r>
              <a:rPr lang="zh-CN" altLang="en-US" sz="2000">
                <a:solidFill>
                  <a:schemeClr val="tx1"/>
                </a:solidFill>
                <a:effectLst/>
                <a:sym typeface="+mn-ea"/>
              </a:rPr>
              <a:t>访问其他应用的专属内部存储空间，不能访问。</a:t>
            </a:r>
            <a:endParaRPr lang="en-US" altLang="zh-CN" sz="2000">
              <a:solidFill>
                <a:schemeClr val="tx1"/>
              </a:solidFill>
              <a:effectLst/>
              <a:sym typeface="+mn-ea"/>
            </a:endParaRPr>
          </a:p>
          <a:p>
            <a:pPr fontAlgn="auto">
              <a:lnSpc>
                <a:spcPct val="200000"/>
              </a:lnSpc>
              <a:spcBef>
                <a:spcPts val="1200"/>
              </a:spcBef>
            </a:pPr>
            <a:r>
              <a:rPr lang="zh-CN" altLang="en-US" sz="2000">
                <a:solidFill>
                  <a:schemeClr val="tx1"/>
                </a:solidFill>
                <a:effectLst/>
                <a:sym typeface="+mn-ea"/>
              </a:rPr>
              <a:t>访问其他应用的专属外部存储空间，</a:t>
            </a:r>
            <a:r>
              <a:rPr lang="en-US" altLang="zh-CN" sz="2000">
                <a:solidFill>
                  <a:schemeClr val="tx1"/>
                </a:solidFill>
                <a:effectLst/>
                <a:sym typeface="+mn-ea"/>
              </a:rPr>
              <a:t>TargetApi 29</a:t>
            </a:r>
            <a:r>
              <a:rPr lang="zh-CN" altLang="en-US" sz="2000">
                <a:solidFill>
                  <a:schemeClr val="tx1"/>
                </a:solidFill>
                <a:effectLst/>
                <a:sym typeface="+mn-ea"/>
              </a:rPr>
              <a:t>及以上不允许，</a:t>
            </a:r>
            <a:r>
              <a:rPr lang="en-US" altLang="zh-CN" sz="2000">
                <a:effectLst/>
                <a:sym typeface="+mn-ea"/>
              </a:rPr>
              <a:t>TargetApi 28</a:t>
            </a:r>
            <a:r>
              <a:rPr lang="zh-CN" altLang="en-US" sz="2000">
                <a:solidFill>
                  <a:schemeClr val="tx1"/>
                </a:solidFill>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554220"/>
          </a:xfrm>
          <a:prstGeom prst="rect">
            <a:avLst/>
          </a:prstGeom>
          <a:noFill/>
        </p:spPr>
        <p:txBody>
          <a:bodyPr wrap="square" rtlCol="0">
            <a:spAutoFit/>
          </a:bodyPr>
          <a:p>
            <a:pPr indent="0" fontAlgn="auto" latinLnBrk="1">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0" fontAlgn="auto" latinLnBrk="1">
              <a:lnSpc>
                <a:spcPct val="150000"/>
              </a:lnSpc>
              <a:spcBef>
                <a:spcPts val="600"/>
              </a:spcBef>
              <a:buFont typeface="Wingdings" panose="05000000000000000000" charset="0"/>
              <a:buChar char=""/>
            </a:pPr>
            <a:r>
              <a:rPr lang="zh-CN" altLang="en-US" sz="1900" b="1">
                <a:solidFill>
                  <a:schemeClr val="tx1"/>
                </a:solidFill>
                <a:effectLst/>
                <a:sym typeface="+mn-ea"/>
              </a:rPr>
              <a:t> 图片 </a:t>
            </a:r>
            <a:r>
              <a:rPr lang="zh-CN" altLang="en-US" sz="1900">
                <a:solidFill>
                  <a:schemeClr val="tx1"/>
                </a:solidFill>
                <a:effectLst/>
                <a:sym typeface="+mn-ea"/>
              </a:rPr>
              <a:t>存储在 DCIM/ 和 Pictures/ 目录中，系统会将这些文件添加到 MediaStore.Images 对应的表中。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 对应的</a:t>
            </a:r>
            <a:r>
              <a:rPr lang="zh-CN" altLang="en-US" sz="1900">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a:t>
            </a:r>
            <a:r>
              <a:rPr lang="zh-CN" altLang="en-US" sz="1900">
                <a:effectLst/>
                <a:sym typeface="+mn-ea"/>
              </a:rPr>
              <a:t> 对应的</a:t>
            </a:r>
            <a:r>
              <a:rPr lang="zh-CN" altLang="en-US" sz="1900">
                <a:solidFill>
                  <a:schemeClr val="tx1"/>
                </a:solidFill>
                <a:effectLst/>
                <a:sym typeface="+mn-ea"/>
              </a:rPr>
              <a:t>表中。</a:t>
            </a:r>
            <a:endParaRPr lang="zh-CN" altLang="en-US" sz="1900">
              <a:solidFill>
                <a:schemeClr val="tx1"/>
              </a:solidFill>
              <a:effectLst/>
              <a:sym typeface="+mn-ea"/>
            </a:endParaRPr>
          </a:p>
          <a:p>
            <a:pPr marL="342900" indent="0" fontAlgn="auto" latinLnBrk="1">
              <a:lnSpc>
                <a:spcPct val="150000"/>
              </a:lnSpc>
              <a:buFont typeface="Wingdings" panose="05000000000000000000" charset="0"/>
              <a:buChar char=""/>
            </a:pPr>
            <a:r>
              <a:rPr lang="zh-CN" altLang="en-US" sz="1900" b="1">
                <a:solidFill>
                  <a:schemeClr val="tx1"/>
                </a:solidFill>
                <a:effectLst/>
                <a:sym typeface="+mn-ea"/>
              </a:rPr>
              <a:t> 下载的文件</a:t>
            </a:r>
            <a:r>
              <a:rPr lang="zh-CN" altLang="en-US" sz="1900">
                <a:solidFill>
                  <a:schemeClr val="tx1"/>
                </a:solidFill>
                <a:effectLst/>
                <a:sym typeface="+mn-ea"/>
              </a:rPr>
              <a:t> 存储在 Download/ 目录中。在搭载 Android 10及更高版本的设备上，这些文件存储在 MediaStore.Downloads </a:t>
            </a:r>
            <a:r>
              <a:rPr lang="zh-CN" altLang="en-US" sz="1900">
                <a:effectLst/>
                <a:sym typeface="+mn-ea"/>
              </a:rPr>
              <a:t> 对应的</a:t>
            </a:r>
            <a:r>
              <a:rPr lang="zh-CN" altLang="en-US" sz="1900">
                <a:solidFill>
                  <a:schemeClr val="tx1"/>
                </a:solidFill>
                <a:effectLst/>
                <a:sym typeface="+mn-ea"/>
              </a:rPr>
              <a:t>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525395"/>
            <a:ext cx="10398760" cy="3322955"/>
          </a:xfrm>
          <a:prstGeom prst="rect">
            <a:avLst/>
          </a:prstGeom>
          <a:noFill/>
        </p:spPr>
        <p:txBody>
          <a:bodyPr wrap="square" rtlCol="0">
            <a:spAutoFit/>
          </a:bodyPr>
          <a:p>
            <a:pPr indent="0" fontAlgn="auto">
              <a:lnSpc>
                <a:spcPct val="20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0" fontAlgn="auto">
              <a:lnSpc>
                <a:spcPct val="20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0" fontAlgn="auto">
              <a:lnSpc>
                <a:spcPct val="20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effectLst>
                  <a:outerShdw blurRad="38100" dist="19050" dir="2700000" algn="tl" rotWithShape="0">
                    <a:schemeClr val="dk1">
                      <a:alpha val="40000"/>
                    </a:schemeClr>
                  </a:outerShdw>
                </a:effectLst>
                <a:sym typeface="+mn-ea"/>
              </a:rPr>
              <a:t>(MediaStore)</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ags/tag7.xml><?xml version="1.0" encoding="utf-8"?>
<p:tagLst xmlns:p="http://schemas.openxmlformats.org/presentationml/2006/main">
  <p:tag name="KSO_WM_UNIT_PLACING_PICTURE_USER_VIEWPORT" val="{&quot;height&quot;:10800,&quot;width&quot;:14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8561</Words>
  <Application>WPS 演示</Application>
  <PresentationFormat>宽屏</PresentationFormat>
  <Paragraphs>437</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方正书宋_GBK</vt:lpstr>
      <vt:lpstr>Wingdings</vt:lpstr>
      <vt:lpstr>Arial Italic</vt:lpstr>
      <vt:lpstr>Wingdings</vt:lpstr>
      <vt:lpstr>Calibri Light</vt:lpstr>
      <vt:lpstr>Helvetica Neue</vt:lpstr>
      <vt:lpstr>宋体</vt:lpstr>
      <vt:lpstr>汉仪书宋二KW</vt:lpstr>
      <vt:lpstr>微软雅黑</vt:lpstr>
      <vt:lpstr>汉仪旗黑</vt:lpstr>
      <vt:lpstr>Arial Unicode MS</vt:lpstr>
      <vt:lpstr>Calibri</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软件包的可见性</vt:lpstr>
      <vt:lpstr>软件包的可见性</vt:lpstr>
      <vt:lpstr>软件包的可见性</vt:lpstr>
      <vt:lpstr>数据访问审核</vt:lpstr>
      <vt:lpstr>MAC地址变更</vt:lpstr>
      <vt:lpstr>5G功能</vt:lpstr>
      <vt:lpstr>Toast变更</vt:lpstr>
      <vt:lpstr>前台服务</vt:lpstr>
      <vt:lpstr>前台服务</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234</cp:revision>
  <dcterms:created xsi:type="dcterms:W3CDTF">2020-09-15T06:48:43Z</dcterms:created>
  <dcterms:modified xsi:type="dcterms:W3CDTF">2020-09-15T06:48:43Z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