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58" r:id="rId5"/>
    <p:sldId id="275" r:id="rId6"/>
    <p:sldId id="260" r:id="rId7"/>
    <p:sldId id="263" r:id="rId9"/>
    <p:sldId id="262" r:id="rId10"/>
    <p:sldId id="264" r:id="rId11"/>
    <p:sldId id="265" r:id="rId12"/>
    <p:sldId id="266" r:id="rId13"/>
    <p:sldId id="273" r:id="rId14"/>
    <p:sldId id="270" r:id="rId15"/>
    <p:sldId id="267" r:id="rId16"/>
    <p:sldId id="268" r:id="rId17"/>
    <p:sldId id="274" r:id="rId18"/>
    <p:sldId id="287" r:id="rId19"/>
    <p:sldId id="298" r:id="rId20"/>
    <p:sldId id="299" r:id="rId21"/>
    <p:sldId id="297" r:id="rId22"/>
    <p:sldId id="289" r:id="rId23"/>
    <p:sldId id="292" r:id="rId24"/>
    <p:sldId id="293" r:id="rId25"/>
    <p:sldId id="294" r:id="rId26"/>
    <p:sldId id="296" r:id="rId27"/>
    <p:sldId id="295" r:id="rId28"/>
    <p:sldId id="300" r:id="rId29"/>
    <p:sldId id="301" r:id="rId30"/>
    <p:sldId id="309" r:id="rId31"/>
    <p:sldId id="310" r:id="rId32"/>
    <p:sldId id="311" r:id="rId33"/>
    <p:sldId id="312" r:id="rId34"/>
    <p:sldId id="313" r:id="rId35"/>
    <p:sldId id="314" r:id="rId36"/>
    <p:sldId id="315" r:id="rId37"/>
    <p:sldId id="316" r:id="rId38"/>
    <p:sldId id="317" r:id="rId39"/>
    <p:sldId id="318" r:id="rId40"/>
    <p:sldId id="319" r:id="rId4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fontAlgn="auto">
              <a:lnSpc>
                <a:spcPct val="150000"/>
              </a:lnSpc>
            </a:pPr>
            <a:r>
              <a:rPr lang="zh-CN" altLang="en-US">
                <a:effectLst>
                  <a:outerShdw blurRad="38100" dist="19050" dir="2700000" algn="tl" rotWithShape="0">
                    <a:schemeClr val="dk1">
                      <a:alpha val="40000"/>
                    </a:schemeClr>
                  </a:outerShdw>
                </a:effectLst>
                <a:sym typeface="+mn-ea"/>
              </a:rPr>
              <a:t>访问本应用的专属存储空间，不论是内部存储还是外部存储，都不需要任何权限，通过getFilesDir()或getExternalFilesDir()获得文件绝对路径，然后通过</a:t>
            </a:r>
            <a:r>
              <a:rPr lang="en-US" altLang="zh-CN">
                <a:effectLst>
                  <a:outerShdw blurRad="38100" dist="19050" dir="2700000" algn="tl" rotWithShape="0">
                    <a:schemeClr val="dk1">
                      <a:alpha val="40000"/>
                    </a:schemeClr>
                  </a:outerShdw>
                </a:effectLst>
                <a:sym typeface="+mn-ea"/>
              </a:rPr>
              <a:t>File</a:t>
            </a:r>
            <a:r>
              <a:rPr lang="zh-CN" altLang="en-US">
                <a:effectLst>
                  <a:outerShdw blurRad="38100" dist="19050" dir="2700000" algn="tl" rotWithShape="0">
                    <a:schemeClr val="dk1">
                      <a:alpha val="40000"/>
                    </a:schemeClr>
                  </a:outerShdw>
                </a:effectLst>
                <a:sym typeface="+mn-ea"/>
              </a:rPr>
              <a:t>相关的接口就能完成读取。</a:t>
            </a:r>
            <a:endParaRPr lang="zh-CN" altLang="en-US">
              <a:solidFill>
                <a:schemeClr val="tx1"/>
              </a:solidFill>
              <a:effectLst>
                <a:outerShdw blurRad="38100" dist="19050" dir="2700000" algn="tl" rotWithShape="0">
                  <a:schemeClr val="dk1">
                    <a:alpha val="40000"/>
                  </a:schemeClr>
                </a:outerShdw>
              </a:effectLst>
              <a:sym typeface="+mn-ea"/>
            </a:endParaRPr>
          </a:p>
          <a:p>
            <a:pPr fontAlgn="auto">
              <a:lnSpc>
                <a:spcPct val="150000"/>
              </a:lnSpc>
            </a:pPr>
            <a:r>
              <a:rPr lang="zh-CN" altLang="en-US">
                <a:effectLst>
                  <a:outerShdw blurRad="38100" dist="19050" dir="2700000" algn="tl" rotWithShape="0">
                    <a:schemeClr val="dk1">
                      <a:alpha val="40000"/>
                    </a:schemeClr>
                  </a:outerShdw>
                </a:effectLst>
                <a:sym typeface="+mn-ea"/>
              </a:rPr>
              <a:t>访问其他应用的专属内部存储空间，不能访问。</a:t>
            </a:r>
            <a:endParaRPr lang="en-US" altLang="zh-CN">
              <a:solidFill>
                <a:schemeClr val="tx1"/>
              </a:solidFill>
              <a:effectLst>
                <a:outerShdw blurRad="38100" dist="19050" dir="2700000" algn="tl" rotWithShape="0">
                  <a:schemeClr val="dk1">
                    <a:alpha val="40000"/>
                  </a:schemeClr>
                </a:outerShdw>
              </a:effectLst>
              <a:sym typeface="+mn-ea"/>
            </a:endParaRPr>
          </a:p>
          <a:p>
            <a:pPr fontAlgn="auto">
              <a:lnSpc>
                <a:spcPct val="150000"/>
              </a:lnSpc>
            </a:pPr>
            <a:r>
              <a:rPr lang="zh-CN" altLang="en-US">
                <a:effectLst>
                  <a:outerShdw blurRad="38100" dist="19050" dir="2700000" algn="tl" rotWithShape="0">
                    <a:schemeClr val="dk1">
                      <a:alpha val="40000"/>
                    </a:schemeClr>
                  </a:outerShdw>
                </a:effectLst>
                <a:sym typeface="+mn-ea"/>
              </a:rPr>
              <a:t>访问其他应用的专属外部存储空间，</a:t>
            </a:r>
            <a:r>
              <a:rPr lang="en-US" altLang="zh-CN">
                <a:effectLst>
                  <a:outerShdw blurRad="38100" dist="19050" dir="2700000" algn="tl" rotWithShape="0">
                    <a:schemeClr val="dk1">
                      <a:alpha val="40000"/>
                    </a:schemeClr>
                  </a:outerShdw>
                </a:effectLst>
                <a:sym typeface="+mn-ea"/>
              </a:rPr>
              <a:t>TargetApi 29</a:t>
            </a:r>
            <a:r>
              <a:rPr lang="zh-CN" altLang="en-US">
                <a:effectLst>
                  <a:outerShdw blurRad="38100" dist="19050" dir="2700000" algn="tl" rotWithShape="0">
                    <a:schemeClr val="dk1">
                      <a:alpha val="40000"/>
                    </a:schemeClr>
                  </a:outerShdw>
                </a:effectLst>
                <a:sym typeface="+mn-ea"/>
              </a:rPr>
              <a:t>及以上不允许，</a:t>
            </a:r>
            <a:r>
              <a:rPr lang="en-US" altLang="zh-CN">
                <a:effectLst>
                  <a:outerShdw blurRad="38100" dist="19050" dir="2700000" algn="tl" rotWithShape="0">
                    <a:schemeClr val="dk1">
                      <a:alpha val="40000"/>
                    </a:schemeClr>
                  </a:outerShdw>
                </a:effectLst>
                <a:sym typeface="+mn-ea"/>
              </a:rPr>
              <a:t>TargetApi 28</a:t>
            </a:r>
            <a:r>
              <a:rPr lang="zh-CN" altLang="en-US">
                <a:effectLst>
                  <a:outerShdw blurRad="38100" dist="19050" dir="2700000" algn="tl" rotWithShape="0">
                    <a:schemeClr val="dk1">
                      <a:alpha val="40000"/>
                    </a:schemeClr>
                  </a:outerShdw>
                </a:effectLst>
                <a:sym typeface="+mn-ea"/>
              </a:rPr>
              <a:t>及以下需有存储权限才可以访问。</a:t>
            </a:r>
            <a:endParaRPr lang="zh-CN" altLang="en-US">
              <a:solidFill>
                <a:schemeClr val="tx1"/>
              </a:solidFill>
              <a:effectLst>
                <a:outerShdw blurRad="38100" dist="19050" dir="2700000" algn="tl" rotWithShape="0">
                  <a:schemeClr val="dk1">
                    <a:alpha val="40000"/>
                  </a:schemeClr>
                </a:outerShdw>
              </a:effectLst>
              <a:sym typeface="+mn-ea"/>
            </a:endParaRPr>
          </a:p>
          <a:p>
            <a:pPr fontAlgn="auto">
              <a:lnSpc>
                <a:spcPct val="150000"/>
              </a:lnSpc>
            </a:pPr>
            <a:r>
              <a:rPr lang="en-US" altLang="zh-CN"/>
              <a:t>s</a:t>
            </a:r>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ActivityCompat.</a:t>
            </a:r>
            <a:r>
              <a:rPr lang="zh-CN" altLang="en-US"/>
              <a:t>shouldShowRequestPermissionRationale() 为</a:t>
            </a:r>
            <a:r>
              <a:rPr lang="en-US" altLang="zh-CN"/>
              <a:t>false</a:t>
            </a:r>
            <a:r>
              <a:rPr lang="zh-CN" altLang="en-US"/>
              <a:t>则用户选择过不再询问。</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启动页退到后台的影响：只要有</a:t>
            </a:r>
            <a:r>
              <a:rPr lang="en-US" altLang="zh-CN"/>
              <a:t>finish</a:t>
            </a:r>
            <a:r>
              <a:rPr lang="zh-CN" altLang="en-US"/>
              <a:t>，就暂无影响。</a:t>
            </a:r>
            <a:endParaRPr lang="zh-CN" altLang="en-US"/>
          </a:p>
          <a:p>
            <a:r>
              <a:rPr lang="zh-CN" altLang="en-US"/>
              <a:t>我们平常几乎不会用到。</a:t>
            </a:r>
            <a:endParaRPr lang="zh-CN" altLang="en-US"/>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&lt;intent&gt; 元素有一些限制：</a:t>
            </a:r>
            <a:endParaRPr lang="zh-CN" altLang="en-US"/>
          </a:p>
          <a:p>
            <a:endParaRPr lang="zh-CN" altLang="en-US"/>
          </a:p>
          <a:p>
            <a:r>
              <a:rPr lang="zh-CN" altLang="en-US"/>
              <a:t>您必须只添加一个 &lt;action&gt; 元素。</a:t>
            </a:r>
            <a:endParaRPr lang="zh-CN" altLang="en-US"/>
          </a:p>
          <a:p>
            <a:r>
              <a:rPr lang="zh-CN" altLang="en-US"/>
              <a:t>您不能在 &lt;data&gt; 元素中使用 path、pathPrefix、pathPattern 或 port 属性。系统的行为就像您将每个属性的值都设为通用通配符 (*) 一样。</a:t>
            </a:r>
            <a:endParaRPr lang="zh-CN" altLang="en-US"/>
          </a:p>
          <a:p>
            <a:r>
              <a:rPr lang="zh-CN" altLang="en-US"/>
              <a:t>您不能使用 &lt;data&gt; 元素的 mimeGroup 属性。</a:t>
            </a:r>
            <a:endParaRPr lang="zh-CN" altLang="en-US"/>
          </a:p>
          <a:p>
            <a:r>
              <a:rPr lang="zh-CN" altLang="en-US"/>
              <a:t>在单个 &lt;intent&gt; 元素的 &lt;data&gt; 元素中，您可以使用以下每个属性最多一次：</a:t>
            </a:r>
            <a:endParaRPr lang="zh-CN" altLang="en-US"/>
          </a:p>
          <a:p>
            <a:endParaRPr lang="zh-CN" altLang="en-US"/>
          </a:p>
          <a:p>
            <a:r>
              <a:rPr lang="zh-CN" altLang="en-US"/>
              <a:t>mimeType</a:t>
            </a:r>
            <a:endParaRPr lang="zh-CN" altLang="en-US"/>
          </a:p>
          <a:p>
            <a:r>
              <a:rPr lang="zh-CN" altLang="en-US"/>
              <a:t>scheme</a:t>
            </a:r>
            <a:endParaRPr lang="zh-CN" altLang="en-US"/>
          </a:p>
          <a:p>
            <a:r>
              <a:rPr lang="zh-CN" altLang="en-US"/>
              <a:t>host</a:t>
            </a:r>
            <a:endParaRPr lang="zh-CN" altLang="en-US"/>
          </a:p>
          <a:p>
            <a:r>
              <a:rPr lang="zh-CN" altLang="en-US"/>
              <a:t>您可以在多个 &lt;data&gt; 元素之间分配这些属性，也可以在单个 &lt;data&gt; 元素中使用这些属性。</a:t>
            </a:r>
            <a:endParaRPr lang="zh-CN" altLang="en-US"/>
          </a:p>
          <a:p>
            <a:endParaRPr lang="zh-CN" altLang="en-US"/>
          </a:p>
          <a:p>
            <a:r>
              <a:rPr lang="zh-CN" altLang="en-US"/>
              <a:t>&lt;intent&gt; 元素支持通用通配符 (*) 作为一些属性的值：</a:t>
            </a:r>
            <a:endParaRPr lang="zh-CN" altLang="en-US"/>
          </a:p>
          <a:p>
            <a:endParaRPr lang="zh-CN" altLang="en-US"/>
          </a:p>
          <a:p>
            <a:r>
              <a:rPr lang="zh-CN" altLang="en-US"/>
              <a:t>&lt;action&gt; 元素的 name 属性。</a:t>
            </a:r>
            <a:endParaRPr lang="zh-CN" altLang="en-US"/>
          </a:p>
          <a:p>
            <a:r>
              <a:rPr lang="zh-CN" altLang="en-US"/>
              <a:t>&lt;data&gt; 元素的 mimeType 属性的子类型 (image/*)。</a:t>
            </a:r>
            <a:endParaRPr lang="zh-CN" altLang="en-US"/>
          </a:p>
          <a:p>
            <a:r>
              <a:rPr lang="zh-CN" altLang="en-US"/>
              <a:t>&lt;data&gt; 元素的 mimeType 属性的类型和子类型 (*/*)。</a:t>
            </a:r>
            <a:endParaRPr lang="zh-CN" altLang="en-US"/>
          </a:p>
          <a:p>
            <a:r>
              <a:rPr lang="zh-CN" altLang="en-US"/>
              <a:t>&lt;data&gt; 元素的 scheme 属性。</a:t>
            </a:r>
            <a:endParaRPr lang="zh-CN" altLang="en-US"/>
          </a:p>
          <a:p>
            <a:r>
              <a:rPr lang="zh-CN" altLang="en-US"/>
              <a:t>&lt;data&gt; 元素的 host 属性。</a:t>
            </a:r>
            <a:endParaRPr lang="zh-CN" altLang="en-US"/>
          </a:p>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&lt;intent&gt; 元素有一些限制：</a:t>
            </a:r>
            <a:endParaRPr lang="zh-CN" altLang="en-US"/>
          </a:p>
          <a:p>
            <a:endParaRPr lang="zh-CN" altLang="en-US"/>
          </a:p>
          <a:p>
            <a:r>
              <a:rPr lang="zh-CN" altLang="en-US"/>
              <a:t>您必须只添加一个 &lt;action&gt; 元素。</a:t>
            </a:r>
            <a:endParaRPr lang="zh-CN" altLang="en-US"/>
          </a:p>
          <a:p>
            <a:r>
              <a:rPr lang="zh-CN" altLang="en-US"/>
              <a:t>您不能在 &lt;data&gt; 元素中使用 path、pathPrefix、pathPattern 或 port 属性。系统的行为就像您将每个属性的值都设为通用通配符 (*) 一样。</a:t>
            </a:r>
            <a:endParaRPr lang="zh-CN" altLang="en-US"/>
          </a:p>
          <a:p>
            <a:r>
              <a:rPr lang="zh-CN" altLang="en-US"/>
              <a:t>您不能使用 &lt;data&gt; 元素的 mimeGroup 属性。</a:t>
            </a:r>
            <a:endParaRPr lang="zh-CN" altLang="en-US"/>
          </a:p>
          <a:p>
            <a:r>
              <a:rPr lang="zh-CN" altLang="en-US"/>
              <a:t>在单个 &lt;intent&gt; 元素的 &lt;data&gt; 元素中，您可以使用以下每个属性最多一次：</a:t>
            </a:r>
            <a:endParaRPr lang="zh-CN" altLang="en-US"/>
          </a:p>
          <a:p>
            <a:endParaRPr lang="zh-CN" altLang="en-US"/>
          </a:p>
          <a:p>
            <a:r>
              <a:rPr lang="zh-CN" altLang="en-US"/>
              <a:t>mimeType</a:t>
            </a:r>
            <a:endParaRPr lang="zh-CN" altLang="en-US"/>
          </a:p>
          <a:p>
            <a:r>
              <a:rPr lang="zh-CN" altLang="en-US"/>
              <a:t>scheme</a:t>
            </a:r>
            <a:endParaRPr lang="zh-CN" altLang="en-US"/>
          </a:p>
          <a:p>
            <a:r>
              <a:rPr lang="zh-CN" altLang="en-US"/>
              <a:t>host</a:t>
            </a:r>
            <a:endParaRPr lang="zh-CN" altLang="en-US"/>
          </a:p>
          <a:p>
            <a:r>
              <a:rPr lang="zh-CN" altLang="en-US"/>
              <a:t>您可以在多个 &lt;data&gt; 元素之间分配这些属性，也可以在单个 &lt;data&gt; 元素中使用这些属性。</a:t>
            </a:r>
            <a:endParaRPr lang="zh-CN" altLang="en-US"/>
          </a:p>
          <a:p>
            <a:endParaRPr lang="zh-CN" altLang="en-US"/>
          </a:p>
          <a:p>
            <a:r>
              <a:rPr lang="zh-CN" altLang="en-US"/>
              <a:t>&lt;intent&gt; 元素支持通用通配符 (*) 作为一些属性的值：</a:t>
            </a:r>
            <a:endParaRPr lang="zh-CN" altLang="en-US"/>
          </a:p>
          <a:p>
            <a:endParaRPr lang="zh-CN" altLang="en-US"/>
          </a:p>
          <a:p>
            <a:r>
              <a:rPr lang="zh-CN" altLang="en-US"/>
              <a:t>&lt;action&gt; 元素的 name 属性。</a:t>
            </a:r>
            <a:endParaRPr lang="zh-CN" altLang="en-US"/>
          </a:p>
          <a:p>
            <a:r>
              <a:rPr lang="zh-CN" altLang="en-US"/>
              <a:t>&lt;data&gt; 元素的 mimeType 属性的子类型 (image/*)。</a:t>
            </a:r>
            <a:endParaRPr lang="zh-CN" altLang="en-US"/>
          </a:p>
          <a:p>
            <a:r>
              <a:rPr lang="zh-CN" altLang="en-US"/>
              <a:t>&lt;data&gt; 元素的 mimeType 属性的类型和子类型 (*/*)。</a:t>
            </a:r>
            <a:endParaRPr lang="zh-CN" altLang="en-US"/>
          </a:p>
          <a:p>
            <a:r>
              <a:rPr lang="zh-CN" altLang="en-US"/>
              <a:t>&lt;data&gt; 元素的 scheme 属性。</a:t>
            </a:r>
            <a:endParaRPr lang="zh-CN" altLang="en-US"/>
          </a:p>
          <a:p>
            <a:r>
              <a:rPr lang="zh-CN" altLang="en-US"/>
              <a:t>&lt;data&gt; 元素的 host 属性。</a:t>
            </a:r>
            <a:endParaRPr lang="zh-CN" altLang="en-US"/>
          </a:p>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chemeClr val="bg2">
                <a:alpha val="50000"/>
              </a:schemeClr>
            </a:gs>
            <a:gs pos="50000">
              <a:schemeClr val="accent3">
                <a:lumMod val="40000"/>
                <a:lumOff val="60000"/>
                <a:alpha val="50000"/>
              </a:schemeClr>
            </a:gs>
            <a:gs pos="75000">
              <a:schemeClr val="accent3">
                <a:lumMod val="40000"/>
                <a:lumOff val="60000"/>
              </a:schemeClr>
            </a:gs>
            <a:gs pos="100000">
              <a:schemeClr val="accent3">
                <a:lumMod val="60000"/>
                <a:lumOff val="40000"/>
                <a:alpha val="100000"/>
              </a:schemeClr>
            </a:gs>
          </a:gsLst>
          <a:lin ang="135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p14="http://schemas.microsoft.com/office/powerpoint/2010/main" Requires="p14">
      <p:transition p14:dur="300">
        <p:push/>
      </p:transition>
    </mc:Choice>
    <mc:Fallback>
      <p:transition>
        <p:push/>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hyperlink" Target="https://github.com/xiaoyanger0825/Adaptation/blob/master/app/src/main/java/com/xiaojianjun/adaptation/AccessMediaStoreActivity.kt"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hyperlink" Target="https://github.com/xiaoyanger0825/Adaptation/blob/master/app/src/main/java/com/xiaojianjun/adaptation/AccessMediaStoreActivity.kt"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hyperlink" Target="https://github.com/xiaoyanger0825/Adaptation/blob/master/app/src/main/java/com/xiaojianjun/adaptation/AccessMediaStoreActivity.kt"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hyperlink" Target="https://github.com/xiaoyanger0825/Adaptation/blob/master/app/src/main/java/com/xiaojianjun/adaptation/SAFActivity.kt"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hyperlink" Target="https://developer.android.google.cn/training/location/permissions#request-location-access-runtime" TargetMode="External"/></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tags" Target="../tags/tag6.xml"/><Relationship Id="rId4" Type="http://schemas.openxmlformats.org/officeDocument/2006/relationships/image" Target="../media/image2.png"/><Relationship Id="rId3" Type="http://schemas.openxmlformats.org/officeDocument/2006/relationships/tags" Target="../tags/tag5.xml"/><Relationship Id="rId2" Type="http://schemas.openxmlformats.org/officeDocument/2006/relationships/image" Target="../media/image1.png"/><Relationship Id="rId1" Type="http://schemas.openxmlformats.org/officeDocument/2006/relationships/tags" Target="../tags/tag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openxmlformats.org/officeDocument/2006/relationships/hyperlink" Target="https://developer.android.google.cn/preview/privacy/package-visibility#package-name" TargetMode="Externa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tags" Target="../tags/tag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hyperlink" Target="https://github.com/xiaoyanger0825/Adaptation/blob/master/app/src/main/java/com/xiaojianjun/adaptation/Test5GActivity.kt"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1.xml"/><Relationship Id="rId2" Type="http://schemas.openxmlformats.org/officeDocument/2006/relationships/hyperlink" Target="https://developer.android.google.cn/preview&#13;" TargetMode="External"/><Relationship Id="rId1" Type="http://schemas.openxmlformats.org/officeDocument/2006/relationships/hyperlink" Target="https://developer.android.google.cn/about/versions/1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53540" y="1640523"/>
            <a:ext cx="9144000" cy="2387600"/>
          </a:xfrm>
        </p:spPr>
        <p:txBody>
          <a:bodyPr/>
          <a:p>
            <a:r>
              <a:rPr lang="en-US" altLang="zh-CN">
                <a:solidFill>
                  <a:schemeClr val="tx1"/>
                </a:solidFill>
                <a:effectLst>
                  <a:outerShdw blurRad="38100" dist="19050" dir="2700000" algn="tl" rotWithShape="0">
                    <a:schemeClr val="dk1">
                      <a:alpha val="40000"/>
                    </a:schemeClr>
                  </a:outerShdw>
                </a:effectLst>
              </a:rPr>
              <a:t>Android 10</a:t>
            </a:r>
            <a:r>
              <a:rPr lang="zh-CN" altLang="en-US">
                <a:solidFill>
                  <a:schemeClr val="tx1"/>
                </a:solidFill>
                <a:effectLst>
                  <a:outerShdw blurRad="38100" dist="19050" dir="2700000" algn="tl" rotWithShape="0">
                    <a:schemeClr val="dk1">
                      <a:alpha val="40000"/>
                    </a:schemeClr>
                  </a:outerShdw>
                </a:effectLst>
              </a:rPr>
              <a:t>、</a:t>
            </a:r>
            <a:r>
              <a:rPr lang="en-US" altLang="zh-CN">
                <a:solidFill>
                  <a:schemeClr val="tx1"/>
                </a:solidFill>
                <a:effectLst>
                  <a:outerShdw blurRad="38100" dist="19050" dir="2700000" algn="tl" rotWithShape="0">
                    <a:schemeClr val="dk1">
                      <a:alpha val="40000"/>
                    </a:schemeClr>
                  </a:outerShdw>
                </a:effectLst>
              </a:rPr>
              <a:t>11</a:t>
            </a:r>
            <a:r>
              <a:rPr lang="zh-CN" altLang="en-US">
                <a:solidFill>
                  <a:schemeClr val="tx1"/>
                </a:solidFill>
                <a:effectLst>
                  <a:outerShdw blurRad="38100" dist="19050" dir="2700000" algn="tl" rotWithShape="0">
                    <a:schemeClr val="dk1">
                      <a:alpha val="40000"/>
                    </a:schemeClr>
                  </a:outerShdw>
                </a:effectLst>
              </a:rPr>
              <a:t>适配</a:t>
            </a:r>
            <a:endParaRPr lang="zh-CN" altLang="en-US">
              <a:solidFill>
                <a:schemeClr val="tx1"/>
              </a:solidFill>
              <a:effectLst>
                <a:outerShdw blurRad="38100" dist="19050" dir="2700000" algn="tl" rotWithShape="0">
                  <a:schemeClr val="dk1">
                    <a:alpha val="40000"/>
                  </a:schemeClr>
                </a:outerShdw>
              </a:effectLst>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23925" y="165227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访问共享存储空间的媒体文件适配示例（</a:t>
            </a:r>
            <a:r>
              <a:rPr lang="en-US" altLang="zh-CN" sz="2800">
                <a:solidFill>
                  <a:schemeClr val="tx1"/>
                </a:solidFill>
                <a:effectLst>
                  <a:outerShdw blurRad="38100" dist="19050" dir="2700000" algn="tl" rotWithShape="0">
                    <a:schemeClr val="dk1">
                      <a:alpha val="40000"/>
                    </a:schemeClr>
                  </a:outerShdw>
                </a:effectLst>
              </a:rPr>
              <a:t>Android10</a:t>
            </a:r>
            <a:r>
              <a:rPr lang="zh-CN" altLang="en-US" sz="2800">
                <a:solidFill>
                  <a:schemeClr val="tx1"/>
                </a:solidFill>
                <a:effectLst>
                  <a:outerShdw blurRad="38100" dist="19050" dir="2700000" algn="tl" rotWithShape="0">
                    <a:schemeClr val="dk1">
                      <a:alpha val="40000"/>
                    </a:schemeClr>
                  </a:outerShdw>
                </a:effectLst>
              </a:rPr>
              <a:t>及以上）：</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896620" y="47117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分区存储</a:t>
            </a:r>
            <a:endParaRPr lang="en-US" alt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23925" y="2260600"/>
            <a:ext cx="10569575" cy="4307840"/>
          </a:xfrm>
          <a:prstGeom prst="rect">
            <a:avLst/>
          </a:prstGeom>
          <a:noFill/>
        </p:spPr>
        <p:txBody>
          <a:bodyPr wrap="square" rtlCol="0">
            <a:spAutoFit/>
          </a:bodyPr>
          <a:p>
            <a:pPr marL="285750" indent="-285750" fontAlgn="auto">
              <a:lnSpc>
                <a:spcPct val="200000"/>
              </a:lnSpc>
              <a:buFont typeface="Wingdings" panose="05000000000000000000" charset="0"/>
              <a:buChar char=""/>
            </a:pPr>
            <a:r>
              <a:rPr lang="zh-CN" altLang="en-US" sz="2000"/>
              <a:t>下载图片并保存到相册</a:t>
            </a:r>
            <a:endParaRPr lang="zh-CN" altLang="en-US" sz="2000"/>
          </a:p>
          <a:p>
            <a:pPr marL="285750" indent="-285750" fontAlgn="auto">
              <a:lnSpc>
                <a:spcPct val="200000"/>
              </a:lnSpc>
              <a:buFont typeface="Wingdings" panose="05000000000000000000" charset="0"/>
              <a:buChar char=""/>
            </a:pPr>
            <a:r>
              <a:rPr lang="en-US" altLang="zh-CN" sz="2000"/>
              <a:t> </a:t>
            </a:r>
            <a:r>
              <a:rPr lang="zh-CN" altLang="en-US" sz="2000"/>
              <a:t>读取本应用下载到系统相册的图片</a:t>
            </a:r>
            <a:endParaRPr lang="zh-CN" altLang="en-US" sz="2000"/>
          </a:p>
          <a:p>
            <a:pPr marL="285750" indent="-285750" fontAlgn="auto">
              <a:lnSpc>
                <a:spcPct val="200000"/>
              </a:lnSpc>
              <a:buFont typeface="Wingdings" panose="05000000000000000000" charset="0"/>
              <a:buChar char=""/>
            </a:pPr>
            <a:r>
              <a:rPr lang="zh-CN" altLang="en-US" sz="2000"/>
              <a:t> 读取其他应用下载到系统相册的图片</a:t>
            </a:r>
            <a:endParaRPr lang="zh-CN" altLang="en-US" sz="2000"/>
          </a:p>
          <a:p>
            <a:pPr marL="285750" indent="-285750" fontAlgn="auto">
              <a:lnSpc>
                <a:spcPct val="200000"/>
              </a:lnSpc>
              <a:buFont typeface="Wingdings" panose="05000000000000000000" charset="0"/>
              <a:buChar char=""/>
            </a:pPr>
            <a:r>
              <a:rPr lang="zh-CN" altLang="en-US" sz="2000"/>
              <a:t> 删除本应用下载到相册的图片</a:t>
            </a:r>
            <a:endParaRPr lang="zh-CN" altLang="en-US" sz="2000"/>
          </a:p>
          <a:p>
            <a:pPr marL="285750" indent="-285750" fontAlgn="auto">
              <a:lnSpc>
                <a:spcPct val="200000"/>
              </a:lnSpc>
              <a:buFont typeface="Wingdings" panose="05000000000000000000" charset="0"/>
              <a:buChar char=""/>
            </a:pPr>
            <a:r>
              <a:rPr lang="zh-CN" altLang="en-US" sz="2000"/>
              <a:t> 删除其他应用下载到系统相册的图片</a:t>
            </a:r>
            <a:endParaRPr lang="zh-CN" altLang="en-US" sz="2000"/>
          </a:p>
          <a:p>
            <a:pPr marL="285750" indent="-285750" fontAlgn="auto">
              <a:lnSpc>
                <a:spcPct val="200000"/>
              </a:lnSpc>
              <a:buFont typeface="Wingdings" panose="05000000000000000000" charset="0"/>
              <a:buChar char=""/>
            </a:pPr>
            <a:r>
              <a:rPr lang="zh-CN" altLang="en-US" sz="2000"/>
              <a:t> 卸载重装后读取本应用卸载前下载到系统相册的图片</a:t>
            </a:r>
            <a:endParaRPr lang="zh-CN" altLang="en-US" sz="2400"/>
          </a:p>
          <a:p>
            <a:pPr indent="0" fontAlgn="auto">
              <a:lnSpc>
                <a:spcPct val="150000"/>
              </a:lnSpc>
              <a:spcBef>
                <a:spcPts val="1200"/>
              </a:spcBef>
              <a:buFont typeface="Wingdings" panose="05000000000000000000" charset="0"/>
              <a:buNone/>
            </a:pPr>
            <a:r>
              <a:rPr lang="zh-CN" altLang="en-US" sz="1600">
                <a:hlinkClick r:id="rId1" action="ppaction://hlinkfile"/>
              </a:rPr>
              <a:t>示例代码</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23290" y="1652905"/>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访问共享存储空间的媒体文件适配示例（</a:t>
            </a:r>
            <a:r>
              <a:rPr lang="en-US" altLang="zh-CN" sz="2800">
                <a:solidFill>
                  <a:schemeClr val="tx1"/>
                </a:solidFill>
                <a:effectLst>
                  <a:outerShdw blurRad="38100" dist="19050" dir="2700000" algn="tl" rotWithShape="0">
                    <a:schemeClr val="dk1">
                      <a:alpha val="40000"/>
                    </a:schemeClr>
                  </a:outerShdw>
                </a:effectLst>
              </a:rPr>
              <a:t>Android10</a:t>
            </a:r>
            <a:r>
              <a:rPr lang="zh-CN" altLang="en-US" sz="2800">
                <a:solidFill>
                  <a:schemeClr val="tx1"/>
                </a:solidFill>
                <a:effectLst>
                  <a:outerShdw blurRad="38100" dist="19050" dir="2700000" algn="tl" rotWithShape="0">
                    <a:schemeClr val="dk1">
                      <a:alpha val="40000"/>
                    </a:schemeClr>
                  </a:outerShdw>
                </a:effectLst>
              </a:rPr>
              <a:t>及以上）：</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896620" y="47117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分区存储</a:t>
            </a:r>
            <a:endParaRPr lang="en-US" alt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23290" y="2442845"/>
            <a:ext cx="10569575" cy="3769360"/>
          </a:xfrm>
          <a:prstGeom prst="rect">
            <a:avLst/>
          </a:prstGeom>
          <a:noFill/>
        </p:spPr>
        <p:txBody>
          <a:bodyPr wrap="square" rtlCol="0">
            <a:spAutoFit/>
          </a:bodyPr>
          <a:p>
            <a:pPr marL="342900" indent="0" fontAlgn="auto">
              <a:lnSpc>
                <a:spcPct val="200000"/>
              </a:lnSpc>
              <a:buFont typeface="Wingdings" panose="05000000000000000000" charset="0"/>
              <a:buChar char=""/>
            </a:pPr>
            <a:r>
              <a:rPr lang="zh-CN" altLang="en-US" sz="2000"/>
              <a:t> 保存文档到媒体下载目录</a:t>
            </a:r>
            <a:endParaRPr lang="zh-CN" altLang="en-US" sz="2000"/>
          </a:p>
          <a:p>
            <a:pPr marL="285750" indent="0" fontAlgn="auto">
              <a:lnSpc>
                <a:spcPct val="200000"/>
              </a:lnSpc>
              <a:buFont typeface="Wingdings" panose="05000000000000000000" charset="0"/>
              <a:buChar char=""/>
            </a:pPr>
            <a:r>
              <a:rPr lang="zh-CN" altLang="en-US" sz="2000"/>
              <a:t> 读取本应用保存到媒体下载目录的文档</a:t>
            </a:r>
            <a:endParaRPr lang="zh-CN" altLang="en-US" sz="2000"/>
          </a:p>
          <a:p>
            <a:pPr marL="285750" indent="0" fontAlgn="auto">
              <a:lnSpc>
                <a:spcPct val="200000"/>
              </a:lnSpc>
              <a:buFont typeface="Wingdings" panose="05000000000000000000" charset="0"/>
              <a:buChar char=""/>
            </a:pPr>
            <a:r>
              <a:rPr lang="zh-CN" altLang="en-US" sz="2000" strike="sngStrike">
                <a:uFillTx/>
                <a:sym typeface="+mn-ea"/>
              </a:rPr>
              <a:t>读取其他应用保存到媒体下载目录的文档</a:t>
            </a:r>
            <a:r>
              <a:rPr lang="zh-CN" altLang="en-US" sz="2000">
                <a:uFillTx/>
                <a:sym typeface="+mn-ea"/>
              </a:rPr>
              <a:t>（</a:t>
            </a:r>
            <a:r>
              <a:rPr lang="en-US" altLang="zh-CN" sz="2000">
                <a:uFillTx/>
                <a:sym typeface="+mn-ea"/>
              </a:rPr>
              <a:t>SAF</a:t>
            </a:r>
            <a:r>
              <a:rPr lang="zh-CN" altLang="en-US" sz="2000">
                <a:uFillTx/>
                <a:sym typeface="+mn-ea"/>
              </a:rPr>
              <a:t>）</a:t>
            </a:r>
            <a:endParaRPr lang="zh-CN" altLang="en-US" sz="2000"/>
          </a:p>
          <a:p>
            <a:pPr marL="285750" indent="0" fontAlgn="auto">
              <a:lnSpc>
                <a:spcPct val="200000"/>
              </a:lnSpc>
              <a:buFont typeface="Wingdings" panose="05000000000000000000" charset="0"/>
              <a:buChar char=""/>
            </a:pPr>
            <a:r>
              <a:rPr lang="zh-CN" altLang="en-US" sz="2000"/>
              <a:t> 删除本应用保存到下载目录的文档</a:t>
            </a:r>
            <a:endParaRPr lang="zh-CN" altLang="en-US" sz="2000"/>
          </a:p>
          <a:p>
            <a:pPr marL="285750" indent="0" fontAlgn="auto">
              <a:lnSpc>
                <a:spcPct val="200000"/>
              </a:lnSpc>
              <a:buFont typeface="Wingdings" panose="05000000000000000000" charset="0"/>
              <a:buChar char=""/>
            </a:pPr>
            <a:r>
              <a:rPr lang="zh-CN" altLang="en-US" sz="2000"/>
              <a:t> 卸载重装后读取本应用卸载前保存到下载目录的文档</a:t>
            </a:r>
            <a:endParaRPr lang="zh-CN" altLang="en-US" sz="2400"/>
          </a:p>
          <a:p>
            <a:pPr indent="0" fontAlgn="auto">
              <a:lnSpc>
                <a:spcPct val="150000"/>
              </a:lnSpc>
              <a:spcBef>
                <a:spcPts val="1800"/>
              </a:spcBef>
              <a:buFont typeface="Wingdings" panose="05000000000000000000" charset="0"/>
              <a:buNone/>
            </a:pPr>
            <a:r>
              <a:rPr lang="zh-CN" altLang="en-US" sz="1600">
                <a:sym typeface="+mn-ea"/>
                <a:hlinkClick r:id="rId1" action="ppaction://hlinkfile"/>
              </a:rPr>
              <a:t>示例代码</a:t>
            </a:r>
            <a:endParaRPr lang="zh-CN" altLang="en-US" sz="1600">
              <a:solidFill>
                <a:schemeClr val="tx1"/>
              </a:solidFill>
              <a:uFillTx/>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896620" y="174879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访问共享存储空间的媒体文件适配示例（</a:t>
            </a:r>
            <a:r>
              <a:rPr lang="en-US" altLang="zh-CN" sz="2800">
                <a:solidFill>
                  <a:schemeClr val="tx1"/>
                </a:solidFill>
                <a:effectLst>
                  <a:outerShdw blurRad="38100" dist="19050" dir="2700000" algn="tl" rotWithShape="0">
                    <a:schemeClr val="dk1">
                      <a:alpha val="40000"/>
                    </a:schemeClr>
                  </a:outerShdw>
                </a:effectLst>
              </a:rPr>
              <a:t>Android11</a:t>
            </a:r>
            <a:r>
              <a:rPr lang="zh-CN" altLang="en-US" sz="2800">
                <a:solidFill>
                  <a:schemeClr val="tx1"/>
                </a:solidFill>
                <a:effectLst>
                  <a:outerShdw blurRad="38100" dist="19050" dir="2700000" algn="tl" rotWithShape="0">
                    <a:schemeClr val="dk1">
                      <a:alpha val="40000"/>
                    </a:schemeClr>
                  </a:outerShdw>
                </a:effectLst>
              </a:rPr>
              <a:t>）：</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896620" y="47117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分区存储</a:t>
            </a:r>
            <a:endParaRPr lang="en-US" alt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896620" y="2407285"/>
            <a:ext cx="10949940" cy="3769360"/>
          </a:xfrm>
          <a:prstGeom prst="rect">
            <a:avLst/>
          </a:prstGeom>
          <a:noFill/>
        </p:spPr>
        <p:txBody>
          <a:bodyPr wrap="square" rtlCol="0">
            <a:spAutoFit/>
          </a:bodyPr>
          <a:p>
            <a:pPr marL="342900" indent="-342900" fontAlgn="auto">
              <a:lnSpc>
                <a:spcPct val="200000"/>
              </a:lnSpc>
              <a:buFont typeface="Wingdings" panose="05000000000000000000" charset="0"/>
              <a:buChar char=""/>
            </a:pPr>
            <a:r>
              <a:rPr lang="en-US" altLang="zh-CN" sz="2400"/>
              <a:t> MediaStore</a:t>
            </a:r>
            <a:r>
              <a:rPr lang="zh-CN" altLang="en-US" sz="2400"/>
              <a:t>媒体文件执行批量操作</a:t>
            </a:r>
            <a:r>
              <a:rPr lang="en-US" altLang="zh-CN" sz="2400"/>
              <a:t>(</a:t>
            </a:r>
            <a:r>
              <a:rPr lang="zh-CN" altLang="en-US" sz="2400"/>
              <a:t>写入、收藏、放入垃圾箱、删除</a:t>
            </a:r>
            <a:r>
              <a:rPr lang="en-US" altLang="zh-CN" sz="2400"/>
              <a:t>)</a:t>
            </a:r>
            <a:endParaRPr lang="zh-CN" altLang="en-US" sz="2400"/>
          </a:p>
          <a:p>
            <a:pPr marL="342900" indent="-342900" fontAlgn="auto">
              <a:lnSpc>
                <a:spcPct val="200000"/>
              </a:lnSpc>
              <a:buFont typeface="Wingdings" panose="05000000000000000000" charset="0"/>
              <a:buChar char=""/>
            </a:pPr>
            <a:r>
              <a:rPr lang="zh-CN" altLang="en-US" sz="2400"/>
              <a:t> 通过</a:t>
            </a:r>
            <a:r>
              <a:rPr lang="en-US" altLang="zh-CN" sz="2400"/>
              <a:t>File API </a:t>
            </a:r>
            <a:r>
              <a:rPr lang="zh-CN" altLang="en-US" sz="2400"/>
              <a:t>访问媒体文件</a:t>
            </a:r>
            <a:endParaRPr lang="zh-CN" altLang="en-US" sz="2800"/>
          </a:p>
          <a:p>
            <a:pPr indent="0" fontAlgn="auto">
              <a:lnSpc>
                <a:spcPct val="200000"/>
              </a:lnSpc>
              <a:buFont typeface="Wingdings" panose="05000000000000000000" charset="0"/>
              <a:buNone/>
            </a:pPr>
            <a:r>
              <a:rPr lang="zh-CN" altLang="en-US" sz="2800"/>
              <a:t> </a:t>
            </a:r>
            <a:r>
              <a:rPr lang="zh-CN" altLang="en-US" sz="2000"/>
              <a:t>    </a:t>
            </a:r>
            <a:r>
              <a:rPr lang="en-US" altLang="zh-CN" sz="2000"/>
              <a:t>1.</a:t>
            </a:r>
            <a:r>
              <a:rPr lang="zh-CN" altLang="en-US" sz="2000"/>
              <a:t>读取系统相册中的图片</a:t>
            </a:r>
            <a:r>
              <a:rPr lang="en-US" altLang="zh-CN" sz="2000"/>
              <a:t>(</a:t>
            </a:r>
            <a:r>
              <a:rPr lang="zh-CN" altLang="en-US" sz="2000"/>
              <a:t>本应用和其他应用</a:t>
            </a:r>
            <a:r>
              <a:rPr lang="en-US" altLang="zh-CN" sz="2000"/>
              <a:t>)</a:t>
            </a:r>
            <a:endParaRPr lang="zh-CN" altLang="en-US" sz="2000"/>
          </a:p>
          <a:p>
            <a:pPr indent="0" fontAlgn="auto">
              <a:lnSpc>
                <a:spcPct val="200000"/>
              </a:lnSpc>
              <a:buFont typeface="Wingdings" panose="05000000000000000000" charset="0"/>
              <a:buNone/>
            </a:pPr>
            <a:r>
              <a:rPr lang="zh-CN" altLang="en-US" sz="2000"/>
              <a:t>     </a:t>
            </a:r>
            <a:r>
              <a:rPr lang="en-US" altLang="zh-CN" sz="2000"/>
              <a:t>2.</a:t>
            </a:r>
            <a:r>
              <a:rPr lang="zh-CN" altLang="en-US" sz="2000"/>
              <a:t>删除系统相册中的图片</a:t>
            </a:r>
            <a:r>
              <a:rPr lang="en-US" altLang="zh-CN" sz="2000"/>
              <a:t>(</a:t>
            </a:r>
            <a:r>
              <a:rPr lang="zh-CN" altLang="en-US" sz="2000"/>
              <a:t>只能删除本应用的，其他应用的就是有权限也不行</a:t>
            </a:r>
            <a:r>
              <a:rPr lang="en-US" altLang="zh-CN" sz="2000"/>
              <a:t>)</a:t>
            </a:r>
            <a:r>
              <a:rPr lang="zh-CN" altLang="en-US" sz="2000"/>
              <a:t> </a:t>
            </a:r>
            <a:endParaRPr lang="zh-CN" altLang="en-US" sz="2000"/>
          </a:p>
          <a:p>
            <a:pPr indent="0" fontAlgn="auto">
              <a:lnSpc>
                <a:spcPct val="200000"/>
              </a:lnSpc>
              <a:spcBef>
                <a:spcPts val="1800"/>
              </a:spcBef>
              <a:buFont typeface="Wingdings" panose="05000000000000000000" charset="0"/>
              <a:buNone/>
            </a:pPr>
            <a:r>
              <a:rPr lang="zh-CN" altLang="en-US" sz="1600">
                <a:sym typeface="+mn-ea"/>
                <a:hlinkClick r:id="rId1" tooltip="" action="ppaction://hlinkfile"/>
              </a:rPr>
              <a:t>示例代码</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167765"/>
            <a:ext cx="10515600" cy="419735"/>
          </a:xfrm>
        </p:spPr>
        <p:txBody>
          <a:bodyPr>
            <a:noAutofit/>
          </a:bodyPr>
          <a:p>
            <a:pPr marL="0" indent="0" algn="l">
              <a:buNone/>
            </a:pPr>
            <a:r>
              <a:rPr lang="zh-CN" altLang="en-US">
                <a:solidFill>
                  <a:schemeClr val="tx1"/>
                </a:solidFill>
                <a:effectLst>
                  <a:outerShdw blurRad="38100" dist="19050" dir="2700000" algn="tl" rotWithShape="0">
                    <a:schemeClr val="dk1">
                      <a:alpha val="40000"/>
                    </a:schemeClr>
                  </a:outerShdw>
                </a:effectLst>
              </a:rPr>
              <a:t>访问共享存储空间的媒体文件</a:t>
            </a:r>
            <a:r>
              <a:rPr lang="en-US" altLang="zh-CN">
                <a:solidFill>
                  <a:schemeClr val="tx1"/>
                </a:solidFill>
                <a:effectLst>
                  <a:outerShdw blurRad="38100" dist="19050" dir="2700000" algn="tl" rotWithShape="0">
                    <a:schemeClr val="dk1">
                      <a:alpha val="40000"/>
                    </a:schemeClr>
                  </a:outerShdw>
                </a:effectLst>
              </a:rPr>
              <a:t>(MediaStore)</a:t>
            </a:r>
            <a:r>
              <a:rPr lang="zh-CN" altLang="en-US">
                <a:solidFill>
                  <a:schemeClr val="tx1"/>
                </a:solidFill>
                <a:effectLst>
                  <a:outerShdw blurRad="38100" dist="19050" dir="2700000" algn="tl" rotWithShape="0">
                    <a:schemeClr val="dk1">
                      <a:alpha val="40000"/>
                    </a:schemeClr>
                  </a:outerShdw>
                </a:effectLst>
              </a:rPr>
              <a:t>总结：</a:t>
            </a:r>
            <a:br>
              <a:rPr lang="zh-CN" altLang="en-US">
                <a:solidFill>
                  <a:schemeClr val="tx1"/>
                </a:solidFill>
                <a:effectLst>
                  <a:outerShdw blurRad="38100" dist="19050" dir="2700000" algn="tl" rotWithShape="0">
                    <a:schemeClr val="dk1">
                      <a:alpha val="40000"/>
                    </a:schemeClr>
                  </a:outerShdw>
                </a:effectLst>
              </a:rPr>
            </a:br>
            <a:endParaRPr lang="zh-CN" altLang="en-US">
              <a:solidFill>
                <a:schemeClr val="tx1"/>
              </a:solidFill>
              <a:effectLst>
                <a:outerShdw blurRad="38100" dist="19050" dir="2700000" algn="tl" rotWithShape="0">
                  <a:schemeClr val="dk1">
                    <a:alpha val="40000"/>
                  </a:schemeClr>
                </a:outerShdw>
              </a:effectLst>
            </a:endParaRPr>
          </a:p>
          <a:p>
            <a:pPr algn="l">
              <a:buNone/>
            </a:pPr>
            <a:endParaRPr lang="zh-CN" altLang="en-US">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49960" y="20828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分区存储</a:t>
            </a:r>
            <a:endParaRPr lang="en-US" alt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23290" y="1762125"/>
            <a:ext cx="10569575" cy="4138295"/>
          </a:xfrm>
          <a:prstGeom prst="rect">
            <a:avLst/>
          </a:prstGeom>
          <a:noFill/>
        </p:spPr>
        <p:txBody>
          <a:bodyPr wrap="square" rtlCol="0">
            <a:spAutoFit/>
          </a:bodyPr>
          <a:p>
            <a:pPr indent="0" fontAlgn="auto" latinLnBrk="1">
              <a:lnSpc>
                <a:spcPct val="150000"/>
              </a:lnSpc>
              <a:spcBef>
                <a:spcPts val="0"/>
              </a:spcBef>
              <a:spcAft>
                <a:spcPts val="600"/>
              </a:spcAft>
              <a:buFont typeface="Wingdings" panose="05000000000000000000" charset="0"/>
              <a:buNone/>
            </a:pPr>
            <a:r>
              <a:rPr lang="en-US" altLang="zh-CN"/>
              <a:t>1</a:t>
            </a:r>
            <a:r>
              <a:rPr lang="en-US" altLang="zh-CN" sz="1600"/>
              <a:t>.</a:t>
            </a:r>
            <a:r>
              <a:rPr lang="zh-CN" altLang="en-US" sz="1600"/>
              <a:t>根据谷歌官方的建议，使用MediaStore API时不要在Android 10及以上系统版本的设备申请存储权限，只在Android 9及以下申请。</a:t>
            </a:r>
            <a:endParaRPr lang="zh-CN" altLang="en-US" sz="1600"/>
          </a:p>
          <a:p>
            <a:pPr indent="0" fontAlgn="auto" latinLnBrk="1">
              <a:lnSpc>
                <a:spcPct val="150000"/>
              </a:lnSpc>
              <a:spcBef>
                <a:spcPts val="0"/>
              </a:spcBef>
              <a:spcAft>
                <a:spcPts val="600"/>
              </a:spcAft>
              <a:buFont typeface="Wingdings" panose="05000000000000000000" charset="0"/>
              <a:buNone/>
            </a:pPr>
            <a:r>
              <a:rPr lang="en-US" altLang="zh-CN" sz="1600">
                <a:sym typeface="+mn-ea"/>
              </a:rPr>
              <a:t>2.</a:t>
            </a:r>
            <a:r>
              <a:rPr lang="zh-CN" altLang="en-US" sz="1600">
                <a:sym typeface="+mn-ea"/>
              </a:rPr>
              <a:t>在</a:t>
            </a:r>
            <a:r>
              <a:rPr lang="en-US" altLang="zh-CN" sz="1600">
                <a:sym typeface="+mn-ea"/>
              </a:rPr>
              <a:t>Android 10</a:t>
            </a:r>
            <a:r>
              <a:rPr lang="zh-CN" altLang="en-US" sz="1600">
                <a:sym typeface="+mn-ea"/>
              </a:rPr>
              <a:t>及以上的系统设备，如果卸载重装，那么卸载前存储的媒体文件在重装后也访问不到了，除非申请了存储权限（</a:t>
            </a:r>
            <a:r>
              <a:rPr lang="en-US" altLang="zh-CN" sz="1600">
                <a:sym typeface="+mn-ea"/>
              </a:rPr>
              <a:t>MediaStore.Download</a:t>
            </a:r>
            <a:r>
              <a:rPr lang="zh-CN" altLang="en-US" sz="1600">
                <a:sym typeface="+mn-ea"/>
              </a:rPr>
              <a:t>下载目录除外）。</a:t>
            </a:r>
            <a:endParaRPr lang="zh-CN" altLang="en-US" sz="1600">
              <a:sym typeface="+mn-ea"/>
            </a:endParaRPr>
          </a:p>
          <a:p>
            <a:pPr indent="0" fontAlgn="auto" latinLnBrk="1">
              <a:lnSpc>
                <a:spcPct val="150000"/>
              </a:lnSpc>
              <a:spcBef>
                <a:spcPts val="0"/>
              </a:spcBef>
              <a:spcAft>
                <a:spcPts val="600"/>
              </a:spcAft>
              <a:buFont typeface="Wingdings" panose="05000000000000000000" charset="0"/>
              <a:buNone/>
            </a:pPr>
            <a:r>
              <a:rPr lang="en-US" altLang="zh-CN" sz="1600">
                <a:sym typeface="+mn-ea"/>
              </a:rPr>
              <a:t>3.</a:t>
            </a:r>
            <a:r>
              <a:rPr lang="zh-CN" altLang="en-US" sz="1600">
                <a:sym typeface="+mn-ea"/>
              </a:rPr>
              <a:t>在</a:t>
            </a:r>
            <a:r>
              <a:rPr lang="en-US" altLang="zh-CN" sz="1600">
                <a:sym typeface="+mn-ea"/>
              </a:rPr>
              <a:t>Android 10</a:t>
            </a:r>
            <a:r>
              <a:rPr lang="zh-CN" altLang="en-US" sz="1600">
                <a:sym typeface="+mn-ea"/>
              </a:rPr>
              <a:t>及以上的系统设备，通过</a:t>
            </a:r>
            <a:r>
              <a:rPr lang="en-US" altLang="zh-CN" sz="1600">
                <a:sym typeface="+mn-ea"/>
              </a:rPr>
              <a:t>MediaStore API</a:t>
            </a:r>
            <a:r>
              <a:rPr lang="zh-CN" altLang="en-US" sz="1600">
                <a:sym typeface="+mn-ea"/>
              </a:rPr>
              <a:t>是</a:t>
            </a:r>
            <a:r>
              <a:rPr lang="zh-CN" altLang="en-US" sz="1600" b="1">
                <a:solidFill>
                  <a:schemeClr val="tx1"/>
                </a:solidFill>
                <a:sym typeface="+mn-ea"/>
              </a:rPr>
              <a:t>不能访问其他应用保存到媒体下载目录</a:t>
            </a:r>
            <a:r>
              <a:rPr lang="en-US" altLang="zh-CN" sz="1600">
                <a:sym typeface="+mn-ea"/>
              </a:rPr>
              <a:t>(MediaStore.Dowload)</a:t>
            </a:r>
            <a:r>
              <a:rPr lang="zh-CN" altLang="en-US" sz="1600">
                <a:sym typeface="+mn-ea"/>
              </a:rPr>
              <a:t>的文件，即使是有权限也不行，只有使用</a:t>
            </a:r>
            <a:r>
              <a:rPr lang="en-US" altLang="zh-CN" sz="1600">
                <a:sym typeface="+mn-ea"/>
              </a:rPr>
              <a:t>SAF</a:t>
            </a:r>
            <a:r>
              <a:rPr lang="zh-CN" altLang="en-US" sz="1600">
                <a:sym typeface="+mn-ea"/>
              </a:rPr>
              <a:t>才能访问。</a:t>
            </a:r>
            <a:endParaRPr lang="zh-CN" altLang="en-US" sz="1600">
              <a:sym typeface="+mn-ea"/>
            </a:endParaRPr>
          </a:p>
          <a:p>
            <a:pPr indent="0" fontAlgn="auto" latinLnBrk="1">
              <a:lnSpc>
                <a:spcPct val="150000"/>
              </a:lnSpc>
              <a:spcBef>
                <a:spcPts val="0"/>
              </a:spcBef>
              <a:spcAft>
                <a:spcPts val="600"/>
              </a:spcAft>
              <a:buFont typeface="Wingdings" panose="05000000000000000000" charset="0"/>
              <a:buNone/>
            </a:pPr>
            <a:r>
              <a:rPr lang="en-US" altLang="zh-CN" sz="1600">
                <a:sym typeface="+mn-ea"/>
              </a:rPr>
              <a:t>4.</a:t>
            </a:r>
            <a:r>
              <a:rPr lang="zh-CN" altLang="en-US" sz="1600">
                <a:sym typeface="+mn-ea"/>
              </a:rPr>
              <a:t>在</a:t>
            </a:r>
            <a:r>
              <a:rPr lang="en-US" altLang="zh-CN" sz="1600">
                <a:sym typeface="+mn-ea"/>
              </a:rPr>
              <a:t>Android 11</a:t>
            </a:r>
            <a:r>
              <a:rPr lang="zh-CN" altLang="en-US" sz="1600">
                <a:sym typeface="+mn-ea"/>
              </a:rPr>
              <a:t>，谷歌又恢复了通过</a:t>
            </a:r>
            <a:r>
              <a:rPr lang="en-US" altLang="zh-CN" sz="1600">
                <a:sym typeface="+mn-ea"/>
              </a:rPr>
              <a:t>File API</a:t>
            </a:r>
            <a:r>
              <a:rPr lang="zh-CN" altLang="en-US" sz="1600">
                <a:sym typeface="+mn-ea"/>
              </a:rPr>
              <a:t>直接使用文件路径来访问媒体文件。所有的文件归属、存储权限、访问方式等限制条件和</a:t>
            </a:r>
            <a:r>
              <a:rPr lang="en-US" altLang="zh-CN" sz="1600">
                <a:sym typeface="+mn-ea"/>
              </a:rPr>
              <a:t>MediaStore</a:t>
            </a:r>
            <a:r>
              <a:rPr lang="zh-CN" altLang="en-US" sz="1600">
                <a:sym typeface="+mn-ea"/>
              </a:rPr>
              <a:t>是一样的。但是随机读取和写入的性能会慢一倍，所以还是建议通过</a:t>
            </a:r>
            <a:r>
              <a:rPr lang="en-US" altLang="zh-CN" sz="1600">
                <a:sym typeface="+mn-ea"/>
              </a:rPr>
              <a:t>MediaStore API</a:t>
            </a:r>
            <a:r>
              <a:rPr lang="zh-CN" altLang="en-US" sz="1600">
                <a:sym typeface="+mn-ea"/>
              </a:rPr>
              <a:t>来访问。</a:t>
            </a:r>
            <a:endParaRPr lang="zh-CN" altLang="en-US" sz="1600"/>
          </a:p>
          <a:p>
            <a:pPr indent="0" fontAlgn="auto" latinLnBrk="1">
              <a:lnSpc>
                <a:spcPct val="150000"/>
              </a:lnSpc>
              <a:spcBef>
                <a:spcPts val="0"/>
              </a:spcBef>
              <a:spcAft>
                <a:spcPts val="600"/>
              </a:spcAft>
              <a:buFont typeface="Wingdings" panose="05000000000000000000" charset="0"/>
              <a:buNone/>
            </a:pPr>
            <a:r>
              <a:rPr lang="en-US" altLang="zh-CN" sz="1600"/>
              <a:t>5.</a:t>
            </a:r>
            <a:r>
              <a:rPr lang="zh-CN" altLang="en-US" sz="1600"/>
              <a:t>MediaStore API 需不需要存储权限与</a:t>
            </a:r>
            <a:r>
              <a:rPr lang="zh-CN" altLang="en-US" sz="1600" b="1"/>
              <a:t>targetApi</a:t>
            </a:r>
            <a:r>
              <a:rPr lang="zh-CN" altLang="en-US" sz="1600"/>
              <a:t>无关，只与</a:t>
            </a:r>
            <a:r>
              <a:rPr lang="zh-CN" altLang="en-US" sz="1600" b="1"/>
              <a:t>设备系统版本</a:t>
            </a:r>
            <a:r>
              <a:rPr lang="zh-CN" altLang="en-US" sz="1600"/>
              <a:t>(高于Android10不需要权限)有关。</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23925" y="1489075"/>
            <a:ext cx="10515600" cy="419735"/>
          </a:xfrm>
        </p:spPr>
        <p:txBody>
          <a:bodyPr>
            <a:noAutofit/>
          </a:bodyPr>
          <a:p>
            <a:pPr marL="0" indent="0" algn="l">
              <a:buNone/>
            </a:pPr>
            <a:r>
              <a:rPr lang="zh-CN" altLang="en-US" sz="2800">
                <a:solidFill>
                  <a:schemeClr val="tx1"/>
                </a:solidFill>
                <a:effectLst>
                  <a:outerShdw blurRad="38100" dist="38100" dir="2700000" algn="tl">
                    <a:srgbClr val="000000">
                      <a:alpha val="43137"/>
                    </a:srgbClr>
                  </a:outerShdw>
                </a:effectLst>
              </a:rPr>
              <a:t>通过</a:t>
            </a:r>
            <a:r>
              <a:rPr lang="en-US" altLang="zh-CN" sz="2800">
                <a:solidFill>
                  <a:schemeClr val="tx1"/>
                </a:solidFill>
                <a:effectLst>
                  <a:outerShdw blurRad="38100" dist="38100" dir="2700000" algn="tl">
                    <a:srgbClr val="000000">
                      <a:alpha val="43137"/>
                    </a:srgbClr>
                  </a:outerShdw>
                </a:effectLst>
              </a:rPr>
              <a:t>SAF(</a:t>
            </a:r>
            <a:r>
              <a:rPr lang="zh-CN" altLang="en-US" sz="2800">
                <a:solidFill>
                  <a:schemeClr val="tx1"/>
                </a:solidFill>
                <a:effectLst>
                  <a:outerShdw blurRad="38100" dist="38100" dir="2700000" algn="tl">
                    <a:srgbClr val="000000">
                      <a:alpha val="43137"/>
                    </a:srgbClr>
                  </a:outerShdw>
                </a:effectLst>
              </a:rPr>
              <a:t>存储访问框架</a:t>
            </a:r>
            <a:r>
              <a:rPr lang="en-US" altLang="zh-CN" sz="2800">
                <a:solidFill>
                  <a:schemeClr val="tx1"/>
                </a:solidFill>
                <a:effectLst>
                  <a:outerShdw blurRad="38100" dist="38100" dir="2700000" algn="tl">
                    <a:srgbClr val="000000">
                      <a:alpha val="43137"/>
                    </a:srgbClr>
                  </a:outerShdw>
                </a:effectLst>
              </a:rPr>
              <a:t>)</a:t>
            </a:r>
            <a:r>
              <a:rPr lang="zh-CN" altLang="en-US" sz="2800">
                <a:solidFill>
                  <a:schemeClr val="tx1"/>
                </a:solidFill>
                <a:effectLst>
                  <a:outerShdw blurRad="38100" dist="38100" dir="2700000" algn="tl">
                    <a:srgbClr val="000000">
                      <a:alpha val="43137"/>
                    </a:srgbClr>
                  </a:outerShdw>
                </a:effectLst>
              </a:rPr>
              <a:t>访问共享存储空间示例</a:t>
            </a:r>
            <a:r>
              <a:rPr lang="en-US" altLang="zh-CN" sz="2800">
                <a:solidFill>
                  <a:schemeClr val="tx1"/>
                </a:solidFill>
                <a:effectLst>
                  <a:outerShdw blurRad="38100" dist="38100" dir="2700000" algn="tl">
                    <a:srgbClr val="000000">
                      <a:alpha val="43137"/>
                    </a:srgbClr>
                  </a:outerShdw>
                </a:effectLst>
              </a:rPr>
              <a:t>:</a:t>
            </a:r>
            <a:br>
              <a:rPr lang="zh-CN" altLang="en-US" sz="2800">
                <a:solidFill>
                  <a:schemeClr val="tx1"/>
                </a:solidFill>
                <a:effectLst>
                  <a:outerShdw blurRad="38100" dist="38100" dir="2700000" algn="tl">
                    <a:srgbClr val="000000">
                      <a:alpha val="43137"/>
                    </a:srgbClr>
                  </a:outerShdw>
                </a:effectLst>
              </a:rPr>
            </a:br>
            <a:endParaRPr lang="zh-CN" altLang="en-US" sz="2800">
              <a:solidFill>
                <a:schemeClr val="tx1"/>
              </a:solidFill>
              <a:effectLst>
                <a:outerShdw blurRad="38100" dist="38100" dir="2700000" algn="tl">
                  <a:srgbClr val="000000">
                    <a:alpha val="43137"/>
                  </a:srgbClr>
                </a:outerShdw>
              </a:effectLst>
            </a:endParaRPr>
          </a:p>
          <a:p>
            <a:pPr algn="l">
              <a:buNone/>
            </a:pPr>
            <a:endParaRPr lang="zh-CN" altLang="en-US" sz="2800">
              <a:solidFill>
                <a:schemeClr val="tx1"/>
              </a:solidFill>
              <a:effectLst>
                <a:outerShdw blurRad="38100" dist="38100" dir="2700000" algn="tl">
                  <a:srgbClr val="000000">
                    <a:alpha val="43137"/>
                  </a:srgbClr>
                </a:outerShdw>
              </a:effectLst>
              <a:sym typeface="+mn-ea"/>
            </a:endParaRPr>
          </a:p>
        </p:txBody>
      </p:sp>
      <p:sp>
        <p:nvSpPr>
          <p:cNvPr id="9" name="标题 8"/>
          <p:cNvSpPr>
            <a:spLocks noGrp="1"/>
          </p:cNvSpPr>
          <p:nvPr>
            <p:ph type="title"/>
          </p:nvPr>
        </p:nvSpPr>
        <p:spPr>
          <a:xfrm>
            <a:off x="923925" y="46736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分区存储</a:t>
            </a:r>
            <a:endParaRPr lang="en-US" alt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23925" y="2120265"/>
            <a:ext cx="10569575" cy="4184650"/>
          </a:xfrm>
          <a:prstGeom prst="rect">
            <a:avLst/>
          </a:prstGeom>
          <a:noFill/>
        </p:spPr>
        <p:txBody>
          <a:bodyPr wrap="square" rtlCol="0">
            <a:spAutoFit/>
          </a:bodyPr>
          <a:p>
            <a:pPr marL="342900" indent="-342900" fontAlgn="auto">
              <a:lnSpc>
                <a:spcPct val="150000"/>
              </a:lnSpc>
              <a:buFont typeface="Wingdings" panose="05000000000000000000" charset="0"/>
              <a:buChar char=""/>
            </a:pPr>
            <a:r>
              <a:rPr lang="en-US" altLang="zh-CN" sz="2000"/>
              <a:t> </a:t>
            </a:r>
            <a:r>
              <a:rPr lang="zh-CN" altLang="en-US" sz="2000"/>
              <a:t>创建文档</a:t>
            </a:r>
            <a:r>
              <a:rPr lang="en-US" altLang="zh-CN" sz="2000"/>
              <a:t>(Intent.ACTION_CREATE_DOCUMENT)</a:t>
            </a:r>
            <a:endParaRPr lang="zh-CN" altLang="en-US" sz="2000"/>
          </a:p>
          <a:p>
            <a:pPr indent="0" fontAlgn="auto">
              <a:lnSpc>
                <a:spcPct val="150000"/>
              </a:lnSpc>
              <a:spcBef>
                <a:spcPts val="600"/>
              </a:spcBef>
              <a:spcAft>
                <a:spcPts val="600"/>
              </a:spcAft>
              <a:buFont typeface="Wingdings" panose="05000000000000000000" charset="0"/>
              <a:buNone/>
            </a:pPr>
            <a:r>
              <a:rPr lang="zh-CN" altLang="en-US" sz="2000"/>
              <a:t>      </a:t>
            </a:r>
            <a:r>
              <a:rPr lang="zh-CN" altLang="en-US"/>
              <a:t>创建文档获得</a:t>
            </a:r>
            <a:r>
              <a:rPr lang="en-US" altLang="zh-CN"/>
              <a:t>Uri</a:t>
            </a:r>
            <a:r>
              <a:rPr lang="zh-CN" altLang="en-US"/>
              <a:t>，对文档写入内容。</a:t>
            </a:r>
            <a:endParaRPr lang="zh-CN" altLang="en-US"/>
          </a:p>
          <a:p>
            <a:pPr marL="342900" indent="-342900" fontAlgn="auto">
              <a:lnSpc>
                <a:spcPct val="150000"/>
              </a:lnSpc>
              <a:buFont typeface="Wingdings" panose="05000000000000000000" charset="0"/>
              <a:buChar char=""/>
            </a:pPr>
            <a:r>
              <a:rPr lang="zh-CN" altLang="en-US" sz="2000"/>
              <a:t> 打开文档</a:t>
            </a:r>
            <a:r>
              <a:rPr lang="en-US" altLang="zh-CN" sz="2000">
                <a:sym typeface="+mn-ea"/>
              </a:rPr>
              <a:t>(Intent.ACTION_OPEN_DOCUMENT)</a:t>
            </a:r>
            <a:endParaRPr lang="zh-CN" altLang="en-US" sz="2000"/>
          </a:p>
          <a:p>
            <a:pPr indent="0" fontAlgn="auto">
              <a:lnSpc>
                <a:spcPct val="150000"/>
              </a:lnSpc>
              <a:spcBef>
                <a:spcPts val="600"/>
              </a:spcBef>
              <a:spcAft>
                <a:spcPts val="600"/>
              </a:spcAft>
              <a:buFont typeface="Wingdings" panose="05000000000000000000" charset="0"/>
              <a:buNone/>
            </a:pPr>
            <a:r>
              <a:rPr lang="zh-CN" altLang="en-US" sz="2000"/>
              <a:t>      </a:t>
            </a:r>
            <a:r>
              <a:rPr lang="zh-CN" altLang="en-US"/>
              <a:t>打开文档获得</a:t>
            </a:r>
            <a:r>
              <a:rPr lang="en-US" altLang="zh-CN"/>
              <a:t>Uri</a:t>
            </a:r>
            <a:r>
              <a:rPr lang="zh-CN" altLang="en-US"/>
              <a:t>，对文档读、写或删除。</a:t>
            </a:r>
            <a:endParaRPr lang="zh-CN" altLang="en-US" sz="2000"/>
          </a:p>
          <a:p>
            <a:pPr marL="342900" indent="-342900" fontAlgn="auto">
              <a:lnSpc>
                <a:spcPct val="150000"/>
              </a:lnSpc>
              <a:buFont typeface="Wingdings" panose="05000000000000000000" charset="0"/>
              <a:buChar char=""/>
            </a:pPr>
            <a:r>
              <a:rPr lang="zh-CN" altLang="en-US" sz="2000"/>
              <a:t> 打开文档树</a:t>
            </a:r>
            <a:r>
              <a:rPr lang="en-US" altLang="zh-CN" sz="2000">
                <a:sym typeface="+mn-ea"/>
              </a:rPr>
              <a:t>(Intent.ACTION_OPEN_DOCUMENT_TREE)</a:t>
            </a:r>
            <a:endParaRPr lang="zh-CN" altLang="en-US" sz="2000"/>
          </a:p>
          <a:p>
            <a:pPr indent="0" fontAlgn="auto">
              <a:lnSpc>
                <a:spcPct val="150000"/>
              </a:lnSpc>
              <a:spcBef>
                <a:spcPts val="600"/>
              </a:spcBef>
              <a:spcAft>
                <a:spcPts val="600"/>
              </a:spcAft>
              <a:buFont typeface="Wingdings" panose="05000000000000000000" charset="0"/>
              <a:buNone/>
            </a:pPr>
            <a:r>
              <a:rPr lang="zh-CN" altLang="en-US" sz="2000"/>
              <a:t>   </a:t>
            </a:r>
            <a:r>
              <a:rPr lang="zh-CN" altLang="en-US"/>
              <a:t>  根据用户选定的目录，系统会授予</a:t>
            </a:r>
            <a:r>
              <a:rPr lang="en-US" altLang="zh-CN"/>
              <a:t>App</a:t>
            </a:r>
            <a:r>
              <a:rPr lang="zh-CN" altLang="en-US">
                <a:sym typeface="+mn-ea"/>
              </a:rPr>
              <a:t>对该目录内容的访问权限，</a:t>
            </a:r>
            <a:r>
              <a:rPr lang="zh-CN" altLang="en-US"/>
              <a:t>可以对该目录的所有目录和文件进行读、写、删除等操作。</a:t>
            </a:r>
            <a:endParaRPr lang="zh-CN" altLang="en-US"/>
          </a:p>
          <a:p>
            <a:pPr indent="0" fontAlgn="auto">
              <a:lnSpc>
                <a:spcPct val="150000"/>
              </a:lnSpc>
              <a:spcBef>
                <a:spcPts val="600"/>
              </a:spcBef>
              <a:spcAft>
                <a:spcPts val="600"/>
              </a:spcAft>
              <a:buFont typeface="Wingdings" panose="05000000000000000000" charset="0"/>
              <a:buNone/>
            </a:pPr>
            <a:r>
              <a:rPr lang="zh-CN" altLang="en-US" sz="1600">
                <a:sym typeface="+mn-ea"/>
                <a:hlinkClick r:id="rId1" action="ppaction://hlinkfile"/>
              </a:rPr>
              <a:t>示例代码</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77265" y="1815465"/>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通过</a:t>
            </a:r>
            <a:r>
              <a:rPr lang="en-US" altLang="zh-CN" sz="2800">
                <a:solidFill>
                  <a:schemeClr val="tx1"/>
                </a:solidFill>
                <a:effectLst>
                  <a:outerShdw blurRad="38100" dist="19050" dir="2700000" algn="tl" rotWithShape="0">
                    <a:schemeClr val="dk1">
                      <a:alpha val="40000"/>
                    </a:schemeClr>
                  </a:outerShdw>
                </a:effectLst>
              </a:rPr>
              <a:t>SAF(</a:t>
            </a:r>
            <a:r>
              <a:rPr lang="zh-CN" altLang="en-US" sz="2800">
                <a:solidFill>
                  <a:schemeClr val="tx1"/>
                </a:solidFill>
                <a:effectLst>
                  <a:outerShdw blurRad="38100" dist="19050" dir="2700000" algn="tl" rotWithShape="0">
                    <a:schemeClr val="dk1">
                      <a:alpha val="40000"/>
                    </a:schemeClr>
                  </a:outerShdw>
                </a:effectLst>
              </a:rPr>
              <a:t>存储访问框架</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访问共享存储空间总结</a:t>
            </a:r>
            <a:r>
              <a:rPr lang="en-US" altLang="zh-CN" sz="2800">
                <a:solidFill>
                  <a:schemeClr val="tx1"/>
                </a:solidFill>
                <a:effectLst>
                  <a:outerShdw blurRad="38100" dist="19050" dir="2700000" algn="tl" rotWithShape="0">
                    <a:schemeClr val="dk1">
                      <a:alpha val="40000"/>
                    </a:schemeClr>
                  </a:outerShdw>
                </a:effectLst>
              </a:rPr>
              <a:t>:</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896620" y="62357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分区存储</a:t>
            </a:r>
            <a:endParaRPr lang="en-US" alt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49960" y="2493645"/>
            <a:ext cx="10569575" cy="3399790"/>
          </a:xfrm>
          <a:prstGeom prst="rect">
            <a:avLst/>
          </a:prstGeom>
          <a:noFill/>
        </p:spPr>
        <p:txBody>
          <a:bodyPr wrap="square" rtlCol="0">
            <a:spAutoFit/>
          </a:bodyPr>
          <a:p>
            <a:pPr indent="0" fontAlgn="auto">
              <a:lnSpc>
                <a:spcPct val="200000"/>
              </a:lnSpc>
              <a:spcBef>
                <a:spcPts val="600"/>
              </a:spcBef>
              <a:buFont typeface="Wingdings" panose="05000000000000000000" charset="0"/>
              <a:buNone/>
            </a:pPr>
            <a:r>
              <a:rPr lang="en-US" altLang="zh-CN" sz="2000"/>
              <a:t>1.</a:t>
            </a:r>
            <a:r>
              <a:rPr lang="zh-CN" altLang="en-US" sz="2000"/>
              <a:t>使用</a:t>
            </a:r>
            <a:r>
              <a:rPr lang="en-US" altLang="zh-CN" sz="2000"/>
              <a:t>SAF</a:t>
            </a:r>
            <a:r>
              <a:rPr lang="zh-CN" altLang="en-US" sz="2000"/>
              <a:t>来访问共享存储空间的文档或其他文件，无需动态申请存储权限。</a:t>
            </a:r>
            <a:endParaRPr lang="zh-CN" altLang="en-US" sz="2000"/>
          </a:p>
          <a:p>
            <a:pPr indent="0" fontAlgn="auto">
              <a:lnSpc>
                <a:spcPct val="200000"/>
              </a:lnSpc>
              <a:spcBef>
                <a:spcPts val="600"/>
              </a:spcBef>
              <a:buFont typeface="Wingdings" panose="05000000000000000000" charset="0"/>
              <a:buNone/>
            </a:pPr>
            <a:r>
              <a:rPr lang="en-US" altLang="zh-CN" sz="2000"/>
              <a:t>2.</a:t>
            </a:r>
            <a:r>
              <a:rPr lang="zh-CN" altLang="en-US" sz="2000"/>
              <a:t>所有读、写、删除等操作必须通过系统的文件选择器来完成。</a:t>
            </a:r>
            <a:endParaRPr lang="zh-CN" altLang="en-US" sz="2000"/>
          </a:p>
          <a:p>
            <a:pPr indent="0" fontAlgn="auto">
              <a:lnSpc>
                <a:spcPct val="200000"/>
              </a:lnSpc>
              <a:spcBef>
                <a:spcPts val="600"/>
              </a:spcBef>
              <a:buFont typeface="Wingdings" panose="05000000000000000000" charset="0"/>
              <a:buNone/>
            </a:pPr>
            <a:r>
              <a:rPr lang="en-US" altLang="zh-CN" sz="2000"/>
              <a:t>3.</a:t>
            </a:r>
            <a:r>
              <a:rPr lang="zh-CN" altLang="en-US" sz="2000"/>
              <a:t>授予用户选定目录访问权限，会获得该目录及目录下所有文件</a:t>
            </a:r>
            <a:r>
              <a:rPr lang="en-US" altLang="zh-CN" sz="2000"/>
              <a:t>Uri</a:t>
            </a:r>
            <a:r>
              <a:rPr lang="zh-CN" altLang="en-US" sz="2000"/>
              <a:t>的访问权。</a:t>
            </a:r>
            <a:endParaRPr lang="zh-CN" altLang="en-US" sz="2000"/>
          </a:p>
          <a:p>
            <a:pPr indent="0" fontAlgn="auto">
              <a:lnSpc>
                <a:spcPct val="200000"/>
              </a:lnSpc>
              <a:spcBef>
                <a:spcPts val="600"/>
              </a:spcBef>
              <a:buFont typeface="Wingdings" panose="05000000000000000000" charset="0"/>
              <a:buNone/>
            </a:pPr>
            <a:r>
              <a:rPr lang="en-US" altLang="zh-CN" sz="2000"/>
              <a:t>4.</a:t>
            </a:r>
            <a:r>
              <a:rPr lang="zh-CN" altLang="en-US" sz="2000"/>
              <a:t>通过创建文档、打开文档、打开文档树获得的访问权限会在设备重启之前有效，如果需要在设备重启后仍然有效，需要通过</a:t>
            </a:r>
            <a:r>
              <a:rPr lang="en-US" altLang="zh-CN" sz="2000"/>
              <a:t>tackPersistablePermission</a:t>
            </a:r>
            <a:r>
              <a:rPr lang="zh-CN" altLang="en-US" sz="2000"/>
              <a:t>获取系统提供的永久</a:t>
            </a:r>
            <a:r>
              <a:rPr lang="en-US" altLang="zh-CN" sz="2000"/>
              <a:t>Uri</a:t>
            </a:r>
            <a:r>
              <a:rPr lang="zh-CN" altLang="en-US" sz="2000"/>
              <a:t>访问权限。</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811655"/>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后台位置权限</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56642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位置</a:t>
            </a:r>
            <a:r>
              <a:rPr lang="en-US" altLang="zh-CN" sz="3600">
                <a:solidFill>
                  <a:schemeClr val="tx1"/>
                </a:solidFill>
                <a:effectLst>
                  <a:outerShdw blurRad="38100" dist="19050" dir="2700000" algn="tl" rotWithShape="0">
                    <a:schemeClr val="dk1">
                      <a:alpha val="40000"/>
                    </a:schemeClr>
                  </a:outerShdw>
                </a:effectLst>
              </a:rPr>
              <a:t>(</a:t>
            </a:r>
            <a:r>
              <a:rPr lang="zh-CN" altLang="en-US" sz="3600">
                <a:solidFill>
                  <a:schemeClr val="tx1"/>
                </a:solidFill>
                <a:effectLst>
                  <a:outerShdw blurRad="38100" dist="19050" dir="2700000" algn="tl" rotWithShape="0">
                    <a:schemeClr val="dk1">
                      <a:alpha val="40000"/>
                    </a:schemeClr>
                  </a:outerShdw>
                </a:effectLst>
              </a:rPr>
              <a:t>定位</a:t>
            </a:r>
            <a:r>
              <a:rPr lang="en-US" altLang="zh-CN" sz="3600">
                <a:solidFill>
                  <a:schemeClr val="tx1"/>
                </a:solidFill>
                <a:effectLst>
                  <a:outerShdw blurRad="38100" dist="19050" dir="2700000" algn="tl" rotWithShape="0">
                    <a:schemeClr val="dk1">
                      <a:alpha val="40000"/>
                    </a:schemeClr>
                  </a:outerShdw>
                </a:effectLst>
              </a:rPr>
              <a:t>)</a:t>
            </a:r>
            <a:endParaRPr lang="en-US" alt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2669540"/>
            <a:ext cx="10226040" cy="3014980"/>
          </a:xfrm>
          <a:prstGeom prst="rect">
            <a:avLst/>
          </a:prstGeom>
          <a:noFill/>
        </p:spPr>
        <p:txBody>
          <a:bodyPr wrap="square" rtlCol="0">
            <a:spAutoFit/>
          </a:bodyPr>
          <a:p>
            <a:pPr indent="0" fontAlgn="auto" latinLnBrk="1">
              <a:lnSpc>
                <a:spcPct val="150000"/>
              </a:lnSpc>
              <a:buFont typeface="Wingdings" panose="05000000000000000000" charset="0"/>
              <a:buNone/>
            </a:pPr>
            <a:r>
              <a:rPr sz="2000"/>
              <a:t>Android 10 引入了 ACCESS_BACKGROUND_LOCATION 权限</a:t>
            </a:r>
            <a:r>
              <a:rPr lang="zh-CN" sz="2000"/>
              <a:t>。在</a:t>
            </a:r>
            <a:r>
              <a:rPr lang="en-US" altLang="zh-CN" sz="2000"/>
              <a:t>Android 10</a:t>
            </a:r>
            <a:r>
              <a:rPr lang="zh-CN" altLang="en-US" sz="2000"/>
              <a:t>及以上系统的设备上，</a:t>
            </a:r>
            <a:r>
              <a:rPr lang="zh-CN" sz="2000"/>
              <a:t>如果</a:t>
            </a:r>
            <a:r>
              <a:rPr lang="en-US" altLang="zh-CN" sz="2000"/>
              <a:t>App</a:t>
            </a:r>
            <a:r>
              <a:rPr lang="zh-CN" altLang="en-US" sz="2000"/>
              <a:t>在后台运行时需要获取位置，那就必须申请后台位置权限。</a:t>
            </a:r>
            <a:endParaRPr lang="zh-CN" altLang="en-US" sz="2000"/>
          </a:p>
          <a:p>
            <a:pPr indent="0" fontAlgn="auto" latinLnBrk="1">
              <a:lnSpc>
                <a:spcPct val="200000"/>
              </a:lnSpc>
              <a:spcBef>
                <a:spcPts val="1200"/>
              </a:spcBef>
              <a:buFont typeface="Wingdings" panose="05000000000000000000" charset="0"/>
              <a:buNone/>
            </a:pPr>
            <a:r>
              <a:rPr lang="zh-CN" altLang="en-US" sz="2000"/>
              <a:t>除了以下两种情况，其他都属于后台运行：</a:t>
            </a:r>
            <a:endParaRPr lang="zh-CN" altLang="en-US" sz="2000"/>
          </a:p>
          <a:p>
            <a:pPr marL="342900" indent="0" fontAlgn="auto" latinLnBrk="1">
              <a:lnSpc>
                <a:spcPct val="200000"/>
              </a:lnSpc>
              <a:buFont typeface="Wingdings" panose="05000000000000000000" charset="0"/>
              <a:buChar char=""/>
            </a:pPr>
            <a:r>
              <a:rPr lang="zh-CN" altLang="en-US" sz="2000"/>
              <a:t>应用的 Activity 可见</a:t>
            </a:r>
            <a:endParaRPr lang="zh-CN" altLang="en-US" sz="2000"/>
          </a:p>
          <a:p>
            <a:pPr marL="342900" indent="0" fontAlgn="auto" latinLnBrk="1">
              <a:lnSpc>
                <a:spcPct val="200000"/>
              </a:lnSpc>
              <a:buFont typeface="Wingdings" panose="05000000000000000000" charset="0"/>
              <a:buChar char=""/>
            </a:pPr>
            <a:r>
              <a:rPr lang="zh-CN" altLang="en-US" sz="2000"/>
              <a:t>应用运行的某个前台设备已声明前台服务类型为 location</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77165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后台位置权限</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56642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位置</a:t>
            </a:r>
            <a:r>
              <a:rPr lang="en-US" altLang="zh-CN" sz="3600">
                <a:solidFill>
                  <a:schemeClr val="tx1"/>
                </a:solidFill>
                <a:effectLst>
                  <a:outerShdw blurRad="38100" dist="19050" dir="2700000" algn="tl" rotWithShape="0">
                    <a:schemeClr val="dk1">
                      <a:alpha val="40000"/>
                    </a:schemeClr>
                  </a:outerShdw>
                </a:effectLst>
              </a:rPr>
              <a:t>(</a:t>
            </a:r>
            <a:r>
              <a:rPr lang="zh-CN" altLang="en-US" sz="3600">
                <a:solidFill>
                  <a:schemeClr val="tx1"/>
                </a:solidFill>
                <a:effectLst>
                  <a:outerShdw blurRad="38100" dist="19050" dir="2700000" algn="tl" rotWithShape="0">
                    <a:schemeClr val="dk1">
                      <a:alpha val="40000"/>
                    </a:schemeClr>
                  </a:outerShdw>
                </a:effectLst>
              </a:rPr>
              <a:t>定位</a:t>
            </a:r>
            <a:r>
              <a:rPr lang="en-US" altLang="zh-CN" sz="3600">
                <a:solidFill>
                  <a:schemeClr val="tx1"/>
                </a:solidFill>
                <a:effectLst>
                  <a:outerShdw blurRad="38100" dist="19050" dir="2700000" algn="tl" rotWithShape="0">
                    <a:schemeClr val="dk1">
                      <a:alpha val="40000"/>
                    </a:schemeClr>
                  </a:outerShdw>
                </a:effectLst>
              </a:rPr>
              <a:t>)</a:t>
            </a:r>
            <a:endParaRPr lang="en-US" alt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82980" y="2585085"/>
            <a:ext cx="10226040" cy="3014980"/>
          </a:xfrm>
          <a:prstGeom prst="rect">
            <a:avLst/>
          </a:prstGeom>
          <a:noFill/>
        </p:spPr>
        <p:txBody>
          <a:bodyPr wrap="square" rtlCol="0">
            <a:spAutoFit/>
          </a:bodyPr>
          <a:p>
            <a:pPr indent="0" fontAlgn="auto" latinLnBrk="1">
              <a:lnSpc>
                <a:spcPct val="150000"/>
              </a:lnSpc>
              <a:buFont typeface="Wingdings" panose="05000000000000000000" charset="0"/>
              <a:buNone/>
            </a:pPr>
            <a:r>
              <a:rPr lang="zh-CN" sz="2000"/>
              <a:t>在</a:t>
            </a:r>
            <a:r>
              <a:rPr lang="en-US" altLang="zh-CN" sz="2000"/>
              <a:t>Android10</a:t>
            </a:r>
            <a:r>
              <a:rPr lang="zh-CN" altLang="en-US" sz="2000"/>
              <a:t>的设备中，可以一次性获取前后台位置权限。而在</a:t>
            </a:r>
            <a:r>
              <a:rPr sz="2000"/>
              <a:t>Android 1</a:t>
            </a:r>
            <a:r>
              <a:rPr lang="en-US" sz="2000"/>
              <a:t>1</a:t>
            </a:r>
            <a:r>
              <a:rPr lang="zh-CN" altLang="en-US" sz="2000"/>
              <a:t>中更改了后台位置权限的获取方式：在</a:t>
            </a:r>
            <a:r>
              <a:rPr lang="en-US" altLang="zh-CN" sz="2000"/>
              <a:t>TargetApi=30</a:t>
            </a:r>
            <a:r>
              <a:rPr lang="zh-CN" altLang="en-US" sz="2000"/>
              <a:t>的应用中，请求位置权限需要遵循</a:t>
            </a:r>
            <a:r>
              <a:rPr lang="zh-CN" altLang="en-US" sz="2000" b="1">
                <a:hlinkClick r:id="rId1" action="ppaction://hlinkfile"/>
              </a:rPr>
              <a:t>递增位置信息请求</a:t>
            </a:r>
            <a:r>
              <a:rPr lang="zh-CN" altLang="en-US" sz="2000" b="1"/>
              <a:t>：</a:t>
            </a:r>
            <a:endParaRPr lang="zh-CN" altLang="en-US" sz="2000"/>
          </a:p>
          <a:p>
            <a:pPr indent="0" fontAlgn="auto" latinLnBrk="1">
              <a:lnSpc>
                <a:spcPct val="200000"/>
              </a:lnSpc>
              <a:spcBef>
                <a:spcPts val="1200"/>
              </a:spcBef>
              <a:buFont typeface="Wingdings" panose="05000000000000000000" charset="0"/>
              <a:buNone/>
            </a:pPr>
            <a:r>
              <a:rPr lang="en-US" altLang="zh-CN" sz="2000"/>
              <a:t>1.</a:t>
            </a:r>
            <a:r>
              <a:rPr lang="zh-CN" altLang="en-US" sz="2000"/>
              <a:t>先引导用户使用需要前台位置功能，单独请求前台位置权限</a:t>
            </a:r>
            <a:endParaRPr lang="zh-CN" altLang="en-US" sz="2000"/>
          </a:p>
          <a:p>
            <a:pPr indent="0" fontAlgn="auto" latinLnBrk="1">
              <a:lnSpc>
                <a:spcPct val="200000"/>
              </a:lnSpc>
              <a:buFont typeface="Wingdings" panose="05000000000000000000" charset="0"/>
              <a:buNone/>
            </a:pPr>
            <a:r>
              <a:rPr lang="en-US" altLang="zh-CN" sz="2000"/>
              <a:t>2.</a:t>
            </a:r>
            <a:r>
              <a:rPr lang="zh-CN" altLang="en-US" sz="2000"/>
              <a:t>用户在后续使用到需要后台位置信息的功能时再单独请求后台位置权限</a:t>
            </a:r>
            <a:endParaRPr lang="zh-CN" altLang="en-US" sz="2000"/>
          </a:p>
          <a:p>
            <a:pPr indent="0" fontAlgn="auto" latinLnBrk="1">
              <a:lnSpc>
                <a:spcPct val="200000"/>
              </a:lnSpc>
              <a:buFont typeface="Wingdings" panose="05000000000000000000" charset="0"/>
              <a:buNone/>
            </a:pPr>
            <a:r>
              <a:rPr lang="en-US" altLang="zh-CN" sz="2000"/>
              <a:t>3.</a:t>
            </a:r>
            <a:r>
              <a:rPr lang="zh-CN" altLang="en-US" sz="2000"/>
              <a:t>如果</a:t>
            </a:r>
            <a:r>
              <a:rPr lang="en-US" altLang="zh-CN" sz="2000"/>
              <a:t>App</a:t>
            </a:r>
            <a:r>
              <a:rPr lang="zh-CN" altLang="en-US" sz="2000" i="1"/>
              <a:t>同时请求前台位置权限和后台位置权限</a:t>
            </a:r>
            <a:r>
              <a:rPr lang="zh-CN" altLang="en-US" sz="2000"/>
              <a:t>，系统会</a:t>
            </a:r>
            <a:r>
              <a:rPr lang="zh-CN" altLang="en-US" sz="2000" i="1"/>
              <a:t>忽略该请求</a:t>
            </a:r>
            <a:endParaRPr lang="zh-CN" altLang="en-US" sz="2000" i="1"/>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65481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后台位置权限</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56642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位置</a:t>
            </a:r>
            <a:r>
              <a:rPr lang="en-US" altLang="zh-CN" sz="3600">
                <a:solidFill>
                  <a:schemeClr val="tx1"/>
                </a:solidFill>
                <a:effectLst>
                  <a:outerShdw blurRad="38100" dist="19050" dir="2700000" algn="tl" rotWithShape="0">
                    <a:schemeClr val="dk1">
                      <a:alpha val="40000"/>
                    </a:schemeClr>
                  </a:outerShdw>
                </a:effectLst>
              </a:rPr>
              <a:t>(</a:t>
            </a:r>
            <a:r>
              <a:rPr lang="zh-CN" altLang="en-US" sz="3600">
                <a:solidFill>
                  <a:schemeClr val="tx1"/>
                </a:solidFill>
                <a:effectLst>
                  <a:outerShdw blurRad="38100" dist="19050" dir="2700000" algn="tl" rotWithShape="0">
                    <a:schemeClr val="dk1">
                      <a:alpha val="40000"/>
                    </a:schemeClr>
                  </a:outerShdw>
                </a:effectLst>
              </a:rPr>
              <a:t>定位</a:t>
            </a:r>
            <a:r>
              <a:rPr lang="en-US" altLang="zh-CN" sz="3600">
                <a:solidFill>
                  <a:schemeClr val="tx1"/>
                </a:solidFill>
                <a:effectLst>
                  <a:outerShdw blurRad="38100" dist="19050" dir="2700000" algn="tl" rotWithShape="0">
                    <a:schemeClr val="dk1">
                      <a:alpha val="40000"/>
                    </a:schemeClr>
                  </a:outerShdw>
                </a:effectLst>
              </a:rPr>
              <a:t>)</a:t>
            </a:r>
            <a:endParaRPr lang="en-US" altLang="zh-CN" sz="3600">
              <a:solidFill>
                <a:schemeClr val="tx1"/>
              </a:solidFill>
              <a:effectLst>
                <a:outerShdw blurRad="38100" dist="19050" dir="2700000" algn="tl" rotWithShape="0">
                  <a:schemeClr val="dk1">
                    <a:alpha val="40000"/>
                  </a:schemeClr>
                </a:outerShdw>
              </a:effectLst>
            </a:endParaRPr>
          </a:p>
        </p:txBody>
      </p:sp>
      <p:pic>
        <p:nvPicPr>
          <p:cNvPr id="7" name="图片 6" descr="Screenshot_1599127057"/>
          <p:cNvPicPr>
            <a:picLocks noChangeAspect="1"/>
          </p:cNvPicPr>
          <p:nvPr>
            <p:custDataLst>
              <p:tags r:id="rId1"/>
            </p:custDataLst>
          </p:nvPr>
        </p:nvPicPr>
        <p:blipFill>
          <a:blip r:embed="rId2"/>
          <a:stretch>
            <a:fillRect/>
          </a:stretch>
        </p:blipFill>
        <p:spPr>
          <a:xfrm>
            <a:off x="8441055" y="1225550"/>
            <a:ext cx="2435225" cy="4683760"/>
          </a:xfrm>
          <a:prstGeom prst="rect">
            <a:avLst/>
          </a:prstGeom>
        </p:spPr>
      </p:pic>
      <p:pic>
        <p:nvPicPr>
          <p:cNvPr id="10" name="图片 9"/>
          <p:cNvPicPr>
            <a:picLocks noChangeAspect="1"/>
          </p:cNvPicPr>
          <p:nvPr>
            <p:custDataLst>
              <p:tags r:id="rId3"/>
            </p:custDataLst>
          </p:nvPr>
        </p:nvPicPr>
        <p:blipFill>
          <a:blip r:embed="rId4"/>
          <a:stretch>
            <a:fillRect/>
          </a:stretch>
        </p:blipFill>
        <p:spPr>
          <a:xfrm>
            <a:off x="1176020" y="3800475"/>
            <a:ext cx="2353945" cy="2108835"/>
          </a:xfrm>
          <a:prstGeom prst="rect">
            <a:avLst/>
          </a:prstGeom>
        </p:spPr>
      </p:pic>
      <p:pic>
        <p:nvPicPr>
          <p:cNvPr id="12" name="图片 11"/>
          <p:cNvPicPr>
            <a:picLocks noChangeAspect="1"/>
          </p:cNvPicPr>
          <p:nvPr>
            <p:custDataLst>
              <p:tags r:id="rId5"/>
            </p:custDataLst>
          </p:nvPr>
        </p:nvPicPr>
        <p:blipFill>
          <a:blip r:embed="rId6"/>
          <a:stretch>
            <a:fillRect/>
          </a:stretch>
        </p:blipFill>
        <p:spPr>
          <a:xfrm>
            <a:off x="4581525" y="3800475"/>
            <a:ext cx="2731770" cy="2108835"/>
          </a:xfrm>
          <a:prstGeom prst="rect">
            <a:avLst/>
          </a:prstGeom>
        </p:spPr>
      </p:pic>
      <p:sp>
        <p:nvSpPr>
          <p:cNvPr id="17" name="文本框 16"/>
          <p:cNvSpPr txBox="1"/>
          <p:nvPr/>
        </p:nvSpPr>
        <p:spPr>
          <a:xfrm>
            <a:off x="998220" y="2259965"/>
            <a:ext cx="6991350" cy="1337945"/>
          </a:xfrm>
          <a:prstGeom prst="rect">
            <a:avLst/>
          </a:prstGeom>
          <a:noFill/>
        </p:spPr>
        <p:txBody>
          <a:bodyPr wrap="square" rtlCol="0">
            <a:spAutoFit/>
          </a:bodyPr>
          <a:p>
            <a:pPr fontAlgn="auto">
              <a:lnSpc>
                <a:spcPct val="150000"/>
              </a:lnSpc>
            </a:pPr>
            <a:r>
              <a:rPr lang="zh-CN" altLang="en-US"/>
              <a:t>在</a:t>
            </a:r>
            <a:r>
              <a:rPr lang="en-US" altLang="zh-CN"/>
              <a:t>Android11</a:t>
            </a:r>
            <a:r>
              <a:rPr lang="zh-CN" altLang="en-US"/>
              <a:t>的设备上，</a:t>
            </a:r>
            <a:r>
              <a:rPr lang="zh-CN" altLang="en-US">
                <a:sym typeface="+mn-ea"/>
              </a:rPr>
              <a:t>先后请求前后台权限，在</a:t>
            </a:r>
            <a:r>
              <a:rPr lang="en-US" altLang="zh-CN"/>
              <a:t>targetApi=29</a:t>
            </a:r>
            <a:r>
              <a:rPr lang="zh-CN" altLang="en-US"/>
              <a:t>时会有以下图</a:t>
            </a:r>
            <a:r>
              <a:rPr lang="en-US" altLang="zh-CN"/>
              <a:t>1</a:t>
            </a:r>
            <a:r>
              <a:rPr lang="zh-CN" altLang="en-US"/>
              <a:t>、图</a:t>
            </a:r>
            <a:r>
              <a:rPr lang="en-US" altLang="zh-CN"/>
              <a:t>2</a:t>
            </a:r>
            <a:r>
              <a:rPr lang="zh-CN" altLang="en-US"/>
              <a:t>和图</a:t>
            </a:r>
            <a:r>
              <a:rPr lang="en-US" altLang="zh-CN"/>
              <a:t>3</a:t>
            </a:r>
            <a:r>
              <a:rPr lang="zh-CN" altLang="en-US"/>
              <a:t>三个流程。而在</a:t>
            </a:r>
            <a:r>
              <a:rPr lang="en-US" altLang="zh-CN"/>
              <a:t>targetApi=30</a:t>
            </a:r>
            <a:r>
              <a:rPr lang="zh-CN" altLang="en-US"/>
              <a:t>时，只有图</a:t>
            </a:r>
            <a:r>
              <a:rPr lang="en-US" altLang="zh-CN"/>
              <a:t>1</a:t>
            </a:r>
            <a:r>
              <a:rPr lang="zh-CN" altLang="en-US"/>
              <a:t>和图</a:t>
            </a:r>
            <a:r>
              <a:rPr lang="en-US" altLang="zh-CN"/>
              <a:t>3</a:t>
            </a:r>
            <a:r>
              <a:rPr lang="zh-CN" altLang="en-US"/>
              <a:t>两个流程。</a:t>
            </a:r>
            <a:endParaRPr lang="zh-CN" altLang="en-US"/>
          </a:p>
        </p:txBody>
      </p:sp>
      <p:sp>
        <p:nvSpPr>
          <p:cNvPr id="18" name="文本框 17"/>
          <p:cNvSpPr txBox="1"/>
          <p:nvPr/>
        </p:nvSpPr>
        <p:spPr>
          <a:xfrm>
            <a:off x="1176020" y="6047105"/>
            <a:ext cx="2433320" cy="368300"/>
          </a:xfrm>
          <a:prstGeom prst="rect">
            <a:avLst/>
          </a:prstGeom>
          <a:noFill/>
        </p:spPr>
        <p:txBody>
          <a:bodyPr wrap="square" rtlCol="0">
            <a:spAutoFit/>
          </a:bodyPr>
          <a:p>
            <a:r>
              <a:rPr lang="zh-CN" altLang="en-US"/>
              <a:t>图 </a:t>
            </a:r>
            <a:r>
              <a:rPr lang="en-US" altLang="zh-CN"/>
              <a:t>1</a:t>
            </a:r>
            <a:r>
              <a:rPr lang="en-US" altLang="zh-CN" sz="1600"/>
              <a:t>(</a:t>
            </a:r>
            <a:r>
              <a:rPr lang="zh-CN" altLang="en-US" sz="1600"/>
              <a:t>请求前台位置权限</a:t>
            </a:r>
            <a:r>
              <a:rPr lang="en-US" altLang="zh-CN" sz="1600"/>
              <a:t>)</a:t>
            </a:r>
            <a:endParaRPr lang="en-US" altLang="zh-CN" sz="1600"/>
          </a:p>
        </p:txBody>
      </p:sp>
      <p:sp>
        <p:nvSpPr>
          <p:cNvPr id="19" name="文本框 18"/>
          <p:cNvSpPr txBox="1"/>
          <p:nvPr/>
        </p:nvSpPr>
        <p:spPr>
          <a:xfrm>
            <a:off x="4462780" y="6047105"/>
            <a:ext cx="3402330" cy="368300"/>
          </a:xfrm>
          <a:prstGeom prst="rect">
            <a:avLst/>
          </a:prstGeom>
          <a:noFill/>
        </p:spPr>
        <p:txBody>
          <a:bodyPr wrap="square" rtlCol="0">
            <a:spAutoFit/>
          </a:bodyPr>
          <a:p>
            <a:r>
              <a:rPr lang="zh-CN" altLang="en-US"/>
              <a:t>图 </a:t>
            </a:r>
            <a:r>
              <a:rPr lang="en-US" altLang="zh-CN"/>
              <a:t>2</a:t>
            </a:r>
            <a:r>
              <a:rPr lang="en-US" altLang="zh-CN" sz="1600"/>
              <a:t>(tagetApi=29</a:t>
            </a:r>
            <a:r>
              <a:rPr lang="zh-CN" altLang="en-US" sz="1600"/>
              <a:t>请求后台位置权限</a:t>
            </a:r>
            <a:r>
              <a:rPr lang="en-US" altLang="zh-CN" sz="1600"/>
              <a:t>)</a:t>
            </a:r>
            <a:endParaRPr lang="zh-CN" altLang="en-US" sz="1600"/>
          </a:p>
        </p:txBody>
      </p:sp>
      <p:sp>
        <p:nvSpPr>
          <p:cNvPr id="20" name="文本框 19"/>
          <p:cNvSpPr txBox="1"/>
          <p:nvPr/>
        </p:nvSpPr>
        <p:spPr>
          <a:xfrm>
            <a:off x="8441055" y="6047105"/>
            <a:ext cx="2670175" cy="368300"/>
          </a:xfrm>
          <a:prstGeom prst="rect">
            <a:avLst/>
          </a:prstGeom>
          <a:noFill/>
        </p:spPr>
        <p:txBody>
          <a:bodyPr wrap="square" rtlCol="0">
            <a:spAutoFit/>
          </a:bodyPr>
          <a:p>
            <a:r>
              <a:rPr lang="zh-CN" altLang="en-US"/>
              <a:t>图 </a:t>
            </a:r>
            <a:r>
              <a:rPr lang="en-US" altLang="zh-CN"/>
              <a:t>3</a:t>
            </a:r>
            <a:r>
              <a:rPr lang="en-US" altLang="zh-CN" sz="1600"/>
              <a:t>(</a:t>
            </a:r>
            <a:r>
              <a:rPr lang="zh-CN" altLang="en-US" sz="1600"/>
              <a:t>请求后台位置权限</a:t>
            </a:r>
            <a:r>
              <a:rPr lang="en-US" altLang="zh-CN" sz="1600"/>
              <a:t>)</a:t>
            </a:r>
            <a:endParaRPr lang="en-US" altLang="zh-CN" sz="16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713865"/>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单次授权</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56642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权限变更</a:t>
            </a:r>
            <a:endParaRPr lang="zh-CN" altLang="en-US"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2470150"/>
            <a:ext cx="6029325" cy="3322955"/>
          </a:xfrm>
          <a:prstGeom prst="rect">
            <a:avLst/>
          </a:prstGeom>
          <a:noFill/>
        </p:spPr>
        <p:txBody>
          <a:bodyPr wrap="square" rtlCol="0">
            <a:spAutoFit/>
          </a:bodyPr>
          <a:p>
            <a:pPr indent="0" fontAlgn="auto">
              <a:lnSpc>
                <a:spcPct val="150000"/>
              </a:lnSpc>
              <a:buFont typeface="Wingdings" panose="05000000000000000000" charset="0"/>
              <a:buNone/>
            </a:pPr>
            <a:r>
              <a:rPr lang="zh-CN" altLang="en-US" sz="2000"/>
              <a:t>在</a:t>
            </a:r>
            <a:r>
              <a:rPr lang="en-US" altLang="zh-CN" sz="2000"/>
              <a:t>Android11</a:t>
            </a:r>
            <a:r>
              <a:rPr lang="zh-CN" altLang="en-US" sz="2000"/>
              <a:t>设备当中，应用请求与</a:t>
            </a:r>
            <a:r>
              <a:rPr lang="zh-CN" altLang="en-US" sz="2000" b="1" i="1"/>
              <a:t>位置信息、麦克风或摄像头</a:t>
            </a:r>
            <a:r>
              <a:rPr lang="zh-CN" altLang="en-US" sz="2000"/>
              <a:t>相关的权限时，权限对话框会包含</a:t>
            </a:r>
            <a:r>
              <a:rPr lang="en-US" altLang="zh-CN" sz="2000"/>
              <a:t>“</a:t>
            </a:r>
            <a:r>
              <a:rPr lang="zh-CN" altLang="en-US" sz="2000"/>
              <a:t>仅限这一次</a:t>
            </a:r>
            <a:r>
              <a:rPr lang="en-US" altLang="zh-CN" sz="2000"/>
              <a:t>”</a:t>
            </a:r>
            <a:r>
              <a:rPr lang="zh-CN" altLang="en-US" sz="2000"/>
              <a:t>选项。如果用户在对话框中选择此选项，系统会向应用授予临时的单次授权。</a:t>
            </a:r>
            <a:endParaRPr lang="zh-CN" altLang="en-US" sz="2000"/>
          </a:p>
          <a:p>
            <a:pPr indent="0" fontAlgn="auto">
              <a:lnSpc>
                <a:spcPct val="150000"/>
              </a:lnSpc>
              <a:buFont typeface="Wingdings" panose="05000000000000000000" charset="0"/>
              <a:buNone/>
            </a:pPr>
            <a:endParaRPr lang="zh-CN" altLang="en-US" sz="2000"/>
          </a:p>
          <a:p>
            <a:pPr indent="0" fontAlgn="auto">
              <a:lnSpc>
                <a:spcPct val="150000"/>
              </a:lnSpc>
              <a:buFont typeface="Wingdings" panose="05000000000000000000" charset="0"/>
              <a:buNone/>
            </a:pPr>
            <a:r>
              <a:rPr lang="zh-CN" altLang="en-US" sz="2000"/>
              <a:t>只要每次使用时都去动态权限判断申请的话，不会对应用有影响。</a:t>
            </a:r>
            <a:endParaRPr lang="zh-CN" altLang="en-US" sz="2000"/>
          </a:p>
        </p:txBody>
      </p:sp>
      <p:pic>
        <p:nvPicPr>
          <p:cNvPr id="7" name="图片 6"/>
          <p:cNvPicPr>
            <a:picLocks noChangeAspect="1"/>
          </p:cNvPicPr>
          <p:nvPr/>
        </p:nvPicPr>
        <p:blipFill>
          <a:blip r:embed="rId1"/>
          <a:stretch>
            <a:fillRect/>
          </a:stretch>
        </p:blipFill>
        <p:spPr>
          <a:xfrm>
            <a:off x="7278370" y="2470150"/>
            <a:ext cx="3924300" cy="35941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73380"/>
            <a:ext cx="10515600" cy="1317625"/>
          </a:xfrm>
        </p:spPr>
        <p:txBody>
          <a:bodyPr/>
          <a:p>
            <a:r>
              <a:rPr lang="zh-CN" altLang="en-US" sz="3600">
                <a:solidFill>
                  <a:schemeClr val="tx1"/>
                </a:solidFill>
                <a:effectLst>
                  <a:outerShdw blurRad="38100" dist="19050" dir="2700000" algn="tl" rotWithShape="0">
                    <a:schemeClr val="dk1">
                      <a:alpha val="40000"/>
                    </a:schemeClr>
                  </a:outerShdw>
                </a:effectLst>
              </a:rPr>
              <a:t>主要内容</a:t>
            </a:r>
            <a:endParaRPr lang="zh-CN" altLang="en-US" sz="3600">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38200" y="2057400"/>
            <a:ext cx="4557395" cy="4459605"/>
          </a:xfrm>
        </p:spPr>
        <p:txBody>
          <a:bodyPr>
            <a:normAutofit lnSpcReduction="20000"/>
          </a:bodyPr>
          <a:p>
            <a:pPr fontAlgn="auto">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分区存储</a:t>
            </a:r>
            <a:endParaRPr lang="zh-CN" altLang="en-US">
              <a:solidFill>
                <a:schemeClr val="tx1"/>
              </a:solidFill>
              <a:effectLst>
                <a:outerShdw blurRad="38100" dist="19050" dir="2700000" algn="tl" rotWithShape="0">
                  <a:schemeClr val="dk1">
                    <a:alpha val="40000"/>
                  </a:schemeClr>
                </a:outerShdw>
              </a:effectLst>
            </a:endParaRPr>
          </a:p>
          <a:p>
            <a:pPr fontAlgn="auto">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位置</a:t>
            </a:r>
            <a:r>
              <a:rPr lang="en-US" altLang="zh-CN">
                <a:solidFill>
                  <a:schemeClr val="tx1"/>
                </a:solidFill>
                <a:effectLst>
                  <a:outerShdw blurRad="38100" dist="19050" dir="2700000" algn="tl" rotWithShape="0">
                    <a:schemeClr val="dk1">
                      <a:alpha val="40000"/>
                    </a:schemeClr>
                  </a:outerShdw>
                </a:effectLst>
              </a:rPr>
              <a:t>(</a:t>
            </a:r>
            <a:r>
              <a:rPr lang="zh-CN" altLang="en-US">
                <a:solidFill>
                  <a:schemeClr val="tx1"/>
                </a:solidFill>
                <a:effectLst>
                  <a:outerShdw blurRad="38100" dist="19050" dir="2700000" algn="tl" rotWithShape="0">
                    <a:schemeClr val="dk1">
                      <a:alpha val="40000"/>
                    </a:schemeClr>
                  </a:outerShdw>
                </a:effectLst>
              </a:rPr>
              <a:t>定位</a:t>
            </a:r>
            <a:r>
              <a:rPr lang="en-US" altLang="zh-CN">
                <a:solidFill>
                  <a:schemeClr val="tx1"/>
                </a:solidFill>
                <a:effectLst>
                  <a:outerShdw blurRad="38100" dist="19050" dir="2700000" algn="tl" rotWithShape="0">
                    <a:schemeClr val="dk1">
                      <a:alpha val="40000"/>
                    </a:schemeClr>
                  </a:outerShdw>
                </a:effectLst>
              </a:rPr>
              <a:t>)</a:t>
            </a:r>
            <a:endParaRPr lang="zh-CN" altLang="en-US">
              <a:solidFill>
                <a:schemeClr val="tx1"/>
              </a:solidFill>
              <a:effectLst>
                <a:outerShdw blurRad="38100" dist="19050" dir="2700000" algn="tl" rotWithShape="0">
                  <a:schemeClr val="dk1">
                    <a:alpha val="40000"/>
                  </a:schemeClr>
                </a:outerShdw>
              </a:effectLst>
            </a:endParaRPr>
          </a:p>
          <a:p>
            <a:pPr fontAlgn="auto">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权限</a:t>
            </a:r>
            <a:endParaRPr lang="zh-CN" altLang="en-US">
              <a:solidFill>
                <a:schemeClr val="tx1"/>
              </a:solidFill>
              <a:effectLst>
                <a:outerShdw blurRad="38100" dist="19050" dir="2700000" algn="tl" rotWithShape="0">
                  <a:schemeClr val="dk1">
                    <a:alpha val="40000"/>
                  </a:schemeClr>
                </a:outerShdw>
              </a:effectLst>
            </a:endParaRPr>
          </a:p>
          <a:p>
            <a:pPr fontAlgn="auto">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后台启动</a:t>
            </a:r>
            <a:r>
              <a:rPr lang="en-US" altLang="zh-CN">
                <a:solidFill>
                  <a:schemeClr val="tx1"/>
                </a:solidFill>
                <a:effectLst>
                  <a:outerShdw blurRad="38100" dist="19050" dir="2700000" algn="tl" rotWithShape="0">
                    <a:schemeClr val="dk1">
                      <a:alpha val="40000"/>
                    </a:schemeClr>
                  </a:outerShdw>
                </a:effectLst>
              </a:rPr>
              <a:t>Activity</a:t>
            </a:r>
            <a:r>
              <a:rPr lang="zh-CN" altLang="en-US">
                <a:solidFill>
                  <a:schemeClr val="tx1"/>
                </a:solidFill>
                <a:effectLst>
                  <a:outerShdw blurRad="38100" dist="19050" dir="2700000" algn="tl" rotWithShape="0">
                    <a:schemeClr val="dk1">
                      <a:alpha val="40000"/>
                    </a:schemeClr>
                  </a:outerShdw>
                </a:effectLst>
              </a:rPr>
              <a:t>限制</a:t>
            </a:r>
            <a:endParaRPr lang="zh-CN" altLang="en-US">
              <a:solidFill>
                <a:schemeClr val="tx1"/>
              </a:solidFill>
              <a:effectLst>
                <a:outerShdw blurRad="38100" dist="19050" dir="2700000" algn="tl" rotWithShape="0">
                  <a:schemeClr val="dk1">
                    <a:alpha val="40000"/>
                  </a:schemeClr>
                </a:outerShdw>
              </a:effectLst>
            </a:endParaRPr>
          </a:p>
          <a:p>
            <a:pPr fontAlgn="auto">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设备标识符限制</a:t>
            </a:r>
            <a:endParaRPr lang="zh-CN" altLang="en-US">
              <a:solidFill>
                <a:schemeClr val="tx1"/>
              </a:solidFill>
              <a:effectLst>
                <a:outerShdw blurRad="38100" dist="19050" dir="2700000" algn="tl" rotWithShape="0">
                  <a:schemeClr val="dk1">
                    <a:alpha val="40000"/>
                  </a:schemeClr>
                </a:outerShdw>
              </a:effectLst>
            </a:endParaRPr>
          </a:p>
          <a:p>
            <a:pPr fontAlgn="auto">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软件包可见性</a:t>
            </a:r>
            <a:endParaRPr lang="zh-CN" altLang="en-US">
              <a:solidFill>
                <a:schemeClr val="tx1"/>
              </a:solidFill>
              <a:effectLst>
                <a:outerShdw blurRad="38100" dist="19050" dir="2700000" algn="tl" rotWithShape="0">
                  <a:schemeClr val="dk1">
                    <a:alpha val="40000"/>
                  </a:schemeClr>
                </a:outerShdw>
              </a:effectLst>
            </a:endParaRPr>
          </a:p>
        </p:txBody>
      </p:sp>
      <p:sp>
        <p:nvSpPr>
          <p:cNvPr id="5" name="内容占位符 2"/>
          <p:cNvSpPr>
            <a:spLocks noGrp="1"/>
          </p:cNvSpPr>
          <p:nvPr/>
        </p:nvSpPr>
        <p:spPr>
          <a:xfrm>
            <a:off x="6101080" y="2057400"/>
            <a:ext cx="5252720" cy="44589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fontAlgn="auto">
              <a:lnSpc>
                <a:spcPct val="70000"/>
              </a:lnSpc>
              <a:spcBef>
                <a:spcPts val="1600"/>
              </a:spcBef>
              <a:spcAft>
                <a:spcPts val="1600"/>
              </a:spcAft>
            </a:pPr>
            <a:r>
              <a:rPr lang="zh-CN" altLang="en-US">
                <a:effectLst>
                  <a:outerShdw blurRad="38100" dist="19050" dir="2700000" algn="tl" rotWithShape="0">
                    <a:schemeClr val="dk1">
                      <a:alpha val="40000"/>
                    </a:schemeClr>
                  </a:outerShdw>
                </a:effectLst>
                <a:sym typeface="+mn-ea"/>
              </a:rPr>
              <a:t>数据访问审核</a:t>
            </a:r>
            <a:endParaRPr lang="en-US" altLang="zh-CN">
              <a:effectLst>
                <a:outerShdw blurRad="38100" dist="19050" dir="2700000" algn="tl" rotWithShape="0">
                  <a:schemeClr val="dk1">
                    <a:alpha val="40000"/>
                  </a:schemeClr>
                </a:outerShdw>
              </a:effectLst>
              <a:sym typeface="+mn-ea"/>
            </a:endParaRPr>
          </a:p>
          <a:p>
            <a:pPr fontAlgn="auto">
              <a:lnSpc>
                <a:spcPct val="70000"/>
              </a:lnSpc>
              <a:spcBef>
                <a:spcPts val="1600"/>
              </a:spcBef>
              <a:spcAft>
                <a:spcPts val="1600"/>
              </a:spcAft>
            </a:pPr>
            <a:r>
              <a:rPr lang="en-US" altLang="zh-CN">
                <a:effectLst>
                  <a:outerShdw blurRad="38100" dist="19050" dir="2700000" algn="tl" rotWithShape="0">
                    <a:schemeClr val="dk1">
                      <a:alpha val="40000"/>
                    </a:schemeClr>
                  </a:outerShdw>
                </a:effectLst>
                <a:sym typeface="+mn-ea"/>
              </a:rPr>
              <a:t>mac</a:t>
            </a:r>
            <a:r>
              <a:rPr lang="zh-CN" altLang="en-US">
                <a:effectLst>
                  <a:outerShdw blurRad="38100" dist="19050" dir="2700000" algn="tl" rotWithShape="0">
                    <a:schemeClr val="dk1">
                      <a:alpha val="40000"/>
                    </a:schemeClr>
                  </a:outerShdw>
                </a:effectLst>
                <a:sym typeface="+mn-ea"/>
              </a:rPr>
              <a:t>地址</a:t>
            </a:r>
            <a:endParaRPr lang="zh-CN" altLang="en-US">
              <a:solidFill>
                <a:schemeClr val="tx1"/>
              </a:solidFill>
              <a:effectLst>
                <a:outerShdw blurRad="38100" dist="19050" dir="2700000" algn="tl" rotWithShape="0">
                  <a:schemeClr val="dk1">
                    <a:alpha val="40000"/>
                  </a:schemeClr>
                </a:outerShdw>
              </a:effectLst>
            </a:endParaRPr>
          </a:p>
          <a:p>
            <a:pPr fontAlgn="auto">
              <a:lnSpc>
                <a:spcPct val="70000"/>
              </a:lnSpc>
              <a:spcBef>
                <a:spcPts val="1600"/>
              </a:spcBef>
              <a:spcAft>
                <a:spcPts val="1600"/>
              </a:spcAft>
            </a:pPr>
            <a:r>
              <a:rPr lang="en-US" altLang="zh-CN">
                <a:solidFill>
                  <a:schemeClr val="tx1"/>
                </a:solidFill>
                <a:effectLst>
                  <a:outerShdw blurRad="38100" dist="19050" dir="2700000" algn="tl" rotWithShape="0">
                    <a:schemeClr val="dk1">
                      <a:alpha val="40000"/>
                    </a:schemeClr>
                  </a:outerShdw>
                </a:effectLst>
              </a:rPr>
              <a:t>5G</a:t>
            </a:r>
            <a:r>
              <a:rPr lang="zh-CN" altLang="en-US">
                <a:solidFill>
                  <a:schemeClr val="tx1"/>
                </a:solidFill>
                <a:effectLst>
                  <a:outerShdw blurRad="38100" dist="19050" dir="2700000" algn="tl" rotWithShape="0">
                    <a:schemeClr val="dk1">
                      <a:alpha val="40000"/>
                    </a:schemeClr>
                  </a:outerShdw>
                </a:effectLst>
              </a:rPr>
              <a:t>功能</a:t>
            </a:r>
            <a:endParaRPr lang="zh-CN" altLang="en-US">
              <a:solidFill>
                <a:schemeClr val="tx1"/>
              </a:solidFill>
              <a:effectLst>
                <a:outerShdw blurRad="38100" dist="19050" dir="2700000" algn="tl" rotWithShape="0">
                  <a:schemeClr val="dk1">
                    <a:alpha val="40000"/>
                  </a:schemeClr>
                </a:outerShdw>
              </a:effectLst>
            </a:endParaRPr>
          </a:p>
          <a:p>
            <a:pPr fontAlgn="auto">
              <a:lnSpc>
                <a:spcPct val="70000"/>
              </a:lnSpc>
              <a:spcBef>
                <a:spcPts val="1600"/>
              </a:spcBef>
              <a:spcAft>
                <a:spcPts val="1600"/>
              </a:spcAft>
            </a:pPr>
            <a:r>
              <a:rPr lang="en-US" altLang="zh-CN">
                <a:solidFill>
                  <a:schemeClr val="tx1"/>
                </a:solidFill>
                <a:effectLst>
                  <a:outerShdw blurRad="38100" dist="19050" dir="2700000" algn="tl" rotWithShape="0">
                    <a:schemeClr val="dk1">
                      <a:alpha val="40000"/>
                    </a:schemeClr>
                  </a:outerShdw>
                </a:effectLst>
              </a:rPr>
              <a:t>Toast</a:t>
            </a:r>
            <a:endParaRPr lang="zh-CN" altLang="en-US">
              <a:solidFill>
                <a:schemeClr val="tx1"/>
              </a:solidFill>
              <a:effectLst>
                <a:outerShdw blurRad="38100" dist="19050" dir="2700000" algn="tl" rotWithShape="0">
                  <a:schemeClr val="dk1">
                    <a:alpha val="40000"/>
                  </a:schemeClr>
                </a:outerShdw>
              </a:effectLst>
            </a:endParaRPr>
          </a:p>
          <a:p>
            <a:pPr fontAlgn="auto">
              <a:lnSpc>
                <a:spcPct val="70000"/>
              </a:lnSpc>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前台服务</a:t>
            </a:r>
            <a:endParaRPr lang="zh-CN" altLang="en-US">
              <a:solidFill>
                <a:schemeClr val="tx1"/>
              </a:solidFill>
              <a:effectLst>
                <a:outerShdw blurRad="38100" dist="19050" dir="2700000" algn="tl" rotWithShape="0">
                  <a:schemeClr val="dk1">
                    <a:alpha val="40000"/>
                  </a:schemeClr>
                </a:outerShdw>
              </a:effectLst>
            </a:endParaRPr>
          </a:p>
          <a:p>
            <a:pPr fontAlgn="auto">
              <a:lnSpc>
                <a:spcPct val="70000"/>
              </a:lnSpc>
              <a:spcBef>
                <a:spcPts val="1600"/>
              </a:spcBef>
              <a:spcAft>
                <a:spcPts val="1600"/>
              </a:spcAft>
            </a:pPr>
            <a:r>
              <a:rPr lang="zh-CN" altLang="en-US" i="1">
                <a:solidFill>
                  <a:schemeClr val="tx1"/>
                </a:solidFill>
                <a:effectLst>
                  <a:outerShdw blurRad="38100" dist="19050" dir="2700000" algn="tl" rotWithShape="0">
                    <a:schemeClr val="dk1">
                      <a:alpha val="40000"/>
                    </a:schemeClr>
                  </a:outerShdw>
                </a:effectLst>
              </a:rPr>
              <a:t>其它</a:t>
            </a:r>
            <a:r>
              <a:rPr lang="en-US" altLang="zh-CN" i="1">
                <a:solidFill>
                  <a:schemeClr val="tx1"/>
                </a:solidFill>
                <a:effectLst>
                  <a:outerShdw blurRad="38100" dist="19050" dir="2700000" algn="tl" rotWithShape="0">
                    <a:schemeClr val="dk1">
                      <a:alpha val="40000"/>
                    </a:schemeClr>
                  </a:outerShdw>
                </a:effectLst>
              </a:rPr>
              <a:t>...</a:t>
            </a:r>
            <a:endParaRPr lang="en-US" altLang="zh-CN" i="1">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55702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自动重置未使用的应用的权限</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47498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权限变更</a:t>
            </a:r>
            <a:endParaRPr lang="zh-CN" altLang="en-US"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2294255"/>
            <a:ext cx="10340975" cy="1476375"/>
          </a:xfrm>
          <a:prstGeom prst="rect">
            <a:avLst/>
          </a:prstGeom>
          <a:noFill/>
        </p:spPr>
        <p:txBody>
          <a:bodyPr wrap="square" rtlCol="0">
            <a:spAutoFit/>
          </a:bodyPr>
          <a:p>
            <a:pPr indent="0" fontAlgn="auto">
              <a:lnSpc>
                <a:spcPct val="150000"/>
              </a:lnSpc>
              <a:buFont typeface="Wingdings" panose="05000000000000000000" charset="0"/>
              <a:buNone/>
            </a:pPr>
            <a:r>
              <a:rPr lang="zh-CN" altLang="en-US" sz="2000"/>
              <a:t>在</a:t>
            </a:r>
            <a:r>
              <a:rPr lang="en-US" altLang="zh-CN" sz="2000"/>
              <a:t>TargetApi</a:t>
            </a:r>
            <a:r>
              <a:rPr lang="zh-CN" altLang="en-US" sz="2000"/>
              <a:t>为</a:t>
            </a:r>
            <a:r>
              <a:rPr lang="en-US" altLang="zh-CN" sz="2000"/>
              <a:t>30</a:t>
            </a:r>
            <a:r>
              <a:rPr lang="zh-CN" altLang="en-US" sz="2000"/>
              <a:t>的应用中，如果应用数月未使用，系统会重置之前授予应用的运行时敏感权限。</a:t>
            </a:r>
            <a:endParaRPr lang="zh-CN" altLang="en-US" sz="2000"/>
          </a:p>
          <a:p>
            <a:pPr indent="0" fontAlgn="auto">
              <a:lnSpc>
                <a:spcPct val="150000"/>
              </a:lnSpc>
              <a:buFont typeface="Wingdings" panose="05000000000000000000" charset="0"/>
              <a:buNone/>
            </a:pPr>
            <a:r>
              <a:rPr lang="zh-CN" altLang="en-US" sz="2000"/>
              <a:t>若应用遵循运行时权限动态判断申请的做法，不必做任何更改。</a:t>
            </a:r>
            <a:endParaRPr lang="zh-CN" altLang="en-US" sz="2000"/>
          </a:p>
        </p:txBody>
      </p:sp>
      <p:pic>
        <p:nvPicPr>
          <p:cNvPr id="4" name="图片 3"/>
          <p:cNvPicPr>
            <a:picLocks noChangeAspect="1"/>
          </p:cNvPicPr>
          <p:nvPr/>
        </p:nvPicPr>
        <p:blipFill>
          <a:blip r:embed="rId1"/>
          <a:stretch>
            <a:fillRect/>
          </a:stretch>
        </p:blipFill>
        <p:spPr>
          <a:xfrm>
            <a:off x="6430010" y="4088130"/>
            <a:ext cx="4597400" cy="1995170"/>
          </a:xfrm>
          <a:prstGeom prst="rect">
            <a:avLst/>
          </a:prstGeom>
        </p:spPr>
      </p:pic>
      <p:sp>
        <p:nvSpPr>
          <p:cNvPr id="8" name="文本框 7"/>
          <p:cNvSpPr txBox="1"/>
          <p:nvPr/>
        </p:nvSpPr>
        <p:spPr>
          <a:xfrm>
            <a:off x="950595" y="4196715"/>
            <a:ext cx="5100955" cy="2168525"/>
          </a:xfrm>
          <a:prstGeom prst="rect">
            <a:avLst/>
          </a:prstGeom>
          <a:noFill/>
        </p:spPr>
        <p:txBody>
          <a:bodyPr wrap="square" rtlCol="0">
            <a:spAutoFit/>
          </a:bodyPr>
          <a:p>
            <a:pPr fontAlgn="auto" latinLnBrk="1">
              <a:lnSpc>
                <a:spcPct val="150000"/>
              </a:lnSpc>
            </a:pPr>
            <a:r>
              <a:rPr lang="zh-CN" altLang="en-US" i="1">
                <a:sym typeface="+mn-ea"/>
              </a:rPr>
              <a:t>如果应用主要是在后台运行，不与用户交互，可以使用Intent.ACTION_AUTO_REVOKE_PERMISSIONS将用户定向到系统设置中来打开如图开关以阻止系统重置应用的权限。</a:t>
            </a:r>
            <a:endParaRPr lang="zh-CN" altLang="en-US"/>
          </a:p>
          <a:p>
            <a:pPr fontAlgn="auto">
              <a:lnSpc>
                <a:spcPct val="150000"/>
              </a:lnSpc>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55702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权限对话框的可见性</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47498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权限变更</a:t>
            </a:r>
            <a:endParaRPr lang="zh-CN" altLang="en-US"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2339340"/>
            <a:ext cx="10340975" cy="3784600"/>
          </a:xfrm>
          <a:prstGeom prst="rect">
            <a:avLst/>
          </a:prstGeom>
          <a:noFill/>
        </p:spPr>
        <p:txBody>
          <a:bodyPr wrap="square" rtlCol="0">
            <a:spAutoFit/>
          </a:bodyPr>
          <a:p>
            <a:pPr indent="0" fontAlgn="auto">
              <a:lnSpc>
                <a:spcPct val="200000"/>
              </a:lnSpc>
              <a:buFont typeface="Wingdings" panose="05000000000000000000" charset="0"/>
              <a:buNone/>
            </a:pPr>
            <a:r>
              <a:rPr lang="zh-CN" altLang="en-US" sz="2000"/>
              <a:t>在</a:t>
            </a:r>
            <a:r>
              <a:rPr lang="en-US" altLang="zh-CN" sz="2000"/>
              <a:t>Android10</a:t>
            </a:r>
            <a:r>
              <a:rPr lang="zh-CN" altLang="en-US" sz="2000"/>
              <a:t>及之前的设备中，应用请求权限弹出窗权限对话框，用户</a:t>
            </a:r>
            <a:r>
              <a:rPr lang="zh-CN" altLang="en-US" sz="2000" b="1"/>
              <a:t>拒绝一次</a:t>
            </a:r>
            <a:r>
              <a:rPr lang="zh-CN" altLang="en-US" sz="2000"/>
              <a:t>后，以后每次请求权限弹出都会有“拒绝，不要再询问”这一选项，只要用户点击了此选项，以后都不会弹出权限对话框。</a:t>
            </a:r>
            <a:endParaRPr lang="zh-CN" altLang="en-US" sz="2000"/>
          </a:p>
          <a:p>
            <a:pPr indent="0" fontAlgn="auto">
              <a:lnSpc>
                <a:spcPct val="200000"/>
              </a:lnSpc>
              <a:buFont typeface="Wingdings" panose="05000000000000000000" charset="0"/>
              <a:buNone/>
            </a:pPr>
            <a:r>
              <a:rPr lang="zh-CN" altLang="en-US" sz="2000"/>
              <a:t>而在</a:t>
            </a:r>
            <a:r>
              <a:rPr lang="en-US" altLang="zh-CN" sz="2000"/>
              <a:t>Android11</a:t>
            </a:r>
            <a:r>
              <a:rPr lang="zh-CN" altLang="en-US" sz="2000"/>
              <a:t>的设备中，权限对话框不会出现“</a:t>
            </a:r>
            <a:r>
              <a:rPr lang="zh-CN" altLang="en-US" sz="2000">
                <a:sym typeface="+mn-ea"/>
              </a:rPr>
              <a:t>拒绝，不要再询问</a:t>
            </a:r>
            <a:r>
              <a:rPr lang="zh-CN" altLang="en-US" sz="2000"/>
              <a:t>”这一选项，用户只要</a:t>
            </a:r>
            <a:r>
              <a:rPr lang="zh-CN" altLang="en-US" sz="2000" b="1"/>
              <a:t>两次点击拒绝，</a:t>
            </a:r>
            <a:r>
              <a:rPr lang="zh-CN" altLang="en-US" sz="2000"/>
              <a:t>后续在请求权限都不会都不会弹出权限框，而是直接返回拒绝。</a:t>
            </a:r>
            <a:endParaRPr lang="zh-CN" altLang="en-US" sz="2000"/>
          </a:p>
          <a:p>
            <a:pPr indent="0" fontAlgn="auto">
              <a:lnSpc>
                <a:spcPct val="200000"/>
              </a:lnSpc>
              <a:buFont typeface="Wingdings" panose="05000000000000000000" charset="0"/>
              <a:buNone/>
            </a:pPr>
            <a:r>
              <a:rPr lang="zh-CN" altLang="en-US" sz="2000"/>
              <a:t>此项变更对于遵循动态判断申请权限做法的应用来说，不会有影响。</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62687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系统悬浮窗权限 </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47498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权限变更</a:t>
            </a:r>
            <a:endParaRPr lang="zh-CN" altLang="en-US"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2388235"/>
            <a:ext cx="10340975" cy="3476625"/>
          </a:xfrm>
          <a:prstGeom prst="rect">
            <a:avLst/>
          </a:prstGeom>
          <a:noFill/>
        </p:spPr>
        <p:txBody>
          <a:bodyPr wrap="square" rtlCol="0">
            <a:spAutoFit/>
          </a:bodyPr>
          <a:p>
            <a:pPr indent="0" fontAlgn="auto" latinLnBrk="1">
              <a:lnSpc>
                <a:spcPct val="150000"/>
              </a:lnSpc>
              <a:buFont typeface="Wingdings" panose="05000000000000000000" charset="0"/>
              <a:buNone/>
            </a:pPr>
            <a:r>
              <a:rPr lang="zh-CN" altLang="en-US" sz="2000"/>
              <a:t>在</a:t>
            </a:r>
            <a:r>
              <a:rPr lang="en-US" altLang="zh-CN" sz="2000"/>
              <a:t>Android10</a:t>
            </a:r>
            <a:r>
              <a:rPr lang="zh-CN" altLang="en-US" sz="2000"/>
              <a:t>的设备及之前，如果要是用系统悬浮窗，可以通过</a:t>
            </a:r>
            <a:r>
              <a:rPr lang="en-US" altLang="zh-CN" sz="2000"/>
              <a:t>Intent.ACTION_MANAGE_OVERLAY_PERMISSION</a:t>
            </a:r>
            <a:r>
              <a:rPr lang="zh-CN" altLang="en-US" sz="2000"/>
              <a:t>定向到</a:t>
            </a:r>
            <a:r>
              <a:rPr lang="zh-CN" altLang="en-US" sz="2000" b="1"/>
              <a:t>具体应用</a:t>
            </a:r>
            <a:r>
              <a:rPr lang="zh-CN" altLang="en-US" sz="2000"/>
              <a:t>的设置界面开启或关闭系统悬浮窗权限</a:t>
            </a:r>
            <a:r>
              <a:rPr lang="en-US" altLang="zh-CN" sz="2000"/>
              <a:t>(</a:t>
            </a:r>
            <a:r>
              <a:rPr lang="zh-CN" altLang="en-US" sz="2000">
                <a:effectLst>
                  <a:outerShdw blurRad="38100" dist="19050" dir="2700000" algn="tl" rotWithShape="0">
                    <a:schemeClr val="dk1">
                      <a:alpha val="40000"/>
                    </a:schemeClr>
                  </a:outerShdw>
                </a:effectLst>
                <a:sym typeface="+mn-ea"/>
              </a:rPr>
              <a:t>SYSTEM_ALERT_WINDOW</a:t>
            </a:r>
            <a:r>
              <a:rPr lang="en-US" altLang="zh-CN" sz="2000"/>
              <a:t>)</a:t>
            </a:r>
            <a:r>
              <a:rPr lang="zh-CN" altLang="en-US" sz="2000"/>
              <a:t>。</a:t>
            </a:r>
            <a:endParaRPr lang="zh-CN" altLang="en-US" sz="2000"/>
          </a:p>
          <a:p>
            <a:pPr indent="0" fontAlgn="auto" latinLnBrk="1">
              <a:lnSpc>
                <a:spcPct val="150000"/>
              </a:lnSpc>
              <a:buFont typeface="Wingdings" panose="05000000000000000000" charset="0"/>
              <a:buNone/>
            </a:pPr>
            <a:r>
              <a:rPr lang="zh-CN" altLang="en-US" sz="2000"/>
              <a:t>而在</a:t>
            </a:r>
            <a:r>
              <a:rPr lang="en-US" altLang="zh-CN" sz="2000"/>
              <a:t>Android11</a:t>
            </a:r>
            <a:r>
              <a:rPr lang="zh-CN" altLang="en-US" sz="2000"/>
              <a:t>设备及之后，始终会将用户转至</a:t>
            </a:r>
            <a:r>
              <a:rPr lang="zh-CN" altLang="en-US" sz="2000" b="1"/>
              <a:t>顶级</a:t>
            </a:r>
            <a:r>
              <a:rPr lang="zh-CN" altLang="en-US" sz="2000"/>
              <a:t>设置屏幕。</a:t>
            </a:r>
            <a:endParaRPr lang="zh-CN" altLang="en-US" sz="2000"/>
          </a:p>
          <a:p>
            <a:pPr indent="0" fontAlgn="auto" latinLnBrk="1">
              <a:lnSpc>
                <a:spcPct val="150000"/>
              </a:lnSpc>
              <a:spcBef>
                <a:spcPts val="1200"/>
              </a:spcBef>
              <a:buFont typeface="Wingdings" panose="05000000000000000000" charset="0"/>
              <a:buNone/>
            </a:pPr>
            <a:r>
              <a:rPr lang="zh-CN" altLang="en-US" sz="2000"/>
              <a:t>并且，在</a:t>
            </a:r>
            <a:r>
              <a:rPr lang="en-US" altLang="zh-CN" sz="2000"/>
              <a:t>Android11</a:t>
            </a:r>
            <a:r>
              <a:rPr lang="zh-CN" altLang="en-US" sz="2000"/>
              <a:t>设备及之后，系统会向这两种情况自动授予系统悬浮窗权限：</a:t>
            </a:r>
            <a:br>
              <a:rPr lang="zh-CN" altLang="en-US" sz="2000"/>
            </a:br>
            <a:r>
              <a:rPr lang="en-US" altLang="zh-CN" sz="2000"/>
              <a:t>1.具有 ROLE_CALL_SCREENING(</a:t>
            </a:r>
            <a:r>
              <a:rPr lang="zh-CN" altLang="en-US" sz="2000"/>
              <a:t>来的过滤</a:t>
            </a:r>
            <a:r>
              <a:rPr lang="en-US" altLang="zh-CN" sz="2000"/>
              <a:t>)且请求 SYSTEM_ALERT_WINDOW 的应用</a:t>
            </a:r>
            <a:br>
              <a:rPr lang="en-US" altLang="zh-CN" sz="2000"/>
            </a:br>
            <a:r>
              <a:rPr lang="en-US" altLang="zh-CN" sz="2000"/>
              <a:t>2.通过 MediaProjection 截取屏幕且请求 SYSTEM_ALERT_WINDOW 的应用</a:t>
            </a:r>
            <a:endParaRPr lang="en-US" altLang="zh-CN" sz="20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1038860" y="1183005"/>
            <a:ext cx="10515600" cy="419735"/>
          </a:xfrm>
        </p:spPr>
        <p:txBody>
          <a:bodyPr>
            <a:noAutofit/>
          </a:bodyPr>
          <a:p>
            <a:pPr marL="0" indent="0" algn="l">
              <a:buNone/>
            </a:pPr>
            <a:r>
              <a:rPr lang="en-US" altLang="zh-CN">
                <a:solidFill>
                  <a:schemeClr val="tx1"/>
                </a:solidFill>
                <a:effectLst>
                  <a:outerShdw blurRad="38100" dist="19050" dir="2700000" algn="tl" rotWithShape="0">
                    <a:schemeClr val="dk1">
                      <a:alpha val="40000"/>
                    </a:schemeClr>
                  </a:outerShdw>
                </a:effectLst>
              </a:rPr>
              <a:t>TargetApi&gt;=29(Andoroid10)</a:t>
            </a:r>
            <a:r>
              <a:rPr lang="zh-CN" altLang="en-US">
                <a:solidFill>
                  <a:schemeClr val="tx1"/>
                </a:solidFill>
                <a:effectLst>
                  <a:outerShdw blurRad="38100" dist="19050" dir="2700000" algn="tl" rotWithShape="0">
                    <a:schemeClr val="dk1">
                      <a:alpha val="40000"/>
                    </a:schemeClr>
                  </a:outerShdw>
                </a:effectLst>
              </a:rPr>
              <a:t>开始部分API 需要精确位置权限 </a:t>
            </a:r>
            <a:br>
              <a:rPr lang="zh-CN" altLang="en-US">
                <a:solidFill>
                  <a:schemeClr val="tx1"/>
                </a:solidFill>
                <a:effectLst>
                  <a:outerShdw blurRad="38100" dist="19050" dir="2700000" algn="tl" rotWithShape="0">
                    <a:schemeClr val="dk1">
                      <a:alpha val="40000"/>
                    </a:schemeClr>
                  </a:outerShdw>
                </a:effectLst>
              </a:rPr>
            </a:br>
            <a:endParaRPr lang="zh-CN" altLang="en-US">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184785"/>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权限变更</a:t>
            </a:r>
            <a:endParaRPr lang="zh-CN" altLang="en-US" sz="360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1127125" y="1814830"/>
            <a:ext cx="10339070" cy="4523105"/>
          </a:xfrm>
          <a:prstGeom prst="rect">
            <a:avLst/>
          </a:prstGeom>
          <a:noFill/>
        </p:spPr>
        <p:txBody>
          <a:bodyPr wrap="square" rtlCol="0">
            <a:spAutoFit/>
          </a:bodyPr>
          <a:p>
            <a:pPr fontAlgn="auto">
              <a:spcAft>
                <a:spcPts val="600"/>
              </a:spcAft>
            </a:pPr>
            <a:r>
              <a:rPr lang="zh-CN" altLang="en-US"/>
              <a:t>TelephonyManager</a:t>
            </a:r>
            <a:r>
              <a:rPr lang="en-US" altLang="zh-CN"/>
              <a:t>		// </a:t>
            </a:r>
            <a:r>
              <a:rPr lang="zh-CN" altLang="en-US"/>
              <a:t>电话相关</a:t>
            </a:r>
            <a:endParaRPr lang="zh-CN" altLang="en-US"/>
          </a:p>
          <a:p>
            <a:pPr indent="0">
              <a:buFont typeface="Arial" panose="020B0604020202090204" pitchFamily="34" charset="0"/>
              <a:buNone/>
            </a:pPr>
            <a:r>
              <a:rPr lang="en-US" altLang="zh-CN" sz="1600"/>
              <a:t>    getCellLocation()			// </a:t>
            </a:r>
            <a:r>
              <a:rPr lang="zh-CN" altLang="en-US" sz="1600"/>
              <a:t>获取设备的当前位置</a:t>
            </a:r>
            <a:endParaRPr lang="en-US" altLang="zh-CN" sz="1600"/>
          </a:p>
          <a:p>
            <a:pPr indent="0">
              <a:buFont typeface="Arial" panose="020B0604020202090204" pitchFamily="34" charset="0"/>
              <a:buNone/>
            </a:pPr>
            <a:r>
              <a:rPr lang="en-US" altLang="zh-CN" sz="1600"/>
              <a:t>    getAllCellInfo()			// </a:t>
            </a:r>
            <a:r>
              <a:rPr lang="zh-CN" altLang="en-US" sz="1600"/>
              <a:t>获取设备的信号合集</a:t>
            </a:r>
            <a:endParaRPr lang="en-US" altLang="zh-CN" sz="1600"/>
          </a:p>
          <a:p>
            <a:pPr indent="0">
              <a:buFont typeface="Arial" panose="020B0604020202090204" pitchFamily="34" charset="0"/>
              <a:buNone/>
            </a:pPr>
            <a:r>
              <a:rPr lang="en-US" altLang="zh-CN" sz="1600"/>
              <a:t>    requestNetworkScan()		// </a:t>
            </a:r>
            <a:r>
              <a:rPr lang="zh-CN" altLang="en-US" sz="1600"/>
              <a:t>扫描网络</a:t>
            </a:r>
            <a:endParaRPr lang="en-US" altLang="zh-CN" sz="1600"/>
          </a:p>
          <a:p>
            <a:pPr indent="0">
              <a:buFont typeface="Arial" panose="020B0604020202090204" pitchFamily="34" charset="0"/>
              <a:buNone/>
            </a:pPr>
            <a:r>
              <a:rPr lang="en-US" altLang="zh-CN" sz="1600"/>
              <a:t>    requestCellInfoUpdate()		// </a:t>
            </a:r>
            <a:r>
              <a:rPr lang="zh-CN" altLang="en-US" sz="1600"/>
              <a:t>信号更新</a:t>
            </a:r>
            <a:endParaRPr lang="en-US" altLang="zh-CN" sz="1600"/>
          </a:p>
          <a:p>
            <a:pPr indent="0">
              <a:buFont typeface="Arial" panose="020B0604020202090204" pitchFamily="34" charset="0"/>
              <a:buNone/>
            </a:pPr>
            <a:r>
              <a:rPr lang="en-US" altLang="zh-CN" sz="1600"/>
              <a:t>    getAvailableNetworks()		// </a:t>
            </a:r>
            <a:r>
              <a:rPr lang="zh-CN" altLang="en-US" sz="1600"/>
              <a:t>扫描获取可用的网络列表</a:t>
            </a:r>
            <a:endParaRPr lang="en-US" altLang="zh-CN" sz="1600"/>
          </a:p>
          <a:p>
            <a:pPr indent="0">
              <a:buFont typeface="Arial" panose="020B0604020202090204" pitchFamily="34" charset="0"/>
              <a:buNone/>
            </a:pPr>
            <a:r>
              <a:rPr lang="en-US" altLang="zh-CN" sz="1600"/>
              <a:t>    getServiceState()			// </a:t>
            </a:r>
            <a:r>
              <a:rPr lang="zh-CN" altLang="en-US" sz="1600"/>
              <a:t>获取设备的当前服务状态信息</a:t>
            </a:r>
            <a:endParaRPr lang="en-US" altLang="zh-CN"/>
          </a:p>
          <a:p>
            <a:pPr indent="0" fontAlgn="auto">
              <a:spcBef>
                <a:spcPts val="1000"/>
              </a:spcBef>
              <a:spcAft>
                <a:spcPts val="600"/>
              </a:spcAft>
              <a:buFont typeface="Arial" panose="020B0604020202090204" pitchFamily="34" charset="0"/>
              <a:buNone/>
            </a:pPr>
            <a:r>
              <a:rPr lang="en-US" altLang="zh-CN"/>
              <a:t>TelephonyScanManager</a:t>
            </a:r>
            <a:endParaRPr lang="en-US" altLang="zh-CN"/>
          </a:p>
          <a:p>
            <a:pPr indent="0">
              <a:buFont typeface="Arial" panose="020B0604020202090204" pitchFamily="34" charset="0"/>
              <a:buNone/>
            </a:pPr>
            <a:r>
              <a:rPr lang="en-US" altLang="zh-CN" sz="1600"/>
              <a:t>    requestNetworkScan()		// </a:t>
            </a:r>
            <a:r>
              <a:rPr lang="zh-CN" altLang="en-US" sz="1600"/>
              <a:t>扫描网络</a:t>
            </a:r>
            <a:endParaRPr lang="en-US" altLang="zh-CN"/>
          </a:p>
          <a:p>
            <a:pPr indent="0" fontAlgn="auto">
              <a:spcBef>
                <a:spcPts val="1000"/>
              </a:spcBef>
              <a:buFont typeface="Arial" panose="020B0604020202090204" pitchFamily="34" charset="0"/>
              <a:buNone/>
            </a:pPr>
            <a:r>
              <a:rPr lang="en-US" altLang="zh-CN"/>
              <a:t>TelephonyScanManager.NetworkScanCallback</a:t>
            </a:r>
            <a:endParaRPr lang="en-US" altLang="zh-CN"/>
          </a:p>
          <a:p>
            <a:pPr indent="0">
              <a:buFont typeface="Arial" panose="020B0604020202090204" pitchFamily="34" charset="0"/>
              <a:buNone/>
            </a:pPr>
            <a:r>
              <a:rPr lang="en-US" altLang="zh-CN" sz="1600"/>
              <a:t>    onResults()			//  </a:t>
            </a:r>
            <a:r>
              <a:rPr lang="zh-CN" altLang="en-US" sz="1600"/>
              <a:t>网络扫描回调结果</a:t>
            </a:r>
            <a:endParaRPr lang="en-US" altLang="zh-CN"/>
          </a:p>
          <a:p>
            <a:pPr indent="0" fontAlgn="auto">
              <a:spcBef>
                <a:spcPts val="1000"/>
              </a:spcBef>
              <a:spcAft>
                <a:spcPts val="600"/>
              </a:spcAft>
              <a:buFont typeface="Arial" panose="020B0604020202090204" pitchFamily="34" charset="0"/>
              <a:buNone/>
            </a:pPr>
            <a:r>
              <a:rPr lang="en-US" altLang="zh-CN"/>
              <a:t>PhoneStateListener</a:t>
            </a:r>
            <a:endParaRPr lang="en-US" altLang="zh-CN"/>
          </a:p>
          <a:p>
            <a:pPr indent="0">
              <a:buFont typeface="Arial" panose="020B0604020202090204" pitchFamily="34" charset="0"/>
              <a:buNone/>
            </a:pPr>
            <a:r>
              <a:rPr lang="en-US" altLang="zh-CN" sz="1600"/>
              <a:t>    onCellLocationChanged()		// </a:t>
            </a:r>
            <a:r>
              <a:rPr lang="zh-CN" altLang="en-US" sz="1600"/>
              <a:t>设备位置变化</a:t>
            </a:r>
            <a:r>
              <a:rPr lang="en-US" altLang="zh-CN" sz="1600"/>
              <a:t>	</a:t>
            </a:r>
            <a:endParaRPr lang="en-US" altLang="zh-CN" sz="1600"/>
          </a:p>
          <a:p>
            <a:pPr indent="0">
              <a:buFont typeface="Arial" panose="020B0604020202090204" pitchFamily="34" charset="0"/>
              <a:buNone/>
            </a:pPr>
            <a:r>
              <a:rPr lang="en-US" altLang="zh-CN" sz="1600"/>
              <a:t>    onCellInfoChanged()		// </a:t>
            </a:r>
            <a:r>
              <a:rPr lang="zh-CN" altLang="en-US" sz="1600"/>
              <a:t>信号变化</a:t>
            </a:r>
            <a:endParaRPr lang="en-US" altLang="zh-CN" sz="1600"/>
          </a:p>
          <a:p>
            <a:pPr indent="0">
              <a:buFont typeface="Arial" panose="020B0604020202090204" pitchFamily="34" charset="0"/>
              <a:buNone/>
            </a:pPr>
            <a:r>
              <a:rPr lang="en-US" altLang="zh-CN" sz="1600"/>
              <a:t>    onServiceStateChanged()		// </a:t>
            </a:r>
            <a:r>
              <a:rPr lang="zh-CN" altLang="en-US" sz="1600"/>
              <a:t>服务状态变化</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1038860" y="1297305"/>
            <a:ext cx="10515600" cy="419735"/>
          </a:xfrm>
        </p:spPr>
        <p:txBody>
          <a:bodyPr>
            <a:noAutofit/>
          </a:bodyPr>
          <a:p>
            <a:pPr marL="0" indent="0" algn="l">
              <a:buNone/>
            </a:pPr>
            <a:r>
              <a:rPr lang="en-US" altLang="zh-CN">
                <a:effectLst>
                  <a:outerShdw blurRad="38100" dist="19050" dir="2700000" algn="tl" rotWithShape="0">
                    <a:schemeClr val="dk1">
                      <a:alpha val="40000"/>
                    </a:schemeClr>
                  </a:outerShdw>
                </a:effectLst>
                <a:sym typeface="+mn-ea"/>
              </a:rPr>
              <a:t>TargetApi&gt;=29(Andoroid10)</a:t>
            </a:r>
            <a:r>
              <a:rPr lang="zh-CN" altLang="en-US">
                <a:effectLst>
                  <a:outerShdw blurRad="38100" dist="19050" dir="2700000" algn="tl" rotWithShape="0">
                    <a:schemeClr val="dk1">
                      <a:alpha val="40000"/>
                    </a:schemeClr>
                  </a:outerShdw>
                </a:effectLst>
                <a:sym typeface="+mn-ea"/>
              </a:rPr>
              <a:t>开始部分API 需要精确位置权限 </a:t>
            </a:r>
            <a:endParaRPr lang="zh-CN" altLang="en-US">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26924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权限变更</a:t>
            </a:r>
            <a:endParaRPr lang="zh-CN" altLang="en-US" sz="360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1127125" y="2032000"/>
            <a:ext cx="10339070" cy="3681730"/>
          </a:xfrm>
          <a:prstGeom prst="rect">
            <a:avLst/>
          </a:prstGeom>
          <a:noFill/>
        </p:spPr>
        <p:txBody>
          <a:bodyPr wrap="square" rtlCol="0">
            <a:spAutoFit/>
          </a:bodyPr>
          <a:p>
            <a:pPr fontAlgn="auto">
              <a:spcAft>
                <a:spcPts val="600"/>
              </a:spcAft>
            </a:pPr>
            <a:r>
              <a:rPr lang="zh-CN" altLang="en-US" sz="2000"/>
              <a:t>WifiManager、</a:t>
            </a:r>
            <a:r>
              <a:rPr lang="en-US" altLang="zh-CN" sz="2000">
                <a:sym typeface="+mn-ea"/>
              </a:rPr>
              <a:t>WifiAwareManager</a:t>
            </a:r>
            <a:r>
              <a:rPr lang="zh-CN" altLang="en-US" sz="2000"/>
              <a:t>、</a:t>
            </a:r>
            <a:r>
              <a:rPr lang="en-US" altLang="zh-CN" sz="2000">
                <a:sym typeface="+mn-ea"/>
              </a:rPr>
              <a:t>WifiRttManager</a:t>
            </a:r>
            <a:r>
              <a:rPr lang="en-US" altLang="zh-CN" sz="2000"/>
              <a:t>	</a:t>
            </a:r>
            <a:endParaRPr lang="zh-CN" altLang="en-US" sz="2000"/>
          </a:p>
          <a:p>
            <a:pPr indent="0">
              <a:buFont typeface="Arial" panose="020B0604020202090204" pitchFamily="34" charset="0"/>
              <a:buNone/>
            </a:pPr>
            <a:r>
              <a:rPr lang="en-US" altLang="zh-CN" sz="2000"/>
              <a:t>    startScan()			// </a:t>
            </a:r>
            <a:r>
              <a:rPr lang="zh-CN" altLang="en-US" sz="2000"/>
              <a:t>开始扫描</a:t>
            </a:r>
            <a:endParaRPr lang="en-US" altLang="zh-CN" sz="2000"/>
          </a:p>
          <a:p>
            <a:pPr indent="0">
              <a:buFont typeface="Arial" panose="020B0604020202090204" pitchFamily="34" charset="0"/>
              <a:buNone/>
            </a:pPr>
            <a:r>
              <a:rPr lang="en-US" altLang="zh-CN" sz="2000"/>
              <a:t>    getScanResults()		// </a:t>
            </a:r>
            <a:r>
              <a:rPr lang="zh-CN" altLang="en-US" sz="2000"/>
              <a:t>获取扫描结果</a:t>
            </a:r>
            <a:endParaRPr lang="en-US" altLang="zh-CN" sz="2000"/>
          </a:p>
          <a:p>
            <a:pPr indent="0">
              <a:buFont typeface="Arial" panose="020B0604020202090204" pitchFamily="34" charset="0"/>
              <a:buNone/>
            </a:pPr>
            <a:r>
              <a:rPr lang="en-US" altLang="zh-CN" sz="2000"/>
              <a:t>    getConnectionInfo()		// </a:t>
            </a:r>
            <a:r>
              <a:rPr lang="zh-CN" altLang="en-US" sz="2000"/>
              <a:t>获取连接信息</a:t>
            </a:r>
            <a:endParaRPr lang="en-US" altLang="zh-CN" sz="2000"/>
          </a:p>
          <a:p>
            <a:pPr indent="0">
              <a:buFont typeface="Arial" panose="020B0604020202090204" pitchFamily="34" charset="0"/>
              <a:buNone/>
            </a:pPr>
            <a:r>
              <a:rPr lang="en-US" altLang="zh-CN" sz="2000"/>
              <a:t>    getConfiguredNetworks()	// </a:t>
            </a:r>
            <a:r>
              <a:rPr lang="zh-CN" altLang="en-US" sz="2000"/>
              <a:t>获取配置的网络列表</a:t>
            </a:r>
            <a:endParaRPr lang="en-US" altLang="zh-CN" sz="2000"/>
          </a:p>
          <a:p>
            <a:pPr indent="0" fontAlgn="auto">
              <a:spcBef>
                <a:spcPts val="1200"/>
              </a:spcBef>
              <a:spcAft>
                <a:spcPts val="600"/>
              </a:spcAft>
              <a:buFont typeface="Arial" panose="020B0604020202090204" pitchFamily="34" charset="0"/>
              <a:buNone/>
            </a:pPr>
            <a:r>
              <a:rPr lang="en-US" altLang="zh-CN" sz="2000"/>
              <a:t>BluetoothAdapter</a:t>
            </a:r>
            <a:endParaRPr lang="en-US" altLang="zh-CN" sz="2000"/>
          </a:p>
          <a:p>
            <a:pPr indent="0">
              <a:buFont typeface="Arial" panose="020B0604020202090204" pitchFamily="34" charset="0"/>
              <a:buNone/>
            </a:pPr>
            <a:r>
              <a:rPr lang="en-US" altLang="zh-CN" sz="2000"/>
              <a:t>    startDiscovery()		// </a:t>
            </a:r>
            <a:r>
              <a:rPr lang="zh-CN" altLang="en-US" sz="2000"/>
              <a:t>查找其他远程设备</a:t>
            </a:r>
            <a:endParaRPr lang="en-US" altLang="zh-CN" sz="2000"/>
          </a:p>
          <a:p>
            <a:pPr indent="0">
              <a:buFont typeface="Arial" panose="020B0604020202090204" pitchFamily="34" charset="0"/>
              <a:buNone/>
            </a:pPr>
            <a:r>
              <a:rPr lang="en-US" altLang="zh-CN" sz="2000"/>
              <a:t>    startLeScan()			// </a:t>
            </a:r>
            <a:r>
              <a:rPr lang="zh-CN" altLang="en-US" sz="2000"/>
              <a:t>扫描蓝夜</a:t>
            </a:r>
            <a:r>
              <a:rPr lang="en-US" altLang="zh-CN" sz="2000"/>
              <a:t>LE</a:t>
            </a:r>
            <a:r>
              <a:rPr lang="zh-CN" altLang="en-US" sz="2000"/>
              <a:t>设备</a:t>
            </a:r>
            <a:endParaRPr lang="en-US" altLang="zh-CN" sz="2000"/>
          </a:p>
          <a:p>
            <a:pPr indent="0" fontAlgn="auto">
              <a:spcBef>
                <a:spcPts val="1000"/>
              </a:spcBef>
              <a:spcAft>
                <a:spcPts val="600"/>
              </a:spcAft>
              <a:buFont typeface="Arial" panose="020B0604020202090204" pitchFamily="34" charset="0"/>
              <a:buNone/>
            </a:pPr>
            <a:r>
              <a:rPr lang="en-US" altLang="zh-CN" sz="2000"/>
              <a:t>BluetoothAdapter.LeScanCallback</a:t>
            </a:r>
            <a:r>
              <a:rPr lang="zh-CN" altLang="en-US" sz="2000"/>
              <a:t>、BluetoothLeScanner</a:t>
            </a:r>
            <a:endParaRPr lang="zh-CN" altLang="en-US" sz="2000"/>
          </a:p>
          <a:p>
            <a:pPr indent="0">
              <a:buFont typeface="Arial" panose="020B0604020202090204" pitchFamily="34" charset="0"/>
              <a:buNone/>
            </a:pPr>
            <a:r>
              <a:rPr lang="en-US" altLang="zh-CN" sz="2000"/>
              <a:t>    startScan()			// </a:t>
            </a:r>
            <a:r>
              <a:rPr lang="zh-CN" altLang="en-US" sz="2000"/>
              <a:t>开始扫描</a:t>
            </a:r>
            <a:r>
              <a:rPr lang="en-US" altLang="zh-CN" sz="2000"/>
              <a:t>		</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669415"/>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获取电话号码 </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47498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权限变更</a:t>
            </a:r>
            <a:endParaRPr lang="zh-CN" altLang="en-US"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2316480"/>
            <a:ext cx="10340975" cy="3846195"/>
          </a:xfrm>
          <a:prstGeom prst="rect">
            <a:avLst/>
          </a:prstGeom>
          <a:noFill/>
        </p:spPr>
        <p:txBody>
          <a:bodyPr wrap="square" rtlCol="0">
            <a:spAutoFit/>
          </a:bodyPr>
          <a:p>
            <a:pPr indent="0" fontAlgn="auto" latinLnBrk="1">
              <a:lnSpc>
                <a:spcPct val="200000"/>
              </a:lnSpc>
              <a:buFont typeface="Wingdings" panose="05000000000000000000" charset="0"/>
              <a:buNone/>
            </a:pPr>
            <a:r>
              <a:rPr lang="zh-CN" altLang="en-US" sz="2000"/>
              <a:t>在</a:t>
            </a:r>
            <a:r>
              <a:rPr lang="en-US" altLang="zh-CN" sz="2000"/>
              <a:t>Android10</a:t>
            </a:r>
            <a:r>
              <a:rPr lang="zh-CN" altLang="en-US" sz="2000"/>
              <a:t>及之前的设备及之前，调用TelephonyManager的getLine1Number</a:t>
            </a:r>
            <a:r>
              <a:rPr lang="en-US" altLang="zh-CN" sz="2000"/>
              <a:t>()</a:t>
            </a:r>
            <a:r>
              <a:rPr lang="zh-CN" altLang="en-US" sz="2000"/>
              <a:t>方法前只需要申请READ_PHONE_STATE权限就可以。</a:t>
            </a:r>
            <a:endParaRPr lang="zh-CN" altLang="en-US" sz="2000"/>
          </a:p>
          <a:p>
            <a:pPr indent="0" fontAlgn="auto" latinLnBrk="1">
              <a:lnSpc>
                <a:spcPct val="200000"/>
              </a:lnSpc>
              <a:buFont typeface="Wingdings" panose="05000000000000000000" charset="0"/>
              <a:buNone/>
            </a:pPr>
            <a:r>
              <a:rPr lang="zh-CN" altLang="en-US" sz="2000"/>
              <a:t>在</a:t>
            </a:r>
            <a:r>
              <a:rPr lang="en-US" altLang="zh-CN" sz="2000"/>
              <a:t>Android11</a:t>
            </a:r>
            <a:r>
              <a:rPr lang="zh-CN" altLang="en-US" sz="2000"/>
              <a:t>的设备上</a:t>
            </a:r>
            <a:r>
              <a:rPr lang="zh-CN" altLang="en-US" sz="2000">
                <a:sym typeface="+mn-ea"/>
              </a:rPr>
              <a:t>getLine1Number</a:t>
            </a:r>
            <a:r>
              <a:rPr lang="en-US" altLang="zh-CN" sz="2000">
                <a:sym typeface="+mn-ea"/>
              </a:rPr>
              <a:t>()</a:t>
            </a:r>
            <a:r>
              <a:rPr lang="zh-CN" altLang="en-US" sz="2000">
                <a:sym typeface="+mn-ea"/>
              </a:rPr>
              <a:t>方法需要READ_PHONE_NUMBERS权限，</a:t>
            </a:r>
            <a:endParaRPr lang="zh-CN" altLang="en-US" sz="2000">
              <a:sym typeface="+mn-ea"/>
            </a:endParaRPr>
          </a:p>
          <a:p>
            <a:pPr indent="0" fontAlgn="auto" latinLnBrk="1">
              <a:lnSpc>
                <a:spcPct val="200000"/>
              </a:lnSpc>
              <a:buFont typeface="Wingdings" panose="05000000000000000000" charset="0"/>
              <a:buNone/>
            </a:pPr>
            <a:r>
              <a:rPr lang="zh-CN" altLang="en-US" sz="2000">
                <a:sym typeface="+mn-ea"/>
              </a:rPr>
              <a:t>READ_PHONE_STATE权限不再允许调用getLine1Number</a:t>
            </a:r>
            <a:r>
              <a:rPr lang="en-US" altLang="zh-CN" sz="2000">
                <a:sym typeface="+mn-ea"/>
              </a:rPr>
              <a:t>()</a:t>
            </a:r>
            <a:r>
              <a:rPr lang="zh-CN" altLang="en-US" sz="2000">
                <a:sym typeface="+mn-ea"/>
              </a:rPr>
              <a:t>方法。</a:t>
            </a:r>
            <a:endParaRPr lang="zh-CN" altLang="en-US" sz="2200">
              <a:sym typeface="+mn-ea"/>
            </a:endParaRPr>
          </a:p>
          <a:p>
            <a:pPr indent="0" fontAlgn="auto" latinLnBrk="1">
              <a:lnSpc>
                <a:spcPct val="200000"/>
              </a:lnSpc>
              <a:buFont typeface="Wingdings" panose="05000000000000000000" charset="0"/>
              <a:buNone/>
            </a:pPr>
            <a:endParaRPr lang="zh-CN" altLang="en-US" sz="2200">
              <a:sym typeface="+mn-ea"/>
            </a:endParaRPr>
          </a:p>
          <a:p>
            <a:pPr indent="0" fontAlgn="auto" latinLnBrk="1">
              <a:lnSpc>
                <a:spcPct val="200000"/>
              </a:lnSpc>
              <a:buFont typeface="Wingdings" panose="05000000000000000000" charset="0"/>
              <a:buNone/>
            </a:pPr>
            <a:r>
              <a:rPr lang="zh-CN" altLang="en-US" sz="2000">
                <a:sym typeface="+mn-ea"/>
              </a:rPr>
              <a:t>注：getLine1Number</a:t>
            </a:r>
            <a:r>
              <a:rPr lang="en-US" altLang="zh-CN" sz="2000">
                <a:sym typeface="+mn-ea"/>
              </a:rPr>
              <a:t>()</a:t>
            </a:r>
            <a:r>
              <a:rPr lang="zh-CN" altLang="en-US" sz="2000">
                <a:sym typeface="+mn-ea"/>
              </a:rPr>
              <a:t>方法获取手机号码不可靠，在实际中也基本不会使用。</a:t>
            </a:r>
            <a:endParaRPr lang="zh-CN" altLang="en-US" sz="2000">
              <a:sym typeface="+mn-ea"/>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zh-CN" altLang="en-US" sz="3600">
                <a:solidFill>
                  <a:schemeClr val="tx1"/>
                </a:solidFill>
                <a:effectLst>
                  <a:outerShdw blurRad="38100" dist="19050" dir="2700000" algn="tl" rotWithShape="0">
                    <a:schemeClr val="dk1">
                      <a:alpha val="40000"/>
                    </a:schemeClr>
                  </a:outerShdw>
                </a:effectLst>
              </a:rPr>
              <a:t>后台启动</a:t>
            </a:r>
            <a:r>
              <a:rPr lang="en-US" altLang="zh-CN" sz="3600">
                <a:solidFill>
                  <a:schemeClr val="tx1"/>
                </a:solidFill>
                <a:effectLst>
                  <a:outerShdw blurRad="38100" dist="19050" dir="2700000" algn="tl" rotWithShape="0">
                    <a:schemeClr val="dk1">
                      <a:alpha val="40000"/>
                    </a:schemeClr>
                  </a:outerShdw>
                </a:effectLst>
              </a:rPr>
              <a:t>Activity</a:t>
            </a:r>
            <a:r>
              <a:rPr lang="zh-CN" altLang="en-US" sz="3600">
                <a:solidFill>
                  <a:schemeClr val="tx1"/>
                </a:solidFill>
                <a:effectLst>
                  <a:outerShdw blurRad="38100" dist="19050" dir="2700000" algn="tl" rotWithShape="0">
                    <a:schemeClr val="dk1">
                      <a:alpha val="40000"/>
                    </a:schemeClr>
                  </a:outerShdw>
                </a:effectLst>
              </a:rPr>
              <a:t>限制</a:t>
            </a:r>
            <a:endParaRPr lang="zh-CN" altLang="en-US"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25830" y="1521460"/>
            <a:ext cx="10340975" cy="2306955"/>
          </a:xfrm>
          <a:prstGeom prst="rect">
            <a:avLst/>
          </a:prstGeom>
          <a:noFill/>
        </p:spPr>
        <p:txBody>
          <a:bodyPr wrap="square" rtlCol="0">
            <a:spAutoFit/>
          </a:bodyPr>
          <a:p>
            <a:pPr indent="0" fontAlgn="auto" latinLnBrk="1">
              <a:lnSpc>
                <a:spcPct val="150000"/>
              </a:lnSpc>
              <a:buFont typeface="Wingdings" panose="05000000000000000000" charset="0"/>
              <a:buNone/>
            </a:pPr>
            <a:r>
              <a:rPr lang="zh-CN" sz="2400"/>
              <a:t>从</a:t>
            </a:r>
            <a:r>
              <a:rPr lang="en-US" altLang="zh-CN" sz="2400"/>
              <a:t>Android10</a:t>
            </a:r>
            <a:r>
              <a:rPr lang="zh-CN" altLang="en-US" sz="2400"/>
              <a:t>开始，应用如果在后台启动</a:t>
            </a:r>
            <a:r>
              <a:rPr lang="en-US" altLang="zh-CN" sz="2400"/>
              <a:t>Activity</a:t>
            </a:r>
            <a:r>
              <a:rPr lang="zh-CN" altLang="en-US" sz="2400"/>
              <a:t>的话，将会被系统限制。此项变更主要是为了最大限度的减少对用户交互的中断。</a:t>
            </a:r>
            <a:endParaRPr lang="zh-CN" altLang="en-US" sz="2400"/>
          </a:p>
          <a:p>
            <a:pPr indent="0" fontAlgn="auto" latinLnBrk="1">
              <a:lnSpc>
                <a:spcPct val="150000"/>
              </a:lnSpc>
              <a:buFont typeface="Wingdings" panose="05000000000000000000" charset="0"/>
              <a:buNone/>
            </a:pPr>
            <a:endParaRPr lang="en-US" altLang="zh-CN" sz="2400">
              <a:sym typeface="+mn-ea"/>
            </a:endParaRPr>
          </a:p>
          <a:p>
            <a:pPr indent="0" fontAlgn="auto" latinLnBrk="1">
              <a:lnSpc>
                <a:spcPct val="150000"/>
              </a:lnSpc>
              <a:buFont typeface="Wingdings" panose="05000000000000000000" charset="0"/>
              <a:buNone/>
            </a:pPr>
            <a:r>
              <a:rPr lang="zh-CN" altLang="en-US" sz="2400">
                <a:sym typeface="+mn-ea"/>
              </a:rPr>
              <a:t>此项变更与系统版本有关，与应用</a:t>
            </a:r>
            <a:r>
              <a:rPr lang="en-US" altLang="zh-CN" sz="2400">
                <a:sym typeface="+mn-ea"/>
              </a:rPr>
              <a:t>targetApi</a:t>
            </a:r>
            <a:r>
              <a:rPr lang="zh-CN" altLang="en-US" sz="2400">
                <a:sym typeface="+mn-ea"/>
              </a:rPr>
              <a:t>无关。</a:t>
            </a:r>
            <a:endParaRPr lang="zh-CN" altLang="en-US" sz="2400">
              <a:sym typeface="+mn-ea"/>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zh-CN" sz="3600">
                <a:solidFill>
                  <a:schemeClr val="tx1"/>
                </a:solidFill>
                <a:effectLst>
                  <a:outerShdw blurRad="38100" dist="19050" dir="2700000" algn="tl" rotWithShape="0">
                    <a:schemeClr val="dk1">
                      <a:alpha val="40000"/>
                    </a:schemeClr>
                  </a:outerShdw>
                </a:effectLst>
              </a:rPr>
              <a:t>设备标识符限制</a:t>
            </a:r>
            <a:endParaRPr 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1391285"/>
            <a:ext cx="10340975" cy="4939030"/>
          </a:xfrm>
          <a:prstGeom prst="rect">
            <a:avLst/>
          </a:prstGeom>
          <a:noFill/>
        </p:spPr>
        <p:txBody>
          <a:bodyPr wrap="square" rtlCol="0">
            <a:spAutoFit/>
          </a:bodyPr>
          <a:p>
            <a:pPr indent="0" fontAlgn="auto" latinLnBrk="1">
              <a:lnSpc>
                <a:spcPct val="150000"/>
              </a:lnSpc>
              <a:buFont typeface="Wingdings" panose="05000000000000000000" charset="0"/>
              <a:buNone/>
            </a:pPr>
            <a:r>
              <a:rPr lang="en-US" altLang="zh-CN" sz="2000">
                <a:sym typeface="+mn-ea"/>
              </a:rPr>
              <a:t>Android10</a:t>
            </a:r>
            <a:r>
              <a:rPr lang="zh-CN" altLang="en-US" sz="2000">
                <a:sym typeface="+mn-ea"/>
              </a:rPr>
              <a:t>更改了部分设备标识的访问限制</a:t>
            </a:r>
            <a:r>
              <a:rPr lang="en-US" altLang="zh-CN" sz="2000">
                <a:sym typeface="+mn-ea"/>
              </a:rPr>
              <a:t>:</a:t>
            </a:r>
            <a:endParaRPr lang="en-US" altLang="zh-CN" sz="2400">
              <a:sym typeface="+mn-ea"/>
            </a:endParaRPr>
          </a:p>
          <a:p>
            <a:pPr indent="0" fontAlgn="auto" latinLnBrk="1">
              <a:lnSpc>
                <a:spcPct val="150000"/>
              </a:lnSpc>
              <a:spcBef>
                <a:spcPts val="1200"/>
              </a:spcBef>
              <a:buFont typeface="Wingdings" panose="05000000000000000000" charset="0"/>
              <a:buNone/>
            </a:pPr>
            <a:r>
              <a:rPr lang="en-US" altLang="zh-CN">
                <a:sym typeface="+mn-ea"/>
              </a:rPr>
              <a:t>Build.getSerial()	</a:t>
            </a:r>
            <a:endParaRPr lang="en-US" altLang="zh-CN">
              <a:sym typeface="+mn-ea"/>
            </a:endParaRPr>
          </a:p>
          <a:p>
            <a:pPr indent="0" fontAlgn="auto" latinLnBrk="1">
              <a:lnSpc>
                <a:spcPct val="150000"/>
              </a:lnSpc>
              <a:buFont typeface="Wingdings" panose="05000000000000000000" charset="0"/>
              <a:buNone/>
            </a:pPr>
            <a:r>
              <a:rPr lang="en-US" altLang="zh-CN">
                <a:sym typeface="+mn-ea"/>
              </a:rPr>
              <a:t>TelephonyManager</a:t>
            </a:r>
            <a:endParaRPr lang="en-US" altLang="zh-CN">
              <a:sym typeface="+mn-ea"/>
            </a:endParaRPr>
          </a:p>
          <a:p>
            <a:pPr indent="0" fontAlgn="auto" latinLnBrk="1">
              <a:lnSpc>
                <a:spcPct val="150000"/>
              </a:lnSpc>
              <a:buFont typeface="Wingdings" panose="05000000000000000000" charset="0"/>
              <a:buNone/>
            </a:pPr>
            <a:r>
              <a:rPr lang="en-US" altLang="zh-CN">
                <a:sym typeface="+mn-ea"/>
              </a:rPr>
              <a:t>    getImei()</a:t>
            </a:r>
            <a:endParaRPr lang="en-US" altLang="zh-CN">
              <a:sym typeface="+mn-ea"/>
            </a:endParaRPr>
          </a:p>
          <a:p>
            <a:pPr indent="0" fontAlgn="auto" latinLnBrk="1">
              <a:lnSpc>
                <a:spcPct val="150000"/>
              </a:lnSpc>
              <a:buFont typeface="Wingdings" panose="05000000000000000000" charset="0"/>
              <a:buNone/>
            </a:pPr>
            <a:r>
              <a:rPr lang="en-US" altLang="zh-CN">
                <a:sym typeface="+mn-ea"/>
              </a:rPr>
              <a:t>    getDeviceId()</a:t>
            </a:r>
            <a:endParaRPr lang="en-US" altLang="zh-CN">
              <a:sym typeface="+mn-ea"/>
            </a:endParaRPr>
          </a:p>
          <a:p>
            <a:pPr indent="0" fontAlgn="auto" latinLnBrk="1">
              <a:lnSpc>
                <a:spcPct val="150000"/>
              </a:lnSpc>
              <a:buFont typeface="Wingdings" panose="05000000000000000000" charset="0"/>
              <a:buNone/>
            </a:pPr>
            <a:r>
              <a:rPr lang="en-US" altLang="zh-CN">
                <a:sym typeface="+mn-ea"/>
              </a:rPr>
              <a:t>    getMeid()</a:t>
            </a:r>
            <a:endParaRPr lang="en-US" altLang="zh-CN">
              <a:sym typeface="+mn-ea"/>
            </a:endParaRPr>
          </a:p>
          <a:p>
            <a:pPr indent="0" fontAlgn="auto" latinLnBrk="1">
              <a:lnSpc>
                <a:spcPct val="150000"/>
              </a:lnSpc>
              <a:buFont typeface="Wingdings" panose="05000000000000000000" charset="0"/>
              <a:buNone/>
            </a:pPr>
            <a:r>
              <a:rPr lang="en-US" altLang="zh-CN">
                <a:sym typeface="+mn-ea"/>
              </a:rPr>
              <a:t>    getSimSerialNumber()</a:t>
            </a:r>
            <a:endParaRPr lang="en-US" altLang="zh-CN">
              <a:sym typeface="+mn-ea"/>
            </a:endParaRPr>
          </a:p>
          <a:p>
            <a:pPr indent="0" fontAlgn="auto" latinLnBrk="1">
              <a:lnSpc>
                <a:spcPct val="150000"/>
              </a:lnSpc>
              <a:buFont typeface="Wingdings" panose="05000000000000000000" charset="0"/>
              <a:buNone/>
            </a:pPr>
            <a:r>
              <a:rPr lang="en-US" altLang="zh-CN">
                <a:sym typeface="+mn-ea"/>
              </a:rPr>
              <a:t>    getSubscriberId()</a:t>
            </a:r>
            <a:endParaRPr lang="en-US" altLang="zh-CN" sz="1600">
              <a:sym typeface="+mn-ea"/>
            </a:endParaRPr>
          </a:p>
          <a:p>
            <a:pPr indent="0" fontAlgn="auto" latinLnBrk="1">
              <a:lnSpc>
                <a:spcPct val="150000"/>
              </a:lnSpc>
              <a:spcBef>
                <a:spcPts val="600"/>
              </a:spcBef>
              <a:buFont typeface="Wingdings" panose="05000000000000000000" charset="0"/>
              <a:buNone/>
            </a:pPr>
            <a:r>
              <a:rPr lang="zh-CN">
                <a:sym typeface="+mn-ea"/>
              </a:rPr>
              <a:t>在系统为</a:t>
            </a:r>
            <a:r>
              <a:rPr lang="en-US" altLang="zh-CN">
                <a:sym typeface="+mn-ea"/>
              </a:rPr>
              <a:t>Android10</a:t>
            </a:r>
            <a:r>
              <a:rPr lang="zh-CN" altLang="en-US">
                <a:sym typeface="+mn-ea"/>
              </a:rPr>
              <a:t>及以上的设备中，在</a:t>
            </a:r>
            <a:r>
              <a:rPr lang="en-US" altLang="zh-CN">
                <a:sym typeface="+mn-ea"/>
              </a:rPr>
              <a:t>targetApi&lt;29</a:t>
            </a:r>
            <a:r>
              <a:rPr lang="zh-CN" altLang="en-US">
                <a:sym typeface="+mn-ea"/>
              </a:rPr>
              <a:t>时，有READ_PHONE_STATE 权限的话返回值都为</a:t>
            </a:r>
            <a:r>
              <a:rPr lang="en-US" altLang="zh-CN">
                <a:sym typeface="+mn-ea"/>
              </a:rPr>
              <a:t>null</a:t>
            </a:r>
            <a:r>
              <a:rPr lang="zh-CN" altLang="en-US">
                <a:sym typeface="+mn-ea"/>
              </a:rPr>
              <a:t>，没有权限则会抛出SecurityException异常。在</a:t>
            </a:r>
            <a:r>
              <a:rPr lang="en-US" altLang="zh-CN">
                <a:sym typeface="+mn-ea"/>
              </a:rPr>
              <a:t>targetApi&gt;=29</a:t>
            </a:r>
            <a:r>
              <a:rPr lang="zh-CN" altLang="en-US">
                <a:sym typeface="+mn-ea"/>
              </a:rPr>
              <a:t>时，不管有没有READ_PHONE_STATE权限，都会抛出SecurityException异常。</a:t>
            </a:r>
            <a:endParaRPr lang="zh-CN" altLang="en-US">
              <a:sym typeface="+mn-ea"/>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zh-CN" sz="3600">
                <a:solidFill>
                  <a:schemeClr val="tx1"/>
                </a:solidFill>
                <a:effectLst>
                  <a:outerShdw blurRad="38100" dist="19050" dir="2700000" algn="tl" rotWithShape="0">
                    <a:schemeClr val="dk1">
                      <a:alpha val="40000"/>
                    </a:schemeClr>
                  </a:outerShdw>
                </a:effectLst>
              </a:rPr>
              <a:t>软件包的可见性</a:t>
            </a:r>
            <a:endParaRPr 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25195" y="1609090"/>
            <a:ext cx="10340975" cy="4799965"/>
          </a:xfrm>
          <a:prstGeom prst="rect">
            <a:avLst/>
          </a:prstGeom>
          <a:noFill/>
        </p:spPr>
        <p:txBody>
          <a:bodyPr wrap="square" rtlCol="0">
            <a:spAutoFit/>
          </a:bodyPr>
          <a:p>
            <a:pPr indent="0" fontAlgn="auto" latinLnBrk="1">
              <a:lnSpc>
                <a:spcPct val="150000"/>
              </a:lnSpc>
              <a:buFont typeface="Wingdings" panose="05000000000000000000" charset="0"/>
              <a:buNone/>
            </a:pPr>
            <a:r>
              <a:rPr sz="2000">
                <a:sym typeface="+mn-ea"/>
              </a:rPr>
              <a:t>Android 11 更改了应用查询用户已在设备上安装的其他应用以及与之交互的方式</a:t>
            </a:r>
            <a:r>
              <a:rPr lang="zh-CN" sz="2000">
                <a:sym typeface="+mn-ea"/>
              </a:rPr>
              <a:t>。使用 &lt;queries&gt; 元素，可以定义一组能访问的其他应用。通过告知系统应向您的应用显示哪些其他应用，这样有助于鼓励最小权限原则。</a:t>
            </a:r>
            <a:endParaRPr lang="zh-CN" sz="2000">
              <a:sym typeface="+mn-ea"/>
            </a:endParaRPr>
          </a:p>
          <a:p>
            <a:pPr indent="0" fontAlgn="auto" latinLnBrk="1">
              <a:lnSpc>
                <a:spcPct val="150000"/>
              </a:lnSpc>
              <a:spcBef>
                <a:spcPts val="1200"/>
              </a:spcBef>
              <a:buFont typeface="Wingdings" panose="05000000000000000000" charset="0"/>
              <a:buNone/>
            </a:pPr>
            <a:r>
              <a:rPr lang="zh-CN" sz="2000">
                <a:sym typeface="+mn-ea"/>
              </a:rPr>
              <a:t>在</a:t>
            </a:r>
            <a:r>
              <a:rPr lang="en-US" altLang="zh-CN" sz="2000">
                <a:sym typeface="+mn-ea"/>
              </a:rPr>
              <a:t>targetApi=30</a:t>
            </a:r>
            <a:r>
              <a:rPr lang="zh-CN" altLang="en-US" sz="2000">
                <a:sym typeface="+mn-ea"/>
              </a:rPr>
              <a:t>的应用中，可以在清单文件中添加 &lt;queries&gt; 元素，可以</a:t>
            </a:r>
            <a:r>
              <a:rPr lang="zh-CN" altLang="en-US" sz="2000" b="1">
                <a:sym typeface="+mn-ea"/>
              </a:rPr>
              <a:t>按软件包名称</a:t>
            </a:r>
            <a:r>
              <a:rPr lang="zh-CN" altLang="en-US" sz="2000">
                <a:sym typeface="+mn-ea"/>
              </a:rPr>
              <a:t>、</a:t>
            </a:r>
            <a:r>
              <a:rPr lang="zh-CN" altLang="en-US" sz="2000" b="1">
                <a:sym typeface="+mn-ea"/>
              </a:rPr>
              <a:t>按 intent 签名</a:t>
            </a:r>
            <a:r>
              <a:rPr lang="zh-CN" altLang="en-US" sz="2000">
                <a:sym typeface="+mn-ea"/>
              </a:rPr>
              <a:t>或</a:t>
            </a:r>
            <a:r>
              <a:rPr lang="zh-CN" altLang="en-US" sz="2000" b="1">
                <a:sym typeface="+mn-ea"/>
              </a:rPr>
              <a:t>按提供程序授权</a:t>
            </a:r>
            <a:r>
              <a:rPr lang="zh-CN" altLang="en-US" sz="2000">
                <a:sym typeface="+mn-ea"/>
              </a:rPr>
              <a:t>指定可访问应用。</a:t>
            </a:r>
            <a:endParaRPr lang="zh-CN" altLang="en-US" sz="2000">
              <a:sym typeface="+mn-ea"/>
            </a:endParaRPr>
          </a:p>
          <a:p>
            <a:pPr indent="0" fontAlgn="auto" latinLnBrk="1">
              <a:lnSpc>
                <a:spcPct val="150000"/>
              </a:lnSpc>
              <a:spcBef>
                <a:spcPts val="1200"/>
              </a:spcBef>
              <a:buFont typeface="Wingdings" panose="05000000000000000000" charset="0"/>
              <a:buNone/>
            </a:pPr>
            <a:r>
              <a:rPr lang="zh-CN" altLang="en-US" sz="2000">
                <a:sym typeface="+mn-ea"/>
              </a:rPr>
              <a:t>返回其他应用相关结果的 PackageManager 方法（如 queryIntentActivities()）会根据发起调用的应用的 &lt;queries&gt; 声明进行过滤。与其他应用的显式交互</a:t>
            </a:r>
            <a:r>
              <a:rPr lang="en-US" altLang="zh-CN" sz="2000">
                <a:sym typeface="+mn-ea"/>
              </a:rPr>
              <a:t>(</a:t>
            </a:r>
            <a:r>
              <a:rPr lang="zh-CN" altLang="en-US" sz="2000">
                <a:sym typeface="+mn-ea"/>
              </a:rPr>
              <a:t>如 startService()</a:t>
            </a:r>
            <a:r>
              <a:rPr lang="en-US" altLang="zh-CN" sz="2000">
                <a:sym typeface="+mn-ea"/>
              </a:rPr>
              <a:t>)</a:t>
            </a:r>
            <a:r>
              <a:rPr lang="zh-CN" altLang="en-US" sz="2000">
                <a:sym typeface="+mn-ea"/>
              </a:rPr>
              <a:t>还要求目标应用与 &lt;queries&gt; 中的某项声明相符。</a:t>
            </a:r>
            <a:endParaRPr lang="zh-CN" altLang="en-US" sz="2400">
              <a:sym typeface="+mn-ea"/>
            </a:endParaRPr>
          </a:p>
          <a:p>
            <a:pPr indent="0" fontAlgn="auto" latinLnBrk="1">
              <a:lnSpc>
                <a:spcPct val="150000"/>
              </a:lnSpc>
              <a:spcBef>
                <a:spcPts val="1200"/>
              </a:spcBef>
              <a:buFont typeface="Wingdings" panose="05000000000000000000" charset="0"/>
              <a:buNone/>
            </a:pPr>
            <a:endParaRPr lang="zh-CN" altLang="en-US" sz="2400">
              <a:sym typeface="+mn-ea"/>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zh-CN" sz="3600">
                <a:solidFill>
                  <a:schemeClr val="tx1"/>
                </a:solidFill>
                <a:effectLst>
                  <a:outerShdw blurRad="38100" dist="19050" dir="2700000" algn="tl" rotWithShape="0">
                    <a:schemeClr val="dk1">
                      <a:alpha val="40000"/>
                    </a:schemeClr>
                  </a:outerShdw>
                </a:effectLst>
              </a:rPr>
              <a:t>软件包的可见性</a:t>
            </a:r>
            <a:endParaRPr lang="zh-CN" sz="3600">
              <a:solidFill>
                <a:schemeClr val="tx1"/>
              </a:solidFill>
              <a:effectLst>
                <a:outerShdw blurRad="38100" dist="19050" dir="2700000" algn="tl" rotWithShape="0">
                  <a:schemeClr val="dk1">
                    <a:alpha val="40000"/>
                  </a:schemeClr>
                </a:outerShdw>
              </a:effectLst>
            </a:endParaRPr>
          </a:p>
        </p:txBody>
      </p:sp>
      <p:pic>
        <p:nvPicPr>
          <p:cNvPr id="4" name="图片 3"/>
          <p:cNvPicPr>
            <a:picLocks noChangeAspect="1"/>
          </p:cNvPicPr>
          <p:nvPr/>
        </p:nvPicPr>
        <p:blipFill>
          <a:blip r:embed="rId1"/>
          <a:stretch>
            <a:fillRect/>
          </a:stretch>
        </p:blipFill>
        <p:spPr>
          <a:xfrm>
            <a:off x="5648325" y="1523365"/>
            <a:ext cx="5817870" cy="4661535"/>
          </a:xfrm>
          <a:prstGeom prst="rect">
            <a:avLst/>
          </a:prstGeom>
        </p:spPr>
      </p:pic>
      <p:sp>
        <p:nvSpPr>
          <p:cNvPr id="5" name="文本框 4"/>
          <p:cNvSpPr txBox="1"/>
          <p:nvPr/>
        </p:nvSpPr>
        <p:spPr>
          <a:xfrm>
            <a:off x="1136650" y="1936115"/>
            <a:ext cx="4170680" cy="3553460"/>
          </a:xfrm>
          <a:prstGeom prst="rect">
            <a:avLst/>
          </a:prstGeom>
          <a:noFill/>
        </p:spPr>
        <p:txBody>
          <a:bodyPr wrap="square" rtlCol="0">
            <a:spAutoFit/>
          </a:bodyPr>
          <a:p>
            <a:pPr fontAlgn="auto">
              <a:lnSpc>
                <a:spcPct val="150000"/>
              </a:lnSpc>
            </a:pPr>
            <a:r>
              <a:rPr lang="zh-CN" altLang="en-US" sz="2400"/>
              <a:t>按特定的包名、按</a:t>
            </a:r>
            <a:r>
              <a:rPr lang="en-US" altLang="zh-CN" sz="2400"/>
              <a:t>Intent</a:t>
            </a:r>
            <a:r>
              <a:rPr lang="zh-CN" altLang="en-US" sz="2400"/>
              <a:t>过滤、按</a:t>
            </a:r>
            <a:r>
              <a:rPr lang="en-US" altLang="zh-CN" sz="2400"/>
              <a:t>contentProvider</a:t>
            </a:r>
            <a:r>
              <a:rPr lang="zh-CN" altLang="en-US" sz="2400"/>
              <a:t>授权三种方申明可见的其他软件包：</a:t>
            </a:r>
            <a:endParaRPr lang="zh-CN" altLang="en-US" sz="2400"/>
          </a:p>
          <a:p>
            <a:pPr fontAlgn="auto">
              <a:lnSpc>
                <a:spcPct val="150000"/>
              </a:lnSpc>
            </a:pPr>
            <a:endParaRPr lang="zh-CN" altLang="en-US" sz="2400"/>
          </a:p>
          <a:p>
            <a:pPr fontAlgn="auto">
              <a:lnSpc>
                <a:spcPct val="150000"/>
              </a:lnSpc>
            </a:pPr>
            <a:r>
              <a:rPr lang="zh-CN" altLang="en-US">
                <a:hlinkClick r:id="rId2" action="ppaction://hlinkfile"/>
              </a:rPr>
              <a:t>https://developer.android.google.cn/preview/privacy/package-visibility#package-name</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marL="0" indent="0" fontAlgn="auto">
              <a:spcBef>
                <a:spcPts val="1200"/>
              </a:spcBef>
              <a:spcAft>
                <a:spcPts val="1200"/>
              </a:spcAft>
              <a:buNone/>
            </a:pPr>
            <a:r>
              <a:rPr lang="zh-CN" altLang="en-US" sz="3600">
                <a:solidFill>
                  <a:schemeClr val="tx1"/>
                </a:solidFill>
                <a:effectLst>
                  <a:outerShdw blurRad="38100" dist="19050" dir="2700000" algn="tl" rotWithShape="0">
                    <a:schemeClr val="dk1">
                      <a:alpha val="40000"/>
                    </a:schemeClr>
                  </a:outerShdw>
                </a:effectLst>
              </a:rPr>
              <a:t>分区存储</a:t>
            </a:r>
            <a:endParaRPr lang="zh-CN" altLang="en-US" sz="3600">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38835" y="1691005"/>
            <a:ext cx="10514965" cy="4351655"/>
          </a:xfrm>
        </p:spPr>
        <p:txBody>
          <a:bodyPr>
            <a:normAutofit/>
          </a:bodyPr>
          <a:p>
            <a:pPr marL="0" indent="0" fontAlgn="auto" latinLnBrk="1">
              <a:lnSpc>
                <a:spcPct val="150000"/>
              </a:lnSpc>
              <a:spcAft>
                <a:spcPts val="0"/>
              </a:spcAft>
              <a:buNone/>
            </a:pPr>
            <a:r>
              <a:rPr lang="en-US" altLang="zh-CN" sz="2400"/>
              <a:t>Android 10</a:t>
            </a:r>
            <a:r>
              <a:rPr lang="zh-CN" altLang="en-US" sz="2400"/>
              <a:t>中可通过在清单文件中设置</a:t>
            </a:r>
            <a:r>
              <a:rPr lang="en-US" altLang="zh-CN" sz="2400"/>
              <a:t>requstLegacyExternalStorage</a:t>
            </a:r>
            <a:r>
              <a:rPr lang="zh-CN" altLang="en-US" sz="2400"/>
              <a:t>标识暂时停用</a:t>
            </a:r>
            <a:r>
              <a:rPr lang="zh-CN" altLang="en-US" sz="2400">
                <a:sym typeface="+mn-ea"/>
              </a:rPr>
              <a:t>分区存储</a:t>
            </a:r>
            <a:r>
              <a:rPr lang="zh-CN" altLang="en-US" sz="2400"/>
              <a:t>。所有的存储空间访问方式还是同以前一样。</a:t>
            </a:r>
            <a:endParaRPr lang="zh-CN" altLang="en-US" sz="2400"/>
          </a:p>
          <a:p>
            <a:pPr marL="0" indent="0" fontAlgn="auto" latinLnBrk="1">
              <a:lnSpc>
                <a:spcPct val="150000"/>
              </a:lnSpc>
              <a:spcAft>
                <a:spcPts val="0"/>
              </a:spcAft>
              <a:buNone/>
            </a:pPr>
            <a:r>
              <a:rPr lang="zh-CN" altLang="en-US" sz="2400"/>
              <a:t>但是，如果应用的</a:t>
            </a:r>
            <a:r>
              <a:rPr lang="en-US" altLang="zh-CN" sz="2400"/>
              <a:t>TargetApi</a:t>
            </a:r>
            <a:r>
              <a:rPr lang="zh-CN" altLang="en-US" sz="2400"/>
              <a:t>升到</a:t>
            </a:r>
            <a:r>
              <a:rPr lang="en-US" altLang="zh-CN" sz="2400"/>
              <a:t>30</a:t>
            </a:r>
            <a:r>
              <a:rPr lang="zh-CN" altLang="en-US" sz="2400"/>
              <a:t>后，此标志会被忽略，在以</a:t>
            </a:r>
            <a:r>
              <a:rPr lang="en-US" altLang="zh-CN" sz="2400"/>
              <a:t>Android11</a:t>
            </a:r>
            <a:r>
              <a:rPr lang="zh-CN" altLang="en-US" sz="2400"/>
              <a:t>为目标平台的应用会强制启用分区存储。</a:t>
            </a:r>
            <a:endParaRPr lang="zh-CN" altLang="en-US" sz="2400"/>
          </a:p>
          <a:p>
            <a:pPr marL="0" indent="0" fontAlgn="auto" latinLnBrk="1">
              <a:lnSpc>
                <a:spcPct val="150000"/>
              </a:lnSpc>
              <a:spcAft>
                <a:spcPts val="0"/>
              </a:spcAft>
              <a:buNone/>
            </a:pPr>
            <a:r>
              <a:rPr lang="zh-CN" altLang="en-US" sz="2400"/>
              <a:t>若是在应用升级后需要做数据迁移，可以通过在清单文件中设置</a:t>
            </a:r>
            <a:r>
              <a:rPr lang="en-US" altLang="zh-CN" sz="2400"/>
              <a:t>preserveLegacyExternalStorage</a:t>
            </a:r>
            <a:r>
              <a:rPr lang="zh-CN" altLang="en-US" sz="2400"/>
              <a:t>来保存旧版存储模型，但若用户在</a:t>
            </a:r>
            <a:r>
              <a:rPr lang="en-US" altLang="zh-CN" sz="2400"/>
              <a:t>Android11</a:t>
            </a:r>
            <a:r>
              <a:rPr lang="zh-CN" altLang="en-US" sz="2400"/>
              <a:t>上新装或重装，就无法使用旧版存储模型。</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zh-CN" sz="3600">
                <a:solidFill>
                  <a:schemeClr val="tx1"/>
                </a:solidFill>
                <a:effectLst>
                  <a:outerShdw blurRad="38100" dist="19050" dir="2700000" algn="tl" rotWithShape="0">
                    <a:schemeClr val="dk1">
                      <a:alpha val="40000"/>
                    </a:schemeClr>
                  </a:outerShdw>
                </a:effectLst>
              </a:rPr>
              <a:t>软件包的可见性</a:t>
            </a:r>
            <a:endParaRPr lang="zh-CN" sz="3600">
              <a:solidFill>
                <a:schemeClr val="tx1"/>
              </a:solidFill>
              <a:effectLst>
                <a:outerShdw blurRad="38100" dist="19050" dir="2700000" algn="tl" rotWithShape="0">
                  <a:schemeClr val="dk1">
                    <a:alpha val="40000"/>
                  </a:schemeClr>
                </a:outerShdw>
              </a:effectLst>
            </a:endParaRPr>
          </a:p>
        </p:txBody>
      </p:sp>
      <p:sp>
        <p:nvSpPr>
          <p:cNvPr id="5" name="文本框 4"/>
          <p:cNvSpPr txBox="1"/>
          <p:nvPr/>
        </p:nvSpPr>
        <p:spPr>
          <a:xfrm>
            <a:off x="950595" y="1513205"/>
            <a:ext cx="10050145" cy="4538345"/>
          </a:xfrm>
          <a:prstGeom prst="rect">
            <a:avLst/>
          </a:prstGeom>
          <a:noFill/>
        </p:spPr>
        <p:txBody>
          <a:bodyPr wrap="square" rtlCol="0">
            <a:spAutoFit/>
          </a:bodyPr>
          <a:p>
            <a:pPr fontAlgn="auto">
              <a:lnSpc>
                <a:spcPct val="150000"/>
              </a:lnSpc>
            </a:pPr>
            <a:r>
              <a:rPr lang="zh-CN" altLang="en-US" sz="2400">
                <a:solidFill>
                  <a:schemeClr val="tx1"/>
                </a:solidFill>
                <a:effectLst>
                  <a:outerShdw blurRad="38100" dist="19050" dir="2700000" algn="tl" rotWithShape="0">
                    <a:schemeClr val="dk1">
                      <a:alpha val="40000"/>
                    </a:schemeClr>
                  </a:outerShdw>
                </a:effectLst>
              </a:rPr>
              <a:t>不受到变更影响的例外情况：</a:t>
            </a:r>
            <a:endParaRPr lang="zh-CN" altLang="en-US" sz="2400"/>
          </a:p>
          <a:p>
            <a:pPr marL="342900" indent="-342900" fontAlgn="auto" latinLnBrk="1">
              <a:lnSpc>
                <a:spcPct val="150000"/>
              </a:lnSpc>
              <a:spcBef>
                <a:spcPts val="1200"/>
              </a:spcBef>
              <a:buFont typeface="Wingdings" panose="05000000000000000000" charset="0"/>
              <a:buChar char=""/>
            </a:pPr>
            <a:r>
              <a:rPr lang="zh-CN" altLang="en-US"/>
              <a:t>目标应用是本应用自己</a:t>
            </a:r>
            <a:endParaRPr lang="zh-CN" altLang="en-US"/>
          </a:p>
          <a:p>
            <a:pPr marL="342900" indent="-342900" fontAlgn="auto" latinLnBrk="1">
              <a:lnSpc>
                <a:spcPct val="150000"/>
              </a:lnSpc>
              <a:buFont typeface="Wingdings" panose="05000000000000000000" charset="0"/>
              <a:buChar char=""/>
            </a:pPr>
            <a:r>
              <a:rPr lang="zh-CN" altLang="en-US"/>
              <a:t>使用 intent 启动 Activity</a:t>
            </a:r>
            <a:endParaRPr lang="zh-CN" altLang="en-US"/>
          </a:p>
          <a:p>
            <a:pPr marL="342900" indent="-342900" fontAlgn="auto" latinLnBrk="1">
              <a:lnSpc>
                <a:spcPct val="150000"/>
              </a:lnSpc>
              <a:buFont typeface="Wingdings" panose="05000000000000000000" charset="0"/>
              <a:buChar char=""/>
            </a:pPr>
            <a:r>
              <a:rPr lang="zh-CN" altLang="en-US"/>
              <a:t>与实现 Android 核心功能的某些系统软件包（如</a:t>
            </a:r>
            <a:r>
              <a:rPr lang="en-US" altLang="zh-CN"/>
              <a:t>MediaStore</a:t>
            </a:r>
            <a:r>
              <a:rPr lang="zh-CN" altLang="en-US"/>
              <a:t>、</a:t>
            </a:r>
            <a:r>
              <a:rPr lang="en-US" altLang="zh-CN"/>
              <a:t>SAF</a:t>
            </a:r>
            <a:r>
              <a:rPr lang="zh-CN" altLang="en-US"/>
              <a:t>）交互</a:t>
            </a:r>
            <a:endParaRPr lang="zh-CN" altLang="en-US"/>
          </a:p>
          <a:p>
            <a:pPr marL="342900" indent="-342900" fontAlgn="auto" latinLnBrk="1">
              <a:lnSpc>
                <a:spcPct val="150000"/>
              </a:lnSpc>
              <a:buFont typeface="Wingdings" panose="05000000000000000000" charset="0"/>
              <a:buChar char=""/>
            </a:pPr>
            <a:r>
              <a:rPr lang="zh-CN" altLang="en-US"/>
              <a:t>目标应用安装了本应用。可以看到通过对本应用的 InstallSourceInfo 对象调用 getInitiatingPackageName() 和 getInstallingPackageName() 返回的应用</a:t>
            </a:r>
            <a:endParaRPr lang="zh-CN" altLang="en-US"/>
          </a:p>
          <a:p>
            <a:pPr marL="342900" indent="-342900" fontAlgn="auto" latinLnBrk="1">
              <a:lnSpc>
                <a:spcPct val="150000"/>
              </a:lnSpc>
              <a:buFont typeface="Wingdings" panose="05000000000000000000" charset="0"/>
              <a:buChar char=""/>
            </a:pPr>
            <a:r>
              <a:rPr lang="zh-CN" altLang="en-US"/>
              <a:t>某个应用使用 startActivityForResult() 方法启动本应用（该应用会自动对本应用可）</a:t>
            </a:r>
            <a:endParaRPr lang="zh-CN" altLang="en-US"/>
          </a:p>
          <a:p>
            <a:pPr marL="342900" indent="-342900" fontAlgn="auto" latinLnBrk="1">
              <a:lnSpc>
                <a:spcPct val="150000"/>
              </a:lnSpc>
              <a:buFont typeface="Wingdings" panose="05000000000000000000" charset="0"/>
              <a:buChar char=""/>
            </a:pPr>
            <a:r>
              <a:rPr lang="zh-CN" altLang="en-US"/>
              <a:t>某个应用启动或绑定到您的应用中的某项服务。（</a:t>
            </a:r>
            <a:r>
              <a:rPr lang="zh-CN" altLang="en-US">
                <a:sym typeface="+mn-ea"/>
              </a:rPr>
              <a:t>该应用会自动对本应用可见</a:t>
            </a:r>
            <a:r>
              <a:rPr lang="zh-CN" altLang="en-US"/>
              <a:t>）</a:t>
            </a:r>
            <a:endParaRPr lang="zh-CN" altLang="en-US"/>
          </a:p>
          <a:p>
            <a:pPr marL="342900" indent="-342900" fontAlgn="auto" latinLnBrk="1">
              <a:lnSpc>
                <a:spcPct val="150000"/>
              </a:lnSpc>
              <a:buFont typeface="Wingdings" panose="05000000000000000000" charset="0"/>
              <a:buChar char=""/>
            </a:pPr>
            <a:r>
              <a:rPr lang="zh-CN" altLang="en-US"/>
              <a:t>某个应用向您应用中的内容提供程序发出请求。（</a:t>
            </a:r>
            <a:r>
              <a:rPr lang="zh-CN" altLang="en-US">
                <a:sym typeface="+mn-ea"/>
              </a:rPr>
              <a:t>该应用会自动对本应用可见</a:t>
            </a:r>
            <a:r>
              <a:rPr lang="zh-CN" altLang="en-US"/>
              <a:t>）</a:t>
            </a:r>
            <a:endParaRPr lang="zh-CN" altLang="en-US"/>
          </a:p>
          <a:p>
            <a:pPr marL="342900" indent="-342900" fontAlgn="auto" latinLnBrk="1">
              <a:lnSpc>
                <a:spcPct val="150000"/>
              </a:lnSpc>
              <a:buFont typeface="Wingdings" panose="05000000000000000000" charset="0"/>
              <a:buChar char=""/>
            </a:pPr>
            <a:r>
              <a:rPr lang="zh-CN" altLang="en-US"/>
              <a:t>本应用是一种输入法 (IME)，正在向其他应用提供输入服务。（</a:t>
            </a:r>
            <a:r>
              <a:rPr lang="zh-CN" altLang="en-US">
                <a:sym typeface="+mn-ea"/>
              </a:rPr>
              <a:t>该应用会自动对本应用可见</a:t>
            </a:r>
            <a:r>
              <a:rPr lang="zh-CN" altLang="en-US"/>
              <a:t>）</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zh-CN" sz="3600">
                <a:solidFill>
                  <a:schemeClr val="tx1"/>
                </a:solidFill>
                <a:effectLst>
                  <a:outerShdw blurRad="38100" dist="19050" dir="2700000" algn="tl" rotWithShape="0">
                    <a:schemeClr val="dk1">
                      <a:alpha val="40000"/>
                    </a:schemeClr>
                  </a:outerShdw>
                </a:effectLst>
              </a:rPr>
              <a:t>数据访问审核</a:t>
            </a:r>
            <a:endParaRPr lang="zh-CN" sz="3600">
              <a:solidFill>
                <a:schemeClr val="tx1"/>
              </a:solidFill>
              <a:effectLst>
                <a:outerShdw blurRad="38100" dist="19050" dir="2700000" algn="tl" rotWithShape="0">
                  <a:schemeClr val="dk1">
                    <a:alpha val="40000"/>
                  </a:schemeClr>
                </a:outerShdw>
              </a:effectLst>
            </a:endParaRPr>
          </a:p>
        </p:txBody>
      </p:sp>
      <p:sp>
        <p:nvSpPr>
          <p:cNvPr id="5" name="文本框 4"/>
          <p:cNvSpPr txBox="1"/>
          <p:nvPr/>
        </p:nvSpPr>
        <p:spPr>
          <a:xfrm>
            <a:off x="950595" y="1454785"/>
            <a:ext cx="10050145" cy="922020"/>
          </a:xfrm>
          <a:prstGeom prst="rect">
            <a:avLst/>
          </a:prstGeom>
          <a:noFill/>
        </p:spPr>
        <p:txBody>
          <a:bodyPr wrap="square" rtlCol="0">
            <a:spAutoFit/>
          </a:bodyPr>
          <a:p>
            <a:pPr indent="0" fontAlgn="auto" latinLnBrk="1">
              <a:lnSpc>
                <a:spcPct val="150000"/>
              </a:lnSpc>
              <a:spcBef>
                <a:spcPts val="1200"/>
              </a:spcBef>
              <a:buFont typeface="Wingdings" panose="05000000000000000000" charset="0"/>
              <a:buNone/>
            </a:pPr>
            <a:r>
              <a:rPr lang="en-US" altLang="zh-CN"/>
              <a:t>Android 11 </a:t>
            </a:r>
            <a:r>
              <a:rPr lang="zh-CN" altLang="en-US"/>
              <a:t>引入了数据访问审核功能，借助数据访问审核功能，可以很容易的查看或记录应用中访问私密数据的调用信息。</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1059180" y="2707005"/>
            <a:ext cx="4692650" cy="3522980"/>
          </a:xfrm>
          <a:prstGeom prst="rect">
            <a:avLst/>
          </a:prstGeom>
        </p:spPr>
      </p:pic>
      <p:pic>
        <p:nvPicPr>
          <p:cNvPr id="6" name="图片 5"/>
          <p:cNvPicPr>
            <a:picLocks noChangeAspect="1"/>
          </p:cNvPicPr>
          <p:nvPr/>
        </p:nvPicPr>
        <p:blipFill>
          <a:blip r:embed="rId3"/>
          <a:stretch>
            <a:fillRect/>
          </a:stretch>
        </p:blipFill>
        <p:spPr>
          <a:xfrm>
            <a:off x="6133465" y="3477260"/>
            <a:ext cx="5380355" cy="16173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en-US" altLang="zh-CN" sz="3600">
                <a:solidFill>
                  <a:schemeClr val="tx1"/>
                </a:solidFill>
                <a:effectLst>
                  <a:outerShdw blurRad="38100" dist="19050" dir="2700000" algn="tl" rotWithShape="0">
                    <a:schemeClr val="dk1">
                      <a:alpha val="40000"/>
                    </a:schemeClr>
                  </a:outerShdw>
                </a:effectLst>
              </a:rPr>
              <a:t>MAC</a:t>
            </a:r>
            <a:r>
              <a:rPr lang="zh-CN" altLang="en-US" sz="3600">
                <a:solidFill>
                  <a:schemeClr val="tx1"/>
                </a:solidFill>
                <a:effectLst>
                  <a:outerShdw blurRad="38100" dist="19050" dir="2700000" algn="tl" rotWithShape="0">
                    <a:schemeClr val="dk1">
                      <a:alpha val="40000"/>
                    </a:schemeClr>
                  </a:outerShdw>
                </a:effectLst>
              </a:rPr>
              <a:t>地址变更</a:t>
            </a:r>
            <a:endParaRPr lang="zh-CN" altLang="en-US" sz="3600">
              <a:solidFill>
                <a:schemeClr val="tx1"/>
              </a:solidFill>
              <a:effectLst>
                <a:outerShdw blurRad="38100" dist="19050" dir="2700000" algn="tl" rotWithShape="0">
                  <a:schemeClr val="dk1">
                    <a:alpha val="40000"/>
                  </a:schemeClr>
                </a:outerShdw>
              </a:effectLst>
            </a:endParaRPr>
          </a:p>
        </p:txBody>
      </p:sp>
      <p:sp>
        <p:nvSpPr>
          <p:cNvPr id="5" name="文本框 4"/>
          <p:cNvSpPr txBox="1"/>
          <p:nvPr/>
        </p:nvSpPr>
        <p:spPr>
          <a:xfrm>
            <a:off x="950595" y="1708785"/>
            <a:ext cx="10050145" cy="4276725"/>
          </a:xfrm>
          <a:prstGeom prst="rect">
            <a:avLst/>
          </a:prstGeom>
          <a:noFill/>
        </p:spPr>
        <p:txBody>
          <a:bodyPr wrap="square" rtlCol="0">
            <a:spAutoFit/>
          </a:bodyPr>
          <a:p>
            <a:pPr indent="0" fontAlgn="auto" latinLnBrk="1">
              <a:lnSpc>
                <a:spcPct val="200000"/>
              </a:lnSpc>
              <a:spcBef>
                <a:spcPts val="1200"/>
              </a:spcBef>
              <a:buFont typeface="Wingdings" panose="05000000000000000000" charset="0"/>
              <a:buNone/>
            </a:pPr>
            <a:r>
              <a:rPr lang="zh-CN"/>
              <a:t>在</a:t>
            </a:r>
            <a:r>
              <a:rPr lang="en-US" altLang="zh-CN"/>
              <a:t>targetApi&lt;=29(</a:t>
            </a:r>
            <a:r>
              <a:rPr lang="zh-CN" altLang="en-US"/>
              <a:t>目标应用及</a:t>
            </a:r>
            <a:r>
              <a:rPr lang="en-US" altLang="zh-CN"/>
              <a:t>Android10</a:t>
            </a:r>
            <a:r>
              <a:rPr lang="zh-CN" altLang="en-US"/>
              <a:t>及以下</a:t>
            </a:r>
            <a:r>
              <a:rPr lang="en-US" altLang="zh-CN"/>
              <a:t>)</a:t>
            </a:r>
            <a:r>
              <a:t>的应用中，MAC 地址的随机分配是基于每个 SSID 进行的，因为 Passpoint 可以连接到同一配置文件的不同 SSID。而在</a:t>
            </a:r>
            <a:r>
              <a:rPr lang="en-US"/>
              <a:t>targetApi=30</a:t>
            </a:r>
            <a:r>
              <a:t>应用中，Passpoint 网络的 MAC 地址随机分配将更改为针对每个完全限定域名 (FQDN) 进行分配</a:t>
            </a:r>
            <a:r>
              <a:rPr lang="zh-CN"/>
              <a:t>。</a:t>
            </a:r>
            <a:endParaRPr lang="zh-CN"/>
          </a:p>
          <a:p>
            <a:pPr indent="0" fontAlgn="auto" latinLnBrk="1">
              <a:lnSpc>
                <a:spcPct val="200000"/>
              </a:lnSpc>
              <a:spcBef>
                <a:spcPts val="1200"/>
              </a:spcBef>
              <a:buFont typeface="Wingdings" panose="05000000000000000000" charset="0"/>
              <a:buNone/>
            </a:pPr>
            <a:r>
              <a:rPr lang="en-US" altLang="zh-CN"/>
              <a:t>mac</a:t>
            </a:r>
            <a:r>
              <a:rPr lang="zh-CN" altLang="en-US"/>
              <a:t>地址在Android 6.0（API 级别 23）到 Android 9（API 级别 28）中，都会返回一个固定的地址 02:00:00:00:00:00，而在搭载 Android 10（API 级别 29）及更高版本的设备中如不是系统应用将会随机化分配。</a:t>
            </a:r>
            <a:endParaRPr lang="zh-CN" altLang="en-US"/>
          </a:p>
          <a:p>
            <a:pPr indent="0" fontAlgn="auto" latinLnBrk="1">
              <a:lnSpc>
                <a:spcPct val="200000"/>
              </a:lnSpc>
              <a:spcBef>
                <a:spcPts val="1200"/>
              </a:spcBef>
              <a:buFont typeface="Wingdings" panose="05000000000000000000" charset="0"/>
              <a:buNone/>
            </a:pPr>
            <a:r>
              <a:rPr lang="zh-CN" altLang="en-US"/>
              <a:t>根据谷歌官方的建议，</a:t>
            </a:r>
            <a:r>
              <a:rPr lang="en-US" altLang="zh-CN"/>
              <a:t>mac</a:t>
            </a:r>
            <a:r>
              <a:rPr lang="zh-CN" altLang="en-US"/>
              <a:t>地址不能作为设备的唯一标识，此项变更不会对普通应用有所影响。</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300990"/>
            <a:ext cx="10515600" cy="810895"/>
          </a:xfrm>
        </p:spPr>
        <p:txBody>
          <a:bodyPr>
            <a:scene3d>
              <a:camera prst="orthographicFront"/>
              <a:lightRig rig="threePt" dir="t"/>
            </a:scene3d>
          </a:bodyPr>
          <a:p>
            <a:pPr algn="l"/>
            <a:r>
              <a:rPr lang="en-US" sz="3600">
                <a:solidFill>
                  <a:schemeClr val="tx1"/>
                </a:solidFill>
                <a:effectLst>
                  <a:outerShdw blurRad="38100" dist="19050" dir="2700000" algn="tl" rotWithShape="0">
                    <a:schemeClr val="dk1">
                      <a:alpha val="40000"/>
                    </a:schemeClr>
                  </a:outerShdw>
                </a:effectLst>
              </a:rPr>
              <a:t>5G</a:t>
            </a:r>
            <a:r>
              <a:rPr lang="zh-CN" altLang="en-US" sz="3600">
                <a:solidFill>
                  <a:schemeClr val="tx1"/>
                </a:solidFill>
                <a:effectLst>
                  <a:outerShdw blurRad="38100" dist="19050" dir="2700000" algn="tl" rotWithShape="0">
                    <a:schemeClr val="dk1">
                      <a:alpha val="40000"/>
                    </a:schemeClr>
                  </a:outerShdw>
                </a:effectLst>
              </a:rPr>
              <a:t>功能</a:t>
            </a:r>
            <a:endParaRPr lang="zh-CN" altLang="en-US"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1284605"/>
            <a:ext cx="10021570" cy="5169535"/>
          </a:xfrm>
          <a:prstGeom prst="rect">
            <a:avLst/>
          </a:prstGeom>
          <a:noFill/>
        </p:spPr>
        <p:txBody>
          <a:bodyPr wrap="square" rtlCol="0">
            <a:spAutoFit/>
          </a:bodyPr>
          <a:p>
            <a:pPr fontAlgn="auto">
              <a:lnSpc>
                <a:spcPct val="150000"/>
              </a:lnSpc>
              <a:spcBef>
                <a:spcPts val="1200"/>
              </a:spcBef>
            </a:pPr>
            <a:r>
              <a:rPr lang="en-US" altLang="zh-CN" sz="2000">
                <a:sym typeface="+mn-ea"/>
              </a:rPr>
              <a:t>5G</a:t>
            </a:r>
            <a:r>
              <a:rPr lang="zh-CN" altLang="en-US" sz="2000">
                <a:sym typeface="+mn-ea"/>
              </a:rPr>
              <a:t>由于网速和延迟方面有了很大程度的提升。</a:t>
            </a:r>
            <a:r>
              <a:rPr lang="zh-CN" altLang="en-US" sz="2000"/>
              <a:t>在</a:t>
            </a:r>
            <a:r>
              <a:rPr lang="en-US" altLang="zh-CN" sz="2000"/>
              <a:t>Android11</a:t>
            </a:r>
            <a:r>
              <a:rPr lang="zh-CN" altLang="en-US" sz="2000"/>
              <a:t>中，新增了部分</a:t>
            </a:r>
            <a:r>
              <a:rPr lang="en-US" altLang="zh-CN" sz="2000"/>
              <a:t>5G</a:t>
            </a:r>
            <a:r>
              <a:rPr lang="zh-CN" altLang="en-US" sz="2000"/>
              <a:t>功能的</a:t>
            </a:r>
            <a:r>
              <a:rPr lang="en-US" altLang="zh-CN" sz="2000"/>
              <a:t>API</a:t>
            </a:r>
            <a:r>
              <a:rPr lang="zh-CN" altLang="en-US" sz="2000"/>
              <a:t>，通过这些</a:t>
            </a:r>
            <a:r>
              <a:rPr lang="en-US" altLang="zh-CN" sz="2000"/>
              <a:t>API</a:t>
            </a:r>
            <a:r>
              <a:rPr lang="zh-CN" altLang="en-US" sz="2000"/>
              <a:t>，可以增强应用体验：</a:t>
            </a:r>
            <a:endParaRPr lang="zh-CN" altLang="en-US" sz="2000"/>
          </a:p>
          <a:p>
            <a:pPr marL="285750" indent="0" fontAlgn="auto">
              <a:lnSpc>
                <a:spcPct val="150000"/>
              </a:lnSpc>
              <a:spcBef>
                <a:spcPts val="1200"/>
              </a:spcBef>
              <a:buFont typeface="Wingdings" panose="05000000000000000000" charset="0"/>
              <a:buChar char=""/>
            </a:pPr>
            <a:r>
              <a:rPr lang="zh-CN" altLang="en-US" sz="2000"/>
              <a:t> 是否按流量计费</a:t>
            </a:r>
            <a:endParaRPr lang="zh-CN" altLang="en-US" sz="2000"/>
          </a:p>
          <a:p>
            <a:pPr indent="0" fontAlgn="auto">
              <a:lnSpc>
                <a:spcPct val="150000"/>
              </a:lnSpc>
              <a:spcBef>
                <a:spcPts val="600"/>
              </a:spcBef>
              <a:buFont typeface="Wingdings" panose="05000000000000000000" charset="0"/>
              <a:buNone/>
            </a:pPr>
            <a:r>
              <a:rPr lang="zh-CN" altLang="en-US" sz="2000"/>
              <a:t>        </a:t>
            </a:r>
            <a:r>
              <a:rPr lang="zh-CN" altLang="en-US"/>
              <a:t>可根据移动网络运营商提供的信息，告知您正在使用的网络是否不按流量计费。</a:t>
            </a:r>
            <a:endParaRPr lang="zh-CN" altLang="en-US"/>
          </a:p>
          <a:p>
            <a:pPr marL="285750" indent="0" fontAlgn="auto">
              <a:lnSpc>
                <a:spcPct val="150000"/>
              </a:lnSpc>
              <a:spcBef>
                <a:spcPts val="600"/>
              </a:spcBef>
              <a:buFont typeface="Wingdings" panose="05000000000000000000" charset="0"/>
              <a:buChar char=""/>
            </a:pPr>
            <a:r>
              <a:rPr lang="en-US" altLang="zh-CN" sz="2000"/>
              <a:t> 5G </a:t>
            </a:r>
            <a:r>
              <a:rPr lang="zh-CN" altLang="en-US" sz="2000"/>
              <a:t>检测</a:t>
            </a:r>
            <a:endParaRPr lang="zh-CN" altLang="en-US" sz="2000"/>
          </a:p>
          <a:p>
            <a:pPr indent="0" fontAlgn="auto">
              <a:lnSpc>
                <a:spcPct val="150000"/>
              </a:lnSpc>
              <a:spcBef>
                <a:spcPts val="600"/>
              </a:spcBef>
              <a:buFont typeface="Wingdings" panose="05000000000000000000" charset="0"/>
              <a:buNone/>
            </a:pPr>
            <a:r>
              <a:rPr lang="zh-CN" altLang="en-US"/>
              <a:t>        基于回调的 API 调用来检测设备是否连接到了 5G 网络。您可以检查连接的是 5G NR（独立）  网络，还是 NSA（非独立）网络。</a:t>
            </a:r>
            <a:endParaRPr lang="zh-CN" altLang="en-US" sz="2000"/>
          </a:p>
          <a:p>
            <a:pPr marL="285750" indent="0" fontAlgn="auto">
              <a:lnSpc>
                <a:spcPct val="150000"/>
              </a:lnSpc>
              <a:spcBef>
                <a:spcPts val="600"/>
              </a:spcBef>
              <a:buFont typeface="Wingdings" panose="05000000000000000000" charset="0"/>
              <a:buChar char=""/>
            </a:pPr>
            <a:r>
              <a:rPr lang="zh-CN" altLang="en-US" sz="2000"/>
              <a:t> 带宽估测</a:t>
            </a:r>
            <a:endParaRPr lang="zh-CN" altLang="en-US" sz="2000"/>
          </a:p>
          <a:p>
            <a:pPr marL="285750" indent="0" fontAlgn="auto">
              <a:lnSpc>
                <a:spcPct val="150000"/>
              </a:lnSpc>
              <a:spcBef>
                <a:spcPts val="600"/>
              </a:spcBef>
              <a:buFont typeface="Wingdings" panose="05000000000000000000" charset="0"/>
              <a:buNone/>
            </a:pPr>
            <a:r>
              <a:rPr lang="zh-CN" altLang="en-US"/>
              <a:t>     获取带宽上下行估测值。</a:t>
            </a:r>
            <a:endParaRPr lang="zh-CN" altLang="en-US"/>
          </a:p>
          <a:p>
            <a:pPr marL="285750" indent="0" fontAlgn="auto">
              <a:lnSpc>
                <a:spcPct val="150000"/>
              </a:lnSpc>
              <a:spcBef>
                <a:spcPts val="1200"/>
              </a:spcBef>
              <a:buFont typeface="Wingdings" panose="05000000000000000000" charset="0"/>
              <a:buNone/>
            </a:pPr>
            <a:r>
              <a:rPr lang="zh-CN" altLang="en-US" sz="1600">
                <a:hlinkClick r:id="rId1" tooltip="" action="ppaction://hlinkfile"/>
              </a:rPr>
              <a:t>示例代码</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en-US" sz="3600">
                <a:solidFill>
                  <a:schemeClr val="tx1"/>
                </a:solidFill>
                <a:effectLst>
                  <a:outerShdw blurRad="38100" dist="19050" dir="2700000" algn="tl" rotWithShape="0">
                    <a:schemeClr val="dk1">
                      <a:alpha val="40000"/>
                    </a:schemeClr>
                  </a:outerShdw>
                </a:effectLst>
              </a:rPr>
              <a:t>Toast</a:t>
            </a:r>
            <a:r>
              <a:rPr lang="zh-CN" altLang="en-US" sz="3600">
                <a:solidFill>
                  <a:schemeClr val="tx1"/>
                </a:solidFill>
                <a:effectLst>
                  <a:outerShdw blurRad="38100" dist="19050" dir="2700000" algn="tl" rotWithShape="0">
                    <a:schemeClr val="dk1">
                      <a:alpha val="40000"/>
                    </a:schemeClr>
                  </a:outerShdw>
                </a:effectLst>
              </a:rPr>
              <a:t>变更</a:t>
            </a:r>
            <a:endParaRPr lang="zh-CN" altLang="en-US"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1423670"/>
            <a:ext cx="10021570" cy="2968625"/>
          </a:xfrm>
          <a:prstGeom prst="rect">
            <a:avLst/>
          </a:prstGeom>
          <a:noFill/>
        </p:spPr>
        <p:txBody>
          <a:bodyPr wrap="square" rtlCol="0">
            <a:spAutoFit/>
          </a:bodyPr>
          <a:p>
            <a:pPr fontAlgn="auto">
              <a:lnSpc>
                <a:spcPct val="150000"/>
              </a:lnSpc>
              <a:spcBef>
                <a:spcPts val="1200"/>
              </a:spcBef>
            </a:pPr>
            <a:r>
              <a:rPr lang="zh-CN" altLang="en-US" sz="2000"/>
              <a:t>在</a:t>
            </a:r>
            <a:r>
              <a:rPr lang="en-US" altLang="zh-CN" sz="2000"/>
              <a:t>targetApi=30(</a:t>
            </a:r>
            <a:r>
              <a:rPr lang="zh-CN" altLang="en-US" sz="2000"/>
              <a:t>以</a:t>
            </a:r>
            <a:r>
              <a:rPr lang="en-US" altLang="zh-CN" sz="2000"/>
              <a:t>Android11</a:t>
            </a:r>
            <a:r>
              <a:rPr lang="zh-CN" altLang="en-US" sz="2000"/>
              <a:t>为目标平台</a:t>
            </a:r>
            <a:r>
              <a:rPr lang="en-US" altLang="zh-CN" sz="2000"/>
              <a:t>)</a:t>
            </a:r>
            <a:r>
              <a:rPr lang="zh-CN" altLang="en-US" sz="2000"/>
              <a:t>的应用中，</a:t>
            </a:r>
            <a:r>
              <a:rPr lang="en-US" altLang="zh-CN" sz="2000"/>
              <a:t>Toast</a:t>
            </a:r>
            <a:r>
              <a:rPr lang="zh-CN" altLang="en-US" sz="2000"/>
              <a:t>的一些</a:t>
            </a:r>
            <a:r>
              <a:rPr lang="en-US" altLang="zh-CN" sz="2000"/>
              <a:t>API</a:t>
            </a:r>
            <a:r>
              <a:rPr lang="zh-CN" altLang="en-US" sz="2000"/>
              <a:t>和功能做了变更过：</a:t>
            </a:r>
            <a:endParaRPr lang="zh-CN" altLang="en-US" sz="2000"/>
          </a:p>
          <a:p>
            <a:pPr fontAlgn="auto">
              <a:lnSpc>
                <a:spcPct val="150000"/>
              </a:lnSpc>
              <a:spcBef>
                <a:spcPts val="1200"/>
              </a:spcBef>
            </a:pPr>
            <a:r>
              <a:rPr lang="en-US" altLang="zh-CN" sz="2000"/>
              <a:t>1.</a:t>
            </a:r>
            <a:r>
              <a:rPr lang="zh-CN" altLang="en-US" sz="2000"/>
              <a:t>后台弹出的自定义吐司将会被系统屏蔽</a:t>
            </a:r>
            <a:endParaRPr lang="zh-CN" altLang="en-US" sz="2000"/>
          </a:p>
          <a:p>
            <a:pPr fontAlgn="auto">
              <a:lnSpc>
                <a:spcPct val="150000"/>
              </a:lnSpc>
              <a:spcBef>
                <a:spcPts val="1200"/>
              </a:spcBef>
            </a:pPr>
            <a:r>
              <a:rPr lang="en-US" altLang="zh-CN" sz="2000"/>
              <a:t>2.Toast</a:t>
            </a:r>
            <a:r>
              <a:rPr lang="zh-CN" altLang="en-US" sz="2000"/>
              <a:t>的的弹出和消失可以增减监听回调</a:t>
            </a:r>
            <a:endParaRPr lang="zh-CN" altLang="en-US" sz="2000"/>
          </a:p>
          <a:p>
            <a:pPr fontAlgn="auto">
              <a:lnSpc>
                <a:spcPct val="150000"/>
              </a:lnSpc>
              <a:spcBef>
                <a:spcPts val="1200"/>
              </a:spcBef>
            </a:pPr>
            <a:r>
              <a:rPr lang="en-US" altLang="zh-CN" sz="2000"/>
              <a:t>3.</a:t>
            </a:r>
            <a:r>
              <a:rPr lang="zh-CN" altLang="en-US" sz="2000"/>
              <a:t>部分</a:t>
            </a:r>
            <a:r>
              <a:rPr lang="en-US" altLang="zh-CN" sz="2000"/>
              <a:t>API</a:t>
            </a:r>
            <a:r>
              <a:rPr lang="zh-CN" altLang="en-US" sz="2000"/>
              <a:t>接口变化：</a:t>
            </a:r>
            <a:endParaRPr lang="zh-CN" altLang="en-US"/>
          </a:p>
          <a:p>
            <a:pPr fontAlgn="auto">
              <a:lnSpc>
                <a:spcPct val="150000"/>
              </a:lnSpc>
              <a:spcBef>
                <a:spcPts val="1200"/>
              </a:spcBef>
            </a:pPr>
            <a:r>
              <a:rPr lang="zh-CN" altLang="en-US"/>
              <a:t> </a:t>
            </a:r>
            <a:r>
              <a:rPr lang="en-US" altLang="zh-CN"/>
              <a:t>	</a:t>
            </a:r>
            <a:endParaRPr lang="zh-CN" altLang="en-US"/>
          </a:p>
        </p:txBody>
      </p:sp>
      <p:sp>
        <p:nvSpPr>
          <p:cNvPr id="3" name="文本框 2"/>
          <p:cNvSpPr txBox="1"/>
          <p:nvPr/>
        </p:nvSpPr>
        <p:spPr>
          <a:xfrm>
            <a:off x="1477010" y="3838575"/>
            <a:ext cx="9839960" cy="2183765"/>
          </a:xfrm>
          <a:prstGeom prst="rect">
            <a:avLst/>
          </a:prstGeom>
          <a:noFill/>
        </p:spPr>
        <p:txBody>
          <a:bodyPr wrap="square" rtlCol="0">
            <a:spAutoFit/>
          </a:bodyPr>
          <a:p>
            <a:pPr fontAlgn="auto">
              <a:lnSpc>
                <a:spcPct val="150000"/>
              </a:lnSpc>
              <a:spcBef>
                <a:spcPts val="600"/>
              </a:spcBef>
            </a:pPr>
            <a:r>
              <a:rPr lang="en-US" altLang="zh-CN">
                <a:sym typeface="+mn-ea"/>
              </a:rPr>
              <a:t>getView() 方法返回 null</a:t>
            </a:r>
            <a:r>
              <a:rPr lang="zh-CN" altLang="en-US">
                <a:sym typeface="+mn-ea"/>
              </a:rPr>
              <a:t>。</a:t>
            </a:r>
            <a:endParaRPr lang="en-US" altLang="zh-CN"/>
          </a:p>
          <a:p>
            <a:pPr fontAlgn="auto">
              <a:lnSpc>
                <a:spcPct val="150000"/>
              </a:lnSpc>
              <a:spcBef>
                <a:spcPts val="600"/>
              </a:spcBef>
            </a:pPr>
            <a:r>
              <a:rPr lang="en-US" altLang="zh-CN">
                <a:sym typeface="+mn-ea"/>
              </a:rPr>
              <a:t>getHorizontalMargin()</a:t>
            </a:r>
            <a:r>
              <a:rPr lang="zh-CN" altLang="en-US">
                <a:sym typeface="+mn-ea"/>
              </a:rPr>
              <a:t>、</a:t>
            </a:r>
            <a:r>
              <a:rPr lang="en-US" altLang="zh-CN">
                <a:sym typeface="+mn-ea"/>
              </a:rPr>
              <a:t>getVerticalMargin()</a:t>
            </a:r>
            <a:r>
              <a:rPr lang="zh-CN" altLang="en-US">
                <a:sym typeface="+mn-ea"/>
              </a:rPr>
              <a:t>、</a:t>
            </a:r>
            <a:r>
              <a:rPr lang="en-US" altLang="zh-CN">
                <a:sym typeface="+mn-ea"/>
              </a:rPr>
              <a:t>getGravity()</a:t>
            </a:r>
            <a:r>
              <a:rPr lang="zh-CN" altLang="en-US">
                <a:sym typeface="+mn-ea"/>
              </a:rPr>
              <a:t>、</a:t>
            </a:r>
            <a:r>
              <a:rPr lang="en-US" altLang="zh-CN">
                <a:sym typeface="+mn-ea"/>
              </a:rPr>
              <a:t>getXOffset()</a:t>
            </a:r>
            <a:r>
              <a:rPr lang="zh-CN" altLang="en-US">
                <a:sym typeface="+mn-ea"/>
              </a:rPr>
              <a:t>、</a:t>
            </a:r>
            <a:r>
              <a:rPr lang="en-US" altLang="zh-CN">
                <a:sym typeface="+mn-ea"/>
              </a:rPr>
              <a:t>getYOffset()</a:t>
            </a:r>
            <a:r>
              <a:rPr lang="zh-CN" altLang="en-US">
                <a:sym typeface="+mn-ea"/>
              </a:rPr>
              <a:t>这些方法的返回值并不是真实值。</a:t>
            </a:r>
            <a:endParaRPr lang="zh-CN" altLang="en-US"/>
          </a:p>
          <a:p>
            <a:pPr fontAlgn="auto">
              <a:lnSpc>
                <a:spcPct val="150000"/>
              </a:lnSpc>
              <a:spcBef>
                <a:spcPts val="600"/>
              </a:spcBef>
            </a:pPr>
            <a:r>
              <a:rPr lang="en-US" altLang="zh-CN">
                <a:sym typeface="+mn-ea"/>
              </a:rPr>
              <a:t>setMargin()</a:t>
            </a:r>
            <a:r>
              <a:rPr lang="zh-CN" altLang="en-US">
                <a:sym typeface="+mn-ea"/>
              </a:rPr>
              <a:t>、setGravity()不会生效。</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zh-CN" altLang="en-US" sz="3600">
                <a:solidFill>
                  <a:schemeClr val="tx1"/>
                </a:solidFill>
                <a:effectLst>
                  <a:outerShdw blurRad="38100" dist="19050" dir="2700000" algn="tl" rotWithShape="0">
                    <a:schemeClr val="dk1">
                      <a:alpha val="40000"/>
                    </a:schemeClr>
                  </a:outerShdw>
                </a:effectLst>
              </a:rPr>
              <a:t>前台服务</a:t>
            </a:r>
            <a:endParaRPr lang="zh-CN" altLang="en-US"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1285875"/>
            <a:ext cx="10021570" cy="4877435"/>
          </a:xfrm>
          <a:prstGeom prst="rect">
            <a:avLst/>
          </a:prstGeom>
          <a:noFill/>
        </p:spPr>
        <p:txBody>
          <a:bodyPr wrap="square" rtlCol="0">
            <a:spAutoFit/>
          </a:bodyPr>
          <a:p>
            <a:pPr fontAlgn="auto">
              <a:lnSpc>
                <a:spcPct val="150000"/>
              </a:lnSpc>
              <a:spcBef>
                <a:spcPts val="1200"/>
              </a:spcBef>
            </a:pPr>
            <a:r>
              <a:rPr lang="zh-CN" altLang="en-US" sz="2000"/>
              <a:t>在</a:t>
            </a:r>
            <a:r>
              <a:rPr lang="en-US" altLang="zh-CN" sz="2000"/>
              <a:t>Android11</a:t>
            </a:r>
            <a:r>
              <a:rPr lang="zh-CN" altLang="en-US" sz="2000"/>
              <a:t>中，前台服务在使用时的访问增加了限制：</a:t>
            </a:r>
            <a:endParaRPr lang="zh-CN" altLang="en-US" sz="2000"/>
          </a:p>
          <a:p>
            <a:pPr fontAlgn="auto">
              <a:lnSpc>
                <a:spcPct val="150000"/>
              </a:lnSpc>
              <a:spcBef>
                <a:spcPts val="600"/>
              </a:spcBef>
            </a:pPr>
            <a:r>
              <a:rPr lang="zh-CN" altLang="en-US" sz="2000"/>
              <a:t>应用在后台运行时启动的前台服务，是不能访问</a:t>
            </a:r>
            <a:r>
              <a:rPr lang="zh-CN" altLang="en-US" sz="2000" b="1"/>
              <a:t>位置</a:t>
            </a:r>
            <a:r>
              <a:rPr lang="zh-CN" altLang="en-US" sz="2000"/>
              <a:t>（已申请后台位置权限除外）、</a:t>
            </a:r>
            <a:r>
              <a:rPr lang="zh-CN" altLang="en-US" sz="2000" b="1"/>
              <a:t>麦克风</a:t>
            </a:r>
            <a:r>
              <a:rPr lang="zh-CN" altLang="en-US" sz="2000"/>
              <a:t>、</a:t>
            </a:r>
            <a:r>
              <a:rPr lang="zh-CN" altLang="en-US" sz="2000" b="1"/>
              <a:t>摄像头</a:t>
            </a:r>
            <a:r>
              <a:rPr lang="zh-CN" altLang="en-US" sz="2000"/>
              <a:t>这些隐私权限。</a:t>
            </a:r>
            <a:endParaRPr lang="zh-CN" altLang="en-US" sz="2000"/>
          </a:p>
          <a:p>
            <a:pPr fontAlgn="auto">
              <a:lnSpc>
                <a:spcPct val="150000"/>
              </a:lnSpc>
              <a:spcBef>
                <a:spcPts val="600"/>
              </a:spcBef>
            </a:pPr>
            <a:r>
              <a:rPr lang="zh-CN" altLang="en-US" sz="2000"/>
              <a:t>应用在前台运行时其他的前台服务，只要有前台位置权限，就能访问位置，麦克风和摄像头如果有对应的权限也能访问。</a:t>
            </a:r>
            <a:endParaRPr lang="zh-CN" altLang="en-US" sz="2000"/>
          </a:p>
          <a:p>
            <a:pPr fontAlgn="auto">
              <a:lnSpc>
                <a:spcPct val="150000"/>
              </a:lnSpc>
              <a:spcBef>
                <a:spcPts val="600"/>
              </a:spcBef>
            </a:pPr>
            <a:r>
              <a:rPr lang="zh-CN" altLang="en-US" sz="2000"/>
              <a:t>一些豁免的情况：</a:t>
            </a:r>
            <a:endParaRPr lang="zh-CN" altLang="en-US" sz="2000"/>
          </a:p>
          <a:p>
            <a:pPr marL="342900" indent="-342900" fontAlgn="auto">
              <a:lnSpc>
                <a:spcPct val="150000"/>
              </a:lnSpc>
              <a:spcBef>
                <a:spcPts val="600"/>
              </a:spcBef>
              <a:buFont typeface="Wingdings" panose="05000000000000000000" charset="0"/>
              <a:buChar char=""/>
            </a:pPr>
            <a:r>
              <a:rPr lang="zh-CN" altLang="en-US" sz="1600"/>
              <a:t>该前台服务由系统组件启动</a:t>
            </a:r>
            <a:endParaRPr lang="zh-CN" altLang="en-US" sz="1600"/>
          </a:p>
          <a:p>
            <a:pPr marL="342900" indent="-342900" fontAlgn="auto">
              <a:lnSpc>
                <a:spcPct val="150000"/>
              </a:lnSpc>
              <a:spcBef>
                <a:spcPts val="600"/>
              </a:spcBef>
              <a:buFont typeface="Wingdings" panose="05000000000000000000" charset="0"/>
              <a:buChar char=""/>
            </a:pPr>
            <a:r>
              <a:rPr lang="zh-CN" altLang="en-US" sz="1600"/>
              <a:t>该服务通过与应用微件进行交互启动</a:t>
            </a:r>
            <a:endParaRPr lang="zh-CN" altLang="en-US" sz="1600"/>
          </a:p>
          <a:p>
            <a:pPr marL="342900" indent="-342900" fontAlgn="auto">
              <a:lnSpc>
                <a:spcPct val="150000"/>
              </a:lnSpc>
              <a:spcBef>
                <a:spcPts val="600"/>
              </a:spcBef>
              <a:buFont typeface="Wingdings" panose="05000000000000000000" charset="0"/>
              <a:buChar char=""/>
            </a:pPr>
            <a:r>
              <a:rPr lang="zh-CN" altLang="en-US" sz="1600"/>
              <a:t>该服务作为从其他可见应用发送的 PendingIntent 启动</a:t>
            </a:r>
            <a:endParaRPr lang="zh-CN" altLang="en-US" sz="1600"/>
          </a:p>
          <a:p>
            <a:pPr marL="342900" indent="-342900" fontAlgn="auto">
              <a:lnSpc>
                <a:spcPct val="150000"/>
              </a:lnSpc>
              <a:spcBef>
                <a:spcPts val="600"/>
              </a:spcBef>
              <a:buFont typeface="Wingdings" panose="05000000000000000000" charset="0"/>
              <a:buChar char=""/>
            </a:pPr>
            <a:r>
              <a:rPr lang="en-US" altLang="zh-CN" sz="1600"/>
              <a:t>...</a:t>
            </a:r>
            <a:endParaRPr lang="en-US" altLang="zh-CN" sz="16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zh-CN" altLang="en-US" sz="3600">
                <a:solidFill>
                  <a:schemeClr val="tx1"/>
                </a:solidFill>
                <a:effectLst>
                  <a:outerShdw blurRad="38100" dist="19050" dir="2700000" algn="tl" rotWithShape="0">
                    <a:schemeClr val="dk1">
                      <a:alpha val="40000"/>
                    </a:schemeClr>
                  </a:outerShdw>
                </a:effectLst>
              </a:rPr>
              <a:t>前台服务</a:t>
            </a:r>
            <a:endParaRPr lang="zh-CN" altLang="en-US"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1466850"/>
            <a:ext cx="10021570" cy="1476375"/>
          </a:xfrm>
          <a:prstGeom prst="rect">
            <a:avLst/>
          </a:prstGeom>
          <a:noFill/>
        </p:spPr>
        <p:txBody>
          <a:bodyPr wrap="square" rtlCol="0">
            <a:spAutoFit/>
          </a:bodyPr>
          <a:p>
            <a:pPr fontAlgn="auto">
              <a:lnSpc>
                <a:spcPct val="150000"/>
              </a:lnSpc>
              <a:spcBef>
                <a:spcPts val="1200"/>
              </a:spcBef>
            </a:pPr>
            <a:r>
              <a:rPr lang="zh-CN" altLang="en-US" sz="2000"/>
              <a:t>在</a:t>
            </a:r>
            <a:r>
              <a:rPr lang="en-US" altLang="zh-CN" sz="2000"/>
              <a:t>targetApi=30</a:t>
            </a:r>
            <a:r>
              <a:rPr lang="zh-CN" altLang="en-US" sz="2000"/>
              <a:t>的应用中，如果前台服务中想要访问位置、摄像头或麦克风，需要在该前台服务的声明的添加 foregroundServiceType 属性中添加新的</a:t>
            </a:r>
            <a:r>
              <a:rPr lang="en-US" altLang="zh-CN" sz="2000"/>
              <a:t>location</a:t>
            </a:r>
            <a:r>
              <a:rPr lang="zh-CN" altLang="en-US" sz="2000"/>
              <a:t>、 camera 或 microphone 类型。</a:t>
            </a:r>
            <a:endParaRPr lang="zh-CN" altLang="en-US" sz="2000"/>
          </a:p>
        </p:txBody>
      </p:sp>
      <p:pic>
        <p:nvPicPr>
          <p:cNvPr id="3" name="图片 2"/>
          <p:cNvPicPr>
            <a:picLocks noChangeAspect="1"/>
          </p:cNvPicPr>
          <p:nvPr/>
        </p:nvPicPr>
        <p:blipFill>
          <a:blip r:embed="rId1"/>
          <a:stretch>
            <a:fillRect/>
          </a:stretch>
        </p:blipFill>
        <p:spPr>
          <a:xfrm>
            <a:off x="1035685" y="3099435"/>
            <a:ext cx="7747635" cy="1600200"/>
          </a:xfrm>
          <a:prstGeom prst="rect">
            <a:avLst/>
          </a:prstGeom>
        </p:spPr>
      </p:pic>
      <p:pic>
        <p:nvPicPr>
          <p:cNvPr id="4" name="图片 3"/>
          <p:cNvPicPr>
            <a:picLocks noChangeAspect="1"/>
          </p:cNvPicPr>
          <p:nvPr/>
        </p:nvPicPr>
        <p:blipFill>
          <a:blip r:embed="rId2"/>
          <a:stretch>
            <a:fillRect/>
          </a:stretch>
        </p:blipFill>
        <p:spPr>
          <a:xfrm>
            <a:off x="1035685" y="4921250"/>
            <a:ext cx="8827135" cy="11684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zh-CN" altLang="en-US" sz="3600">
                <a:solidFill>
                  <a:schemeClr val="tx1"/>
                </a:solidFill>
                <a:effectLst>
                  <a:outerShdw blurRad="38100" dist="19050" dir="2700000" algn="tl" rotWithShape="0">
                    <a:schemeClr val="dk1">
                      <a:alpha val="40000"/>
                    </a:schemeClr>
                  </a:outerShdw>
                </a:effectLst>
              </a:rPr>
              <a:t>其他</a:t>
            </a:r>
            <a:r>
              <a:rPr lang="en-US" altLang="zh-CN" sz="3600">
                <a:solidFill>
                  <a:schemeClr val="tx1"/>
                </a:solidFill>
                <a:effectLst>
                  <a:outerShdw blurRad="38100" dist="19050" dir="2700000" algn="tl" rotWithShape="0">
                    <a:schemeClr val="dk1">
                      <a:alpha val="40000"/>
                    </a:schemeClr>
                  </a:outerShdw>
                </a:effectLst>
              </a:rPr>
              <a:t>...</a:t>
            </a:r>
            <a:endParaRPr lang="en-US" alt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1459865"/>
            <a:ext cx="10021570" cy="4707890"/>
          </a:xfrm>
          <a:prstGeom prst="rect">
            <a:avLst/>
          </a:prstGeom>
          <a:noFill/>
        </p:spPr>
        <p:txBody>
          <a:bodyPr wrap="square" rtlCol="0">
            <a:spAutoFit/>
          </a:bodyPr>
          <a:p>
            <a:pPr fontAlgn="auto">
              <a:lnSpc>
                <a:spcPct val="150000"/>
              </a:lnSpc>
              <a:spcBef>
                <a:spcPts val="1200"/>
              </a:spcBef>
            </a:pPr>
            <a:r>
              <a:rPr lang="zh-CN" altLang="en-US" sz="2000"/>
              <a:t>在</a:t>
            </a:r>
            <a:r>
              <a:rPr lang="en-US" altLang="zh-CN" sz="2000"/>
              <a:t>Android10</a:t>
            </a:r>
            <a:r>
              <a:rPr lang="zh-CN" altLang="en-US" sz="2000"/>
              <a:t>和</a:t>
            </a:r>
            <a:r>
              <a:rPr lang="en-US" altLang="zh-CN" sz="2000"/>
              <a:t>11</a:t>
            </a:r>
            <a:r>
              <a:rPr lang="zh-CN" altLang="en-US" sz="2000"/>
              <a:t>中还有一些很少用到或者未涉及变更新增的功能，对应用更新和适配不会有影响。可以了解下，做适配工作也可不用考虑。比如：</a:t>
            </a:r>
            <a:endParaRPr lang="zh-CN" altLang="en-US" sz="2000"/>
          </a:p>
          <a:p>
            <a:pPr marL="342900" indent="-342900" fontAlgn="auto">
              <a:lnSpc>
                <a:spcPct val="150000"/>
              </a:lnSpc>
              <a:spcBef>
                <a:spcPts val="1200"/>
              </a:spcBef>
              <a:buFont typeface="Wingdings" panose="05000000000000000000" charset="0"/>
              <a:buChar char=""/>
            </a:pPr>
            <a:r>
              <a:rPr lang="zh-CN" altLang="en-US" sz="2000"/>
              <a:t>系统导航手势变更（</a:t>
            </a:r>
            <a:r>
              <a:rPr lang="en-US" altLang="zh-CN" sz="2000"/>
              <a:t>Android10</a:t>
            </a:r>
            <a:r>
              <a:rPr lang="zh-CN" altLang="en-US" sz="2000"/>
              <a:t>）</a:t>
            </a:r>
            <a:endParaRPr lang="zh-CN" altLang="en-US" sz="2000"/>
          </a:p>
          <a:p>
            <a:pPr marL="342900" indent="-342900" fontAlgn="auto">
              <a:lnSpc>
                <a:spcPct val="150000"/>
              </a:lnSpc>
              <a:spcBef>
                <a:spcPts val="1200"/>
              </a:spcBef>
              <a:buFont typeface="Wingdings" panose="05000000000000000000" charset="0"/>
              <a:buChar char=""/>
            </a:pPr>
            <a:r>
              <a:rPr lang="zh-CN" altLang="en-US" sz="2000"/>
              <a:t>折叠设备支持</a:t>
            </a:r>
            <a:r>
              <a:rPr lang="en-US" altLang="zh-CN" sz="2000">
                <a:sym typeface="+mn-ea"/>
              </a:rPr>
              <a:t>Android10</a:t>
            </a:r>
            <a:r>
              <a:rPr lang="zh-CN" altLang="en-US" sz="2000">
                <a:sym typeface="+mn-ea"/>
              </a:rPr>
              <a:t>）</a:t>
            </a:r>
            <a:endParaRPr lang="zh-CN" altLang="en-US" sz="2000"/>
          </a:p>
          <a:p>
            <a:pPr marL="342900" indent="-342900" fontAlgn="auto">
              <a:lnSpc>
                <a:spcPct val="150000"/>
              </a:lnSpc>
              <a:spcBef>
                <a:spcPts val="1200"/>
              </a:spcBef>
              <a:buFont typeface="Wingdings" panose="05000000000000000000" charset="0"/>
              <a:buChar char=""/>
            </a:pPr>
            <a:r>
              <a:rPr lang="zh-CN" altLang="en-US" sz="2000"/>
              <a:t>安全共享大型数据集（</a:t>
            </a:r>
            <a:r>
              <a:rPr lang="en-US" altLang="zh-CN" sz="2000"/>
              <a:t>Andorid11</a:t>
            </a:r>
            <a:r>
              <a:rPr lang="zh-CN" altLang="en-US" sz="2000"/>
              <a:t>）</a:t>
            </a:r>
            <a:endParaRPr lang="zh-CN" altLang="en-US" sz="2000"/>
          </a:p>
          <a:p>
            <a:pPr marL="342900" indent="-342900" fontAlgn="auto">
              <a:lnSpc>
                <a:spcPct val="150000"/>
              </a:lnSpc>
              <a:spcBef>
                <a:spcPts val="1200"/>
              </a:spcBef>
              <a:buFont typeface="Wingdings" panose="05000000000000000000" charset="0"/>
              <a:buChar char=""/>
            </a:pPr>
            <a:r>
              <a:rPr lang="zh-CN" altLang="en-US" sz="2000"/>
              <a:t>联系人与对话</a:t>
            </a:r>
            <a:r>
              <a:rPr lang="zh-CN" altLang="en-US" sz="2000">
                <a:sym typeface="+mn-ea"/>
              </a:rPr>
              <a:t>（</a:t>
            </a:r>
            <a:r>
              <a:rPr lang="en-US" altLang="zh-CN" sz="2000">
                <a:sym typeface="+mn-ea"/>
              </a:rPr>
              <a:t>Andorid11</a:t>
            </a:r>
            <a:r>
              <a:rPr lang="zh-CN" altLang="en-US" sz="2000">
                <a:sym typeface="+mn-ea"/>
              </a:rPr>
              <a:t>）</a:t>
            </a:r>
            <a:endParaRPr lang="zh-CN" altLang="en-US" sz="2000"/>
          </a:p>
          <a:p>
            <a:pPr marL="342900" indent="-342900" fontAlgn="auto">
              <a:lnSpc>
                <a:spcPct val="150000"/>
              </a:lnSpc>
              <a:spcBef>
                <a:spcPts val="1200"/>
              </a:spcBef>
              <a:buFont typeface="Wingdings" panose="05000000000000000000" charset="0"/>
              <a:buChar char=""/>
            </a:pPr>
            <a:r>
              <a:rPr lang="zh-CN" altLang="en-US" sz="2000"/>
              <a:t>自动填充功能集成到软键盘</a:t>
            </a:r>
            <a:r>
              <a:rPr lang="zh-CN" altLang="en-US" sz="2000">
                <a:sym typeface="+mn-ea"/>
              </a:rPr>
              <a:t>（</a:t>
            </a:r>
            <a:r>
              <a:rPr lang="en-US" altLang="zh-CN" sz="2000">
                <a:sym typeface="+mn-ea"/>
              </a:rPr>
              <a:t>Andorid11</a:t>
            </a:r>
            <a:r>
              <a:rPr lang="zh-CN" altLang="en-US" sz="2000">
                <a:sym typeface="+mn-ea"/>
              </a:rPr>
              <a:t>）</a:t>
            </a:r>
            <a:endParaRPr lang="zh-CN" altLang="en-US" sz="2000">
              <a:sym typeface="+mn-ea"/>
            </a:endParaRPr>
          </a:p>
          <a:p>
            <a:pPr marL="342900" indent="-342900" fontAlgn="auto">
              <a:lnSpc>
                <a:spcPct val="150000"/>
              </a:lnSpc>
              <a:spcBef>
                <a:spcPts val="1200"/>
              </a:spcBef>
              <a:buFont typeface="Wingdings" panose="05000000000000000000" charset="0"/>
              <a:buChar char=""/>
            </a:pPr>
            <a:r>
              <a:rPr lang="en-US" altLang="zh-CN" sz="2000"/>
              <a:t>...</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85215" y="1997710"/>
            <a:ext cx="10021570" cy="2245360"/>
          </a:xfrm>
          <a:prstGeom prst="rect">
            <a:avLst/>
          </a:prstGeom>
          <a:noFill/>
        </p:spPr>
        <p:txBody>
          <a:bodyPr wrap="square" rtlCol="0">
            <a:spAutoFit/>
          </a:bodyPr>
          <a:p>
            <a:pPr fontAlgn="auto">
              <a:lnSpc>
                <a:spcPct val="200000"/>
              </a:lnSpc>
              <a:spcBef>
                <a:spcPts val="1200"/>
              </a:spcBef>
            </a:pPr>
            <a:r>
              <a:rPr lang="zh-CN" altLang="en-US" sz="2000">
                <a:effectLst>
                  <a:outerShdw blurRad="38100" dist="19050" dir="2700000" algn="tl" rotWithShape="0">
                    <a:schemeClr val="dk1">
                      <a:alpha val="40000"/>
                    </a:schemeClr>
                  </a:outerShdw>
                </a:effectLst>
                <a:sym typeface="+mn-ea"/>
              </a:rPr>
              <a:t>参考：</a:t>
            </a:r>
            <a:endParaRPr lang="zh-CN" altLang="en-US" sz="2000"/>
          </a:p>
          <a:p>
            <a:pPr fontAlgn="auto">
              <a:lnSpc>
                <a:spcPct val="200000"/>
              </a:lnSpc>
              <a:spcBef>
                <a:spcPts val="1200"/>
              </a:spcBef>
            </a:pPr>
            <a:r>
              <a:rPr lang="zh-CN" altLang="en-US" sz="2000">
                <a:hlinkClick r:id="rId1" action="ppaction://hlinkfile"/>
              </a:rPr>
              <a:t>https://developer.android.google.cn/about/versions/10</a:t>
            </a:r>
            <a:endParaRPr lang="zh-CN" altLang="en-US" sz="2000"/>
          </a:p>
          <a:p>
            <a:pPr fontAlgn="auto">
              <a:lnSpc>
                <a:spcPct val="200000"/>
              </a:lnSpc>
              <a:spcBef>
                <a:spcPts val="1200"/>
              </a:spcBef>
            </a:pPr>
            <a:r>
              <a:rPr lang="zh-CN" altLang="en-US" sz="2000">
                <a:hlinkClick r:id="rId2" action="ppaction://hlinkfile"/>
              </a:rPr>
              <a:t>https://developer.android.google.cn/preview</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solidFill>
                  <a:schemeClr val="tx1"/>
                </a:solidFill>
                <a:effectLst>
                  <a:outerShdw blurRad="38100" dist="19050" dir="2700000" algn="tl" rotWithShape="0">
                    <a:schemeClr val="dk1">
                      <a:alpha val="40000"/>
                    </a:schemeClr>
                  </a:outerShdw>
                </a:effectLst>
              </a:rPr>
              <a:t>分区存储</a:t>
            </a:r>
            <a:endParaRPr lang="zh-CN" altLang="en-US" sz="3600">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38200" y="1691005"/>
            <a:ext cx="10514965" cy="4351655"/>
          </a:xfrm>
        </p:spPr>
        <p:txBody>
          <a:bodyPr>
            <a:normAutofit lnSpcReduction="10000"/>
          </a:bodyPr>
          <a:p>
            <a:pPr marL="0" indent="0" fontAlgn="auto">
              <a:lnSpc>
                <a:spcPct val="125000"/>
              </a:lnSpc>
              <a:spcBef>
                <a:spcPts val="1600"/>
              </a:spcBef>
              <a:spcAft>
                <a:spcPts val="1600"/>
              </a:spcAft>
              <a:buNone/>
            </a:pPr>
            <a:r>
              <a:rPr lang="en-US" altLang="zh-CN">
                <a:solidFill>
                  <a:schemeClr val="tx1"/>
                </a:solidFill>
                <a:effectLst>
                  <a:outerShdw blurRad="38100" dist="19050" dir="2700000" algn="tl" rotWithShape="0">
                    <a:schemeClr val="dk1">
                      <a:alpha val="40000"/>
                    </a:schemeClr>
                  </a:outerShdw>
                </a:effectLst>
              </a:rPr>
              <a:t>Android</a:t>
            </a:r>
            <a:r>
              <a:rPr lang="zh-CN" altLang="en-US">
                <a:solidFill>
                  <a:schemeClr val="tx1"/>
                </a:solidFill>
                <a:effectLst>
                  <a:outerShdw blurRad="38100" dist="19050" dir="2700000" algn="tl" rotWithShape="0">
                    <a:schemeClr val="dk1">
                      <a:alpha val="40000"/>
                    </a:schemeClr>
                  </a:outerShdw>
                </a:effectLst>
              </a:rPr>
              <a:t>文件存储系统：</a:t>
            </a:r>
            <a:endParaRPr lang="zh-CN" altLang="en-US"/>
          </a:p>
          <a:p>
            <a:pPr fontAlgn="auto">
              <a:lnSpc>
                <a:spcPct val="200000"/>
              </a:lnSpc>
              <a:spcBef>
                <a:spcPts val="1600"/>
              </a:spcBef>
              <a:spcAft>
                <a:spcPts val="1600"/>
              </a:spcAft>
              <a:buFont typeface="Wingdings" panose="05000000000000000000" charset="0"/>
              <a:buChar char=""/>
            </a:pPr>
            <a:r>
              <a:rPr lang="zh-CN" altLang="en-US" sz="2400"/>
              <a:t> 应用专属存储空间，存储仅供应用使用的文件。应用专属存储空间又分为内部存储空间和外部存储空间。</a:t>
            </a:r>
            <a:endParaRPr lang="zh-CN" altLang="en-US" sz="2400"/>
          </a:p>
          <a:p>
            <a:pPr fontAlgn="auto">
              <a:lnSpc>
                <a:spcPct val="200000"/>
              </a:lnSpc>
              <a:spcBef>
                <a:spcPts val="1600"/>
              </a:spcBef>
              <a:spcAft>
                <a:spcPts val="1600"/>
              </a:spcAft>
              <a:buFont typeface="Wingdings" panose="05000000000000000000" charset="0"/>
              <a:buChar char=""/>
            </a:pPr>
            <a:r>
              <a:rPr lang="zh-CN" altLang="en-US" sz="2400"/>
              <a:t> 共享存储空间，共享存储空间用于存储可以与其他应用共享的文件，比如图片、音视频、下载的文档等。</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81635"/>
            <a:ext cx="10515600" cy="1325563"/>
          </a:xfrm>
        </p:spPr>
        <p:txBody>
          <a:bodyPr/>
          <a:p>
            <a:r>
              <a:rPr lang="zh-CN" altLang="en-US" sz="3600">
                <a:solidFill>
                  <a:schemeClr val="tx1"/>
                </a:solidFill>
                <a:effectLst>
                  <a:outerShdw blurRad="38100" dist="19050" dir="2700000" algn="tl" rotWithShape="0">
                    <a:schemeClr val="dk1">
                      <a:alpha val="40000"/>
                    </a:schemeClr>
                  </a:outerShdw>
                </a:effectLst>
              </a:rPr>
              <a:t>分区存储</a:t>
            </a:r>
            <a:endParaRPr lang="zh-CN" altLang="en-US" sz="3600">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38835" y="1596390"/>
            <a:ext cx="10514965" cy="4597400"/>
          </a:xfrm>
        </p:spPr>
        <p:txBody>
          <a:bodyPr/>
          <a:p>
            <a:pPr marL="0" indent="0" fontAlgn="auto">
              <a:lnSpc>
                <a:spcPct val="125000"/>
              </a:lnSpc>
              <a:spcBef>
                <a:spcPts val="1600"/>
              </a:spcBef>
              <a:spcAft>
                <a:spcPts val="1600"/>
              </a:spcAft>
              <a:buNone/>
            </a:pPr>
            <a:r>
              <a:rPr lang="zh-CN" altLang="en-US">
                <a:solidFill>
                  <a:schemeClr val="tx1"/>
                </a:solidFill>
                <a:effectLst>
                  <a:outerShdw blurRad="38100" dist="19050" dir="2700000" algn="tl" rotWithShape="0">
                    <a:schemeClr val="dk1">
                      <a:alpha val="40000"/>
                    </a:schemeClr>
                  </a:outerShdw>
                </a:effectLst>
              </a:rPr>
              <a:t>应用专属存储空间</a:t>
            </a:r>
            <a:endParaRPr lang="zh-CN" altLang="en-US" sz="3200">
              <a:solidFill>
                <a:schemeClr val="tx1"/>
              </a:solidFill>
              <a:effectLst>
                <a:outerShdw blurRad="38100" dist="19050" dir="2700000" algn="tl" rotWithShape="0">
                  <a:schemeClr val="dk1">
                    <a:alpha val="40000"/>
                  </a:schemeClr>
                </a:outerShdw>
              </a:effectLst>
            </a:endParaRPr>
          </a:p>
          <a:p>
            <a:pPr marL="0" indent="0" fontAlgn="auto">
              <a:lnSpc>
                <a:spcPct val="125000"/>
              </a:lnSpc>
              <a:spcBef>
                <a:spcPts val="1600"/>
              </a:spcBef>
              <a:spcAft>
                <a:spcPts val="1600"/>
              </a:spcAft>
              <a:buNone/>
            </a:pPr>
            <a:endParaRPr lang="zh-CN" altLang="en-US" sz="3200">
              <a:solidFill>
                <a:schemeClr val="tx1"/>
              </a:solidFill>
              <a:effectLst>
                <a:outerShdw blurRad="38100" dist="19050" dir="2700000" algn="tl" rotWithShape="0">
                  <a:schemeClr val="dk1">
                    <a:alpha val="40000"/>
                  </a:schemeClr>
                </a:outerShdw>
              </a:effectLst>
            </a:endParaRPr>
          </a:p>
        </p:txBody>
      </p:sp>
      <p:graphicFrame>
        <p:nvGraphicFramePr>
          <p:cNvPr id="5" name="表格 4"/>
          <p:cNvGraphicFramePr/>
          <p:nvPr>
            <p:custDataLst>
              <p:tags r:id="rId1"/>
            </p:custDataLst>
          </p:nvPr>
        </p:nvGraphicFramePr>
        <p:xfrm>
          <a:off x="951230" y="2607945"/>
          <a:ext cx="10402570" cy="3423285"/>
        </p:xfrm>
        <a:graphic>
          <a:graphicData uri="http://schemas.openxmlformats.org/drawingml/2006/table">
            <a:tbl>
              <a:tblPr firstRow="1" bandRow="1">
                <a:tableStyleId>{46F890A9-2807-4EBB-B81D-B2AA78EC7F39}</a:tableStyleId>
              </a:tblPr>
              <a:tblGrid>
                <a:gridCol w="2860675"/>
                <a:gridCol w="2403475"/>
                <a:gridCol w="1442085"/>
                <a:gridCol w="1915160"/>
                <a:gridCol w="1781175"/>
              </a:tblGrid>
              <a:tr h="1141095">
                <a:tc>
                  <a:txBody>
                    <a:bodyPr/>
                    <a:p>
                      <a:pPr algn="ctr">
                        <a:buNone/>
                      </a:pPr>
                      <a:r>
                        <a:rPr lang="zh-CN" altLang="en-US" b="1">
                          <a:solidFill>
                            <a:schemeClr val="tx1">
                              <a:lumMod val="75000"/>
                              <a:lumOff val="25000"/>
                            </a:schemeClr>
                          </a:solidFill>
                        </a:rPr>
                        <a:t>存储类型</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访问方法</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所需权限</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其他应用是否可以访问？</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卸载时是否会移除文件？</a:t>
                      </a:r>
                      <a:endParaRPr lang="zh-CN" altLang="en-US" b="1">
                        <a:solidFill>
                          <a:schemeClr val="tx1">
                            <a:lumMod val="75000"/>
                            <a:lumOff val="25000"/>
                          </a:schemeClr>
                        </a:solidFill>
                      </a:endParaRPr>
                    </a:p>
                  </a:txBody>
                  <a:tcPr anchor="ctr" anchorCtr="0">
                    <a:solidFill>
                      <a:schemeClr val="accent3">
                        <a:lumMod val="60000"/>
                        <a:lumOff val="40000"/>
                      </a:schemeClr>
                    </a:solidFill>
                  </a:tcPr>
                </a:tc>
              </a:tr>
              <a:tr h="1141095">
                <a:tc>
                  <a:txBody>
                    <a:bodyPr/>
                    <a:p>
                      <a:pPr algn="ctr">
                        <a:buNone/>
                      </a:pPr>
                      <a:r>
                        <a:rPr lang="zh-CN" altLang="en-US" sz="1800"/>
                        <a:t>内部存储</a:t>
                      </a:r>
                      <a:endParaRPr lang="zh-CN" altLang="en-US" sz="1800"/>
                    </a:p>
                    <a:p>
                      <a:pPr algn="ctr">
                        <a:buNone/>
                      </a:pPr>
                      <a:r>
                        <a:rPr lang="zh-CN" altLang="en-US" sz="1400"/>
                        <a:t>（</a:t>
                      </a:r>
                      <a:r>
                        <a:rPr lang="en-US" altLang="zh-CN" sz="1400"/>
                        <a:t>data/data/[package]</a:t>
                      </a:r>
                      <a:r>
                        <a:rPr lang="zh-CN" altLang="en-US" sz="1400"/>
                        <a:t>）</a:t>
                      </a:r>
                      <a:endParaRPr lang="zh-CN" altLang="en-US" sz="1400"/>
                    </a:p>
                  </a:txBody>
                  <a:tcPr anchor="ctr" anchorCtr="0">
                    <a:solidFill>
                      <a:schemeClr val="accent3">
                        <a:lumMod val="40000"/>
                        <a:lumOff val="60000"/>
                      </a:schemeClr>
                    </a:solidFill>
                  </a:tcPr>
                </a:tc>
                <a:tc>
                  <a:txBody>
                    <a:bodyPr/>
                    <a:p>
                      <a:pPr algn="ctr">
                        <a:buNone/>
                      </a:pPr>
                      <a:r>
                        <a:rPr lang="zh-CN" altLang="en-US" sz="1800"/>
                        <a:t>getFilesDir()</a:t>
                      </a:r>
                      <a:endParaRPr lang="zh-CN" altLang="en-US" sz="1800"/>
                    </a:p>
                    <a:p>
                      <a:pPr algn="ctr">
                        <a:buNone/>
                      </a:pPr>
                      <a:r>
                        <a:rPr lang="zh-CN" altLang="en-US" sz="1800"/>
                        <a:t>getCacheDir()</a:t>
                      </a:r>
                      <a:endParaRPr lang="zh-CN" altLang="en-US" sz="1800"/>
                    </a:p>
                  </a:txBody>
                  <a:tcPr anchor="ctr" anchorCtr="0">
                    <a:solidFill>
                      <a:schemeClr val="accent3">
                        <a:lumMod val="40000"/>
                        <a:lumOff val="60000"/>
                      </a:schemeClr>
                    </a:solidFill>
                  </a:tcPr>
                </a:tc>
                <a:tc>
                  <a:txBody>
                    <a:bodyPr/>
                    <a:p>
                      <a:pPr algn="ctr">
                        <a:buNone/>
                      </a:pPr>
                      <a:r>
                        <a:rPr lang="zh-CN" altLang="en-US" sz="1800"/>
                        <a:t>无</a:t>
                      </a:r>
                      <a:endParaRPr lang="zh-CN" altLang="en-US" sz="1800"/>
                    </a:p>
                  </a:txBody>
                  <a:tcPr anchor="ctr" anchorCtr="0">
                    <a:solidFill>
                      <a:schemeClr val="accent3">
                        <a:lumMod val="40000"/>
                        <a:lumOff val="60000"/>
                      </a:schemeClr>
                    </a:solidFill>
                  </a:tcPr>
                </a:tc>
                <a:tc>
                  <a:txBody>
                    <a:bodyPr/>
                    <a:p>
                      <a:pPr algn="ctr">
                        <a:buNone/>
                      </a:pPr>
                      <a:r>
                        <a:rPr lang="zh-CN" altLang="en-US" sz="1800"/>
                        <a:t>否</a:t>
                      </a:r>
                      <a:endParaRPr lang="zh-CN" altLang="en-US" sz="1800"/>
                    </a:p>
                  </a:txBody>
                  <a:tcPr anchor="ctr" anchorCtr="0">
                    <a:solidFill>
                      <a:schemeClr val="accent3">
                        <a:lumMod val="40000"/>
                        <a:lumOff val="60000"/>
                      </a:schemeClr>
                    </a:solidFill>
                  </a:tcPr>
                </a:tc>
                <a:tc>
                  <a:txBody>
                    <a:bodyPr/>
                    <a:p>
                      <a:pPr algn="ctr">
                        <a:buNone/>
                      </a:pPr>
                      <a:r>
                        <a:rPr lang="zh-CN" altLang="en-US" sz="1800"/>
                        <a:t>是</a:t>
                      </a:r>
                      <a:endParaRPr lang="zh-CN" altLang="en-US" sz="1800"/>
                    </a:p>
                  </a:txBody>
                  <a:tcPr anchor="ctr" anchorCtr="0">
                    <a:solidFill>
                      <a:schemeClr val="accent3">
                        <a:lumMod val="40000"/>
                        <a:lumOff val="60000"/>
                      </a:schemeClr>
                    </a:solidFill>
                  </a:tcPr>
                </a:tc>
              </a:tr>
              <a:tr h="1141095">
                <a:tc>
                  <a:txBody>
                    <a:bodyPr/>
                    <a:p>
                      <a:pPr algn="ctr">
                        <a:buNone/>
                      </a:pPr>
                      <a:r>
                        <a:rPr lang="zh-CN" altLang="en-US" sz="1800"/>
                        <a:t>外部存储</a:t>
                      </a:r>
                      <a:endParaRPr lang="zh-CN" altLang="en-US" sz="1800"/>
                    </a:p>
                    <a:p>
                      <a:pPr algn="ctr">
                        <a:buNone/>
                      </a:pPr>
                      <a:r>
                        <a:rPr lang="zh-CN" altLang="en-US" sz="1400"/>
                        <a:t>（</a:t>
                      </a:r>
                      <a:r>
                        <a:rPr lang="en-US" altLang="zh-CN" sz="1400"/>
                        <a:t>sdcard/Android/data/[package]</a:t>
                      </a:r>
                      <a:r>
                        <a:rPr lang="zh-CN" altLang="en-US" sz="1400"/>
                        <a:t>）</a:t>
                      </a:r>
                      <a:endParaRPr lang="zh-CN" altLang="en-US" sz="1400"/>
                    </a:p>
                  </a:txBody>
                  <a:tcPr anchor="ctr" anchorCtr="0">
                    <a:solidFill>
                      <a:schemeClr val="accent3">
                        <a:lumMod val="20000"/>
                        <a:lumOff val="80000"/>
                      </a:schemeClr>
                    </a:solidFill>
                  </a:tcPr>
                </a:tc>
                <a:tc>
                  <a:txBody>
                    <a:bodyPr/>
                    <a:p>
                      <a:pPr algn="ctr">
                        <a:buNone/>
                      </a:pPr>
                      <a:r>
                        <a:rPr lang="zh-CN" altLang="en-US" sz="1800"/>
                        <a:t>getExternalFilesDir()</a:t>
                      </a:r>
                      <a:endParaRPr lang="zh-CN" altLang="en-US" sz="1800"/>
                    </a:p>
                    <a:p>
                      <a:pPr algn="ctr">
                        <a:buNone/>
                      </a:pPr>
                      <a:r>
                        <a:rPr lang="zh-CN" altLang="en-US" sz="1800"/>
                        <a:t>getExternalCacheDir() </a:t>
                      </a:r>
                      <a:endParaRPr lang="zh-CN" altLang="en-US" sz="1800"/>
                    </a:p>
                  </a:txBody>
                  <a:tcPr anchor="ctr" anchorCtr="0">
                    <a:solidFill>
                      <a:schemeClr val="accent3">
                        <a:lumMod val="20000"/>
                        <a:lumOff val="80000"/>
                      </a:schemeClr>
                    </a:solidFill>
                  </a:tcPr>
                </a:tc>
                <a:tc>
                  <a:txBody>
                    <a:bodyPr/>
                    <a:p>
                      <a:pPr algn="ctr">
                        <a:buNone/>
                      </a:pPr>
                      <a:r>
                        <a:rPr lang="zh-CN" altLang="en-US" sz="1800"/>
                        <a:t>无</a:t>
                      </a:r>
                      <a:endParaRPr lang="zh-CN" altLang="en-US" sz="1800"/>
                    </a:p>
                  </a:txBody>
                  <a:tcPr anchor="ctr" anchorCtr="0">
                    <a:solidFill>
                      <a:schemeClr val="accent3">
                        <a:lumMod val="20000"/>
                        <a:lumOff val="80000"/>
                      </a:schemeClr>
                    </a:solidFill>
                  </a:tcPr>
                </a:tc>
                <a:tc>
                  <a:txBody>
                    <a:bodyPr/>
                    <a:p>
                      <a:pPr algn="ctr">
                        <a:buNone/>
                      </a:pPr>
                      <a:r>
                        <a:rPr lang="en-US" altLang="zh-CN" sz="1400"/>
                        <a:t>TargetApi 29</a:t>
                      </a:r>
                      <a:r>
                        <a:rPr lang="zh-CN" altLang="en-US" sz="1400"/>
                        <a:t>及以上无法访问</a:t>
                      </a:r>
                      <a:endParaRPr lang="zh-CN" altLang="en-US" sz="1400"/>
                    </a:p>
                    <a:p>
                      <a:pPr algn="ctr">
                        <a:buNone/>
                      </a:pPr>
                      <a:r>
                        <a:rPr lang="en-US" altLang="zh-CN" sz="1400">
                          <a:sym typeface="+mn-ea"/>
                        </a:rPr>
                        <a:t>TargetApi 28</a:t>
                      </a:r>
                      <a:r>
                        <a:rPr lang="zh-CN" altLang="en-US" sz="1400">
                          <a:sym typeface="+mn-ea"/>
                        </a:rPr>
                        <a:t>及以下有存储权限可以访问</a:t>
                      </a:r>
                      <a:endParaRPr lang="zh-CN" altLang="en-US" sz="1400">
                        <a:sym typeface="+mn-ea"/>
                      </a:endParaRPr>
                    </a:p>
                  </a:txBody>
                  <a:tcPr anchor="ctr" anchorCtr="0">
                    <a:solidFill>
                      <a:schemeClr val="accent3">
                        <a:lumMod val="20000"/>
                        <a:lumOff val="80000"/>
                      </a:schemeClr>
                    </a:solidFill>
                  </a:tcPr>
                </a:tc>
                <a:tc>
                  <a:txBody>
                    <a:bodyPr/>
                    <a:p>
                      <a:pPr algn="ctr">
                        <a:buNone/>
                      </a:pPr>
                      <a:r>
                        <a:rPr lang="zh-CN" altLang="en-US" sz="1800"/>
                        <a:t>是</a:t>
                      </a:r>
                      <a:endParaRPr lang="zh-CN" altLang="en-US" sz="1800"/>
                    </a:p>
                  </a:txBody>
                  <a:tcPr anchor="ctr" anchorCtr="0">
                    <a:solidFill>
                      <a:schemeClr val="accent3">
                        <a:lumMod val="20000"/>
                        <a:lumOff val="8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solidFill>
                  <a:schemeClr val="tx1"/>
                </a:solidFill>
                <a:effectLst>
                  <a:outerShdw blurRad="38100" dist="19050" dir="2700000" algn="tl" rotWithShape="0">
                    <a:schemeClr val="dk1">
                      <a:alpha val="40000"/>
                    </a:schemeClr>
                  </a:outerShdw>
                </a:effectLst>
              </a:rPr>
              <a:t>分区存储</a:t>
            </a:r>
            <a:endParaRPr lang="zh-CN" altLang="en-US" sz="3600">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38200" y="1825625"/>
            <a:ext cx="10515600" cy="682625"/>
          </a:xfrm>
        </p:spPr>
        <p:txBody>
          <a:bodyPr/>
          <a:p>
            <a:pPr marL="0" indent="0">
              <a:buNone/>
            </a:pPr>
            <a:r>
              <a:rPr lang="zh-CN" altLang="en-US">
                <a:solidFill>
                  <a:schemeClr val="tx1"/>
                </a:solidFill>
                <a:effectLst>
                  <a:outerShdw blurRad="38100" dist="19050" dir="2700000" algn="tl" rotWithShape="0">
                    <a:schemeClr val="dk1">
                      <a:alpha val="40000"/>
                    </a:schemeClr>
                  </a:outerShdw>
                </a:effectLst>
              </a:rPr>
              <a:t>访问应用专属存储空间</a:t>
            </a:r>
            <a:endParaRPr lang="zh-CN" altLang="en-US">
              <a:solidFill>
                <a:schemeClr val="tx1"/>
              </a:solidFill>
              <a:effectLst>
                <a:outerShdw blurRad="38100" dist="19050" dir="2700000" algn="tl" rotWithShape="0">
                  <a:schemeClr val="dk1">
                    <a:alpha val="40000"/>
                  </a:schemeClr>
                </a:outerShdw>
              </a:effectLst>
            </a:endParaRPr>
          </a:p>
          <a:p>
            <a:pPr marL="0" indent="0">
              <a:buNone/>
            </a:pPr>
            <a:endParaRPr lang="zh-CN" altLang="en-US">
              <a:solidFill>
                <a:schemeClr val="tx1"/>
              </a:solidFill>
              <a:effectLst>
                <a:outerShdw blurRad="38100" dist="19050" dir="2700000" algn="tl" rotWithShape="0">
                  <a:schemeClr val="dk1">
                    <a:alpha val="40000"/>
                  </a:schemeClr>
                </a:outerShdw>
              </a:effectLst>
            </a:endParaRPr>
          </a:p>
          <a:p>
            <a:pPr algn="l">
              <a:buNone/>
            </a:pPr>
            <a:endParaRPr lang="zh-CN" altLang="en-US">
              <a:solidFill>
                <a:schemeClr val="tx1"/>
              </a:solidFill>
              <a:effectLst>
                <a:outerShdw blurRad="38100" dist="19050" dir="2700000" algn="tl" rotWithShape="0">
                  <a:schemeClr val="dk1">
                    <a:alpha val="40000"/>
                  </a:schemeClr>
                </a:outerShdw>
              </a:effectLst>
              <a:sym typeface="+mn-ea"/>
            </a:endParaRPr>
          </a:p>
        </p:txBody>
      </p:sp>
      <p:sp>
        <p:nvSpPr>
          <p:cNvPr id="4" name="文本框 3"/>
          <p:cNvSpPr txBox="1"/>
          <p:nvPr/>
        </p:nvSpPr>
        <p:spPr>
          <a:xfrm>
            <a:off x="838200" y="2508250"/>
            <a:ext cx="10925175" cy="3784600"/>
          </a:xfrm>
          <a:prstGeom prst="rect">
            <a:avLst/>
          </a:prstGeom>
          <a:noFill/>
        </p:spPr>
        <p:txBody>
          <a:bodyPr wrap="square" rtlCol="0">
            <a:spAutoFit/>
          </a:bodyPr>
          <a:p>
            <a:pPr fontAlgn="auto">
              <a:lnSpc>
                <a:spcPct val="200000"/>
              </a:lnSpc>
            </a:pPr>
            <a:r>
              <a:rPr lang="zh-CN" altLang="en-US" sz="2000">
                <a:solidFill>
                  <a:schemeClr val="tx1"/>
                </a:solidFill>
                <a:effectLst>
                  <a:outerShdw blurRad="38100" dist="19050" dir="2700000" algn="tl" rotWithShape="0">
                    <a:schemeClr val="dk1">
                      <a:alpha val="40000"/>
                    </a:schemeClr>
                  </a:outerShdw>
                </a:effectLst>
                <a:sym typeface="+mn-ea"/>
              </a:rPr>
              <a:t>访问本应用的专属存储空间，不论是内部存储还是外部存储，都不需要任何权限，通过getFilesDir()或getExternalFilesDir()获得文件绝对路径，然后通过</a:t>
            </a:r>
            <a:r>
              <a:rPr lang="en-US" altLang="zh-CN" sz="2000">
                <a:solidFill>
                  <a:schemeClr val="tx1"/>
                </a:solidFill>
                <a:effectLst>
                  <a:outerShdw blurRad="38100" dist="19050" dir="2700000" algn="tl" rotWithShape="0">
                    <a:schemeClr val="dk1">
                      <a:alpha val="40000"/>
                    </a:schemeClr>
                  </a:outerShdw>
                </a:effectLst>
                <a:sym typeface="+mn-ea"/>
              </a:rPr>
              <a:t>File</a:t>
            </a:r>
            <a:r>
              <a:rPr lang="zh-CN" altLang="en-US" sz="2000">
                <a:solidFill>
                  <a:schemeClr val="tx1"/>
                </a:solidFill>
                <a:effectLst>
                  <a:outerShdw blurRad="38100" dist="19050" dir="2700000" algn="tl" rotWithShape="0">
                    <a:schemeClr val="dk1">
                      <a:alpha val="40000"/>
                    </a:schemeClr>
                  </a:outerShdw>
                </a:effectLst>
                <a:sym typeface="+mn-ea"/>
              </a:rPr>
              <a:t>相关的接口就能完成读取。</a:t>
            </a:r>
            <a:endParaRPr lang="zh-CN" altLang="en-US" sz="2000">
              <a:solidFill>
                <a:schemeClr val="tx1"/>
              </a:solidFill>
              <a:effectLst>
                <a:outerShdw blurRad="38100" dist="19050" dir="2700000" algn="tl" rotWithShape="0">
                  <a:schemeClr val="dk1">
                    <a:alpha val="40000"/>
                  </a:schemeClr>
                </a:outerShdw>
              </a:effectLst>
              <a:sym typeface="+mn-ea"/>
            </a:endParaRPr>
          </a:p>
          <a:p>
            <a:pPr fontAlgn="auto">
              <a:lnSpc>
                <a:spcPct val="200000"/>
              </a:lnSpc>
            </a:pPr>
            <a:r>
              <a:rPr lang="zh-CN" altLang="en-US" sz="2000">
                <a:solidFill>
                  <a:schemeClr val="tx1"/>
                </a:solidFill>
                <a:effectLst>
                  <a:outerShdw blurRad="38100" dist="19050" dir="2700000" algn="tl" rotWithShape="0">
                    <a:schemeClr val="dk1">
                      <a:alpha val="40000"/>
                    </a:schemeClr>
                  </a:outerShdw>
                </a:effectLst>
                <a:sym typeface="+mn-ea"/>
              </a:rPr>
              <a:t>访问其他应用的专属内部存储空间，不能访问。</a:t>
            </a:r>
            <a:endParaRPr lang="en-US" altLang="zh-CN" sz="2000">
              <a:solidFill>
                <a:schemeClr val="tx1"/>
              </a:solidFill>
              <a:effectLst>
                <a:outerShdw blurRad="38100" dist="19050" dir="2700000" algn="tl" rotWithShape="0">
                  <a:schemeClr val="dk1">
                    <a:alpha val="40000"/>
                  </a:schemeClr>
                </a:outerShdw>
              </a:effectLst>
              <a:sym typeface="+mn-ea"/>
            </a:endParaRPr>
          </a:p>
          <a:p>
            <a:pPr fontAlgn="auto">
              <a:lnSpc>
                <a:spcPct val="200000"/>
              </a:lnSpc>
              <a:spcBef>
                <a:spcPts val="1200"/>
              </a:spcBef>
            </a:pPr>
            <a:r>
              <a:rPr lang="zh-CN" altLang="en-US" sz="2000">
                <a:solidFill>
                  <a:schemeClr val="tx1"/>
                </a:solidFill>
                <a:effectLst>
                  <a:outerShdw blurRad="38100" dist="19050" dir="2700000" algn="tl" rotWithShape="0">
                    <a:schemeClr val="dk1">
                      <a:alpha val="40000"/>
                    </a:schemeClr>
                  </a:outerShdw>
                </a:effectLst>
                <a:sym typeface="+mn-ea"/>
              </a:rPr>
              <a:t>访问其他应用的专属外部存储空间，</a:t>
            </a:r>
            <a:r>
              <a:rPr lang="en-US" altLang="zh-CN" sz="2000">
                <a:solidFill>
                  <a:schemeClr val="tx1"/>
                </a:solidFill>
                <a:effectLst>
                  <a:outerShdw blurRad="38100" dist="19050" dir="2700000" algn="tl" rotWithShape="0">
                    <a:schemeClr val="dk1">
                      <a:alpha val="40000"/>
                    </a:schemeClr>
                  </a:outerShdw>
                </a:effectLst>
                <a:sym typeface="+mn-ea"/>
              </a:rPr>
              <a:t>TargetApi 29</a:t>
            </a:r>
            <a:r>
              <a:rPr lang="zh-CN" altLang="en-US" sz="2000">
                <a:solidFill>
                  <a:schemeClr val="tx1"/>
                </a:solidFill>
                <a:effectLst>
                  <a:outerShdw blurRad="38100" dist="19050" dir="2700000" algn="tl" rotWithShape="0">
                    <a:schemeClr val="dk1">
                      <a:alpha val="40000"/>
                    </a:schemeClr>
                  </a:outerShdw>
                </a:effectLst>
                <a:sym typeface="+mn-ea"/>
              </a:rPr>
              <a:t>及以上不允许，</a:t>
            </a:r>
            <a:r>
              <a:rPr lang="en-US" altLang="zh-CN" sz="2000">
                <a:effectLst>
                  <a:outerShdw blurRad="38100" dist="19050" dir="2700000" algn="tl" rotWithShape="0">
                    <a:schemeClr val="dk1">
                      <a:alpha val="40000"/>
                    </a:schemeClr>
                  </a:outerShdw>
                </a:effectLst>
                <a:sym typeface="+mn-ea"/>
              </a:rPr>
              <a:t>TargetApi 28</a:t>
            </a:r>
            <a:r>
              <a:rPr lang="zh-CN" altLang="en-US" sz="2000">
                <a:solidFill>
                  <a:schemeClr val="tx1"/>
                </a:solidFill>
                <a:effectLst>
                  <a:outerShdw blurRad="38100" dist="19050" dir="2700000" algn="tl" rotWithShape="0">
                    <a:schemeClr val="dk1">
                      <a:alpha val="40000"/>
                    </a:schemeClr>
                  </a:outerShdw>
                </a:effectLst>
                <a:sym typeface="+mn-ea"/>
              </a:rPr>
              <a:t>及以下需有存储权限才可以访问。</a:t>
            </a:r>
            <a:endParaRPr lang="zh-CN" altLang="en-US" sz="2000">
              <a:solidFill>
                <a:schemeClr val="tx1"/>
              </a:solidFill>
              <a:effectLst>
                <a:outerShdw blurRad="38100" dist="19050" dir="2700000" algn="tl" rotWithShape="0">
                  <a:schemeClr val="dk1">
                    <a:alpha val="40000"/>
                  </a:schemeClr>
                </a:outerShdw>
              </a:effectLst>
              <a:sym typeface="+mn-ea"/>
            </a:endParaRPr>
          </a:p>
          <a:p>
            <a:pPr fontAlgn="auto">
              <a:lnSpc>
                <a:spcPct val="150000"/>
              </a:lnSpc>
            </a:pP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81635"/>
            <a:ext cx="10515600" cy="1325563"/>
          </a:xfrm>
        </p:spPr>
        <p:txBody>
          <a:bodyPr/>
          <a:p>
            <a:r>
              <a:rPr lang="zh-CN" altLang="en-US" sz="3600">
                <a:solidFill>
                  <a:schemeClr val="tx1"/>
                </a:solidFill>
                <a:effectLst>
                  <a:outerShdw blurRad="38100" dist="19050" dir="2700000" algn="tl" rotWithShape="0">
                    <a:schemeClr val="dk1">
                      <a:alpha val="40000"/>
                    </a:schemeClr>
                  </a:outerShdw>
                </a:effectLst>
              </a:rPr>
              <a:t>分区存储</a:t>
            </a:r>
            <a:endParaRPr lang="zh-CN" altLang="en-US" sz="3600">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38835" y="1523365"/>
            <a:ext cx="10514965" cy="4670425"/>
          </a:xfrm>
        </p:spPr>
        <p:txBody>
          <a:bodyPr/>
          <a:p>
            <a:pPr marL="0" indent="0" fontAlgn="auto">
              <a:lnSpc>
                <a:spcPct val="125000"/>
              </a:lnSpc>
              <a:spcBef>
                <a:spcPts val="1600"/>
              </a:spcBef>
              <a:spcAft>
                <a:spcPts val="1600"/>
              </a:spcAft>
              <a:buNone/>
            </a:pPr>
            <a:r>
              <a:rPr lang="zh-CN" altLang="en-US">
                <a:solidFill>
                  <a:schemeClr val="tx1"/>
                </a:solidFill>
                <a:effectLst>
                  <a:outerShdw blurRad="38100" dist="19050" dir="2700000" algn="tl" rotWithShape="0">
                    <a:schemeClr val="dk1">
                      <a:alpha val="40000"/>
                    </a:schemeClr>
                  </a:outerShdw>
                </a:effectLst>
              </a:rPr>
              <a:t>共享存储空间</a:t>
            </a:r>
            <a:endParaRPr lang="zh-CN" altLang="en-US" sz="3200">
              <a:solidFill>
                <a:schemeClr val="tx1"/>
              </a:solidFill>
              <a:effectLst>
                <a:outerShdw blurRad="38100" dist="19050" dir="2700000" algn="tl" rotWithShape="0">
                  <a:schemeClr val="dk1">
                    <a:alpha val="40000"/>
                  </a:schemeClr>
                </a:outerShdw>
              </a:effectLst>
            </a:endParaRPr>
          </a:p>
          <a:p>
            <a:pPr marL="0" indent="0" fontAlgn="auto">
              <a:lnSpc>
                <a:spcPct val="125000"/>
              </a:lnSpc>
              <a:spcBef>
                <a:spcPts val="1600"/>
              </a:spcBef>
              <a:spcAft>
                <a:spcPts val="1600"/>
              </a:spcAft>
              <a:buNone/>
            </a:pPr>
            <a:endParaRPr lang="zh-CN" altLang="en-US" sz="3200">
              <a:solidFill>
                <a:schemeClr val="tx1"/>
              </a:solidFill>
              <a:effectLst>
                <a:outerShdw blurRad="38100" dist="19050" dir="2700000" algn="tl" rotWithShape="0">
                  <a:schemeClr val="dk1">
                    <a:alpha val="40000"/>
                  </a:schemeClr>
                </a:outerShdw>
              </a:effectLst>
            </a:endParaRPr>
          </a:p>
        </p:txBody>
      </p:sp>
      <p:graphicFrame>
        <p:nvGraphicFramePr>
          <p:cNvPr id="5" name="表格 4"/>
          <p:cNvGraphicFramePr/>
          <p:nvPr>
            <p:custDataLst>
              <p:tags r:id="rId1"/>
            </p:custDataLst>
          </p:nvPr>
        </p:nvGraphicFramePr>
        <p:xfrm>
          <a:off x="951230" y="2607945"/>
          <a:ext cx="10402570" cy="3580765"/>
        </p:xfrm>
        <a:graphic>
          <a:graphicData uri="http://schemas.openxmlformats.org/drawingml/2006/table">
            <a:tbl>
              <a:tblPr firstRow="1" bandRow="1">
                <a:tableStyleId>{46F890A9-2807-4EBB-B81D-B2AA78EC7F39}</a:tableStyleId>
              </a:tblPr>
              <a:tblGrid>
                <a:gridCol w="2284095"/>
                <a:gridCol w="1795145"/>
                <a:gridCol w="3219450"/>
                <a:gridCol w="1618615"/>
                <a:gridCol w="1485265"/>
              </a:tblGrid>
              <a:tr h="976630">
                <a:tc>
                  <a:txBody>
                    <a:bodyPr/>
                    <a:p>
                      <a:pPr algn="ctr">
                        <a:buNone/>
                      </a:pPr>
                      <a:r>
                        <a:rPr lang="zh-CN" altLang="en-US" b="1">
                          <a:solidFill>
                            <a:schemeClr val="tx1">
                              <a:lumMod val="75000"/>
                              <a:lumOff val="25000"/>
                            </a:schemeClr>
                          </a:solidFill>
                        </a:rPr>
                        <a:t>内容类型</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访问方法</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所需权限</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其他应用是否可以访问？</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卸载时是否会移除文件？</a:t>
                      </a:r>
                      <a:endParaRPr lang="zh-CN" altLang="en-US" b="1">
                        <a:solidFill>
                          <a:schemeClr val="tx1">
                            <a:lumMod val="75000"/>
                            <a:lumOff val="25000"/>
                          </a:schemeClr>
                        </a:solidFill>
                      </a:endParaRPr>
                    </a:p>
                  </a:txBody>
                  <a:tcPr anchor="ctr" anchorCtr="0">
                    <a:solidFill>
                      <a:schemeClr val="accent3">
                        <a:lumMod val="60000"/>
                        <a:lumOff val="40000"/>
                      </a:schemeClr>
                    </a:solidFill>
                  </a:tcPr>
                </a:tc>
              </a:tr>
              <a:tr h="1463040">
                <a:tc>
                  <a:txBody>
                    <a:bodyPr/>
                    <a:p>
                      <a:pPr algn="ctr">
                        <a:buNone/>
                      </a:pPr>
                      <a:r>
                        <a:rPr lang="zh-CN" altLang="en-US" sz="1800"/>
                        <a:t>媒体文件</a:t>
                      </a:r>
                      <a:endParaRPr lang="zh-CN" altLang="en-US" sz="1800"/>
                    </a:p>
                    <a:p>
                      <a:pPr algn="ctr">
                        <a:buNone/>
                      </a:pPr>
                      <a:r>
                        <a:rPr lang="en-US" altLang="zh-CN" sz="1400"/>
                        <a:t>(</a:t>
                      </a:r>
                      <a:r>
                        <a:rPr lang="zh-CN" altLang="en-US" sz="1400"/>
                        <a:t>图片、音频、视频</a:t>
                      </a:r>
                      <a:r>
                        <a:rPr lang="en-US" altLang="zh-CN" sz="1400"/>
                        <a:t>)</a:t>
                      </a:r>
                      <a:endParaRPr lang="en-US" altLang="zh-CN" sz="1400"/>
                    </a:p>
                  </a:txBody>
                  <a:tcPr anchor="ctr" anchorCtr="0">
                    <a:solidFill>
                      <a:schemeClr val="accent3">
                        <a:lumMod val="40000"/>
                        <a:lumOff val="60000"/>
                      </a:schemeClr>
                    </a:solidFill>
                  </a:tcPr>
                </a:tc>
                <a:tc>
                  <a:txBody>
                    <a:bodyPr/>
                    <a:p>
                      <a:pPr algn="ctr">
                        <a:buNone/>
                      </a:pPr>
                      <a:r>
                        <a:rPr lang="zh-CN" altLang="en-US" sz="1800"/>
                        <a:t>MediaStore API</a:t>
                      </a:r>
                      <a:endParaRPr lang="zh-CN" altLang="en-US" sz="1800"/>
                    </a:p>
                  </a:txBody>
                  <a:tcPr anchor="ctr" anchorCtr="0">
                    <a:solidFill>
                      <a:schemeClr val="accent3">
                        <a:lumMod val="40000"/>
                        <a:lumOff val="60000"/>
                      </a:schemeClr>
                    </a:solidFill>
                  </a:tcPr>
                </a:tc>
                <a:tc>
                  <a:txBody>
                    <a:bodyPr/>
                    <a:p>
                      <a:pPr algn="ctr">
                        <a:buNone/>
                      </a:pPr>
                      <a:r>
                        <a:rPr lang="en-US" altLang="zh-CN" sz="1400"/>
                        <a:t>Andorid10</a:t>
                      </a:r>
                      <a:r>
                        <a:rPr lang="zh-CN" altLang="en-US" sz="1400"/>
                        <a:t>或更高版本的设备中，访问其他应用的文件需要存储权限，访问本应用的文件无需任何权限</a:t>
                      </a:r>
                      <a:endParaRPr lang="zh-CN" altLang="en-US" sz="1400"/>
                    </a:p>
                    <a:p>
                      <a:pPr algn="ctr">
                        <a:buNone/>
                      </a:pPr>
                      <a:r>
                        <a:rPr lang="en-US" altLang="zh-CN" sz="1400"/>
                        <a:t>Android9</a:t>
                      </a:r>
                      <a:r>
                        <a:rPr lang="zh-CN" altLang="en-US" sz="1400"/>
                        <a:t>或更低版本中都需要存储权限</a:t>
                      </a:r>
                      <a:endParaRPr lang="zh-CN" altLang="en-US" sz="1400"/>
                    </a:p>
                  </a:txBody>
                  <a:tcPr anchor="ctr" anchorCtr="0">
                    <a:solidFill>
                      <a:schemeClr val="accent3">
                        <a:lumMod val="40000"/>
                        <a:lumOff val="60000"/>
                      </a:schemeClr>
                    </a:solidFill>
                  </a:tcPr>
                </a:tc>
                <a:tc>
                  <a:txBody>
                    <a:bodyPr/>
                    <a:p>
                      <a:pPr algn="ctr">
                        <a:buNone/>
                      </a:pPr>
                      <a:r>
                        <a:rPr lang="zh-CN" altLang="en-US" sz="1800"/>
                        <a:t>是</a:t>
                      </a:r>
                      <a:endParaRPr lang="zh-CN" altLang="en-US" sz="1800"/>
                    </a:p>
                    <a:p>
                      <a:pPr algn="ctr">
                        <a:buNone/>
                      </a:pPr>
                      <a:r>
                        <a:rPr lang="zh-CN" altLang="en-US" sz="1800"/>
                        <a:t>（</a:t>
                      </a:r>
                      <a:r>
                        <a:rPr lang="zh-CN" altLang="en-US" sz="1400"/>
                        <a:t>需要存储权限）</a:t>
                      </a:r>
                      <a:endParaRPr lang="en-US" altLang="zh-CN" sz="1400"/>
                    </a:p>
                  </a:txBody>
                  <a:tcPr anchor="ctr" anchorCtr="0">
                    <a:solidFill>
                      <a:schemeClr val="accent3">
                        <a:lumMod val="40000"/>
                        <a:lumOff val="60000"/>
                      </a:schemeClr>
                    </a:solidFill>
                  </a:tcPr>
                </a:tc>
                <a:tc>
                  <a:txBody>
                    <a:bodyPr/>
                    <a:p>
                      <a:pPr algn="ctr">
                        <a:buNone/>
                      </a:pPr>
                      <a:r>
                        <a:rPr lang="zh-CN" altLang="en-US" sz="1800"/>
                        <a:t>否</a:t>
                      </a:r>
                      <a:endParaRPr lang="zh-CN" altLang="en-US" sz="1800"/>
                    </a:p>
                  </a:txBody>
                  <a:tcPr anchor="ctr" anchorCtr="0">
                    <a:solidFill>
                      <a:schemeClr val="accent3">
                        <a:lumMod val="40000"/>
                        <a:lumOff val="60000"/>
                      </a:schemeClr>
                    </a:solidFill>
                  </a:tcPr>
                </a:tc>
              </a:tr>
              <a:tr h="1141095">
                <a:tc>
                  <a:txBody>
                    <a:bodyPr/>
                    <a:p>
                      <a:pPr algn="ctr">
                        <a:buNone/>
                      </a:pPr>
                      <a:r>
                        <a:rPr lang="zh-CN" altLang="en-US" sz="1800"/>
                        <a:t>文档和其他文件</a:t>
                      </a:r>
                      <a:endParaRPr lang="zh-CN" altLang="en-US" sz="1800"/>
                    </a:p>
                  </a:txBody>
                  <a:tcPr anchor="ctr" anchorCtr="0">
                    <a:solidFill>
                      <a:schemeClr val="accent3">
                        <a:lumMod val="20000"/>
                        <a:lumOff val="80000"/>
                      </a:schemeClr>
                    </a:solidFill>
                  </a:tcPr>
                </a:tc>
                <a:tc>
                  <a:txBody>
                    <a:bodyPr/>
                    <a:p>
                      <a:pPr algn="ctr">
                        <a:buNone/>
                      </a:pPr>
                      <a:r>
                        <a:rPr lang="en-US" altLang="zh-CN" sz="1800"/>
                        <a:t>SAF</a:t>
                      </a:r>
                      <a:endParaRPr lang="en-US" altLang="zh-CN" sz="1800"/>
                    </a:p>
                    <a:p>
                      <a:pPr algn="ctr">
                        <a:buNone/>
                      </a:pPr>
                      <a:r>
                        <a:rPr lang="en-US" altLang="zh-CN" sz="1400"/>
                        <a:t>(</a:t>
                      </a:r>
                      <a:r>
                        <a:rPr lang="zh-CN" altLang="en-US" sz="1400"/>
                        <a:t>存储访问框架</a:t>
                      </a:r>
                      <a:r>
                        <a:rPr lang="en-US" altLang="zh-CN" sz="1400"/>
                        <a:t>)</a:t>
                      </a:r>
                      <a:endParaRPr lang="en-US" altLang="zh-CN" sz="1800"/>
                    </a:p>
                  </a:txBody>
                  <a:tcPr anchor="ctr" anchorCtr="0">
                    <a:solidFill>
                      <a:schemeClr val="accent3">
                        <a:lumMod val="20000"/>
                        <a:lumOff val="80000"/>
                      </a:schemeClr>
                    </a:solidFill>
                  </a:tcPr>
                </a:tc>
                <a:tc>
                  <a:txBody>
                    <a:bodyPr/>
                    <a:p>
                      <a:pPr algn="ctr">
                        <a:buNone/>
                      </a:pPr>
                      <a:r>
                        <a:rPr lang="zh-CN" altLang="en-US" sz="1800"/>
                        <a:t>无</a:t>
                      </a:r>
                      <a:endParaRPr lang="zh-CN" altLang="en-US" sz="1800"/>
                    </a:p>
                  </a:txBody>
                  <a:tcPr anchor="ctr" anchorCtr="0">
                    <a:solidFill>
                      <a:schemeClr val="accent3">
                        <a:lumMod val="20000"/>
                        <a:lumOff val="80000"/>
                      </a:schemeClr>
                    </a:solidFill>
                  </a:tcPr>
                </a:tc>
                <a:tc>
                  <a:txBody>
                    <a:bodyPr/>
                    <a:p>
                      <a:pPr algn="ctr">
                        <a:buNone/>
                      </a:pPr>
                      <a:r>
                        <a:rPr lang="zh-CN" altLang="en-US" sz="1800"/>
                        <a:t>是</a:t>
                      </a:r>
                      <a:endParaRPr lang="zh-CN" altLang="en-US" sz="1800"/>
                    </a:p>
                    <a:p>
                      <a:pPr algn="ctr">
                        <a:buNone/>
                      </a:pPr>
                      <a:r>
                        <a:rPr lang="zh-CN" altLang="en-US" sz="1400"/>
                        <a:t>（可以通过系统文件选择器访问）</a:t>
                      </a:r>
                      <a:endParaRPr lang="zh-CN" altLang="en-US" sz="1400"/>
                    </a:p>
                  </a:txBody>
                  <a:tcPr anchor="ctr" anchorCtr="0">
                    <a:solidFill>
                      <a:schemeClr val="accent3">
                        <a:lumMod val="20000"/>
                        <a:lumOff val="80000"/>
                      </a:schemeClr>
                    </a:solidFill>
                  </a:tcPr>
                </a:tc>
                <a:tc>
                  <a:txBody>
                    <a:bodyPr/>
                    <a:p>
                      <a:pPr algn="ctr">
                        <a:buNone/>
                      </a:pPr>
                      <a:r>
                        <a:rPr lang="zh-CN" altLang="en-US" sz="1800"/>
                        <a:t>否</a:t>
                      </a:r>
                      <a:endParaRPr lang="zh-CN" altLang="en-US" sz="1800"/>
                    </a:p>
                  </a:txBody>
                  <a:tcPr anchor="ctr" anchorCtr="0">
                    <a:solidFill>
                      <a:schemeClr val="accent3">
                        <a:lumMod val="20000"/>
                        <a:lumOff val="8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420370"/>
            <a:ext cx="10515600" cy="846455"/>
          </a:xfrm>
        </p:spPr>
        <p:txBody>
          <a:bodyPr/>
          <a:p>
            <a:r>
              <a:rPr lang="zh-CN" altLang="en-US" sz="3600">
                <a:solidFill>
                  <a:schemeClr val="tx1"/>
                </a:solidFill>
                <a:effectLst>
                  <a:outerShdw blurRad="38100" dist="19050" dir="2700000" algn="tl" rotWithShape="0">
                    <a:schemeClr val="dk1">
                      <a:alpha val="40000"/>
                    </a:schemeClr>
                  </a:outerShdw>
                </a:effectLst>
              </a:rPr>
              <a:t>分区存储</a:t>
            </a:r>
            <a:endParaRPr lang="en-US" altLang="zh-CN" sz="3600">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40740" y="1471295"/>
            <a:ext cx="10515600" cy="419735"/>
          </a:xfrm>
        </p:spPr>
        <p:txBody>
          <a:bodyPr>
            <a:normAutofit fontScale="90000"/>
          </a:bodyPr>
          <a:p>
            <a:pPr marL="0" indent="0">
              <a:buNone/>
            </a:pPr>
            <a:r>
              <a:rPr lang="zh-CN" altLang="en-US" sz="2400">
                <a:solidFill>
                  <a:schemeClr val="tx1"/>
                </a:solidFill>
                <a:effectLst>
                  <a:outerShdw blurRad="38100" dist="19050" dir="2700000" algn="tl" rotWithShape="0">
                    <a:schemeClr val="dk1">
                      <a:alpha val="40000"/>
                    </a:schemeClr>
                  </a:outerShdw>
                </a:effectLst>
              </a:rPr>
              <a:t>访问共享存储空间的媒体文件</a:t>
            </a:r>
            <a:r>
              <a:rPr lang="en-US" altLang="zh-CN" sz="2400">
                <a:effectLst>
                  <a:outerShdw blurRad="38100" dist="19050" dir="2700000" algn="tl" rotWithShape="0">
                    <a:schemeClr val="dk1">
                      <a:alpha val="40000"/>
                    </a:schemeClr>
                  </a:outerShdw>
                </a:effectLst>
                <a:sym typeface="+mn-ea"/>
              </a:rPr>
              <a:t>(MediaStore)</a:t>
            </a:r>
            <a:endParaRPr lang="zh-CN" altLang="en-US" sz="2400">
              <a:solidFill>
                <a:schemeClr val="tx1"/>
              </a:solidFill>
              <a:effectLst>
                <a:outerShdw blurRad="38100" dist="19050" dir="2700000" algn="tl" rotWithShape="0">
                  <a:schemeClr val="dk1">
                    <a:alpha val="40000"/>
                  </a:schemeClr>
                </a:outerShdw>
              </a:effectLst>
            </a:endParaRPr>
          </a:p>
          <a:p>
            <a:pPr marL="0" indent="0">
              <a:buNone/>
            </a:pPr>
            <a:endParaRPr lang="zh-CN" altLang="en-US" sz="2400">
              <a:solidFill>
                <a:schemeClr val="tx1"/>
              </a:solidFill>
              <a:effectLst>
                <a:outerShdw blurRad="38100" dist="19050" dir="2700000" algn="tl" rotWithShape="0">
                  <a:schemeClr val="dk1">
                    <a:alpha val="40000"/>
                  </a:schemeClr>
                </a:outerShdw>
              </a:effectLst>
            </a:endParaRPr>
          </a:p>
          <a:p>
            <a:pPr algn="l">
              <a:buNone/>
            </a:pPr>
            <a:endParaRPr lang="zh-CN" altLang="en-US" sz="2400">
              <a:solidFill>
                <a:schemeClr val="tx1"/>
              </a:solidFill>
              <a:effectLst>
                <a:outerShdw blurRad="38100" dist="19050" dir="2700000" algn="tl" rotWithShape="0">
                  <a:schemeClr val="dk1">
                    <a:alpha val="40000"/>
                  </a:schemeClr>
                </a:outerShdw>
              </a:effectLst>
              <a:sym typeface="+mn-ea"/>
            </a:endParaRPr>
          </a:p>
        </p:txBody>
      </p:sp>
      <p:sp>
        <p:nvSpPr>
          <p:cNvPr id="4" name="文本框 3"/>
          <p:cNvSpPr txBox="1"/>
          <p:nvPr/>
        </p:nvSpPr>
        <p:spPr>
          <a:xfrm>
            <a:off x="840740" y="2001520"/>
            <a:ext cx="10514965" cy="4554220"/>
          </a:xfrm>
          <a:prstGeom prst="rect">
            <a:avLst/>
          </a:prstGeom>
          <a:noFill/>
        </p:spPr>
        <p:txBody>
          <a:bodyPr wrap="square" rtlCol="0">
            <a:spAutoFit/>
          </a:bodyPr>
          <a:p>
            <a:pPr indent="0" fontAlgn="auto" latinLnBrk="1">
              <a:lnSpc>
                <a:spcPct val="150000"/>
              </a:lnSpc>
            </a:pPr>
            <a:r>
              <a:rPr lang="en-US" altLang="zh-CN" sz="1900">
                <a:solidFill>
                  <a:schemeClr val="tx1"/>
                </a:solidFill>
                <a:effectLst/>
                <a:sym typeface="+mn-ea"/>
              </a:rPr>
              <a:t>Android</a:t>
            </a:r>
            <a:r>
              <a:rPr lang="zh-CN" altLang="en-US" sz="1900">
                <a:solidFill>
                  <a:schemeClr val="tx1"/>
                </a:solidFill>
                <a:effectLst/>
                <a:sym typeface="+mn-ea"/>
              </a:rPr>
              <a:t>系统会自动扫描外部存储，并将媒体文件添加到这些集合中：</a:t>
            </a:r>
            <a:endParaRPr lang="zh-CN" altLang="en-US" sz="1900">
              <a:solidFill>
                <a:schemeClr val="tx1"/>
              </a:solidFill>
              <a:effectLst/>
              <a:sym typeface="+mn-ea"/>
            </a:endParaRPr>
          </a:p>
          <a:p>
            <a:pPr marL="342900" indent="0" fontAlgn="auto" latinLnBrk="1">
              <a:lnSpc>
                <a:spcPct val="150000"/>
              </a:lnSpc>
              <a:spcBef>
                <a:spcPts val="600"/>
              </a:spcBef>
              <a:buFont typeface="Wingdings" panose="05000000000000000000" charset="0"/>
              <a:buChar char=""/>
            </a:pPr>
            <a:r>
              <a:rPr lang="zh-CN" altLang="en-US" sz="1900" b="1">
                <a:solidFill>
                  <a:schemeClr val="tx1"/>
                </a:solidFill>
                <a:effectLst/>
                <a:sym typeface="+mn-ea"/>
              </a:rPr>
              <a:t> 图片 </a:t>
            </a:r>
            <a:r>
              <a:rPr lang="zh-CN" altLang="en-US" sz="1900">
                <a:solidFill>
                  <a:schemeClr val="tx1"/>
                </a:solidFill>
                <a:effectLst/>
                <a:sym typeface="+mn-ea"/>
              </a:rPr>
              <a:t>存储在 DCIM/ 和 Pictures/ 目录中，系统会将这些文件添加到 MediaStore.Images 表中。</a:t>
            </a:r>
            <a:endParaRPr lang="zh-CN" altLang="en-US" sz="1900">
              <a:solidFill>
                <a:schemeClr val="tx1"/>
              </a:solidFill>
              <a:effectLst/>
              <a:sym typeface="+mn-ea"/>
            </a:endParaRPr>
          </a:p>
          <a:p>
            <a:pPr marL="342900" indent="0" fontAlgn="auto" latinLnBrk="1">
              <a:lnSpc>
                <a:spcPct val="150000"/>
              </a:lnSpc>
              <a:buFont typeface="Wingdings" panose="05000000000000000000" charset="0"/>
              <a:buChar char=""/>
            </a:pPr>
            <a:r>
              <a:rPr lang="zh-CN" altLang="en-US" sz="1900" b="1">
                <a:solidFill>
                  <a:schemeClr val="tx1"/>
                </a:solidFill>
                <a:effectLst/>
                <a:sym typeface="+mn-ea"/>
              </a:rPr>
              <a:t> 视频</a:t>
            </a:r>
            <a:r>
              <a:rPr lang="zh-CN" altLang="en-US" sz="1900">
                <a:solidFill>
                  <a:schemeClr val="tx1"/>
                </a:solidFill>
                <a:effectLst/>
                <a:sym typeface="+mn-ea"/>
              </a:rPr>
              <a:t> 存储在 DCIM/、Movies/ 和 Pictures/ 目录中，</a:t>
            </a:r>
            <a:r>
              <a:rPr lang="zh-CN" altLang="en-US" sz="1900">
                <a:effectLst/>
                <a:sym typeface="+mn-ea"/>
              </a:rPr>
              <a:t>系统会将这些文件添加到 MediaStore.</a:t>
            </a:r>
            <a:r>
              <a:rPr lang="en-US" altLang="zh-CN" sz="1900">
                <a:effectLst/>
                <a:sym typeface="+mn-ea"/>
              </a:rPr>
              <a:t>Video</a:t>
            </a:r>
            <a:r>
              <a:rPr lang="zh-CN" altLang="en-US" sz="1900">
                <a:effectLst/>
                <a:sym typeface="+mn-ea"/>
              </a:rPr>
              <a:t>表中。</a:t>
            </a:r>
            <a:endParaRPr lang="zh-CN" altLang="en-US" sz="1900">
              <a:solidFill>
                <a:schemeClr val="tx1"/>
              </a:solidFill>
              <a:effectLst/>
              <a:sym typeface="+mn-ea"/>
            </a:endParaRPr>
          </a:p>
          <a:p>
            <a:pPr marL="342900" indent="0" fontAlgn="auto" latinLnBrk="1">
              <a:lnSpc>
                <a:spcPct val="150000"/>
              </a:lnSpc>
              <a:buFont typeface="Wingdings" panose="05000000000000000000" charset="0"/>
              <a:buChar char=""/>
            </a:pPr>
            <a:r>
              <a:rPr lang="zh-CN" altLang="en-US" sz="1900" b="1">
                <a:solidFill>
                  <a:schemeClr val="tx1"/>
                </a:solidFill>
                <a:effectLst/>
                <a:sym typeface="+mn-ea"/>
              </a:rPr>
              <a:t> 音频</a:t>
            </a:r>
            <a:r>
              <a:rPr lang="zh-CN" altLang="en-US" sz="1900">
                <a:solidFill>
                  <a:schemeClr val="tx1"/>
                </a:solidFill>
                <a:effectLst/>
                <a:sym typeface="+mn-ea"/>
              </a:rPr>
              <a:t> 存储在 Alarms/、Audiobooks/、Music/、Notifications/、Podcasts/ 和 Ringtones/ 目录中，以及位于 Music/ 或 Movies/ 目录中的音频播放列表中。系统将这些文件添加到 MediaStore.Audio 表中。</a:t>
            </a:r>
            <a:endParaRPr lang="zh-CN" altLang="en-US" sz="1900">
              <a:solidFill>
                <a:schemeClr val="tx1"/>
              </a:solidFill>
              <a:effectLst/>
              <a:sym typeface="+mn-ea"/>
            </a:endParaRPr>
          </a:p>
          <a:p>
            <a:pPr marL="342900" indent="0" fontAlgn="auto" latinLnBrk="1">
              <a:lnSpc>
                <a:spcPct val="150000"/>
              </a:lnSpc>
              <a:buFont typeface="Wingdings" panose="05000000000000000000" charset="0"/>
              <a:buChar char=""/>
            </a:pPr>
            <a:r>
              <a:rPr lang="zh-CN" altLang="en-US" sz="1900" b="1">
                <a:solidFill>
                  <a:schemeClr val="tx1"/>
                </a:solidFill>
                <a:effectLst/>
                <a:sym typeface="+mn-ea"/>
              </a:rPr>
              <a:t> 下载的文件</a:t>
            </a:r>
            <a:r>
              <a:rPr lang="zh-CN" altLang="en-US" sz="1900">
                <a:solidFill>
                  <a:schemeClr val="tx1"/>
                </a:solidFill>
                <a:effectLst/>
                <a:sym typeface="+mn-ea"/>
              </a:rPr>
              <a:t> 存储在 Download/ 目录中。在搭载 Android 10及更高版本的设备上，这些文件存储在 MediaStore.Downloads 表中。此表格在 Android </a:t>
            </a:r>
            <a:r>
              <a:rPr lang="en-US" altLang="zh-CN" sz="1900">
                <a:solidFill>
                  <a:schemeClr val="tx1"/>
                </a:solidFill>
                <a:effectLst/>
                <a:sym typeface="+mn-ea"/>
              </a:rPr>
              <a:t>9</a:t>
            </a:r>
            <a:r>
              <a:rPr lang="zh-CN" altLang="en-US" sz="1900">
                <a:solidFill>
                  <a:schemeClr val="tx1"/>
                </a:solidFill>
                <a:effectLst/>
                <a:sym typeface="+mn-ea"/>
              </a:rPr>
              <a:t>及更低版本中不可用。</a:t>
            </a:r>
            <a:endParaRPr lang="zh-CN" altLang="en-US" sz="1900">
              <a:effectLst/>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96620" y="2715260"/>
            <a:ext cx="10398760" cy="3322955"/>
          </a:xfrm>
          <a:prstGeom prst="rect">
            <a:avLst/>
          </a:prstGeom>
          <a:noFill/>
        </p:spPr>
        <p:txBody>
          <a:bodyPr wrap="square" rtlCol="0">
            <a:spAutoFit/>
          </a:bodyPr>
          <a:p>
            <a:pPr indent="0" fontAlgn="auto">
              <a:lnSpc>
                <a:spcPct val="200000"/>
              </a:lnSpc>
            </a:pPr>
            <a:r>
              <a:rPr lang="zh-CN" altLang="en-US" sz="2000"/>
              <a:t>媒体库还包含一个名为 MediaStore.Files 的集合。它所对应的表中查询显示的数据在</a:t>
            </a:r>
            <a:r>
              <a:rPr lang="en-US" altLang="zh-CN" sz="2000"/>
              <a:t>TargetApi</a:t>
            </a:r>
            <a:r>
              <a:rPr lang="zh-CN" altLang="en-US" sz="2000"/>
              <a:t>不同的版本中不一样：</a:t>
            </a:r>
            <a:endParaRPr lang="zh-CN" altLang="en-US" sz="2000"/>
          </a:p>
          <a:p>
            <a:pPr marL="342900" indent="0" fontAlgn="auto">
              <a:lnSpc>
                <a:spcPct val="200000"/>
              </a:lnSpc>
              <a:spcBef>
                <a:spcPts val="1200"/>
              </a:spcBef>
              <a:buFont typeface="Wingdings" panose="05000000000000000000" charset="0"/>
              <a:buChar char=""/>
            </a:pPr>
            <a:r>
              <a:rPr lang="en-US" altLang="zh-CN" sz="2000"/>
              <a:t>TargetApi 29</a:t>
            </a:r>
            <a:r>
              <a:rPr lang="zh-CN" altLang="en-US" sz="2000"/>
              <a:t>及以上，启用了分区存储的话，只会显示图片、视频、音频文件；若停用了分区存储，会显示所有类型的媒体文件</a:t>
            </a:r>
            <a:r>
              <a:rPr lang="en-US" altLang="zh-CN" sz="2000"/>
              <a:t>(</a:t>
            </a:r>
            <a:r>
              <a:rPr lang="zh-CN" altLang="en-US" sz="2000"/>
              <a:t>需要存储权限</a:t>
            </a:r>
            <a:r>
              <a:rPr lang="en-US" altLang="zh-CN" sz="2000"/>
              <a:t>)</a:t>
            </a:r>
            <a:r>
              <a:rPr lang="zh-CN" altLang="en-US" sz="2000"/>
              <a:t>。</a:t>
            </a:r>
            <a:endParaRPr lang="zh-CN" altLang="en-US" sz="2000"/>
          </a:p>
          <a:p>
            <a:pPr marL="342900" indent="0" fontAlgn="auto">
              <a:lnSpc>
                <a:spcPct val="200000"/>
              </a:lnSpc>
              <a:buFont typeface="Wingdings" panose="05000000000000000000" charset="0"/>
              <a:buChar char=""/>
            </a:pPr>
            <a:r>
              <a:rPr lang="en-US" altLang="zh-CN" sz="2000"/>
              <a:t>TargetApi 28</a:t>
            </a:r>
            <a:r>
              <a:rPr lang="zh-CN" altLang="en-US" sz="2000"/>
              <a:t>及以下，会显示所有类型的媒体文件</a:t>
            </a:r>
            <a:r>
              <a:rPr lang="en-US" altLang="zh-CN" sz="2000"/>
              <a:t>(</a:t>
            </a:r>
            <a:r>
              <a:rPr lang="zh-CN" altLang="en-US" sz="2000"/>
              <a:t>需要存储权限</a:t>
            </a:r>
            <a:r>
              <a:rPr lang="en-US" altLang="zh-CN" sz="2000"/>
              <a:t>)</a:t>
            </a:r>
            <a:r>
              <a:rPr lang="zh-CN" altLang="en-US" sz="2000"/>
              <a:t>。</a:t>
            </a:r>
            <a:endParaRPr lang="zh-CN" altLang="en-US" sz="2000"/>
          </a:p>
        </p:txBody>
      </p:sp>
      <p:sp>
        <p:nvSpPr>
          <p:cNvPr id="6" name="内容占位符 5"/>
          <p:cNvSpPr>
            <a:spLocks noGrp="1"/>
          </p:cNvSpPr>
          <p:nvPr>
            <p:ph idx="1"/>
          </p:nvPr>
        </p:nvSpPr>
        <p:spPr>
          <a:xfrm>
            <a:off x="896620" y="179959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访问共享存储空间的媒体文件</a:t>
            </a:r>
            <a:r>
              <a:rPr lang="en-US" altLang="zh-CN" sz="2800">
                <a:effectLst>
                  <a:outerShdw blurRad="38100" dist="19050" dir="2700000" algn="tl" rotWithShape="0">
                    <a:schemeClr val="dk1">
                      <a:alpha val="40000"/>
                    </a:schemeClr>
                  </a:outerShdw>
                </a:effectLst>
                <a:sym typeface="+mn-ea"/>
              </a:rPr>
              <a:t>(MediaStore)</a:t>
            </a:r>
            <a:endParaRPr lang="zh-CN" altLang="en-US" sz="2800">
              <a:solidFill>
                <a:schemeClr val="tx1"/>
              </a:solidFill>
              <a:effectLst>
                <a:outerShdw blurRad="38100" dist="19050" dir="2700000" algn="tl" rotWithShape="0">
                  <a:schemeClr val="dk1">
                    <a:alpha val="40000"/>
                  </a:schemeClr>
                </a:outerShdw>
              </a:effectLst>
            </a:endParaRPr>
          </a:p>
          <a:p>
            <a:pPr marL="0" indent="0">
              <a:buNone/>
            </a:pP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896620" y="623570"/>
            <a:ext cx="10515600" cy="810895"/>
          </a:xfrm>
        </p:spPr>
        <p:txBody>
          <a:bodyPr/>
          <a:p>
            <a:pPr algn="l"/>
            <a:r>
              <a:rPr lang="zh-CN" altLang="en-US" sz="3600">
                <a:solidFill>
                  <a:schemeClr val="tx1"/>
                </a:solidFill>
                <a:effectLst>
                  <a:outerShdw blurRad="38100" dist="38100" dir="2700000" algn="tl">
                    <a:srgbClr val="000000">
                      <a:alpha val="43137"/>
                    </a:srgbClr>
                  </a:outerShdw>
                </a:effectLst>
              </a:rPr>
              <a:t>分区存储</a:t>
            </a:r>
            <a:endParaRPr lang="en-US" altLang="zh-CN" sz="3600">
              <a:solidFill>
                <a:schemeClr val="tx1"/>
              </a:solidFill>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UNIT_TABLE_BEAUTIFY" val="smartTable{dbefa374-e06e-44d1-847b-1c1baff296bc}"/>
</p:tagLst>
</file>

<file path=ppt/tags/tag3.xml><?xml version="1.0" encoding="utf-8"?>
<p:tagLst xmlns:p="http://schemas.openxmlformats.org/presentationml/2006/main">
  <p:tag name="KSO_WM_UNIT_TABLE_BEAUTIFY" val="smartTable{dbefa374-e06e-44d1-847b-1c1baff296bc}"/>
</p:tagLst>
</file>

<file path=ppt/tags/tag4.xml><?xml version="1.0" encoding="utf-8"?>
<p:tagLst xmlns:p="http://schemas.openxmlformats.org/presentationml/2006/main">
  <p:tag name="KSO_WM_UNIT_PLACING_PICTURE_USER_VIEWPORT" val="{&quot;height&quot;:7376,&quot;width&quot;:3687}"/>
</p:tagLst>
</file>

<file path=ppt/tags/tag5.xml><?xml version="1.0" encoding="utf-8"?>
<p:tagLst xmlns:p="http://schemas.openxmlformats.org/presentationml/2006/main">
  <p:tag name="KSO_WM_UNIT_PLACING_PICTURE_USER_VIEWPORT" val="{&quot;height&quot;:3855,&quot;width&quot;:4302}"/>
</p:tagLst>
</file>

<file path=ppt/tags/tag6.xml><?xml version="1.0" encoding="utf-8"?>
<p:tagLst xmlns:p="http://schemas.openxmlformats.org/presentationml/2006/main">
  <p:tag name="KSO_WM_UNIT_PLACING_PICTURE_USER_VIEWPORT" val="{&quot;height&quot;:4580,&quot;width&quot;:6280}"/>
</p:tagLst>
</file>

<file path=ppt/tags/tag7.xml><?xml version="1.0" encoding="utf-8"?>
<p:tagLst xmlns:p="http://schemas.openxmlformats.org/presentationml/2006/main">
  <p:tag name="KSO_WM_UNIT_PLACING_PICTURE_USER_VIEWPORT" val="{&quot;height&quot;:10800,&quot;width&quot;:1438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8393</Words>
  <Application>WPS 演示</Application>
  <PresentationFormat>宽屏</PresentationFormat>
  <Paragraphs>436</Paragraphs>
  <Slides>38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38</vt:i4>
      </vt:variant>
    </vt:vector>
  </HeadingPairs>
  <TitlesOfParts>
    <vt:vector size="51" baseType="lpstr">
      <vt:lpstr>Arial</vt:lpstr>
      <vt:lpstr>方正书宋_GBK</vt:lpstr>
      <vt:lpstr>Wingdings</vt:lpstr>
      <vt:lpstr>Wingdings</vt:lpstr>
      <vt:lpstr>Calibri Light</vt:lpstr>
      <vt:lpstr>Helvetica Neue</vt:lpstr>
      <vt:lpstr>宋体</vt:lpstr>
      <vt:lpstr>汉仪书宋二KW</vt:lpstr>
      <vt:lpstr>微软雅黑</vt:lpstr>
      <vt:lpstr>汉仪旗黑</vt:lpstr>
      <vt:lpstr>Arial Unicode MS</vt:lpstr>
      <vt:lpstr>Calibri</vt:lpstr>
      <vt:lpstr>Office 主题</vt:lpstr>
      <vt:lpstr>Android 10、11适配</vt:lpstr>
      <vt:lpstr>主要内容</vt:lpstr>
      <vt:lpstr>分区存储</vt:lpstr>
      <vt:lpstr>分区存储</vt:lpstr>
      <vt:lpstr>分区存储</vt:lpstr>
      <vt:lpstr>分区存储</vt:lpstr>
      <vt:lpstr>分区存储</vt:lpstr>
      <vt:lpstr>分区存储</vt:lpstr>
      <vt:lpstr>分区存储</vt:lpstr>
      <vt:lpstr>分区存储</vt:lpstr>
      <vt:lpstr>分区存储</vt:lpstr>
      <vt:lpstr>分区存储</vt:lpstr>
      <vt:lpstr>分区存储</vt:lpstr>
      <vt:lpstr>分区存储</vt:lpstr>
      <vt:lpstr>分区存储</vt:lpstr>
      <vt:lpstr>位置(定位)</vt:lpstr>
      <vt:lpstr>位置(定位)</vt:lpstr>
      <vt:lpstr>位置(定位)</vt:lpstr>
      <vt:lpstr>权限变更</vt:lpstr>
      <vt:lpstr>权限变更</vt:lpstr>
      <vt:lpstr>权限变更</vt:lpstr>
      <vt:lpstr>权限变更</vt:lpstr>
      <vt:lpstr>权限变更</vt:lpstr>
      <vt:lpstr>权限变更</vt:lpstr>
      <vt:lpstr>权限变更</vt:lpstr>
      <vt:lpstr>后台启动Activity限制</vt:lpstr>
      <vt:lpstr>设备标识符限制</vt:lpstr>
      <vt:lpstr>软件包的可见性</vt:lpstr>
      <vt:lpstr>软件包的可见性</vt:lpstr>
      <vt:lpstr>软件包的可见性</vt:lpstr>
      <vt:lpstr>数据访问审核</vt:lpstr>
      <vt:lpstr>MAC地址变更</vt:lpstr>
      <vt:lpstr>5G功能</vt:lpstr>
      <vt:lpstr>Toast变更</vt:lpstr>
      <vt:lpstr>前台服务</vt:lpstr>
      <vt:lpstr>前台服务</vt:lpstr>
      <vt:lpstr>其他...</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primefu6g</dc:creator>
  <cp:lastModifiedBy>eleven</cp:lastModifiedBy>
  <cp:revision>190</cp:revision>
  <dcterms:created xsi:type="dcterms:W3CDTF">2020-09-09T01:48:10Z</dcterms:created>
  <dcterms:modified xsi:type="dcterms:W3CDTF">2020-09-09T01:48:10Z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2052-2.6.1.4274</vt:lpwstr>
  </property>
</Properties>
</file>