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09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5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8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1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0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9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8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0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538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23-Sep-21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25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1" descr="Computer script on a screen">
            <a:extLst>
              <a:ext uri="{FF2B5EF4-FFF2-40B4-BE49-F238E27FC236}">
                <a16:creationId xmlns:a16="http://schemas.microsoft.com/office/drawing/2014/main" id="{24A0F342-C73F-4C03-92C5-6CEEF385B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49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3B1ABA-1AA9-44C0-9FC7-8FE2E52CE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953000" cy="224789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badi" panose="020B0604020104020204" pitchFamily="34" charset="0"/>
              </a:rPr>
              <a:t>Software Update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F50230-EE73-4300-8D43-32E9BA7E4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4706" y="3041413"/>
            <a:ext cx="2858548" cy="77517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badi" panose="020B0604020104020204" pitchFamily="34" charset="0"/>
              </a:rPr>
              <a:t>CC1310 Firmware and Python Code</a:t>
            </a:r>
          </a:p>
        </p:txBody>
      </p:sp>
    </p:spTree>
    <p:extLst>
      <p:ext uri="{BB962C8B-B14F-4D97-AF65-F5344CB8AC3E}">
        <p14:creationId xmlns:p14="http://schemas.microsoft.com/office/powerpoint/2010/main" val="93504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09DF-7C31-4847-9AF6-289D1284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96660"/>
            <a:ext cx="9905999" cy="1360898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CC1310 two ESD 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97C3A-BBAB-4A09-A650-FA8AC1EE7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75" t="77015" r="28142" b="1764"/>
          <a:stretch/>
        </p:blipFill>
        <p:spPr>
          <a:xfrm>
            <a:off x="473758" y="2894424"/>
            <a:ext cx="5268122" cy="253364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CDE3E8-D324-4341-AA74-1D58318350F6}"/>
              </a:ext>
            </a:extLst>
          </p:cNvPr>
          <p:cNvCxnSpPr>
            <a:cxnSpLocks/>
          </p:cNvCxnSpPr>
          <p:nvPr/>
        </p:nvCxnSpPr>
        <p:spPr>
          <a:xfrm flipH="1">
            <a:off x="1881554" y="2242038"/>
            <a:ext cx="562708" cy="7649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620690-1F98-446D-8DC2-7C1173FE6569}"/>
              </a:ext>
            </a:extLst>
          </p:cNvPr>
          <p:cNvCxnSpPr>
            <a:cxnSpLocks/>
          </p:cNvCxnSpPr>
          <p:nvPr/>
        </p:nvCxnSpPr>
        <p:spPr>
          <a:xfrm>
            <a:off x="2444262" y="2242038"/>
            <a:ext cx="263769" cy="7649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8D16E0-7C86-4B6C-90BD-FF121E9986E9}"/>
              </a:ext>
            </a:extLst>
          </p:cNvPr>
          <p:cNvSpPr txBox="1"/>
          <p:nvPr/>
        </p:nvSpPr>
        <p:spPr>
          <a:xfrm>
            <a:off x="1098011" y="1630876"/>
            <a:ext cx="295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4 Analog Pins Assigned to </a:t>
            </a:r>
          </a:p>
          <a:p>
            <a:pPr algn="ctr"/>
            <a:r>
              <a:rPr lang="en-US" dirty="0">
                <a:latin typeface="Abadi" panose="020B0604020104020204" pitchFamily="34" charset="0"/>
              </a:rPr>
              <a:t>(A0, A1) and (A2, A3)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614DACB-C2AE-446D-924E-41092EAE1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987" y="196660"/>
            <a:ext cx="2962566" cy="254794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19446D-BD42-4F5C-BDA1-B9DBD4C27117}"/>
              </a:ext>
            </a:extLst>
          </p:cNvPr>
          <p:cNvCxnSpPr>
            <a:cxnSpLocks/>
          </p:cNvCxnSpPr>
          <p:nvPr/>
        </p:nvCxnSpPr>
        <p:spPr>
          <a:xfrm>
            <a:off x="7200900" y="712177"/>
            <a:ext cx="2371666" cy="204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5C2561-56CF-4F44-A5BC-B2BA0AF01F3C}"/>
              </a:ext>
            </a:extLst>
          </p:cNvPr>
          <p:cNvCxnSpPr>
            <a:cxnSpLocks/>
          </p:cNvCxnSpPr>
          <p:nvPr/>
        </p:nvCxnSpPr>
        <p:spPr>
          <a:xfrm flipV="1">
            <a:off x="7482254" y="999328"/>
            <a:ext cx="2090312" cy="11986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CE92FA-DDE5-49EE-8D63-90FAA53D941B}"/>
              </a:ext>
            </a:extLst>
          </p:cNvPr>
          <p:cNvSpPr txBox="1"/>
          <p:nvPr/>
        </p:nvSpPr>
        <p:spPr>
          <a:xfrm>
            <a:off x="8977937" y="660823"/>
            <a:ext cx="295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Assign variables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A832EF1-3FDC-4E7C-B8D4-BF7881F99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888" y="1112873"/>
            <a:ext cx="2652346" cy="145605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0A1016-D50A-456D-BD04-3E38936E5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1880" y="2929593"/>
            <a:ext cx="3136778" cy="3963576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EE090BC-6700-42F9-8C56-E63E34467CE8}"/>
              </a:ext>
            </a:extLst>
          </p:cNvPr>
          <p:cNvSpPr/>
          <p:nvPr/>
        </p:nvSpPr>
        <p:spPr>
          <a:xfrm>
            <a:off x="5811715" y="2800942"/>
            <a:ext cx="3136778" cy="2017243"/>
          </a:xfrm>
          <a:prstGeom prst="roundRect">
            <a:avLst>
              <a:gd name="adj" fmla="val 449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87128F6-B4C3-4A34-A47F-E31E4A30DDF1}"/>
              </a:ext>
            </a:extLst>
          </p:cNvPr>
          <p:cNvSpPr/>
          <p:nvPr/>
        </p:nvSpPr>
        <p:spPr>
          <a:xfrm>
            <a:off x="5794382" y="4911095"/>
            <a:ext cx="3136778" cy="2017243"/>
          </a:xfrm>
          <a:prstGeom prst="roundRect">
            <a:avLst>
              <a:gd name="adj" fmla="val 449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995F43-8EE5-46FF-973F-4E2637A7836A}"/>
              </a:ext>
            </a:extLst>
          </p:cNvPr>
          <p:cNvSpPr txBox="1"/>
          <p:nvPr/>
        </p:nvSpPr>
        <p:spPr>
          <a:xfrm>
            <a:off x="8094944" y="3441354"/>
            <a:ext cx="295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ESD Port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834701-7DD6-4F8B-B9BF-9D4CA328945F}"/>
              </a:ext>
            </a:extLst>
          </p:cNvPr>
          <p:cNvSpPr txBox="1"/>
          <p:nvPr/>
        </p:nvSpPr>
        <p:spPr>
          <a:xfrm>
            <a:off x="8094944" y="5564246"/>
            <a:ext cx="295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ESD Port 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A3451F-A73E-43B4-AB61-200BE9649397}"/>
              </a:ext>
            </a:extLst>
          </p:cNvPr>
          <p:cNvCxnSpPr>
            <a:cxnSpLocks/>
          </p:cNvCxnSpPr>
          <p:nvPr/>
        </p:nvCxnSpPr>
        <p:spPr>
          <a:xfrm flipV="1">
            <a:off x="11396512" y="2218440"/>
            <a:ext cx="0" cy="4060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36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306F4D-DED8-4FF8-AAF0-4C3BD708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04" y="158262"/>
            <a:ext cx="9905999" cy="1360898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Recognizing ESD Tagname and its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CAE074-34E9-4204-AF10-F978396F784A}"/>
              </a:ext>
            </a:extLst>
          </p:cNvPr>
          <p:cNvSpPr txBox="1"/>
          <p:nvPr/>
        </p:nvSpPr>
        <p:spPr>
          <a:xfrm>
            <a:off x="628649" y="1503486"/>
            <a:ext cx="8937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Scenario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When multiple ESD, and wireless module is deployed in the shopfloor. </a:t>
            </a:r>
            <a:br>
              <a:rPr lang="en-US" dirty="0">
                <a:latin typeface="Abadi" panose="020B0604020104020204" pitchFamily="34" charset="0"/>
              </a:rPr>
            </a:br>
            <a:r>
              <a:rPr lang="en-US" dirty="0">
                <a:latin typeface="Abadi" panose="020B0604020104020204" pitchFamily="34" charset="0"/>
              </a:rPr>
              <a:t>The system will receive multiple result from unique sensor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Need to identify the unique value whenever there are changes in sensor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Obtain the unique data from web server and update SQL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62E29-CACA-4BB2-9312-377CF29FC6D0}"/>
              </a:ext>
            </a:extLst>
          </p:cNvPr>
          <p:cNvSpPr txBox="1"/>
          <p:nvPr/>
        </p:nvSpPr>
        <p:spPr>
          <a:xfrm>
            <a:off x="698986" y="3639713"/>
            <a:ext cx="95528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Example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Finding only ESD value on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package = “</a:t>
            </a:r>
            <a:r>
              <a:rPr lang="en-US" dirty="0">
                <a:solidFill>
                  <a:srgbClr val="FFFF00"/>
                </a:solidFill>
                <a:latin typeface="Abadi" panose="020B0604020104020204" pitchFamily="34" charset="0"/>
              </a:rPr>
              <a:t>L9_SMT_ESD_1_Op1 2</a:t>
            </a:r>
            <a:r>
              <a:rPr lang="en-US" dirty="0">
                <a:solidFill>
                  <a:srgbClr val="00B0F0"/>
                </a:solidFill>
                <a:latin typeface="Abadi" panose="020B0604020104020204" pitchFamily="34" charset="0"/>
              </a:rPr>
              <a:t>L10_SMT_Humd_1_Op1 58L12</a:t>
            </a:r>
            <a:r>
              <a:rPr lang="en-US" dirty="0">
                <a:solidFill>
                  <a:srgbClr val="FFFF00"/>
                </a:solidFill>
                <a:latin typeface="Abadi" panose="020B0604020104020204" pitchFamily="34" charset="0"/>
              </a:rPr>
              <a:t>_SMT_ESD_3_Op1 1</a:t>
            </a:r>
            <a:r>
              <a:rPr lang="en-US" dirty="0">
                <a:latin typeface="Abadi" panose="020B0604020104020204" pitchFamily="34" charset="0"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Package contains </a:t>
            </a:r>
            <a:r>
              <a:rPr lang="en-US" dirty="0">
                <a:solidFill>
                  <a:srgbClr val="FFFF00"/>
                </a:solidFill>
                <a:latin typeface="Abadi" panose="020B0604020104020204" pitchFamily="34" charset="0"/>
              </a:rPr>
              <a:t>two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badi" panose="020B0604020104020204" pitchFamily="34" charset="0"/>
              </a:rPr>
              <a:t>ESD data</a:t>
            </a:r>
            <a:r>
              <a:rPr lang="en-US" dirty="0">
                <a:latin typeface="Abadi" panose="020B0604020104020204" pitchFamily="34" charset="0"/>
              </a:rPr>
              <a:t> and </a:t>
            </a:r>
            <a:r>
              <a:rPr lang="en-US" dirty="0">
                <a:solidFill>
                  <a:srgbClr val="00B0F0"/>
                </a:solidFill>
                <a:latin typeface="Abadi" panose="020B0604020104020204" pitchFamily="34" charset="0"/>
              </a:rPr>
              <a:t>one humidity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F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Output : [(‘L9_SMT_ESD_1_Op1’, ‘2’), (‘L12_SMT_ESD_3_Op1’, ‘1’)]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10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D670FE-EB38-4312-B038-DE9CA5C7D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81" y="307730"/>
            <a:ext cx="9905999" cy="1360898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Find ESD Tagname “pattern matching”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89CDE-BFD1-49C0-A335-DB573BD86707}"/>
              </a:ext>
            </a:extLst>
          </p:cNvPr>
          <p:cNvSpPr txBox="1"/>
          <p:nvPr/>
        </p:nvSpPr>
        <p:spPr>
          <a:xfrm>
            <a:off x="1006720" y="2509511"/>
            <a:ext cx="41367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badi" panose="020B0604020104020204" pitchFamily="34" charset="0"/>
              </a:rPr>
              <a:t>‘</a:t>
            </a:r>
            <a:r>
              <a:rPr lang="en-US" sz="2800" dirty="0">
                <a:solidFill>
                  <a:srgbClr val="FFFF00"/>
                </a:solidFill>
                <a:latin typeface="Abadi" panose="020B0604020104020204" pitchFamily="34" charset="0"/>
              </a:rPr>
              <a:t>L</a:t>
            </a:r>
            <a:r>
              <a:rPr lang="en-US" sz="2800" dirty="0">
                <a:solidFill>
                  <a:srgbClr val="00B0F0"/>
                </a:solidFill>
                <a:latin typeface="Abadi" panose="020B0604020104020204" pitchFamily="34" charset="0"/>
              </a:rPr>
              <a:t>9</a:t>
            </a:r>
            <a:r>
              <a:rPr lang="en-US" sz="2800" dirty="0">
                <a:solidFill>
                  <a:srgbClr val="92D050"/>
                </a:solidFill>
                <a:latin typeface="Abadi" panose="020B0604020104020204" pitchFamily="34" charset="0"/>
              </a:rPr>
              <a:t>_SMT_</a:t>
            </a:r>
            <a:r>
              <a:rPr lang="en-US" sz="2800" dirty="0">
                <a:solidFill>
                  <a:srgbClr val="FFFF00"/>
                </a:solidFill>
                <a:latin typeface="Abadi" panose="020B0604020104020204" pitchFamily="34" charset="0"/>
              </a:rPr>
              <a:t>ESD_</a:t>
            </a:r>
            <a:r>
              <a:rPr lang="en-US" sz="2800" dirty="0">
                <a:solidFill>
                  <a:srgbClr val="00B0F0"/>
                </a:solidFill>
                <a:latin typeface="Abadi" panose="020B0604020104020204" pitchFamily="34" charset="0"/>
              </a:rPr>
              <a:t>1</a:t>
            </a:r>
            <a:r>
              <a:rPr lang="en-US" sz="2800" dirty="0">
                <a:solidFill>
                  <a:srgbClr val="92D050"/>
                </a:solidFill>
                <a:latin typeface="Abadi" panose="020B0604020104020204" pitchFamily="34" charset="0"/>
              </a:rPr>
              <a:t>_Op</a:t>
            </a:r>
            <a:r>
              <a:rPr lang="en-US" sz="2800" dirty="0">
                <a:solidFill>
                  <a:srgbClr val="00B0F0"/>
                </a:solidFill>
                <a:latin typeface="Abadi" panose="020B0604020104020204" pitchFamily="34" charset="0"/>
              </a:rPr>
              <a:t>1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Abadi" panose="020B0604020104020204" pitchFamily="34" charset="0"/>
              </a:rPr>
              <a:t>1</a:t>
            </a:r>
            <a:r>
              <a:rPr lang="en-US" sz="2800" dirty="0">
                <a:latin typeface="Abadi" panose="020B0604020104020204" pitchFamily="34" charset="0"/>
              </a:rPr>
              <a:t>’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86003C-93AB-448E-90E8-039A5B4D3EC7}"/>
              </a:ext>
            </a:extLst>
          </p:cNvPr>
          <p:cNvSpPr txBox="1"/>
          <p:nvPr/>
        </p:nvSpPr>
        <p:spPr>
          <a:xfrm>
            <a:off x="479181" y="1888408"/>
            <a:ext cx="8576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Use python regular expression to identify ESD data only.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FBCE8-1EA7-49C3-8A7C-D1EF242B9B91}"/>
              </a:ext>
            </a:extLst>
          </p:cNvPr>
          <p:cNvSpPr txBox="1"/>
          <p:nvPr/>
        </p:nvSpPr>
        <p:spPr>
          <a:xfrm>
            <a:off x="613263" y="3284503"/>
            <a:ext cx="5725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badi" panose="020B0604020104020204" pitchFamily="34" charset="0"/>
              </a:rPr>
              <a:t>‘</a:t>
            </a:r>
            <a:r>
              <a:rPr lang="pl-PL" sz="2800" dirty="0">
                <a:latin typeface="Abadi" panose="020B0604020104020204" pitchFamily="34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Abadi" panose="020B0604020104020204" pitchFamily="34" charset="0"/>
              </a:rPr>
              <a:t>L</a:t>
            </a:r>
            <a:r>
              <a:rPr lang="pl-PL" sz="2800" dirty="0">
                <a:solidFill>
                  <a:srgbClr val="00B0F0"/>
                </a:solidFill>
                <a:latin typeface="Abadi" panose="020B0604020104020204" pitchFamily="34" charset="0"/>
              </a:rPr>
              <a:t>\d+</a:t>
            </a:r>
            <a:r>
              <a:rPr lang="pl-PL" sz="2800" dirty="0">
                <a:solidFill>
                  <a:srgbClr val="92D050"/>
                </a:solidFill>
                <a:latin typeface="Abadi" panose="020B0604020104020204" pitchFamily="34" charset="0"/>
              </a:rPr>
              <a:t>\w+</a:t>
            </a:r>
            <a:r>
              <a:rPr lang="pl-PL" sz="2800" dirty="0">
                <a:solidFill>
                  <a:srgbClr val="FFFF00"/>
                </a:solidFill>
                <a:latin typeface="Abadi" panose="020B0604020104020204" pitchFamily="34" charset="0"/>
              </a:rPr>
              <a:t>ESD_</a:t>
            </a:r>
            <a:r>
              <a:rPr lang="pl-PL" sz="2800" dirty="0">
                <a:solidFill>
                  <a:srgbClr val="00B0F0"/>
                </a:solidFill>
                <a:latin typeface="Abadi" panose="020B0604020104020204" pitchFamily="34" charset="0"/>
              </a:rPr>
              <a:t>\d</a:t>
            </a:r>
            <a:r>
              <a:rPr lang="en-US" sz="2800" dirty="0">
                <a:solidFill>
                  <a:srgbClr val="00B0F0"/>
                </a:solidFill>
                <a:latin typeface="Abadi" panose="020B0604020104020204" pitchFamily="34" charset="0"/>
              </a:rPr>
              <a:t>+</a:t>
            </a:r>
            <a:r>
              <a:rPr lang="pl-PL" sz="2800" dirty="0">
                <a:solidFill>
                  <a:srgbClr val="92D050"/>
                </a:solidFill>
                <a:latin typeface="Abadi" panose="020B0604020104020204" pitchFamily="34" charset="0"/>
              </a:rPr>
              <a:t>\w+</a:t>
            </a:r>
            <a:r>
              <a:rPr lang="pl-PL" sz="2800" dirty="0">
                <a:solidFill>
                  <a:srgbClr val="00B0F0"/>
                </a:solidFill>
                <a:latin typeface="Abadi" panose="020B0604020104020204" pitchFamily="34" charset="0"/>
              </a:rPr>
              <a:t>\d</a:t>
            </a:r>
            <a:r>
              <a:rPr lang="en-US" sz="2800" dirty="0">
                <a:solidFill>
                  <a:srgbClr val="00B0F0"/>
                </a:solidFill>
                <a:latin typeface="Abadi" panose="020B0604020104020204" pitchFamily="34" charset="0"/>
              </a:rPr>
              <a:t>+</a:t>
            </a:r>
            <a:r>
              <a:rPr lang="pl-PL" sz="2800" dirty="0">
                <a:latin typeface="Abadi" panose="020B0604020104020204" pitchFamily="34" charset="0"/>
              </a:rPr>
              <a:t>)</a:t>
            </a:r>
            <a:r>
              <a:rPr lang="pl-PL" sz="2800" dirty="0">
                <a:solidFill>
                  <a:srgbClr val="FFC000"/>
                </a:solidFill>
                <a:latin typeface="Abadi" panose="020B0604020104020204" pitchFamily="34" charset="0"/>
              </a:rPr>
              <a:t>\s</a:t>
            </a:r>
            <a:r>
              <a:rPr lang="pl-PL" sz="2800" dirty="0">
                <a:latin typeface="Abadi" panose="020B0604020104020204" pitchFamily="34" charset="0"/>
              </a:rPr>
              <a:t>(</a:t>
            </a:r>
            <a:r>
              <a:rPr lang="pl-PL" sz="2800" dirty="0">
                <a:solidFill>
                  <a:srgbClr val="00B0F0"/>
                </a:solidFill>
                <a:latin typeface="Abadi" panose="020B0604020104020204" pitchFamily="34" charset="0"/>
              </a:rPr>
              <a:t>\d</a:t>
            </a:r>
            <a:r>
              <a:rPr lang="en-US" sz="2800" dirty="0">
                <a:solidFill>
                  <a:srgbClr val="00B0F0"/>
                </a:solidFill>
                <a:latin typeface="Abadi" panose="020B0604020104020204" pitchFamily="34" charset="0"/>
              </a:rPr>
              <a:t>+</a:t>
            </a:r>
            <a:r>
              <a:rPr lang="pl-PL" sz="2800" dirty="0">
                <a:latin typeface="Abadi" panose="020B0604020104020204" pitchFamily="34" charset="0"/>
              </a:rPr>
              <a:t>)</a:t>
            </a:r>
            <a:r>
              <a:rPr lang="en-US" sz="2800" dirty="0">
                <a:latin typeface="Abadi" panose="020B0604020104020204" pitchFamily="34" charset="0"/>
              </a:rPr>
              <a:t>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054307-64CE-4484-A656-69BB749AED47}"/>
              </a:ext>
            </a:extLst>
          </p:cNvPr>
          <p:cNvSpPr txBox="1"/>
          <p:nvPr/>
        </p:nvSpPr>
        <p:spPr>
          <a:xfrm>
            <a:off x="6783264" y="2255857"/>
            <a:ext cx="5110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Expression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\w 	: identify a character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\w+	: identify one or more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\d	: identify a digit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\d+	: identify one or more digits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\s	: identify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( )	: expression between parenthesis will output as tuple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badi" panose="020B0604020104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4D6927-4CFF-4E6E-B126-2FA338EAAF68}"/>
              </a:ext>
            </a:extLst>
          </p:cNvPr>
          <p:cNvCxnSpPr/>
          <p:nvPr/>
        </p:nvCxnSpPr>
        <p:spPr>
          <a:xfrm flipH="1">
            <a:off x="1169377" y="2945423"/>
            <a:ext cx="211015" cy="488549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6F13EB-9B97-4BBA-BAF9-73177DA81474}"/>
              </a:ext>
            </a:extLst>
          </p:cNvPr>
          <p:cNvCxnSpPr>
            <a:cxnSpLocks/>
          </p:cNvCxnSpPr>
          <p:nvPr/>
        </p:nvCxnSpPr>
        <p:spPr>
          <a:xfrm>
            <a:off x="3824654" y="2914343"/>
            <a:ext cx="107705" cy="519629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E4D742-B2DF-4514-B3C5-0121846AED2F}"/>
              </a:ext>
            </a:extLst>
          </p:cNvPr>
          <p:cNvCxnSpPr>
            <a:cxnSpLocks/>
          </p:cNvCxnSpPr>
          <p:nvPr/>
        </p:nvCxnSpPr>
        <p:spPr>
          <a:xfrm>
            <a:off x="1833745" y="2914343"/>
            <a:ext cx="199476" cy="519629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6E3A90-F4F0-411E-A3B4-F25237E9ACA6}"/>
              </a:ext>
            </a:extLst>
          </p:cNvPr>
          <p:cNvCxnSpPr>
            <a:cxnSpLocks/>
          </p:cNvCxnSpPr>
          <p:nvPr/>
        </p:nvCxnSpPr>
        <p:spPr>
          <a:xfrm flipH="1">
            <a:off x="1532793" y="2945423"/>
            <a:ext cx="10257" cy="4311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97651F-81E5-46AA-817B-AFAAFA21058A}"/>
              </a:ext>
            </a:extLst>
          </p:cNvPr>
          <p:cNvCxnSpPr>
            <a:cxnSpLocks/>
          </p:cNvCxnSpPr>
          <p:nvPr/>
        </p:nvCxnSpPr>
        <p:spPr>
          <a:xfrm flipH="1">
            <a:off x="3531578" y="2955816"/>
            <a:ext cx="10257" cy="4311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6B20FB-C3F1-4B0F-A49A-E5A1E8FBD203}"/>
              </a:ext>
            </a:extLst>
          </p:cNvPr>
          <p:cNvCxnSpPr>
            <a:cxnSpLocks/>
          </p:cNvCxnSpPr>
          <p:nvPr/>
        </p:nvCxnSpPr>
        <p:spPr>
          <a:xfrm flipH="1">
            <a:off x="4415570" y="2955816"/>
            <a:ext cx="10257" cy="4311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45EA3C-A3B2-49D8-8E1C-B4803F3F76A3}"/>
              </a:ext>
            </a:extLst>
          </p:cNvPr>
          <p:cNvCxnSpPr>
            <a:cxnSpLocks/>
          </p:cNvCxnSpPr>
          <p:nvPr/>
        </p:nvCxnSpPr>
        <p:spPr>
          <a:xfrm>
            <a:off x="4789793" y="2892032"/>
            <a:ext cx="960011" cy="48454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49BE87-3D39-46C0-AD1E-B4E8E8B8C878}"/>
              </a:ext>
            </a:extLst>
          </p:cNvPr>
          <p:cNvCxnSpPr>
            <a:cxnSpLocks/>
          </p:cNvCxnSpPr>
          <p:nvPr/>
        </p:nvCxnSpPr>
        <p:spPr>
          <a:xfrm flipH="1">
            <a:off x="2915017" y="2974122"/>
            <a:ext cx="10257" cy="4311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34FB7A-96BF-43D4-9E76-D4A470182238}"/>
              </a:ext>
            </a:extLst>
          </p:cNvPr>
          <p:cNvCxnSpPr>
            <a:cxnSpLocks/>
          </p:cNvCxnSpPr>
          <p:nvPr/>
        </p:nvCxnSpPr>
        <p:spPr>
          <a:xfrm>
            <a:off x="4601307" y="2914343"/>
            <a:ext cx="608960" cy="50090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C5DF70-547D-4105-8DEA-12EA0EB73911}"/>
              </a:ext>
            </a:extLst>
          </p:cNvPr>
          <p:cNvSpPr txBox="1"/>
          <p:nvPr/>
        </p:nvSpPr>
        <p:spPr>
          <a:xfrm>
            <a:off x="613263" y="4579570"/>
            <a:ext cx="59370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badi" panose="020B0604020104020204" pitchFamily="34" charset="0"/>
              </a:rPr>
              <a:t>‘</a:t>
            </a:r>
            <a:r>
              <a:rPr lang="pl-PL" sz="2800" dirty="0">
                <a:latin typeface="Abadi" panose="020B0604020104020204" pitchFamily="34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Abadi" panose="020B0604020104020204" pitchFamily="34" charset="0"/>
              </a:rPr>
              <a:t>L</a:t>
            </a:r>
            <a:r>
              <a:rPr lang="pl-PL" sz="2800" dirty="0">
                <a:solidFill>
                  <a:srgbClr val="00B0F0"/>
                </a:solidFill>
                <a:latin typeface="Abadi" panose="020B0604020104020204" pitchFamily="34" charset="0"/>
              </a:rPr>
              <a:t>\d+</a:t>
            </a:r>
            <a:r>
              <a:rPr lang="en-US" sz="2800" dirty="0">
                <a:solidFill>
                  <a:srgbClr val="FFFF00"/>
                </a:solidFill>
                <a:latin typeface="Abadi" panose="020B0604020104020204" pitchFamily="34" charset="0"/>
              </a:rPr>
              <a:t>_SMT_</a:t>
            </a:r>
            <a:r>
              <a:rPr lang="pl-PL" sz="2800" dirty="0">
                <a:solidFill>
                  <a:srgbClr val="FFFF00"/>
                </a:solidFill>
                <a:latin typeface="Abadi" panose="020B0604020104020204" pitchFamily="34" charset="0"/>
              </a:rPr>
              <a:t>ESD_</a:t>
            </a:r>
            <a:r>
              <a:rPr lang="pl-PL" sz="2800" dirty="0">
                <a:solidFill>
                  <a:srgbClr val="00B0F0"/>
                </a:solidFill>
                <a:latin typeface="Abadi" panose="020B0604020104020204" pitchFamily="34" charset="0"/>
              </a:rPr>
              <a:t>\d</a:t>
            </a:r>
            <a:r>
              <a:rPr lang="en-US" sz="2800" dirty="0">
                <a:solidFill>
                  <a:srgbClr val="00B0F0"/>
                </a:solidFill>
                <a:latin typeface="Abadi" panose="020B0604020104020204" pitchFamily="34" charset="0"/>
              </a:rPr>
              <a:t>+</a:t>
            </a:r>
            <a:r>
              <a:rPr lang="en-US" sz="2800" dirty="0">
                <a:solidFill>
                  <a:srgbClr val="FFFF00"/>
                </a:solidFill>
                <a:latin typeface="Abadi" panose="020B0604020104020204" pitchFamily="34" charset="0"/>
              </a:rPr>
              <a:t>_Op</a:t>
            </a:r>
            <a:r>
              <a:rPr lang="pl-PL" sz="2800" dirty="0">
                <a:solidFill>
                  <a:srgbClr val="00B0F0"/>
                </a:solidFill>
                <a:latin typeface="Abadi" panose="020B0604020104020204" pitchFamily="34" charset="0"/>
              </a:rPr>
              <a:t>\d</a:t>
            </a:r>
            <a:r>
              <a:rPr lang="en-US" sz="2800" dirty="0">
                <a:solidFill>
                  <a:srgbClr val="00B0F0"/>
                </a:solidFill>
                <a:latin typeface="Abadi" panose="020B0604020104020204" pitchFamily="34" charset="0"/>
              </a:rPr>
              <a:t>+</a:t>
            </a:r>
            <a:r>
              <a:rPr lang="pl-PL" sz="2800" dirty="0">
                <a:latin typeface="Abadi" panose="020B0604020104020204" pitchFamily="34" charset="0"/>
              </a:rPr>
              <a:t>)</a:t>
            </a:r>
            <a:r>
              <a:rPr lang="pl-PL" sz="2800" dirty="0">
                <a:solidFill>
                  <a:srgbClr val="FFC000"/>
                </a:solidFill>
                <a:latin typeface="Abadi" panose="020B0604020104020204" pitchFamily="34" charset="0"/>
              </a:rPr>
              <a:t>\s</a:t>
            </a:r>
            <a:r>
              <a:rPr lang="pl-PL" sz="2800" dirty="0">
                <a:latin typeface="Abadi" panose="020B0604020104020204" pitchFamily="34" charset="0"/>
              </a:rPr>
              <a:t>(</a:t>
            </a:r>
            <a:r>
              <a:rPr lang="pl-PL" sz="2800" dirty="0">
                <a:solidFill>
                  <a:srgbClr val="00B0F0"/>
                </a:solidFill>
                <a:latin typeface="Abadi" panose="020B0604020104020204" pitchFamily="34" charset="0"/>
              </a:rPr>
              <a:t>\d</a:t>
            </a:r>
            <a:r>
              <a:rPr lang="en-US" sz="2800" dirty="0">
                <a:solidFill>
                  <a:srgbClr val="00B0F0"/>
                </a:solidFill>
                <a:latin typeface="Abadi" panose="020B0604020104020204" pitchFamily="34" charset="0"/>
              </a:rPr>
              <a:t>+</a:t>
            </a:r>
            <a:r>
              <a:rPr lang="pl-PL" sz="2800" dirty="0">
                <a:latin typeface="Abadi" panose="020B0604020104020204" pitchFamily="34" charset="0"/>
              </a:rPr>
              <a:t>)</a:t>
            </a:r>
            <a:r>
              <a:rPr lang="en-US" sz="2800" dirty="0">
                <a:latin typeface="Abadi" panose="020B0604020104020204" pitchFamily="34" charset="0"/>
              </a:rPr>
              <a:t>’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8449F2-BF52-4A9C-81F0-F265BCB2EC78}"/>
              </a:ext>
            </a:extLst>
          </p:cNvPr>
          <p:cNvSpPr txBox="1"/>
          <p:nvPr/>
        </p:nvSpPr>
        <p:spPr>
          <a:xfrm>
            <a:off x="479181" y="4218670"/>
            <a:ext cx="1659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alternatively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135BDB-E2AC-4A50-85D1-3FD8D5B640ED}"/>
              </a:ext>
            </a:extLst>
          </p:cNvPr>
          <p:cNvSpPr txBox="1"/>
          <p:nvPr/>
        </p:nvSpPr>
        <p:spPr>
          <a:xfrm>
            <a:off x="613263" y="5507043"/>
            <a:ext cx="8829675" cy="52322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Abadi" panose="020B0604020104020204" pitchFamily="34" charset="0"/>
              </a:rPr>
              <a:t>output = re.compile(r’L\d+\w+ESD_\d+\w+\d+)\s(\d+)’</a:t>
            </a:r>
          </a:p>
        </p:txBody>
      </p:sp>
    </p:spTree>
    <p:extLst>
      <p:ext uri="{BB962C8B-B14F-4D97-AF65-F5344CB8AC3E}">
        <p14:creationId xmlns:p14="http://schemas.microsoft.com/office/powerpoint/2010/main" val="146846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81FD0D-410E-4BAD-A04A-621C3BEB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81" y="307730"/>
            <a:ext cx="9905999" cy="1360898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ESD Regular Expression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FD2986-94E6-4460-8DF1-9FEAE6DAF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81" y="1539752"/>
            <a:ext cx="82581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6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479329-AF31-445B-917D-86ABF624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04" y="-199800"/>
            <a:ext cx="9905999" cy="1360898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Obtain different value from previous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77453-36AB-4131-9F00-DAC4C7CE6C36}"/>
              </a:ext>
            </a:extLst>
          </p:cNvPr>
          <p:cNvSpPr txBox="1"/>
          <p:nvPr/>
        </p:nvSpPr>
        <p:spPr>
          <a:xfrm>
            <a:off x="567104" y="843677"/>
            <a:ext cx="95528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Example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Finding only ESD value on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p_package = “L9_SMT_ESD_1_Op1 2L10_SMT_Humd_1_Op1 58L12_SMT_ESD_3_Op1 3”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package = “L9_SMT_ESD_1_Op1 2L10_SMT_Humd_1_Op1 58L12_SMT_ESD_3_Op1 1”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previous package L12 ESD value is 3, updated value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F0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Output : [(‘L12_SMT_ESD_3_Op1’, ‘1’)]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546659-55E5-4AEE-ACDC-7A03D28CE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00" y="3228975"/>
            <a:ext cx="74485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8446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0726B74186FF47A008AB509F9D15CC" ma:contentTypeVersion="11" ma:contentTypeDescription="Create a new document." ma:contentTypeScope="" ma:versionID="35e6bd04c55f555f23544304e8b762ee">
  <xsd:schema xmlns:xsd="http://www.w3.org/2001/XMLSchema" xmlns:xs="http://www.w3.org/2001/XMLSchema" xmlns:p="http://schemas.microsoft.com/office/2006/metadata/properties" xmlns:ns2="48cf2642-bc90-4fc8-b902-15162d605a10" targetNamespace="http://schemas.microsoft.com/office/2006/metadata/properties" ma:root="true" ma:fieldsID="82c48f9020364c2ced6716bfd48f40e8" ns2:_="">
    <xsd:import namespace="48cf2642-bc90-4fc8-b902-15162d605a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cf2642-bc90-4fc8-b902-15162d605a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9EE9C4-B521-47E7-99C8-FF6A3326870A}"/>
</file>

<file path=customXml/itemProps2.xml><?xml version="1.0" encoding="utf-8"?>
<ds:datastoreItem xmlns:ds="http://schemas.openxmlformats.org/officeDocument/2006/customXml" ds:itemID="{6048291C-9309-4F3A-9B79-DCD648B2C049}"/>
</file>

<file path=customXml/itemProps3.xml><?xml version="1.0" encoding="utf-8"?>
<ds:datastoreItem xmlns:ds="http://schemas.openxmlformats.org/officeDocument/2006/customXml" ds:itemID="{6716AD2D-6949-459A-9EE5-176AC2A5B29D}"/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439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Abadi</vt:lpstr>
      <vt:lpstr>Arial</vt:lpstr>
      <vt:lpstr>Walbaum Display</vt:lpstr>
      <vt:lpstr>RegattaVTI</vt:lpstr>
      <vt:lpstr>Software Update</vt:lpstr>
      <vt:lpstr>CC1310 two ESD Port</vt:lpstr>
      <vt:lpstr>Recognizing ESD Tagname and its value</vt:lpstr>
      <vt:lpstr>Find ESD Tagname “pattern matching”</vt:lpstr>
      <vt:lpstr>ESD Regular Expression</vt:lpstr>
      <vt:lpstr>Obtain different value from previous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Update</dc:title>
  <dc:creator>Agustinus Wellson Tengourtius</dc:creator>
  <cp:lastModifiedBy>Agustinus Wellson Tengourtius</cp:lastModifiedBy>
  <cp:revision>1</cp:revision>
  <dcterms:created xsi:type="dcterms:W3CDTF">2021-09-23T07:03:10Z</dcterms:created>
  <dcterms:modified xsi:type="dcterms:W3CDTF">2021-09-23T08:42:40Z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ef8e180-8f22-4ead-b44a-2d560df875da_Enabled">
    <vt:lpwstr>true</vt:lpwstr>
  </property>
  <property fmtid="{D5CDD505-2E9C-101B-9397-08002B2CF9AE}" pid="3" name="MSIP_Label_3ef8e180-8f22-4ead-b44a-2d560df875da_SetDate">
    <vt:lpwstr>2021-09-23T08:42:40Z</vt:lpwstr>
  </property>
  <property fmtid="{D5CDD505-2E9C-101B-9397-08002B2CF9AE}" pid="4" name="MSIP_Label_3ef8e180-8f22-4ead-b44a-2d560df875da_Method">
    <vt:lpwstr>Privileged</vt:lpwstr>
  </property>
  <property fmtid="{D5CDD505-2E9C-101B-9397-08002B2CF9AE}" pid="5" name="MSIP_Label_3ef8e180-8f22-4ead-b44a-2d560df875da_Name">
    <vt:lpwstr>Public</vt:lpwstr>
  </property>
  <property fmtid="{D5CDD505-2E9C-101B-9397-08002B2CF9AE}" pid="6" name="MSIP_Label_3ef8e180-8f22-4ead-b44a-2d560df875da_SiteId">
    <vt:lpwstr>64991f7f-44d6-4d8c-9cd4-7862e8cb94c6</vt:lpwstr>
  </property>
  <property fmtid="{D5CDD505-2E9C-101B-9397-08002B2CF9AE}" pid="7" name="MSIP_Label_3ef8e180-8f22-4ead-b44a-2d560df875da_ActionId">
    <vt:lpwstr>a1e9b5e2-eaab-4dbb-a4fb-ab0ade6f16f0</vt:lpwstr>
  </property>
  <property fmtid="{D5CDD505-2E9C-101B-9397-08002B2CF9AE}" pid="8" name="MSIP_Label_3ef8e180-8f22-4ead-b44a-2d560df875da_ContentBits">
    <vt:lpwstr>0</vt:lpwstr>
  </property>
  <property fmtid="{D5CDD505-2E9C-101B-9397-08002B2CF9AE}" pid="9" name="ContentTypeId">
    <vt:lpwstr>0x010100270726B74186FF47A008AB509F9D15CC</vt:lpwstr>
  </property>
</Properties>
</file>