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jMNmaAUu5hqkwQS/RKHXM/eCXh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B1D9464-7DA0-40D1-AD5B-2B4D45F30171}">
  <a:tblStyle styleId="{5B1D9464-7DA0-40D1-AD5B-2B4D45F3017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de-DE">
                <a:solidFill>
                  <a:schemeClr val="dk1"/>
                </a:solidFill>
              </a:rPr>
              <a:t>Hello, everyone, today I’d like to introduce my work “Band-wise Multi-scale CNN architecture for Remote Sensing Image Scene Classification”. </a:t>
            </a:r>
            <a:endParaRPr>
              <a:solidFill>
                <a:schemeClr val="dk1"/>
              </a:solidFill>
            </a:endParaRPr>
          </a:p>
          <a:p>
            <a:pPr indent="0" lvl="0" marL="0" rtl="0" algn="l">
              <a:lnSpc>
                <a:spcPct val="100000"/>
              </a:lnSpc>
              <a:spcBef>
                <a:spcPts val="0"/>
              </a:spcBef>
              <a:spcAft>
                <a:spcPts val="0"/>
              </a:spcAft>
              <a:buSzPts val="1100"/>
              <a:buNone/>
            </a:pPr>
            <a:r>
              <a:t/>
            </a:r>
            <a:endParaRPr/>
          </a:p>
        </p:txBody>
      </p:sp>
      <p:sp>
        <p:nvSpPr>
          <p:cNvPr id="48" name="Google Shape;48;p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b8c44faaa_0_15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b8c44faaa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de-DE">
                <a:solidFill>
                  <a:schemeClr val="dk1"/>
                </a:solidFill>
              </a:rPr>
              <a:t>To evaluate the proposed CNN architecture, experiments are conducted on BigEarthNet. For details about this dataset, please kindly find it in this article.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b8c44faaa_0_17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b8c44faaa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de-DE">
                <a:solidFill>
                  <a:schemeClr val="dk1"/>
                </a:solidFill>
              </a:rPr>
              <a:t>The details of the implement of the proposed method and the baseline architectures are listed here.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8b8c44faaa_0_18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b8c44faaa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de-DE">
                <a:solidFill>
                  <a:schemeClr val="dk1"/>
                </a:solidFill>
              </a:rPr>
              <a:t>We utilize the following metrics for the evaluation.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b8c44faaa_0_19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b8c44faaa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de-DE">
                <a:solidFill>
                  <a:schemeClr val="dk1"/>
                </a:solidFill>
              </a:rPr>
              <a:t>We first display the learning curves of F1 scores calculated on the validation set. As observed in the results, the proposed CNN architecture can preserve the higher classification accuracy compared to the other architectures during the training process.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b8c44faaa_0_20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b8c44faaa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de-DE">
                <a:solidFill>
                  <a:schemeClr val="dk1"/>
                </a:solidFill>
              </a:rPr>
              <a:t>As shown in the table,  compared with ResNet18, the performances of F1 scores and Accuracy based on the proposed architecture can achieve the improvement around 3% and 4%, respectively. However, the numbers of parameters of these two architectures are similar. Furthermore, by increasing the CNN depth, ResNet50 still cannot achieve the same classification performance as the proposed architecture, while the number of parameters of ResNet50 is more than two times of it.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8b8c44faaa_0_21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b8c44faaa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de-DE">
                <a:solidFill>
                  <a:schemeClr val="dk1"/>
                </a:solidFill>
              </a:rPr>
              <a:t>As a conclusion, the proposed spectral-spatial feature extraction modules can sufficiently capture the inherent spectral-spatial information content of the high-dimensional remote sensing images. Moreover, they can also be integrated into other high-dimensional remote sensing image classification networks, such as hyperspectral images. Thank you very much for your attention!</a:t>
            </a:r>
            <a:endParaRPr sz="2000">
              <a:solidFill>
                <a:schemeClr val="dk1"/>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b8c44faaa_1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b8c44faa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8b8c44faaa_0_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8b8c44faa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de-DE">
                <a:solidFill>
                  <a:schemeClr val="dk1"/>
                </a:solidFill>
              </a:rPr>
              <a:t>The presentation includes the following parts.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8b8c44faaa_0_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8b8c44faa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de-DE">
                <a:solidFill>
                  <a:schemeClr val="dk1"/>
                </a:solidFill>
              </a:rPr>
              <a:t>Recently, remote sensing scene classification has drawn significant attention. Based on the semantic information shown in the images, scene classification characterizes them into single-label or multi-label land-use or land-cover classes.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b8c44faaa_0_7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b8c44faa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de-DE">
                <a:solidFill>
                  <a:schemeClr val="dk1"/>
                </a:solidFill>
              </a:rPr>
              <a:t>Supported by large-scale remote sensing archives, deep learning has been widely applied for the scene classification, owing to its excellent feature extraction capability. Most of the proposed methods for scene classification are based on RGB images, where the pre-trained CNN architectures on the large-scale computer vision archives (e.g., ImageNet) are often adopted. However, due to the different numbers of spectral bands, the pre-trained CNN architectures on ImageNet cannot be directly applied on the scene classification with high-dimensional remote sensing images (e.g., multispectral images). In this work, we would like to propose a novel CNN architecture which can sufficiently characterize the spatial-spectral information content of high-dimensional remote sensing images.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b8c44faaa_0_10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b8c44faaa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de-DE">
                <a:solidFill>
                  <a:schemeClr val="dk1"/>
                </a:solidFill>
              </a:rPr>
              <a:t>First, we review the standard 2D convolutional operation. It can be observed that the feature maps are produced by the summation of all the band-wise convolution results based on the 2D spatial filter and the associated band.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8b8c44faaa_0_11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b8c44faa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de-DE">
                <a:solidFill>
                  <a:schemeClr val="dk1"/>
                </a:solidFill>
              </a:rPr>
              <a:t>Through this operation,  the spectral features may not be optimally extracted, since the process for the spectral feature extraction is entangled within the summation of the spatial convolution results. Moreover, for spatial information encoding, the spatial filter size is usually set to a fixed number of the convolutional layer. However, the convolutional layer with the fixed size of 2D spatial filter may not optimally extract the spatial features in that case.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b8c44faaa_0_12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b8c44faa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de-DE">
                <a:solidFill>
                  <a:schemeClr val="dk1"/>
                </a:solidFill>
              </a:rPr>
              <a:t>To overcome these limitations, we enforce the first convolutional layer to extract the spectral and spatial features, separately. First, the spatial feature extraction is conducted by convolving</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de-DE">
                <a:solidFill>
                  <a:schemeClr val="dk1"/>
                </a:solidFill>
              </a:rPr>
              <a:t>multi-scale 2D spatial filters with each band of the input image. As in the illustration, each image band is convolved with four 2D spatial filters with the four different sizes, and results in four feature maps at different scales.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b8c44faaa_0_13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b8c44faaa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de-DE">
                <a:solidFill>
                  <a:schemeClr val="dk1"/>
                </a:solidFill>
              </a:rPr>
              <a:t>Then, the spectral feature extraction is carried out on the produced multi-scale feature maps with 1 times 1 2D convolutional filters. Differently from the standard convolutional operation, the features extracted by this operation are obtained through a weighted summation of the multi-scale feature maps in a pixel-wise manner. In this way, the spatial and spectral features can be more accurately extracted compared to the standard 2D convolution.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b8c44faaa_0_14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b8c44faaa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de-DE">
                <a:solidFill>
                  <a:schemeClr val="dk1"/>
                </a:solidFill>
              </a:rPr>
              <a:t>Then, we adopt standard convolutional and residual blocks for learning the high-level semantic information of the images.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solidFill>
          <a:schemeClr val="lt1"/>
        </a:solidFill>
      </p:bgPr>
    </p:bg>
    <p:spTree>
      <p:nvGrpSpPr>
        <p:cNvPr id="11" name="Shape 11"/>
        <p:cNvGrpSpPr/>
        <p:nvPr/>
      </p:nvGrpSpPr>
      <p:grpSpPr>
        <a:xfrm>
          <a:off x="0" y="0"/>
          <a:ext cx="0" cy="0"/>
          <a:chOff x="0" y="0"/>
          <a:chExt cx="0" cy="0"/>
        </a:xfrm>
      </p:grpSpPr>
      <p:sp>
        <p:nvSpPr>
          <p:cNvPr id="12" name="Google Shape;12;p10"/>
          <p:cNvSpPr txBox="1"/>
          <p:nvPr>
            <p:ph type="ctrTitle"/>
          </p:nvPr>
        </p:nvSpPr>
        <p:spPr>
          <a:xfrm>
            <a:off x="685800" y="841772"/>
            <a:ext cx="7772400" cy="1790700"/>
          </a:xfrm>
          <a:prstGeom prst="rect">
            <a:avLst/>
          </a:prstGeom>
          <a:noFill/>
          <a:ln>
            <a:noFill/>
          </a:ln>
        </p:spPr>
        <p:txBody>
          <a:bodyPr anchorCtr="0" anchor="b" bIns="0" lIns="0" spcFirstLastPara="1" rIns="0" wrap="square" tIns="0">
            <a:noAutofit/>
          </a:bodyPr>
          <a:lstStyle>
            <a:lvl1pPr lvl="0" algn="ctr">
              <a:lnSpc>
                <a:spcPct val="90000"/>
              </a:lnSpc>
              <a:spcBef>
                <a:spcPts val="0"/>
              </a:spcBef>
              <a:spcAft>
                <a:spcPts val="0"/>
              </a:spcAft>
              <a:buClr>
                <a:srgbClr val="385623"/>
              </a:buClr>
              <a:buSzPts val="2400"/>
              <a:buFont typeface="Arial"/>
              <a:buNone/>
              <a:defRPr b="1" sz="2400">
                <a:solidFill>
                  <a:srgbClr val="38562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0"/>
          <p:cNvSpPr txBox="1"/>
          <p:nvPr>
            <p:ph idx="1" type="subTitle"/>
          </p:nvPr>
        </p:nvSpPr>
        <p:spPr>
          <a:xfrm>
            <a:off x="1143000" y="2701528"/>
            <a:ext cx="6858000" cy="1241700"/>
          </a:xfrm>
          <a:prstGeom prst="rect">
            <a:avLst/>
          </a:prstGeom>
          <a:noFill/>
          <a:ln>
            <a:noFill/>
          </a:ln>
        </p:spPr>
        <p:txBody>
          <a:bodyPr anchorCtr="0" anchor="t" bIns="0" lIns="0" spcFirstLastPara="1" rIns="0" wrap="square" tIns="0">
            <a:noAutofit/>
          </a:bodyPr>
          <a:lstStyle>
            <a:lvl1pPr lvl="0" algn="ctr">
              <a:lnSpc>
                <a:spcPct val="90000"/>
              </a:lnSpc>
              <a:spcBef>
                <a:spcPts val="1000"/>
              </a:spcBef>
              <a:spcAft>
                <a:spcPts val="0"/>
              </a:spcAft>
              <a:buSzPts val="2000"/>
              <a:buNone/>
              <a:defRPr b="0" sz="2000">
                <a:latin typeface="Arial"/>
                <a:ea typeface="Arial"/>
                <a:cs typeface="Arial"/>
                <a:sym typeface="Arial"/>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4" name="Google Shape;14;p10"/>
          <p:cNvPicPr preferRelativeResize="0"/>
          <p:nvPr/>
        </p:nvPicPr>
        <p:blipFill rotWithShape="1">
          <a:blip r:embed="rId2">
            <a:alphaModFix/>
          </a:blip>
          <a:srcRect b="0" l="0" r="0" t="0"/>
          <a:stretch/>
        </p:blipFill>
        <p:spPr>
          <a:xfrm>
            <a:off x="228600" y="292634"/>
            <a:ext cx="1592849" cy="891000"/>
          </a:xfrm>
          <a:prstGeom prst="rect">
            <a:avLst/>
          </a:prstGeom>
          <a:noFill/>
          <a:ln>
            <a:noFill/>
          </a:ln>
        </p:spPr>
      </p:pic>
      <p:pic>
        <p:nvPicPr>
          <p:cNvPr descr="C:\Users\vrotau\AppData\Local\Microsoft\Windows\Temporary Internet Files\Content.Outlook\F63QQJKZ\RSiM logo.png" id="15" name="Google Shape;15;p10"/>
          <p:cNvPicPr preferRelativeResize="0"/>
          <p:nvPr/>
        </p:nvPicPr>
        <p:blipFill rotWithShape="1">
          <a:blip r:embed="rId3">
            <a:alphaModFix/>
          </a:blip>
          <a:srcRect b="0" l="0" r="0" t="0"/>
          <a:stretch/>
        </p:blipFill>
        <p:spPr>
          <a:xfrm>
            <a:off x="3430964" y="333956"/>
            <a:ext cx="1932802" cy="660893"/>
          </a:xfrm>
          <a:prstGeom prst="rect">
            <a:avLst/>
          </a:prstGeom>
          <a:noFill/>
          <a:ln>
            <a:noFill/>
          </a:ln>
        </p:spPr>
      </p:pic>
      <p:pic>
        <p:nvPicPr>
          <p:cNvPr id="16" name="Google Shape;16;p10"/>
          <p:cNvPicPr preferRelativeResize="0"/>
          <p:nvPr/>
        </p:nvPicPr>
        <p:blipFill rotWithShape="1">
          <a:blip r:embed="rId4">
            <a:alphaModFix/>
          </a:blip>
          <a:srcRect b="0" l="0" r="0" t="0"/>
          <a:stretch/>
        </p:blipFill>
        <p:spPr>
          <a:xfrm>
            <a:off x="7086600" y="59131"/>
            <a:ext cx="1195744" cy="1199270"/>
          </a:xfrm>
          <a:prstGeom prst="rect">
            <a:avLst/>
          </a:prstGeom>
          <a:noFill/>
          <a:ln>
            <a:noFill/>
          </a:ln>
        </p:spPr>
      </p:pic>
      <p:pic>
        <p:nvPicPr>
          <p:cNvPr id="17" name="Google Shape;17;p10"/>
          <p:cNvPicPr preferRelativeResize="0"/>
          <p:nvPr/>
        </p:nvPicPr>
        <p:blipFill rotWithShape="1">
          <a:blip r:embed="rId5">
            <a:alphaModFix/>
          </a:blip>
          <a:srcRect b="0" l="0" r="0" t="0"/>
          <a:stretch/>
        </p:blipFill>
        <p:spPr>
          <a:xfrm>
            <a:off x="3084684" y="3959866"/>
            <a:ext cx="2452222" cy="567000"/>
          </a:xfrm>
          <a:prstGeom prst="rect">
            <a:avLst/>
          </a:prstGeom>
          <a:noFill/>
          <a:ln>
            <a:noFill/>
          </a:ln>
          <a:effectLst>
            <a:outerShdw blurRad="50800" rotWithShape="0" algn="tl" dir="2700000" dist="38100">
              <a:srgbClr val="000000">
                <a:alpha val="40000"/>
              </a:srgbClr>
            </a:outerShdw>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8" name="Shape 18"/>
        <p:cNvGrpSpPr/>
        <p:nvPr/>
      </p:nvGrpSpPr>
      <p:grpSpPr>
        <a:xfrm>
          <a:off x="0" y="0"/>
          <a:ext cx="0" cy="0"/>
          <a:chOff x="0" y="0"/>
          <a:chExt cx="0" cy="0"/>
        </a:xfrm>
      </p:grpSpPr>
      <p:sp>
        <p:nvSpPr>
          <p:cNvPr id="19" name="Google Shape;19;p11"/>
          <p:cNvSpPr txBox="1"/>
          <p:nvPr>
            <p:ph idx="1" type="body"/>
          </p:nvPr>
        </p:nvSpPr>
        <p:spPr>
          <a:xfrm>
            <a:off x="628650" y="1369219"/>
            <a:ext cx="7886700" cy="32634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1"/>
          <p:cNvSpPr txBox="1"/>
          <p:nvPr>
            <p:ph type="title"/>
          </p:nvPr>
        </p:nvSpPr>
        <p:spPr>
          <a:xfrm>
            <a:off x="611560" y="411511"/>
            <a:ext cx="8208900" cy="5535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38562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21" name="Shape 21"/>
        <p:cNvGrpSpPr/>
        <p:nvPr/>
      </p:nvGrpSpPr>
      <p:grpSpPr>
        <a:xfrm>
          <a:off x="0" y="0"/>
          <a:ext cx="0" cy="0"/>
          <a:chOff x="0" y="0"/>
          <a:chExt cx="0" cy="0"/>
        </a:xfrm>
      </p:grpSpPr>
      <p:sp>
        <p:nvSpPr>
          <p:cNvPr id="22" name="Google Shape;22;p12"/>
          <p:cNvSpPr txBox="1"/>
          <p:nvPr>
            <p:ph idx="1" type="body"/>
          </p:nvPr>
        </p:nvSpPr>
        <p:spPr>
          <a:xfrm>
            <a:off x="623888" y="3442098"/>
            <a:ext cx="7886700" cy="1125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SzPts val="2400"/>
              <a:buNone/>
              <a:defRPr sz="2400">
                <a:solidFill>
                  <a:schemeClr val="dk1"/>
                </a:solidFill>
              </a:defRPr>
            </a:lvl1pPr>
            <a:lvl2pPr indent="-228600" lvl="1" marL="914400" algn="l">
              <a:lnSpc>
                <a:spcPct val="90000"/>
              </a:lnSpc>
              <a:spcBef>
                <a:spcPts val="500"/>
              </a:spcBef>
              <a:spcAft>
                <a:spcPts val="0"/>
              </a:spcAft>
              <a:buSzPts val="2000"/>
              <a:buNone/>
              <a:defRPr sz="2000">
                <a:solidFill>
                  <a:srgbClr val="888888"/>
                </a:solidFill>
              </a:defRPr>
            </a:lvl2pPr>
            <a:lvl3pPr indent="-228600" lvl="2" marL="1371600" algn="l">
              <a:lnSpc>
                <a:spcPct val="90000"/>
              </a:lnSpc>
              <a:spcBef>
                <a:spcPts val="500"/>
              </a:spcBef>
              <a:spcAft>
                <a:spcPts val="0"/>
              </a:spcAft>
              <a:buSzPts val="1800"/>
              <a:buNone/>
              <a:defRPr sz="1800">
                <a:solidFill>
                  <a:srgbClr val="888888"/>
                </a:solidFill>
              </a:defRPr>
            </a:lvl3pPr>
            <a:lvl4pPr indent="-228600" lvl="3" marL="1828800" algn="l">
              <a:lnSpc>
                <a:spcPct val="90000"/>
              </a:lnSpc>
              <a:spcBef>
                <a:spcPts val="500"/>
              </a:spcBef>
              <a:spcAft>
                <a:spcPts val="0"/>
              </a:spcAft>
              <a:buSzPts val="1600"/>
              <a:buNone/>
              <a:defRPr sz="1600">
                <a:solidFill>
                  <a:srgbClr val="888888"/>
                </a:solidFill>
              </a:defRPr>
            </a:lvl4pPr>
            <a:lvl5pPr indent="-228600" lvl="4" marL="2286000" algn="l">
              <a:lnSpc>
                <a:spcPct val="90000"/>
              </a:lnSpc>
              <a:spcBef>
                <a:spcPts val="500"/>
              </a:spcBef>
              <a:spcAft>
                <a:spcPts val="0"/>
              </a:spcAft>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3" name="Google Shape;23;p12"/>
          <p:cNvSpPr txBox="1"/>
          <p:nvPr>
            <p:ph idx="12" type="sldNum"/>
          </p:nvPr>
        </p:nvSpPr>
        <p:spPr>
          <a:xfrm>
            <a:off x="6457950" y="4767263"/>
            <a:ext cx="2057400" cy="273900"/>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1pPr>
            <a:lvl2pPr indent="0" lvl="1"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2pPr>
            <a:lvl3pPr indent="0" lvl="2"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3pPr>
            <a:lvl4pPr indent="0" lvl="3"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4pPr>
            <a:lvl5pPr indent="0" lvl="4"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5pPr>
            <a:lvl6pPr indent="0" lvl="5"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6pPr>
            <a:lvl7pPr indent="0" lvl="6"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7pPr>
            <a:lvl8pPr indent="0" lvl="7"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8pPr>
            <a:lvl9pPr indent="0" lvl="8"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24" name="Shape 24"/>
        <p:cNvGrpSpPr/>
        <p:nvPr/>
      </p:nvGrpSpPr>
      <p:grpSpPr>
        <a:xfrm>
          <a:off x="0" y="0"/>
          <a:ext cx="0" cy="0"/>
          <a:chOff x="0" y="0"/>
          <a:chExt cx="0" cy="0"/>
        </a:xfrm>
      </p:grpSpPr>
      <p:sp>
        <p:nvSpPr>
          <p:cNvPr id="25" name="Google Shape;25;p13"/>
          <p:cNvSpPr txBox="1"/>
          <p:nvPr>
            <p:ph idx="1" type="body"/>
          </p:nvPr>
        </p:nvSpPr>
        <p:spPr>
          <a:xfrm>
            <a:off x="628650" y="1369219"/>
            <a:ext cx="3886200" cy="32634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3"/>
          <p:cNvSpPr txBox="1"/>
          <p:nvPr>
            <p:ph idx="2" type="body"/>
          </p:nvPr>
        </p:nvSpPr>
        <p:spPr>
          <a:xfrm>
            <a:off x="4629150" y="1369219"/>
            <a:ext cx="3886200" cy="32634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13"/>
          <p:cNvSpPr txBox="1"/>
          <p:nvPr>
            <p:ph idx="12" type="sldNum"/>
          </p:nvPr>
        </p:nvSpPr>
        <p:spPr>
          <a:xfrm>
            <a:off x="6457950" y="4767263"/>
            <a:ext cx="2057400" cy="273900"/>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1pPr>
            <a:lvl2pPr indent="0" lvl="1"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2pPr>
            <a:lvl3pPr indent="0" lvl="2"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3pPr>
            <a:lvl4pPr indent="0" lvl="3"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4pPr>
            <a:lvl5pPr indent="0" lvl="4"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5pPr>
            <a:lvl6pPr indent="0" lvl="5"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6pPr>
            <a:lvl7pPr indent="0" lvl="6"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7pPr>
            <a:lvl8pPr indent="0" lvl="7"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8pPr>
            <a:lvl9pPr indent="0" lvl="8"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28" name="Shape 28"/>
        <p:cNvGrpSpPr/>
        <p:nvPr/>
      </p:nvGrpSpPr>
      <p:grpSpPr>
        <a:xfrm>
          <a:off x="0" y="0"/>
          <a:ext cx="0" cy="0"/>
          <a:chOff x="0" y="0"/>
          <a:chExt cx="0" cy="0"/>
        </a:xfrm>
      </p:grpSpPr>
      <p:sp>
        <p:nvSpPr>
          <p:cNvPr id="29" name="Google Shape;29;p14"/>
          <p:cNvSpPr txBox="1"/>
          <p:nvPr>
            <p:ph idx="1" type="body"/>
          </p:nvPr>
        </p:nvSpPr>
        <p:spPr>
          <a:xfrm>
            <a:off x="629842" y="1260872"/>
            <a:ext cx="3868200" cy="618000"/>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1000"/>
              </a:spcBef>
              <a:spcAft>
                <a:spcPts val="0"/>
              </a:spcAft>
              <a:buSzPts val="2400"/>
              <a:buNone/>
              <a:defRPr b="1" sz="2400"/>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0" name="Google Shape;30;p14"/>
          <p:cNvSpPr txBox="1"/>
          <p:nvPr>
            <p:ph idx="2" type="body"/>
          </p:nvPr>
        </p:nvSpPr>
        <p:spPr>
          <a:xfrm>
            <a:off x="629842" y="1878806"/>
            <a:ext cx="3868200" cy="27633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4"/>
          <p:cNvSpPr txBox="1"/>
          <p:nvPr>
            <p:ph idx="3" type="body"/>
          </p:nvPr>
        </p:nvSpPr>
        <p:spPr>
          <a:xfrm>
            <a:off x="4629150" y="1260872"/>
            <a:ext cx="3887400" cy="618000"/>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1000"/>
              </a:spcBef>
              <a:spcAft>
                <a:spcPts val="0"/>
              </a:spcAft>
              <a:buSzPts val="2400"/>
              <a:buNone/>
              <a:defRPr b="1" sz="2400"/>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2" name="Google Shape;32;p14"/>
          <p:cNvSpPr txBox="1"/>
          <p:nvPr>
            <p:ph idx="4" type="body"/>
          </p:nvPr>
        </p:nvSpPr>
        <p:spPr>
          <a:xfrm>
            <a:off x="4629150" y="1878806"/>
            <a:ext cx="3887400" cy="27633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4"/>
          <p:cNvSpPr txBox="1"/>
          <p:nvPr>
            <p:ph idx="12" type="sldNum"/>
          </p:nvPr>
        </p:nvSpPr>
        <p:spPr>
          <a:xfrm>
            <a:off x="6457950" y="4767263"/>
            <a:ext cx="2057400" cy="273900"/>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1pPr>
            <a:lvl2pPr indent="0" lvl="1"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2pPr>
            <a:lvl3pPr indent="0" lvl="2"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3pPr>
            <a:lvl4pPr indent="0" lvl="3"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4pPr>
            <a:lvl5pPr indent="0" lvl="4"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5pPr>
            <a:lvl6pPr indent="0" lvl="5"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6pPr>
            <a:lvl7pPr indent="0" lvl="6"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7pPr>
            <a:lvl8pPr indent="0" lvl="7"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8pPr>
            <a:lvl9pPr indent="0" lvl="8"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34" name="Shape 34"/>
        <p:cNvGrpSpPr/>
        <p:nvPr/>
      </p:nvGrpSpPr>
      <p:grpSpPr>
        <a:xfrm>
          <a:off x="0" y="0"/>
          <a:ext cx="0" cy="0"/>
          <a:chOff x="0" y="0"/>
          <a:chExt cx="0" cy="0"/>
        </a:xfrm>
      </p:grpSpPr>
      <p:sp>
        <p:nvSpPr>
          <p:cNvPr id="35" name="Google Shape;35;p15"/>
          <p:cNvSpPr txBox="1"/>
          <p:nvPr>
            <p:ph idx="12" type="sldNum"/>
          </p:nvPr>
        </p:nvSpPr>
        <p:spPr>
          <a:xfrm>
            <a:off x="6457950" y="4767263"/>
            <a:ext cx="2057400" cy="273900"/>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1pPr>
            <a:lvl2pPr indent="0" lvl="1"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2pPr>
            <a:lvl3pPr indent="0" lvl="2"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3pPr>
            <a:lvl4pPr indent="0" lvl="3"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4pPr>
            <a:lvl5pPr indent="0" lvl="4"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5pPr>
            <a:lvl6pPr indent="0" lvl="5"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6pPr>
            <a:lvl7pPr indent="0" lvl="6"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7pPr>
            <a:lvl8pPr indent="0" lvl="7"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8pPr>
            <a:lvl9pPr indent="0" lvl="8"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6" name="Shape 36"/>
        <p:cNvGrpSpPr/>
        <p:nvPr/>
      </p:nvGrpSpPr>
      <p:grpSpPr>
        <a:xfrm>
          <a:off x="0" y="0"/>
          <a:ext cx="0" cy="0"/>
          <a:chOff x="0" y="0"/>
          <a:chExt cx="0" cy="0"/>
        </a:xfrm>
      </p:grpSpPr>
      <p:sp>
        <p:nvSpPr>
          <p:cNvPr id="37" name="Google Shape;37;p16"/>
          <p:cNvSpPr txBox="1"/>
          <p:nvPr>
            <p:ph idx="12" type="sldNum"/>
          </p:nvPr>
        </p:nvSpPr>
        <p:spPr>
          <a:xfrm>
            <a:off x="6457950" y="4767263"/>
            <a:ext cx="2057400" cy="273900"/>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1pPr>
            <a:lvl2pPr indent="0" lvl="1"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2pPr>
            <a:lvl3pPr indent="0" lvl="2"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3pPr>
            <a:lvl4pPr indent="0" lvl="3"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4pPr>
            <a:lvl5pPr indent="0" lvl="4"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5pPr>
            <a:lvl6pPr indent="0" lvl="5"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6pPr>
            <a:lvl7pPr indent="0" lvl="6"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7pPr>
            <a:lvl8pPr indent="0" lvl="7"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8pPr>
            <a:lvl9pPr indent="0" lvl="8"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38" name="Shape 38"/>
        <p:cNvGrpSpPr/>
        <p:nvPr/>
      </p:nvGrpSpPr>
      <p:grpSpPr>
        <a:xfrm>
          <a:off x="0" y="0"/>
          <a:ext cx="0" cy="0"/>
          <a:chOff x="0" y="0"/>
          <a:chExt cx="0" cy="0"/>
        </a:xfrm>
      </p:grpSpPr>
      <p:sp>
        <p:nvSpPr>
          <p:cNvPr id="39" name="Google Shape;39;p17"/>
          <p:cNvSpPr txBox="1"/>
          <p:nvPr>
            <p:ph idx="1" type="body"/>
          </p:nvPr>
        </p:nvSpPr>
        <p:spPr>
          <a:xfrm>
            <a:off x="3887391" y="740569"/>
            <a:ext cx="4629300" cy="3655200"/>
          </a:xfrm>
          <a:prstGeom prst="rect">
            <a:avLst/>
          </a:prstGeom>
          <a:noFill/>
          <a:ln>
            <a:noFill/>
          </a:ln>
        </p:spPr>
        <p:txBody>
          <a:bodyPr anchorCtr="0" anchor="t" bIns="0" lIns="0" spcFirstLastPara="1" rIns="0" wrap="square" tIns="0">
            <a:noAutofit/>
          </a:bodyPr>
          <a:lstStyle>
            <a:lvl1pPr indent="-431800" lvl="0" marL="457200" algn="l">
              <a:lnSpc>
                <a:spcPct val="90000"/>
              </a:lnSpc>
              <a:spcBef>
                <a:spcPts val="1000"/>
              </a:spcBef>
              <a:spcAft>
                <a:spcPts val="0"/>
              </a:spcAft>
              <a:buSzPts val="3200"/>
              <a:buChar char="✔"/>
              <a:defRPr sz="3200"/>
            </a:lvl1pPr>
            <a:lvl2pPr indent="-406400" lvl="1" marL="914400" algn="l">
              <a:lnSpc>
                <a:spcPct val="90000"/>
              </a:lnSpc>
              <a:spcBef>
                <a:spcPts val="500"/>
              </a:spcBef>
              <a:spcAft>
                <a:spcPts val="0"/>
              </a:spcAft>
              <a:buSzPts val="2800"/>
              <a:buChar char="✔"/>
              <a:defRPr sz="2800"/>
            </a:lvl2pPr>
            <a:lvl3pPr indent="-381000" lvl="2" marL="1371600" algn="l">
              <a:lnSpc>
                <a:spcPct val="90000"/>
              </a:lnSpc>
              <a:spcBef>
                <a:spcPts val="500"/>
              </a:spcBef>
              <a:spcAft>
                <a:spcPts val="0"/>
              </a:spcAft>
              <a:buSzPts val="2400"/>
              <a:buChar char="✔"/>
              <a:defRPr sz="2400"/>
            </a:lvl3pPr>
            <a:lvl4pPr indent="-355600" lvl="3" marL="1828800" algn="l">
              <a:lnSpc>
                <a:spcPct val="90000"/>
              </a:lnSpc>
              <a:spcBef>
                <a:spcPts val="500"/>
              </a:spcBef>
              <a:spcAft>
                <a:spcPts val="0"/>
              </a:spcAft>
              <a:buSzPts val="2000"/>
              <a:buChar char="✔"/>
              <a:defRPr sz="2000"/>
            </a:lvl4pPr>
            <a:lvl5pPr indent="-355600" lvl="4" marL="2286000" algn="l">
              <a:lnSpc>
                <a:spcPct val="90000"/>
              </a:lnSpc>
              <a:spcBef>
                <a:spcPts val="500"/>
              </a:spcBef>
              <a:spcAft>
                <a:spcPts val="0"/>
              </a:spcAft>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0" name="Google Shape;40;p17"/>
          <p:cNvSpPr txBox="1"/>
          <p:nvPr>
            <p:ph idx="2" type="body"/>
          </p:nvPr>
        </p:nvSpPr>
        <p:spPr>
          <a:xfrm>
            <a:off x="629841" y="1543050"/>
            <a:ext cx="2949300" cy="28587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SzPts val="1600"/>
              <a:buNone/>
              <a:defRPr sz="1600"/>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1" name="Google Shape;41;p17"/>
          <p:cNvSpPr txBox="1"/>
          <p:nvPr>
            <p:ph idx="12" type="sldNum"/>
          </p:nvPr>
        </p:nvSpPr>
        <p:spPr>
          <a:xfrm>
            <a:off x="6457950" y="4767263"/>
            <a:ext cx="2057400" cy="273900"/>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1pPr>
            <a:lvl2pPr indent="0" lvl="1"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2pPr>
            <a:lvl3pPr indent="0" lvl="2"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3pPr>
            <a:lvl4pPr indent="0" lvl="3"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4pPr>
            <a:lvl5pPr indent="0" lvl="4"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5pPr>
            <a:lvl6pPr indent="0" lvl="5"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6pPr>
            <a:lvl7pPr indent="0" lvl="6"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7pPr>
            <a:lvl8pPr indent="0" lvl="7"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8pPr>
            <a:lvl9pPr indent="0" lvl="8"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p:cSld name="Picture with Caption">
    <p:spTree>
      <p:nvGrpSpPr>
        <p:cNvPr id="42" name="Shape 42"/>
        <p:cNvGrpSpPr/>
        <p:nvPr/>
      </p:nvGrpSpPr>
      <p:grpSpPr>
        <a:xfrm>
          <a:off x="0" y="0"/>
          <a:ext cx="0" cy="0"/>
          <a:chOff x="0" y="0"/>
          <a:chExt cx="0" cy="0"/>
        </a:xfrm>
      </p:grpSpPr>
      <p:sp>
        <p:nvSpPr>
          <p:cNvPr id="43" name="Google Shape;43;p18"/>
          <p:cNvSpPr/>
          <p:nvPr>
            <p:ph idx="2" type="pic"/>
          </p:nvPr>
        </p:nvSpPr>
        <p:spPr>
          <a:xfrm>
            <a:off x="3887391" y="740569"/>
            <a:ext cx="4629300" cy="3655200"/>
          </a:xfrm>
          <a:prstGeom prst="rect">
            <a:avLst/>
          </a:prstGeom>
          <a:noFill/>
          <a:ln>
            <a:noFill/>
          </a:ln>
        </p:spPr>
        <p:txBody>
          <a:bodyPr anchorCtr="0" anchor="t" bIns="0" lIns="0" spcFirstLastPara="1" rIns="0" wrap="square" tIns="0">
            <a:noAutofit/>
          </a:bodyPr>
          <a:lstStyle>
            <a:lvl1pPr lvl="0" marR="0" rtl="0" algn="l">
              <a:lnSpc>
                <a:spcPct val="90000"/>
              </a:lnSpc>
              <a:spcBef>
                <a:spcPts val="1000"/>
              </a:spcBef>
              <a:spcAft>
                <a:spcPts val="0"/>
              </a:spcAft>
              <a:buClr>
                <a:srgbClr val="385623"/>
              </a:buClr>
              <a:buSzPts val="3200"/>
              <a:buFont typeface="Noto Sans Symbols"/>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rgbClr val="385623"/>
              </a:buClr>
              <a:buSzPts val="2800"/>
              <a:buFont typeface="Noto Sans Symbols"/>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rgbClr val="385623"/>
              </a:buClr>
              <a:buSzPts val="2400"/>
              <a:buFont typeface="Noto Sans Symbols"/>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rgbClr val="385623"/>
              </a:buClr>
              <a:buSzPts val="2000"/>
              <a:buFont typeface="Noto Sans Symbols"/>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rgbClr val="385623"/>
              </a:buClr>
              <a:buSzPts val="2000"/>
              <a:buFont typeface="Noto Sans Symbols"/>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44" name="Google Shape;44;p18"/>
          <p:cNvSpPr txBox="1"/>
          <p:nvPr>
            <p:ph idx="1" type="body"/>
          </p:nvPr>
        </p:nvSpPr>
        <p:spPr>
          <a:xfrm>
            <a:off x="629841" y="1543050"/>
            <a:ext cx="2949300" cy="28587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SzPts val="1600"/>
              <a:buNone/>
              <a:defRPr sz="1600"/>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5" name="Google Shape;45;p18"/>
          <p:cNvSpPr txBox="1"/>
          <p:nvPr>
            <p:ph idx="12" type="sldNum"/>
          </p:nvPr>
        </p:nvSpPr>
        <p:spPr>
          <a:xfrm>
            <a:off x="6457950" y="4767263"/>
            <a:ext cx="2057400" cy="273900"/>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1pPr>
            <a:lvl2pPr indent="0" lvl="1"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2pPr>
            <a:lvl3pPr indent="0" lvl="2"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3pPr>
            <a:lvl4pPr indent="0" lvl="3"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4pPr>
            <a:lvl5pPr indent="0" lvl="4"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5pPr>
            <a:lvl6pPr indent="0" lvl="5"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6pPr>
            <a:lvl7pPr indent="0" lvl="6"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7pPr>
            <a:lvl8pPr indent="0" lvl="7"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8pPr>
            <a:lvl9pPr indent="0" lvl="8" marL="0" marR="0" algn="l">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de-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2" Type="http://schemas.openxmlformats.org/officeDocument/2006/relationships/theme" Target="../theme/theme2.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pic>
        <p:nvPicPr>
          <p:cNvPr id="6" name="Google Shape;6;p9"/>
          <p:cNvPicPr preferRelativeResize="0"/>
          <p:nvPr/>
        </p:nvPicPr>
        <p:blipFill rotWithShape="1">
          <a:blip r:embed="rId1">
            <a:alphaModFix/>
          </a:blip>
          <a:srcRect b="0" l="0" r="0" t="0"/>
          <a:stretch/>
        </p:blipFill>
        <p:spPr>
          <a:xfrm>
            <a:off x="8239299" y="174941"/>
            <a:ext cx="467485" cy="342900"/>
          </a:xfrm>
          <a:prstGeom prst="rect">
            <a:avLst/>
          </a:prstGeom>
          <a:noFill/>
          <a:ln>
            <a:noFill/>
          </a:ln>
        </p:spPr>
      </p:pic>
      <p:pic>
        <p:nvPicPr>
          <p:cNvPr descr="C:\Users\vrotau\AppData\Local\Microsoft\Windows\Temporary Internet Files\Content.Outlook\F63QQJKZ\RSiM logo.png" id="7" name="Google Shape;7;p9"/>
          <p:cNvPicPr preferRelativeResize="0"/>
          <p:nvPr/>
        </p:nvPicPr>
        <p:blipFill rotWithShape="1">
          <a:blip r:embed="rId2">
            <a:alphaModFix/>
          </a:blip>
          <a:srcRect b="0" l="0" r="0" t="0"/>
          <a:stretch/>
        </p:blipFill>
        <p:spPr>
          <a:xfrm>
            <a:off x="152402" y="4857750"/>
            <a:ext cx="579841" cy="198268"/>
          </a:xfrm>
          <a:prstGeom prst="rect">
            <a:avLst/>
          </a:prstGeom>
          <a:noFill/>
          <a:ln>
            <a:noFill/>
          </a:ln>
        </p:spPr>
      </p:pic>
      <p:sp>
        <p:nvSpPr>
          <p:cNvPr id="8" name="Google Shape;8;p9"/>
          <p:cNvSpPr txBox="1"/>
          <p:nvPr>
            <p:ph idx="1" type="body"/>
          </p:nvPr>
        </p:nvSpPr>
        <p:spPr>
          <a:xfrm>
            <a:off x="611561" y="1121123"/>
            <a:ext cx="8226000" cy="3486600"/>
          </a:xfrm>
          <a:prstGeom prst="rect">
            <a:avLst/>
          </a:prstGeom>
          <a:noFill/>
          <a:ln>
            <a:noFill/>
          </a:ln>
        </p:spPr>
        <p:txBody>
          <a:bodyPr anchorCtr="0" anchor="t" bIns="0" lIns="0" spcFirstLastPara="1" rIns="0" wrap="square" tIns="0">
            <a:noAutofit/>
          </a:bodyPr>
          <a:lstStyle>
            <a:lvl1pPr indent="-342900" lvl="0" marL="457200" marR="0" rtl="0" algn="l">
              <a:lnSpc>
                <a:spcPct val="90000"/>
              </a:lnSpc>
              <a:spcBef>
                <a:spcPts val="1000"/>
              </a:spcBef>
              <a:spcAft>
                <a:spcPts val="0"/>
              </a:spcAft>
              <a:buClr>
                <a:srgbClr val="385623"/>
              </a:buClr>
              <a:buSzPts val="1800"/>
              <a:buFont typeface="Noto Sans Symbols"/>
              <a:buChar char="✔"/>
              <a:defRPr b="0" i="0" sz="1800" u="none" cap="none" strike="noStrike">
                <a:solidFill>
                  <a:schemeClr val="dk1"/>
                </a:solidFill>
                <a:latin typeface="Calibri"/>
                <a:ea typeface="Calibri"/>
                <a:cs typeface="Calibri"/>
                <a:sym typeface="Calibri"/>
              </a:defRPr>
            </a:lvl1pPr>
            <a:lvl2pPr indent="-342900" lvl="1" marL="914400" marR="0" rtl="0" algn="l">
              <a:lnSpc>
                <a:spcPct val="90000"/>
              </a:lnSpc>
              <a:spcBef>
                <a:spcPts val="500"/>
              </a:spcBef>
              <a:spcAft>
                <a:spcPts val="0"/>
              </a:spcAft>
              <a:buClr>
                <a:srgbClr val="385623"/>
              </a:buClr>
              <a:buSzPts val="1800"/>
              <a:buFont typeface="Noto Sans Symbols"/>
              <a:buChar char="✔"/>
              <a:defRPr b="0" i="0" sz="18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385623"/>
              </a:buClr>
              <a:buSzPts val="1800"/>
              <a:buFont typeface="Noto Sans Symbols"/>
              <a:buChar char="✔"/>
              <a:defRPr b="0" i="0" sz="18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rgbClr val="385623"/>
              </a:buClr>
              <a:buSzPts val="1800"/>
              <a:buFont typeface="Noto Sans Symbols"/>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rgbClr val="385623"/>
              </a:buClr>
              <a:buSzPts val="1800"/>
              <a:buFont typeface="Noto Sans Symbols"/>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 name="Google Shape;9;p9"/>
          <p:cNvSpPr txBox="1"/>
          <p:nvPr>
            <p:ph type="title"/>
          </p:nvPr>
        </p:nvSpPr>
        <p:spPr>
          <a:xfrm>
            <a:off x="611560" y="411511"/>
            <a:ext cx="8208900" cy="55350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rgbClr val="385623"/>
              </a:buClr>
              <a:buSzPts val="2400"/>
              <a:buFont typeface="Arial"/>
              <a:buNone/>
              <a:defRPr b="1" i="0" sz="2400" u="none" cap="none" strike="noStrike">
                <a:solidFill>
                  <a:srgbClr val="385623"/>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 name="Google Shape;10;p9"/>
          <p:cNvSpPr txBox="1"/>
          <p:nvPr>
            <p:ph idx="12" type="sldNum"/>
          </p:nvPr>
        </p:nvSpPr>
        <p:spPr>
          <a:xfrm>
            <a:off x="7505186" y="4865207"/>
            <a:ext cx="1315200" cy="918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1pPr>
            <a:lvl2pPr indent="0" lvl="1" marL="0" marR="0" rtl="0" algn="r">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2pPr>
            <a:lvl3pPr indent="0" lvl="2" marL="0" marR="0" rtl="0" algn="r">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3pPr>
            <a:lvl4pPr indent="0" lvl="3" marL="0" marR="0" rtl="0" algn="r">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4pPr>
            <a:lvl5pPr indent="0" lvl="4" marL="0" marR="0" rtl="0" algn="r">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5pPr>
            <a:lvl6pPr indent="0" lvl="5" marL="0" marR="0" rtl="0" algn="r">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6pPr>
            <a:lvl7pPr indent="0" lvl="6" marL="0" marR="0" rtl="0" algn="r">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7pPr>
            <a:lvl8pPr indent="0" lvl="7" marL="0" marR="0" rtl="0" algn="r">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8pPr>
            <a:lvl9pPr indent="0" lvl="8" marL="0" marR="0" rtl="0" algn="r">
              <a:lnSpc>
                <a:spcPct val="100000"/>
              </a:lnSpc>
              <a:spcBef>
                <a:spcPts val="0"/>
              </a:spcBef>
              <a:spcAft>
                <a:spcPts val="0"/>
              </a:spcAft>
              <a:buClr>
                <a:srgbClr val="686868"/>
              </a:buClr>
              <a:buSzPts val="800"/>
              <a:buFont typeface="Calibri"/>
              <a:buNone/>
              <a:defRPr b="0" i="0" sz="800" u="none" cap="none" strike="noStrike">
                <a:solidFill>
                  <a:srgbClr val="686868"/>
                </a:solidFill>
                <a:latin typeface="Calibri"/>
                <a:ea typeface="Calibri"/>
                <a:cs typeface="Calibri"/>
                <a:sym typeface="Calibri"/>
              </a:defRPr>
            </a:lvl9pPr>
          </a:lstStyle>
          <a:p>
            <a:pPr indent="0" lvl="0" marL="0" rtl="0" algn="r">
              <a:spcBef>
                <a:spcPts val="0"/>
              </a:spcBef>
              <a:spcAft>
                <a:spcPts val="0"/>
              </a:spcAft>
              <a:buNone/>
            </a:pPr>
            <a:r>
              <a:rPr lang="de-DE"/>
              <a:t> </a:t>
            </a:r>
            <a:fld id="{00000000-1234-1234-1234-123412341234}" type="slidenum">
              <a:rPr lang="de-DE"/>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gif"/><Relationship Id="rId4" Type="http://schemas.openxmlformats.org/officeDocument/2006/relationships/image" Target="../media/image8.gif"/><Relationship Id="rId5" Type="http://schemas.openxmlformats.org/officeDocument/2006/relationships/hyperlink" Target="https://towardsdatascience.com/intuitively-understanding-convolutions-for-deep-learning-1f6f42faee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1"/>
          <p:cNvSpPr txBox="1"/>
          <p:nvPr>
            <p:ph type="ctrTitle"/>
          </p:nvPr>
        </p:nvSpPr>
        <p:spPr>
          <a:xfrm>
            <a:off x="685800" y="841772"/>
            <a:ext cx="7772400" cy="17907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SzPts val="2400"/>
              <a:buNone/>
            </a:pPr>
            <a:r>
              <a:rPr lang="de-DE"/>
              <a:t>Band-wise Multi-scale CNN Architecture for Remote Sensing Image Scene Classification</a:t>
            </a:r>
            <a:endParaRPr/>
          </a:p>
        </p:txBody>
      </p:sp>
      <p:sp>
        <p:nvSpPr>
          <p:cNvPr id="51" name="Google Shape;51;p1"/>
          <p:cNvSpPr txBox="1"/>
          <p:nvPr>
            <p:ph idx="1" type="subTitle"/>
          </p:nvPr>
        </p:nvSpPr>
        <p:spPr>
          <a:xfrm>
            <a:off x="1143000" y="2701528"/>
            <a:ext cx="6858000" cy="12417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1000"/>
              </a:spcBef>
              <a:spcAft>
                <a:spcPts val="0"/>
              </a:spcAft>
              <a:buSzPts val="2000"/>
              <a:buNone/>
            </a:pPr>
            <a:r>
              <a:rPr lang="de-DE"/>
              <a:t>Jian Kang and Begüm Demir</a:t>
            </a:r>
            <a:endParaRPr/>
          </a:p>
          <a:p>
            <a:pPr indent="0" lvl="0" marL="0" rtl="0" algn="ctr">
              <a:lnSpc>
                <a:spcPct val="90000"/>
              </a:lnSpc>
              <a:spcBef>
                <a:spcPts val="1000"/>
              </a:spcBef>
              <a:spcAft>
                <a:spcPts val="0"/>
              </a:spcAft>
              <a:buSzPts val="1100"/>
              <a:buNone/>
            </a:pPr>
            <a:r>
              <a:rPr lang="de-DE" sz="1800"/>
              <a:t>Remote Sensing Image Analysis (RSiM) Group, TU Berlin</a:t>
            </a:r>
            <a:endParaRPr sz="1800"/>
          </a:p>
          <a:p>
            <a:pPr indent="0" lvl="0" marL="0" rtl="0" algn="ctr">
              <a:lnSpc>
                <a:spcPct val="90000"/>
              </a:lnSpc>
              <a:spcBef>
                <a:spcPts val="1000"/>
              </a:spcBef>
              <a:spcAft>
                <a:spcPts val="0"/>
              </a:spcAft>
              <a:buClr>
                <a:schemeClr val="dk1"/>
              </a:buClr>
              <a:buSzPts val="1100"/>
              <a:buFont typeface="Arial"/>
              <a:buNone/>
            </a:pPr>
            <a:r>
              <a:rPr lang="de-DE" sz="1600"/>
              <a:t>jian.kang@tu-berlin.de, demir@tu-berlin.de</a:t>
            </a:r>
            <a:endParaRPr sz="1600"/>
          </a:p>
          <a:p>
            <a:pPr indent="0" lvl="0" marL="0" rtl="0" algn="l">
              <a:lnSpc>
                <a:spcPct val="90000"/>
              </a:lnSpc>
              <a:spcBef>
                <a:spcPts val="1000"/>
              </a:spcBef>
              <a:spcAft>
                <a:spcPts val="0"/>
              </a:spcAft>
              <a:buSzPts val="20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g8b8c44faaa_0_154"/>
          <p:cNvSpPr txBox="1"/>
          <p:nvPr>
            <p:ph idx="1" type="body"/>
          </p:nvPr>
        </p:nvSpPr>
        <p:spPr>
          <a:xfrm>
            <a:off x="628650" y="635252"/>
            <a:ext cx="7886700" cy="4350300"/>
          </a:xfrm>
          <a:prstGeom prst="rect">
            <a:avLst/>
          </a:prstGeom>
        </p:spPr>
        <p:txBody>
          <a:bodyPr anchorCtr="0" anchor="t" bIns="0" lIns="0" spcFirstLastPara="1" rIns="0" wrap="square" tIns="0">
            <a:noAutofit/>
          </a:bodyPr>
          <a:lstStyle/>
          <a:p>
            <a:pPr indent="0" lvl="0" marL="457200" rtl="0" algn="l">
              <a:spcBef>
                <a:spcPts val="10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0" rtl="0" algn="l">
              <a:spcBef>
                <a:spcPts val="500"/>
              </a:spcBef>
              <a:spcAft>
                <a:spcPts val="0"/>
              </a:spcAft>
              <a:buNone/>
            </a:pPr>
            <a:r>
              <a:rPr lang="de-DE">
                <a:solidFill>
                  <a:srgbClr val="274E13"/>
                </a:solidFill>
              </a:rPr>
              <a:t>		</a:t>
            </a:r>
            <a:endParaRPr>
              <a:solidFill>
                <a:srgbClr val="274E13"/>
              </a:solidFill>
            </a:endParaRPr>
          </a:p>
          <a:p>
            <a:pPr indent="0" lvl="0" marL="914400" rtl="0" algn="l">
              <a:spcBef>
                <a:spcPts val="500"/>
              </a:spcBef>
              <a:spcAft>
                <a:spcPts val="0"/>
              </a:spcAft>
              <a:buNone/>
            </a:pPr>
            <a:r>
              <a:t/>
            </a:r>
            <a:endParaRPr sz="600">
              <a:solidFill>
                <a:srgbClr val="274E13"/>
              </a:solidFill>
            </a:endParaRPr>
          </a:p>
          <a:p>
            <a:pPr indent="0" lvl="0" marL="457200" rtl="0" algn="l">
              <a:spcBef>
                <a:spcPts val="1000"/>
              </a:spcBef>
              <a:spcAft>
                <a:spcPts val="0"/>
              </a:spcAft>
              <a:buNone/>
            </a:pPr>
            <a:r>
              <a:rPr b="1" lang="de-DE">
                <a:solidFill>
                  <a:srgbClr val="274E13"/>
                </a:solidFill>
              </a:rPr>
              <a:t>BigEarthNet</a:t>
            </a:r>
            <a:r>
              <a:rPr lang="de-DE">
                <a:solidFill>
                  <a:srgbClr val="274E13"/>
                </a:solidFill>
              </a:rPr>
              <a:t> is utilized for evaluating the performance of the proposed CNN architecture in the task of multi-label classification, where 10m and 20m bands are exploited and the training, validation and test images are following [4].</a:t>
            </a:r>
            <a:endParaRPr>
              <a:solidFill>
                <a:srgbClr val="274E13"/>
              </a:solidFill>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de-DE"/>
              <a:t>		</a:t>
            </a:r>
            <a:endParaRPr/>
          </a:p>
          <a:p>
            <a:pPr indent="0" lvl="0" marL="0" rtl="0" algn="l">
              <a:spcBef>
                <a:spcPts val="1000"/>
              </a:spcBef>
              <a:spcAft>
                <a:spcPts val="0"/>
              </a:spcAft>
              <a:buNone/>
            </a:pPr>
            <a:r>
              <a:t/>
            </a:r>
            <a:endParaRPr/>
          </a:p>
          <a:p>
            <a:pPr indent="0" lvl="0" marL="914400" rtl="0" algn="l">
              <a:spcBef>
                <a:spcPts val="1000"/>
              </a:spcBef>
              <a:spcAft>
                <a:spcPts val="0"/>
              </a:spcAft>
              <a:buNone/>
            </a:pPr>
            <a:r>
              <a:t/>
            </a:r>
            <a:endParaRPr baseline="30000"/>
          </a:p>
          <a:p>
            <a:pPr indent="0" lvl="0" marL="1371600" rtl="0" algn="l">
              <a:spcBef>
                <a:spcPts val="1000"/>
              </a:spcBef>
              <a:spcAft>
                <a:spcPts val="0"/>
              </a:spcAft>
              <a:buNone/>
            </a:pPr>
            <a:r>
              <a:t/>
            </a:r>
            <a:endParaRPr/>
          </a:p>
          <a:p>
            <a:pPr indent="0" lvl="0" marL="1828800" rtl="0" algn="l">
              <a:spcBef>
                <a:spcPts val="1000"/>
              </a:spcBef>
              <a:spcAft>
                <a:spcPts val="0"/>
              </a:spcAft>
              <a:buNone/>
            </a:pPr>
            <a:r>
              <a:t/>
            </a:r>
            <a:endParaRPr/>
          </a:p>
        </p:txBody>
      </p:sp>
      <p:sp>
        <p:nvSpPr>
          <p:cNvPr id="135" name="Google Shape;135;g8b8c44faaa_0_154"/>
          <p:cNvSpPr txBox="1"/>
          <p:nvPr>
            <p:ph type="title"/>
          </p:nvPr>
        </p:nvSpPr>
        <p:spPr>
          <a:xfrm>
            <a:off x="611560" y="411511"/>
            <a:ext cx="8208900" cy="553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Experiments: Dataset Description</a:t>
            </a:r>
            <a:endParaRPr/>
          </a:p>
          <a:p>
            <a:pPr indent="0" lvl="0" marL="0" rtl="0" algn="l">
              <a:spcBef>
                <a:spcPts val="0"/>
              </a:spcBef>
              <a:spcAft>
                <a:spcPts val="0"/>
              </a:spcAft>
              <a:buNone/>
            </a:pPr>
            <a:r>
              <a:t/>
            </a:r>
            <a:endParaRPr/>
          </a:p>
        </p:txBody>
      </p:sp>
      <p:pic>
        <p:nvPicPr>
          <p:cNvPr id="136" name="Google Shape;136;g8b8c44faaa_0_154"/>
          <p:cNvPicPr preferRelativeResize="0"/>
          <p:nvPr/>
        </p:nvPicPr>
        <p:blipFill>
          <a:blip r:embed="rId3">
            <a:alphaModFix/>
          </a:blip>
          <a:stretch>
            <a:fillRect/>
          </a:stretch>
        </p:blipFill>
        <p:spPr>
          <a:xfrm>
            <a:off x="0" y="790407"/>
            <a:ext cx="9144000" cy="2901786"/>
          </a:xfrm>
          <a:prstGeom prst="rect">
            <a:avLst/>
          </a:prstGeom>
          <a:noFill/>
          <a:ln>
            <a:noFill/>
          </a:ln>
        </p:spPr>
      </p:pic>
      <p:sp>
        <p:nvSpPr>
          <p:cNvPr id="137" name="Google Shape;137;g8b8c44faaa_0_154"/>
          <p:cNvSpPr txBox="1"/>
          <p:nvPr/>
        </p:nvSpPr>
        <p:spPr>
          <a:xfrm>
            <a:off x="1033200" y="4590000"/>
            <a:ext cx="7365600" cy="5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DE" sz="800">
                <a:solidFill>
                  <a:srgbClr val="222222"/>
                </a:solidFill>
                <a:highlight>
                  <a:srgbClr val="FFFFFF"/>
                </a:highlight>
              </a:rPr>
              <a:t>[4] </a:t>
            </a:r>
            <a:r>
              <a:rPr lang="de-DE" sz="800">
                <a:solidFill>
                  <a:srgbClr val="222222"/>
                </a:solidFill>
                <a:highlight>
                  <a:srgbClr val="FFFFFF"/>
                </a:highlight>
              </a:rPr>
              <a:t>Sumbul, Gencer, et al. "BigEarthNet Deep Learning Models with A New Class-Nomenclature for Remote Sensing Image Understanding." </a:t>
            </a:r>
            <a:r>
              <a:rPr i="1" lang="de-DE" sz="800">
                <a:solidFill>
                  <a:srgbClr val="222222"/>
                </a:solidFill>
                <a:highlight>
                  <a:srgbClr val="FFFFFF"/>
                </a:highlight>
              </a:rPr>
              <a:t>arXiv preprint arXiv:2001.06372</a:t>
            </a:r>
            <a:r>
              <a:rPr lang="de-DE" sz="800">
                <a:solidFill>
                  <a:srgbClr val="222222"/>
                </a:solidFill>
                <a:highlight>
                  <a:srgbClr val="FFFFFF"/>
                </a:highlight>
              </a:rPr>
              <a:t> (2020).</a:t>
            </a:r>
            <a:endParaRPr sz="800">
              <a:solidFill>
                <a:srgbClr val="222222"/>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g8b8c44faaa_0_173"/>
          <p:cNvSpPr txBox="1"/>
          <p:nvPr>
            <p:ph idx="1" type="body"/>
          </p:nvPr>
        </p:nvSpPr>
        <p:spPr>
          <a:xfrm>
            <a:off x="628650" y="635252"/>
            <a:ext cx="7886700" cy="4350300"/>
          </a:xfrm>
          <a:prstGeom prst="rect">
            <a:avLst/>
          </a:prstGeom>
        </p:spPr>
        <p:txBody>
          <a:bodyPr anchorCtr="0" anchor="t" bIns="0" lIns="0" spcFirstLastPara="1" rIns="0" wrap="square" tIns="0">
            <a:noAutofit/>
          </a:bodyPr>
          <a:lstStyle/>
          <a:p>
            <a:pPr indent="-355600" lvl="0" marL="457200" rtl="0" algn="l">
              <a:spcBef>
                <a:spcPts val="1000"/>
              </a:spcBef>
              <a:spcAft>
                <a:spcPts val="0"/>
              </a:spcAft>
              <a:buSzPts val="2000"/>
              <a:buChar char="●"/>
            </a:pPr>
            <a:r>
              <a:rPr lang="de-DE" sz="2000"/>
              <a:t>Pytorch implementation</a:t>
            </a:r>
            <a:endParaRPr sz="2000"/>
          </a:p>
          <a:p>
            <a:pPr indent="0" lvl="0" marL="457200" rtl="0" algn="l">
              <a:spcBef>
                <a:spcPts val="1000"/>
              </a:spcBef>
              <a:spcAft>
                <a:spcPts val="0"/>
              </a:spcAft>
              <a:buNone/>
            </a:pPr>
            <a:r>
              <a:t/>
            </a:r>
            <a:endParaRPr sz="600"/>
          </a:p>
          <a:p>
            <a:pPr indent="-355600" lvl="0" marL="457200" rtl="0" algn="l">
              <a:spcBef>
                <a:spcPts val="1000"/>
              </a:spcBef>
              <a:spcAft>
                <a:spcPts val="0"/>
              </a:spcAft>
              <a:buSzPts val="2000"/>
              <a:buChar char="●"/>
            </a:pPr>
            <a:r>
              <a:rPr lang="de-DE" sz="2000"/>
              <a:t>The class probabilities are obtained by applying </a:t>
            </a:r>
            <a:r>
              <a:rPr i="1" lang="de-DE" sz="2000"/>
              <a:t>sigmoid</a:t>
            </a:r>
            <a:r>
              <a:rPr lang="de-DE" sz="2000"/>
              <a:t> activation function</a:t>
            </a:r>
            <a:endParaRPr sz="2000"/>
          </a:p>
          <a:p>
            <a:pPr indent="0" lvl="0" marL="457200" rtl="0" algn="l">
              <a:spcBef>
                <a:spcPts val="1000"/>
              </a:spcBef>
              <a:spcAft>
                <a:spcPts val="0"/>
              </a:spcAft>
              <a:buNone/>
            </a:pPr>
            <a:r>
              <a:t/>
            </a:r>
            <a:endParaRPr sz="600"/>
          </a:p>
          <a:p>
            <a:pPr indent="-355600" lvl="0" marL="457200" rtl="0" algn="l">
              <a:spcBef>
                <a:spcPts val="1000"/>
              </a:spcBef>
              <a:spcAft>
                <a:spcPts val="0"/>
              </a:spcAft>
              <a:buSzPts val="2000"/>
              <a:buChar char="●"/>
            </a:pPr>
            <a:r>
              <a:rPr lang="de-DE" sz="2000"/>
              <a:t>Binary Cross-Entropy (BCE) loss is utilized</a:t>
            </a:r>
            <a:endParaRPr sz="2000"/>
          </a:p>
          <a:p>
            <a:pPr indent="0" lvl="0" marL="457200" rtl="0" algn="l">
              <a:spcBef>
                <a:spcPts val="1000"/>
              </a:spcBef>
              <a:spcAft>
                <a:spcPts val="0"/>
              </a:spcAft>
              <a:buNone/>
            </a:pPr>
            <a:r>
              <a:t/>
            </a:r>
            <a:endParaRPr sz="600"/>
          </a:p>
          <a:p>
            <a:pPr indent="-355600" lvl="0" marL="457200" rtl="0" algn="l">
              <a:spcBef>
                <a:spcPts val="1000"/>
              </a:spcBef>
              <a:spcAft>
                <a:spcPts val="0"/>
              </a:spcAft>
              <a:buSzPts val="2000"/>
              <a:buChar char="●"/>
            </a:pPr>
            <a:r>
              <a:rPr lang="de-DE" sz="2000"/>
              <a:t>Adam optimizer with </a:t>
            </a:r>
            <a:r>
              <a:rPr lang="de-DE" sz="2000">
                <a:solidFill>
                  <a:srgbClr val="274E13"/>
                </a:solidFill>
              </a:rPr>
              <a:t>learning rate(LR)</a:t>
            </a:r>
            <a:r>
              <a:rPr lang="de-DE" sz="2000"/>
              <a:t> of 10</a:t>
            </a:r>
            <a:r>
              <a:rPr baseline="30000" lang="de-DE" sz="2000"/>
              <a:t>-3</a:t>
            </a:r>
            <a:endParaRPr sz="2000"/>
          </a:p>
          <a:p>
            <a:pPr indent="0" lvl="0" marL="457200" rtl="0" algn="l">
              <a:spcBef>
                <a:spcPts val="1000"/>
              </a:spcBef>
              <a:spcAft>
                <a:spcPts val="0"/>
              </a:spcAft>
              <a:buNone/>
            </a:pPr>
            <a:r>
              <a:t/>
            </a:r>
            <a:endParaRPr sz="600">
              <a:solidFill>
                <a:srgbClr val="274E13"/>
              </a:solidFill>
            </a:endParaRPr>
          </a:p>
          <a:p>
            <a:pPr indent="-355600" lvl="0" marL="457200" rtl="0" algn="l">
              <a:spcBef>
                <a:spcPts val="1000"/>
              </a:spcBef>
              <a:spcAft>
                <a:spcPts val="0"/>
              </a:spcAft>
              <a:buSzPts val="2000"/>
              <a:buChar char="●"/>
            </a:pPr>
            <a:r>
              <a:rPr lang="de-DE" sz="2000">
                <a:solidFill>
                  <a:srgbClr val="274E13"/>
                </a:solidFill>
              </a:rPr>
              <a:t>LR </a:t>
            </a:r>
            <a:r>
              <a:rPr lang="de-DE" sz="2000"/>
              <a:t>is decayed by a factor of 0.5 in every 30 epochs</a:t>
            </a:r>
            <a:endParaRPr sz="2000">
              <a:solidFill>
                <a:srgbClr val="274E13"/>
              </a:solidFill>
            </a:endParaRPr>
          </a:p>
          <a:p>
            <a:pPr indent="0" lvl="0" marL="457200" rtl="0" algn="l">
              <a:spcBef>
                <a:spcPts val="1000"/>
              </a:spcBef>
              <a:spcAft>
                <a:spcPts val="0"/>
              </a:spcAft>
              <a:buNone/>
            </a:pPr>
            <a:r>
              <a:t/>
            </a:r>
            <a:endParaRPr i="1" sz="600"/>
          </a:p>
          <a:p>
            <a:pPr indent="-355600" lvl="0" marL="457200" rtl="0" algn="l">
              <a:spcBef>
                <a:spcPts val="1000"/>
              </a:spcBef>
              <a:spcAft>
                <a:spcPts val="0"/>
              </a:spcAft>
              <a:buSzPts val="2000"/>
              <a:buChar char="●"/>
            </a:pPr>
            <a:r>
              <a:rPr i="1" lang="de-DE" sz="2000"/>
              <a:t>Leaky ReLU</a:t>
            </a:r>
            <a:r>
              <a:rPr lang="de-DE" sz="2000"/>
              <a:t> is exploited inside the proposed architecture</a:t>
            </a:r>
            <a:endParaRPr sz="2000"/>
          </a:p>
          <a:p>
            <a:pPr indent="0" lvl="0" marL="457200" rtl="0" algn="l">
              <a:spcBef>
                <a:spcPts val="1000"/>
              </a:spcBef>
              <a:spcAft>
                <a:spcPts val="0"/>
              </a:spcAft>
              <a:buNone/>
            </a:pPr>
            <a:r>
              <a:t/>
            </a:r>
            <a:endParaRPr sz="600"/>
          </a:p>
          <a:p>
            <a:pPr indent="-355600" lvl="0" marL="457200" rtl="0" algn="l">
              <a:spcBef>
                <a:spcPts val="1000"/>
              </a:spcBef>
              <a:spcAft>
                <a:spcPts val="0"/>
              </a:spcAft>
              <a:buSzPts val="2000"/>
              <a:buChar char="●"/>
            </a:pPr>
            <a:r>
              <a:rPr lang="de-DE" sz="2000"/>
              <a:t>ResNet18, ResNet50, and 3D-CNN are regarded as baseline methods</a:t>
            </a:r>
            <a:endParaRPr sz="2400">
              <a:solidFill>
                <a:srgbClr val="000000"/>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0" rtl="0" algn="l">
              <a:spcBef>
                <a:spcPts val="500"/>
              </a:spcBef>
              <a:spcAft>
                <a:spcPts val="0"/>
              </a:spcAft>
              <a:buNone/>
            </a:pPr>
            <a:r>
              <a:rPr lang="de-DE">
                <a:solidFill>
                  <a:srgbClr val="274E13"/>
                </a:solidFill>
              </a:rPr>
              <a:t>		</a:t>
            </a:r>
            <a:endParaRPr>
              <a:solidFill>
                <a:srgbClr val="274E13"/>
              </a:solidFill>
            </a:endParaRPr>
          </a:p>
          <a:p>
            <a:pPr indent="0" lvl="0" marL="914400" rtl="0" algn="l">
              <a:spcBef>
                <a:spcPts val="500"/>
              </a:spcBef>
              <a:spcAft>
                <a:spcPts val="0"/>
              </a:spcAft>
              <a:buNone/>
            </a:pPr>
            <a:r>
              <a:t/>
            </a:r>
            <a:endParaRPr sz="600">
              <a:solidFill>
                <a:srgbClr val="274E13"/>
              </a:solidFill>
            </a:endParaRPr>
          </a:p>
          <a:p>
            <a:pPr indent="0" lvl="0" marL="457200" rtl="0" algn="l">
              <a:spcBef>
                <a:spcPts val="1000"/>
              </a:spcBef>
              <a:spcAft>
                <a:spcPts val="0"/>
              </a:spcAft>
              <a:buNone/>
            </a:pPr>
            <a:r>
              <a:t/>
            </a:r>
            <a:endParaRPr>
              <a:solidFill>
                <a:srgbClr val="274E13"/>
              </a:solidFill>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de-DE"/>
              <a:t>		</a:t>
            </a:r>
            <a:endParaRPr/>
          </a:p>
          <a:p>
            <a:pPr indent="0" lvl="0" marL="0" rtl="0" algn="l">
              <a:spcBef>
                <a:spcPts val="1000"/>
              </a:spcBef>
              <a:spcAft>
                <a:spcPts val="0"/>
              </a:spcAft>
              <a:buNone/>
            </a:pPr>
            <a:r>
              <a:t/>
            </a:r>
            <a:endParaRPr/>
          </a:p>
          <a:p>
            <a:pPr indent="0" lvl="0" marL="914400" rtl="0" algn="l">
              <a:spcBef>
                <a:spcPts val="1000"/>
              </a:spcBef>
              <a:spcAft>
                <a:spcPts val="0"/>
              </a:spcAft>
              <a:buNone/>
            </a:pPr>
            <a:r>
              <a:t/>
            </a:r>
            <a:endParaRPr baseline="30000"/>
          </a:p>
          <a:p>
            <a:pPr indent="0" lvl="0" marL="1371600" rtl="0" algn="l">
              <a:spcBef>
                <a:spcPts val="1000"/>
              </a:spcBef>
              <a:spcAft>
                <a:spcPts val="0"/>
              </a:spcAft>
              <a:buNone/>
            </a:pPr>
            <a:r>
              <a:t/>
            </a:r>
            <a:endParaRPr/>
          </a:p>
          <a:p>
            <a:pPr indent="0" lvl="0" marL="1828800" rtl="0" algn="l">
              <a:spcBef>
                <a:spcPts val="1000"/>
              </a:spcBef>
              <a:spcAft>
                <a:spcPts val="0"/>
              </a:spcAft>
              <a:buNone/>
            </a:pPr>
            <a:r>
              <a:t/>
            </a:r>
            <a:endParaRPr/>
          </a:p>
        </p:txBody>
      </p:sp>
      <p:sp>
        <p:nvSpPr>
          <p:cNvPr id="143" name="Google Shape;143;g8b8c44faaa_0_173"/>
          <p:cNvSpPr txBox="1"/>
          <p:nvPr>
            <p:ph type="title"/>
          </p:nvPr>
        </p:nvSpPr>
        <p:spPr>
          <a:xfrm>
            <a:off x="611560" y="411511"/>
            <a:ext cx="8208900" cy="553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Experimental Design</a:t>
            </a:r>
            <a:endParaRPr/>
          </a:p>
          <a:p>
            <a:pPr indent="0" lvl="0" marL="0" rtl="0" algn="l">
              <a:spcBef>
                <a:spcPts val="0"/>
              </a:spcBef>
              <a:spcAft>
                <a:spcPts val="0"/>
              </a:spcAft>
              <a:buNone/>
            </a:pPr>
            <a:r>
              <a:t/>
            </a:r>
            <a:endParaRPr/>
          </a:p>
        </p:txBody>
      </p:sp>
      <p:pic>
        <p:nvPicPr>
          <p:cNvPr id="144" name="Google Shape;144;g8b8c44faaa_0_173"/>
          <p:cNvPicPr preferRelativeResize="0"/>
          <p:nvPr/>
        </p:nvPicPr>
        <p:blipFill>
          <a:blip r:embed="rId3">
            <a:alphaModFix/>
          </a:blip>
          <a:stretch>
            <a:fillRect/>
          </a:stretch>
        </p:blipFill>
        <p:spPr>
          <a:xfrm>
            <a:off x="4162500" y="635250"/>
            <a:ext cx="1107000" cy="55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g8b8c44faaa_0_186"/>
          <p:cNvSpPr txBox="1"/>
          <p:nvPr>
            <p:ph idx="1" type="body"/>
          </p:nvPr>
        </p:nvSpPr>
        <p:spPr>
          <a:xfrm>
            <a:off x="628650" y="635252"/>
            <a:ext cx="7886700" cy="4350300"/>
          </a:xfrm>
          <a:prstGeom prst="rect">
            <a:avLst/>
          </a:prstGeom>
        </p:spPr>
        <p:txBody>
          <a:bodyPr anchorCtr="0" anchor="t" bIns="0" lIns="0" spcFirstLastPara="1" rIns="0" wrap="square" tIns="0">
            <a:noAutofit/>
          </a:bodyPr>
          <a:lstStyle/>
          <a:p>
            <a:pPr indent="-355600" lvl="0" marL="457200" rtl="0" algn="l">
              <a:spcBef>
                <a:spcPts val="1000"/>
              </a:spcBef>
              <a:spcAft>
                <a:spcPts val="0"/>
              </a:spcAft>
              <a:buSzPts val="2000"/>
              <a:buChar char="●"/>
            </a:pPr>
            <a:r>
              <a:rPr lang="de-DE" sz="2000"/>
              <a:t>Metrics for the evaluation [5]:</a:t>
            </a:r>
            <a:endParaRPr sz="2000"/>
          </a:p>
          <a:p>
            <a:pPr indent="0" lvl="0" marL="0" rtl="0" algn="l">
              <a:spcBef>
                <a:spcPts val="1000"/>
              </a:spcBef>
              <a:spcAft>
                <a:spcPts val="0"/>
              </a:spcAft>
              <a:buNone/>
            </a:pPr>
            <a:r>
              <a:t/>
            </a:r>
            <a:endParaRPr sz="600"/>
          </a:p>
          <a:p>
            <a:pPr indent="-355600" lvl="1" marL="914400" rtl="0" algn="l">
              <a:spcBef>
                <a:spcPts val="500"/>
              </a:spcBef>
              <a:spcAft>
                <a:spcPts val="0"/>
              </a:spcAft>
              <a:buSzPts val="2000"/>
              <a:buChar char="○"/>
            </a:pPr>
            <a:r>
              <a:rPr lang="de-DE" sz="2000"/>
              <a:t>F1 score, an integrated metric of sample precision and recall</a:t>
            </a:r>
            <a:endParaRPr sz="2000"/>
          </a:p>
          <a:p>
            <a:pPr indent="0" lvl="0" marL="0" rtl="0" algn="l">
              <a:spcBef>
                <a:spcPts val="1000"/>
              </a:spcBef>
              <a:spcAft>
                <a:spcPts val="0"/>
              </a:spcAft>
              <a:buNone/>
            </a:pPr>
            <a:r>
              <a:t/>
            </a:r>
            <a:endParaRPr sz="600"/>
          </a:p>
          <a:p>
            <a:pPr indent="-355600" lvl="1" marL="914400" rtl="0" algn="l">
              <a:spcBef>
                <a:spcPts val="500"/>
              </a:spcBef>
              <a:spcAft>
                <a:spcPts val="0"/>
              </a:spcAft>
              <a:buSzPts val="2000"/>
              <a:buChar char="○"/>
            </a:pPr>
            <a:r>
              <a:rPr lang="de-DE" sz="2000"/>
              <a:t>Accuracy (Acc), the degree of sample-wise correctness</a:t>
            </a:r>
            <a:endParaRPr sz="2000"/>
          </a:p>
          <a:p>
            <a:pPr indent="0" lvl="0" marL="0" rtl="0" algn="l">
              <a:spcBef>
                <a:spcPts val="1000"/>
              </a:spcBef>
              <a:spcAft>
                <a:spcPts val="0"/>
              </a:spcAft>
              <a:buNone/>
            </a:pPr>
            <a:r>
              <a:t/>
            </a:r>
            <a:endParaRPr sz="600"/>
          </a:p>
          <a:p>
            <a:pPr indent="-355600" lvl="1" marL="914400" rtl="0" algn="l">
              <a:spcBef>
                <a:spcPts val="500"/>
              </a:spcBef>
              <a:spcAft>
                <a:spcPts val="0"/>
              </a:spcAft>
              <a:buSzPts val="2000"/>
              <a:buChar char="○"/>
            </a:pPr>
            <a:r>
              <a:rPr lang="de-DE" sz="2000"/>
              <a:t>Hamming Loss (HL), evaluates the fraction of misclassified labels</a:t>
            </a:r>
            <a:endParaRPr sz="2000"/>
          </a:p>
          <a:p>
            <a:pPr indent="0" lvl="0" marL="914400" rtl="0" algn="l">
              <a:spcBef>
                <a:spcPts val="1000"/>
              </a:spcBef>
              <a:spcAft>
                <a:spcPts val="0"/>
              </a:spcAft>
              <a:buNone/>
            </a:pPr>
            <a:r>
              <a:t/>
            </a:r>
            <a:endParaRPr sz="600"/>
          </a:p>
          <a:p>
            <a:pPr indent="-355600" lvl="1" marL="914400" rtl="0" algn="l">
              <a:spcBef>
                <a:spcPts val="500"/>
              </a:spcBef>
              <a:spcAft>
                <a:spcPts val="0"/>
              </a:spcAft>
              <a:buSzPts val="2000"/>
              <a:buChar char="○"/>
            </a:pPr>
            <a:r>
              <a:rPr lang="de-DE" sz="2000"/>
              <a:t>Ranking Loss (RL), evaluates the fraction of reversely ordered label pairs</a:t>
            </a:r>
            <a:endParaRPr sz="2000"/>
          </a:p>
          <a:p>
            <a:pPr indent="0" lvl="0" marL="457200" rtl="0" algn="l">
              <a:spcBef>
                <a:spcPts val="1000"/>
              </a:spcBef>
              <a:spcAft>
                <a:spcPts val="0"/>
              </a:spcAft>
              <a:buNone/>
            </a:pPr>
            <a:r>
              <a:t/>
            </a:r>
            <a:endParaRPr sz="600"/>
          </a:p>
          <a:p>
            <a:pPr indent="0" lvl="0" marL="457200" rtl="0" algn="l">
              <a:spcBef>
                <a:spcPts val="1000"/>
              </a:spcBef>
              <a:spcAft>
                <a:spcPts val="0"/>
              </a:spcAft>
              <a:buNone/>
            </a:pPr>
            <a:r>
              <a:t/>
            </a:r>
            <a:endParaRPr sz="2000"/>
          </a:p>
          <a:p>
            <a:pPr indent="0" lvl="0" marL="457200" rtl="0" algn="l">
              <a:spcBef>
                <a:spcPts val="1000"/>
              </a:spcBef>
              <a:spcAft>
                <a:spcPts val="0"/>
              </a:spcAft>
              <a:buNone/>
            </a:pPr>
            <a:r>
              <a:t/>
            </a:r>
            <a:endParaRPr sz="600"/>
          </a:p>
          <a:p>
            <a:pPr indent="0" lvl="0" marL="0" rtl="0" algn="l">
              <a:spcBef>
                <a:spcPts val="1000"/>
              </a:spcBef>
              <a:spcAft>
                <a:spcPts val="0"/>
              </a:spcAft>
              <a:buNone/>
            </a:pPr>
            <a:r>
              <a:t/>
            </a:r>
            <a:endParaRPr sz="2000">
              <a:solidFill>
                <a:srgbClr val="000000"/>
              </a:solidFill>
            </a:endParaRPr>
          </a:p>
          <a:p>
            <a:pPr indent="0" lvl="0" marL="0" rtl="0" algn="l">
              <a:spcBef>
                <a:spcPts val="1000"/>
              </a:spcBef>
              <a:spcAft>
                <a:spcPts val="0"/>
              </a:spcAft>
              <a:buNone/>
            </a:pPr>
            <a:r>
              <a:t/>
            </a:r>
            <a:endParaRPr sz="2400">
              <a:solidFill>
                <a:srgbClr val="000000"/>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0" rtl="0" algn="l">
              <a:spcBef>
                <a:spcPts val="500"/>
              </a:spcBef>
              <a:spcAft>
                <a:spcPts val="0"/>
              </a:spcAft>
              <a:buNone/>
            </a:pPr>
            <a:r>
              <a:rPr lang="de-DE">
                <a:solidFill>
                  <a:srgbClr val="274E13"/>
                </a:solidFill>
              </a:rPr>
              <a:t>		</a:t>
            </a:r>
            <a:endParaRPr>
              <a:solidFill>
                <a:srgbClr val="274E13"/>
              </a:solidFill>
            </a:endParaRPr>
          </a:p>
          <a:p>
            <a:pPr indent="0" lvl="0" marL="914400" rtl="0" algn="l">
              <a:spcBef>
                <a:spcPts val="500"/>
              </a:spcBef>
              <a:spcAft>
                <a:spcPts val="0"/>
              </a:spcAft>
              <a:buNone/>
            </a:pPr>
            <a:r>
              <a:t/>
            </a:r>
            <a:endParaRPr sz="600">
              <a:solidFill>
                <a:srgbClr val="274E13"/>
              </a:solidFill>
            </a:endParaRPr>
          </a:p>
          <a:p>
            <a:pPr indent="0" lvl="0" marL="457200" rtl="0" algn="l">
              <a:spcBef>
                <a:spcPts val="1000"/>
              </a:spcBef>
              <a:spcAft>
                <a:spcPts val="0"/>
              </a:spcAft>
              <a:buNone/>
            </a:pPr>
            <a:r>
              <a:t/>
            </a:r>
            <a:endParaRPr>
              <a:solidFill>
                <a:srgbClr val="274E13"/>
              </a:solidFill>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de-DE"/>
              <a:t>		</a:t>
            </a:r>
            <a:endParaRPr/>
          </a:p>
          <a:p>
            <a:pPr indent="0" lvl="0" marL="0" rtl="0" algn="l">
              <a:spcBef>
                <a:spcPts val="1000"/>
              </a:spcBef>
              <a:spcAft>
                <a:spcPts val="0"/>
              </a:spcAft>
              <a:buNone/>
            </a:pPr>
            <a:r>
              <a:t/>
            </a:r>
            <a:endParaRPr/>
          </a:p>
          <a:p>
            <a:pPr indent="0" lvl="0" marL="914400" rtl="0" algn="l">
              <a:spcBef>
                <a:spcPts val="1000"/>
              </a:spcBef>
              <a:spcAft>
                <a:spcPts val="0"/>
              </a:spcAft>
              <a:buNone/>
            </a:pPr>
            <a:r>
              <a:t/>
            </a:r>
            <a:endParaRPr baseline="30000"/>
          </a:p>
          <a:p>
            <a:pPr indent="0" lvl="0" marL="1371600" rtl="0" algn="l">
              <a:spcBef>
                <a:spcPts val="1000"/>
              </a:spcBef>
              <a:spcAft>
                <a:spcPts val="0"/>
              </a:spcAft>
              <a:buNone/>
            </a:pPr>
            <a:r>
              <a:t/>
            </a:r>
            <a:endParaRPr/>
          </a:p>
          <a:p>
            <a:pPr indent="0" lvl="0" marL="1828800" rtl="0" algn="l">
              <a:spcBef>
                <a:spcPts val="1000"/>
              </a:spcBef>
              <a:spcAft>
                <a:spcPts val="0"/>
              </a:spcAft>
              <a:buNone/>
            </a:pPr>
            <a:r>
              <a:t/>
            </a:r>
            <a:endParaRPr/>
          </a:p>
        </p:txBody>
      </p:sp>
      <p:sp>
        <p:nvSpPr>
          <p:cNvPr id="150" name="Google Shape;150;g8b8c44faaa_0_186"/>
          <p:cNvSpPr txBox="1"/>
          <p:nvPr>
            <p:ph type="title"/>
          </p:nvPr>
        </p:nvSpPr>
        <p:spPr>
          <a:xfrm>
            <a:off x="611560" y="411511"/>
            <a:ext cx="8208900" cy="553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Experimental Design</a:t>
            </a:r>
            <a:endParaRPr/>
          </a:p>
          <a:p>
            <a:pPr indent="0" lvl="0" marL="0" rtl="0" algn="l">
              <a:spcBef>
                <a:spcPts val="0"/>
              </a:spcBef>
              <a:spcAft>
                <a:spcPts val="0"/>
              </a:spcAft>
              <a:buNone/>
            </a:pPr>
            <a:r>
              <a:t/>
            </a:r>
            <a:endParaRPr/>
          </a:p>
        </p:txBody>
      </p:sp>
      <p:sp>
        <p:nvSpPr>
          <p:cNvPr id="151" name="Google Shape;151;g8b8c44faaa_0_186"/>
          <p:cNvSpPr txBox="1"/>
          <p:nvPr/>
        </p:nvSpPr>
        <p:spPr>
          <a:xfrm>
            <a:off x="1033200" y="4590000"/>
            <a:ext cx="7365600" cy="5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DE" sz="800">
                <a:solidFill>
                  <a:srgbClr val="222222"/>
                </a:solidFill>
                <a:highlight>
                  <a:srgbClr val="FFFFFF"/>
                </a:highlight>
              </a:rPr>
              <a:t>[5] </a:t>
            </a:r>
            <a:r>
              <a:rPr lang="de-DE" sz="800">
                <a:solidFill>
                  <a:srgbClr val="222222"/>
                </a:solidFill>
                <a:highlight>
                  <a:srgbClr val="FFFFFF"/>
                </a:highlight>
              </a:rPr>
              <a:t>Zhang, Min-Ling, and Zhi-Hua Zhou. "A review on multi-label learning algorithms." </a:t>
            </a:r>
            <a:r>
              <a:rPr i="1" lang="de-DE" sz="800">
                <a:solidFill>
                  <a:srgbClr val="222222"/>
                </a:solidFill>
                <a:highlight>
                  <a:srgbClr val="FFFFFF"/>
                </a:highlight>
              </a:rPr>
              <a:t>IEEE transactions on knowledge and data engineering</a:t>
            </a:r>
            <a:r>
              <a:rPr lang="de-DE" sz="800">
                <a:solidFill>
                  <a:srgbClr val="222222"/>
                </a:solidFill>
                <a:highlight>
                  <a:srgbClr val="FFFFFF"/>
                </a:highlight>
              </a:rPr>
              <a:t> 26.8 (2013): 1819-1837.</a:t>
            </a:r>
            <a:endParaRPr sz="800">
              <a:solidFill>
                <a:srgbClr val="222222"/>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g8b8c44faaa_0_197"/>
          <p:cNvSpPr txBox="1"/>
          <p:nvPr>
            <p:ph idx="1" type="body"/>
          </p:nvPr>
        </p:nvSpPr>
        <p:spPr>
          <a:xfrm>
            <a:off x="628650" y="635252"/>
            <a:ext cx="7886700" cy="4350300"/>
          </a:xfrm>
          <a:prstGeom prst="rect">
            <a:avLst/>
          </a:prstGeom>
        </p:spPr>
        <p:txBody>
          <a:bodyPr anchorCtr="0" anchor="t" bIns="0" lIns="0" spcFirstLastPara="1" rIns="0" wrap="square" tIns="0">
            <a:noAutofit/>
          </a:bodyPr>
          <a:lstStyle/>
          <a:p>
            <a:pPr indent="-355600" lvl="0" marL="457200" rtl="0" algn="l">
              <a:spcBef>
                <a:spcPts val="1000"/>
              </a:spcBef>
              <a:spcAft>
                <a:spcPts val="0"/>
              </a:spcAft>
              <a:buSzPts val="2000"/>
              <a:buChar char="●"/>
            </a:pPr>
            <a:r>
              <a:rPr lang="de-DE" sz="2000"/>
              <a:t>Learning curves of all the considered CNN architectures</a:t>
            </a:r>
            <a:r>
              <a:rPr lang="de-DE" sz="2000"/>
              <a:t>:</a:t>
            </a:r>
            <a:endParaRPr sz="2000"/>
          </a:p>
          <a:p>
            <a:pPr indent="0" lvl="0" marL="0" rtl="0" algn="l">
              <a:spcBef>
                <a:spcPts val="1000"/>
              </a:spcBef>
              <a:spcAft>
                <a:spcPts val="0"/>
              </a:spcAft>
              <a:buNone/>
            </a:pPr>
            <a:r>
              <a:t/>
            </a:r>
            <a:endParaRPr sz="600"/>
          </a:p>
          <a:p>
            <a:pPr indent="0" lvl="0" marL="457200" rtl="0" algn="l">
              <a:spcBef>
                <a:spcPts val="1000"/>
              </a:spcBef>
              <a:spcAft>
                <a:spcPts val="0"/>
              </a:spcAft>
              <a:buNone/>
            </a:pPr>
            <a:r>
              <a:t/>
            </a:r>
            <a:endParaRPr sz="600"/>
          </a:p>
          <a:p>
            <a:pPr indent="0" lvl="0" marL="457200" rtl="0" algn="l">
              <a:spcBef>
                <a:spcPts val="1000"/>
              </a:spcBef>
              <a:spcAft>
                <a:spcPts val="0"/>
              </a:spcAft>
              <a:buNone/>
            </a:pPr>
            <a:r>
              <a:t/>
            </a:r>
            <a:endParaRPr sz="2000"/>
          </a:p>
          <a:p>
            <a:pPr indent="0" lvl="0" marL="457200" rtl="0" algn="l">
              <a:spcBef>
                <a:spcPts val="1000"/>
              </a:spcBef>
              <a:spcAft>
                <a:spcPts val="0"/>
              </a:spcAft>
              <a:buNone/>
            </a:pPr>
            <a:r>
              <a:t/>
            </a:r>
            <a:endParaRPr sz="600"/>
          </a:p>
          <a:p>
            <a:pPr indent="0" lvl="0" marL="0" rtl="0" algn="l">
              <a:spcBef>
                <a:spcPts val="1000"/>
              </a:spcBef>
              <a:spcAft>
                <a:spcPts val="0"/>
              </a:spcAft>
              <a:buNone/>
            </a:pPr>
            <a:r>
              <a:t/>
            </a:r>
            <a:endParaRPr sz="2000">
              <a:solidFill>
                <a:srgbClr val="000000"/>
              </a:solidFill>
            </a:endParaRPr>
          </a:p>
          <a:p>
            <a:pPr indent="0" lvl="0" marL="0" rtl="0" algn="l">
              <a:spcBef>
                <a:spcPts val="1000"/>
              </a:spcBef>
              <a:spcAft>
                <a:spcPts val="0"/>
              </a:spcAft>
              <a:buNone/>
            </a:pPr>
            <a:r>
              <a:t/>
            </a:r>
            <a:endParaRPr sz="2400">
              <a:solidFill>
                <a:srgbClr val="000000"/>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0" rtl="0" algn="l">
              <a:spcBef>
                <a:spcPts val="500"/>
              </a:spcBef>
              <a:spcAft>
                <a:spcPts val="0"/>
              </a:spcAft>
              <a:buNone/>
            </a:pPr>
            <a:r>
              <a:rPr lang="de-DE">
                <a:solidFill>
                  <a:srgbClr val="274E13"/>
                </a:solidFill>
              </a:rPr>
              <a:t>		</a:t>
            </a:r>
            <a:endParaRPr>
              <a:solidFill>
                <a:srgbClr val="274E13"/>
              </a:solidFill>
            </a:endParaRPr>
          </a:p>
          <a:p>
            <a:pPr indent="0" lvl="0" marL="914400" rtl="0" algn="l">
              <a:spcBef>
                <a:spcPts val="500"/>
              </a:spcBef>
              <a:spcAft>
                <a:spcPts val="0"/>
              </a:spcAft>
              <a:buNone/>
            </a:pPr>
            <a:r>
              <a:t/>
            </a:r>
            <a:endParaRPr sz="600">
              <a:solidFill>
                <a:srgbClr val="274E13"/>
              </a:solidFill>
            </a:endParaRPr>
          </a:p>
          <a:p>
            <a:pPr indent="0" lvl="0" marL="457200" rtl="0" algn="l">
              <a:spcBef>
                <a:spcPts val="1000"/>
              </a:spcBef>
              <a:spcAft>
                <a:spcPts val="0"/>
              </a:spcAft>
              <a:buNone/>
            </a:pPr>
            <a:r>
              <a:t/>
            </a:r>
            <a:endParaRPr>
              <a:solidFill>
                <a:srgbClr val="274E13"/>
              </a:solidFill>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de-DE"/>
              <a:t>		</a:t>
            </a:r>
            <a:endParaRPr/>
          </a:p>
          <a:p>
            <a:pPr indent="0" lvl="0" marL="0" rtl="0" algn="l">
              <a:spcBef>
                <a:spcPts val="1000"/>
              </a:spcBef>
              <a:spcAft>
                <a:spcPts val="0"/>
              </a:spcAft>
              <a:buNone/>
            </a:pPr>
            <a:r>
              <a:t/>
            </a:r>
            <a:endParaRPr/>
          </a:p>
          <a:p>
            <a:pPr indent="0" lvl="0" marL="914400" rtl="0" algn="l">
              <a:spcBef>
                <a:spcPts val="1000"/>
              </a:spcBef>
              <a:spcAft>
                <a:spcPts val="0"/>
              </a:spcAft>
              <a:buNone/>
            </a:pPr>
            <a:r>
              <a:t/>
            </a:r>
            <a:endParaRPr baseline="30000"/>
          </a:p>
          <a:p>
            <a:pPr indent="0" lvl="0" marL="1371600" rtl="0" algn="l">
              <a:spcBef>
                <a:spcPts val="1000"/>
              </a:spcBef>
              <a:spcAft>
                <a:spcPts val="0"/>
              </a:spcAft>
              <a:buNone/>
            </a:pPr>
            <a:r>
              <a:t/>
            </a:r>
            <a:endParaRPr/>
          </a:p>
          <a:p>
            <a:pPr indent="0" lvl="0" marL="1828800" rtl="0" algn="l">
              <a:spcBef>
                <a:spcPts val="1000"/>
              </a:spcBef>
              <a:spcAft>
                <a:spcPts val="0"/>
              </a:spcAft>
              <a:buNone/>
            </a:pPr>
            <a:r>
              <a:t/>
            </a:r>
            <a:endParaRPr/>
          </a:p>
        </p:txBody>
      </p:sp>
      <p:sp>
        <p:nvSpPr>
          <p:cNvPr id="157" name="Google Shape;157;g8b8c44faaa_0_197"/>
          <p:cNvSpPr txBox="1"/>
          <p:nvPr>
            <p:ph type="title"/>
          </p:nvPr>
        </p:nvSpPr>
        <p:spPr>
          <a:xfrm>
            <a:off x="611560" y="411511"/>
            <a:ext cx="8208900" cy="553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Experimental Results</a:t>
            </a:r>
            <a:endParaRPr/>
          </a:p>
          <a:p>
            <a:pPr indent="0" lvl="0" marL="0" rtl="0" algn="l">
              <a:spcBef>
                <a:spcPts val="0"/>
              </a:spcBef>
              <a:spcAft>
                <a:spcPts val="0"/>
              </a:spcAft>
              <a:buNone/>
            </a:pPr>
            <a:r>
              <a:t/>
            </a:r>
            <a:endParaRPr/>
          </a:p>
        </p:txBody>
      </p:sp>
      <p:pic>
        <p:nvPicPr>
          <p:cNvPr id="158" name="Google Shape;158;g8b8c44faaa_0_197"/>
          <p:cNvPicPr preferRelativeResize="0"/>
          <p:nvPr/>
        </p:nvPicPr>
        <p:blipFill>
          <a:blip r:embed="rId3">
            <a:alphaModFix/>
          </a:blip>
          <a:stretch>
            <a:fillRect/>
          </a:stretch>
        </p:blipFill>
        <p:spPr>
          <a:xfrm>
            <a:off x="1960325" y="1214725"/>
            <a:ext cx="5223351" cy="3434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g8b8c44faaa_0_204"/>
          <p:cNvSpPr txBox="1"/>
          <p:nvPr>
            <p:ph idx="1" type="body"/>
          </p:nvPr>
        </p:nvSpPr>
        <p:spPr>
          <a:xfrm>
            <a:off x="628650" y="635252"/>
            <a:ext cx="7886700" cy="4350300"/>
          </a:xfrm>
          <a:prstGeom prst="rect">
            <a:avLst/>
          </a:prstGeom>
        </p:spPr>
        <p:txBody>
          <a:bodyPr anchorCtr="0" anchor="t" bIns="0" lIns="0" spcFirstLastPara="1" rIns="0" wrap="square" tIns="0">
            <a:noAutofit/>
          </a:bodyPr>
          <a:lstStyle/>
          <a:p>
            <a:pPr indent="-355600" lvl="0" marL="457200" rtl="0" algn="l">
              <a:spcBef>
                <a:spcPts val="1000"/>
              </a:spcBef>
              <a:spcAft>
                <a:spcPts val="0"/>
              </a:spcAft>
              <a:buSzPts val="2000"/>
              <a:buChar char="●"/>
            </a:pPr>
            <a:r>
              <a:rPr lang="de-DE" sz="2000"/>
              <a:t>Classification performances (%) under all the metrics and the numbers of parameters (#) for all the considered methods</a:t>
            </a:r>
            <a:r>
              <a:rPr lang="de-DE" sz="2000"/>
              <a:t>:</a:t>
            </a:r>
            <a:endParaRPr sz="2000"/>
          </a:p>
          <a:p>
            <a:pPr indent="0" lvl="0" marL="0" rtl="0" algn="l">
              <a:spcBef>
                <a:spcPts val="1000"/>
              </a:spcBef>
              <a:spcAft>
                <a:spcPts val="0"/>
              </a:spcAft>
              <a:buNone/>
            </a:pPr>
            <a:r>
              <a:t/>
            </a:r>
            <a:endParaRPr sz="600"/>
          </a:p>
          <a:p>
            <a:pPr indent="0" lvl="0" marL="457200" rtl="0" algn="l">
              <a:spcBef>
                <a:spcPts val="1000"/>
              </a:spcBef>
              <a:spcAft>
                <a:spcPts val="0"/>
              </a:spcAft>
              <a:buNone/>
            </a:pPr>
            <a:r>
              <a:t/>
            </a:r>
            <a:endParaRPr sz="600"/>
          </a:p>
          <a:p>
            <a:pPr indent="0" lvl="0" marL="457200" rtl="0" algn="l">
              <a:spcBef>
                <a:spcPts val="1000"/>
              </a:spcBef>
              <a:spcAft>
                <a:spcPts val="0"/>
              </a:spcAft>
              <a:buNone/>
            </a:pPr>
            <a:r>
              <a:t/>
            </a:r>
            <a:endParaRPr sz="2000"/>
          </a:p>
          <a:p>
            <a:pPr indent="0" lvl="0" marL="457200" rtl="0" algn="l">
              <a:spcBef>
                <a:spcPts val="1000"/>
              </a:spcBef>
              <a:spcAft>
                <a:spcPts val="0"/>
              </a:spcAft>
              <a:buNone/>
            </a:pPr>
            <a:r>
              <a:t/>
            </a:r>
            <a:endParaRPr sz="600"/>
          </a:p>
          <a:p>
            <a:pPr indent="0" lvl="0" marL="0" rtl="0" algn="l">
              <a:spcBef>
                <a:spcPts val="1000"/>
              </a:spcBef>
              <a:spcAft>
                <a:spcPts val="0"/>
              </a:spcAft>
              <a:buNone/>
            </a:pPr>
            <a:r>
              <a:t/>
            </a:r>
            <a:endParaRPr sz="2000">
              <a:solidFill>
                <a:srgbClr val="000000"/>
              </a:solidFill>
            </a:endParaRPr>
          </a:p>
          <a:p>
            <a:pPr indent="0" lvl="0" marL="0" rtl="0" algn="l">
              <a:spcBef>
                <a:spcPts val="1000"/>
              </a:spcBef>
              <a:spcAft>
                <a:spcPts val="0"/>
              </a:spcAft>
              <a:buNone/>
            </a:pPr>
            <a:r>
              <a:t/>
            </a:r>
            <a:endParaRPr sz="2400">
              <a:solidFill>
                <a:srgbClr val="000000"/>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0" rtl="0" algn="l">
              <a:spcBef>
                <a:spcPts val="500"/>
              </a:spcBef>
              <a:spcAft>
                <a:spcPts val="0"/>
              </a:spcAft>
              <a:buNone/>
            </a:pPr>
            <a:r>
              <a:rPr lang="de-DE">
                <a:solidFill>
                  <a:srgbClr val="274E13"/>
                </a:solidFill>
              </a:rPr>
              <a:t>		</a:t>
            </a:r>
            <a:endParaRPr>
              <a:solidFill>
                <a:srgbClr val="274E13"/>
              </a:solidFill>
            </a:endParaRPr>
          </a:p>
          <a:p>
            <a:pPr indent="0" lvl="0" marL="914400" rtl="0" algn="l">
              <a:spcBef>
                <a:spcPts val="500"/>
              </a:spcBef>
              <a:spcAft>
                <a:spcPts val="0"/>
              </a:spcAft>
              <a:buNone/>
            </a:pPr>
            <a:r>
              <a:t/>
            </a:r>
            <a:endParaRPr sz="600">
              <a:solidFill>
                <a:srgbClr val="274E13"/>
              </a:solidFill>
            </a:endParaRPr>
          </a:p>
          <a:p>
            <a:pPr indent="0" lvl="0" marL="457200" rtl="0" algn="l">
              <a:spcBef>
                <a:spcPts val="1000"/>
              </a:spcBef>
              <a:spcAft>
                <a:spcPts val="0"/>
              </a:spcAft>
              <a:buNone/>
            </a:pPr>
            <a:r>
              <a:t/>
            </a:r>
            <a:endParaRPr>
              <a:solidFill>
                <a:srgbClr val="274E13"/>
              </a:solidFill>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de-DE"/>
              <a:t>		</a:t>
            </a:r>
            <a:endParaRPr/>
          </a:p>
          <a:p>
            <a:pPr indent="0" lvl="0" marL="0" rtl="0" algn="l">
              <a:spcBef>
                <a:spcPts val="1000"/>
              </a:spcBef>
              <a:spcAft>
                <a:spcPts val="0"/>
              </a:spcAft>
              <a:buNone/>
            </a:pPr>
            <a:r>
              <a:t/>
            </a:r>
            <a:endParaRPr/>
          </a:p>
          <a:p>
            <a:pPr indent="0" lvl="0" marL="914400" rtl="0" algn="l">
              <a:spcBef>
                <a:spcPts val="1000"/>
              </a:spcBef>
              <a:spcAft>
                <a:spcPts val="0"/>
              </a:spcAft>
              <a:buNone/>
            </a:pPr>
            <a:r>
              <a:t/>
            </a:r>
            <a:endParaRPr baseline="30000"/>
          </a:p>
          <a:p>
            <a:pPr indent="0" lvl="0" marL="1371600" rtl="0" algn="l">
              <a:spcBef>
                <a:spcPts val="1000"/>
              </a:spcBef>
              <a:spcAft>
                <a:spcPts val="0"/>
              </a:spcAft>
              <a:buNone/>
            </a:pPr>
            <a:r>
              <a:t/>
            </a:r>
            <a:endParaRPr/>
          </a:p>
          <a:p>
            <a:pPr indent="0" lvl="0" marL="1828800" rtl="0" algn="l">
              <a:spcBef>
                <a:spcPts val="1000"/>
              </a:spcBef>
              <a:spcAft>
                <a:spcPts val="0"/>
              </a:spcAft>
              <a:buNone/>
            </a:pPr>
            <a:r>
              <a:t/>
            </a:r>
            <a:endParaRPr/>
          </a:p>
        </p:txBody>
      </p:sp>
      <p:sp>
        <p:nvSpPr>
          <p:cNvPr id="164" name="Google Shape;164;g8b8c44faaa_0_204"/>
          <p:cNvSpPr txBox="1"/>
          <p:nvPr>
            <p:ph type="title"/>
          </p:nvPr>
        </p:nvSpPr>
        <p:spPr>
          <a:xfrm>
            <a:off x="611560" y="411511"/>
            <a:ext cx="8208900" cy="553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Experimental Results</a:t>
            </a:r>
            <a:endParaRPr/>
          </a:p>
          <a:p>
            <a:pPr indent="0" lvl="0" marL="0" rtl="0" algn="l">
              <a:spcBef>
                <a:spcPts val="0"/>
              </a:spcBef>
              <a:spcAft>
                <a:spcPts val="0"/>
              </a:spcAft>
              <a:buNone/>
            </a:pPr>
            <a:r>
              <a:t/>
            </a:r>
            <a:endParaRPr/>
          </a:p>
        </p:txBody>
      </p:sp>
      <p:graphicFrame>
        <p:nvGraphicFramePr>
          <p:cNvPr id="165" name="Google Shape;165;g8b8c44faaa_0_204"/>
          <p:cNvGraphicFramePr/>
          <p:nvPr/>
        </p:nvGraphicFramePr>
        <p:xfrm>
          <a:off x="722625" y="1829400"/>
          <a:ext cx="3000000" cy="3000000"/>
        </p:xfrm>
        <a:graphic>
          <a:graphicData uri="http://schemas.openxmlformats.org/drawingml/2006/table">
            <a:tbl>
              <a:tblPr>
                <a:noFill/>
                <a:tableStyleId>{5B1D9464-7DA0-40D1-AD5B-2B4D45F30171}</a:tableStyleId>
              </a:tblPr>
              <a:tblGrid>
                <a:gridCol w="1694975"/>
                <a:gridCol w="976625"/>
                <a:gridCol w="1206500"/>
                <a:gridCol w="1206500"/>
                <a:gridCol w="1206500"/>
                <a:gridCol w="1206500"/>
              </a:tblGrid>
              <a:tr h="381000">
                <a:tc>
                  <a:txBody>
                    <a:bodyPr/>
                    <a:lstStyle/>
                    <a:p>
                      <a:pPr indent="0" lvl="0" marL="0" rtl="0" algn="ctr">
                        <a:spcBef>
                          <a:spcPts val="0"/>
                        </a:spcBef>
                        <a:spcAft>
                          <a:spcPts val="0"/>
                        </a:spcAft>
                        <a:buNone/>
                      </a:pPr>
                      <a:r>
                        <a:rPr lang="de-DE"/>
                        <a:t>Architectures</a:t>
                      </a:r>
                      <a:endParaRPr/>
                    </a:p>
                  </a:txBody>
                  <a:tcPr marT="91425" marB="91425" marR="91425" marL="91425"/>
                </a:tc>
                <a:tc>
                  <a:txBody>
                    <a:bodyPr/>
                    <a:lstStyle/>
                    <a:p>
                      <a:pPr indent="0" lvl="0" marL="0" rtl="0" algn="ctr">
                        <a:spcBef>
                          <a:spcPts val="0"/>
                        </a:spcBef>
                        <a:spcAft>
                          <a:spcPts val="0"/>
                        </a:spcAft>
                        <a:buNone/>
                      </a:pPr>
                      <a:r>
                        <a:rPr lang="de-DE"/>
                        <a:t>F1</a:t>
                      </a:r>
                      <a:endParaRPr/>
                    </a:p>
                  </a:txBody>
                  <a:tcPr marT="91425" marB="91425" marR="91425" marL="91425"/>
                </a:tc>
                <a:tc>
                  <a:txBody>
                    <a:bodyPr/>
                    <a:lstStyle/>
                    <a:p>
                      <a:pPr indent="0" lvl="0" marL="0" rtl="0" algn="ctr">
                        <a:spcBef>
                          <a:spcPts val="0"/>
                        </a:spcBef>
                        <a:spcAft>
                          <a:spcPts val="0"/>
                        </a:spcAft>
                        <a:buNone/>
                      </a:pPr>
                      <a:r>
                        <a:rPr lang="de-DE"/>
                        <a:t>Acc</a:t>
                      </a:r>
                      <a:endParaRPr/>
                    </a:p>
                  </a:txBody>
                  <a:tcPr marT="91425" marB="91425" marR="91425" marL="91425"/>
                </a:tc>
                <a:tc>
                  <a:txBody>
                    <a:bodyPr/>
                    <a:lstStyle/>
                    <a:p>
                      <a:pPr indent="0" lvl="0" marL="0" rtl="0" algn="ctr">
                        <a:spcBef>
                          <a:spcPts val="0"/>
                        </a:spcBef>
                        <a:spcAft>
                          <a:spcPts val="0"/>
                        </a:spcAft>
                        <a:buNone/>
                      </a:pPr>
                      <a:r>
                        <a:rPr lang="de-DE"/>
                        <a:t>HL</a:t>
                      </a:r>
                      <a:endParaRPr/>
                    </a:p>
                  </a:txBody>
                  <a:tcPr marT="91425" marB="91425" marR="91425" marL="91425"/>
                </a:tc>
                <a:tc>
                  <a:txBody>
                    <a:bodyPr/>
                    <a:lstStyle/>
                    <a:p>
                      <a:pPr indent="0" lvl="0" marL="0" rtl="0" algn="ctr">
                        <a:spcBef>
                          <a:spcPts val="0"/>
                        </a:spcBef>
                        <a:spcAft>
                          <a:spcPts val="0"/>
                        </a:spcAft>
                        <a:buNone/>
                      </a:pPr>
                      <a:r>
                        <a:rPr lang="de-DE"/>
                        <a:t>RL</a:t>
                      </a:r>
                      <a:endParaRPr/>
                    </a:p>
                  </a:txBody>
                  <a:tcPr marT="91425" marB="91425" marR="91425" marL="91425"/>
                </a:tc>
                <a:tc>
                  <a:txBody>
                    <a:bodyPr/>
                    <a:lstStyle/>
                    <a:p>
                      <a:pPr indent="0" lvl="0" marL="0" rtl="0" algn="ctr">
                        <a:spcBef>
                          <a:spcPts val="0"/>
                        </a:spcBef>
                        <a:spcAft>
                          <a:spcPts val="0"/>
                        </a:spcAft>
                        <a:buNone/>
                      </a:pPr>
                      <a:r>
                        <a:rPr lang="de-DE"/>
                        <a:t>#para</a:t>
                      </a:r>
                      <a:endParaRPr/>
                    </a:p>
                  </a:txBody>
                  <a:tcPr marT="91425" marB="91425" marR="91425" marL="91425"/>
                </a:tc>
              </a:tr>
              <a:tr h="381000">
                <a:tc>
                  <a:txBody>
                    <a:bodyPr/>
                    <a:lstStyle/>
                    <a:p>
                      <a:pPr indent="0" lvl="0" marL="0" rtl="0" algn="ctr">
                        <a:spcBef>
                          <a:spcPts val="0"/>
                        </a:spcBef>
                        <a:spcAft>
                          <a:spcPts val="0"/>
                        </a:spcAft>
                        <a:buNone/>
                      </a:pPr>
                      <a:r>
                        <a:rPr lang="de-DE"/>
                        <a:t>3D-CNN</a:t>
                      </a:r>
                      <a:endParaRPr/>
                    </a:p>
                  </a:txBody>
                  <a:tcPr marT="91425" marB="91425" marR="91425" marL="91425"/>
                </a:tc>
                <a:tc>
                  <a:txBody>
                    <a:bodyPr/>
                    <a:lstStyle/>
                    <a:p>
                      <a:pPr indent="0" lvl="0" marL="0" rtl="0" algn="ctr">
                        <a:spcBef>
                          <a:spcPts val="0"/>
                        </a:spcBef>
                        <a:spcAft>
                          <a:spcPts val="0"/>
                        </a:spcAft>
                        <a:buNone/>
                      </a:pPr>
                      <a:r>
                        <a:rPr lang="de-DE"/>
                        <a:t>74.67</a:t>
                      </a:r>
                      <a:endParaRPr/>
                    </a:p>
                  </a:txBody>
                  <a:tcPr marT="91425" marB="91425" marR="91425" marL="91425"/>
                </a:tc>
                <a:tc>
                  <a:txBody>
                    <a:bodyPr/>
                    <a:lstStyle/>
                    <a:p>
                      <a:pPr indent="0" lvl="0" marL="0" rtl="0" algn="ctr">
                        <a:spcBef>
                          <a:spcPts val="0"/>
                        </a:spcBef>
                        <a:spcAft>
                          <a:spcPts val="0"/>
                        </a:spcAft>
                        <a:buNone/>
                      </a:pPr>
                      <a:r>
                        <a:rPr lang="de-DE"/>
                        <a:t>64.73</a:t>
                      </a:r>
                      <a:endParaRPr/>
                    </a:p>
                  </a:txBody>
                  <a:tcPr marT="91425" marB="91425" marR="91425" marL="91425"/>
                </a:tc>
                <a:tc>
                  <a:txBody>
                    <a:bodyPr/>
                    <a:lstStyle/>
                    <a:p>
                      <a:pPr indent="0" lvl="0" marL="0" rtl="0" algn="ctr">
                        <a:spcBef>
                          <a:spcPts val="0"/>
                        </a:spcBef>
                        <a:spcAft>
                          <a:spcPts val="0"/>
                        </a:spcAft>
                        <a:buNone/>
                      </a:pPr>
                      <a:r>
                        <a:rPr lang="de-DE"/>
                        <a:t>7.74</a:t>
                      </a:r>
                      <a:endParaRPr/>
                    </a:p>
                  </a:txBody>
                  <a:tcPr marT="91425" marB="91425" marR="91425" marL="91425"/>
                </a:tc>
                <a:tc>
                  <a:txBody>
                    <a:bodyPr/>
                    <a:lstStyle/>
                    <a:p>
                      <a:pPr indent="0" lvl="0" marL="0" rtl="0" algn="ctr">
                        <a:spcBef>
                          <a:spcPts val="0"/>
                        </a:spcBef>
                        <a:spcAft>
                          <a:spcPts val="0"/>
                        </a:spcAft>
                        <a:buNone/>
                      </a:pPr>
                      <a:r>
                        <a:rPr lang="de-DE"/>
                        <a:t>4.51</a:t>
                      </a:r>
                      <a:endParaRPr/>
                    </a:p>
                  </a:txBody>
                  <a:tcPr marT="91425" marB="91425" marR="91425" marL="91425"/>
                </a:tc>
                <a:tc>
                  <a:txBody>
                    <a:bodyPr/>
                    <a:lstStyle/>
                    <a:p>
                      <a:pPr indent="0" lvl="0" marL="0" rtl="0" algn="ctr">
                        <a:spcBef>
                          <a:spcPts val="0"/>
                        </a:spcBef>
                        <a:spcAft>
                          <a:spcPts val="0"/>
                        </a:spcAft>
                        <a:buNone/>
                      </a:pPr>
                      <a:r>
                        <a:rPr lang="de-DE"/>
                        <a:t>1.75M</a:t>
                      </a:r>
                      <a:endParaRPr/>
                    </a:p>
                  </a:txBody>
                  <a:tcPr marT="91425" marB="91425" marR="91425" marL="91425"/>
                </a:tc>
              </a:tr>
              <a:tr h="381000">
                <a:tc>
                  <a:txBody>
                    <a:bodyPr/>
                    <a:lstStyle/>
                    <a:p>
                      <a:pPr indent="0" lvl="0" marL="0" rtl="0" algn="ctr">
                        <a:spcBef>
                          <a:spcPts val="0"/>
                        </a:spcBef>
                        <a:spcAft>
                          <a:spcPts val="0"/>
                        </a:spcAft>
                        <a:buNone/>
                      </a:pPr>
                      <a:r>
                        <a:rPr lang="de-DE"/>
                        <a:t>ResNet18</a:t>
                      </a:r>
                      <a:endParaRPr/>
                    </a:p>
                  </a:txBody>
                  <a:tcPr marT="91425" marB="91425" marR="91425" marL="91425"/>
                </a:tc>
                <a:tc>
                  <a:txBody>
                    <a:bodyPr/>
                    <a:lstStyle/>
                    <a:p>
                      <a:pPr indent="0" lvl="0" marL="0" rtl="0" algn="ctr">
                        <a:spcBef>
                          <a:spcPts val="0"/>
                        </a:spcBef>
                        <a:spcAft>
                          <a:spcPts val="0"/>
                        </a:spcAft>
                        <a:buNone/>
                      </a:pPr>
                      <a:r>
                        <a:rPr lang="de-DE"/>
                        <a:t>78.68</a:t>
                      </a:r>
                      <a:endParaRPr/>
                    </a:p>
                  </a:txBody>
                  <a:tcPr marT="91425" marB="91425" marR="91425" marL="91425"/>
                </a:tc>
                <a:tc>
                  <a:txBody>
                    <a:bodyPr/>
                    <a:lstStyle/>
                    <a:p>
                      <a:pPr indent="0" lvl="0" marL="0" rtl="0" algn="ctr">
                        <a:spcBef>
                          <a:spcPts val="0"/>
                        </a:spcBef>
                        <a:spcAft>
                          <a:spcPts val="0"/>
                        </a:spcAft>
                        <a:buNone/>
                      </a:pPr>
                      <a:r>
                        <a:rPr lang="de-DE"/>
                        <a:t>69.38</a:t>
                      </a:r>
                      <a:endParaRPr/>
                    </a:p>
                  </a:txBody>
                  <a:tcPr marT="91425" marB="91425" marR="91425" marL="91425"/>
                </a:tc>
                <a:tc>
                  <a:txBody>
                    <a:bodyPr/>
                    <a:lstStyle/>
                    <a:p>
                      <a:pPr indent="0" lvl="0" marL="0" rtl="0" algn="ctr">
                        <a:spcBef>
                          <a:spcPts val="0"/>
                        </a:spcBef>
                        <a:spcAft>
                          <a:spcPts val="0"/>
                        </a:spcAft>
                        <a:buNone/>
                      </a:pPr>
                      <a:r>
                        <a:rPr lang="de-DE"/>
                        <a:t>6.74</a:t>
                      </a:r>
                      <a:endParaRPr/>
                    </a:p>
                  </a:txBody>
                  <a:tcPr marT="91425" marB="91425" marR="91425" marL="91425"/>
                </a:tc>
                <a:tc>
                  <a:txBody>
                    <a:bodyPr/>
                    <a:lstStyle/>
                    <a:p>
                      <a:pPr indent="0" lvl="0" marL="0" rtl="0" algn="ctr">
                        <a:spcBef>
                          <a:spcPts val="0"/>
                        </a:spcBef>
                        <a:spcAft>
                          <a:spcPts val="0"/>
                        </a:spcAft>
                        <a:buNone/>
                      </a:pPr>
                      <a:r>
                        <a:rPr lang="de-DE"/>
                        <a:t>3.52</a:t>
                      </a:r>
                      <a:endParaRPr/>
                    </a:p>
                  </a:txBody>
                  <a:tcPr marT="91425" marB="91425" marR="91425" marL="91425"/>
                </a:tc>
                <a:tc>
                  <a:txBody>
                    <a:bodyPr/>
                    <a:lstStyle/>
                    <a:p>
                      <a:pPr indent="0" lvl="0" marL="0" rtl="0" algn="ctr">
                        <a:spcBef>
                          <a:spcPts val="0"/>
                        </a:spcBef>
                        <a:spcAft>
                          <a:spcPts val="0"/>
                        </a:spcAft>
                        <a:buNone/>
                      </a:pPr>
                      <a:r>
                        <a:rPr lang="de-DE"/>
                        <a:t>11.2M</a:t>
                      </a:r>
                      <a:endParaRPr/>
                    </a:p>
                  </a:txBody>
                  <a:tcPr marT="91425" marB="91425" marR="91425" marL="91425"/>
                </a:tc>
              </a:tr>
              <a:tr h="381000">
                <a:tc>
                  <a:txBody>
                    <a:bodyPr/>
                    <a:lstStyle/>
                    <a:p>
                      <a:pPr indent="0" lvl="0" marL="0" rtl="0" algn="ctr">
                        <a:spcBef>
                          <a:spcPts val="0"/>
                        </a:spcBef>
                        <a:spcAft>
                          <a:spcPts val="0"/>
                        </a:spcAft>
                        <a:buNone/>
                      </a:pPr>
                      <a:r>
                        <a:rPr lang="de-DE"/>
                        <a:t>R</a:t>
                      </a:r>
                      <a:r>
                        <a:rPr lang="de-DE"/>
                        <a:t>esNet50</a:t>
                      </a:r>
                      <a:endParaRPr/>
                    </a:p>
                  </a:txBody>
                  <a:tcPr marT="91425" marB="91425" marR="91425" marL="91425"/>
                </a:tc>
                <a:tc>
                  <a:txBody>
                    <a:bodyPr/>
                    <a:lstStyle/>
                    <a:p>
                      <a:pPr indent="0" lvl="0" marL="0" rtl="0" algn="ctr">
                        <a:spcBef>
                          <a:spcPts val="0"/>
                        </a:spcBef>
                        <a:spcAft>
                          <a:spcPts val="0"/>
                        </a:spcAft>
                        <a:buNone/>
                      </a:pPr>
                      <a:r>
                        <a:rPr lang="de-DE"/>
                        <a:t>81.05</a:t>
                      </a:r>
                      <a:endParaRPr/>
                    </a:p>
                  </a:txBody>
                  <a:tcPr marT="91425" marB="91425" marR="91425" marL="91425"/>
                </a:tc>
                <a:tc>
                  <a:txBody>
                    <a:bodyPr/>
                    <a:lstStyle/>
                    <a:p>
                      <a:pPr indent="0" lvl="0" marL="0" rtl="0" algn="ctr">
                        <a:spcBef>
                          <a:spcPts val="0"/>
                        </a:spcBef>
                        <a:spcAft>
                          <a:spcPts val="0"/>
                        </a:spcAft>
                        <a:buNone/>
                      </a:pPr>
                      <a:r>
                        <a:rPr lang="de-DE"/>
                        <a:t>72.13</a:t>
                      </a:r>
                      <a:endParaRPr/>
                    </a:p>
                  </a:txBody>
                  <a:tcPr marT="91425" marB="91425" marR="91425" marL="91425"/>
                </a:tc>
                <a:tc>
                  <a:txBody>
                    <a:bodyPr/>
                    <a:lstStyle/>
                    <a:p>
                      <a:pPr indent="0" lvl="0" marL="0" rtl="0" algn="ctr">
                        <a:spcBef>
                          <a:spcPts val="0"/>
                        </a:spcBef>
                        <a:spcAft>
                          <a:spcPts val="0"/>
                        </a:spcAft>
                        <a:buNone/>
                      </a:pPr>
                      <a:r>
                        <a:rPr lang="de-DE"/>
                        <a:t>6.18</a:t>
                      </a:r>
                      <a:endParaRPr/>
                    </a:p>
                  </a:txBody>
                  <a:tcPr marT="91425" marB="91425" marR="91425" marL="91425"/>
                </a:tc>
                <a:tc>
                  <a:txBody>
                    <a:bodyPr/>
                    <a:lstStyle/>
                    <a:p>
                      <a:pPr indent="0" lvl="0" marL="0" rtl="0" algn="ctr">
                        <a:spcBef>
                          <a:spcPts val="0"/>
                        </a:spcBef>
                        <a:spcAft>
                          <a:spcPts val="0"/>
                        </a:spcAft>
                        <a:buNone/>
                      </a:pPr>
                      <a:r>
                        <a:rPr lang="de-DE"/>
                        <a:t>2.87</a:t>
                      </a:r>
                      <a:endParaRPr/>
                    </a:p>
                  </a:txBody>
                  <a:tcPr marT="91425" marB="91425" marR="91425" marL="91425"/>
                </a:tc>
                <a:tc>
                  <a:txBody>
                    <a:bodyPr/>
                    <a:lstStyle/>
                    <a:p>
                      <a:pPr indent="0" lvl="0" marL="0" rtl="0" algn="ctr">
                        <a:spcBef>
                          <a:spcPts val="0"/>
                        </a:spcBef>
                        <a:spcAft>
                          <a:spcPts val="0"/>
                        </a:spcAft>
                        <a:buNone/>
                      </a:pPr>
                      <a:r>
                        <a:rPr lang="de-DE"/>
                        <a:t>23.6M</a:t>
                      </a:r>
                      <a:endParaRPr/>
                    </a:p>
                  </a:txBody>
                  <a:tcPr marT="91425" marB="91425" marR="91425" marL="91425"/>
                </a:tc>
              </a:tr>
              <a:tr h="381000">
                <a:tc>
                  <a:txBody>
                    <a:bodyPr/>
                    <a:lstStyle/>
                    <a:p>
                      <a:pPr indent="0" lvl="0" marL="0" rtl="0" algn="ctr">
                        <a:spcBef>
                          <a:spcPts val="0"/>
                        </a:spcBef>
                        <a:spcAft>
                          <a:spcPts val="0"/>
                        </a:spcAft>
                        <a:buNone/>
                      </a:pPr>
                      <a:r>
                        <a:rPr b="1" lang="de-DE"/>
                        <a:t>Proposed BWMS</a:t>
                      </a:r>
                      <a:endParaRPr b="1"/>
                    </a:p>
                  </a:txBody>
                  <a:tcPr marT="91425" marB="91425" marR="91425" marL="91425"/>
                </a:tc>
                <a:tc>
                  <a:txBody>
                    <a:bodyPr/>
                    <a:lstStyle/>
                    <a:p>
                      <a:pPr indent="0" lvl="0" marL="0" rtl="0" algn="ctr">
                        <a:spcBef>
                          <a:spcPts val="0"/>
                        </a:spcBef>
                        <a:spcAft>
                          <a:spcPts val="0"/>
                        </a:spcAft>
                        <a:buNone/>
                      </a:pPr>
                      <a:r>
                        <a:rPr b="1" lang="de-DE"/>
                        <a:t>81.84</a:t>
                      </a:r>
                      <a:endParaRPr b="1"/>
                    </a:p>
                  </a:txBody>
                  <a:tcPr marT="91425" marB="91425" marR="91425" marL="91425"/>
                </a:tc>
                <a:tc>
                  <a:txBody>
                    <a:bodyPr/>
                    <a:lstStyle/>
                    <a:p>
                      <a:pPr indent="0" lvl="0" marL="0" rtl="0" algn="ctr">
                        <a:spcBef>
                          <a:spcPts val="0"/>
                        </a:spcBef>
                        <a:spcAft>
                          <a:spcPts val="0"/>
                        </a:spcAft>
                        <a:buNone/>
                      </a:pPr>
                      <a:r>
                        <a:rPr b="1" lang="de-DE"/>
                        <a:t>73.07</a:t>
                      </a:r>
                      <a:endParaRPr b="1"/>
                    </a:p>
                  </a:txBody>
                  <a:tcPr marT="91425" marB="91425" marR="91425" marL="91425"/>
                </a:tc>
                <a:tc>
                  <a:txBody>
                    <a:bodyPr/>
                    <a:lstStyle/>
                    <a:p>
                      <a:pPr indent="0" lvl="0" marL="0" rtl="0" algn="ctr">
                        <a:spcBef>
                          <a:spcPts val="0"/>
                        </a:spcBef>
                        <a:spcAft>
                          <a:spcPts val="0"/>
                        </a:spcAft>
                        <a:buNone/>
                      </a:pPr>
                      <a:r>
                        <a:rPr b="1" lang="de-DE"/>
                        <a:t>5.97</a:t>
                      </a:r>
                      <a:endParaRPr b="1"/>
                    </a:p>
                  </a:txBody>
                  <a:tcPr marT="91425" marB="91425" marR="91425" marL="91425"/>
                </a:tc>
                <a:tc>
                  <a:txBody>
                    <a:bodyPr/>
                    <a:lstStyle/>
                    <a:p>
                      <a:pPr indent="0" lvl="0" marL="0" rtl="0" algn="ctr">
                        <a:spcBef>
                          <a:spcPts val="0"/>
                        </a:spcBef>
                        <a:spcAft>
                          <a:spcPts val="0"/>
                        </a:spcAft>
                        <a:buNone/>
                      </a:pPr>
                      <a:r>
                        <a:rPr b="1" lang="de-DE"/>
                        <a:t>2.70</a:t>
                      </a:r>
                      <a:endParaRPr b="1"/>
                    </a:p>
                  </a:txBody>
                  <a:tcPr marT="91425" marB="91425" marR="91425" marL="91425"/>
                </a:tc>
                <a:tc>
                  <a:txBody>
                    <a:bodyPr/>
                    <a:lstStyle/>
                    <a:p>
                      <a:pPr indent="0" lvl="0" marL="0" rtl="0" algn="ctr">
                        <a:spcBef>
                          <a:spcPts val="0"/>
                        </a:spcBef>
                        <a:spcAft>
                          <a:spcPts val="0"/>
                        </a:spcAft>
                        <a:buNone/>
                      </a:pPr>
                      <a:r>
                        <a:rPr lang="de-DE"/>
                        <a:t>11.3M</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g8b8c44faaa_0_211"/>
          <p:cNvSpPr txBox="1"/>
          <p:nvPr>
            <p:ph idx="1" type="body"/>
          </p:nvPr>
        </p:nvSpPr>
        <p:spPr>
          <a:xfrm>
            <a:off x="628650" y="635252"/>
            <a:ext cx="7886700" cy="4350300"/>
          </a:xfrm>
          <a:prstGeom prst="rect">
            <a:avLst/>
          </a:prstGeom>
        </p:spPr>
        <p:txBody>
          <a:bodyPr anchorCtr="0" anchor="t" bIns="0" lIns="0" spcFirstLastPara="1" rIns="0" wrap="square" tIns="0">
            <a:noAutofit/>
          </a:bodyPr>
          <a:lstStyle/>
          <a:p>
            <a:pPr indent="-355600" lvl="0" marL="457200" rtl="0" algn="l">
              <a:spcBef>
                <a:spcPts val="1000"/>
              </a:spcBef>
              <a:spcAft>
                <a:spcPts val="0"/>
              </a:spcAft>
              <a:buSzPts val="2000"/>
              <a:buChar char="●"/>
            </a:pPr>
            <a:r>
              <a:rPr lang="de-DE" sz="2000"/>
              <a:t>A novel CNN architecture for accurately capturing the spectral-spatial information content present in high-dimensional RS images.</a:t>
            </a:r>
            <a:endParaRPr sz="2000"/>
          </a:p>
          <a:p>
            <a:pPr indent="0" lvl="0" marL="457200" rtl="0" algn="l">
              <a:spcBef>
                <a:spcPts val="1000"/>
              </a:spcBef>
              <a:spcAft>
                <a:spcPts val="0"/>
              </a:spcAft>
              <a:buNone/>
            </a:pPr>
            <a:r>
              <a:t/>
            </a:r>
            <a:endParaRPr sz="600"/>
          </a:p>
          <a:p>
            <a:pPr indent="-355600" lvl="0" marL="457200" rtl="0" algn="l">
              <a:spcBef>
                <a:spcPts val="1000"/>
              </a:spcBef>
              <a:spcAft>
                <a:spcPts val="0"/>
              </a:spcAft>
              <a:buSzPts val="2000"/>
              <a:buChar char="●"/>
            </a:pPr>
            <a:r>
              <a:rPr lang="de-DE" sz="2000"/>
              <a:t>The proposed architecture is composed of:</a:t>
            </a:r>
            <a:endParaRPr sz="2000"/>
          </a:p>
          <a:p>
            <a:pPr indent="-355600" lvl="1" marL="914400" rtl="0" algn="l">
              <a:spcBef>
                <a:spcPts val="0"/>
              </a:spcBef>
              <a:spcAft>
                <a:spcPts val="0"/>
              </a:spcAft>
              <a:buSzPts val="2000"/>
              <a:buChar char="○"/>
            </a:pPr>
            <a:r>
              <a:rPr lang="de-DE" sz="2000"/>
              <a:t>A </a:t>
            </a:r>
            <a:r>
              <a:rPr lang="de-DE" sz="2000"/>
              <a:t>convolutional</a:t>
            </a:r>
            <a:r>
              <a:rPr lang="de-DE" sz="2000"/>
              <a:t> layer for extracting band-wise multi-scale spatial features</a:t>
            </a:r>
            <a:endParaRPr sz="2000"/>
          </a:p>
          <a:p>
            <a:pPr indent="-355600" lvl="1" marL="914400" rtl="0" algn="l">
              <a:spcBef>
                <a:spcPts val="0"/>
              </a:spcBef>
              <a:spcAft>
                <a:spcPts val="0"/>
              </a:spcAft>
              <a:buSzPts val="2000"/>
              <a:buChar char="○"/>
            </a:pPr>
            <a:r>
              <a:rPr lang="de-DE" sz="2000"/>
              <a:t>A convolutional layer for extracting </a:t>
            </a:r>
            <a:r>
              <a:rPr lang="de-DE" sz="2000"/>
              <a:t>pixel-wise spectral features</a:t>
            </a:r>
            <a:endParaRPr sz="2000"/>
          </a:p>
          <a:p>
            <a:pPr indent="-355600" lvl="1" marL="914400" rtl="0" algn="l">
              <a:spcBef>
                <a:spcPts val="0"/>
              </a:spcBef>
              <a:spcAft>
                <a:spcPts val="0"/>
              </a:spcAft>
              <a:buSzPts val="2000"/>
              <a:buChar char="○"/>
            </a:pPr>
            <a:r>
              <a:rPr lang="de-DE" sz="2000"/>
              <a:t>Standard 2D convolutional and residual blocks for learning the high-level semantic features</a:t>
            </a:r>
            <a:endParaRPr sz="2000"/>
          </a:p>
          <a:p>
            <a:pPr indent="0" lvl="0" marL="914400" rtl="0" algn="l">
              <a:spcBef>
                <a:spcPts val="1000"/>
              </a:spcBef>
              <a:spcAft>
                <a:spcPts val="0"/>
              </a:spcAft>
              <a:buNone/>
            </a:pPr>
            <a:r>
              <a:t/>
            </a:r>
            <a:endParaRPr sz="600"/>
          </a:p>
          <a:p>
            <a:pPr indent="-355600" lvl="0" marL="457200" rtl="0" algn="l">
              <a:spcBef>
                <a:spcPts val="1000"/>
              </a:spcBef>
              <a:spcAft>
                <a:spcPts val="0"/>
              </a:spcAft>
              <a:buSzPts val="2000"/>
              <a:buChar char="●"/>
            </a:pPr>
            <a:r>
              <a:rPr lang="de-DE" sz="2000"/>
              <a:t>The proposed convolutional layers can improve the classification performance by sufficiently extracting spectral-spatial features</a:t>
            </a:r>
            <a:endParaRPr sz="2000"/>
          </a:p>
          <a:p>
            <a:pPr indent="0" lvl="0" marL="457200" rtl="0" algn="l">
              <a:spcBef>
                <a:spcPts val="1000"/>
              </a:spcBef>
              <a:spcAft>
                <a:spcPts val="0"/>
              </a:spcAft>
              <a:buNone/>
            </a:pPr>
            <a:r>
              <a:t/>
            </a:r>
            <a:endParaRPr sz="600"/>
          </a:p>
          <a:p>
            <a:pPr indent="-355600" lvl="0" marL="457200" rtl="0" algn="l">
              <a:spcBef>
                <a:spcPts val="1000"/>
              </a:spcBef>
              <a:spcAft>
                <a:spcPts val="0"/>
              </a:spcAft>
              <a:buSzPts val="2000"/>
              <a:buChar char="●"/>
            </a:pPr>
            <a:r>
              <a:rPr lang="de-DE" sz="2000"/>
              <a:t>They can be also integrated into other high-dimensional RS image classification network, such as hyperspectral images.</a:t>
            </a:r>
            <a:endParaRPr sz="2000"/>
          </a:p>
          <a:p>
            <a:pPr indent="0" lvl="0" marL="457200" rtl="0" algn="l">
              <a:spcBef>
                <a:spcPts val="1000"/>
              </a:spcBef>
              <a:spcAft>
                <a:spcPts val="0"/>
              </a:spcAft>
              <a:buNone/>
            </a:pPr>
            <a:r>
              <a:t/>
            </a:r>
            <a:endParaRPr sz="2000"/>
          </a:p>
          <a:p>
            <a:pPr indent="0" lvl="0" marL="0" rtl="0" algn="l">
              <a:spcBef>
                <a:spcPts val="1000"/>
              </a:spcBef>
              <a:spcAft>
                <a:spcPts val="0"/>
              </a:spcAft>
              <a:buNone/>
            </a:pPr>
            <a:r>
              <a:t/>
            </a:r>
            <a:endParaRPr sz="2000"/>
          </a:p>
          <a:p>
            <a:pPr indent="0" lvl="0" marL="0" rtl="0" algn="l">
              <a:spcBef>
                <a:spcPts val="1000"/>
              </a:spcBef>
              <a:spcAft>
                <a:spcPts val="0"/>
              </a:spcAft>
              <a:buNone/>
            </a:pPr>
            <a:r>
              <a:t/>
            </a:r>
            <a:endParaRPr sz="600"/>
          </a:p>
          <a:p>
            <a:pPr indent="0" lvl="0" marL="457200" rtl="0" algn="l">
              <a:spcBef>
                <a:spcPts val="1000"/>
              </a:spcBef>
              <a:spcAft>
                <a:spcPts val="0"/>
              </a:spcAft>
              <a:buNone/>
            </a:pPr>
            <a:r>
              <a:t/>
            </a:r>
            <a:endParaRPr sz="600"/>
          </a:p>
          <a:p>
            <a:pPr indent="0" lvl="0" marL="457200" rtl="0" algn="l">
              <a:spcBef>
                <a:spcPts val="1000"/>
              </a:spcBef>
              <a:spcAft>
                <a:spcPts val="0"/>
              </a:spcAft>
              <a:buNone/>
            </a:pPr>
            <a:r>
              <a:t/>
            </a:r>
            <a:endParaRPr sz="2000"/>
          </a:p>
          <a:p>
            <a:pPr indent="0" lvl="0" marL="457200" rtl="0" algn="l">
              <a:spcBef>
                <a:spcPts val="1000"/>
              </a:spcBef>
              <a:spcAft>
                <a:spcPts val="0"/>
              </a:spcAft>
              <a:buNone/>
            </a:pPr>
            <a:r>
              <a:t/>
            </a:r>
            <a:endParaRPr sz="600"/>
          </a:p>
          <a:p>
            <a:pPr indent="0" lvl="0" marL="0" rtl="0" algn="l">
              <a:spcBef>
                <a:spcPts val="1000"/>
              </a:spcBef>
              <a:spcAft>
                <a:spcPts val="0"/>
              </a:spcAft>
              <a:buNone/>
            </a:pPr>
            <a:r>
              <a:t/>
            </a:r>
            <a:endParaRPr sz="2000">
              <a:solidFill>
                <a:srgbClr val="000000"/>
              </a:solidFill>
            </a:endParaRPr>
          </a:p>
          <a:p>
            <a:pPr indent="0" lvl="0" marL="0" rtl="0" algn="l">
              <a:spcBef>
                <a:spcPts val="1000"/>
              </a:spcBef>
              <a:spcAft>
                <a:spcPts val="0"/>
              </a:spcAft>
              <a:buNone/>
            </a:pPr>
            <a:r>
              <a:t/>
            </a:r>
            <a:endParaRPr sz="2400">
              <a:solidFill>
                <a:srgbClr val="000000"/>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0" rtl="0" algn="l">
              <a:spcBef>
                <a:spcPts val="500"/>
              </a:spcBef>
              <a:spcAft>
                <a:spcPts val="0"/>
              </a:spcAft>
              <a:buNone/>
            </a:pPr>
            <a:r>
              <a:rPr lang="de-DE">
                <a:solidFill>
                  <a:srgbClr val="274E13"/>
                </a:solidFill>
              </a:rPr>
              <a:t>		</a:t>
            </a:r>
            <a:endParaRPr>
              <a:solidFill>
                <a:srgbClr val="274E13"/>
              </a:solidFill>
            </a:endParaRPr>
          </a:p>
          <a:p>
            <a:pPr indent="0" lvl="0" marL="914400" rtl="0" algn="l">
              <a:spcBef>
                <a:spcPts val="500"/>
              </a:spcBef>
              <a:spcAft>
                <a:spcPts val="0"/>
              </a:spcAft>
              <a:buNone/>
            </a:pPr>
            <a:r>
              <a:t/>
            </a:r>
            <a:endParaRPr sz="600">
              <a:solidFill>
                <a:srgbClr val="274E13"/>
              </a:solidFill>
            </a:endParaRPr>
          </a:p>
          <a:p>
            <a:pPr indent="0" lvl="0" marL="457200" rtl="0" algn="l">
              <a:spcBef>
                <a:spcPts val="1000"/>
              </a:spcBef>
              <a:spcAft>
                <a:spcPts val="0"/>
              </a:spcAft>
              <a:buNone/>
            </a:pPr>
            <a:r>
              <a:t/>
            </a:r>
            <a:endParaRPr>
              <a:solidFill>
                <a:srgbClr val="274E13"/>
              </a:solidFill>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de-DE"/>
              <a:t>		</a:t>
            </a:r>
            <a:endParaRPr/>
          </a:p>
          <a:p>
            <a:pPr indent="0" lvl="0" marL="0" rtl="0" algn="l">
              <a:spcBef>
                <a:spcPts val="1000"/>
              </a:spcBef>
              <a:spcAft>
                <a:spcPts val="0"/>
              </a:spcAft>
              <a:buNone/>
            </a:pPr>
            <a:r>
              <a:t/>
            </a:r>
            <a:endParaRPr/>
          </a:p>
          <a:p>
            <a:pPr indent="0" lvl="0" marL="914400" rtl="0" algn="l">
              <a:spcBef>
                <a:spcPts val="1000"/>
              </a:spcBef>
              <a:spcAft>
                <a:spcPts val="0"/>
              </a:spcAft>
              <a:buNone/>
            </a:pPr>
            <a:r>
              <a:t/>
            </a:r>
            <a:endParaRPr baseline="30000"/>
          </a:p>
          <a:p>
            <a:pPr indent="0" lvl="0" marL="1371600" rtl="0" algn="l">
              <a:spcBef>
                <a:spcPts val="1000"/>
              </a:spcBef>
              <a:spcAft>
                <a:spcPts val="0"/>
              </a:spcAft>
              <a:buNone/>
            </a:pPr>
            <a:r>
              <a:t/>
            </a:r>
            <a:endParaRPr/>
          </a:p>
          <a:p>
            <a:pPr indent="0" lvl="0" marL="1828800" rtl="0" algn="l">
              <a:spcBef>
                <a:spcPts val="1000"/>
              </a:spcBef>
              <a:spcAft>
                <a:spcPts val="0"/>
              </a:spcAft>
              <a:buNone/>
            </a:pPr>
            <a:r>
              <a:t/>
            </a:r>
            <a:endParaRPr/>
          </a:p>
        </p:txBody>
      </p:sp>
      <p:sp>
        <p:nvSpPr>
          <p:cNvPr id="171" name="Google Shape;171;g8b8c44faaa_0_211"/>
          <p:cNvSpPr txBox="1"/>
          <p:nvPr>
            <p:ph type="title"/>
          </p:nvPr>
        </p:nvSpPr>
        <p:spPr>
          <a:xfrm>
            <a:off x="611560" y="411511"/>
            <a:ext cx="8208900" cy="553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Conclusion</a:t>
            </a:r>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g8b8c44faaa_1_0"/>
          <p:cNvSpPr txBox="1"/>
          <p:nvPr/>
        </p:nvSpPr>
        <p:spPr>
          <a:xfrm>
            <a:off x="1217550" y="2091600"/>
            <a:ext cx="6708900" cy="96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de-DE" sz="2800">
                <a:solidFill>
                  <a:srgbClr val="274E13"/>
                </a:solidFill>
                <a:latin typeface="Calibri"/>
                <a:ea typeface="Calibri"/>
                <a:cs typeface="Calibri"/>
                <a:sym typeface="Calibri"/>
              </a:rPr>
              <a:t>Thank you very much for your attention!</a:t>
            </a:r>
            <a:endParaRPr b="1" sz="2800">
              <a:solidFill>
                <a:srgbClr val="274E13"/>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g8b8c44faaa_0_1"/>
          <p:cNvSpPr txBox="1"/>
          <p:nvPr>
            <p:ph idx="1" type="body"/>
          </p:nvPr>
        </p:nvSpPr>
        <p:spPr>
          <a:xfrm>
            <a:off x="628650" y="940044"/>
            <a:ext cx="7886700" cy="3263400"/>
          </a:xfrm>
          <a:prstGeom prst="rect">
            <a:avLst/>
          </a:prstGeom>
        </p:spPr>
        <p:txBody>
          <a:bodyPr anchorCtr="0" anchor="t" bIns="0" lIns="0" spcFirstLastPara="1" rIns="0" wrap="square" tIns="0">
            <a:noAutofit/>
          </a:bodyPr>
          <a:lstStyle/>
          <a:p>
            <a:pPr indent="-381000" lvl="0" marL="457200" rtl="0" algn="l">
              <a:spcBef>
                <a:spcPts val="1000"/>
              </a:spcBef>
              <a:spcAft>
                <a:spcPts val="0"/>
              </a:spcAft>
              <a:buSzPts val="2400"/>
              <a:buChar char="●"/>
            </a:pPr>
            <a:r>
              <a:rPr lang="de-DE" sz="2400"/>
              <a:t>Introduction</a:t>
            </a:r>
            <a:endParaRPr sz="2400"/>
          </a:p>
          <a:p>
            <a:pPr indent="0" lvl="0" marL="0" rtl="0" algn="l">
              <a:spcBef>
                <a:spcPts val="1000"/>
              </a:spcBef>
              <a:spcAft>
                <a:spcPts val="0"/>
              </a:spcAft>
              <a:buNone/>
            </a:pPr>
            <a:r>
              <a:t/>
            </a:r>
            <a:endParaRPr sz="1400"/>
          </a:p>
          <a:p>
            <a:pPr indent="-381000" lvl="0" marL="457200" rtl="0" algn="l">
              <a:spcBef>
                <a:spcPts val="1000"/>
              </a:spcBef>
              <a:spcAft>
                <a:spcPts val="0"/>
              </a:spcAft>
              <a:buSzPts val="2400"/>
              <a:buChar char="●"/>
            </a:pPr>
            <a:r>
              <a:rPr lang="de-DE" sz="2400"/>
              <a:t>Motivation </a:t>
            </a:r>
            <a:endParaRPr sz="2400"/>
          </a:p>
          <a:p>
            <a:pPr indent="0" lvl="0" marL="0" rtl="0" algn="l">
              <a:spcBef>
                <a:spcPts val="1000"/>
              </a:spcBef>
              <a:spcAft>
                <a:spcPts val="0"/>
              </a:spcAft>
              <a:buNone/>
            </a:pPr>
            <a:r>
              <a:t/>
            </a:r>
            <a:endParaRPr sz="1400"/>
          </a:p>
          <a:p>
            <a:pPr indent="-381000" lvl="0" marL="457200" rtl="0" algn="l">
              <a:spcBef>
                <a:spcPts val="1000"/>
              </a:spcBef>
              <a:spcAft>
                <a:spcPts val="0"/>
              </a:spcAft>
              <a:buSzPts val="2400"/>
              <a:buChar char="●"/>
            </a:pPr>
            <a:r>
              <a:rPr lang="de-DE" sz="2400"/>
              <a:t>Band-wise multi-scale CNN architecture</a:t>
            </a:r>
            <a:endParaRPr sz="2400"/>
          </a:p>
          <a:p>
            <a:pPr indent="0" lvl="0" marL="0" rtl="0" algn="l">
              <a:spcBef>
                <a:spcPts val="1000"/>
              </a:spcBef>
              <a:spcAft>
                <a:spcPts val="0"/>
              </a:spcAft>
              <a:buNone/>
            </a:pPr>
            <a:r>
              <a:t/>
            </a:r>
            <a:endParaRPr sz="1400"/>
          </a:p>
          <a:p>
            <a:pPr indent="-381000" lvl="0" marL="457200" rtl="0" algn="l">
              <a:spcBef>
                <a:spcPts val="1000"/>
              </a:spcBef>
              <a:spcAft>
                <a:spcPts val="0"/>
              </a:spcAft>
              <a:buSzPts val="2400"/>
              <a:buChar char="●"/>
            </a:pPr>
            <a:r>
              <a:rPr lang="de-DE" sz="2400"/>
              <a:t>Experiments</a:t>
            </a:r>
            <a:endParaRPr sz="2400"/>
          </a:p>
          <a:p>
            <a:pPr indent="0" lvl="0" marL="0" rtl="0" algn="l">
              <a:spcBef>
                <a:spcPts val="1000"/>
              </a:spcBef>
              <a:spcAft>
                <a:spcPts val="0"/>
              </a:spcAft>
              <a:buNone/>
            </a:pPr>
            <a:r>
              <a:t/>
            </a:r>
            <a:endParaRPr sz="1400"/>
          </a:p>
          <a:p>
            <a:pPr indent="-381000" lvl="0" marL="457200" rtl="0" algn="l">
              <a:spcBef>
                <a:spcPts val="1000"/>
              </a:spcBef>
              <a:spcAft>
                <a:spcPts val="0"/>
              </a:spcAft>
              <a:buSzPts val="2400"/>
              <a:buChar char="●"/>
            </a:pPr>
            <a:r>
              <a:rPr lang="de-DE" sz="2400"/>
              <a:t>Conclusion</a:t>
            </a:r>
            <a:endParaRPr sz="2400"/>
          </a:p>
        </p:txBody>
      </p:sp>
      <p:sp>
        <p:nvSpPr>
          <p:cNvPr id="57" name="Google Shape;57;g8b8c44faaa_0_1"/>
          <p:cNvSpPr txBox="1"/>
          <p:nvPr>
            <p:ph type="title"/>
          </p:nvPr>
        </p:nvSpPr>
        <p:spPr>
          <a:xfrm>
            <a:off x="611560" y="411511"/>
            <a:ext cx="8208900" cy="553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Outline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g8b8c44faaa_0_6"/>
          <p:cNvSpPr txBox="1"/>
          <p:nvPr>
            <p:ph idx="1" type="body"/>
          </p:nvPr>
        </p:nvSpPr>
        <p:spPr>
          <a:xfrm>
            <a:off x="628650" y="635244"/>
            <a:ext cx="7886700" cy="3263400"/>
          </a:xfrm>
          <a:prstGeom prst="rect">
            <a:avLst/>
          </a:prstGeom>
        </p:spPr>
        <p:txBody>
          <a:bodyPr anchorCtr="0" anchor="t" bIns="0" lIns="0" spcFirstLastPara="1" rIns="0" wrap="square" tIns="0">
            <a:noAutofit/>
          </a:bodyPr>
          <a:lstStyle/>
          <a:p>
            <a:pPr indent="-381000" lvl="0" marL="457200" rtl="0" algn="l">
              <a:spcBef>
                <a:spcPts val="1000"/>
              </a:spcBef>
              <a:spcAft>
                <a:spcPts val="0"/>
              </a:spcAft>
              <a:buSzPts val="2400"/>
              <a:buChar char="●"/>
            </a:pPr>
            <a:r>
              <a:rPr lang="de-DE" sz="2400"/>
              <a:t>Scene classification of Remote Sensing(RS) images</a:t>
            </a:r>
            <a:endParaRPr sz="2400"/>
          </a:p>
          <a:p>
            <a:pPr indent="-342900" lvl="1" marL="914400" rtl="0" algn="l">
              <a:spcBef>
                <a:spcPts val="0"/>
              </a:spcBef>
              <a:spcAft>
                <a:spcPts val="0"/>
              </a:spcAft>
              <a:buSzPts val="1800"/>
              <a:buChar char="○"/>
            </a:pPr>
            <a:r>
              <a:rPr lang="de-DE"/>
              <a:t>Characterization</a:t>
            </a:r>
            <a:r>
              <a:rPr lang="de-DE"/>
              <a:t> of remote sensing images based on single-label or multi-label land-use or land-cover classes</a:t>
            </a:r>
            <a:endParaRPr/>
          </a:p>
          <a:p>
            <a:pPr indent="-342900" lvl="1" marL="914400" rtl="0" algn="l">
              <a:spcBef>
                <a:spcPts val="0"/>
              </a:spcBef>
              <a:spcAft>
                <a:spcPts val="0"/>
              </a:spcAft>
              <a:buSzPts val="1800"/>
              <a:buChar char="○"/>
            </a:pPr>
            <a:r>
              <a:rPr lang="de-DE"/>
              <a:t>Existing large-scale scene classification datasets: e.g., AID</a:t>
            </a:r>
            <a:r>
              <a:rPr baseline="30000" lang="de-DE"/>
              <a:t>1</a:t>
            </a:r>
            <a:r>
              <a:rPr lang="de-DE"/>
              <a:t> and BigEarthNet</a:t>
            </a:r>
            <a:r>
              <a:rPr baseline="30000" lang="de-DE"/>
              <a:t>2</a:t>
            </a:r>
            <a:endParaRPr baseline="30000"/>
          </a:p>
          <a:p>
            <a:pPr indent="0" lvl="0" marL="1371600" rtl="0" algn="l">
              <a:spcBef>
                <a:spcPts val="1000"/>
              </a:spcBef>
              <a:spcAft>
                <a:spcPts val="0"/>
              </a:spcAft>
              <a:buNone/>
            </a:pPr>
            <a:r>
              <a:t/>
            </a:r>
            <a:endParaRPr/>
          </a:p>
          <a:p>
            <a:pPr indent="0" lvl="0" marL="1828800" rtl="0" algn="l">
              <a:spcBef>
                <a:spcPts val="1000"/>
              </a:spcBef>
              <a:spcAft>
                <a:spcPts val="0"/>
              </a:spcAft>
              <a:buNone/>
            </a:pPr>
            <a:r>
              <a:t/>
            </a:r>
            <a:endParaRPr/>
          </a:p>
        </p:txBody>
      </p:sp>
      <p:sp>
        <p:nvSpPr>
          <p:cNvPr id="63" name="Google Shape;63;g8b8c44faaa_0_6"/>
          <p:cNvSpPr txBox="1"/>
          <p:nvPr>
            <p:ph type="title"/>
          </p:nvPr>
        </p:nvSpPr>
        <p:spPr>
          <a:xfrm>
            <a:off x="611560" y="411511"/>
            <a:ext cx="8208900" cy="553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Introduction</a:t>
            </a:r>
            <a:endParaRPr/>
          </a:p>
        </p:txBody>
      </p:sp>
      <p:grpSp>
        <p:nvGrpSpPr>
          <p:cNvPr id="64" name="Google Shape;64;g8b8c44faaa_0_6"/>
          <p:cNvGrpSpPr/>
          <p:nvPr/>
        </p:nvGrpSpPr>
        <p:grpSpPr>
          <a:xfrm>
            <a:off x="628650" y="2352425"/>
            <a:ext cx="7742625" cy="1552350"/>
            <a:chOff x="628650" y="2581025"/>
            <a:chExt cx="7742625" cy="1552350"/>
          </a:xfrm>
        </p:grpSpPr>
        <p:pic>
          <p:nvPicPr>
            <p:cNvPr id="65" name="Google Shape;65;g8b8c44faaa_0_6"/>
            <p:cNvPicPr preferRelativeResize="0"/>
            <p:nvPr/>
          </p:nvPicPr>
          <p:blipFill rotWithShape="1">
            <a:blip r:embed="rId3">
              <a:alphaModFix/>
            </a:blip>
            <a:srcRect b="13703" l="0" r="0" t="0"/>
            <a:stretch/>
          </p:blipFill>
          <p:spPr>
            <a:xfrm>
              <a:off x="3367350" y="2581025"/>
              <a:ext cx="5003925" cy="1255050"/>
            </a:xfrm>
            <a:prstGeom prst="rect">
              <a:avLst/>
            </a:prstGeom>
            <a:noFill/>
            <a:ln>
              <a:noFill/>
            </a:ln>
          </p:spPr>
        </p:pic>
        <p:sp>
          <p:nvSpPr>
            <p:cNvPr id="66" name="Google Shape;66;g8b8c44faaa_0_6"/>
            <p:cNvSpPr txBox="1"/>
            <p:nvPr/>
          </p:nvSpPr>
          <p:spPr>
            <a:xfrm>
              <a:off x="628650" y="2581025"/>
              <a:ext cx="2735400" cy="1421100"/>
            </a:xfrm>
            <a:prstGeom prst="rect">
              <a:avLst/>
            </a:prstGeom>
            <a:noFill/>
            <a:ln>
              <a:noFill/>
            </a:ln>
          </p:spPr>
          <p:txBody>
            <a:bodyPr anchorCtr="0" anchor="t" bIns="91425" lIns="91425" spcFirstLastPara="1" rIns="91425" wrap="square" tIns="91425">
              <a:noAutofit/>
            </a:bodyPr>
            <a:lstStyle/>
            <a:p>
              <a:pPr indent="457200" lvl="0" marL="0" marR="0" rtl="0" algn="l">
                <a:lnSpc>
                  <a:spcPct val="100000"/>
                </a:lnSpc>
                <a:spcBef>
                  <a:spcPts val="0"/>
                </a:spcBef>
                <a:spcAft>
                  <a:spcPts val="0"/>
                </a:spcAft>
                <a:buNone/>
              </a:pPr>
              <a:r>
                <a:rPr b="1" lang="de-DE" sz="1800">
                  <a:latin typeface="Calibri"/>
                  <a:ea typeface="Calibri"/>
                  <a:cs typeface="Calibri"/>
                  <a:sym typeface="Calibri"/>
                </a:rPr>
                <a:t>AID</a:t>
              </a:r>
              <a:r>
                <a:rPr lang="de-DE">
                  <a:latin typeface="Calibri"/>
                  <a:ea typeface="Calibri"/>
                  <a:cs typeface="Calibri"/>
                  <a:sym typeface="Calibri"/>
                </a:rPr>
                <a:t>: </a:t>
              </a:r>
              <a:r>
                <a:rPr lang="de-DE" sz="1800">
                  <a:latin typeface="Calibri"/>
                  <a:ea typeface="Calibri"/>
                  <a:cs typeface="Calibri"/>
                  <a:sym typeface="Calibri"/>
                </a:rPr>
                <a:t>Aerial images</a:t>
              </a:r>
              <a:endParaRPr sz="1800">
                <a:latin typeface="Calibri"/>
                <a:ea typeface="Calibri"/>
                <a:cs typeface="Calibri"/>
                <a:sym typeface="Calibri"/>
              </a:endParaRPr>
            </a:p>
            <a:p>
              <a:pPr indent="457200" lvl="0" marL="0" marR="0" rtl="0" algn="l">
                <a:lnSpc>
                  <a:spcPct val="100000"/>
                </a:lnSpc>
                <a:spcBef>
                  <a:spcPts val="0"/>
                </a:spcBef>
                <a:spcAft>
                  <a:spcPts val="0"/>
                </a:spcAft>
                <a:buNone/>
              </a:pPr>
              <a:r>
                <a:rPr lang="de-DE" sz="1800">
                  <a:latin typeface="Calibri"/>
                  <a:ea typeface="Calibri"/>
                  <a:cs typeface="Calibri"/>
                  <a:sym typeface="Calibri"/>
                </a:rPr>
                <a:t>	30 scene classes</a:t>
              </a:r>
              <a:endParaRPr>
                <a:latin typeface="Calibri"/>
                <a:ea typeface="Calibri"/>
                <a:cs typeface="Calibri"/>
                <a:sym typeface="Calibri"/>
              </a:endParaRPr>
            </a:p>
            <a:p>
              <a:pPr indent="457200" lvl="0" marL="457200" rtl="0" algn="l">
                <a:spcBef>
                  <a:spcPts val="0"/>
                </a:spcBef>
                <a:spcAft>
                  <a:spcPts val="0"/>
                </a:spcAft>
                <a:buNone/>
              </a:pPr>
              <a:r>
                <a:rPr lang="de-DE" sz="1800">
                  <a:latin typeface="Calibri"/>
                  <a:ea typeface="Calibri"/>
                  <a:cs typeface="Calibri"/>
                  <a:sym typeface="Calibri"/>
                </a:rPr>
                <a:t>Single-label</a:t>
              </a:r>
              <a:r>
                <a:rPr lang="de-DE">
                  <a:latin typeface="Calibri"/>
                  <a:ea typeface="Calibri"/>
                  <a:cs typeface="Calibri"/>
                  <a:sym typeface="Calibri"/>
                </a:rPr>
                <a:t> </a:t>
              </a:r>
              <a:endParaRPr>
                <a:latin typeface="Calibri"/>
                <a:ea typeface="Calibri"/>
                <a:cs typeface="Calibri"/>
                <a:sym typeface="Calibri"/>
              </a:endParaRPr>
            </a:p>
            <a:p>
              <a:pPr indent="457200" lvl="0" marL="457200" rtl="0" algn="l">
                <a:spcBef>
                  <a:spcPts val="0"/>
                </a:spcBef>
                <a:spcAft>
                  <a:spcPts val="0"/>
                </a:spcAft>
                <a:buNone/>
              </a:pPr>
              <a:r>
                <a:rPr lang="de-DE" sz="1800">
                  <a:latin typeface="Calibri"/>
                  <a:ea typeface="Calibri"/>
                  <a:cs typeface="Calibri"/>
                  <a:sym typeface="Calibri"/>
                </a:rPr>
                <a:t>RGB bands </a:t>
              </a:r>
              <a:endParaRPr sz="1800">
                <a:latin typeface="Calibri"/>
                <a:ea typeface="Calibri"/>
                <a:cs typeface="Calibri"/>
                <a:sym typeface="Calibri"/>
              </a:endParaRPr>
            </a:p>
          </p:txBody>
        </p:sp>
        <p:sp>
          <p:nvSpPr>
            <p:cNvPr id="67" name="Google Shape;67;g8b8c44faaa_0_6"/>
            <p:cNvSpPr txBox="1"/>
            <p:nvPr/>
          </p:nvSpPr>
          <p:spPr>
            <a:xfrm>
              <a:off x="3548725" y="3759875"/>
              <a:ext cx="9483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DE">
                  <a:latin typeface="Calibri"/>
                  <a:ea typeface="Calibri"/>
                  <a:cs typeface="Calibri"/>
                  <a:sym typeface="Calibri"/>
                </a:rPr>
                <a:t>Bareland</a:t>
              </a:r>
              <a:endParaRPr>
                <a:latin typeface="Calibri"/>
                <a:ea typeface="Calibri"/>
                <a:cs typeface="Calibri"/>
                <a:sym typeface="Calibri"/>
              </a:endParaRPr>
            </a:p>
          </p:txBody>
        </p:sp>
        <p:sp>
          <p:nvSpPr>
            <p:cNvPr id="68" name="Google Shape;68;g8b8c44faaa_0_6"/>
            <p:cNvSpPr txBox="1"/>
            <p:nvPr/>
          </p:nvSpPr>
          <p:spPr>
            <a:xfrm>
              <a:off x="4836125" y="3759875"/>
              <a:ext cx="9483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DE">
                  <a:latin typeface="Calibri"/>
                  <a:ea typeface="Calibri"/>
                  <a:cs typeface="Calibri"/>
                  <a:sym typeface="Calibri"/>
                </a:rPr>
                <a:t>Beach</a:t>
              </a:r>
              <a:endParaRPr>
                <a:latin typeface="Calibri"/>
                <a:ea typeface="Calibri"/>
                <a:cs typeface="Calibri"/>
                <a:sym typeface="Calibri"/>
              </a:endParaRPr>
            </a:p>
          </p:txBody>
        </p:sp>
        <p:sp>
          <p:nvSpPr>
            <p:cNvPr id="69" name="Google Shape;69;g8b8c44faaa_0_6"/>
            <p:cNvSpPr txBox="1"/>
            <p:nvPr/>
          </p:nvSpPr>
          <p:spPr>
            <a:xfrm>
              <a:off x="6028625" y="3759875"/>
              <a:ext cx="9483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DE">
                  <a:latin typeface="Calibri"/>
                  <a:ea typeface="Calibri"/>
                  <a:cs typeface="Calibri"/>
                  <a:sym typeface="Calibri"/>
                </a:rPr>
                <a:t>Farmland</a:t>
              </a:r>
              <a:endParaRPr>
                <a:latin typeface="Calibri"/>
                <a:ea typeface="Calibri"/>
                <a:cs typeface="Calibri"/>
                <a:sym typeface="Calibri"/>
              </a:endParaRPr>
            </a:p>
          </p:txBody>
        </p:sp>
        <p:sp>
          <p:nvSpPr>
            <p:cNvPr id="70" name="Google Shape;70;g8b8c44faaa_0_6"/>
            <p:cNvSpPr txBox="1"/>
            <p:nvPr/>
          </p:nvSpPr>
          <p:spPr>
            <a:xfrm>
              <a:off x="7422975" y="3759875"/>
              <a:ext cx="9483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DE">
                  <a:latin typeface="Calibri"/>
                  <a:ea typeface="Calibri"/>
                  <a:cs typeface="Calibri"/>
                  <a:sym typeface="Calibri"/>
                </a:rPr>
                <a:t>River</a:t>
              </a:r>
              <a:endParaRPr>
                <a:latin typeface="Calibri"/>
                <a:ea typeface="Calibri"/>
                <a:cs typeface="Calibri"/>
                <a:sym typeface="Calibri"/>
              </a:endParaRPr>
            </a:p>
          </p:txBody>
        </p:sp>
      </p:grpSp>
      <p:sp>
        <p:nvSpPr>
          <p:cNvPr id="71" name="Google Shape;71;g8b8c44faaa_0_6"/>
          <p:cNvSpPr txBox="1"/>
          <p:nvPr/>
        </p:nvSpPr>
        <p:spPr>
          <a:xfrm>
            <a:off x="1033200" y="4558800"/>
            <a:ext cx="7365600" cy="66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DE" sz="800">
                <a:solidFill>
                  <a:srgbClr val="222222"/>
                </a:solidFill>
                <a:highlight>
                  <a:srgbClr val="FFFFFF"/>
                </a:highlight>
              </a:rPr>
              <a:t>[1] Xia, Gui-Song, et al. "AID: A benchmark data set for performance evaluation of aerial scene classification." </a:t>
            </a:r>
            <a:r>
              <a:rPr i="1" lang="de-DE" sz="800">
                <a:solidFill>
                  <a:srgbClr val="222222"/>
                </a:solidFill>
                <a:highlight>
                  <a:srgbClr val="FFFFFF"/>
                </a:highlight>
              </a:rPr>
              <a:t>IEEE Transactions on Geoscience and Remote Sensing</a:t>
            </a:r>
            <a:r>
              <a:rPr lang="de-DE" sz="800">
                <a:solidFill>
                  <a:srgbClr val="222222"/>
                </a:solidFill>
                <a:highlight>
                  <a:srgbClr val="FFFFFF"/>
                </a:highlight>
              </a:rPr>
              <a:t> 55.7 (2017): 3965-3981.</a:t>
            </a:r>
            <a:endParaRPr sz="800">
              <a:solidFill>
                <a:srgbClr val="222222"/>
              </a:solidFill>
              <a:highlight>
                <a:srgbClr val="FFFFFF"/>
              </a:highlight>
            </a:endParaRPr>
          </a:p>
          <a:p>
            <a:pPr indent="0" lvl="0" marL="0" rtl="0" algn="l">
              <a:spcBef>
                <a:spcPts val="0"/>
              </a:spcBef>
              <a:spcAft>
                <a:spcPts val="0"/>
              </a:spcAft>
              <a:buNone/>
            </a:pPr>
            <a:r>
              <a:rPr lang="de-DE" sz="800">
                <a:solidFill>
                  <a:srgbClr val="222222"/>
                </a:solidFill>
                <a:highlight>
                  <a:srgbClr val="FFFFFF"/>
                </a:highlight>
              </a:rPr>
              <a:t>[2] Sumbul, Gencer, et al. "Bigearthnet: A large-scale benchmark archive for remote sensing image understanding." </a:t>
            </a:r>
            <a:r>
              <a:rPr i="1" lang="de-DE" sz="800">
                <a:solidFill>
                  <a:srgbClr val="222222"/>
                </a:solidFill>
                <a:highlight>
                  <a:srgbClr val="FFFFFF"/>
                </a:highlight>
              </a:rPr>
              <a:t>IGARSS 2019-2019 IEEE International Geoscience and Remote Sensing Symposium</a:t>
            </a:r>
            <a:r>
              <a:rPr lang="de-DE" sz="800">
                <a:solidFill>
                  <a:srgbClr val="222222"/>
                </a:solidFill>
                <a:highlight>
                  <a:srgbClr val="FFFFFF"/>
                </a:highlight>
              </a:rPr>
              <a:t>. IEEE, 2019.</a:t>
            </a:r>
            <a:endParaRPr sz="800">
              <a:solidFill>
                <a:srgbClr val="222222"/>
              </a:solidFill>
              <a:highlight>
                <a:srgbClr val="FFFFFF"/>
              </a:highlight>
            </a:endParaRPr>
          </a:p>
        </p:txBody>
      </p:sp>
      <p:grpSp>
        <p:nvGrpSpPr>
          <p:cNvPr id="72" name="Google Shape;72;g8b8c44faaa_0_6"/>
          <p:cNvGrpSpPr/>
          <p:nvPr/>
        </p:nvGrpSpPr>
        <p:grpSpPr>
          <a:xfrm>
            <a:off x="431025" y="1848301"/>
            <a:ext cx="7864570" cy="2531848"/>
            <a:chOff x="287350" y="1709743"/>
            <a:chExt cx="7864570" cy="2531848"/>
          </a:xfrm>
        </p:grpSpPr>
        <p:grpSp>
          <p:nvGrpSpPr>
            <p:cNvPr id="73" name="Google Shape;73;g8b8c44faaa_0_6"/>
            <p:cNvGrpSpPr/>
            <p:nvPr/>
          </p:nvGrpSpPr>
          <p:grpSpPr>
            <a:xfrm>
              <a:off x="3460585" y="1709743"/>
              <a:ext cx="4691335" cy="2531848"/>
              <a:chOff x="3187900" y="2023172"/>
              <a:chExt cx="5132752" cy="2914861"/>
            </a:xfrm>
          </p:grpSpPr>
          <p:pic>
            <p:nvPicPr>
              <p:cNvPr id="74" name="Google Shape;74;g8b8c44faaa_0_6"/>
              <p:cNvPicPr preferRelativeResize="0"/>
              <p:nvPr/>
            </p:nvPicPr>
            <p:blipFill>
              <a:blip r:embed="rId4">
                <a:alphaModFix/>
              </a:blip>
              <a:stretch>
                <a:fillRect/>
              </a:stretch>
            </p:blipFill>
            <p:spPr>
              <a:xfrm>
                <a:off x="3187900" y="2023172"/>
                <a:ext cx="5003775" cy="1276175"/>
              </a:xfrm>
              <a:prstGeom prst="rect">
                <a:avLst/>
              </a:prstGeom>
              <a:noFill/>
              <a:ln>
                <a:noFill/>
              </a:ln>
            </p:spPr>
          </p:pic>
          <p:sp>
            <p:nvSpPr>
              <p:cNvPr id="75" name="Google Shape;75;g8b8c44faaa_0_6"/>
              <p:cNvSpPr txBox="1"/>
              <p:nvPr/>
            </p:nvSpPr>
            <p:spPr>
              <a:xfrm>
                <a:off x="3192375" y="3194404"/>
                <a:ext cx="1281300" cy="139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DE" sz="1200">
                    <a:latin typeface="Calibri"/>
                    <a:ea typeface="Calibri"/>
                    <a:cs typeface="Calibri"/>
                    <a:sym typeface="Calibri"/>
                  </a:rPr>
                  <a:t>Discontinuous</a:t>
                </a:r>
                <a:endParaRPr sz="1200">
                  <a:latin typeface="Calibri"/>
                  <a:ea typeface="Calibri"/>
                  <a:cs typeface="Calibri"/>
                  <a:sym typeface="Calibri"/>
                </a:endParaRPr>
              </a:p>
              <a:p>
                <a:pPr indent="0" lvl="0" marL="0" rtl="0" algn="ctr">
                  <a:spcBef>
                    <a:spcPts val="0"/>
                  </a:spcBef>
                  <a:spcAft>
                    <a:spcPts val="0"/>
                  </a:spcAft>
                  <a:buNone/>
                </a:pPr>
                <a:r>
                  <a:rPr lang="de-DE" sz="1200">
                    <a:latin typeface="Calibri"/>
                    <a:ea typeface="Calibri"/>
                    <a:cs typeface="Calibri"/>
                    <a:sym typeface="Calibri"/>
                  </a:rPr>
                  <a:t>urban fabric;</a:t>
                </a:r>
                <a:endParaRPr sz="1200">
                  <a:latin typeface="Calibri"/>
                  <a:ea typeface="Calibri"/>
                  <a:cs typeface="Calibri"/>
                  <a:sym typeface="Calibri"/>
                </a:endParaRPr>
              </a:p>
              <a:p>
                <a:pPr indent="0" lvl="0" marL="0" rtl="0" algn="ctr">
                  <a:spcBef>
                    <a:spcPts val="0"/>
                  </a:spcBef>
                  <a:spcAft>
                    <a:spcPts val="0"/>
                  </a:spcAft>
                  <a:buNone/>
                </a:pPr>
                <a:r>
                  <a:rPr lang="de-DE" sz="1200">
                    <a:latin typeface="Calibri"/>
                    <a:ea typeface="Calibri"/>
                    <a:cs typeface="Calibri"/>
                    <a:sym typeface="Calibri"/>
                  </a:rPr>
                  <a:t>Land principally</a:t>
                </a:r>
                <a:endParaRPr sz="1200">
                  <a:latin typeface="Calibri"/>
                  <a:ea typeface="Calibri"/>
                  <a:cs typeface="Calibri"/>
                  <a:sym typeface="Calibri"/>
                </a:endParaRPr>
              </a:p>
              <a:p>
                <a:pPr indent="0" lvl="0" marL="0" rtl="0" algn="ctr">
                  <a:spcBef>
                    <a:spcPts val="0"/>
                  </a:spcBef>
                  <a:spcAft>
                    <a:spcPts val="0"/>
                  </a:spcAft>
                  <a:buNone/>
                </a:pPr>
                <a:r>
                  <a:rPr lang="de-DE" sz="1200">
                    <a:latin typeface="Calibri"/>
                    <a:ea typeface="Calibri"/>
                    <a:cs typeface="Calibri"/>
                    <a:sym typeface="Calibri"/>
                  </a:rPr>
                  <a:t>occupied by</a:t>
                </a:r>
                <a:endParaRPr sz="1200">
                  <a:latin typeface="Calibri"/>
                  <a:ea typeface="Calibri"/>
                  <a:cs typeface="Calibri"/>
                  <a:sym typeface="Calibri"/>
                </a:endParaRPr>
              </a:p>
              <a:p>
                <a:pPr indent="0" lvl="0" marL="0" rtl="0" algn="ctr">
                  <a:spcBef>
                    <a:spcPts val="0"/>
                  </a:spcBef>
                  <a:spcAft>
                    <a:spcPts val="0"/>
                  </a:spcAft>
                  <a:buNone/>
                </a:pPr>
                <a:r>
                  <a:rPr lang="de-DE" sz="1200">
                    <a:latin typeface="Calibri"/>
                    <a:ea typeface="Calibri"/>
                    <a:cs typeface="Calibri"/>
                    <a:sym typeface="Calibri"/>
                  </a:rPr>
                  <a:t>agriculture;</a:t>
                </a:r>
                <a:endParaRPr sz="1200">
                  <a:latin typeface="Calibri"/>
                  <a:ea typeface="Calibri"/>
                  <a:cs typeface="Calibri"/>
                  <a:sym typeface="Calibri"/>
                </a:endParaRPr>
              </a:p>
              <a:p>
                <a:pPr indent="0" lvl="0" marL="0" rtl="0" algn="ctr">
                  <a:spcBef>
                    <a:spcPts val="0"/>
                  </a:spcBef>
                  <a:spcAft>
                    <a:spcPts val="0"/>
                  </a:spcAft>
                  <a:buNone/>
                </a:pPr>
                <a:r>
                  <a:rPr lang="de-DE" sz="1200">
                    <a:latin typeface="Calibri"/>
                    <a:ea typeface="Calibri"/>
                    <a:cs typeface="Calibri"/>
                    <a:sym typeface="Calibri"/>
                  </a:rPr>
                  <a:t>Non-irrigated</a:t>
                </a:r>
                <a:endParaRPr sz="1200">
                  <a:latin typeface="Calibri"/>
                  <a:ea typeface="Calibri"/>
                  <a:cs typeface="Calibri"/>
                  <a:sym typeface="Calibri"/>
                </a:endParaRPr>
              </a:p>
              <a:p>
                <a:pPr indent="0" lvl="0" marL="0" rtl="0" algn="ctr">
                  <a:spcBef>
                    <a:spcPts val="0"/>
                  </a:spcBef>
                  <a:spcAft>
                    <a:spcPts val="0"/>
                  </a:spcAft>
                  <a:buNone/>
                </a:pPr>
                <a:r>
                  <a:rPr lang="de-DE" sz="1200">
                    <a:latin typeface="Calibri"/>
                    <a:ea typeface="Calibri"/>
                    <a:cs typeface="Calibri"/>
                    <a:sym typeface="Calibri"/>
                  </a:rPr>
                  <a:t>arable land.</a:t>
                </a:r>
                <a:endParaRPr sz="12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76" name="Google Shape;76;g8b8c44faaa_0_6"/>
              <p:cNvSpPr txBox="1"/>
              <p:nvPr/>
            </p:nvSpPr>
            <p:spPr>
              <a:xfrm>
                <a:off x="4465461" y="3194433"/>
                <a:ext cx="1344900" cy="174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DE" sz="1200">
                    <a:latin typeface="Calibri"/>
                    <a:ea typeface="Calibri"/>
                    <a:cs typeface="Calibri"/>
                    <a:sym typeface="Calibri"/>
                  </a:rPr>
                  <a:t>Broad-leaved</a:t>
                </a:r>
                <a:endParaRPr sz="1200">
                  <a:latin typeface="Calibri"/>
                  <a:ea typeface="Calibri"/>
                  <a:cs typeface="Calibri"/>
                  <a:sym typeface="Calibri"/>
                </a:endParaRPr>
              </a:p>
              <a:p>
                <a:pPr indent="0" lvl="0" marL="0" rtl="0" algn="ctr">
                  <a:spcBef>
                    <a:spcPts val="0"/>
                  </a:spcBef>
                  <a:spcAft>
                    <a:spcPts val="0"/>
                  </a:spcAft>
                  <a:buNone/>
                </a:pPr>
                <a:r>
                  <a:rPr lang="de-DE" sz="1200">
                    <a:latin typeface="Calibri"/>
                    <a:ea typeface="Calibri"/>
                    <a:cs typeface="Calibri"/>
                    <a:sym typeface="Calibri"/>
                  </a:rPr>
                  <a:t>forest; Complex</a:t>
                </a:r>
                <a:endParaRPr sz="1200">
                  <a:latin typeface="Calibri"/>
                  <a:ea typeface="Calibri"/>
                  <a:cs typeface="Calibri"/>
                  <a:sym typeface="Calibri"/>
                </a:endParaRPr>
              </a:p>
              <a:p>
                <a:pPr indent="0" lvl="0" marL="0" rtl="0" algn="ctr">
                  <a:spcBef>
                    <a:spcPts val="0"/>
                  </a:spcBef>
                  <a:spcAft>
                    <a:spcPts val="0"/>
                  </a:spcAft>
                  <a:buNone/>
                </a:pPr>
                <a:r>
                  <a:rPr lang="de-DE" sz="1200">
                    <a:latin typeface="Calibri"/>
                    <a:ea typeface="Calibri"/>
                    <a:cs typeface="Calibri"/>
                    <a:sym typeface="Calibri"/>
                  </a:rPr>
                  <a:t>cultivation</a:t>
                </a:r>
                <a:endParaRPr sz="1200">
                  <a:latin typeface="Calibri"/>
                  <a:ea typeface="Calibri"/>
                  <a:cs typeface="Calibri"/>
                  <a:sym typeface="Calibri"/>
                </a:endParaRPr>
              </a:p>
              <a:p>
                <a:pPr indent="0" lvl="0" marL="0" rtl="0" algn="ctr">
                  <a:spcBef>
                    <a:spcPts val="0"/>
                  </a:spcBef>
                  <a:spcAft>
                    <a:spcPts val="0"/>
                  </a:spcAft>
                  <a:buNone/>
                </a:pPr>
                <a:r>
                  <a:rPr lang="de-DE" sz="1200">
                    <a:latin typeface="Calibri"/>
                    <a:ea typeface="Calibri"/>
                    <a:cs typeface="Calibri"/>
                    <a:sym typeface="Calibri"/>
                  </a:rPr>
                  <a:t>patterns;</a:t>
                </a:r>
                <a:endParaRPr sz="1200">
                  <a:latin typeface="Calibri"/>
                  <a:ea typeface="Calibri"/>
                  <a:cs typeface="Calibri"/>
                  <a:sym typeface="Calibri"/>
                </a:endParaRPr>
              </a:p>
              <a:p>
                <a:pPr indent="0" lvl="0" marL="0" rtl="0" algn="ctr">
                  <a:spcBef>
                    <a:spcPts val="0"/>
                  </a:spcBef>
                  <a:spcAft>
                    <a:spcPts val="0"/>
                  </a:spcAft>
                  <a:buNone/>
                </a:pPr>
                <a:r>
                  <a:rPr lang="de-DE" sz="1200">
                    <a:latin typeface="Calibri"/>
                    <a:ea typeface="Calibri"/>
                    <a:cs typeface="Calibri"/>
                    <a:sym typeface="Calibri"/>
                  </a:rPr>
                  <a:t>Discontinuous</a:t>
                </a:r>
                <a:endParaRPr sz="1200">
                  <a:latin typeface="Calibri"/>
                  <a:ea typeface="Calibri"/>
                  <a:cs typeface="Calibri"/>
                  <a:sym typeface="Calibri"/>
                </a:endParaRPr>
              </a:p>
              <a:p>
                <a:pPr indent="0" lvl="0" marL="0" rtl="0" algn="ctr">
                  <a:spcBef>
                    <a:spcPts val="0"/>
                  </a:spcBef>
                  <a:spcAft>
                    <a:spcPts val="0"/>
                  </a:spcAft>
                  <a:buNone/>
                </a:pPr>
                <a:r>
                  <a:rPr lang="de-DE" sz="1200">
                    <a:latin typeface="Calibri"/>
                    <a:ea typeface="Calibri"/>
                    <a:cs typeface="Calibri"/>
                    <a:sym typeface="Calibri"/>
                  </a:rPr>
                  <a:t>urban fabric;</a:t>
                </a:r>
                <a:endParaRPr sz="1200">
                  <a:latin typeface="Calibri"/>
                  <a:ea typeface="Calibri"/>
                  <a:cs typeface="Calibri"/>
                  <a:sym typeface="Calibri"/>
                </a:endParaRPr>
              </a:p>
              <a:p>
                <a:pPr indent="0" lvl="0" marL="0" rtl="0" algn="ctr">
                  <a:spcBef>
                    <a:spcPts val="0"/>
                  </a:spcBef>
                  <a:spcAft>
                    <a:spcPts val="0"/>
                  </a:spcAft>
                  <a:buNone/>
                </a:pPr>
                <a:r>
                  <a:rPr lang="de-DE" sz="1200">
                    <a:latin typeface="Calibri"/>
                    <a:ea typeface="Calibri"/>
                    <a:cs typeface="Calibri"/>
                    <a:sym typeface="Calibri"/>
                  </a:rPr>
                  <a:t>Non-irrigated</a:t>
                </a:r>
                <a:endParaRPr sz="1200">
                  <a:latin typeface="Calibri"/>
                  <a:ea typeface="Calibri"/>
                  <a:cs typeface="Calibri"/>
                  <a:sym typeface="Calibri"/>
                </a:endParaRPr>
              </a:p>
              <a:p>
                <a:pPr indent="0" lvl="0" marL="0" rtl="0" algn="ctr">
                  <a:spcBef>
                    <a:spcPts val="0"/>
                  </a:spcBef>
                  <a:spcAft>
                    <a:spcPts val="0"/>
                  </a:spcAft>
                  <a:buNone/>
                </a:pPr>
                <a:r>
                  <a:rPr lang="de-DE" sz="1200">
                    <a:latin typeface="Calibri"/>
                    <a:ea typeface="Calibri"/>
                    <a:cs typeface="Calibri"/>
                    <a:sym typeface="Calibri"/>
                  </a:rPr>
                  <a:t>arable land;</a:t>
                </a:r>
                <a:endParaRPr sz="1200">
                  <a:latin typeface="Calibri"/>
                  <a:ea typeface="Calibri"/>
                  <a:cs typeface="Calibri"/>
                  <a:sym typeface="Calibri"/>
                </a:endParaRPr>
              </a:p>
              <a:p>
                <a:pPr indent="0" lvl="0" marL="0" rtl="0" algn="ctr">
                  <a:spcBef>
                    <a:spcPts val="0"/>
                  </a:spcBef>
                  <a:spcAft>
                    <a:spcPts val="0"/>
                  </a:spcAft>
                  <a:buNone/>
                </a:pPr>
                <a:r>
                  <a:rPr lang="de-DE" sz="1200">
                    <a:latin typeface="Calibri"/>
                    <a:ea typeface="Calibri"/>
                    <a:cs typeface="Calibri"/>
                    <a:sym typeface="Calibri"/>
                  </a:rPr>
                  <a:t>Pastures.</a:t>
                </a:r>
                <a:endParaRPr sz="12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77" name="Google Shape;77;g8b8c44faaa_0_6"/>
              <p:cNvSpPr txBox="1"/>
              <p:nvPr/>
            </p:nvSpPr>
            <p:spPr>
              <a:xfrm>
                <a:off x="5655146" y="3194433"/>
                <a:ext cx="1344900" cy="174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DE" sz="1200">
                    <a:latin typeface="Calibri"/>
                    <a:ea typeface="Calibri"/>
                    <a:cs typeface="Calibri"/>
                    <a:sym typeface="Calibri"/>
                  </a:rPr>
                  <a:t>Broad-leaved</a:t>
                </a:r>
                <a:endParaRPr sz="1200">
                  <a:latin typeface="Calibri"/>
                  <a:ea typeface="Calibri"/>
                  <a:cs typeface="Calibri"/>
                  <a:sym typeface="Calibri"/>
                </a:endParaRPr>
              </a:p>
              <a:p>
                <a:pPr indent="0" lvl="0" marL="0" rtl="0" algn="ctr">
                  <a:spcBef>
                    <a:spcPts val="0"/>
                  </a:spcBef>
                  <a:spcAft>
                    <a:spcPts val="0"/>
                  </a:spcAft>
                  <a:buNone/>
                </a:pPr>
                <a:r>
                  <a:rPr lang="de-DE" sz="1200">
                    <a:latin typeface="Calibri"/>
                    <a:ea typeface="Calibri"/>
                    <a:cs typeface="Calibri"/>
                    <a:sym typeface="Calibri"/>
                  </a:rPr>
                  <a:t>forest; Complex</a:t>
                </a:r>
                <a:endParaRPr sz="1200">
                  <a:latin typeface="Calibri"/>
                  <a:ea typeface="Calibri"/>
                  <a:cs typeface="Calibri"/>
                  <a:sym typeface="Calibri"/>
                </a:endParaRPr>
              </a:p>
              <a:p>
                <a:pPr indent="0" lvl="0" marL="0" rtl="0" algn="ctr">
                  <a:spcBef>
                    <a:spcPts val="0"/>
                  </a:spcBef>
                  <a:spcAft>
                    <a:spcPts val="0"/>
                  </a:spcAft>
                  <a:buNone/>
                </a:pPr>
                <a:r>
                  <a:rPr lang="de-DE" sz="1200">
                    <a:latin typeface="Calibri"/>
                    <a:ea typeface="Calibri"/>
                    <a:cs typeface="Calibri"/>
                    <a:sym typeface="Calibri"/>
                  </a:rPr>
                  <a:t>cultivation</a:t>
                </a:r>
                <a:endParaRPr sz="1200">
                  <a:latin typeface="Calibri"/>
                  <a:ea typeface="Calibri"/>
                  <a:cs typeface="Calibri"/>
                  <a:sym typeface="Calibri"/>
                </a:endParaRPr>
              </a:p>
              <a:p>
                <a:pPr indent="0" lvl="0" marL="0" rtl="0" algn="ctr">
                  <a:spcBef>
                    <a:spcPts val="0"/>
                  </a:spcBef>
                  <a:spcAft>
                    <a:spcPts val="0"/>
                  </a:spcAft>
                  <a:buNone/>
                </a:pPr>
                <a:r>
                  <a:rPr lang="de-DE" sz="1200">
                    <a:latin typeface="Calibri"/>
                    <a:ea typeface="Calibri"/>
                    <a:cs typeface="Calibri"/>
                    <a:sym typeface="Calibri"/>
                  </a:rPr>
                  <a:t>patterns; Land</a:t>
                </a:r>
                <a:endParaRPr sz="1200">
                  <a:latin typeface="Calibri"/>
                  <a:ea typeface="Calibri"/>
                  <a:cs typeface="Calibri"/>
                  <a:sym typeface="Calibri"/>
                </a:endParaRPr>
              </a:p>
              <a:p>
                <a:pPr indent="0" lvl="0" marL="0" rtl="0" algn="ctr">
                  <a:spcBef>
                    <a:spcPts val="0"/>
                  </a:spcBef>
                  <a:spcAft>
                    <a:spcPts val="0"/>
                  </a:spcAft>
                  <a:buNone/>
                </a:pPr>
                <a:r>
                  <a:rPr lang="de-DE" sz="1200">
                    <a:latin typeface="Calibri"/>
                    <a:ea typeface="Calibri"/>
                    <a:cs typeface="Calibri"/>
                    <a:sym typeface="Calibri"/>
                  </a:rPr>
                  <a:t>principally</a:t>
                </a:r>
                <a:endParaRPr sz="1200">
                  <a:latin typeface="Calibri"/>
                  <a:ea typeface="Calibri"/>
                  <a:cs typeface="Calibri"/>
                  <a:sym typeface="Calibri"/>
                </a:endParaRPr>
              </a:p>
              <a:p>
                <a:pPr indent="0" lvl="0" marL="0" rtl="0" algn="ctr">
                  <a:spcBef>
                    <a:spcPts val="0"/>
                  </a:spcBef>
                  <a:spcAft>
                    <a:spcPts val="0"/>
                  </a:spcAft>
                  <a:buNone/>
                </a:pPr>
                <a:r>
                  <a:rPr lang="de-DE" sz="1200">
                    <a:latin typeface="Calibri"/>
                    <a:ea typeface="Calibri"/>
                    <a:cs typeface="Calibri"/>
                    <a:sym typeface="Calibri"/>
                  </a:rPr>
                  <a:t>occupied by</a:t>
                </a:r>
                <a:endParaRPr sz="1200">
                  <a:latin typeface="Calibri"/>
                  <a:ea typeface="Calibri"/>
                  <a:cs typeface="Calibri"/>
                  <a:sym typeface="Calibri"/>
                </a:endParaRPr>
              </a:p>
              <a:p>
                <a:pPr indent="0" lvl="0" marL="0" rtl="0" algn="ctr">
                  <a:spcBef>
                    <a:spcPts val="0"/>
                  </a:spcBef>
                  <a:spcAft>
                    <a:spcPts val="0"/>
                  </a:spcAft>
                  <a:buNone/>
                </a:pPr>
                <a:r>
                  <a:rPr lang="de-DE" sz="1200">
                    <a:latin typeface="Calibri"/>
                    <a:ea typeface="Calibri"/>
                    <a:cs typeface="Calibri"/>
                    <a:sym typeface="Calibri"/>
                  </a:rPr>
                  <a:t>agriculture;</a:t>
                </a:r>
                <a:endParaRPr sz="1200">
                  <a:latin typeface="Calibri"/>
                  <a:ea typeface="Calibri"/>
                  <a:cs typeface="Calibri"/>
                  <a:sym typeface="Calibri"/>
                </a:endParaRPr>
              </a:p>
              <a:p>
                <a:pPr indent="0" lvl="0" marL="0" rtl="0" algn="ctr">
                  <a:spcBef>
                    <a:spcPts val="0"/>
                  </a:spcBef>
                  <a:spcAft>
                    <a:spcPts val="0"/>
                  </a:spcAft>
                  <a:buNone/>
                </a:pPr>
                <a:r>
                  <a:rPr lang="de-DE" sz="1200">
                    <a:latin typeface="Calibri"/>
                    <a:ea typeface="Calibri"/>
                    <a:cs typeface="Calibri"/>
                    <a:sym typeface="Calibri"/>
                  </a:rPr>
                  <a:t>Transitional</a:t>
                </a:r>
                <a:endParaRPr sz="1200">
                  <a:latin typeface="Calibri"/>
                  <a:ea typeface="Calibri"/>
                  <a:cs typeface="Calibri"/>
                  <a:sym typeface="Calibri"/>
                </a:endParaRPr>
              </a:p>
              <a:p>
                <a:pPr indent="0" lvl="0" marL="0" rtl="0" algn="ctr">
                  <a:spcBef>
                    <a:spcPts val="0"/>
                  </a:spcBef>
                  <a:spcAft>
                    <a:spcPts val="0"/>
                  </a:spcAft>
                  <a:buNone/>
                </a:pPr>
                <a:r>
                  <a:rPr lang="de-DE" sz="1200">
                    <a:latin typeface="Calibri"/>
                    <a:ea typeface="Calibri"/>
                    <a:cs typeface="Calibri"/>
                    <a:sym typeface="Calibri"/>
                  </a:rPr>
                  <a:t>woodland/shrub.</a:t>
                </a:r>
                <a:endParaRPr sz="1200">
                  <a:latin typeface="Calibri"/>
                  <a:ea typeface="Calibri"/>
                  <a:cs typeface="Calibri"/>
                  <a:sym typeface="Calibri"/>
                </a:endParaRPr>
              </a:p>
              <a:p>
                <a:pPr indent="0" lvl="0" marL="0" rtl="0" algn="ctr">
                  <a:spcBef>
                    <a:spcPts val="0"/>
                  </a:spcBef>
                  <a:spcAft>
                    <a:spcPts val="0"/>
                  </a:spcAft>
                  <a:buNone/>
                </a:pPr>
                <a:r>
                  <a:t/>
                </a:r>
                <a:endParaRPr sz="12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78" name="Google Shape;78;g8b8c44faaa_0_6"/>
              <p:cNvSpPr txBox="1"/>
              <p:nvPr/>
            </p:nvSpPr>
            <p:spPr>
              <a:xfrm>
                <a:off x="6818852" y="3194433"/>
                <a:ext cx="1501800" cy="174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DE" sz="1200">
                    <a:latin typeface="Calibri"/>
                    <a:ea typeface="Calibri"/>
                    <a:cs typeface="Calibri"/>
                    <a:sym typeface="Calibri"/>
                  </a:rPr>
                  <a:t>Agro-forestry</a:t>
                </a:r>
                <a:endParaRPr sz="1200">
                  <a:latin typeface="Calibri"/>
                  <a:ea typeface="Calibri"/>
                  <a:cs typeface="Calibri"/>
                  <a:sym typeface="Calibri"/>
                </a:endParaRPr>
              </a:p>
              <a:p>
                <a:pPr indent="0" lvl="0" marL="0" rtl="0" algn="ctr">
                  <a:spcBef>
                    <a:spcPts val="0"/>
                  </a:spcBef>
                  <a:spcAft>
                    <a:spcPts val="0"/>
                  </a:spcAft>
                  <a:buNone/>
                </a:pPr>
                <a:r>
                  <a:rPr lang="de-DE" sz="1200">
                    <a:latin typeface="Calibri"/>
                    <a:ea typeface="Calibri"/>
                    <a:cs typeface="Calibri"/>
                    <a:sym typeface="Calibri"/>
                  </a:rPr>
                  <a:t>areas;</a:t>
                </a:r>
                <a:endParaRPr sz="1200">
                  <a:latin typeface="Calibri"/>
                  <a:ea typeface="Calibri"/>
                  <a:cs typeface="Calibri"/>
                  <a:sym typeface="Calibri"/>
                </a:endParaRPr>
              </a:p>
              <a:p>
                <a:pPr indent="0" lvl="0" marL="0" rtl="0" algn="ctr">
                  <a:spcBef>
                    <a:spcPts val="0"/>
                  </a:spcBef>
                  <a:spcAft>
                    <a:spcPts val="0"/>
                  </a:spcAft>
                  <a:buNone/>
                </a:pPr>
                <a:r>
                  <a:rPr lang="de-DE" sz="1200">
                    <a:latin typeface="Calibri"/>
                    <a:ea typeface="Calibri"/>
                    <a:cs typeface="Calibri"/>
                    <a:sym typeface="Calibri"/>
                  </a:rPr>
                  <a:t>Broad-leaved</a:t>
                </a:r>
                <a:endParaRPr sz="1200">
                  <a:latin typeface="Calibri"/>
                  <a:ea typeface="Calibri"/>
                  <a:cs typeface="Calibri"/>
                  <a:sym typeface="Calibri"/>
                </a:endParaRPr>
              </a:p>
              <a:p>
                <a:pPr indent="0" lvl="0" marL="0" rtl="0" algn="ctr">
                  <a:spcBef>
                    <a:spcPts val="0"/>
                  </a:spcBef>
                  <a:spcAft>
                    <a:spcPts val="0"/>
                  </a:spcAft>
                  <a:buNone/>
                </a:pPr>
                <a:r>
                  <a:rPr lang="de-DE" sz="1200">
                    <a:latin typeface="Calibri"/>
                    <a:ea typeface="Calibri"/>
                    <a:cs typeface="Calibri"/>
                    <a:sym typeface="Calibri"/>
                  </a:rPr>
                  <a:t>forest;</a:t>
                </a:r>
                <a:endParaRPr sz="1200">
                  <a:latin typeface="Calibri"/>
                  <a:ea typeface="Calibri"/>
                  <a:cs typeface="Calibri"/>
                  <a:sym typeface="Calibri"/>
                </a:endParaRPr>
              </a:p>
              <a:p>
                <a:pPr indent="0" lvl="0" marL="0" rtl="0" algn="ctr">
                  <a:spcBef>
                    <a:spcPts val="0"/>
                  </a:spcBef>
                  <a:spcAft>
                    <a:spcPts val="0"/>
                  </a:spcAft>
                  <a:buNone/>
                </a:pPr>
                <a:r>
                  <a:rPr lang="de-DE" sz="1200">
                    <a:latin typeface="Calibri"/>
                    <a:ea typeface="Calibri"/>
                    <a:cs typeface="Calibri"/>
                    <a:sym typeface="Calibri"/>
                  </a:rPr>
                  <a:t>Transitional</a:t>
                </a:r>
                <a:endParaRPr sz="1200">
                  <a:latin typeface="Calibri"/>
                  <a:ea typeface="Calibri"/>
                  <a:cs typeface="Calibri"/>
                  <a:sym typeface="Calibri"/>
                </a:endParaRPr>
              </a:p>
              <a:p>
                <a:pPr indent="0" lvl="0" marL="0" rtl="0" algn="ctr">
                  <a:spcBef>
                    <a:spcPts val="0"/>
                  </a:spcBef>
                  <a:spcAft>
                    <a:spcPts val="0"/>
                  </a:spcAft>
                  <a:buNone/>
                </a:pPr>
                <a:r>
                  <a:rPr lang="de-DE" sz="1200">
                    <a:latin typeface="Calibri"/>
                    <a:ea typeface="Calibri"/>
                    <a:cs typeface="Calibri"/>
                    <a:sym typeface="Calibri"/>
                  </a:rPr>
                  <a:t>woodland/shrub;</a:t>
                </a:r>
                <a:endParaRPr sz="1200">
                  <a:latin typeface="Calibri"/>
                  <a:ea typeface="Calibri"/>
                  <a:cs typeface="Calibri"/>
                  <a:sym typeface="Calibri"/>
                </a:endParaRPr>
              </a:p>
              <a:p>
                <a:pPr indent="0" lvl="0" marL="0" rtl="0" algn="ctr">
                  <a:spcBef>
                    <a:spcPts val="0"/>
                  </a:spcBef>
                  <a:spcAft>
                    <a:spcPts val="0"/>
                  </a:spcAft>
                  <a:buNone/>
                </a:pPr>
                <a:r>
                  <a:rPr lang="de-DE" sz="1200">
                    <a:latin typeface="Calibri"/>
                    <a:ea typeface="Calibri"/>
                    <a:cs typeface="Calibri"/>
                    <a:sym typeface="Calibri"/>
                  </a:rPr>
                  <a:t>Water bodies.</a:t>
                </a:r>
                <a:endParaRPr sz="1200">
                  <a:latin typeface="Calibri"/>
                  <a:ea typeface="Calibri"/>
                  <a:cs typeface="Calibri"/>
                  <a:sym typeface="Calibri"/>
                </a:endParaRPr>
              </a:p>
              <a:p>
                <a:pPr indent="0" lvl="0" marL="0" rtl="0" algn="ctr">
                  <a:spcBef>
                    <a:spcPts val="0"/>
                  </a:spcBef>
                  <a:spcAft>
                    <a:spcPts val="0"/>
                  </a:spcAft>
                  <a:buNone/>
                </a:pPr>
                <a:r>
                  <a:t/>
                </a:r>
                <a:endParaRPr sz="12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grpSp>
        <p:sp>
          <p:nvSpPr>
            <p:cNvPr id="79" name="Google Shape;79;g8b8c44faaa_0_6"/>
            <p:cNvSpPr txBox="1"/>
            <p:nvPr/>
          </p:nvSpPr>
          <p:spPr>
            <a:xfrm>
              <a:off x="287350" y="2290375"/>
              <a:ext cx="3333300" cy="1421100"/>
            </a:xfrm>
            <a:prstGeom prst="rect">
              <a:avLst/>
            </a:prstGeom>
            <a:noFill/>
            <a:ln>
              <a:noFill/>
            </a:ln>
          </p:spPr>
          <p:txBody>
            <a:bodyPr anchorCtr="0" anchor="t" bIns="91425" lIns="91425" spcFirstLastPara="1" rIns="91425" wrap="square" tIns="91425">
              <a:noAutofit/>
            </a:bodyPr>
            <a:lstStyle/>
            <a:p>
              <a:pPr indent="457200" lvl="0" marL="0" marR="0" rtl="0" algn="l">
                <a:lnSpc>
                  <a:spcPct val="100000"/>
                </a:lnSpc>
                <a:spcBef>
                  <a:spcPts val="0"/>
                </a:spcBef>
                <a:spcAft>
                  <a:spcPts val="0"/>
                </a:spcAft>
                <a:buNone/>
              </a:pPr>
              <a:r>
                <a:rPr b="1" lang="de-DE" sz="1800">
                  <a:latin typeface="Calibri"/>
                  <a:ea typeface="Calibri"/>
                  <a:cs typeface="Calibri"/>
                  <a:sym typeface="Calibri"/>
                </a:rPr>
                <a:t>BigEarthNet</a:t>
              </a:r>
              <a:r>
                <a:rPr lang="de-DE">
                  <a:latin typeface="Calibri"/>
                  <a:ea typeface="Calibri"/>
                  <a:cs typeface="Calibri"/>
                  <a:sym typeface="Calibri"/>
                </a:rPr>
                <a:t>: </a:t>
              </a:r>
              <a:endParaRPr>
                <a:latin typeface="Calibri"/>
                <a:ea typeface="Calibri"/>
                <a:cs typeface="Calibri"/>
                <a:sym typeface="Calibri"/>
              </a:endParaRPr>
            </a:p>
            <a:p>
              <a:pPr indent="457200" lvl="0" marL="457200" marR="0" rtl="0" algn="l">
                <a:lnSpc>
                  <a:spcPct val="100000"/>
                </a:lnSpc>
                <a:spcBef>
                  <a:spcPts val="0"/>
                </a:spcBef>
                <a:spcAft>
                  <a:spcPts val="0"/>
                </a:spcAft>
                <a:buNone/>
              </a:pPr>
              <a:r>
                <a:rPr lang="de-DE" sz="1800">
                  <a:latin typeface="Calibri"/>
                  <a:ea typeface="Calibri"/>
                  <a:cs typeface="Calibri"/>
                  <a:sym typeface="Calibri"/>
                </a:rPr>
                <a:t>Sentinel-2 images</a:t>
              </a:r>
              <a:endParaRPr sz="1800">
                <a:latin typeface="Calibri"/>
                <a:ea typeface="Calibri"/>
                <a:cs typeface="Calibri"/>
                <a:sym typeface="Calibri"/>
              </a:endParaRPr>
            </a:p>
            <a:p>
              <a:pPr indent="457200" lvl="0" marL="0" marR="0" rtl="0" algn="l">
                <a:lnSpc>
                  <a:spcPct val="100000"/>
                </a:lnSpc>
                <a:spcBef>
                  <a:spcPts val="0"/>
                </a:spcBef>
                <a:spcAft>
                  <a:spcPts val="0"/>
                </a:spcAft>
                <a:buNone/>
              </a:pPr>
              <a:r>
                <a:rPr lang="de-DE" sz="1800">
                  <a:latin typeface="Calibri"/>
                  <a:ea typeface="Calibri"/>
                  <a:cs typeface="Calibri"/>
                  <a:sym typeface="Calibri"/>
                </a:rPr>
                <a:t>	43 scene classes</a:t>
              </a:r>
              <a:endParaRPr>
                <a:latin typeface="Calibri"/>
                <a:ea typeface="Calibri"/>
                <a:cs typeface="Calibri"/>
                <a:sym typeface="Calibri"/>
              </a:endParaRPr>
            </a:p>
            <a:p>
              <a:pPr indent="457200" lvl="0" marL="457200" rtl="0" algn="l">
                <a:spcBef>
                  <a:spcPts val="0"/>
                </a:spcBef>
                <a:spcAft>
                  <a:spcPts val="0"/>
                </a:spcAft>
                <a:buNone/>
              </a:pPr>
              <a:r>
                <a:rPr lang="de-DE" sz="1800">
                  <a:latin typeface="Calibri"/>
                  <a:ea typeface="Calibri"/>
                  <a:cs typeface="Calibri"/>
                  <a:sym typeface="Calibri"/>
                </a:rPr>
                <a:t>Multi-labels</a:t>
              </a:r>
              <a:r>
                <a:rPr lang="de-DE">
                  <a:latin typeface="Calibri"/>
                  <a:ea typeface="Calibri"/>
                  <a:cs typeface="Calibri"/>
                  <a:sym typeface="Calibri"/>
                </a:rPr>
                <a:t> </a:t>
              </a:r>
              <a:endParaRPr>
                <a:latin typeface="Calibri"/>
                <a:ea typeface="Calibri"/>
                <a:cs typeface="Calibri"/>
                <a:sym typeface="Calibri"/>
              </a:endParaRPr>
            </a:p>
            <a:p>
              <a:pPr indent="457200" lvl="0" marL="457200" rtl="0" algn="l">
                <a:spcBef>
                  <a:spcPts val="0"/>
                </a:spcBef>
                <a:spcAft>
                  <a:spcPts val="0"/>
                </a:spcAft>
                <a:buNone/>
              </a:pPr>
              <a:r>
                <a:rPr lang="de-DE" sz="1800">
                  <a:latin typeface="Calibri"/>
                  <a:ea typeface="Calibri"/>
                  <a:cs typeface="Calibri"/>
                  <a:sym typeface="Calibri"/>
                </a:rPr>
                <a:t>Multi-spectral bands </a:t>
              </a:r>
              <a:endParaRPr sz="1800">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1000"/>
                                        <p:tgtEl>
                                          <p:spTgt spid="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64"/>
                                        </p:tgtEl>
                                      </p:cBhvr>
                                    </p:animEffect>
                                    <p:set>
                                      <p:cBhvr>
                                        <p:cTn dur="1" fill="hold">
                                          <p:stCondLst>
                                            <p:cond delay="1000"/>
                                          </p:stCondLst>
                                        </p:cTn>
                                        <p:tgtEl>
                                          <p:spTgt spid="6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g8b8c44faaa_0_71"/>
          <p:cNvSpPr txBox="1"/>
          <p:nvPr>
            <p:ph idx="1" type="body"/>
          </p:nvPr>
        </p:nvSpPr>
        <p:spPr>
          <a:xfrm>
            <a:off x="628650" y="635252"/>
            <a:ext cx="7886700" cy="4350300"/>
          </a:xfrm>
          <a:prstGeom prst="rect">
            <a:avLst/>
          </a:prstGeom>
        </p:spPr>
        <p:txBody>
          <a:bodyPr anchorCtr="0" anchor="t" bIns="0" lIns="0" spcFirstLastPara="1" rIns="0" wrap="square" tIns="0">
            <a:noAutofit/>
          </a:bodyPr>
          <a:lstStyle/>
          <a:p>
            <a:pPr indent="-381000" lvl="0" marL="457200" rtl="0" algn="l">
              <a:spcBef>
                <a:spcPts val="1000"/>
              </a:spcBef>
              <a:spcAft>
                <a:spcPts val="0"/>
              </a:spcAft>
              <a:buSzPts val="2400"/>
              <a:buChar char="●"/>
            </a:pPr>
            <a:r>
              <a:rPr lang="de-DE" sz="2400"/>
              <a:t>Scene classification of RS images</a:t>
            </a:r>
            <a:endParaRPr sz="2400"/>
          </a:p>
          <a:p>
            <a:pPr indent="-342900" lvl="1" marL="914400" rtl="0" algn="l">
              <a:spcBef>
                <a:spcPts val="0"/>
              </a:spcBef>
              <a:spcAft>
                <a:spcPts val="0"/>
              </a:spcAft>
              <a:buSzPts val="1800"/>
              <a:buChar char="○"/>
            </a:pPr>
            <a:r>
              <a:rPr lang="de-DE"/>
              <a:t>Deep learning has achieved state-of-the-art classification performance</a:t>
            </a:r>
            <a:endParaRPr/>
          </a:p>
          <a:p>
            <a:pPr indent="0" lvl="0" marL="0" rtl="0" algn="l">
              <a:spcBef>
                <a:spcPts val="1000"/>
              </a:spcBef>
              <a:spcAft>
                <a:spcPts val="0"/>
              </a:spcAft>
              <a:buClr>
                <a:schemeClr val="dk1"/>
              </a:buClr>
              <a:buSzPts val="1100"/>
              <a:buFont typeface="Arial"/>
              <a:buNone/>
            </a:pPr>
            <a:r>
              <a:rPr lang="de-DE"/>
              <a:t>	</a:t>
            </a:r>
            <a:endParaRPr/>
          </a:p>
          <a:p>
            <a:pPr indent="-342900" lvl="1" marL="914400" rtl="0" algn="l">
              <a:spcBef>
                <a:spcPts val="500"/>
              </a:spcBef>
              <a:spcAft>
                <a:spcPts val="0"/>
              </a:spcAft>
              <a:buSzPts val="1800"/>
              <a:buChar char="○"/>
            </a:pPr>
            <a:r>
              <a:rPr lang="de-DE"/>
              <a:t>Most of the proposed methods for scene classification are based on the pre-trained convolutional neural network (CNN) architectures on the large-scale computer vision archives (e.g., ImageNet).</a:t>
            </a:r>
            <a:endParaRPr/>
          </a:p>
          <a:p>
            <a:pPr indent="0" lvl="0" marL="0" rtl="0" algn="l">
              <a:spcBef>
                <a:spcPts val="1000"/>
              </a:spcBef>
              <a:spcAft>
                <a:spcPts val="0"/>
              </a:spcAft>
              <a:buClr>
                <a:schemeClr val="dk1"/>
              </a:buClr>
              <a:buSzPts val="1100"/>
              <a:buFont typeface="Arial"/>
              <a:buNone/>
            </a:pPr>
            <a:r>
              <a:t/>
            </a:r>
            <a:endParaRPr/>
          </a:p>
          <a:p>
            <a:pPr indent="-342900" lvl="1" marL="914400" rtl="0" algn="l">
              <a:spcBef>
                <a:spcPts val="500"/>
              </a:spcBef>
              <a:spcAft>
                <a:spcPts val="0"/>
              </a:spcAft>
              <a:buClr>
                <a:srgbClr val="274E13"/>
              </a:buClr>
              <a:buSzPts val="1800"/>
              <a:buChar char="○"/>
            </a:pPr>
            <a:r>
              <a:rPr lang="de-DE">
                <a:solidFill>
                  <a:srgbClr val="274E13"/>
                </a:solidFill>
              </a:rPr>
              <a:t>However, these pre-trained CNN architectures cannot be directly applied on the scene classification with high-dimensional RS images (e.g., multi-spectral images)</a:t>
            </a:r>
            <a:endParaRPr>
              <a:solidFill>
                <a:srgbClr val="274E13"/>
              </a:solidFill>
            </a:endParaRPr>
          </a:p>
          <a:p>
            <a:pPr indent="0" lvl="0" marL="914400" rtl="0" algn="l">
              <a:spcBef>
                <a:spcPts val="500"/>
              </a:spcBef>
              <a:spcAft>
                <a:spcPts val="0"/>
              </a:spcAft>
              <a:buNone/>
            </a:pPr>
            <a:r>
              <a:t/>
            </a:r>
            <a:endParaRPr sz="600">
              <a:solidFill>
                <a:srgbClr val="274E13"/>
              </a:solidFill>
            </a:endParaRPr>
          </a:p>
          <a:p>
            <a:pPr indent="-381000" lvl="0" marL="457200" rtl="0" algn="l">
              <a:spcBef>
                <a:spcPts val="1000"/>
              </a:spcBef>
              <a:spcAft>
                <a:spcPts val="0"/>
              </a:spcAft>
              <a:buSzPts val="2400"/>
              <a:buChar char="●"/>
            </a:pPr>
            <a:r>
              <a:rPr lang="de-DE" sz="2400"/>
              <a:t>Motivation of this work:</a:t>
            </a:r>
            <a:endParaRPr>
              <a:solidFill>
                <a:srgbClr val="274E13"/>
              </a:solidFill>
            </a:endParaRPr>
          </a:p>
          <a:p>
            <a:pPr indent="-342900" lvl="1" marL="914400" rtl="0" algn="l">
              <a:spcBef>
                <a:spcPts val="0"/>
              </a:spcBef>
              <a:spcAft>
                <a:spcPts val="0"/>
              </a:spcAft>
              <a:buClr>
                <a:srgbClr val="274E13"/>
              </a:buClr>
              <a:buSzPts val="1800"/>
              <a:buChar char="○"/>
            </a:pPr>
            <a:r>
              <a:rPr lang="de-DE">
                <a:solidFill>
                  <a:srgbClr val="274E13"/>
                </a:solidFill>
              </a:rPr>
              <a:t>Characterization of semantic contents for high-dimensional RS images based on a novel CNN architecture</a:t>
            </a:r>
            <a:endParaRPr>
              <a:solidFill>
                <a:srgbClr val="274E13"/>
              </a:solidFill>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de-DE"/>
              <a:t>		</a:t>
            </a:r>
            <a:endParaRPr/>
          </a:p>
          <a:p>
            <a:pPr indent="0" lvl="0" marL="0" rtl="0" algn="l">
              <a:spcBef>
                <a:spcPts val="1000"/>
              </a:spcBef>
              <a:spcAft>
                <a:spcPts val="0"/>
              </a:spcAft>
              <a:buNone/>
            </a:pPr>
            <a:r>
              <a:t/>
            </a:r>
            <a:endParaRPr/>
          </a:p>
          <a:p>
            <a:pPr indent="0" lvl="0" marL="914400" rtl="0" algn="l">
              <a:spcBef>
                <a:spcPts val="1000"/>
              </a:spcBef>
              <a:spcAft>
                <a:spcPts val="0"/>
              </a:spcAft>
              <a:buNone/>
            </a:pPr>
            <a:r>
              <a:t/>
            </a:r>
            <a:endParaRPr baseline="30000"/>
          </a:p>
          <a:p>
            <a:pPr indent="0" lvl="0" marL="1371600" rtl="0" algn="l">
              <a:spcBef>
                <a:spcPts val="1000"/>
              </a:spcBef>
              <a:spcAft>
                <a:spcPts val="0"/>
              </a:spcAft>
              <a:buNone/>
            </a:pPr>
            <a:r>
              <a:t/>
            </a:r>
            <a:endParaRPr/>
          </a:p>
          <a:p>
            <a:pPr indent="0" lvl="0" marL="1828800" rtl="0" algn="l">
              <a:spcBef>
                <a:spcPts val="1000"/>
              </a:spcBef>
              <a:spcAft>
                <a:spcPts val="0"/>
              </a:spcAft>
              <a:buNone/>
            </a:pPr>
            <a:r>
              <a:t/>
            </a:r>
            <a:endParaRPr/>
          </a:p>
        </p:txBody>
      </p:sp>
      <p:sp>
        <p:nvSpPr>
          <p:cNvPr id="85" name="Google Shape;85;g8b8c44faaa_0_71"/>
          <p:cNvSpPr txBox="1"/>
          <p:nvPr>
            <p:ph type="title"/>
          </p:nvPr>
        </p:nvSpPr>
        <p:spPr>
          <a:xfrm>
            <a:off x="611560" y="411511"/>
            <a:ext cx="8208900" cy="553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Introduction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g8b8c44faaa_0_101"/>
          <p:cNvSpPr txBox="1"/>
          <p:nvPr>
            <p:ph idx="1" type="body"/>
          </p:nvPr>
        </p:nvSpPr>
        <p:spPr>
          <a:xfrm>
            <a:off x="628650" y="635252"/>
            <a:ext cx="7886700" cy="4350300"/>
          </a:xfrm>
          <a:prstGeom prst="rect">
            <a:avLst/>
          </a:prstGeom>
        </p:spPr>
        <p:txBody>
          <a:bodyPr anchorCtr="0" anchor="t" bIns="0" lIns="0" spcFirstLastPara="1" rIns="0" wrap="square" tIns="0">
            <a:noAutofit/>
          </a:bodyPr>
          <a:lstStyle/>
          <a:p>
            <a:pPr indent="-381000" lvl="0" marL="457200" rtl="0" algn="l">
              <a:spcBef>
                <a:spcPts val="1000"/>
              </a:spcBef>
              <a:spcAft>
                <a:spcPts val="0"/>
              </a:spcAft>
              <a:buSzPts val="2400"/>
              <a:buChar char="●"/>
            </a:pPr>
            <a:r>
              <a:rPr lang="de-DE" sz="2400"/>
              <a:t>Standard 2D convolutional layer </a:t>
            </a:r>
            <a:r>
              <a:rPr lang="de-DE" sz="2400"/>
              <a:t>(bias is omitted)</a:t>
            </a:r>
            <a:endParaRPr sz="2400"/>
          </a:p>
          <a:p>
            <a:pPr indent="0" lvl="0" marL="457200" rtl="0" algn="l">
              <a:spcBef>
                <a:spcPts val="1000"/>
              </a:spcBef>
              <a:spcAft>
                <a:spcPts val="0"/>
              </a:spcAft>
              <a:buNone/>
            </a:pPr>
            <a:r>
              <a:t/>
            </a:r>
            <a:endParaRPr sz="2400"/>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de-DE"/>
              <a:t>		</a:t>
            </a:r>
            <a:endParaRPr/>
          </a:p>
          <a:p>
            <a:pPr indent="0" lvl="0" marL="0" rtl="0" algn="l">
              <a:spcBef>
                <a:spcPts val="1000"/>
              </a:spcBef>
              <a:spcAft>
                <a:spcPts val="0"/>
              </a:spcAft>
              <a:buNone/>
            </a:pPr>
            <a:r>
              <a:t/>
            </a:r>
            <a:endParaRPr/>
          </a:p>
          <a:p>
            <a:pPr indent="0" lvl="0" marL="914400" rtl="0" algn="l">
              <a:spcBef>
                <a:spcPts val="1000"/>
              </a:spcBef>
              <a:spcAft>
                <a:spcPts val="0"/>
              </a:spcAft>
              <a:buNone/>
            </a:pPr>
            <a:r>
              <a:t/>
            </a:r>
            <a:endParaRPr baseline="30000"/>
          </a:p>
          <a:p>
            <a:pPr indent="0" lvl="0" marL="1371600" rtl="0" algn="l">
              <a:spcBef>
                <a:spcPts val="1000"/>
              </a:spcBef>
              <a:spcAft>
                <a:spcPts val="0"/>
              </a:spcAft>
              <a:buNone/>
            </a:pPr>
            <a:r>
              <a:t/>
            </a:r>
            <a:endParaRPr/>
          </a:p>
          <a:p>
            <a:pPr indent="0" lvl="0" marL="1828800" rtl="0" algn="l">
              <a:spcBef>
                <a:spcPts val="1000"/>
              </a:spcBef>
              <a:spcAft>
                <a:spcPts val="0"/>
              </a:spcAft>
              <a:buNone/>
            </a:pPr>
            <a:r>
              <a:t/>
            </a:r>
            <a:endParaRPr/>
          </a:p>
        </p:txBody>
      </p:sp>
      <p:sp>
        <p:nvSpPr>
          <p:cNvPr id="91" name="Google Shape;91;g8b8c44faaa_0_101"/>
          <p:cNvSpPr txBox="1"/>
          <p:nvPr>
            <p:ph type="title"/>
          </p:nvPr>
        </p:nvSpPr>
        <p:spPr>
          <a:xfrm>
            <a:off x="611560" y="411511"/>
            <a:ext cx="8208900" cy="553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Band-wise multi-scale CNN architecture</a:t>
            </a:r>
            <a:endParaRPr/>
          </a:p>
        </p:txBody>
      </p:sp>
      <p:pic>
        <p:nvPicPr>
          <p:cNvPr id="92" name="Google Shape;92;g8b8c44faaa_0_101"/>
          <p:cNvPicPr preferRelativeResize="0"/>
          <p:nvPr/>
        </p:nvPicPr>
        <p:blipFill>
          <a:blip r:embed="rId3">
            <a:alphaModFix/>
          </a:blip>
          <a:stretch>
            <a:fillRect/>
          </a:stretch>
        </p:blipFill>
        <p:spPr>
          <a:xfrm>
            <a:off x="570025" y="1437775"/>
            <a:ext cx="8003949" cy="2958600"/>
          </a:xfrm>
          <a:prstGeom prst="rect">
            <a:avLst/>
          </a:prstGeom>
          <a:noFill/>
          <a:ln>
            <a:noFill/>
          </a:ln>
        </p:spPr>
      </p:pic>
      <p:pic>
        <p:nvPicPr>
          <p:cNvPr id="93" name="Google Shape;93;g8b8c44faaa_0_101"/>
          <p:cNvPicPr preferRelativeResize="0"/>
          <p:nvPr/>
        </p:nvPicPr>
        <p:blipFill>
          <a:blip r:embed="rId4">
            <a:alphaModFix/>
          </a:blip>
          <a:stretch>
            <a:fillRect/>
          </a:stretch>
        </p:blipFill>
        <p:spPr>
          <a:xfrm>
            <a:off x="611551" y="1519175"/>
            <a:ext cx="7556152" cy="2958600"/>
          </a:xfrm>
          <a:prstGeom prst="rect">
            <a:avLst/>
          </a:prstGeom>
          <a:noFill/>
          <a:ln>
            <a:noFill/>
          </a:ln>
        </p:spPr>
      </p:pic>
      <p:sp>
        <p:nvSpPr>
          <p:cNvPr id="94" name="Google Shape;94;g8b8c44faaa_0_101"/>
          <p:cNvSpPr txBox="1"/>
          <p:nvPr/>
        </p:nvSpPr>
        <p:spPr>
          <a:xfrm>
            <a:off x="6321625" y="4477775"/>
            <a:ext cx="1465500" cy="4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DE">
                <a:latin typeface="Calibri"/>
                <a:ea typeface="Calibri"/>
                <a:cs typeface="Calibri"/>
                <a:sym typeface="Calibri"/>
              </a:rPr>
              <a:t>Image </a:t>
            </a:r>
            <a:r>
              <a:rPr lang="de-DE">
                <a:latin typeface="Calibri"/>
                <a:ea typeface="Calibri"/>
                <a:cs typeface="Calibri"/>
                <a:sym typeface="Calibri"/>
              </a:rPr>
              <a:t>Credit</a:t>
            </a:r>
            <a:r>
              <a:rPr baseline="30000" lang="de-DE">
                <a:latin typeface="Calibri"/>
                <a:ea typeface="Calibri"/>
                <a:cs typeface="Calibri"/>
                <a:sym typeface="Calibri"/>
              </a:rPr>
              <a:t>3</a:t>
            </a:r>
            <a:endParaRPr baseline="30000">
              <a:latin typeface="Calibri"/>
              <a:ea typeface="Calibri"/>
              <a:cs typeface="Calibri"/>
              <a:sym typeface="Calibri"/>
            </a:endParaRPr>
          </a:p>
        </p:txBody>
      </p:sp>
      <p:sp>
        <p:nvSpPr>
          <p:cNvPr id="95" name="Google Shape;95;g8b8c44faaa_0_101"/>
          <p:cNvSpPr txBox="1"/>
          <p:nvPr/>
        </p:nvSpPr>
        <p:spPr>
          <a:xfrm>
            <a:off x="1049400" y="4751075"/>
            <a:ext cx="7333200" cy="3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DE" sz="800"/>
              <a:t>[3] </a:t>
            </a:r>
            <a:r>
              <a:rPr lang="de-DE" sz="800" u="sng">
                <a:solidFill>
                  <a:schemeClr val="hlink"/>
                </a:solidFill>
                <a:hlinkClick r:id="rId5"/>
              </a:rPr>
              <a:t>https://towardsdatascience.com/intuitively-understanding-convolutions-for-deep-learning-1f6f42faee1</a:t>
            </a:r>
            <a:endParaRPr sz="8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92"/>
                                        </p:tgtEl>
                                      </p:cBhvr>
                                    </p:animEffect>
                                    <p:set>
                                      <p:cBhvr>
                                        <p:cTn dur="1" fill="hold">
                                          <p:stCondLst>
                                            <p:cond delay="1000"/>
                                          </p:stCondLst>
                                        </p:cTn>
                                        <p:tgtEl>
                                          <p:spTgt spid="9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g8b8c44faaa_0_111"/>
          <p:cNvSpPr txBox="1"/>
          <p:nvPr>
            <p:ph idx="1" type="body"/>
          </p:nvPr>
        </p:nvSpPr>
        <p:spPr>
          <a:xfrm>
            <a:off x="628650" y="635252"/>
            <a:ext cx="7886700" cy="4350300"/>
          </a:xfrm>
          <a:prstGeom prst="rect">
            <a:avLst/>
          </a:prstGeom>
        </p:spPr>
        <p:txBody>
          <a:bodyPr anchorCtr="0" anchor="t" bIns="0" lIns="0" spcFirstLastPara="1" rIns="0" wrap="square" tIns="0">
            <a:noAutofit/>
          </a:bodyPr>
          <a:lstStyle/>
          <a:p>
            <a:pPr indent="-381000" lvl="0" marL="457200" rtl="0" algn="l">
              <a:spcBef>
                <a:spcPts val="1000"/>
              </a:spcBef>
              <a:spcAft>
                <a:spcPts val="0"/>
              </a:spcAft>
              <a:buSzPts val="2400"/>
              <a:buChar char="●"/>
            </a:pPr>
            <a:r>
              <a:rPr lang="de-DE" sz="2400"/>
              <a:t>Standard 2D convolutional layer (bias is omitted)</a:t>
            </a:r>
            <a:endParaRPr sz="2400"/>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914400" rtl="0" algn="l">
              <a:spcBef>
                <a:spcPts val="500"/>
              </a:spcBef>
              <a:spcAft>
                <a:spcPts val="0"/>
              </a:spcAft>
              <a:buNone/>
            </a:pPr>
            <a:r>
              <a:t/>
            </a:r>
            <a:endParaRPr>
              <a:solidFill>
                <a:srgbClr val="274E13"/>
              </a:solidFill>
            </a:endParaRPr>
          </a:p>
          <a:p>
            <a:pPr indent="-342900" lvl="1" marL="914400" rtl="0" algn="l">
              <a:spcBef>
                <a:spcPts val="500"/>
              </a:spcBef>
              <a:spcAft>
                <a:spcPts val="0"/>
              </a:spcAft>
              <a:buClr>
                <a:srgbClr val="274E13"/>
              </a:buClr>
              <a:buSzPts val="1800"/>
              <a:buChar char="○"/>
            </a:pPr>
            <a:r>
              <a:rPr lang="de-DE">
                <a:solidFill>
                  <a:srgbClr val="274E13"/>
                </a:solidFill>
              </a:rPr>
              <a:t>Through such operation, the spectral features may not be optimally extracted, since the process for the spectral feature extraction is entangled within the summation of the spatial convolution results.</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342900" lvl="1" marL="914400" rtl="0" algn="l">
              <a:spcBef>
                <a:spcPts val="500"/>
              </a:spcBef>
              <a:spcAft>
                <a:spcPts val="0"/>
              </a:spcAft>
              <a:buClr>
                <a:srgbClr val="274E13"/>
              </a:buClr>
              <a:buSzPts val="1800"/>
              <a:buChar char="○"/>
            </a:pPr>
            <a:r>
              <a:rPr lang="de-DE">
                <a:solidFill>
                  <a:srgbClr val="274E13"/>
                </a:solidFill>
              </a:rPr>
              <a:t>In addition, the convolution layer with a fixed size filter         may not sufficiently extract the spatial features, especially for different land-use or land-cover objects with different spatial sizes.</a:t>
            </a:r>
            <a:endParaRPr>
              <a:solidFill>
                <a:srgbClr val="274E13"/>
              </a:solidFill>
            </a:endParaRPr>
          </a:p>
          <a:p>
            <a:pPr indent="0" lvl="0" marL="0" rtl="0" algn="l">
              <a:spcBef>
                <a:spcPts val="500"/>
              </a:spcBef>
              <a:spcAft>
                <a:spcPts val="0"/>
              </a:spcAft>
              <a:buNone/>
            </a:pPr>
            <a:r>
              <a:rPr lang="de-DE">
                <a:solidFill>
                  <a:srgbClr val="274E13"/>
                </a:solidFill>
              </a:rPr>
              <a:t>		</a:t>
            </a:r>
            <a:endParaRPr>
              <a:solidFill>
                <a:srgbClr val="274E13"/>
              </a:solidFill>
            </a:endParaRPr>
          </a:p>
          <a:p>
            <a:pPr indent="0" lvl="0" marL="914400" rtl="0" algn="l">
              <a:spcBef>
                <a:spcPts val="500"/>
              </a:spcBef>
              <a:spcAft>
                <a:spcPts val="0"/>
              </a:spcAft>
              <a:buNone/>
            </a:pPr>
            <a:r>
              <a:t/>
            </a:r>
            <a:endParaRPr sz="600">
              <a:solidFill>
                <a:srgbClr val="274E13"/>
              </a:solidFill>
            </a:endParaRPr>
          </a:p>
          <a:p>
            <a:pPr indent="0" lvl="0" marL="457200" rtl="0" algn="l">
              <a:spcBef>
                <a:spcPts val="1000"/>
              </a:spcBef>
              <a:spcAft>
                <a:spcPts val="0"/>
              </a:spcAft>
              <a:buNone/>
            </a:pPr>
            <a:r>
              <a:t/>
            </a:r>
            <a:endParaRPr>
              <a:solidFill>
                <a:srgbClr val="274E13"/>
              </a:solidFill>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de-DE"/>
              <a:t>		</a:t>
            </a:r>
            <a:endParaRPr/>
          </a:p>
          <a:p>
            <a:pPr indent="0" lvl="0" marL="0" rtl="0" algn="l">
              <a:spcBef>
                <a:spcPts val="1000"/>
              </a:spcBef>
              <a:spcAft>
                <a:spcPts val="0"/>
              </a:spcAft>
              <a:buNone/>
            </a:pPr>
            <a:r>
              <a:t/>
            </a:r>
            <a:endParaRPr/>
          </a:p>
          <a:p>
            <a:pPr indent="0" lvl="0" marL="914400" rtl="0" algn="l">
              <a:spcBef>
                <a:spcPts val="1000"/>
              </a:spcBef>
              <a:spcAft>
                <a:spcPts val="0"/>
              </a:spcAft>
              <a:buNone/>
            </a:pPr>
            <a:r>
              <a:t/>
            </a:r>
            <a:endParaRPr baseline="30000"/>
          </a:p>
          <a:p>
            <a:pPr indent="0" lvl="0" marL="1371600" rtl="0" algn="l">
              <a:spcBef>
                <a:spcPts val="1000"/>
              </a:spcBef>
              <a:spcAft>
                <a:spcPts val="0"/>
              </a:spcAft>
              <a:buNone/>
            </a:pPr>
            <a:r>
              <a:t/>
            </a:r>
            <a:endParaRPr/>
          </a:p>
          <a:p>
            <a:pPr indent="0" lvl="0" marL="1828800" rtl="0" algn="l">
              <a:spcBef>
                <a:spcPts val="1000"/>
              </a:spcBef>
              <a:spcAft>
                <a:spcPts val="0"/>
              </a:spcAft>
              <a:buNone/>
            </a:pPr>
            <a:r>
              <a:t/>
            </a:r>
            <a:endParaRPr/>
          </a:p>
        </p:txBody>
      </p:sp>
      <p:sp>
        <p:nvSpPr>
          <p:cNvPr id="101" name="Google Shape;101;g8b8c44faaa_0_111"/>
          <p:cNvSpPr txBox="1"/>
          <p:nvPr>
            <p:ph type="title"/>
          </p:nvPr>
        </p:nvSpPr>
        <p:spPr>
          <a:xfrm>
            <a:off x="611560" y="411511"/>
            <a:ext cx="8208900" cy="5535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de-DE"/>
              <a:t>Band-wise multi-scale CNN architecture</a:t>
            </a:r>
            <a:endParaRPr/>
          </a:p>
          <a:p>
            <a:pPr indent="0" lvl="0" marL="0" rtl="0" algn="l">
              <a:spcBef>
                <a:spcPts val="0"/>
              </a:spcBef>
              <a:spcAft>
                <a:spcPts val="0"/>
              </a:spcAft>
              <a:buNone/>
            </a:pPr>
            <a:r>
              <a:t/>
            </a:r>
            <a:endParaRPr/>
          </a:p>
        </p:txBody>
      </p:sp>
      <p:pic>
        <p:nvPicPr>
          <p:cNvPr id="102" name="Google Shape;102;g8b8c44faaa_0_111"/>
          <p:cNvPicPr preferRelativeResize="0"/>
          <p:nvPr/>
        </p:nvPicPr>
        <p:blipFill>
          <a:blip r:embed="rId3">
            <a:alphaModFix/>
          </a:blip>
          <a:stretch>
            <a:fillRect/>
          </a:stretch>
        </p:blipFill>
        <p:spPr>
          <a:xfrm>
            <a:off x="2571875" y="1291775"/>
            <a:ext cx="3741650" cy="709625"/>
          </a:xfrm>
          <a:prstGeom prst="rect">
            <a:avLst/>
          </a:prstGeom>
          <a:noFill/>
          <a:ln>
            <a:noFill/>
          </a:ln>
        </p:spPr>
      </p:pic>
      <p:pic>
        <p:nvPicPr>
          <p:cNvPr id="103" name="Google Shape;103;g8b8c44faaa_0_111"/>
          <p:cNvPicPr preferRelativeResize="0"/>
          <p:nvPr/>
        </p:nvPicPr>
        <p:blipFill>
          <a:blip r:embed="rId4">
            <a:alphaModFix/>
          </a:blip>
          <a:stretch>
            <a:fillRect/>
          </a:stretch>
        </p:blipFill>
        <p:spPr>
          <a:xfrm>
            <a:off x="6679508" y="3376654"/>
            <a:ext cx="379200" cy="173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g8b8c44faaa_0_122"/>
          <p:cNvSpPr txBox="1"/>
          <p:nvPr>
            <p:ph idx="1" type="body"/>
          </p:nvPr>
        </p:nvSpPr>
        <p:spPr>
          <a:xfrm>
            <a:off x="628650" y="635252"/>
            <a:ext cx="7886700" cy="4350300"/>
          </a:xfrm>
          <a:prstGeom prst="rect">
            <a:avLst/>
          </a:prstGeom>
        </p:spPr>
        <p:txBody>
          <a:bodyPr anchorCtr="0" anchor="t" bIns="0" lIns="0" spcFirstLastPara="1" rIns="0" wrap="square" tIns="0">
            <a:noAutofit/>
          </a:bodyPr>
          <a:lstStyle/>
          <a:p>
            <a:pPr indent="-381000" lvl="0" marL="457200" rtl="0" algn="l">
              <a:spcBef>
                <a:spcPts val="1000"/>
              </a:spcBef>
              <a:spcAft>
                <a:spcPts val="0"/>
              </a:spcAft>
              <a:buSzPts val="2400"/>
              <a:buChar char="●"/>
            </a:pPr>
            <a:r>
              <a:rPr lang="de-DE" sz="2400"/>
              <a:t>Band-wise multi-scale convolution</a:t>
            </a:r>
            <a:endParaRPr>
              <a:solidFill>
                <a:srgbClr val="274E13"/>
              </a:solidFill>
            </a:endParaRPr>
          </a:p>
          <a:p>
            <a:pPr indent="-342900" lvl="1" marL="914400" rtl="0" algn="l">
              <a:spcBef>
                <a:spcPts val="0"/>
              </a:spcBef>
              <a:spcAft>
                <a:spcPts val="0"/>
              </a:spcAft>
              <a:buClr>
                <a:srgbClr val="274E13"/>
              </a:buClr>
              <a:buSzPts val="1800"/>
              <a:buChar char="○"/>
            </a:pPr>
            <a:r>
              <a:rPr lang="de-DE">
                <a:solidFill>
                  <a:srgbClr val="274E13"/>
                </a:solidFill>
              </a:rPr>
              <a:t>Sufficiently characterizing the multi-scale spatial features in a band-wise manner</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0" rtl="0" algn="l">
              <a:spcBef>
                <a:spcPts val="500"/>
              </a:spcBef>
              <a:spcAft>
                <a:spcPts val="0"/>
              </a:spcAft>
              <a:buNone/>
            </a:pPr>
            <a:r>
              <a:rPr lang="de-DE">
                <a:solidFill>
                  <a:srgbClr val="274E13"/>
                </a:solidFill>
              </a:rPr>
              <a:t>		</a:t>
            </a:r>
            <a:endParaRPr>
              <a:solidFill>
                <a:srgbClr val="274E13"/>
              </a:solidFill>
            </a:endParaRPr>
          </a:p>
          <a:p>
            <a:pPr indent="0" lvl="0" marL="914400" rtl="0" algn="l">
              <a:spcBef>
                <a:spcPts val="500"/>
              </a:spcBef>
              <a:spcAft>
                <a:spcPts val="0"/>
              </a:spcAft>
              <a:buNone/>
            </a:pPr>
            <a:r>
              <a:t/>
            </a:r>
            <a:endParaRPr sz="600">
              <a:solidFill>
                <a:srgbClr val="274E13"/>
              </a:solidFill>
            </a:endParaRPr>
          </a:p>
          <a:p>
            <a:pPr indent="0" lvl="0" marL="457200" rtl="0" algn="l">
              <a:spcBef>
                <a:spcPts val="1000"/>
              </a:spcBef>
              <a:spcAft>
                <a:spcPts val="0"/>
              </a:spcAft>
              <a:buNone/>
            </a:pPr>
            <a:r>
              <a:t/>
            </a:r>
            <a:endParaRPr>
              <a:solidFill>
                <a:srgbClr val="274E13"/>
              </a:solidFill>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de-DE"/>
              <a:t>		</a:t>
            </a:r>
            <a:endParaRPr/>
          </a:p>
          <a:p>
            <a:pPr indent="0" lvl="0" marL="0" rtl="0" algn="l">
              <a:spcBef>
                <a:spcPts val="1000"/>
              </a:spcBef>
              <a:spcAft>
                <a:spcPts val="0"/>
              </a:spcAft>
              <a:buNone/>
            </a:pPr>
            <a:r>
              <a:t/>
            </a:r>
            <a:endParaRPr/>
          </a:p>
          <a:p>
            <a:pPr indent="0" lvl="0" marL="914400" rtl="0" algn="l">
              <a:spcBef>
                <a:spcPts val="1000"/>
              </a:spcBef>
              <a:spcAft>
                <a:spcPts val="0"/>
              </a:spcAft>
              <a:buNone/>
            </a:pPr>
            <a:r>
              <a:t/>
            </a:r>
            <a:endParaRPr baseline="30000"/>
          </a:p>
          <a:p>
            <a:pPr indent="0" lvl="0" marL="1371600" rtl="0" algn="l">
              <a:spcBef>
                <a:spcPts val="1000"/>
              </a:spcBef>
              <a:spcAft>
                <a:spcPts val="0"/>
              </a:spcAft>
              <a:buNone/>
            </a:pPr>
            <a:r>
              <a:t/>
            </a:r>
            <a:endParaRPr/>
          </a:p>
          <a:p>
            <a:pPr indent="0" lvl="0" marL="1828800" rtl="0" algn="l">
              <a:spcBef>
                <a:spcPts val="1000"/>
              </a:spcBef>
              <a:spcAft>
                <a:spcPts val="0"/>
              </a:spcAft>
              <a:buNone/>
            </a:pPr>
            <a:r>
              <a:t/>
            </a:r>
            <a:endParaRPr/>
          </a:p>
        </p:txBody>
      </p:sp>
      <p:sp>
        <p:nvSpPr>
          <p:cNvPr id="109" name="Google Shape;109;g8b8c44faaa_0_122"/>
          <p:cNvSpPr txBox="1"/>
          <p:nvPr>
            <p:ph type="title"/>
          </p:nvPr>
        </p:nvSpPr>
        <p:spPr>
          <a:xfrm>
            <a:off x="611560" y="411511"/>
            <a:ext cx="8208900" cy="553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Band-wise multi-scale CNN architecture</a:t>
            </a:r>
            <a:endParaRPr/>
          </a:p>
          <a:p>
            <a:pPr indent="0" lvl="0" marL="0" rtl="0" algn="l">
              <a:spcBef>
                <a:spcPts val="0"/>
              </a:spcBef>
              <a:spcAft>
                <a:spcPts val="0"/>
              </a:spcAft>
              <a:buNone/>
            </a:pPr>
            <a:r>
              <a:t/>
            </a:r>
            <a:endParaRPr/>
          </a:p>
        </p:txBody>
      </p:sp>
      <p:pic>
        <p:nvPicPr>
          <p:cNvPr id="110" name="Google Shape;110;g8b8c44faaa_0_122"/>
          <p:cNvPicPr preferRelativeResize="0"/>
          <p:nvPr/>
        </p:nvPicPr>
        <p:blipFill>
          <a:blip r:embed="rId3">
            <a:alphaModFix/>
          </a:blip>
          <a:stretch>
            <a:fillRect/>
          </a:stretch>
        </p:blipFill>
        <p:spPr>
          <a:xfrm>
            <a:off x="2226061" y="1557212"/>
            <a:ext cx="4979875" cy="2029075"/>
          </a:xfrm>
          <a:prstGeom prst="rect">
            <a:avLst/>
          </a:prstGeom>
          <a:noFill/>
          <a:ln>
            <a:noFill/>
          </a:ln>
        </p:spPr>
      </p:pic>
      <p:pic>
        <p:nvPicPr>
          <p:cNvPr id="111" name="Google Shape;111;g8b8c44faaa_0_122"/>
          <p:cNvPicPr preferRelativeResize="0"/>
          <p:nvPr/>
        </p:nvPicPr>
        <p:blipFill>
          <a:blip r:embed="rId4">
            <a:alphaModFix/>
          </a:blip>
          <a:stretch>
            <a:fillRect/>
          </a:stretch>
        </p:blipFill>
        <p:spPr>
          <a:xfrm>
            <a:off x="3641626" y="3995975"/>
            <a:ext cx="2148700" cy="350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g8b8c44faaa_0_132"/>
          <p:cNvSpPr txBox="1"/>
          <p:nvPr>
            <p:ph idx="1" type="body"/>
          </p:nvPr>
        </p:nvSpPr>
        <p:spPr>
          <a:xfrm>
            <a:off x="628650" y="635252"/>
            <a:ext cx="7886700" cy="4350300"/>
          </a:xfrm>
          <a:prstGeom prst="rect">
            <a:avLst/>
          </a:prstGeom>
        </p:spPr>
        <p:txBody>
          <a:bodyPr anchorCtr="0" anchor="t" bIns="0" lIns="0" spcFirstLastPara="1" rIns="0" wrap="square" tIns="0">
            <a:noAutofit/>
          </a:bodyPr>
          <a:lstStyle/>
          <a:p>
            <a:pPr indent="-381000" lvl="0" marL="457200" rtl="0" algn="l">
              <a:spcBef>
                <a:spcPts val="1000"/>
              </a:spcBef>
              <a:spcAft>
                <a:spcPts val="0"/>
              </a:spcAft>
              <a:buSzPts val="2400"/>
              <a:buChar char="●"/>
            </a:pPr>
            <a:r>
              <a:rPr lang="de-DE" sz="2400"/>
              <a:t>Pixel</a:t>
            </a:r>
            <a:r>
              <a:rPr lang="de-DE" sz="2400"/>
              <a:t>-wise convolution</a:t>
            </a:r>
            <a:endParaRPr>
              <a:solidFill>
                <a:srgbClr val="274E13"/>
              </a:solidFill>
            </a:endParaRPr>
          </a:p>
          <a:p>
            <a:pPr indent="-342900" lvl="1" marL="914400" rtl="0" algn="l">
              <a:spcBef>
                <a:spcPts val="0"/>
              </a:spcBef>
              <a:spcAft>
                <a:spcPts val="0"/>
              </a:spcAft>
              <a:buClr>
                <a:srgbClr val="274E13"/>
              </a:buClr>
              <a:buSzPts val="1800"/>
              <a:buChar char="○"/>
            </a:pPr>
            <a:r>
              <a:rPr lang="de-DE">
                <a:solidFill>
                  <a:srgbClr val="274E13"/>
                </a:solidFill>
              </a:rPr>
              <a:t>Learning the spectral information fusion in a pixel-wise manner</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0" rtl="0" algn="l">
              <a:spcBef>
                <a:spcPts val="500"/>
              </a:spcBef>
              <a:spcAft>
                <a:spcPts val="0"/>
              </a:spcAft>
              <a:buNone/>
            </a:pPr>
            <a:r>
              <a:rPr lang="de-DE">
                <a:solidFill>
                  <a:srgbClr val="274E13"/>
                </a:solidFill>
              </a:rPr>
              <a:t>		</a:t>
            </a:r>
            <a:endParaRPr>
              <a:solidFill>
                <a:srgbClr val="274E13"/>
              </a:solidFill>
            </a:endParaRPr>
          </a:p>
          <a:p>
            <a:pPr indent="0" lvl="0" marL="914400" rtl="0" algn="l">
              <a:spcBef>
                <a:spcPts val="500"/>
              </a:spcBef>
              <a:spcAft>
                <a:spcPts val="0"/>
              </a:spcAft>
              <a:buNone/>
            </a:pPr>
            <a:r>
              <a:t/>
            </a:r>
            <a:endParaRPr sz="600">
              <a:solidFill>
                <a:srgbClr val="274E13"/>
              </a:solidFill>
            </a:endParaRPr>
          </a:p>
          <a:p>
            <a:pPr indent="0" lvl="0" marL="457200" rtl="0" algn="l">
              <a:spcBef>
                <a:spcPts val="1000"/>
              </a:spcBef>
              <a:spcAft>
                <a:spcPts val="0"/>
              </a:spcAft>
              <a:buNone/>
            </a:pPr>
            <a:r>
              <a:t/>
            </a:r>
            <a:endParaRPr>
              <a:solidFill>
                <a:srgbClr val="274E13"/>
              </a:solidFill>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de-DE"/>
              <a:t>		</a:t>
            </a:r>
            <a:endParaRPr/>
          </a:p>
          <a:p>
            <a:pPr indent="0" lvl="0" marL="0" rtl="0" algn="l">
              <a:spcBef>
                <a:spcPts val="1000"/>
              </a:spcBef>
              <a:spcAft>
                <a:spcPts val="0"/>
              </a:spcAft>
              <a:buNone/>
            </a:pPr>
            <a:r>
              <a:t/>
            </a:r>
            <a:endParaRPr/>
          </a:p>
          <a:p>
            <a:pPr indent="0" lvl="0" marL="914400" rtl="0" algn="l">
              <a:spcBef>
                <a:spcPts val="1000"/>
              </a:spcBef>
              <a:spcAft>
                <a:spcPts val="0"/>
              </a:spcAft>
              <a:buNone/>
            </a:pPr>
            <a:r>
              <a:t/>
            </a:r>
            <a:endParaRPr baseline="30000"/>
          </a:p>
          <a:p>
            <a:pPr indent="0" lvl="0" marL="1371600" rtl="0" algn="l">
              <a:spcBef>
                <a:spcPts val="1000"/>
              </a:spcBef>
              <a:spcAft>
                <a:spcPts val="0"/>
              </a:spcAft>
              <a:buNone/>
            </a:pPr>
            <a:r>
              <a:t/>
            </a:r>
            <a:endParaRPr/>
          </a:p>
          <a:p>
            <a:pPr indent="0" lvl="0" marL="1828800" rtl="0" algn="l">
              <a:spcBef>
                <a:spcPts val="1000"/>
              </a:spcBef>
              <a:spcAft>
                <a:spcPts val="0"/>
              </a:spcAft>
              <a:buNone/>
            </a:pPr>
            <a:r>
              <a:t/>
            </a:r>
            <a:endParaRPr/>
          </a:p>
        </p:txBody>
      </p:sp>
      <p:sp>
        <p:nvSpPr>
          <p:cNvPr id="117" name="Google Shape;117;g8b8c44faaa_0_132"/>
          <p:cNvSpPr txBox="1"/>
          <p:nvPr>
            <p:ph type="title"/>
          </p:nvPr>
        </p:nvSpPr>
        <p:spPr>
          <a:xfrm>
            <a:off x="611560" y="411511"/>
            <a:ext cx="8208900" cy="553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Band-wise multi-scale CNN architecture</a:t>
            </a:r>
            <a:endParaRPr/>
          </a:p>
          <a:p>
            <a:pPr indent="0" lvl="0" marL="0" rtl="0" algn="l">
              <a:spcBef>
                <a:spcPts val="0"/>
              </a:spcBef>
              <a:spcAft>
                <a:spcPts val="0"/>
              </a:spcAft>
              <a:buNone/>
            </a:pPr>
            <a:r>
              <a:t/>
            </a:r>
            <a:endParaRPr/>
          </a:p>
        </p:txBody>
      </p:sp>
      <p:pic>
        <p:nvPicPr>
          <p:cNvPr id="118" name="Google Shape;118;g8b8c44faaa_0_132"/>
          <p:cNvPicPr preferRelativeResize="0"/>
          <p:nvPr/>
        </p:nvPicPr>
        <p:blipFill>
          <a:blip r:embed="rId3">
            <a:alphaModFix/>
          </a:blip>
          <a:stretch>
            <a:fillRect/>
          </a:stretch>
        </p:blipFill>
        <p:spPr>
          <a:xfrm>
            <a:off x="1268638" y="1648963"/>
            <a:ext cx="6606726" cy="2322875"/>
          </a:xfrm>
          <a:prstGeom prst="rect">
            <a:avLst/>
          </a:prstGeom>
          <a:noFill/>
          <a:ln>
            <a:noFill/>
          </a:ln>
        </p:spPr>
      </p:pic>
      <p:pic>
        <p:nvPicPr>
          <p:cNvPr id="119" name="Google Shape;119;g8b8c44faaa_0_132"/>
          <p:cNvPicPr preferRelativeResize="0"/>
          <p:nvPr/>
        </p:nvPicPr>
        <p:blipFill>
          <a:blip r:embed="rId4">
            <a:alphaModFix/>
          </a:blip>
          <a:stretch>
            <a:fillRect/>
          </a:stretch>
        </p:blipFill>
        <p:spPr>
          <a:xfrm>
            <a:off x="3139213" y="4267914"/>
            <a:ext cx="3153571" cy="55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g8b8c44faaa_0_142"/>
          <p:cNvSpPr txBox="1"/>
          <p:nvPr>
            <p:ph idx="1" type="body"/>
          </p:nvPr>
        </p:nvSpPr>
        <p:spPr>
          <a:xfrm>
            <a:off x="628650" y="635252"/>
            <a:ext cx="7886700" cy="4350300"/>
          </a:xfrm>
          <a:prstGeom prst="rect">
            <a:avLst/>
          </a:prstGeom>
        </p:spPr>
        <p:txBody>
          <a:bodyPr anchorCtr="0" anchor="t" bIns="0" lIns="0" spcFirstLastPara="1" rIns="0" wrap="square" tIns="0">
            <a:noAutofit/>
          </a:bodyPr>
          <a:lstStyle/>
          <a:p>
            <a:pPr indent="-381000" lvl="0" marL="457200" rtl="0" algn="l">
              <a:spcBef>
                <a:spcPts val="1000"/>
              </a:spcBef>
              <a:spcAft>
                <a:spcPts val="0"/>
              </a:spcAft>
              <a:buSzPts val="2400"/>
              <a:buChar char="●"/>
            </a:pPr>
            <a:r>
              <a:rPr lang="de-DE" sz="2400"/>
              <a:t>Standard 2D residual blocks for learning high-level semantic information</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914400" rtl="0" algn="l">
              <a:spcBef>
                <a:spcPts val="500"/>
              </a:spcBef>
              <a:spcAft>
                <a:spcPts val="0"/>
              </a:spcAft>
              <a:buNone/>
            </a:pPr>
            <a:r>
              <a:t/>
            </a:r>
            <a:endParaRPr>
              <a:solidFill>
                <a:srgbClr val="274E13"/>
              </a:solidFill>
            </a:endParaRPr>
          </a:p>
          <a:p>
            <a:pPr indent="0" lvl="0" marL="0" rtl="0" algn="l">
              <a:spcBef>
                <a:spcPts val="500"/>
              </a:spcBef>
              <a:spcAft>
                <a:spcPts val="0"/>
              </a:spcAft>
              <a:buNone/>
            </a:pPr>
            <a:r>
              <a:rPr lang="de-DE">
                <a:solidFill>
                  <a:srgbClr val="274E13"/>
                </a:solidFill>
              </a:rPr>
              <a:t>		</a:t>
            </a:r>
            <a:endParaRPr>
              <a:solidFill>
                <a:srgbClr val="274E13"/>
              </a:solidFill>
            </a:endParaRPr>
          </a:p>
          <a:p>
            <a:pPr indent="0" lvl="0" marL="914400" rtl="0" algn="l">
              <a:spcBef>
                <a:spcPts val="500"/>
              </a:spcBef>
              <a:spcAft>
                <a:spcPts val="0"/>
              </a:spcAft>
              <a:buNone/>
            </a:pPr>
            <a:r>
              <a:t/>
            </a:r>
            <a:endParaRPr sz="600">
              <a:solidFill>
                <a:srgbClr val="274E13"/>
              </a:solidFill>
            </a:endParaRPr>
          </a:p>
          <a:p>
            <a:pPr indent="0" lvl="0" marL="457200" rtl="0" algn="l">
              <a:spcBef>
                <a:spcPts val="1000"/>
              </a:spcBef>
              <a:spcAft>
                <a:spcPts val="0"/>
              </a:spcAft>
              <a:buNone/>
            </a:pPr>
            <a:r>
              <a:t/>
            </a:r>
            <a:endParaRPr>
              <a:solidFill>
                <a:srgbClr val="274E13"/>
              </a:solidFill>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de-DE"/>
              <a:t>		</a:t>
            </a:r>
            <a:endParaRPr/>
          </a:p>
          <a:p>
            <a:pPr indent="0" lvl="0" marL="0" rtl="0" algn="l">
              <a:spcBef>
                <a:spcPts val="1000"/>
              </a:spcBef>
              <a:spcAft>
                <a:spcPts val="0"/>
              </a:spcAft>
              <a:buNone/>
            </a:pPr>
            <a:r>
              <a:t/>
            </a:r>
            <a:endParaRPr/>
          </a:p>
          <a:p>
            <a:pPr indent="0" lvl="0" marL="914400" rtl="0" algn="l">
              <a:spcBef>
                <a:spcPts val="1000"/>
              </a:spcBef>
              <a:spcAft>
                <a:spcPts val="0"/>
              </a:spcAft>
              <a:buNone/>
            </a:pPr>
            <a:r>
              <a:t/>
            </a:r>
            <a:endParaRPr baseline="30000"/>
          </a:p>
          <a:p>
            <a:pPr indent="0" lvl="0" marL="1371600" rtl="0" algn="l">
              <a:spcBef>
                <a:spcPts val="1000"/>
              </a:spcBef>
              <a:spcAft>
                <a:spcPts val="0"/>
              </a:spcAft>
              <a:buNone/>
            </a:pPr>
            <a:r>
              <a:t/>
            </a:r>
            <a:endParaRPr/>
          </a:p>
          <a:p>
            <a:pPr indent="0" lvl="0" marL="1828800" rtl="0" algn="l">
              <a:spcBef>
                <a:spcPts val="1000"/>
              </a:spcBef>
              <a:spcAft>
                <a:spcPts val="0"/>
              </a:spcAft>
              <a:buNone/>
            </a:pPr>
            <a:r>
              <a:t/>
            </a:r>
            <a:endParaRPr/>
          </a:p>
        </p:txBody>
      </p:sp>
      <p:sp>
        <p:nvSpPr>
          <p:cNvPr id="125" name="Google Shape;125;g8b8c44faaa_0_142"/>
          <p:cNvSpPr txBox="1"/>
          <p:nvPr>
            <p:ph type="title"/>
          </p:nvPr>
        </p:nvSpPr>
        <p:spPr>
          <a:xfrm>
            <a:off x="611560" y="411511"/>
            <a:ext cx="8208900" cy="553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Band-wise multi-scale CNN architecture</a:t>
            </a:r>
            <a:endParaRPr/>
          </a:p>
          <a:p>
            <a:pPr indent="0" lvl="0" marL="0" rtl="0" algn="l">
              <a:spcBef>
                <a:spcPts val="0"/>
              </a:spcBef>
              <a:spcAft>
                <a:spcPts val="0"/>
              </a:spcAft>
              <a:buNone/>
            </a:pPr>
            <a:r>
              <a:t/>
            </a:r>
            <a:endParaRPr/>
          </a:p>
        </p:txBody>
      </p:sp>
      <p:grpSp>
        <p:nvGrpSpPr>
          <p:cNvPr id="126" name="Google Shape;126;g8b8c44faaa_0_142"/>
          <p:cNvGrpSpPr/>
          <p:nvPr/>
        </p:nvGrpSpPr>
        <p:grpSpPr>
          <a:xfrm>
            <a:off x="0" y="1425654"/>
            <a:ext cx="9144002" cy="2769493"/>
            <a:chOff x="0" y="1425654"/>
            <a:chExt cx="9144002" cy="2769493"/>
          </a:xfrm>
        </p:grpSpPr>
        <p:pic>
          <p:nvPicPr>
            <p:cNvPr id="127" name="Google Shape;127;g8b8c44faaa_0_142"/>
            <p:cNvPicPr preferRelativeResize="0"/>
            <p:nvPr/>
          </p:nvPicPr>
          <p:blipFill>
            <a:blip r:embed="rId3">
              <a:alphaModFix/>
            </a:blip>
            <a:stretch>
              <a:fillRect/>
            </a:stretch>
          </p:blipFill>
          <p:spPr>
            <a:xfrm>
              <a:off x="0" y="1425654"/>
              <a:ext cx="9144002" cy="2769493"/>
            </a:xfrm>
            <a:prstGeom prst="rect">
              <a:avLst/>
            </a:prstGeom>
            <a:noFill/>
            <a:ln>
              <a:noFill/>
            </a:ln>
          </p:spPr>
        </p:pic>
        <p:sp>
          <p:nvSpPr>
            <p:cNvPr id="128" name="Google Shape;128;g8b8c44faaa_0_142"/>
            <p:cNvSpPr/>
            <p:nvPr/>
          </p:nvSpPr>
          <p:spPr>
            <a:xfrm>
              <a:off x="8203750" y="3548725"/>
              <a:ext cx="940200" cy="258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highlight>
                  <a:schemeClr val="lt1"/>
                </a:highlight>
              </a:endParaRPr>
            </a:p>
          </p:txBody>
        </p:sp>
      </p:grpSp>
      <p:sp>
        <p:nvSpPr>
          <p:cNvPr id="129" name="Google Shape;129;g8b8c44faaa_0_142"/>
          <p:cNvSpPr txBox="1"/>
          <p:nvPr/>
        </p:nvSpPr>
        <p:spPr>
          <a:xfrm>
            <a:off x="3464100" y="4597650"/>
            <a:ext cx="2503800" cy="38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DE" sz="1800">
                <a:latin typeface="Calibri"/>
                <a:ea typeface="Calibri"/>
                <a:cs typeface="Calibri"/>
                <a:sym typeface="Calibri"/>
              </a:rPr>
              <a:t>BWMS CNN architecture</a:t>
            </a:r>
            <a:endParaRPr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