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17" r:id="rId6"/>
    <p:sldMasterId id="2147483729" r:id="rId7"/>
    <p:sldMasterId id="2147483741" r:id="rId8"/>
    <p:sldMasterId id="2147483753" r:id="rId9"/>
  </p:sldMasterIdLst>
  <p:notesMasterIdLst>
    <p:notesMasterId r:id="rId35"/>
  </p:notesMasterIdLst>
  <p:handoutMasterIdLst>
    <p:handoutMasterId r:id="rId36"/>
  </p:handoutMasterIdLst>
  <p:sldIdLst>
    <p:sldId id="256" r:id="rId10"/>
    <p:sldId id="277" r:id="rId11"/>
    <p:sldId id="274" r:id="rId12"/>
    <p:sldId id="283" r:id="rId13"/>
    <p:sldId id="284" r:id="rId14"/>
    <p:sldId id="285" r:id="rId15"/>
    <p:sldId id="299" r:id="rId16"/>
    <p:sldId id="295" r:id="rId17"/>
    <p:sldId id="286" r:id="rId18"/>
    <p:sldId id="301" r:id="rId19"/>
    <p:sldId id="305" r:id="rId20"/>
    <p:sldId id="275" r:id="rId21"/>
    <p:sldId id="288" r:id="rId22"/>
    <p:sldId id="303" r:id="rId23"/>
    <p:sldId id="289" r:id="rId24"/>
    <p:sldId id="304" r:id="rId25"/>
    <p:sldId id="294" r:id="rId26"/>
    <p:sldId id="302" r:id="rId27"/>
    <p:sldId id="292" r:id="rId28"/>
    <p:sldId id="293" r:id="rId29"/>
    <p:sldId id="290" r:id="rId30"/>
    <p:sldId id="291" r:id="rId31"/>
    <p:sldId id="280" r:id="rId32"/>
    <p:sldId id="306" r:id="rId33"/>
    <p:sldId id="300" r:id="rId3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723" autoAdjust="0"/>
  </p:normalViewPr>
  <p:slideViewPr>
    <p:cSldViewPr snapToObjects="1">
      <p:cViewPr varScale="1">
        <p:scale>
          <a:sx n="58" d="100"/>
          <a:sy n="58" d="100"/>
        </p:scale>
        <p:origin x="1538" y="5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44" d="100"/>
          <a:sy n="44" d="100"/>
        </p:scale>
        <p:origin x="2810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Stalder" userId="9c102000031f0962" providerId="LiveId" clId="{58AC9E7D-F696-43BC-8001-F22C4DAEAB64}"/>
    <pc:docChg chg="modSld">
      <pc:chgData name="Luca Stalder" userId="9c102000031f0962" providerId="LiveId" clId="{58AC9E7D-F696-43BC-8001-F22C4DAEAB64}" dt="2017-08-23T08:20:00.682" v="69" actId="20577"/>
      <pc:docMkLst>
        <pc:docMk/>
      </pc:docMkLst>
      <pc:sldChg chg="addSp modSp">
        <pc:chgData name="Luca Stalder" userId="9c102000031f0962" providerId="LiveId" clId="{58AC9E7D-F696-43BC-8001-F22C4DAEAB64}" dt="2017-08-23T08:20:00.682" v="69" actId="20577"/>
        <pc:sldMkLst>
          <pc:docMk/>
          <pc:sldMk cId="3690783949" sldId="303"/>
        </pc:sldMkLst>
        <pc:spChg chg="add mod">
          <ac:chgData name="Luca Stalder" userId="9c102000031f0962" providerId="LiveId" clId="{58AC9E7D-F696-43BC-8001-F22C4DAEAB64}" dt="2017-08-23T08:20:00.682" v="69" actId="20577"/>
          <ac:spMkLst>
            <pc:docMk/>
            <pc:sldMk cId="3690783949" sldId="303"/>
            <ac:spMk id="6" creationId="{3D9C6255-BBC1-49C1-9780-14201DA8B9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6F2FF-DDE7-4FD4-99F4-3DFBBAE937FE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30DEBD5-6B4E-49B2-8233-9D7D789D1BD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Deterministic</a:t>
          </a:r>
          <a:r>
            <a:rPr lang="de-DE" dirty="0"/>
            <a:t> Parameters</a:t>
          </a:r>
        </a:p>
      </dgm:t>
    </dgm:pt>
    <dgm:pt modelId="{2307C324-96F9-42F4-96D7-E90866C3731D}" type="parTrans" cxnId="{739EFF81-CBF7-4A3F-832E-516B8B24CB92}">
      <dgm:prSet/>
      <dgm:spPr/>
      <dgm:t>
        <a:bodyPr/>
        <a:lstStyle/>
        <a:p>
          <a:endParaRPr lang="de-DE"/>
        </a:p>
      </dgm:t>
    </dgm:pt>
    <dgm:pt modelId="{58261B7C-8C20-45C9-A7D7-D202BCB1DB80}" type="sibTrans" cxnId="{739EFF81-CBF7-4A3F-832E-516B8B24CB92}">
      <dgm:prSet/>
      <dgm:spPr/>
      <dgm:t>
        <a:bodyPr/>
        <a:lstStyle/>
        <a:p>
          <a:endParaRPr lang="de-DE"/>
        </a:p>
      </dgm:t>
    </dgm:pt>
    <dgm:pt modelId="{95D8C95B-8528-48FF-BE25-81021A281F12}">
      <dgm:prSet phldrT="[Text]"/>
      <dgm:spPr/>
      <dgm:t>
        <a:bodyPr/>
        <a:lstStyle/>
        <a:p>
          <a:endParaRPr lang="de-DE" dirty="0"/>
        </a:p>
      </dgm:t>
    </dgm:pt>
    <dgm:pt modelId="{3969F865-7C3C-46A5-9F8D-47B47E5DF7C4}" type="parTrans" cxnId="{801D8975-AA0E-4AEE-8EB9-6BBAF0409B26}">
      <dgm:prSet/>
      <dgm:spPr/>
      <dgm:t>
        <a:bodyPr/>
        <a:lstStyle/>
        <a:p>
          <a:endParaRPr lang="de-DE"/>
        </a:p>
      </dgm:t>
    </dgm:pt>
    <dgm:pt modelId="{B8FF37E7-AFFF-429A-8920-350F0A494A58}" type="sibTrans" cxnId="{801D8975-AA0E-4AEE-8EB9-6BBAF0409B26}">
      <dgm:prSet/>
      <dgm:spPr/>
      <dgm:t>
        <a:bodyPr/>
        <a:lstStyle/>
        <a:p>
          <a:endParaRPr lang="de-DE"/>
        </a:p>
      </dgm:t>
    </dgm:pt>
    <dgm:pt modelId="{70798D60-6066-4C6C-BF8E-FC5086AD8E7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Probability</a:t>
          </a:r>
          <a:r>
            <a:rPr lang="de-DE" dirty="0"/>
            <a:t> </a:t>
          </a:r>
          <a:r>
            <a:rPr lang="de-DE" dirty="0" err="1"/>
            <a:t>Distributions</a:t>
          </a:r>
          <a:endParaRPr lang="de-DE" dirty="0"/>
        </a:p>
      </dgm:t>
    </dgm:pt>
    <dgm:pt modelId="{25C5317E-5BE2-40D0-B3A5-705B4109DA6D}" type="parTrans" cxnId="{BEAFD80C-D6D3-48F7-8C94-4C73AA36A6D5}">
      <dgm:prSet/>
      <dgm:spPr/>
      <dgm:t>
        <a:bodyPr/>
        <a:lstStyle/>
        <a:p>
          <a:endParaRPr lang="de-DE"/>
        </a:p>
      </dgm:t>
    </dgm:pt>
    <dgm:pt modelId="{7D526E12-15A2-46B5-85C5-F7ACDEEAF3B2}" type="sibTrans" cxnId="{BEAFD80C-D6D3-48F7-8C94-4C73AA36A6D5}">
      <dgm:prSet/>
      <dgm:spPr/>
      <dgm:t>
        <a:bodyPr/>
        <a:lstStyle/>
        <a:p>
          <a:endParaRPr lang="de-DE"/>
        </a:p>
      </dgm:t>
    </dgm:pt>
    <dgm:pt modelId="{2FC2A6D6-AA24-41E3-82F7-F06076584A2B}" type="pres">
      <dgm:prSet presAssocID="{EA56F2FF-DDE7-4FD4-99F4-3DFBBAE937FE}" presName="Name0" presStyleCnt="0">
        <dgm:presLayoutVars>
          <dgm:dir/>
          <dgm:animLvl val="lvl"/>
          <dgm:resizeHandles val="exact"/>
        </dgm:presLayoutVars>
      </dgm:prSet>
      <dgm:spPr/>
    </dgm:pt>
    <dgm:pt modelId="{F5EFBB6B-2814-4C5B-A7D6-C174B5DBF667}" type="pres">
      <dgm:prSet presAssocID="{730DEBD5-6B4E-49B2-8233-9D7D789D1BDA}" presName="compositeNode" presStyleCnt="0">
        <dgm:presLayoutVars>
          <dgm:bulletEnabled val="1"/>
        </dgm:presLayoutVars>
      </dgm:prSet>
      <dgm:spPr/>
    </dgm:pt>
    <dgm:pt modelId="{1064B4E7-18E4-4016-8A26-BF67066EDF32}" type="pres">
      <dgm:prSet presAssocID="{730DEBD5-6B4E-49B2-8233-9D7D789D1BDA}" presName="bgRect" presStyleLbl="node1" presStyleIdx="0" presStyleCnt="2"/>
      <dgm:spPr/>
    </dgm:pt>
    <dgm:pt modelId="{331EA5F5-EC71-4DAC-AEF1-75E39507772B}" type="pres">
      <dgm:prSet presAssocID="{730DEBD5-6B4E-49B2-8233-9D7D789D1BDA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E9F08109-50AB-4B17-B214-D0B949CF008A}" type="pres">
      <dgm:prSet presAssocID="{730DEBD5-6B4E-49B2-8233-9D7D789D1BDA}" presName="childNode" presStyleLbl="node1" presStyleIdx="0" presStyleCnt="2">
        <dgm:presLayoutVars>
          <dgm:bulletEnabled val="1"/>
        </dgm:presLayoutVars>
      </dgm:prSet>
      <dgm:spPr/>
    </dgm:pt>
    <dgm:pt modelId="{FD0BFF17-1EAE-410F-8B83-1E2F13657F9B}" type="pres">
      <dgm:prSet presAssocID="{58261B7C-8C20-45C9-A7D7-D202BCB1DB80}" presName="hSp" presStyleCnt="0"/>
      <dgm:spPr/>
    </dgm:pt>
    <dgm:pt modelId="{7F15D4B1-5661-4CC5-B7EC-4B2860D1DFF4}" type="pres">
      <dgm:prSet presAssocID="{58261B7C-8C20-45C9-A7D7-D202BCB1DB80}" presName="vProcSp" presStyleCnt="0"/>
      <dgm:spPr/>
    </dgm:pt>
    <dgm:pt modelId="{16FD2073-68D3-4C8C-94C8-012AA9C4B063}" type="pres">
      <dgm:prSet presAssocID="{58261B7C-8C20-45C9-A7D7-D202BCB1DB80}" presName="vSp1" presStyleCnt="0"/>
      <dgm:spPr/>
    </dgm:pt>
    <dgm:pt modelId="{FC4F3A61-FA1B-4AF8-8D54-9908E16FE0C5}" type="pres">
      <dgm:prSet presAssocID="{58261B7C-8C20-45C9-A7D7-D202BCB1DB80}" presName="simulatedConn" presStyleLbl="solidFgAcc1" presStyleIdx="0" presStyleCn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6C01E499-F87F-466E-BD29-ABAEDD4906B2}" type="pres">
      <dgm:prSet presAssocID="{58261B7C-8C20-45C9-A7D7-D202BCB1DB80}" presName="vSp2" presStyleCnt="0"/>
      <dgm:spPr/>
    </dgm:pt>
    <dgm:pt modelId="{557A6A6F-E42D-4EC4-B733-E512CA031103}" type="pres">
      <dgm:prSet presAssocID="{58261B7C-8C20-45C9-A7D7-D202BCB1DB80}" presName="sibTrans" presStyleCnt="0"/>
      <dgm:spPr/>
    </dgm:pt>
    <dgm:pt modelId="{66AB3B5E-10E2-43D2-BC26-551835C367E5}" type="pres">
      <dgm:prSet presAssocID="{70798D60-6066-4C6C-BF8E-FC5086AD8E76}" presName="compositeNode" presStyleCnt="0">
        <dgm:presLayoutVars>
          <dgm:bulletEnabled val="1"/>
        </dgm:presLayoutVars>
      </dgm:prSet>
      <dgm:spPr/>
    </dgm:pt>
    <dgm:pt modelId="{D8A5BB2E-5227-49BC-B82A-F42AC05A1F81}" type="pres">
      <dgm:prSet presAssocID="{70798D60-6066-4C6C-BF8E-FC5086AD8E76}" presName="bgRect" presStyleLbl="node1" presStyleIdx="1" presStyleCnt="2"/>
      <dgm:spPr/>
    </dgm:pt>
    <dgm:pt modelId="{EFF70548-5407-4218-BD0F-5DF2C6342290}" type="pres">
      <dgm:prSet presAssocID="{70798D60-6066-4C6C-BF8E-FC5086AD8E76}" presName="parentNode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209301-DA4A-4574-ABE7-DDBCB2C622A3}" type="presOf" srcId="{95D8C95B-8528-48FF-BE25-81021A281F12}" destId="{E9F08109-50AB-4B17-B214-D0B949CF008A}" srcOrd="0" destOrd="0" presId="urn:microsoft.com/office/officeart/2005/8/layout/hProcess7"/>
    <dgm:cxn modelId="{EDE88A02-D29F-45E3-BDD7-B5425A798D0B}" type="presOf" srcId="{730DEBD5-6B4E-49B2-8233-9D7D789D1BDA}" destId="{331EA5F5-EC71-4DAC-AEF1-75E39507772B}" srcOrd="1" destOrd="0" presId="urn:microsoft.com/office/officeart/2005/8/layout/hProcess7"/>
    <dgm:cxn modelId="{BEAFD80C-D6D3-48F7-8C94-4C73AA36A6D5}" srcId="{EA56F2FF-DDE7-4FD4-99F4-3DFBBAE937FE}" destId="{70798D60-6066-4C6C-BF8E-FC5086AD8E76}" srcOrd="1" destOrd="0" parTransId="{25C5317E-5BE2-40D0-B3A5-705B4109DA6D}" sibTransId="{7D526E12-15A2-46B5-85C5-F7ACDEEAF3B2}"/>
    <dgm:cxn modelId="{17617D22-D250-4357-B4F2-E888D33BD161}" type="presOf" srcId="{EA56F2FF-DDE7-4FD4-99F4-3DFBBAE937FE}" destId="{2FC2A6D6-AA24-41E3-82F7-F06076584A2B}" srcOrd="0" destOrd="0" presId="urn:microsoft.com/office/officeart/2005/8/layout/hProcess7"/>
    <dgm:cxn modelId="{AA418C4A-F1D0-41E4-BB13-69E3E1CE2AB8}" type="presOf" srcId="{730DEBD5-6B4E-49B2-8233-9D7D789D1BDA}" destId="{1064B4E7-18E4-4016-8A26-BF67066EDF32}" srcOrd="0" destOrd="0" presId="urn:microsoft.com/office/officeart/2005/8/layout/hProcess7"/>
    <dgm:cxn modelId="{801D8975-AA0E-4AEE-8EB9-6BBAF0409B26}" srcId="{730DEBD5-6B4E-49B2-8233-9D7D789D1BDA}" destId="{95D8C95B-8528-48FF-BE25-81021A281F12}" srcOrd="0" destOrd="0" parTransId="{3969F865-7C3C-46A5-9F8D-47B47E5DF7C4}" sibTransId="{B8FF37E7-AFFF-429A-8920-350F0A494A58}"/>
    <dgm:cxn modelId="{739EFF81-CBF7-4A3F-832E-516B8B24CB92}" srcId="{EA56F2FF-DDE7-4FD4-99F4-3DFBBAE937FE}" destId="{730DEBD5-6B4E-49B2-8233-9D7D789D1BDA}" srcOrd="0" destOrd="0" parTransId="{2307C324-96F9-42F4-96D7-E90866C3731D}" sibTransId="{58261B7C-8C20-45C9-A7D7-D202BCB1DB80}"/>
    <dgm:cxn modelId="{00315E99-DC79-445C-A01F-EDA7B03F4A44}" type="presOf" srcId="{70798D60-6066-4C6C-BF8E-FC5086AD8E76}" destId="{D8A5BB2E-5227-49BC-B82A-F42AC05A1F81}" srcOrd="0" destOrd="0" presId="urn:microsoft.com/office/officeart/2005/8/layout/hProcess7"/>
    <dgm:cxn modelId="{6A7474F5-3784-4DFF-B27A-859D35AE5017}" type="presOf" srcId="{70798D60-6066-4C6C-BF8E-FC5086AD8E76}" destId="{EFF70548-5407-4218-BD0F-5DF2C6342290}" srcOrd="1" destOrd="0" presId="urn:microsoft.com/office/officeart/2005/8/layout/hProcess7"/>
    <dgm:cxn modelId="{00C34392-CBAD-47B5-B014-2BE20D6BC345}" type="presParOf" srcId="{2FC2A6D6-AA24-41E3-82F7-F06076584A2B}" destId="{F5EFBB6B-2814-4C5B-A7D6-C174B5DBF667}" srcOrd="0" destOrd="0" presId="urn:microsoft.com/office/officeart/2005/8/layout/hProcess7"/>
    <dgm:cxn modelId="{DD4E85B8-4A19-4134-9309-680A43D3F18D}" type="presParOf" srcId="{F5EFBB6B-2814-4C5B-A7D6-C174B5DBF667}" destId="{1064B4E7-18E4-4016-8A26-BF67066EDF32}" srcOrd="0" destOrd="0" presId="urn:microsoft.com/office/officeart/2005/8/layout/hProcess7"/>
    <dgm:cxn modelId="{C855832F-0CD5-4461-943C-BAC41AD3E585}" type="presParOf" srcId="{F5EFBB6B-2814-4C5B-A7D6-C174B5DBF667}" destId="{331EA5F5-EC71-4DAC-AEF1-75E39507772B}" srcOrd="1" destOrd="0" presId="urn:microsoft.com/office/officeart/2005/8/layout/hProcess7"/>
    <dgm:cxn modelId="{E9117745-C0EB-41C3-9745-999BA0601E3E}" type="presParOf" srcId="{F5EFBB6B-2814-4C5B-A7D6-C174B5DBF667}" destId="{E9F08109-50AB-4B17-B214-D0B949CF008A}" srcOrd="2" destOrd="0" presId="urn:microsoft.com/office/officeart/2005/8/layout/hProcess7"/>
    <dgm:cxn modelId="{74DB15E8-577F-4DD5-A6A6-7ACDB9E059DA}" type="presParOf" srcId="{2FC2A6D6-AA24-41E3-82F7-F06076584A2B}" destId="{FD0BFF17-1EAE-410F-8B83-1E2F13657F9B}" srcOrd="1" destOrd="0" presId="urn:microsoft.com/office/officeart/2005/8/layout/hProcess7"/>
    <dgm:cxn modelId="{4C357AB4-CDD5-44F3-8B2C-C6986031C779}" type="presParOf" srcId="{2FC2A6D6-AA24-41E3-82F7-F06076584A2B}" destId="{7F15D4B1-5661-4CC5-B7EC-4B2860D1DFF4}" srcOrd="2" destOrd="0" presId="urn:microsoft.com/office/officeart/2005/8/layout/hProcess7"/>
    <dgm:cxn modelId="{317168B3-7B2D-4A86-BDEF-B0145A27F6FE}" type="presParOf" srcId="{7F15D4B1-5661-4CC5-B7EC-4B2860D1DFF4}" destId="{16FD2073-68D3-4C8C-94C8-012AA9C4B063}" srcOrd="0" destOrd="0" presId="urn:microsoft.com/office/officeart/2005/8/layout/hProcess7"/>
    <dgm:cxn modelId="{38BAC0D8-6ECD-49D1-900F-8AD0DE19CE34}" type="presParOf" srcId="{7F15D4B1-5661-4CC5-B7EC-4B2860D1DFF4}" destId="{FC4F3A61-FA1B-4AF8-8D54-9908E16FE0C5}" srcOrd="1" destOrd="0" presId="urn:microsoft.com/office/officeart/2005/8/layout/hProcess7"/>
    <dgm:cxn modelId="{C7ECEF29-1474-4A9D-AA34-2C7A35B60005}" type="presParOf" srcId="{7F15D4B1-5661-4CC5-B7EC-4B2860D1DFF4}" destId="{6C01E499-F87F-466E-BD29-ABAEDD4906B2}" srcOrd="2" destOrd="0" presId="urn:microsoft.com/office/officeart/2005/8/layout/hProcess7"/>
    <dgm:cxn modelId="{88D11E69-F459-42B2-9B26-AF960CA30DA2}" type="presParOf" srcId="{2FC2A6D6-AA24-41E3-82F7-F06076584A2B}" destId="{557A6A6F-E42D-4EC4-B733-E512CA031103}" srcOrd="3" destOrd="0" presId="urn:microsoft.com/office/officeart/2005/8/layout/hProcess7"/>
    <dgm:cxn modelId="{24BE963D-7875-4161-8814-47B3C61D9E0E}" type="presParOf" srcId="{2FC2A6D6-AA24-41E3-82F7-F06076584A2B}" destId="{66AB3B5E-10E2-43D2-BC26-551835C367E5}" srcOrd="4" destOrd="0" presId="urn:microsoft.com/office/officeart/2005/8/layout/hProcess7"/>
    <dgm:cxn modelId="{9AE51D85-F995-442C-9044-3E738077F0A5}" type="presParOf" srcId="{66AB3B5E-10E2-43D2-BC26-551835C367E5}" destId="{D8A5BB2E-5227-49BC-B82A-F42AC05A1F81}" srcOrd="0" destOrd="0" presId="urn:microsoft.com/office/officeart/2005/8/layout/hProcess7"/>
    <dgm:cxn modelId="{A21DFC42-4341-41DF-BBEB-4C9D32B09205}" type="presParOf" srcId="{66AB3B5E-10E2-43D2-BC26-551835C367E5}" destId="{EFF70548-5407-4218-BD0F-5DF2C6342290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4B4E7-18E4-4016-8A26-BF67066EDF32}">
      <dsp:nvSpPr>
        <dsp:cNvPr id="0" name=""/>
        <dsp:cNvSpPr/>
      </dsp:nvSpPr>
      <dsp:spPr>
        <a:xfrm>
          <a:off x="1638" y="0"/>
          <a:ext cx="4173475" cy="4210050"/>
        </a:xfrm>
        <a:prstGeom prst="roundRect">
          <a:avLst>
            <a:gd name="adj" fmla="val 5000"/>
          </a:avLst>
        </a:prstGeom>
        <a:solidFill>
          <a:schemeClr val="l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Deterministic</a:t>
          </a:r>
          <a:r>
            <a:rPr lang="de-DE" sz="2800" kern="1200" dirty="0"/>
            <a:t> Parameters</a:t>
          </a:r>
        </a:p>
      </dsp:txBody>
      <dsp:txXfrm rot="16200000">
        <a:off x="-1307134" y="1308772"/>
        <a:ext cx="3452241" cy="834695"/>
      </dsp:txXfrm>
    </dsp:sp>
    <dsp:sp modelId="{E9F08109-50AB-4B17-B214-D0B949CF008A}">
      <dsp:nvSpPr>
        <dsp:cNvPr id="0" name=""/>
        <dsp:cNvSpPr/>
      </dsp:nvSpPr>
      <dsp:spPr>
        <a:xfrm>
          <a:off x="836333" y="0"/>
          <a:ext cx="3109239" cy="4210050"/>
        </a:xfrm>
        <a:prstGeom prst="rect">
          <a:avLst/>
        </a:prstGeom>
        <a:noFill/>
        <a:ln w="2540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36333" y="0"/>
        <a:ext cx="3109239" cy="4210050"/>
      </dsp:txXfrm>
    </dsp:sp>
    <dsp:sp modelId="{D8A5BB2E-5227-49BC-B82A-F42AC05A1F81}">
      <dsp:nvSpPr>
        <dsp:cNvPr id="0" name=""/>
        <dsp:cNvSpPr/>
      </dsp:nvSpPr>
      <dsp:spPr>
        <a:xfrm>
          <a:off x="4321185" y="0"/>
          <a:ext cx="4173475" cy="4210050"/>
        </a:xfrm>
        <a:prstGeom prst="roundRect">
          <a:avLst>
            <a:gd name="adj" fmla="val 5000"/>
          </a:avLst>
        </a:prstGeom>
        <a:solidFill>
          <a:schemeClr val="l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Probability</a:t>
          </a:r>
          <a:r>
            <a:rPr lang="de-DE" sz="2800" kern="1200" dirty="0"/>
            <a:t> </a:t>
          </a:r>
          <a:r>
            <a:rPr lang="de-DE" sz="2800" kern="1200" dirty="0" err="1"/>
            <a:t>Distributions</a:t>
          </a:r>
          <a:endParaRPr lang="de-DE" sz="2800" kern="1200" dirty="0"/>
        </a:p>
      </dsp:txBody>
      <dsp:txXfrm rot="16200000">
        <a:off x="3012412" y="1308772"/>
        <a:ext cx="3452241" cy="834695"/>
      </dsp:txXfrm>
    </dsp:sp>
    <dsp:sp modelId="{FC4F3A61-FA1B-4AF8-8D54-9908E16FE0C5}">
      <dsp:nvSpPr>
        <dsp:cNvPr id="0" name=""/>
        <dsp:cNvSpPr/>
      </dsp:nvSpPr>
      <dsp:spPr>
        <a:xfrm rot="5400000">
          <a:off x="4032776" y="3295220"/>
          <a:ext cx="618553" cy="626021"/>
        </a:xfrm>
        <a:prstGeom prst="flowChartExtra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23.08.2017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23.08.2017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Talk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Python </a:t>
            </a:r>
            <a:r>
              <a:rPr lang="de-CH" dirty="0" err="1"/>
              <a:t>framework</a:t>
            </a:r>
            <a:r>
              <a:rPr lang="de-CH" dirty="0"/>
              <a:t> </a:t>
            </a:r>
            <a:r>
              <a:rPr lang="de-CH" dirty="0" err="1"/>
              <a:t>I’ve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57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Fixed-</a:t>
            </a:r>
            <a:r>
              <a:rPr lang="de-CH" dirty="0" err="1"/>
              <a:t>priority</a:t>
            </a:r>
            <a:r>
              <a:rPr lang="de-CH" dirty="0"/>
              <a:t>, </a:t>
            </a:r>
            <a:r>
              <a:rPr lang="de-CH" dirty="0" err="1"/>
              <a:t>normally</a:t>
            </a:r>
            <a:r>
              <a:rPr lang="de-CH" dirty="0"/>
              <a:t> LO-mode</a:t>
            </a:r>
          </a:p>
          <a:p>
            <a:pPr marL="171450" indent="-171450">
              <a:buFontTx/>
              <a:buChar char="-"/>
            </a:pPr>
            <a:r>
              <a:rPr lang="de-CH" dirty="0"/>
              <a:t>Additional </a:t>
            </a:r>
            <a:r>
              <a:rPr lang="de-CH" dirty="0" err="1"/>
              <a:t>confidence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HI-tasks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monitoring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530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128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Backlog: </a:t>
            </a:r>
            <a:r>
              <a:rPr lang="de-CH" dirty="0" err="1"/>
              <a:t>Pending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: </a:t>
            </a:r>
            <a:r>
              <a:rPr lang="de-CH" dirty="0" err="1"/>
              <a:t>backlog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912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882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[Animation]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909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Snapshots at </a:t>
            </a:r>
            <a:r>
              <a:rPr lang="de-CH" dirty="0" err="1"/>
              <a:t>beginning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hyperperiod</a:t>
            </a:r>
            <a:r>
              <a:rPr lang="de-CH" dirty="0"/>
              <a:t> (initial </a:t>
            </a:r>
            <a:r>
              <a:rPr lang="de-CH" dirty="0" err="1"/>
              <a:t>backlog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util</a:t>
            </a:r>
            <a:r>
              <a:rPr lang="de-CH" dirty="0"/>
              <a:t> &lt; 1,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shown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converge</a:t>
            </a:r>
            <a:r>
              <a:rPr lang="de-CH" dirty="0"/>
              <a:t> -&gt; </a:t>
            </a:r>
            <a:r>
              <a:rPr lang="de-CH" dirty="0" err="1"/>
              <a:t>steady-state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63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941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Fixed-</a:t>
            </a:r>
            <a:r>
              <a:rPr lang="de-CH" dirty="0" err="1"/>
              <a:t>priority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Black box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penalty</a:t>
            </a:r>
            <a:r>
              <a:rPr lang="de-CH" dirty="0"/>
              <a:t> in </a:t>
            </a:r>
            <a:r>
              <a:rPr lang="de-CH" dirty="0" err="1"/>
              <a:t>analysis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530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dirty="0"/>
              <a:t>«in-house»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486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830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Periodic</a:t>
            </a:r>
            <a:r>
              <a:rPr lang="de-CH" dirty="0"/>
              <a:t> Task Sets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Criticality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criticality</a:t>
            </a:r>
            <a:r>
              <a:rPr lang="de-CH" dirty="0"/>
              <a:t> </a:t>
            </a:r>
            <a:r>
              <a:rPr lang="de-CH" dirty="0" err="1"/>
              <a:t>levels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, a C-</a:t>
            </a:r>
            <a:r>
              <a:rPr lang="de-CH" dirty="0" err="1"/>
              <a:t>value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86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x-y-</a:t>
            </a:r>
            <a:r>
              <a:rPr lang="de-CH" dirty="0" err="1"/>
              <a:t>axes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Deterministic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at 1</a:t>
            </a:r>
          </a:p>
          <a:p>
            <a:pPr marL="171450" indent="-171450">
              <a:buFontTx/>
              <a:buChar char="-"/>
            </a:pPr>
            <a:r>
              <a:rPr lang="de-CH" dirty="0"/>
              <a:t>On </a:t>
            </a:r>
            <a:r>
              <a:rPr lang="de-CH" dirty="0" err="1"/>
              <a:t>framework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: time </a:t>
            </a:r>
            <a:r>
              <a:rPr lang="de-CH" dirty="0" err="1"/>
              <a:t>measured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4606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Monte Carlo alternative </a:t>
            </a:r>
            <a:r>
              <a:rPr lang="de-CH" dirty="0" err="1"/>
              <a:t>schedulability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Tries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analytically</a:t>
            </a:r>
            <a:r>
              <a:rPr lang="de-CH" dirty="0"/>
              <a:t> </a:t>
            </a:r>
            <a:r>
              <a:rPr lang="de-CH" dirty="0" err="1"/>
              <a:t>solving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42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Very expensive (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multi-threading)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4358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105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Personally</a:t>
            </a:r>
            <a:r>
              <a:rPr lang="de-CH" dirty="0"/>
              <a:t>: Great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academia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 also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count</a:t>
            </a:r>
            <a:r>
              <a:rPr lang="de-CH" dirty="0"/>
              <a:t> on </a:t>
            </a:r>
            <a:r>
              <a:rPr lang="de-CH" dirty="0" err="1"/>
              <a:t>guidance</a:t>
            </a:r>
            <a:r>
              <a:rPr lang="de-CH" dirty="0"/>
              <a:t> from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advisors</a:t>
            </a:r>
            <a:r>
              <a:rPr lang="de-CH" dirty="0"/>
              <a:t>, so </a:t>
            </a:r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guys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534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63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Additional </a:t>
            </a:r>
            <a:r>
              <a:rPr lang="de-CH" dirty="0" err="1"/>
              <a:t>dimension</a:t>
            </a:r>
            <a:r>
              <a:rPr lang="de-CH" dirty="0"/>
              <a:t> on top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mixed-criticality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9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options</a:t>
            </a:r>
            <a:r>
              <a:rPr lang="de-CH" dirty="0"/>
              <a:t>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clear</a:t>
            </a:r>
            <a:r>
              <a:rPr lang="de-CH" dirty="0"/>
              <a:t> «</a:t>
            </a:r>
            <a:r>
              <a:rPr lang="de-CH" dirty="0" err="1"/>
              <a:t>best</a:t>
            </a:r>
            <a:r>
              <a:rPr lang="de-CH" dirty="0"/>
              <a:t>» </a:t>
            </a:r>
            <a:r>
              <a:rPr lang="de-CH" dirty="0" err="1"/>
              <a:t>method</a:t>
            </a:r>
            <a:r>
              <a:rPr lang="de-CH" dirty="0"/>
              <a:t> (</a:t>
            </a:r>
            <a:r>
              <a:rPr lang="de-CH" dirty="0" err="1"/>
              <a:t>yet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stochastic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, </a:t>
            </a:r>
            <a:r>
              <a:rPr lang="de-CH" dirty="0" err="1"/>
              <a:t>framework</a:t>
            </a:r>
            <a:r>
              <a:rPr lang="de-CH" dirty="0"/>
              <a:t> </a:t>
            </a:r>
            <a:r>
              <a:rPr lang="de-CH" dirty="0" err="1"/>
              <a:t>brings</a:t>
            </a:r>
            <a:r>
              <a:rPr lang="de-CH" dirty="0"/>
              <a:t> </a:t>
            </a:r>
            <a:r>
              <a:rPr lang="de-CH" dirty="0" err="1"/>
              <a:t>overview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standard</a:t>
            </a:r>
            <a:r>
              <a:rPr lang="de-CH" dirty="0"/>
              <a:t> </a:t>
            </a:r>
            <a:r>
              <a:rPr lang="de-CH" dirty="0" err="1"/>
              <a:t>interfaces</a:t>
            </a:r>
            <a:r>
              <a:rPr lang="de-CH" dirty="0"/>
              <a:t>, </a:t>
            </a:r>
            <a:r>
              <a:rPr lang="de-CH" dirty="0" err="1"/>
              <a:t>flexibility&amp;extensibility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schemes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746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parts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Different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,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interchangeable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possible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387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599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distinct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Literary</a:t>
            </a:r>
            <a:r>
              <a:rPr lang="de-CH" dirty="0"/>
              <a:t> review </a:t>
            </a:r>
            <a:r>
              <a:rPr lang="de-CH" dirty="0" err="1"/>
              <a:t>yielded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generating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…..</a:t>
            </a:r>
          </a:p>
          <a:p>
            <a:pPr marL="171450" indent="-171450">
              <a:buFontTx/>
              <a:buChar char="-"/>
            </a:pPr>
            <a:r>
              <a:rPr lang="de-CH" dirty="0"/>
              <a:t>Any </a:t>
            </a:r>
            <a:r>
              <a:rPr lang="de-CH" dirty="0" err="1"/>
              <a:t>distribution</a:t>
            </a:r>
            <a:r>
              <a:rPr lang="de-CH" dirty="0"/>
              <a:t> in </a:t>
            </a:r>
            <a:r>
              <a:rPr lang="de-CH" dirty="0" err="1"/>
              <a:t>principle</a:t>
            </a:r>
            <a:r>
              <a:rPr lang="de-CH" dirty="0"/>
              <a:t>,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(heavy-</a:t>
            </a:r>
            <a:r>
              <a:rPr lang="de-CH" dirty="0" err="1"/>
              <a:t>tailed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41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Just </a:t>
            </a:r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x- and y- </a:t>
            </a:r>
            <a:r>
              <a:rPr lang="de-CH" dirty="0" err="1"/>
              <a:t>axis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Mention </a:t>
            </a:r>
            <a:r>
              <a:rPr lang="de-CH" dirty="0" err="1"/>
              <a:t>percentiles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893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932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3F93E6E-8E2C-411E-BE8B-FBDA0E9ECC3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1B7B-051B-40AC-8BD3-2E280560A4F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21733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DAB9-B718-42E3-9727-E3DF17C79381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199416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F120-D83A-41FB-AE02-BE197C0C9B1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1650301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428107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343A-F7E9-4274-A1B5-EE8EA055E6CF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82454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8960-42B7-43C1-8DDB-B24DFFF93F2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4293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13B7-3D02-48C3-AFF5-E374CBCF7F6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58010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838-169F-40AD-9635-43425BB534A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992073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CAC-560A-4A75-BC8E-E7A52FE8479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24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E35E-E5EB-4F5D-8CB9-1E3469BA3AD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6707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prstGeom prst="rect">
            <a:avLst/>
          </a:prstGeo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FE7C-4A62-41BF-9386-6EB0E2C5D92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BE22-6934-4C57-A657-C6F4CD50DFB1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551960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54E-48C2-4D60-879B-B1222A8C1826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07189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41509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74-8F59-4FC0-A96E-6D2BDD94BC31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1837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C957-EF2E-4844-A6A5-DE8B0C9345DD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7706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442-3E2F-404B-BD31-78D79A74EE1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861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AB71-9B82-4E2B-BDFF-2872B3EA40A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595014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C4-5A61-4927-857F-8646B1CD513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9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D39-1C43-4F75-86E3-57A1E72C387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95296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62E-6D4B-47BD-BF70-1B9C7406E89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610407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prstGeom prst="rect">
            <a:avLst/>
          </a:prstGeo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6127-C180-432C-B56A-022257DB8E92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6959-1440-4AF4-95C3-63ED6E1C623F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2201961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60417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E47-1A0D-4C28-B28E-5C7047F89C2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56553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EEB5-C29E-4AEF-855A-BC6F9A1AE68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1607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B75D-706E-47AB-A8B7-23EDE8903FAE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5499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4F8-6700-49CA-B076-356F311AC3E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4051347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A5EE-B951-4D83-A058-BDACCF46CF0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06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A360-7FC8-47EC-82F2-20C98523FAE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97745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233A-EE68-462F-99A1-143028B2B2E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235273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950-0153-476A-9B9F-0DF271E2A3D6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092725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43999"/>
            <a:ext cx="8496299" cy="980063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573189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D6A-E833-4161-A229-7FA236BF3B8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090643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6CDC-CD46-4357-BDAD-CB517FC9816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786949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6B96-7D3A-4386-9815-D27D8A26350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3126282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5FD-7056-4A40-AC99-6F3C51A8468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771319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8ED6-012E-4458-9DFA-817C9686EC1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552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F045-8001-420B-AF4B-15E86A5D55A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6461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611-4F14-4A6A-B632-B265CEA4705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5468549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993F-572C-459D-9F42-C11E63F9D7A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8531789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32378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B8F6-0FF7-4FA7-92C7-ADB42BC9C68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A519-DB99-4173-B3D1-FCBD4894DBF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2134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29C-68FB-479F-8AE7-70778388F4D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750164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B775-9FE2-4823-88F2-C120F2622DCF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85981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ABA9-C395-4142-8675-D57D6F9AA39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1821720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33D9-34F0-4236-A81B-4416CA5EC2E1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534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B18-019B-4AE2-B08F-AC881302606F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766916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EDC-F0A9-45AE-851C-0E5B8FF6101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4408319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944-A8EE-422B-A25E-D871A7A4D186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4679646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786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60-B626-44BF-9979-82FC1973C2B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596802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EC6E-B4FC-4DEC-8C82-982436C2B0BD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D94-B149-475E-BE14-08357F756942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15940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252F-006C-4F15-A24F-9397C9B3D6D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961966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335C-81EA-40FD-83C6-8E26D239954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3204392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901-12F7-47B0-B0FB-D19093BEC6D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865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3EC0-DFA5-4CD1-B793-248CCE4BC99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35044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E3F1-7639-41BC-8619-21EC0DE0F78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2583215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CD2-8600-439D-A0C5-4B36A14D4A3E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9186719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5363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C8D-6AD9-4F8D-994B-6F887FB3026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151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0FA-E0C0-44EA-8309-DAD8CBAB3DB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13239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887D-CCCA-4A2C-B942-52C96992FA0D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4CB2-06D8-4A32-8A5C-9FCF48CE0D4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698504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12A0-0155-4A3E-ADF6-7444CB2C0452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8684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37E0-5BA5-4FA7-8447-8D7AF939BC7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716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49C8-F8AC-4AB9-841B-C3F6EBDCA70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4000" y="619200"/>
            <a:ext cx="8496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15593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68A0-E3A0-4721-95C6-1F9DA2E4D32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9855785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50D-FB05-445F-9F80-0F7270F38DA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9572941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970701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3A01-0873-4211-A7D7-B74908E9946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9275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682D-14E8-4180-9B85-DC0A7D7E659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4668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2F4-B3F2-4AE2-B8D3-D65FA61ABE0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6959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94F-7125-49ED-94FF-3CB31631595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A39F-84C2-4B81-97BF-45ECC3A38E6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30048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0758-A5D6-4775-9B1D-FD4C35291B6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600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BF4-439E-48B7-81DC-ACE9BE4EB59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E78F518-91A2-463D-89E9-19AE96E1E01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684" y="6308726"/>
            <a:ext cx="7458929" cy="46831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Final </a:t>
            </a:r>
            <a:r>
              <a:rPr lang="de-CH" sz="800" b="1" dirty="0" err="1"/>
              <a:t>Presentation</a:t>
            </a:r>
            <a:endParaRPr lang="de-CH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C813C66-C9D3-4467-B8D6-24B227E6FD0C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2530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1275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89ECBD-153E-4DCB-B625-E6631D8B0A6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766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DF33E1C-F12C-4A59-86B1-7DD64BFC38C6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3103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098B3B4-67CE-469C-AF8B-2E8A783C7CC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6896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5AA6EBA-581E-44ED-B8BB-29DB7FA1409F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4169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2E08370-6E54-42C7-879C-927CCF1D4146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7212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DA444D-581D-4F7B-AC14-35AD0EF1BCB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4447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E0B13CE-CE1A-4D8A-96CD-295A55BC3C6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Luca Stalder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705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275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744850"/>
          </a:xfrm>
        </p:spPr>
        <p:txBody>
          <a:bodyPr/>
          <a:lstStyle/>
          <a:p>
            <a:r>
              <a:rPr lang="de-CH" dirty="0"/>
              <a:t>Luca Stalder</a:t>
            </a:r>
          </a:p>
          <a:p>
            <a:endParaRPr lang="de-CH" dirty="0"/>
          </a:p>
          <a:p>
            <a:r>
              <a:rPr lang="de-CH" b="1" dirty="0" err="1"/>
              <a:t>Advisors</a:t>
            </a:r>
            <a:r>
              <a:rPr lang="de-CH" b="1" dirty="0"/>
              <a:t>:</a:t>
            </a:r>
            <a:r>
              <a:rPr lang="de-CH" dirty="0"/>
              <a:t> Stefan </a:t>
            </a:r>
            <a:r>
              <a:rPr lang="de-CH" dirty="0" err="1"/>
              <a:t>Drašković</a:t>
            </a:r>
            <a:r>
              <a:rPr lang="de-CH" dirty="0"/>
              <a:t>, Dr. Rehan Ahmed</a:t>
            </a:r>
          </a:p>
          <a:p>
            <a:r>
              <a:rPr lang="de-CH" b="1" dirty="0" err="1"/>
              <a:t>Supervising</a:t>
            </a:r>
            <a:r>
              <a:rPr lang="de-CH" b="1" dirty="0"/>
              <a:t> Professor:</a:t>
            </a:r>
            <a:r>
              <a:rPr lang="de-CH" dirty="0"/>
              <a:t> Prof. Dr. Lothar Thiele, </a:t>
            </a:r>
            <a:br>
              <a:rPr lang="de-CH" dirty="0"/>
            </a:br>
            <a:r>
              <a:rPr lang="en-US" dirty="0"/>
              <a:t>Computer Engineering and Networks Laboratory 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fld id="{B4D88919-F0A4-4AC7-9918-79F2C5331FA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</p:spPr>
        <p:txBody>
          <a:bodyPr/>
          <a:lstStyle/>
          <a:p>
            <a:pPr lvl="0">
              <a:spcBef>
                <a:spcPts val="500"/>
              </a:spcBef>
              <a:buClr>
                <a:srgbClr val="1F407A"/>
              </a:buClr>
            </a:pPr>
            <a:r>
              <a:rPr lang="de-CH" dirty="0"/>
              <a:t>Framework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stochastic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mixed-criticality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de-CH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FF81-DA9D-4369-8CA3-C690AF93748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Adaptive Mixed </a:t>
            </a:r>
            <a:r>
              <a:rPr lang="de-CH" dirty="0" err="1"/>
              <a:t>Criticality</a:t>
            </a:r>
            <a:r>
              <a:rPr lang="de-CH" dirty="0"/>
              <a:t> (AMC)</a:t>
            </a:r>
            <a:br>
              <a:rPr lang="de-CH" dirty="0"/>
            </a:br>
            <a:endParaRPr lang="de-CH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7F99DD2-404D-4150-99CD-1D7153D3D001}"/>
              </a:ext>
            </a:extLst>
          </p:cNvPr>
          <p:cNvSpPr/>
          <p:nvPr/>
        </p:nvSpPr>
        <p:spPr>
          <a:xfrm>
            <a:off x="321684" y="2907908"/>
            <a:ext cx="3242204" cy="10937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LO-mode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Monitor </a:t>
            </a:r>
            <a:r>
              <a:rPr lang="de-CH" dirty="0" err="1"/>
              <a:t>execution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tasks</a:t>
            </a:r>
            <a:endParaRPr lang="de-CH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E9CFC75-2356-4984-8DE4-19A1A4F3EB14}"/>
              </a:ext>
            </a:extLst>
          </p:cNvPr>
          <p:cNvSpPr/>
          <p:nvPr/>
        </p:nvSpPr>
        <p:spPr>
          <a:xfrm>
            <a:off x="5591273" y="2907908"/>
            <a:ext cx="3242204" cy="10937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HI-mode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release</a:t>
            </a:r>
            <a:r>
              <a:rPr lang="de-CH" dirty="0"/>
              <a:t> HI-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jobs</a:t>
            </a:r>
            <a:endParaRPr lang="de-CH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C095852-6D3F-41FA-A149-78C2ED4BA9EA}"/>
              </a:ext>
            </a:extLst>
          </p:cNvPr>
          <p:cNvSpPr/>
          <p:nvPr/>
        </p:nvSpPr>
        <p:spPr>
          <a:xfrm>
            <a:off x="2956478" y="1350363"/>
            <a:ext cx="3242204" cy="9869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Mode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Triggered</a:t>
            </a:r>
            <a:r>
              <a:rPr lang="de-CH" dirty="0"/>
              <a:t> on C(LO) </a:t>
            </a:r>
            <a:r>
              <a:rPr lang="de-CH" dirty="0" err="1"/>
              <a:t>budget</a:t>
            </a:r>
            <a:r>
              <a:rPr lang="de-CH" dirty="0"/>
              <a:t> </a:t>
            </a:r>
            <a:r>
              <a:rPr lang="de-CH" dirty="0" err="1"/>
              <a:t>overrun</a:t>
            </a:r>
            <a:endParaRPr lang="de-CH" dirty="0"/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4DA1317D-EC54-44BD-97C0-3F6BA3D1DE49}"/>
              </a:ext>
            </a:extLst>
          </p:cNvPr>
          <p:cNvSpPr/>
          <p:nvPr/>
        </p:nvSpPr>
        <p:spPr>
          <a:xfrm>
            <a:off x="1763688" y="1782259"/>
            <a:ext cx="985372" cy="718137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8976825B-AB32-42E9-B4D6-CE8D1410DC3B}"/>
              </a:ext>
            </a:extLst>
          </p:cNvPr>
          <p:cNvSpPr/>
          <p:nvPr/>
        </p:nvSpPr>
        <p:spPr>
          <a:xfrm rot="5400000">
            <a:off x="6496185" y="1729236"/>
            <a:ext cx="755933" cy="936104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9C746BA-2933-4FD4-BD5D-95DC5F6F9F08}"/>
              </a:ext>
            </a:extLst>
          </p:cNvPr>
          <p:cNvSpPr/>
          <p:nvPr/>
        </p:nvSpPr>
        <p:spPr>
          <a:xfrm>
            <a:off x="2915055" y="4607379"/>
            <a:ext cx="3242204" cy="986983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Degradation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On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condition</a:t>
            </a:r>
            <a:r>
              <a:rPr lang="de-CH" dirty="0"/>
              <a:t>, </a:t>
            </a:r>
            <a:r>
              <a:rPr lang="de-CH" dirty="0" err="1"/>
              <a:t>return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LO-mode</a:t>
            </a: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A9BE64E-4E7A-40BF-A445-8DE12A549801}"/>
              </a:ext>
            </a:extLst>
          </p:cNvPr>
          <p:cNvSpPr/>
          <p:nvPr/>
        </p:nvSpPr>
        <p:spPr>
          <a:xfrm flipH="1" flipV="1">
            <a:off x="6323254" y="4456737"/>
            <a:ext cx="985372" cy="718137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3BCC5F22-C060-4C9D-ADB2-E44D5896AF58}"/>
              </a:ext>
            </a:extLst>
          </p:cNvPr>
          <p:cNvSpPr/>
          <p:nvPr/>
        </p:nvSpPr>
        <p:spPr>
          <a:xfrm rot="5400000" flipH="1" flipV="1">
            <a:off x="1903041" y="4325291"/>
            <a:ext cx="755933" cy="936104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826FB69-0CE2-49D2-ACC9-E9E01CB326B2}"/>
              </a:ext>
            </a:extLst>
          </p:cNvPr>
          <p:cNvSpPr txBox="1"/>
          <p:nvPr/>
        </p:nvSpPr>
        <p:spPr>
          <a:xfrm>
            <a:off x="2986216" y="593939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Lines </a:t>
            </a:r>
            <a:r>
              <a:rPr lang="de-CH" b="1" dirty="0" err="1"/>
              <a:t>of</a:t>
            </a:r>
            <a:r>
              <a:rPr lang="de-CH" b="1" dirty="0"/>
              <a:t> Python Code: ~50</a:t>
            </a:r>
          </a:p>
        </p:txBody>
      </p:sp>
    </p:spTree>
    <p:extLst>
      <p:ext uri="{BB962C8B-B14F-4D97-AF65-F5344CB8AC3E}">
        <p14:creationId xmlns:p14="http://schemas.microsoft.com/office/powerpoint/2010/main" val="21861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E3AF337-1CE7-4943-9231-1197BC1B8874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564FCBB-EA32-482F-B9C9-61B53F023BFC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B12B-138E-4E46-8E5B-1CB55A150A6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Stochastic</a:t>
            </a:r>
            <a:r>
              <a:rPr lang="de-CH" dirty="0"/>
              <a:t> Analysis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833F3F4C-3B81-48DA-9FB5-91797F4B1A51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A1A12A70-A302-4446-99E7-D95C2206BF44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0B26C760-BCA6-4969-AE54-2D40410FCFD9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79C56A-C678-4CAD-AECC-79CD7072DBBC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2EFFA2A2-E4E1-42AB-B84B-8CEEEF407AE5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E9F5EC2-5C6D-4DD3-BCD2-25DE1719A7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DE683BA6-C620-47A5-814C-8E987B718430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99CF5-F391-4FF9-9D32-A40DE582BE0D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13561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AF9D-5807-4A2D-83BB-3DFADF86E7D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Convolution</a:t>
            </a:r>
            <a:endParaRPr lang="de-CH" dirty="0"/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CC0E7E2-A026-4D3B-896A-8ACC76F65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150"/>
            <a:ext cx="3888432" cy="2592288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111FA27-6054-4116-B8F7-32A0BBB0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6" y="1124150"/>
            <a:ext cx="3888432" cy="2592288"/>
          </a:xfrm>
          <a:prstGeom prst="rect">
            <a:avLst/>
          </a:prstGeom>
        </p:spPr>
      </p:pic>
      <p:pic>
        <p:nvPicPr>
          <p:cNvPr id="12" name="Grafik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7E84565-DAC4-42EA-85E1-6C0D79AA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6" y="3716438"/>
            <a:ext cx="3888432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DC7AED8-4B3F-45A9-8389-36F76772AA31}"/>
                  </a:ext>
                </a:extLst>
              </p:cNvPr>
              <p:cNvSpPr txBox="1"/>
              <p:nvPr/>
            </p:nvSpPr>
            <p:spPr>
              <a:xfrm>
                <a:off x="4023542" y="2097128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DC7AED8-4B3F-45A9-8389-36F76772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42" y="2097128"/>
                <a:ext cx="115212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F3B297-53CF-4A00-84E7-DA895C447372}"/>
              </a:ext>
            </a:extLst>
          </p:cNvPr>
          <p:cNvCxnSpPr>
            <a:cxnSpLocks/>
          </p:cNvCxnSpPr>
          <p:nvPr/>
        </p:nvCxnSpPr>
        <p:spPr>
          <a:xfrm flipH="1">
            <a:off x="4802678" y="2461330"/>
            <a:ext cx="489402" cy="0"/>
          </a:xfrm>
          <a:prstGeom prst="straightConnector1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30C4195-CC87-4076-AF8E-2935C09F71C3}"/>
              </a:ext>
            </a:extLst>
          </p:cNvPr>
          <p:cNvCxnSpPr>
            <a:cxnSpLocks/>
          </p:cNvCxnSpPr>
          <p:nvPr/>
        </p:nvCxnSpPr>
        <p:spPr>
          <a:xfrm flipV="1">
            <a:off x="3940311" y="2454414"/>
            <a:ext cx="456223" cy="13831"/>
          </a:xfrm>
          <a:prstGeom prst="straightConnector1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ADEDF5-8AAD-4F09-B06F-8469CB0A97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99606" y="2743459"/>
            <a:ext cx="0" cy="1045581"/>
          </a:xfrm>
          <a:prstGeom prst="straightConnector1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2F40-89CF-4B57-8AAB-2EC8207F230B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Shrinking</a:t>
            </a:r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45D398E-66E6-4141-9F44-B3845AEE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09" y="2283855"/>
            <a:ext cx="3997755" cy="266517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D9191B1-5BE6-4678-96C8-1A5FDF55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2282980"/>
            <a:ext cx="3997755" cy="266517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7B3056E-3B65-436B-8904-E15773653CB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4321604" y="3615566"/>
            <a:ext cx="429105" cy="875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DD9-D537-4E3C-8B22-26738D75FED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  <a:noFill/>
        </p:spPr>
        <p:txBody>
          <a:bodyPr/>
          <a:lstStyle/>
          <a:p>
            <a:r>
              <a:rPr lang="de-CH" dirty="0"/>
              <a:t>Backlog Analysis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3D9C6255-BBC1-49C1-9780-14201DA8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CH" dirty="0"/>
              <a:t>→ Animation: Iterative </a:t>
            </a:r>
            <a:r>
              <a:rPr lang="de-CH" dirty="0" err="1"/>
              <a:t>backlog</a:t>
            </a:r>
            <a:r>
              <a:rPr lang="de-CH" dirty="0"/>
              <a:t> </a:t>
            </a:r>
            <a:r>
              <a:rPr lang="de-CH" dirty="0" err="1"/>
              <a:t>computation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07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606B2E75-66BF-41DC-B4EB-AFABED82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33" y="1261172"/>
            <a:ext cx="2689548" cy="53790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6FA334-230D-4819-B76C-97A0CA991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1172"/>
            <a:ext cx="2689548" cy="537909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DD9-D537-4E3C-8B22-26738D75FED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  <a:noFill/>
        </p:spPr>
        <p:txBody>
          <a:bodyPr/>
          <a:lstStyle/>
          <a:p>
            <a:r>
              <a:rPr lang="de-CH" dirty="0"/>
              <a:t>Backlog Analysis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3FFB0E-EA79-4CC5-8973-9F327C33735E}"/>
              </a:ext>
            </a:extLst>
          </p:cNvPr>
          <p:cNvSpPr txBox="1"/>
          <p:nvPr/>
        </p:nvSpPr>
        <p:spPr>
          <a:xfrm>
            <a:off x="1475656" y="1291767"/>
            <a:ext cx="268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Average </a:t>
            </a:r>
            <a:r>
              <a:rPr lang="de-CH" dirty="0" err="1"/>
              <a:t>Sys</a:t>
            </a:r>
            <a:r>
              <a:rPr lang="de-CH" dirty="0"/>
              <a:t> </a:t>
            </a:r>
            <a:r>
              <a:rPr lang="de-CH" dirty="0" err="1"/>
              <a:t>Util</a:t>
            </a:r>
            <a:r>
              <a:rPr lang="de-CH" dirty="0"/>
              <a:t>: &lt;1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2B75A8-C317-4626-B0F4-20D06870641E}"/>
              </a:ext>
            </a:extLst>
          </p:cNvPr>
          <p:cNvSpPr txBox="1"/>
          <p:nvPr/>
        </p:nvSpPr>
        <p:spPr>
          <a:xfrm>
            <a:off x="5090233" y="1291767"/>
            <a:ext cx="2690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Average </a:t>
            </a:r>
            <a:r>
              <a:rPr lang="de-CH" dirty="0" err="1"/>
              <a:t>Sys</a:t>
            </a:r>
            <a:r>
              <a:rPr lang="de-CH" dirty="0"/>
              <a:t> </a:t>
            </a:r>
            <a:r>
              <a:rPr lang="de-CH" dirty="0" err="1"/>
              <a:t>Util</a:t>
            </a:r>
            <a:r>
              <a:rPr lang="de-CH" dirty="0"/>
              <a:t>: &gt;1</a:t>
            </a:r>
          </a:p>
        </p:txBody>
      </p:sp>
    </p:spTree>
    <p:extLst>
      <p:ext uri="{BB962C8B-B14F-4D97-AF65-F5344CB8AC3E}">
        <p14:creationId xmlns:p14="http://schemas.microsoft.com/office/powerpoint/2010/main" val="20065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E62832E8-C849-4506-B447-81386BE3BBD0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8D5B547-15AC-483E-8691-7B32DC96F4AB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AEA-B293-4969-8741-058970915CE2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pAMC</a:t>
            </a:r>
            <a:r>
              <a:rPr lang="de-CH" dirty="0"/>
              <a:t>-BB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3174221-9AD1-499A-B2D8-5F0F324175D5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36834B22-EE94-4FE9-B02E-5319B15C5BF1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0F01BA6-3135-4C2B-A44B-85602E80BE73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69BDB237-F287-4129-BF3D-83A0F0D76C63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785D5B0-E38D-44E3-AE95-797B968F3043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AA55F1A7-9E8A-409D-B2E5-039BDF683A0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E4B2ABDE-48AB-422C-B743-A5C8F50765B3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38F9400-6611-42C7-81EA-4AADEC15DF98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7944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FF81-DA9D-4369-8CA3-C690AF93748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pAMC</a:t>
            </a:r>
            <a:r>
              <a:rPr lang="de-CH" dirty="0"/>
              <a:t>-BB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AF6061-248B-41EF-9E0B-EB054148FF16}"/>
              </a:ext>
            </a:extLst>
          </p:cNvPr>
          <p:cNvSpPr/>
          <p:nvPr/>
        </p:nvSpPr>
        <p:spPr>
          <a:xfrm>
            <a:off x="321684" y="2907908"/>
            <a:ext cx="3242204" cy="156491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LO-mode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Monitor </a:t>
            </a:r>
            <a:r>
              <a:rPr lang="de-CH" dirty="0" err="1"/>
              <a:t>execution</a:t>
            </a:r>
            <a:r>
              <a:rPr lang="de-CH" dirty="0"/>
              <a:t> </a:t>
            </a:r>
            <a:r>
              <a:rPr lang="de-CH" dirty="0" err="1"/>
              <a:t>times</a:t>
            </a:r>
            <a:endParaRPr lang="de-CH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6C8F707-673B-4F97-A4E3-561B32CBB8EF}"/>
              </a:ext>
            </a:extLst>
          </p:cNvPr>
          <p:cNvSpPr/>
          <p:nvPr/>
        </p:nvSpPr>
        <p:spPr>
          <a:xfrm>
            <a:off x="5591273" y="2907908"/>
            <a:ext cx="3242204" cy="156491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HI-mode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Black Box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EED408-FFE4-42E7-9BF1-1292B3CF76D9}"/>
              </a:ext>
            </a:extLst>
          </p:cNvPr>
          <p:cNvSpPr/>
          <p:nvPr/>
        </p:nvSpPr>
        <p:spPr>
          <a:xfrm>
            <a:off x="2956478" y="1350363"/>
            <a:ext cx="3242204" cy="12865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Mode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Triggered</a:t>
            </a:r>
            <a:r>
              <a:rPr lang="de-CH" dirty="0"/>
              <a:t> on C(LO) </a:t>
            </a:r>
            <a:r>
              <a:rPr lang="de-CH" dirty="0" err="1"/>
              <a:t>budget</a:t>
            </a:r>
            <a:r>
              <a:rPr lang="de-CH" dirty="0"/>
              <a:t> </a:t>
            </a:r>
            <a:r>
              <a:rPr lang="de-CH" dirty="0" err="1"/>
              <a:t>overrun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Kill all LO-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jobs</a:t>
            </a:r>
            <a:endParaRPr lang="de-CH" dirty="0"/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C9210978-1F1E-42B2-96F3-206010722E9C}"/>
              </a:ext>
            </a:extLst>
          </p:cNvPr>
          <p:cNvSpPr/>
          <p:nvPr/>
        </p:nvSpPr>
        <p:spPr>
          <a:xfrm>
            <a:off x="1763688" y="1782259"/>
            <a:ext cx="985372" cy="936104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B29F85AC-FE30-485B-99AA-EF7ADC1838A0}"/>
              </a:ext>
            </a:extLst>
          </p:cNvPr>
          <p:cNvSpPr/>
          <p:nvPr/>
        </p:nvSpPr>
        <p:spPr>
          <a:xfrm rot="5400000">
            <a:off x="6436524" y="1788897"/>
            <a:ext cx="985372" cy="1046220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BAA3AEE-1E01-4495-BBEF-CCDEEC293588}"/>
              </a:ext>
            </a:extLst>
          </p:cNvPr>
          <p:cNvSpPr/>
          <p:nvPr/>
        </p:nvSpPr>
        <p:spPr>
          <a:xfrm>
            <a:off x="2915055" y="4746272"/>
            <a:ext cx="3242204" cy="156245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b="1" dirty="0"/>
              <a:t>Degradation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After </a:t>
            </a:r>
            <a:r>
              <a:rPr lang="de-CH" dirty="0" err="1"/>
              <a:t>fixed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, </a:t>
            </a:r>
            <a:r>
              <a:rPr lang="de-CH" dirty="0" err="1"/>
              <a:t>reset</a:t>
            </a:r>
            <a:r>
              <a:rPr lang="de-CH" dirty="0"/>
              <a:t> </a:t>
            </a:r>
            <a:r>
              <a:rPr lang="de-CH" dirty="0" err="1"/>
              <a:t>system</a:t>
            </a:r>
            <a:endParaRPr lang="de-CH" dirty="0"/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FA4FB33E-34A6-4323-81B9-C8449069CE6B}"/>
              </a:ext>
            </a:extLst>
          </p:cNvPr>
          <p:cNvSpPr/>
          <p:nvPr/>
        </p:nvSpPr>
        <p:spPr>
          <a:xfrm flipH="1" flipV="1">
            <a:off x="6323254" y="4595631"/>
            <a:ext cx="985372" cy="936104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5A799ABA-1EB0-4BC0-BEC1-BE253A5E66D7}"/>
              </a:ext>
            </a:extLst>
          </p:cNvPr>
          <p:cNvSpPr/>
          <p:nvPr/>
        </p:nvSpPr>
        <p:spPr>
          <a:xfrm rot="5400000" flipH="1" flipV="1">
            <a:off x="1691680" y="4482262"/>
            <a:ext cx="985372" cy="1129388"/>
          </a:xfrm>
          <a:prstGeom prst="bentArrow">
            <a:avLst>
              <a:gd name="adj1" fmla="val 1479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FF81-DA9D-4369-8CA3-C690AF937483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pAMC</a:t>
            </a:r>
            <a:r>
              <a:rPr lang="de-CH" dirty="0"/>
              <a:t>-BB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nhaltsplatzhalter 5">
                <a:extLst>
                  <a:ext uri="{FF2B5EF4-FFF2-40B4-BE49-F238E27FC236}">
                    <a16:creationId xmlns:a16="http://schemas.microsoft.com/office/drawing/2014/main" id="{11597B30-84AC-4B92-8B7E-B912EFD21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2024064"/>
                <a:ext cx="8496300" cy="42100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CH" b="1" dirty="0"/>
                  <a:t>Analysis: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/>
                  <a:t>Find </a:t>
                </a:r>
                <a:r>
                  <a:rPr lang="de-CH" dirty="0" err="1"/>
                  <a:t>response</a:t>
                </a:r>
                <a:r>
                  <a:rPr lang="de-CH" dirty="0"/>
                  <a:t> time </a:t>
                </a:r>
                <a:r>
                  <a:rPr lang="de-CH" dirty="0" err="1"/>
                  <a:t>distribution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every</a:t>
                </a:r>
                <a:r>
                  <a:rPr lang="de-CH" dirty="0"/>
                  <a:t> </a:t>
                </a:r>
                <a:r>
                  <a:rPr lang="de-CH" dirty="0" err="1"/>
                  <a:t>job</a:t>
                </a:r>
                <a:r>
                  <a:rPr lang="de-CH" dirty="0"/>
                  <a:t> </a:t>
                </a:r>
                <a:r>
                  <a:rPr lang="de-CH" dirty="0" err="1"/>
                  <a:t>using</a:t>
                </a:r>
                <a:r>
                  <a:rPr lang="de-CH" dirty="0"/>
                  <a:t> </a:t>
                </a:r>
                <a:r>
                  <a:rPr lang="de-CH" dirty="0" err="1"/>
                  <a:t>convolution</a:t>
                </a:r>
                <a:r>
                  <a:rPr lang="de-CH" dirty="0"/>
                  <a:t> and </a:t>
                </a:r>
                <a:r>
                  <a:rPr lang="de-CH" dirty="0" err="1"/>
                  <a:t>shrinking</a:t>
                </a:r>
                <a:r>
                  <a:rPr lang="de-CH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err="1"/>
                  <a:t>Compare</a:t>
                </a:r>
                <a:r>
                  <a:rPr lang="de-CH" dirty="0"/>
                  <a:t> </a:t>
                </a:r>
                <a:r>
                  <a:rPr lang="de-CH" dirty="0" err="1"/>
                  <a:t>resulting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 time PMF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job</a:t>
                </a:r>
                <a:r>
                  <a:rPr lang="de-CH" dirty="0"/>
                  <a:t> </a:t>
                </a:r>
                <a:r>
                  <a:rPr lang="de-CH" dirty="0" err="1"/>
                  <a:t>deadline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get</a:t>
                </a:r>
                <a:r>
                  <a:rPr lang="de-CH" dirty="0"/>
                  <a:t> job-</a:t>
                </a:r>
                <a:r>
                  <a:rPr lang="de-CH" dirty="0" err="1"/>
                  <a:t>specific</a:t>
                </a:r>
                <a:r>
                  <a:rPr lang="de-CH" dirty="0"/>
                  <a:t> </a:t>
                </a:r>
                <a:r>
                  <a:rPr lang="de-CH" dirty="0" err="1"/>
                  <a:t>deadline</a:t>
                </a:r>
                <a:r>
                  <a:rPr lang="de-CH" dirty="0"/>
                  <a:t> miss </a:t>
                </a:r>
                <a:r>
                  <a:rPr lang="de-CH" dirty="0" err="1"/>
                  <a:t>probability</a:t>
                </a:r>
                <a:r>
                  <a:rPr lang="de-CH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every</a:t>
                </a:r>
                <a:r>
                  <a:rPr lang="de-CH" dirty="0"/>
                  <a:t> </a:t>
                </a:r>
                <a:r>
                  <a:rPr lang="de-CH" dirty="0" err="1"/>
                  <a:t>task</a:t>
                </a:r>
                <a:r>
                  <a:rPr lang="de-CH" dirty="0"/>
                  <a:t>, check:</a:t>
                </a:r>
                <a:br>
                  <a:rPr lang="de-CH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𝑟𝑒𝑙𝑡𝑖𝑚𝑒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𝐷𝑀𝑃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𝑟𝑒𝑙𝑡𝑖𝑚𝑒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𝐻𝐼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𝐷𝑀𝑃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𝐵𝐵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8" name="Inhaltsplatzhalter 5">
                <a:extLst>
                  <a:ext uri="{FF2B5EF4-FFF2-40B4-BE49-F238E27FC236}">
                    <a16:creationId xmlns:a16="http://schemas.microsoft.com/office/drawing/2014/main" id="{11597B30-84AC-4B92-8B7E-B912EFD21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024064"/>
                <a:ext cx="8496300" cy="4210046"/>
              </a:xfrm>
              <a:blipFill>
                <a:blip r:embed="rId3"/>
                <a:stretch>
                  <a:fillRect l="-502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304029A4-DE17-42EC-BBB4-53C10ACDD4D5}"/>
              </a:ext>
            </a:extLst>
          </p:cNvPr>
          <p:cNvSpPr txBox="1"/>
          <p:nvPr/>
        </p:nvSpPr>
        <p:spPr>
          <a:xfrm>
            <a:off x="755576" y="5864778"/>
            <a:ext cx="755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Lines </a:t>
            </a:r>
            <a:r>
              <a:rPr lang="de-CH" b="1" dirty="0" err="1"/>
              <a:t>of</a:t>
            </a:r>
            <a:r>
              <a:rPr lang="de-CH" b="1" dirty="0"/>
              <a:t> Python Code: ~30 + </a:t>
            </a:r>
            <a:r>
              <a:rPr lang="de-CH" b="1" dirty="0" err="1"/>
              <a:t>reusable</a:t>
            </a:r>
            <a:r>
              <a:rPr lang="de-CH" b="1" dirty="0"/>
              <a:t> </a:t>
            </a:r>
            <a:r>
              <a:rPr lang="de-CH" b="1" dirty="0" err="1"/>
              <a:t>methods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5238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10294EC8-D4E0-4FEF-86A3-178BDBC38115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5F8F52A-C832-48ED-9975-CB44E8AA1F5C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30D3-3258-40B5-8412-B4EF5D8C925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Visualization</a:t>
            </a:r>
            <a:endParaRPr lang="de-CH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CB1E224-AF8E-4520-A26C-23C1EA2523EE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FDBA084-2C89-4BEA-BC15-5C6C08182642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2B054D2-1AA6-48B4-900F-8333160B9E0E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B55FD5A-7544-4C87-9CA1-D3B231897F54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9681A7C-135F-459B-8287-430D5378F782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CFAD5AF5-38CA-423C-98BF-5ADC237C8769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EF74ACFC-4485-4380-9C81-EF33C18F7BD4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1CD01D7-F45C-444A-9A3E-B40EAAB05DD0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194543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442B-F30E-43BF-864A-C99A43B1CED8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Mixed </a:t>
            </a:r>
            <a:r>
              <a:rPr lang="de-CH" dirty="0" err="1"/>
              <a:t>Criticality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>
                <a:extLst>
                  <a:ext uri="{FF2B5EF4-FFF2-40B4-BE49-F238E27FC236}">
                    <a16:creationId xmlns:a16="http://schemas.microsoft.com/office/drawing/2014/main" id="{80DCD807-FD85-4655-AD3F-138488D05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846263"/>
                <a:ext cx="8496300" cy="4210050"/>
              </a:xfrm>
            </p:spPr>
            <p:txBody>
              <a:bodyPr/>
              <a:lstStyle/>
              <a:p>
                <a:r>
                  <a:rPr lang="de-CH" dirty="0"/>
                  <a:t>Task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1950" lvl="1" indent="0">
                  <a:buNone/>
                </a:pPr>
                <a:r>
                  <a:rPr lang="de-CH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sz="2400" dirty="0"/>
                  <a:t>: </a:t>
                </a:r>
                <a:r>
                  <a:rPr lang="de-CH" sz="2400" dirty="0" err="1"/>
                  <a:t>Criticality</a:t>
                </a:r>
                <a:r>
                  <a:rPr lang="de-CH" sz="2400" dirty="0"/>
                  <a:t> </a:t>
                </a:r>
                <a14:m>
                  <m:oMath xmlns:m="http://schemas.openxmlformats.org/officeDocument/2006/math">
                    <m:r>
                      <a:rPr lang="de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𝐿𝑂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𝐻𝐼</m:t>
                        </m:r>
                      </m:e>
                    </m:d>
                  </m:oMath>
                </a14:m>
                <a:endParaRPr lang="de-CH" sz="2400" b="0" dirty="0">
                  <a:ea typeface="Cambria Math" panose="02040503050406030204" pitchFamily="18" charset="0"/>
                </a:endParaRPr>
              </a:p>
              <a:p>
                <a:pPr marL="361950" lvl="1" indent="0">
                  <a:buNone/>
                </a:pPr>
                <a:r>
                  <a:rPr lang="de-CH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sz="2400" dirty="0"/>
                  <a:t>: </a:t>
                </a:r>
                <a:r>
                  <a:rPr lang="de-CH" sz="2400" dirty="0" err="1"/>
                  <a:t>Period</a:t>
                </a:r>
                <a:r>
                  <a:rPr lang="de-CH" sz="2400" dirty="0"/>
                  <a:t>,</a:t>
                </a:r>
              </a:p>
              <a:p>
                <a:pPr marL="361950" lvl="1" indent="0">
                  <a:buNone/>
                </a:pPr>
                <a:r>
                  <a:rPr lang="de-CH" sz="2400" dirty="0"/>
                  <a:t>	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𝐿𝑂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400" dirty="0"/>
                  <a:t>: </a:t>
                </a:r>
                <a:r>
                  <a:rPr lang="de-CH" sz="2400" i="1" dirty="0"/>
                  <a:t>LO</a:t>
                </a:r>
                <a:r>
                  <a:rPr lang="de-CH" sz="2400" dirty="0"/>
                  <a:t>-mode Worst-case </a:t>
                </a:r>
                <a:r>
                  <a:rPr lang="de-CH" sz="2400" dirty="0" err="1"/>
                  <a:t>execution</a:t>
                </a:r>
                <a:r>
                  <a:rPr lang="de-CH" sz="2400" dirty="0"/>
                  <a:t> time (WCET),</a:t>
                </a:r>
              </a:p>
              <a:p>
                <a:pPr marL="361950" lvl="1" indent="0">
                  <a:buNone/>
                </a:pPr>
                <a:r>
                  <a:rPr lang="de-CH" sz="2400" dirty="0"/>
                  <a:t>	</a:t>
                </a:r>
                <a14:m>
                  <m:oMath xmlns:m="http://schemas.openxmlformats.org/officeDocument/2006/math">
                    <m:r>
                      <a:rPr lang="de-CH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𝐻𝐼</m:t>
                    </m:r>
                    <m:r>
                      <a:rPr lang="de-C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400" dirty="0"/>
                  <a:t>: </a:t>
                </a:r>
                <a:r>
                  <a:rPr lang="de-CH" sz="2400" i="1" dirty="0"/>
                  <a:t>HI</a:t>
                </a:r>
                <a:r>
                  <a:rPr lang="de-CH" sz="2400" dirty="0"/>
                  <a:t>-mode WCET,</a:t>
                </a:r>
              </a:p>
              <a:p>
                <a:pPr marL="361950" lvl="1" indent="0">
                  <a:buNone/>
                </a:pPr>
                <a:r>
                  <a:rPr lang="de-CH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sz="2400" dirty="0"/>
                  <a:t>: Deadline)</a:t>
                </a:r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pPr marL="361950" lvl="1" indent="0">
                  <a:buNone/>
                </a:pPr>
                <a:endParaRPr lang="de-CH" sz="2400" dirty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7" name="Inhaltsplatzhalter 10">
                <a:extLst>
                  <a:ext uri="{FF2B5EF4-FFF2-40B4-BE49-F238E27FC236}">
                    <a16:creationId xmlns:a16="http://schemas.microsoft.com/office/drawing/2014/main" id="{80DCD807-FD85-4655-AD3F-138488D05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846263"/>
                <a:ext cx="8496300" cy="4210050"/>
              </a:xfrm>
              <a:blipFill>
                <a:blip r:embed="rId3"/>
                <a:stretch>
                  <a:fillRect l="-359" t="-21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DEC7-750B-4A26-AF00-5BFBDD227461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Visualization</a:t>
            </a:r>
            <a:r>
              <a:rPr lang="de-CH" dirty="0"/>
              <a:t>: </a:t>
            </a:r>
            <a:r>
              <a:rPr lang="de-CH" dirty="0" err="1"/>
              <a:t>Deterministic</a:t>
            </a:r>
            <a:r>
              <a:rPr lang="de-CH" dirty="0"/>
              <a:t> vs. </a:t>
            </a:r>
            <a:r>
              <a:rPr lang="de-CH" dirty="0" err="1"/>
              <a:t>Probabilistic</a:t>
            </a:r>
            <a:endParaRPr lang="de-CH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924B88D-08FC-468D-9978-70CE3169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79" y="1196752"/>
            <a:ext cx="9649072" cy="482453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A0BC810-32FE-44AE-B71D-91C453282258}"/>
              </a:ext>
            </a:extLst>
          </p:cNvPr>
          <p:cNvSpPr txBox="1"/>
          <p:nvPr/>
        </p:nvSpPr>
        <p:spPr>
          <a:xfrm>
            <a:off x="827584" y="588278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/>
              <a:t>Time </a:t>
            </a:r>
            <a:r>
              <a:rPr lang="de-CH" sz="1200" b="1" dirty="0" err="1"/>
              <a:t>measured</a:t>
            </a:r>
            <a:r>
              <a:rPr lang="de-CH" sz="1200" b="1" dirty="0"/>
              <a:t>: 1h 21min 28s</a:t>
            </a:r>
            <a:r>
              <a:rPr lang="de-CH" sz="1200" dirty="0"/>
              <a:t>, Intel i5-7600K, 4 </a:t>
            </a:r>
            <a:r>
              <a:rPr lang="de-CH" sz="1200" dirty="0" err="1"/>
              <a:t>cores</a:t>
            </a:r>
            <a:r>
              <a:rPr lang="de-CH" sz="1200" dirty="0"/>
              <a:t> @ 3.8 GHz</a:t>
            </a:r>
          </a:p>
        </p:txBody>
      </p:sp>
    </p:spTree>
    <p:extLst>
      <p:ext uri="{BB962C8B-B14F-4D97-AF65-F5344CB8AC3E}">
        <p14:creationId xmlns:p14="http://schemas.microsoft.com/office/powerpoint/2010/main" val="11121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C7E41AE0-CFF3-4E11-AADE-0112BF10651C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1BB5E7FF-FCB1-4CEE-8006-E08F77EF86A6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CA7-ABCA-4808-B572-0029DC2FE987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Monte-Carlo Simulation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74F8C13C-5FE1-463E-9AA9-119F09FC7321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815FF69C-3E2E-42A2-9B65-192E0F93E689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F852F4A-97AA-4E6A-8C09-C56C8949D220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DA5CB8A7-F012-4A7D-B354-2F7C616A1B99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AEADB7F-58BB-45D0-9772-CC4A46FC0B0B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72F1FB72-5379-4D70-8976-50E578B3636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65196A60-A58D-4B9F-A696-7557AC650A26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5A89221B-D791-4E36-A557-5CC9E690D09C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37104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50FA-33E9-4D3C-A9BC-72D7C5972D02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Visualization</a:t>
            </a:r>
            <a:r>
              <a:rPr lang="de-CH" dirty="0"/>
              <a:t>: Monte-Carlo Simulation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924B88D-08FC-468D-9978-70CE3169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38714" y="1174409"/>
            <a:ext cx="9549742" cy="47748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11F01B-6EE8-40C9-BBB1-CB2AE329A4B0}"/>
              </a:ext>
            </a:extLst>
          </p:cNvPr>
          <p:cNvSpPr txBox="1"/>
          <p:nvPr/>
        </p:nvSpPr>
        <p:spPr>
          <a:xfrm>
            <a:off x="827584" y="588278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/>
              <a:t>Time </a:t>
            </a:r>
            <a:r>
              <a:rPr lang="de-CH" sz="1200" b="1" dirty="0" err="1"/>
              <a:t>measured</a:t>
            </a:r>
            <a:r>
              <a:rPr lang="de-CH" sz="1200" b="1" dirty="0"/>
              <a:t>: 23h 20min 13s</a:t>
            </a:r>
            <a:r>
              <a:rPr lang="de-CH" sz="1200" dirty="0"/>
              <a:t>, Intel i5-7600K, 4 </a:t>
            </a:r>
            <a:r>
              <a:rPr lang="de-CH" sz="1200" dirty="0" err="1"/>
              <a:t>cores</a:t>
            </a:r>
            <a:r>
              <a:rPr lang="de-CH" sz="1200" dirty="0"/>
              <a:t> @ 3.8 GHz</a:t>
            </a:r>
          </a:p>
        </p:txBody>
      </p:sp>
    </p:spTree>
    <p:extLst>
      <p:ext uri="{BB962C8B-B14F-4D97-AF65-F5344CB8AC3E}">
        <p14:creationId xmlns:p14="http://schemas.microsoft.com/office/powerpoint/2010/main" val="28913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7577-D953-48A1-BD81-8C9469F57B3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dirty="0"/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AA8D169-19C2-44FD-8990-6070F43B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55" y="1988840"/>
            <a:ext cx="2212846" cy="3319270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60F075C-BBBA-4F47-96EF-A775D57A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3" y="1988840"/>
            <a:ext cx="2212846" cy="3319270"/>
          </a:xfrm>
          <a:prstGeom prst="rect">
            <a:avLst/>
          </a:prstGeom>
        </p:spPr>
      </p:pic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FF19A12-54F0-46FA-81F3-A1796B96B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09" y="1988840"/>
            <a:ext cx="2212846" cy="3319270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213CD3A-0C3A-41AC-AABA-1609E6432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1" y="1988840"/>
            <a:ext cx="2212846" cy="3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06DA-31E3-4631-A462-65B3C0E4FC7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D384B1F-B150-4BEE-9F4A-9BD8C4F1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98514"/>
            <a:ext cx="8496300" cy="4135595"/>
          </a:xfrm>
        </p:spPr>
        <p:txBody>
          <a:bodyPr/>
          <a:lstStyle/>
          <a:p>
            <a:r>
              <a:rPr lang="de-CH" b="1" dirty="0"/>
              <a:t>Still at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beginning</a:t>
            </a:r>
            <a:r>
              <a:rPr lang="de-CH" b="1" dirty="0"/>
              <a:t>!</a:t>
            </a:r>
          </a:p>
          <a:p>
            <a:endParaRPr lang="de-CH" dirty="0"/>
          </a:p>
          <a:p>
            <a:r>
              <a:rPr lang="de-CH" dirty="0"/>
              <a:t>Future </a:t>
            </a:r>
            <a:r>
              <a:rPr lang="de-CH" dirty="0" err="1"/>
              <a:t>work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Task Set Synthesis (</a:t>
            </a:r>
            <a:r>
              <a:rPr lang="de-CH" dirty="0" err="1"/>
              <a:t>distributions</a:t>
            </a:r>
            <a:r>
              <a:rPr lang="de-CH" dirty="0"/>
              <a:t>,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parameters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Stochastic</a:t>
            </a:r>
            <a:r>
              <a:rPr lang="de-CH" dirty="0"/>
              <a:t> HI-mode </a:t>
            </a:r>
            <a:r>
              <a:rPr lang="de-CH" dirty="0" err="1"/>
              <a:t>analysis</a:t>
            </a:r>
            <a:endParaRPr lang="de-CH" dirty="0"/>
          </a:p>
          <a:p>
            <a:pPr lvl="1"/>
            <a:r>
              <a:rPr lang="de-CH" dirty="0" err="1"/>
              <a:t>Expand</a:t>
            </a:r>
            <a:r>
              <a:rPr lang="de-CH" dirty="0"/>
              <a:t> on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topics</a:t>
            </a:r>
            <a:r>
              <a:rPr lang="de-CH" dirty="0"/>
              <a:t> (e.g.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uncertainty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1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89AAA21-A9B3-4F1F-B5BB-F3721BD74F80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1536586-25D3-4311-9B45-318A1A72FED9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B12B-138E-4E46-8E5B-1CB55A150A6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25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833F3F4C-3B81-48DA-9FB5-91797F4B1A51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A1A12A70-A302-4446-99E7-D95C2206BF44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0B26C760-BCA6-4969-AE54-2D40410FCFD9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79C56A-C678-4CAD-AECC-79CD7072DBBC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2EFFA2A2-E4E1-42AB-B84B-8CEEEF407AE5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F7B72B8-C36E-40BA-9140-7D2B63B6BCA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FECBA84-BB63-49D2-AEA9-8BC3402CB0B9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A13CDE15-FBDF-4C31-AE88-61BA1A0998D4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21106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1E50-139C-401C-926C-A654BA4EFE34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 err="1"/>
              <a:t>Stochastic</a:t>
            </a:r>
            <a:r>
              <a:rPr lang="de-CH" dirty="0"/>
              <a:t> Analysis</a:t>
            </a:r>
            <a:br>
              <a:rPr lang="de-CH" dirty="0"/>
            </a:br>
            <a:endParaRPr lang="de-CH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89FDEC-3366-4CDA-8D7E-72FB43B52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7" y="2207962"/>
            <a:ext cx="4316605" cy="3453283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922A6C-BE29-494B-B75E-4B2145AE4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08" y="2207962"/>
            <a:ext cx="4316605" cy="34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06DA-31E3-4631-A462-65B3C0E4FC7A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D384B1F-B150-4BEE-9F4A-9BD8C4F1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CH" dirty="0"/>
              <a:t>«</a:t>
            </a:r>
            <a:r>
              <a:rPr lang="de-CH" dirty="0" err="1"/>
              <a:t>Build</a:t>
            </a:r>
            <a:r>
              <a:rPr lang="de-CH" dirty="0"/>
              <a:t> an extensible </a:t>
            </a:r>
            <a:r>
              <a:rPr lang="de-CH" dirty="0" err="1"/>
              <a:t>framework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	</a:t>
            </a:r>
            <a:r>
              <a:rPr lang="de-CH" dirty="0" err="1"/>
              <a:t>offering</a:t>
            </a:r>
            <a:r>
              <a:rPr lang="de-CH" dirty="0"/>
              <a:t> a </a:t>
            </a: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range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covering</a:t>
            </a:r>
            <a:r>
              <a:rPr lang="de-CH" dirty="0"/>
              <a:t> and </a:t>
            </a:r>
            <a:r>
              <a:rPr lang="de-CH" dirty="0" err="1"/>
              <a:t>comparing</a:t>
            </a:r>
            <a:r>
              <a:rPr lang="de-CH" dirty="0"/>
              <a:t> different </a:t>
            </a:r>
            <a:r>
              <a:rPr lang="de-CH" dirty="0" err="1"/>
              <a:t>scheduling</a:t>
            </a:r>
            <a:r>
              <a:rPr lang="de-CH" dirty="0"/>
              <a:t> 			</a:t>
            </a:r>
            <a:r>
              <a:rPr lang="de-CH" dirty="0" err="1"/>
              <a:t>schemes</a:t>
            </a:r>
            <a:r>
              <a:rPr lang="de-CH" dirty="0"/>
              <a:t>.»</a:t>
            </a:r>
          </a:p>
        </p:txBody>
      </p:sp>
    </p:spTree>
    <p:extLst>
      <p:ext uri="{BB962C8B-B14F-4D97-AF65-F5344CB8AC3E}">
        <p14:creationId xmlns:p14="http://schemas.microsoft.com/office/powerpoint/2010/main" val="42441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B12B-138E-4E46-8E5B-1CB55A150A60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The Framework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22CB74E-C58C-494D-B74F-A7368D7EB0C0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B6B0BD2-5AB6-4402-B6D3-28A2E7A1B5C4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698A3D48-65CC-4410-950F-9E98E2B8E5B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833F3F4C-3B81-48DA-9FB5-91797F4B1A51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A1A12A70-A302-4446-99E7-D95C2206BF44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CECB067-73F9-42A3-9423-45E734C35579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0B26C760-BCA6-4969-AE54-2D40410FCFD9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79C56A-C678-4CAD-AECC-79CD7072DBBC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2EFFA2A2-E4E1-42AB-B84B-8CEEEF407AE5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D864700-6DD7-4E17-B689-B2E93573D081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3932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E0CCA7FA-747E-47E9-807E-4E4F93BDAA19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FC2452C-EB87-46AF-B150-8EDAF09F99DD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43B-53DB-4C1A-B299-0878456FFB3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Task Set Synthesis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36A41A5-E2C6-499C-92A6-86DFAAC9E05A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1DD9C28-C50F-4CB4-8262-A8A86975EA7C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5077B92-75CB-4F68-AB07-18BB27960394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1351D10-9CD7-4D16-88A5-0A5661C836E9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0840717-D8B5-4571-974C-DAC5E5618C4C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8D9BE399-DF74-4E8F-B23E-3979D17A10F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301730C-F3A8-44D9-9652-2CFFD79089D6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52E36E95-51EC-4CDB-B069-2243F04BDD84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39012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2158-ED70-484F-98A0-76CEB7AC9C3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  <a:noFill/>
        </p:spPr>
        <p:txBody>
          <a:bodyPr/>
          <a:lstStyle/>
          <a:p>
            <a:r>
              <a:rPr lang="de-CH" dirty="0"/>
              <a:t>Task Set Synthesis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44E15F9-50C1-407E-A675-FBEB50AF1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373943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3F4B8DA-30B6-4D8A-A00E-706E31067F26}"/>
              </a:ext>
            </a:extLst>
          </p:cNvPr>
          <p:cNvSpPr/>
          <p:nvPr/>
        </p:nvSpPr>
        <p:spPr>
          <a:xfrm>
            <a:off x="1547664" y="2313656"/>
            <a:ext cx="2664296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UUnifast</a:t>
            </a:r>
            <a:endParaRPr lang="de-CH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8E5DBB0-7D6F-4A7E-B451-56F07C1D2E46}"/>
              </a:ext>
            </a:extLst>
          </p:cNvPr>
          <p:cNvSpPr/>
          <p:nvPr/>
        </p:nvSpPr>
        <p:spPr>
          <a:xfrm>
            <a:off x="1547664" y="3467345"/>
            <a:ext cx="2664296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MC-</a:t>
            </a:r>
            <a:r>
              <a:rPr lang="de-CH" dirty="0" err="1"/>
              <a:t>FairGen</a:t>
            </a:r>
            <a:endParaRPr lang="de-CH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DAD6A20-762D-4FAF-AE62-855B3B785763}"/>
              </a:ext>
            </a:extLst>
          </p:cNvPr>
          <p:cNvSpPr/>
          <p:nvPr/>
        </p:nvSpPr>
        <p:spPr>
          <a:xfrm>
            <a:off x="1547664" y="4621034"/>
            <a:ext cx="2664296" cy="864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7D839C-2E52-47D5-9EAA-3231403B6BD5}"/>
              </a:ext>
            </a:extLst>
          </p:cNvPr>
          <p:cNvSpPr/>
          <p:nvPr/>
        </p:nvSpPr>
        <p:spPr>
          <a:xfrm>
            <a:off x="5879680" y="2313656"/>
            <a:ext cx="2664296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ExpExceedDist</a:t>
            </a:r>
            <a:endParaRPr lang="de-CH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5BBEC1FB-EEE1-4E6A-821A-DE1FD486EBC3}"/>
              </a:ext>
            </a:extLst>
          </p:cNvPr>
          <p:cNvSpPr/>
          <p:nvPr/>
        </p:nvSpPr>
        <p:spPr>
          <a:xfrm>
            <a:off x="5879680" y="3467345"/>
            <a:ext cx="2664296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Weibull</a:t>
            </a:r>
            <a:r>
              <a:rPr lang="de-CH" dirty="0"/>
              <a:t> Distribution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8BCB7C-D92E-4ABF-B45F-1E1E1BB9E901}"/>
              </a:ext>
            </a:extLst>
          </p:cNvPr>
          <p:cNvSpPr/>
          <p:nvPr/>
        </p:nvSpPr>
        <p:spPr>
          <a:xfrm>
            <a:off x="5879680" y="4621034"/>
            <a:ext cx="2664296" cy="864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458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ECF6A87-8AC1-4452-B21A-F19D991AB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08" y="1340768"/>
            <a:ext cx="5576640" cy="5576640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2158-ED70-484F-98A0-76CEB7AC9C39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  <a:noFill/>
        </p:spPr>
        <p:txBody>
          <a:bodyPr/>
          <a:lstStyle/>
          <a:p>
            <a:r>
              <a:rPr lang="de-CH" dirty="0"/>
              <a:t>MC-</a:t>
            </a:r>
            <a:r>
              <a:rPr lang="de-CH" dirty="0" err="1"/>
              <a:t>FairGen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Weibull</a:t>
            </a:r>
            <a:r>
              <a:rPr lang="de-CH" dirty="0"/>
              <a:t> </a:t>
            </a:r>
            <a:r>
              <a:rPr lang="de-CH" dirty="0" err="1"/>
              <a:t>Distributions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FFE9DB-59B5-4B58-BBBD-0D32054275E3}"/>
                  </a:ext>
                </a:extLst>
              </p:cNvPr>
              <p:cNvSpPr txBox="1"/>
              <p:nvPr/>
            </p:nvSpPr>
            <p:spPr>
              <a:xfrm>
                <a:off x="6732240" y="2420888"/>
                <a:ext cx="1894111" cy="138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/>
                  <a:t>Exceedance </a:t>
                </a:r>
                <a:r>
                  <a:rPr lang="de-CH" b="1" dirty="0" err="1"/>
                  <a:t>Probabilities</a:t>
                </a:r>
                <a:endParaRPr lang="de-CH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CH" sz="1600" dirty="0"/>
                  <a:t>C(LO):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CH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CH" sz="1600" dirty="0"/>
                  <a:t>C(HI):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de-CH" sz="16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FFE9DB-59B5-4B58-BBBD-0D320542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20888"/>
                <a:ext cx="1894111" cy="1389226"/>
              </a:xfrm>
              <a:prstGeom prst="rect">
                <a:avLst/>
              </a:prstGeom>
              <a:blipFill>
                <a:blip r:embed="rId4"/>
                <a:stretch>
                  <a:fillRect l="-2572" t="-2193" b="-1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2D69914B-EC86-49D5-93FE-A08B73C89338}"/>
              </a:ext>
            </a:extLst>
          </p:cNvPr>
          <p:cNvSpPr/>
          <p:nvPr/>
        </p:nvSpPr>
        <p:spPr>
          <a:xfrm>
            <a:off x="341155" y="5269907"/>
            <a:ext cx="2251881" cy="96740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Real-</a:t>
            </a:r>
            <a:r>
              <a:rPr lang="de-CH" sz="2400" dirty="0" err="1"/>
              <a:t>world</a:t>
            </a:r>
            <a:r>
              <a:rPr lang="de-CH" sz="2400" dirty="0"/>
              <a:t> Task Sets</a:t>
            </a:r>
            <a:endParaRPr lang="de-CH" sz="160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BE80448-CC6E-4223-9488-DF6B85FADC6E}"/>
              </a:ext>
            </a:extLst>
          </p:cNvPr>
          <p:cNvSpPr/>
          <p:nvPr/>
        </p:nvSpPr>
        <p:spPr>
          <a:xfrm>
            <a:off x="6568269" y="4333727"/>
            <a:ext cx="2251881" cy="1903585"/>
          </a:xfrm>
          <a:prstGeom prst="roundRect">
            <a:avLst/>
          </a:prstGeom>
          <a:ln w="635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000" dirty="0" err="1"/>
              <a:t>Related</a:t>
            </a:r>
            <a:r>
              <a:rPr lang="de-CH" sz="2000" dirty="0"/>
              <a:t> 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5F04-4FF5-4E09-BE9B-528417B38265}" type="datetime1">
              <a:rPr lang="de-DE" smtClean="0"/>
              <a:t>23.08.2017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684" y="6308726"/>
            <a:ext cx="7458929" cy="468312"/>
          </a:xfrm>
          <a:noFill/>
        </p:spPr>
        <p:txBody>
          <a:bodyPr/>
          <a:lstStyle/>
          <a:p>
            <a:r>
              <a:rPr lang="de-CH" dirty="0"/>
              <a:t>Luca Stalder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24614" cy="972000"/>
          </a:xfrm>
        </p:spPr>
        <p:txBody>
          <a:bodyPr/>
          <a:lstStyle/>
          <a:p>
            <a:r>
              <a:rPr lang="de-CH" dirty="0"/>
              <a:t>Adaptive Mixed </a:t>
            </a:r>
            <a:r>
              <a:rPr lang="de-CH" dirty="0" err="1"/>
              <a:t>Criticality</a:t>
            </a:r>
            <a:r>
              <a:rPr lang="de-CH" dirty="0"/>
              <a:t> (AMC)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3E10F54-4531-4FB1-A9B3-B48844781AC0}"/>
              </a:ext>
            </a:extLst>
          </p:cNvPr>
          <p:cNvSpPr/>
          <p:nvPr/>
        </p:nvSpPr>
        <p:spPr>
          <a:xfrm>
            <a:off x="321684" y="1412776"/>
            <a:ext cx="2251881" cy="349316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Task </a:t>
            </a:r>
            <a:r>
              <a:rPr lang="de-CH" sz="2000" dirty="0" err="1"/>
              <a:t>Params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Distributions</a:t>
            </a:r>
            <a:endParaRPr lang="de-CH" sz="16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6AEC23-6C67-413E-84B0-BA241F61A0CA}"/>
              </a:ext>
            </a:extLst>
          </p:cNvPr>
          <p:cNvSpPr/>
          <p:nvPr/>
        </p:nvSpPr>
        <p:spPr>
          <a:xfrm>
            <a:off x="3417705" y="1412776"/>
            <a:ext cx="2306424" cy="4824536"/>
          </a:xfrm>
          <a:prstGeom prst="roundRect">
            <a:avLst/>
          </a:prstGeom>
          <a:ln w="6032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Schedulability</a:t>
            </a:r>
            <a:r>
              <a:rPr lang="de-CH" sz="2400" dirty="0"/>
              <a:t> Tests</a:t>
            </a:r>
            <a:endParaRPr lang="de-CH" sz="16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EE67E64-C181-47DA-8963-71A1992D079C}"/>
              </a:ext>
            </a:extLst>
          </p:cNvPr>
          <p:cNvSpPr/>
          <p:nvPr/>
        </p:nvSpPr>
        <p:spPr>
          <a:xfrm>
            <a:off x="6568268" y="1412776"/>
            <a:ext cx="2251881" cy="2592288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400" dirty="0" err="1"/>
              <a:t>Visualization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CA6EC8A-C5F1-4D75-A92D-39D026945E46}"/>
              </a:ext>
            </a:extLst>
          </p:cNvPr>
          <p:cNvSpPr/>
          <p:nvPr/>
        </p:nvSpPr>
        <p:spPr>
          <a:xfrm>
            <a:off x="3654008" y="2327427"/>
            <a:ext cx="1854096" cy="124558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Deterministic</a:t>
            </a:r>
            <a:endParaRPr lang="de-CH" sz="12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B5FF5B8-AB22-4B27-B6A7-E7186326BBFD}"/>
              </a:ext>
            </a:extLst>
          </p:cNvPr>
          <p:cNvSpPr/>
          <p:nvPr/>
        </p:nvSpPr>
        <p:spPr>
          <a:xfrm>
            <a:off x="3851920" y="2792406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SMC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133C53A-5DF9-49B2-B212-C03D656747F3}"/>
              </a:ext>
            </a:extLst>
          </p:cNvPr>
          <p:cNvSpPr/>
          <p:nvPr/>
        </p:nvSpPr>
        <p:spPr>
          <a:xfrm>
            <a:off x="3851920" y="3023924"/>
            <a:ext cx="1458272" cy="1706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AMC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AA99430-893D-4B86-9875-63CDCE5D51AA}"/>
              </a:ext>
            </a:extLst>
          </p:cNvPr>
          <p:cNvSpPr/>
          <p:nvPr/>
        </p:nvSpPr>
        <p:spPr>
          <a:xfrm>
            <a:off x="3855254" y="3257385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EDF-VD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9EAA917-87C8-40F6-AE90-9548840FE599}"/>
              </a:ext>
            </a:extLst>
          </p:cNvPr>
          <p:cNvSpPr/>
          <p:nvPr/>
        </p:nvSpPr>
        <p:spPr>
          <a:xfrm>
            <a:off x="3649446" y="3648982"/>
            <a:ext cx="1854096" cy="13641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 err="1"/>
              <a:t>Stochastic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err="1"/>
              <a:t>Convolve</a:t>
            </a:r>
            <a:r>
              <a:rPr lang="de-CH" sz="1200" dirty="0"/>
              <a:t> &amp; </a:t>
            </a:r>
            <a:r>
              <a:rPr lang="de-CH" sz="1200" dirty="0" err="1"/>
              <a:t>Shrink</a:t>
            </a:r>
            <a:endParaRPr lang="de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Backlog Analysis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5837E2-D392-4655-8AE4-C6027CA44A9B}"/>
              </a:ext>
            </a:extLst>
          </p:cNvPr>
          <p:cNvSpPr/>
          <p:nvPr/>
        </p:nvSpPr>
        <p:spPr>
          <a:xfrm>
            <a:off x="3847358" y="4485583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pSMC</a:t>
            </a:r>
            <a:endParaRPr lang="de-CH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0A636A3-B5DD-41F9-8B11-03A274A972D2}"/>
              </a:ext>
            </a:extLst>
          </p:cNvPr>
          <p:cNvSpPr/>
          <p:nvPr/>
        </p:nvSpPr>
        <p:spPr>
          <a:xfrm>
            <a:off x="3847358" y="4717101"/>
            <a:ext cx="1458272" cy="1706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pAMC</a:t>
            </a:r>
            <a:r>
              <a:rPr lang="de-CH" sz="1200" dirty="0"/>
              <a:t>-BB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06B3F3-E86D-4B5B-9E2E-A495143D7C6A}"/>
              </a:ext>
            </a:extLst>
          </p:cNvPr>
          <p:cNvSpPr/>
          <p:nvPr/>
        </p:nvSpPr>
        <p:spPr>
          <a:xfrm>
            <a:off x="3654008" y="5089142"/>
            <a:ext cx="1854096" cy="9986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Monte-Carlo </a:t>
            </a:r>
            <a:r>
              <a:rPr lang="de-CH" dirty="0" err="1"/>
              <a:t>Simulations</a:t>
            </a:r>
            <a:endParaRPr lang="de-CH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33D9FF5-27E2-4FDA-B40A-360FD530927A}"/>
              </a:ext>
            </a:extLst>
          </p:cNvPr>
          <p:cNvSpPr/>
          <p:nvPr/>
        </p:nvSpPr>
        <p:spPr>
          <a:xfrm>
            <a:off x="6790981" y="2051448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Plotting</a:t>
            </a:r>
            <a:endParaRPr lang="de-CH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0B84645-7E51-4826-8A10-0535504D9B26}"/>
              </a:ext>
            </a:extLst>
          </p:cNvPr>
          <p:cNvSpPr/>
          <p:nvPr/>
        </p:nvSpPr>
        <p:spPr>
          <a:xfrm>
            <a:off x="6794108" y="2676161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Performance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A53C4B2-7FED-4E8A-8CB9-C24A6AA49D0F}"/>
              </a:ext>
            </a:extLst>
          </p:cNvPr>
          <p:cNvSpPr/>
          <p:nvPr/>
        </p:nvSpPr>
        <p:spPr>
          <a:xfrm>
            <a:off x="6790981" y="3307389"/>
            <a:ext cx="1800200" cy="5184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Animation</a:t>
            </a:r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2E4A9BE4-0BF7-4237-9130-7318DA05627A}"/>
              </a:ext>
            </a:extLst>
          </p:cNvPr>
          <p:cNvSpPr/>
          <p:nvPr/>
        </p:nvSpPr>
        <p:spPr>
          <a:xfrm>
            <a:off x="2730285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A12573A2-9D47-42D7-BB05-7EABBB438890}"/>
              </a:ext>
            </a:extLst>
          </p:cNvPr>
          <p:cNvSpPr/>
          <p:nvPr/>
        </p:nvSpPr>
        <p:spPr>
          <a:xfrm>
            <a:off x="5858166" y="1592714"/>
            <a:ext cx="576064" cy="5040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9D115A03-B0BF-484D-B906-6977CEB62294}"/>
              </a:ext>
            </a:extLst>
          </p:cNvPr>
          <p:cNvSpPr/>
          <p:nvPr/>
        </p:nvSpPr>
        <p:spPr>
          <a:xfrm>
            <a:off x="2730285" y="5267509"/>
            <a:ext cx="576064" cy="504056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9D9681B9-1E2A-47D8-AE46-16D40B5F72C0}"/>
              </a:ext>
            </a:extLst>
          </p:cNvPr>
          <p:cNvSpPr/>
          <p:nvPr/>
        </p:nvSpPr>
        <p:spPr>
          <a:xfrm>
            <a:off x="539552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UUnifast</a:t>
            </a:r>
            <a:endParaRPr lang="de-CH" sz="8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CE84CA5-72D3-411B-B38B-E36AC5BE85B5}"/>
              </a:ext>
            </a:extLst>
          </p:cNvPr>
          <p:cNvSpPr/>
          <p:nvPr/>
        </p:nvSpPr>
        <p:spPr>
          <a:xfrm>
            <a:off x="539552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MC-</a:t>
            </a:r>
            <a:r>
              <a:rPr lang="de-CH" sz="800" dirty="0" err="1"/>
              <a:t>FairGen</a:t>
            </a:r>
            <a:endParaRPr lang="de-CH" sz="8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AB24577-2B53-4B3B-9CD6-789053026A55}"/>
              </a:ext>
            </a:extLst>
          </p:cNvPr>
          <p:cNvSpPr/>
          <p:nvPr/>
        </p:nvSpPr>
        <p:spPr>
          <a:xfrm>
            <a:off x="1566539" y="274570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ExpExceedDist</a:t>
            </a:r>
            <a:endParaRPr lang="de-CH" sz="8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5485046-33D8-4CFA-9F5D-00DD206B902B}"/>
              </a:ext>
            </a:extLst>
          </p:cNvPr>
          <p:cNvSpPr/>
          <p:nvPr/>
        </p:nvSpPr>
        <p:spPr>
          <a:xfrm>
            <a:off x="1566539" y="3825824"/>
            <a:ext cx="792088" cy="8640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Weibull</a:t>
            </a:r>
            <a:r>
              <a:rPr lang="de-CH" sz="800" dirty="0"/>
              <a:t> Distribution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1E8C52F-6535-40E6-B488-0922D08B3CA6}"/>
              </a:ext>
            </a:extLst>
          </p:cNvPr>
          <p:cNvCxnSpPr>
            <a:cxnSpLocks/>
          </p:cNvCxnSpPr>
          <p:nvPr/>
        </p:nvCxnSpPr>
        <p:spPr>
          <a:xfrm>
            <a:off x="1447625" y="2745704"/>
            <a:ext cx="0" cy="2160240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444D9C0-0399-480E-AB4A-14C097DF080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290722" y="4140303"/>
            <a:ext cx="1473311" cy="1357641"/>
          </a:xfrm>
          <a:prstGeom prst="bentConnector3">
            <a:avLst>
              <a:gd name="adj1" fmla="val 59263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DC24A98-3C36-49C3-A226-C70E4B36FA2B}"/>
              </a:ext>
            </a:extLst>
          </p:cNvPr>
          <p:cNvSpPr/>
          <p:nvPr/>
        </p:nvSpPr>
        <p:spPr>
          <a:xfrm>
            <a:off x="6764033" y="4905944"/>
            <a:ext cx="1854096" cy="1184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Energy </a:t>
            </a:r>
            <a:r>
              <a:rPr lang="de-CH" dirty="0" err="1"/>
              <a:t>Uncertainty</a:t>
            </a:r>
            <a:endParaRPr lang="de-CH" sz="120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2DDC35CF-C005-46D8-B46D-94CA8508DC74}"/>
              </a:ext>
            </a:extLst>
          </p:cNvPr>
          <p:cNvSpPr/>
          <p:nvPr/>
        </p:nvSpPr>
        <p:spPr>
          <a:xfrm>
            <a:off x="6921730" y="5661247"/>
            <a:ext cx="1538702" cy="3128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Transient Systems</a:t>
            </a:r>
          </a:p>
        </p:txBody>
      </p:sp>
    </p:spTree>
    <p:extLst>
      <p:ext uri="{BB962C8B-B14F-4D97-AF65-F5344CB8AC3E}">
        <p14:creationId xmlns:p14="http://schemas.microsoft.com/office/powerpoint/2010/main" val="10607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6E9CDBEF-B916-4993-B0F0-981447E24872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9FD51FFE-361C-4F9E-BFC1-A98B71154A09}"/>
    </a:ext>
  </a:extLst>
</a:theme>
</file>

<file path=ppt/theme/theme4.xml><?xml version="1.0" encoding="utf-8"?>
<a:theme xmlns:a="http://schemas.openxmlformats.org/drawingml/2006/main" name="eth_praesentation_4zu3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E73B40AB-2FF5-40C1-B73D-F4C5FA965A4D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09FDADB7-87A8-4594-8E80-8B3ACF29A6F8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CD87C4A7-662A-4073-B26A-B07F61798336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FB51817C-D8D3-4935-97AC-724F571A6B89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2171CA6B-E14E-45B2-9A43-E070D764590A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82B516A0-3DA0-4E7A-BE7D-9C1D80D7AF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eth_praesentation_4zu3_de</Template>
  <TotalTime>0</TotalTime>
  <Words>956</Words>
  <Application>Microsoft Office PowerPoint</Application>
  <PresentationFormat>Bildschirmpräsentation (4:3)</PresentationFormat>
  <Paragraphs>430</Paragraphs>
  <Slides>25</Slides>
  <Notes>25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eth_praesentation_4zu3_ETH4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Framework for stochastic analysis of mixed-criticality scheduling</vt:lpstr>
      <vt:lpstr>Mixed Criticality</vt:lpstr>
      <vt:lpstr>Stochastic Analysis </vt:lpstr>
      <vt:lpstr>Motivation</vt:lpstr>
      <vt:lpstr>The Framework</vt:lpstr>
      <vt:lpstr>Task Set Synthesis</vt:lpstr>
      <vt:lpstr>Task Set Synthesis</vt:lpstr>
      <vt:lpstr>MC-FairGen with Weibull Distributions</vt:lpstr>
      <vt:lpstr>Adaptive Mixed Criticality (AMC)</vt:lpstr>
      <vt:lpstr>Adaptive Mixed Criticality (AMC) </vt:lpstr>
      <vt:lpstr>Stochastic Analysis</vt:lpstr>
      <vt:lpstr>Convolution</vt:lpstr>
      <vt:lpstr>Shrinking</vt:lpstr>
      <vt:lpstr>Backlog Analysis</vt:lpstr>
      <vt:lpstr>Backlog Analysis</vt:lpstr>
      <vt:lpstr>pAMC-BB</vt:lpstr>
      <vt:lpstr>pAMC-BB</vt:lpstr>
      <vt:lpstr>pAMC-BB</vt:lpstr>
      <vt:lpstr>Visualization</vt:lpstr>
      <vt:lpstr>Visualization: Deterministic vs. Probabilistic</vt:lpstr>
      <vt:lpstr>Monte-Carlo Simulation</vt:lpstr>
      <vt:lpstr>Visualization: Monte-Carlo Simulation</vt:lpstr>
      <vt:lpstr>Energy Uncertainty</vt:lpstr>
      <vt:lpstr>Conclusion</vt:lpstr>
      <vt:lpstr>Discussion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</dc:title>
  <dc:creator>Luca Stalder</dc:creator>
  <cp:lastModifiedBy>Luca Stalder</cp:lastModifiedBy>
  <cp:revision>64</cp:revision>
  <cp:lastPrinted>2013-06-08T11:22:51Z</cp:lastPrinted>
  <dcterms:created xsi:type="dcterms:W3CDTF">2017-05-24T08:45:51Z</dcterms:created>
  <dcterms:modified xsi:type="dcterms:W3CDTF">2017-08-23T08:20:02Z</dcterms:modified>
</cp:coreProperties>
</file>