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  <p:sldMasterId id="2147483681" r:id="rId3"/>
    <p:sldMasterId id="2147483693" r:id="rId4"/>
    <p:sldMasterId id="2147483705" r:id="rId5"/>
    <p:sldMasterId id="2147483717" r:id="rId6"/>
    <p:sldMasterId id="2147483729" r:id="rId7"/>
    <p:sldMasterId id="2147483741" r:id="rId8"/>
    <p:sldMasterId id="2147483753" r:id="rId9"/>
  </p:sldMasterIdLst>
  <p:notesMasterIdLst>
    <p:notesMasterId r:id="rId17"/>
  </p:notesMasterIdLst>
  <p:handoutMasterIdLst>
    <p:handoutMasterId r:id="rId18"/>
  </p:handoutMasterIdLst>
  <p:sldIdLst>
    <p:sldId id="256" r:id="rId10"/>
    <p:sldId id="273" r:id="rId11"/>
    <p:sldId id="274" r:id="rId12"/>
    <p:sldId id="260" r:id="rId13"/>
    <p:sldId id="275" r:id="rId14"/>
    <p:sldId id="276" r:id="rId15"/>
    <p:sldId id="262" r:id="rId16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pos="2880">
          <p15:clr>
            <a:srgbClr val="A4A3A4"/>
          </p15:clr>
        </p15:guide>
        <p15:guide id="9" orient="horz" pos="1275" userDrawn="1">
          <p15:clr>
            <a:srgbClr val="A4A3A4"/>
          </p15:clr>
        </p15:guide>
        <p15:guide id="10" orient="horz" pos="391" userDrawn="1">
          <p15:clr>
            <a:srgbClr val="A4A3A4"/>
          </p15:clr>
        </p15:guide>
        <p15:guide id="11" pos="204" userDrawn="1">
          <p15:clr>
            <a:srgbClr val="A4A3A4"/>
          </p15:clr>
        </p15:guide>
        <p15:guide id="12" pos="5556" userDrawn="1">
          <p15:clr>
            <a:srgbClr val="A4A3A4"/>
          </p15:clr>
        </p15:guide>
        <p15:guide id="13" orient="horz" pos="482">
          <p15:clr>
            <a:srgbClr val="A4A3A4"/>
          </p15:clr>
        </p15:guide>
        <p15:guide id="14" pos="90">
          <p15:clr>
            <a:srgbClr val="A4A3A4"/>
          </p15:clr>
        </p15:guide>
        <p15:guide id="15" pos="56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4992" autoAdjust="0"/>
  </p:normalViewPr>
  <p:slideViewPr>
    <p:cSldViewPr snapToObjects="1">
      <p:cViewPr varScale="1">
        <p:scale>
          <a:sx n="56" d="100"/>
          <a:sy n="56" d="100"/>
        </p:scale>
        <p:origin x="1598" y="31"/>
      </p:cViewPr>
      <p:guideLst>
        <p:guide orient="horz" pos="3929"/>
        <p:guide orient="horz" pos="2160"/>
        <p:guide orient="horz" pos="3045"/>
        <p:guide orient="horz" pos="4269"/>
        <p:guide orient="horz" pos="3974"/>
        <p:guide pos="2880"/>
        <p:guide orient="horz" pos="1275"/>
        <p:guide orient="horz" pos="391"/>
        <p:guide pos="204"/>
        <p:guide pos="5556"/>
        <p:guide orient="horz" pos="482"/>
        <p:guide pos="90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10DF1-1269-6D4A-9621-A3B8154A2E18}" type="datetimeFigureOut">
              <a:rPr lang="de-DE" smtClean="0">
                <a:latin typeface="Arial" panose="020B0604020202020204" pitchFamily="34" charset="0"/>
              </a:rPr>
              <a:t>01.06.2017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C67F9-0121-424E-BBD0-5352DCCD13D6}" type="slidenum">
              <a:rPr lang="de-DE" smtClean="0">
                <a:latin typeface="Arial" panose="020B0604020202020204" pitchFamily="34" charset="0"/>
              </a:rPr>
              <a:t>‹Nr.›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0260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01.06.2017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morning</a:t>
            </a:r>
            <a:r>
              <a:rPr lang="de-CH" dirty="0"/>
              <a:t>, </a:t>
            </a:r>
            <a:r>
              <a:rPr lang="de-CH" dirty="0" err="1"/>
              <a:t>thanks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having</a:t>
            </a:r>
            <a:r>
              <a:rPr lang="de-CH" dirty="0"/>
              <a:t> </a:t>
            </a:r>
            <a:r>
              <a:rPr lang="de-CH" dirty="0" err="1"/>
              <a:t>me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 err="1"/>
              <a:t>I’m</a:t>
            </a:r>
            <a:r>
              <a:rPr lang="de-CH" dirty="0"/>
              <a:t> in </a:t>
            </a:r>
            <a:r>
              <a:rPr lang="de-CH" dirty="0" err="1"/>
              <a:t>fact</a:t>
            </a:r>
            <a:r>
              <a:rPr lang="de-CH" dirty="0"/>
              <a:t> a CS </a:t>
            </a:r>
            <a:r>
              <a:rPr lang="de-CH" dirty="0" err="1"/>
              <a:t>student</a:t>
            </a:r>
            <a:r>
              <a:rPr lang="de-CH" dirty="0"/>
              <a:t>, but 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loved</a:t>
            </a:r>
            <a:r>
              <a:rPr lang="de-CH" dirty="0"/>
              <a:t> </a:t>
            </a:r>
            <a:r>
              <a:rPr lang="de-CH" dirty="0" err="1"/>
              <a:t>being</a:t>
            </a:r>
            <a:r>
              <a:rPr lang="de-CH" dirty="0"/>
              <a:t> </a:t>
            </a:r>
            <a:r>
              <a:rPr lang="de-CH" dirty="0" err="1"/>
              <a:t>close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hardware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Big fan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robotics</a:t>
            </a:r>
            <a:r>
              <a:rPr lang="de-CH" dirty="0"/>
              <a:t>…</a:t>
            </a:r>
          </a:p>
          <a:p>
            <a:pPr marL="171450" indent="-171450">
              <a:buFontTx/>
              <a:buChar char="-"/>
            </a:pPr>
            <a:r>
              <a:rPr lang="de-CH" dirty="0"/>
              <a:t>Bit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wacky</a:t>
            </a:r>
            <a:r>
              <a:rPr lang="de-CH" dirty="0"/>
              <a:t> title (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go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times</a:t>
            </a:r>
            <a:r>
              <a:rPr lang="de-CH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22576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 err="1"/>
              <a:t>first</a:t>
            </a:r>
            <a:r>
              <a:rPr lang="de-CH" dirty="0"/>
              <a:t> </a:t>
            </a:r>
            <a:r>
              <a:rPr lang="de-CH" dirty="0" err="1"/>
              <a:t>talk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what’s</a:t>
            </a:r>
            <a:r>
              <a:rPr lang="de-CH" dirty="0"/>
              <a:t> </a:t>
            </a:r>
            <a:r>
              <a:rPr lang="de-CH" dirty="0" err="1"/>
              <a:t>behind</a:t>
            </a:r>
            <a:r>
              <a:rPr lang="de-CH" dirty="0"/>
              <a:t> </a:t>
            </a:r>
            <a:r>
              <a:rPr lang="de-CH" dirty="0" err="1"/>
              <a:t>subtitle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 err="1"/>
              <a:t>mixed</a:t>
            </a:r>
            <a:r>
              <a:rPr lang="de-CH" dirty="0"/>
              <a:t> </a:t>
            </a:r>
            <a:r>
              <a:rPr lang="de-CH" dirty="0" err="1"/>
              <a:t>criticality</a:t>
            </a:r>
            <a:r>
              <a:rPr lang="de-CH" dirty="0"/>
              <a:t> </a:t>
            </a:r>
            <a:r>
              <a:rPr lang="de-CH" dirty="0" err="1"/>
              <a:t>system</a:t>
            </a:r>
            <a:r>
              <a:rPr lang="de-CH" dirty="0"/>
              <a:t>: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less</a:t>
            </a:r>
            <a:r>
              <a:rPr lang="de-CH" dirty="0"/>
              <a:t> </a:t>
            </a:r>
            <a:r>
              <a:rPr lang="de-CH" dirty="0" err="1"/>
              <a:t>important</a:t>
            </a:r>
            <a:r>
              <a:rPr lang="de-CH" dirty="0"/>
              <a:t> </a:t>
            </a:r>
            <a:r>
              <a:rPr lang="de-CH" dirty="0" err="1"/>
              <a:t>tasks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 err="1"/>
              <a:t>allows</a:t>
            </a:r>
            <a:r>
              <a:rPr lang="de-CH" dirty="0"/>
              <a:t> </a:t>
            </a:r>
            <a:r>
              <a:rPr lang="de-CH" dirty="0" err="1"/>
              <a:t>safer</a:t>
            </a:r>
            <a:r>
              <a:rPr lang="de-CH" dirty="0"/>
              <a:t> </a:t>
            </a:r>
            <a:r>
              <a:rPr lang="de-CH" dirty="0" err="1"/>
              <a:t>operation</a:t>
            </a:r>
            <a:r>
              <a:rPr lang="de-CH" dirty="0"/>
              <a:t> on </a:t>
            </a:r>
            <a:r>
              <a:rPr lang="de-CH" dirty="0" err="1"/>
              <a:t>common</a:t>
            </a:r>
            <a:r>
              <a:rPr lang="de-CH" dirty="0"/>
              <a:t> </a:t>
            </a:r>
            <a:r>
              <a:rPr lang="de-CH" dirty="0" err="1"/>
              <a:t>infrastructure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 err="1"/>
              <a:t>pdf</a:t>
            </a:r>
            <a:r>
              <a:rPr lang="de-CH" dirty="0"/>
              <a:t> </a:t>
            </a:r>
            <a:r>
              <a:rPr lang="de-CH" dirty="0" err="1"/>
              <a:t>adds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info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allows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less</a:t>
            </a:r>
            <a:r>
              <a:rPr lang="de-CH" dirty="0"/>
              <a:t> </a:t>
            </a:r>
            <a:r>
              <a:rPr lang="de-CH" dirty="0" err="1"/>
              <a:t>pessimistic</a:t>
            </a:r>
            <a:r>
              <a:rPr lang="de-CH" dirty="0"/>
              <a:t> </a:t>
            </a:r>
            <a:r>
              <a:rPr lang="de-CH" dirty="0" err="1"/>
              <a:t>scheduling</a:t>
            </a:r>
            <a:endParaRPr lang="de-CH" dirty="0"/>
          </a:p>
          <a:p>
            <a:pPr marL="171450" indent="-171450">
              <a:buFontTx/>
              <a:buChar char="-"/>
            </a:pPr>
            <a:endParaRPr lang="de-CH" dirty="0" err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44974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/>
              <a:t>a </a:t>
            </a:r>
            <a:r>
              <a:rPr lang="de-CH" dirty="0" err="1"/>
              <a:t>lot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research</a:t>
            </a:r>
            <a:r>
              <a:rPr lang="de-CH" dirty="0"/>
              <a:t> </a:t>
            </a:r>
            <a:r>
              <a:rPr lang="de-CH" dirty="0" err="1"/>
              <a:t>existing</a:t>
            </a:r>
            <a:r>
              <a:rPr lang="de-CH" dirty="0"/>
              <a:t>: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review</a:t>
            </a:r>
            <a:r>
              <a:rPr lang="de-CH" dirty="0"/>
              <a:t> material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build</a:t>
            </a:r>
            <a:r>
              <a:rPr lang="de-CH" dirty="0"/>
              <a:t> </a:t>
            </a:r>
            <a:r>
              <a:rPr lang="de-CH" dirty="0" err="1"/>
              <a:t>framework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 err="1"/>
              <a:t>want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compare</a:t>
            </a:r>
            <a:r>
              <a:rPr lang="de-CH" dirty="0"/>
              <a:t> different </a:t>
            </a:r>
            <a:r>
              <a:rPr lang="de-CH" dirty="0" err="1"/>
              <a:t>scheduling</a:t>
            </a:r>
            <a:r>
              <a:rPr lang="de-CH" dirty="0"/>
              <a:t> </a:t>
            </a:r>
            <a:r>
              <a:rPr lang="de-CH" dirty="0" err="1"/>
              <a:t>policies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 err="1"/>
              <a:t>energy</a:t>
            </a:r>
            <a:r>
              <a:rPr lang="de-CH" dirty="0"/>
              <a:t>: </a:t>
            </a:r>
            <a:r>
              <a:rPr lang="de-CH" dirty="0" err="1"/>
              <a:t>sometimes</a:t>
            </a:r>
            <a:r>
              <a:rPr lang="de-CH" dirty="0"/>
              <a:t> </a:t>
            </a:r>
            <a:r>
              <a:rPr lang="de-CH" dirty="0" err="1"/>
              <a:t>scheduling</a:t>
            </a:r>
            <a:r>
              <a:rPr lang="de-CH" dirty="0"/>
              <a:t> </a:t>
            </a:r>
            <a:r>
              <a:rPr lang="de-CH" dirty="0" err="1"/>
              <a:t>fails</a:t>
            </a:r>
            <a:r>
              <a:rPr lang="de-CH" dirty="0"/>
              <a:t> </a:t>
            </a:r>
            <a:r>
              <a:rPr lang="de-CH" dirty="0" err="1"/>
              <a:t>because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not </a:t>
            </a:r>
            <a:r>
              <a:rPr lang="de-CH" dirty="0" err="1"/>
              <a:t>enough</a:t>
            </a:r>
            <a:r>
              <a:rPr lang="de-CH" dirty="0"/>
              <a:t> </a:t>
            </a:r>
            <a:r>
              <a:rPr lang="de-CH" dirty="0" err="1"/>
              <a:t>energy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last </a:t>
            </a:r>
            <a:r>
              <a:rPr lang="de-CH" dirty="0" err="1"/>
              <a:t>one</a:t>
            </a:r>
            <a:r>
              <a:rPr lang="de-CH" dirty="0"/>
              <a:t>: non-</a:t>
            </a:r>
            <a:r>
              <a:rPr lang="de-CH" dirty="0" err="1"/>
              <a:t>functional</a:t>
            </a:r>
            <a:r>
              <a:rPr lang="de-CH" dirty="0"/>
              <a:t> </a:t>
            </a:r>
            <a:r>
              <a:rPr lang="de-CH" dirty="0" err="1"/>
              <a:t>requirement</a:t>
            </a:r>
            <a:endParaRPr lang="de-CH" dirty="0"/>
          </a:p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8790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/>
              <a:t>Figure: Different </a:t>
            </a:r>
            <a:r>
              <a:rPr lang="de-CH" dirty="0" err="1"/>
              <a:t>scheduling</a:t>
            </a:r>
            <a:r>
              <a:rPr lang="de-CH" dirty="0"/>
              <a:t> </a:t>
            </a:r>
            <a:r>
              <a:rPr lang="de-CH" dirty="0" err="1"/>
              <a:t>policies</a:t>
            </a:r>
            <a:r>
              <a:rPr lang="de-CH" dirty="0"/>
              <a:t>, </a:t>
            </a:r>
            <a:r>
              <a:rPr lang="de-CH" dirty="0" err="1"/>
              <a:t>compared</a:t>
            </a:r>
            <a:r>
              <a:rPr lang="de-CH" dirty="0"/>
              <a:t> on </a:t>
            </a:r>
            <a:r>
              <a:rPr lang="de-CH" dirty="0" err="1"/>
              <a:t>schedulability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Different design </a:t>
            </a:r>
            <a:r>
              <a:rPr lang="de-CH" dirty="0" err="1"/>
              <a:t>choices</a:t>
            </a:r>
            <a:r>
              <a:rPr lang="de-CH" dirty="0"/>
              <a:t>: </a:t>
            </a:r>
            <a:r>
              <a:rPr lang="de-CH" dirty="0" err="1"/>
              <a:t>Compare</a:t>
            </a:r>
            <a:r>
              <a:rPr lang="de-CH" dirty="0"/>
              <a:t> on LO-/HI-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max</a:t>
            </a:r>
            <a:r>
              <a:rPr lang="de-CH" dirty="0"/>
              <a:t> </a:t>
            </a:r>
            <a:r>
              <a:rPr lang="de-CH" dirty="0" err="1"/>
              <a:t>vs</a:t>
            </a:r>
            <a:r>
              <a:rPr lang="de-CH" dirty="0"/>
              <a:t> </a:t>
            </a:r>
            <a:r>
              <a:rPr lang="de-CH" dirty="0" err="1"/>
              <a:t>avg</a:t>
            </a:r>
            <a:r>
              <a:rPr lang="de-CH" dirty="0"/>
              <a:t> </a:t>
            </a:r>
            <a:r>
              <a:rPr lang="de-CH" dirty="0" err="1"/>
              <a:t>util</a:t>
            </a:r>
            <a:r>
              <a:rPr lang="de-CH" dirty="0"/>
              <a:t>?</a:t>
            </a:r>
          </a:p>
          <a:p>
            <a:pPr marL="171450" indent="-171450">
              <a:buFontTx/>
              <a:buChar char="-"/>
            </a:pPr>
            <a:r>
              <a:rPr lang="de-CH" dirty="0"/>
              <a:t>Also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familiarize</a:t>
            </a:r>
            <a:r>
              <a:rPr lang="de-CH" dirty="0"/>
              <a:t> </a:t>
            </a:r>
            <a:r>
              <a:rPr lang="de-CH" dirty="0" err="1"/>
              <a:t>myself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whole</a:t>
            </a:r>
            <a:r>
              <a:rPr lang="de-CH" dirty="0"/>
              <a:t> </a:t>
            </a:r>
            <a:r>
              <a:rPr lang="de-CH" dirty="0" err="1"/>
              <a:t>topic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Task </a:t>
            </a:r>
            <a:r>
              <a:rPr lang="de-CH" dirty="0" err="1"/>
              <a:t>sets</a:t>
            </a:r>
            <a:r>
              <a:rPr lang="de-CH" dirty="0"/>
              <a:t> not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favor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scheduling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other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96847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/>
              <a:t>Figure: See different PDFs, do </a:t>
            </a:r>
            <a:r>
              <a:rPr lang="de-CH" dirty="0" err="1"/>
              <a:t>operations</a:t>
            </a:r>
            <a:r>
              <a:rPr lang="de-CH" dirty="0"/>
              <a:t> on </a:t>
            </a:r>
            <a:r>
              <a:rPr lang="de-CH" dirty="0" err="1"/>
              <a:t>them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Performance: </a:t>
            </a:r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binary</a:t>
            </a:r>
            <a:r>
              <a:rPr lang="de-CH" dirty="0"/>
              <a:t> (YES/NO)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69129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- Figure: Lot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research</a:t>
            </a:r>
            <a:r>
              <a:rPr lang="de-CH" dirty="0"/>
              <a:t>, also </a:t>
            </a:r>
            <a:r>
              <a:rPr lang="de-CH" dirty="0" err="1"/>
              <a:t>here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TIK (?) Different </a:t>
            </a:r>
            <a:r>
              <a:rPr lang="de-CH" dirty="0" err="1"/>
              <a:t>ways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scheduling</a:t>
            </a:r>
            <a:r>
              <a:rPr lang="de-CH" dirty="0"/>
              <a:t>,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fails</a:t>
            </a:r>
            <a:r>
              <a:rPr lang="de-CH" dirty="0"/>
              <a:t> </a:t>
            </a:r>
            <a:r>
              <a:rPr lang="de-CH" dirty="0" err="1"/>
              <a:t>because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energy</a:t>
            </a:r>
            <a:r>
              <a:rPr lang="de-CH" dirty="0"/>
              <a:t>.</a:t>
            </a:r>
          </a:p>
          <a:p>
            <a:pPr marL="171450" indent="-171450">
              <a:buFontTx/>
              <a:buChar char="-"/>
            </a:pPr>
            <a:r>
              <a:rPr lang="de-CH" dirty="0" err="1"/>
              <a:t>might</a:t>
            </a:r>
            <a:r>
              <a:rPr lang="de-CH" dirty="0"/>
              <a:t> </a:t>
            </a:r>
            <a:r>
              <a:rPr lang="de-CH" dirty="0" err="1"/>
              <a:t>seem</a:t>
            </a:r>
            <a:r>
              <a:rPr lang="de-CH" dirty="0"/>
              <a:t> a </a:t>
            </a:r>
            <a:r>
              <a:rPr lang="de-CH" dirty="0" err="1"/>
              <a:t>bit</a:t>
            </a:r>
            <a:r>
              <a:rPr lang="de-CH" dirty="0"/>
              <a:t> off-topic, but </a:t>
            </a:r>
            <a:r>
              <a:rPr lang="de-CH" dirty="0" err="1"/>
              <a:t>maybe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modeled</a:t>
            </a:r>
            <a:r>
              <a:rPr lang="de-CH" dirty="0"/>
              <a:t> </a:t>
            </a:r>
            <a:r>
              <a:rPr lang="de-CH" dirty="0" err="1"/>
              <a:t>using</a:t>
            </a:r>
            <a:r>
              <a:rPr lang="de-CH" dirty="0"/>
              <a:t> </a:t>
            </a:r>
            <a:r>
              <a:rPr lang="de-CH" dirty="0" err="1"/>
              <a:t>principles</a:t>
            </a:r>
            <a:r>
              <a:rPr lang="de-CH" dirty="0"/>
              <a:t> </a:t>
            </a:r>
            <a:r>
              <a:rPr lang="de-CH" dirty="0" err="1"/>
              <a:t>already</a:t>
            </a:r>
            <a:r>
              <a:rPr lang="de-CH" dirty="0"/>
              <a:t> in </a:t>
            </a:r>
            <a:r>
              <a:rPr lang="de-CH" dirty="0" err="1"/>
              <a:t>use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Try </a:t>
            </a:r>
            <a:r>
              <a:rPr lang="de-CH" dirty="0" err="1"/>
              <a:t>introducing</a:t>
            </a:r>
            <a:r>
              <a:rPr lang="de-CH" dirty="0"/>
              <a:t> power </a:t>
            </a:r>
            <a:r>
              <a:rPr lang="de-CH" dirty="0" err="1"/>
              <a:t>source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going</a:t>
            </a:r>
            <a:r>
              <a:rPr lang="de-CH" dirty="0"/>
              <a:t> </a:t>
            </a:r>
            <a:r>
              <a:rPr lang="de-CH" dirty="0" err="1"/>
              <a:t>too</a:t>
            </a:r>
            <a:r>
              <a:rPr lang="de-CH" dirty="0"/>
              <a:t> </a:t>
            </a:r>
            <a:r>
              <a:rPr lang="de-CH" dirty="0" err="1"/>
              <a:t>far</a:t>
            </a:r>
            <a:r>
              <a:rPr lang="de-CH" dirty="0"/>
              <a:t> off </a:t>
            </a:r>
            <a:r>
              <a:rPr lang="de-CH" dirty="0" err="1"/>
              <a:t>tracks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28054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-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concludes</a:t>
            </a:r>
            <a:r>
              <a:rPr lang="de-CH" dirty="0"/>
              <a:t> </a:t>
            </a:r>
            <a:r>
              <a:rPr lang="de-CH" dirty="0" err="1"/>
              <a:t>my</a:t>
            </a:r>
            <a:r>
              <a:rPr lang="de-CH" dirty="0"/>
              <a:t> </a:t>
            </a:r>
            <a:r>
              <a:rPr lang="de-CH" dirty="0" err="1"/>
              <a:t>introduction</a:t>
            </a:r>
            <a:r>
              <a:rPr lang="de-CH" dirty="0"/>
              <a:t>, happy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hear</a:t>
            </a:r>
            <a:r>
              <a:rPr lang="de-CH" dirty="0"/>
              <a:t> </a:t>
            </a:r>
            <a:r>
              <a:rPr lang="de-CH" dirty="0" err="1"/>
              <a:t>questions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comments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29388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endParaRPr lang="de-CH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A552493-F94F-4ADF-8B36-14A53F8788E2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1A63-80F8-4201-B64E-31BB074D2721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4000" y="619200"/>
            <a:ext cx="8496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6217337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8B68-A412-48E1-8005-10C885DF069B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61994166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4526-A5B5-49DC-874A-F021FE058E7D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11650301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7428107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7288-69CF-457D-8150-212168E2A2FC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2824548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1C1D-1D01-43E1-ACD8-720C82AAD790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4429360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4D1D-8377-4615-A605-F1CD29577C28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7580105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A019-F8E8-444D-8A67-E92F522E8A6C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79920738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2470-159E-4E81-BFBD-D5E3F9AA6B51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8240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ECAF-28E1-4566-B890-BB733225FC60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4000" y="619200"/>
            <a:ext cx="8496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7167073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A039-E542-4D68-BAB0-FE1E7E7A9303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41B7-CD22-4010-8AF7-29551416326A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35519608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8DD8-E0B1-4D78-A95E-22FB3D77F740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071895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4415093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920D-226F-4186-A320-A2309D120459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218379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E90D-E9ED-45F8-A29E-1BA3EA0F2E7D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4177067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541E-3BE2-4F90-9385-F10B43571141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848614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8632-97F4-4338-BA9A-69AF73E31B02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05950146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750A-7B59-4CB4-A4E9-6CE133D9C2D5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1499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C687-9667-4A91-83FB-82ABA5062E4A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4000" y="619200"/>
            <a:ext cx="8496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952964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5761-4C8B-4E6C-BBAA-C75F31EC055C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16104071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E1BA-7824-4E9F-92B6-63045761788B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4E26-3A92-48E3-81EC-F16F0C23519A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022019614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7604177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4D62-8FA1-4214-9BA2-65A644F83FE3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7565533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A569-A7A9-43FF-B94B-543D8151072C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0016072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683A-787A-4B58-BE8C-0205EC85A25C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554994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428F-820C-43D7-81C2-AAF46A5A0992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34051347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FEB1-577C-4CCD-99F0-99AFEC529D67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5062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6333-6D30-4AB1-9ADF-0E43DF329680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4000" y="619200"/>
            <a:ext cx="8496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99774598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2E22-4866-46EA-94E7-181BD62B32F2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72352733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97FA-F456-45B6-A077-CC48F3589700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90927257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durch Klicken auf das Symbol hinzufügen und in den Hintergrund stellen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CH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400" dirty="0">
                <a:solidFill>
                  <a:schemeClr val="tx1"/>
                </a:solidFill>
              </a:rPr>
              <a:t>Bild</a:t>
            </a:r>
            <a:r>
              <a:rPr lang="de-CH" sz="1400" baseline="0" dirty="0">
                <a:solidFill>
                  <a:schemeClr val="tx1"/>
                </a:solidFill>
              </a:rPr>
              <a:t> ersetzen: Bild markieren – rechte Maustaste – Bild ändern</a:t>
            </a:r>
            <a:endParaRPr lang="de-CH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95731896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9615-21CD-416E-A212-567B10955DDD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8090643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DA59-77A3-492B-AC83-479B957014BB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5786949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EB10F-9C8D-4B44-945A-CBDDA8977B53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3126282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8A411-B33B-4001-AE4D-D4859E915266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97713193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08C9-F968-4A69-9438-677942A3A350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55527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9AA9-FF14-4EC6-B3CE-F4D09303BF7F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4000" y="619200"/>
            <a:ext cx="8496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64614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2DD2-A28C-421E-AD45-34D9DF0FE1FC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554685497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2EB0-2980-4993-9F74-A9D5C537F186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885317893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1323782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E771-6F84-4E38-B75D-6A38FCCA8B77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F39C-9D43-4CAF-A2EB-66A59EE1E9BF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52134660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476E-C878-4C8D-A3CE-B2595E8C0FD4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57501641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83C6-715C-4156-9205-2FD5D4C478FD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3859810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E5FF-866F-4E0A-AC0E-CD338B0787DD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218217202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BB15-1A9C-498E-B8B8-F5C8EEB609AC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05346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F780-D3A6-496C-AA51-72754EE9C7A0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4000" y="619200"/>
            <a:ext cx="8496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57669165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CD89-C21A-4EFB-AAFE-2C571ED8D9AA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14408319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91D0-82D0-4ACF-8C9A-29866F2A6694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946796467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0278699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2D11-0991-438D-93DC-4A3A38572E71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5968026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68BE-E3AF-4639-82E7-A316660BB769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44E4-D78A-4E0B-A419-284A42AC4A68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51594066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2FE5-838B-49A7-BE74-523DA326DC35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29619665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BD93-3CF0-4519-B4BB-DFAC423CFD15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032043922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D47C-3BC5-4023-A061-DBC2063832FF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18659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5ADE-FFEB-4C00-ACC3-D6975353C58C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4000" y="619200"/>
            <a:ext cx="8496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935044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A3FF-924A-4A58-9DA4-7CA0D1E148AE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925832154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54F0-8B2C-4E1D-BE09-34D4D2F0692E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891867191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13536330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825-79BC-4178-866A-C90B7AADF361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431512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D9A0-0C40-4AE2-B740-3504C3722571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4132396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CD12-FDFB-49B3-A826-A83012EE564A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7EA2-6A35-4291-A193-8C3B4755989E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86985043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8FC7-6A1F-4857-80C2-95D88D0BF642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5868444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CF44-44A6-4F8B-85A6-EF1DB9A4BA3C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27162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94E0-1BE9-438B-AD1B-5FF82F8964DE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4000" y="619200"/>
            <a:ext cx="8496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1155933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2BBE-7624-435C-8652-FB336FC87691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698557852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C30C-145D-4F2E-9572-C9B502B708D7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995729414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69707010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DA91-BD4B-4C6D-876F-368334648E98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2592757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196B-8F51-41BB-8A97-A9CFE4066A81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61046681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ACBC-F363-4770-8D80-6B32951F9ACC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7695929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5FC5-50A9-4341-B61E-C198797FCBA0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3A3E-3750-4E21-9C8C-451070FD791B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653004864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48C2-9173-424C-9F4A-95E5302324F5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6008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E866-E89C-49C5-9CF9-2C59DA3A71C7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31621A8-C433-4970-AC48-8F850BEDB9C7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Initial </a:t>
            </a:r>
            <a:r>
              <a:rPr lang="de-CH" sz="800" b="1" dirty="0" err="1"/>
              <a:t>Presentation</a:t>
            </a:r>
            <a:endParaRPr lang="de-CH" sz="8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5AB3C64-A3A0-4813-8A16-F52989B5F9DA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</p:spTree>
    <p:extLst>
      <p:ext uri="{BB962C8B-B14F-4D97-AF65-F5344CB8AC3E}">
        <p14:creationId xmlns:p14="http://schemas.microsoft.com/office/powerpoint/2010/main" val="325301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8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5556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1275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orient="horz" pos="3045" userDrawn="1">
          <p15:clr>
            <a:srgbClr val="F26B43"/>
          </p15:clr>
        </p15:guide>
        <p15:guide id="8" orient="horz" pos="3929" userDrawn="1">
          <p15:clr>
            <a:srgbClr val="F26B43"/>
          </p15:clr>
        </p15:guide>
        <p15:guide id="9" orient="horz" pos="3974" userDrawn="1">
          <p15:clr>
            <a:srgbClr val="F26B43"/>
          </p15:clr>
        </p15:guide>
        <p15:guide id="10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F776928B-4CC5-4AD5-A6E2-0409983CDC48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</p:spTree>
    <p:extLst>
      <p:ext uri="{BB962C8B-B14F-4D97-AF65-F5344CB8AC3E}">
        <p14:creationId xmlns:p14="http://schemas.microsoft.com/office/powerpoint/2010/main" val="27666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pos="204">
          <p15:clr>
            <a:srgbClr val="F26B43"/>
          </p15:clr>
        </p15:guide>
        <p15:guide id="3" pos="5556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1275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3974">
          <p15:clr>
            <a:srgbClr val="F26B43"/>
          </p15:clr>
        </p15:guide>
        <p15:guide id="10" orient="horz" pos="426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49403CBC-8D82-4075-8156-4CD4D729C969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</p:spTree>
    <p:extLst>
      <p:ext uri="{BB962C8B-B14F-4D97-AF65-F5344CB8AC3E}">
        <p14:creationId xmlns:p14="http://schemas.microsoft.com/office/powerpoint/2010/main" val="131037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pos="204">
          <p15:clr>
            <a:srgbClr val="F26B43"/>
          </p15:clr>
        </p15:guide>
        <p15:guide id="3" pos="5556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1275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3974">
          <p15:clr>
            <a:srgbClr val="F26B43"/>
          </p15:clr>
        </p15:guide>
        <p15:guide id="10" orient="horz" pos="426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936DCAFA-3B6A-46D9-A186-794EF5609DD2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</p:spTree>
    <p:extLst>
      <p:ext uri="{BB962C8B-B14F-4D97-AF65-F5344CB8AC3E}">
        <p14:creationId xmlns:p14="http://schemas.microsoft.com/office/powerpoint/2010/main" val="268968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pos="204">
          <p15:clr>
            <a:srgbClr val="F26B43"/>
          </p15:clr>
        </p15:guide>
        <p15:guide id="3" pos="5556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1275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3974">
          <p15:clr>
            <a:srgbClr val="F26B43"/>
          </p15:clr>
        </p15:guide>
        <p15:guide id="10" orient="horz" pos="426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0FCD0998-14E3-4EAE-87D1-1C7479856921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</p:spTree>
    <p:extLst>
      <p:ext uri="{BB962C8B-B14F-4D97-AF65-F5344CB8AC3E}">
        <p14:creationId xmlns:p14="http://schemas.microsoft.com/office/powerpoint/2010/main" val="341693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pos="204">
          <p15:clr>
            <a:srgbClr val="F26B43"/>
          </p15:clr>
        </p15:guide>
        <p15:guide id="3" pos="5556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1275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3974">
          <p15:clr>
            <a:srgbClr val="F26B43"/>
          </p15:clr>
        </p15:guide>
        <p15:guide id="10" orient="horz" pos="426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38A63F1C-FC26-4153-B0A2-63AA2F6B79DE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</p:spTree>
    <p:extLst>
      <p:ext uri="{BB962C8B-B14F-4D97-AF65-F5344CB8AC3E}">
        <p14:creationId xmlns:p14="http://schemas.microsoft.com/office/powerpoint/2010/main" val="72124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4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pos="204">
          <p15:clr>
            <a:srgbClr val="F26B43"/>
          </p15:clr>
        </p15:guide>
        <p15:guide id="3" pos="5556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1275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3974">
          <p15:clr>
            <a:srgbClr val="F26B43"/>
          </p15:clr>
        </p15:guide>
        <p15:guide id="10" orient="horz" pos="426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D71CCE1D-F3F0-4240-AD74-A5FA44A42E57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</p:spTree>
    <p:extLst>
      <p:ext uri="{BB962C8B-B14F-4D97-AF65-F5344CB8AC3E}">
        <p14:creationId xmlns:p14="http://schemas.microsoft.com/office/powerpoint/2010/main" val="144471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pos="204">
          <p15:clr>
            <a:srgbClr val="F26B43"/>
          </p15:clr>
        </p15:guide>
        <p15:guide id="3" pos="5556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1275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3974">
          <p15:clr>
            <a:srgbClr val="F26B43"/>
          </p15:clr>
        </p15:guide>
        <p15:guide id="10" orient="horz" pos="4269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DCF2A9A4-92C2-472D-BA91-2BA2ED5E5A60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</p:spTree>
    <p:extLst>
      <p:ext uri="{BB962C8B-B14F-4D97-AF65-F5344CB8AC3E}">
        <p14:creationId xmlns:p14="http://schemas.microsoft.com/office/powerpoint/2010/main" val="37056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pos="204">
          <p15:clr>
            <a:srgbClr val="F26B43"/>
          </p15:clr>
        </p15:guide>
        <p15:guide id="3" pos="5556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1275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3974">
          <p15:clr>
            <a:srgbClr val="F26B43"/>
          </p15:clr>
        </p15:guide>
        <p15:guide id="10" orient="horz" pos="42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744850"/>
          </a:xfrm>
        </p:spPr>
        <p:txBody>
          <a:bodyPr/>
          <a:lstStyle/>
          <a:p>
            <a:r>
              <a:rPr lang="de-CH" dirty="0"/>
              <a:t>Luca Stalder</a:t>
            </a:r>
          </a:p>
          <a:p>
            <a:endParaRPr lang="de-CH" dirty="0"/>
          </a:p>
          <a:p>
            <a:r>
              <a:rPr lang="de-CH" b="1" dirty="0" err="1"/>
              <a:t>Advisors</a:t>
            </a:r>
            <a:r>
              <a:rPr lang="de-CH" b="1" dirty="0"/>
              <a:t>:</a:t>
            </a:r>
            <a:r>
              <a:rPr lang="de-CH" dirty="0"/>
              <a:t> Stefan </a:t>
            </a:r>
            <a:r>
              <a:rPr lang="de-CH" dirty="0" err="1"/>
              <a:t>Drašković</a:t>
            </a:r>
            <a:r>
              <a:rPr lang="de-CH" dirty="0"/>
              <a:t> , Dr. Rehan Ahmed</a:t>
            </a:r>
          </a:p>
          <a:p>
            <a:r>
              <a:rPr lang="de-CH" b="1" dirty="0" err="1"/>
              <a:t>Supervising</a:t>
            </a:r>
            <a:r>
              <a:rPr lang="de-CH" b="1" dirty="0"/>
              <a:t> Professor:</a:t>
            </a:r>
            <a:r>
              <a:rPr lang="de-CH" dirty="0"/>
              <a:t> Prof. Dr. Lothar Thiele, </a:t>
            </a:r>
            <a:br>
              <a:rPr lang="de-CH" dirty="0"/>
            </a:br>
            <a:r>
              <a:rPr lang="en-US" dirty="0"/>
              <a:t>Computer Engineering and Networks Laboratory 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>
          <a:xfrm>
            <a:off x="7937624" y="6308726"/>
            <a:ext cx="612068" cy="468312"/>
          </a:xfrm>
        </p:spPr>
        <p:txBody>
          <a:bodyPr/>
          <a:lstStyle/>
          <a:p>
            <a:fld id="{F0ED7296-03EC-495D-A35F-693D1BAB687C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>
          <a:xfrm>
            <a:off x="4572000" y="6308726"/>
            <a:ext cx="3208613" cy="468312"/>
          </a:xfrm>
        </p:spPr>
        <p:txBody>
          <a:bodyPr/>
          <a:lstStyle/>
          <a:p>
            <a:r>
              <a:rPr lang="de-CH" dirty="0"/>
              <a:t>Luca Stalder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>
          <a:xfrm>
            <a:off x="8626351" y="6308726"/>
            <a:ext cx="266700" cy="468312"/>
          </a:xfrm>
        </p:spPr>
        <p:txBody>
          <a:bodyPr/>
          <a:lstStyle/>
          <a:p>
            <a:fld id="{6C6AE60A-B69C-4790-82F7-3882EDF23186}" type="slidenum">
              <a:rPr lang="de-CH" smtClean="0"/>
              <a:pPr/>
              <a:t>1</a:t>
            </a:fld>
            <a:endParaRPr lang="de-CH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</p:spPr>
        <p:txBody>
          <a:bodyPr/>
          <a:lstStyle/>
          <a:p>
            <a:pPr lvl="0">
              <a:spcBef>
                <a:spcPts val="500"/>
              </a:spcBef>
              <a:buClr>
                <a:srgbClr val="1F407A"/>
              </a:buClr>
            </a:pPr>
            <a:r>
              <a:rPr lang="de-CH" dirty="0"/>
              <a:t>I </a:t>
            </a:r>
            <a:r>
              <a:rPr lang="de-CH" dirty="0" err="1"/>
              <a:t>bet</a:t>
            </a:r>
            <a:r>
              <a:rPr lang="de-CH" dirty="0"/>
              <a:t> </a:t>
            </a:r>
            <a:r>
              <a:rPr lang="de-CH" dirty="0" err="1"/>
              <a:t>my</a:t>
            </a:r>
            <a:r>
              <a:rPr lang="de-CH" dirty="0"/>
              <a:t> plane </a:t>
            </a:r>
            <a:r>
              <a:rPr lang="de-CH" dirty="0" err="1"/>
              <a:t>won’t</a:t>
            </a:r>
            <a:r>
              <a:rPr lang="de-CH" dirty="0"/>
              <a:t> crash</a:t>
            </a:r>
            <a:br>
              <a:rPr lang="de-CH" dirty="0"/>
            </a:br>
            <a:br>
              <a:rPr lang="de-CH" sz="1600" dirty="0"/>
            </a:br>
            <a:r>
              <a:rPr lang="de-CH" sz="1600" b="0" dirty="0">
                <a:ea typeface="+mn-ea"/>
                <a:cs typeface="+mn-cs"/>
              </a:rPr>
              <a:t>A </a:t>
            </a:r>
            <a:r>
              <a:rPr lang="de-CH" sz="1600" b="0" dirty="0" err="1">
                <a:ea typeface="+mn-ea"/>
                <a:cs typeface="+mn-cs"/>
              </a:rPr>
              <a:t>framework</a:t>
            </a:r>
            <a:r>
              <a:rPr lang="de-CH" sz="1600" b="0" dirty="0">
                <a:ea typeface="+mn-ea"/>
                <a:cs typeface="+mn-cs"/>
              </a:rPr>
              <a:t> </a:t>
            </a:r>
            <a:r>
              <a:rPr lang="de-CH" sz="1600" b="0" dirty="0" err="1">
                <a:ea typeface="+mn-ea"/>
                <a:cs typeface="+mn-cs"/>
              </a:rPr>
              <a:t>for</a:t>
            </a:r>
            <a:r>
              <a:rPr lang="de-CH" sz="1600" b="0" dirty="0">
                <a:ea typeface="+mn-ea"/>
                <a:cs typeface="+mn-cs"/>
              </a:rPr>
              <a:t> </a:t>
            </a:r>
            <a:r>
              <a:rPr lang="de-CH" sz="1600" b="0" dirty="0" err="1">
                <a:ea typeface="+mn-ea"/>
                <a:cs typeface="+mn-cs"/>
              </a:rPr>
              <a:t>stochastic</a:t>
            </a:r>
            <a:r>
              <a:rPr lang="de-CH" sz="1600" b="0" dirty="0">
                <a:ea typeface="+mn-ea"/>
                <a:cs typeface="+mn-cs"/>
              </a:rPr>
              <a:t> </a:t>
            </a:r>
            <a:r>
              <a:rPr lang="de-CH" sz="1600" b="0" dirty="0" err="1">
                <a:ea typeface="+mn-ea"/>
                <a:cs typeface="+mn-cs"/>
              </a:rPr>
              <a:t>analysis</a:t>
            </a:r>
            <a:r>
              <a:rPr lang="de-CH" sz="1600" b="0" dirty="0">
                <a:ea typeface="+mn-ea"/>
                <a:cs typeface="+mn-cs"/>
              </a:rPr>
              <a:t> </a:t>
            </a:r>
            <a:r>
              <a:rPr lang="de-CH" sz="1600" b="0" dirty="0" err="1">
                <a:ea typeface="+mn-ea"/>
                <a:cs typeface="+mn-cs"/>
              </a:rPr>
              <a:t>of</a:t>
            </a:r>
            <a:r>
              <a:rPr lang="de-CH" sz="1600" b="0" dirty="0">
                <a:ea typeface="+mn-ea"/>
                <a:cs typeface="+mn-cs"/>
              </a:rPr>
              <a:t> </a:t>
            </a:r>
            <a:r>
              <a:rPr lang="de-CH" sz="1600" b="0" dirty="0" err="1">
                <a:ea typeface="+mn-ea"/>
                <a:cs typeface="+mn-cs"/>
              </a:rPr>
              <a:t>mixed-criticality</a:t>
            </a:r>
            <a:r>
              <a:rPr lang="de-CH" sz="1600" b="0" dirty="0">
                <a:ea typeface="+mn-ea"/>
                <a:cs typeface="+mn-cs"/>
              </a:rPr>
              <a:t> </a:t>
            </a:r>
            <a:r>
              <a:rPr lang="de-CH" sz="1600" b="0" dirty="0" err="1">
                <a:ea typeface="+mn-ea"/>
                <a:cs typeface="+mn-cs"/>
              </a:rPr>
              <a:t>scheduling</a:t>
            </a:r>
            <a:endParaRPr lang="de-CH" dirty="0"/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" b="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533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nhaltsplatzhalter 10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CH" dirty="0"/>
                  <a:t>Consider </a:t>
                </a:r>
                <a:r>
                  <a:rPr lang="de-CH" dirty="0" err="1"/>
                  <a:t>task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de-CH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</m:oMath>
                </a14:m>
                <a:endParaRPr lang="de-CH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CH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de-CH" i="1" dirty="0"/>
                  <a:t>T: </a:t>
                </a:r>
                <a:r>
                  <a:rPr lang="de-CH" i="1" dirty="0" err="1"/>
                  <a:t>Period</a:t>
                </a:r>
                <a:r>
                  <a:rPr lang="de-CH" i="1" dirty="0"/>
                  <a:t>,</a:t>
                </a:r>
              </a:p>
              <a:p>
                <a:pPr lvl="1"/>
                <a:r>
                  <a:rPr lang="de-CH" i="1" dirty="0"/>
                  <a:t>D: Deadline,</a:t>
                </a:r>
              </a:p>
              <a:p>
                <a:pPr lvl="1"/>
                <a:r>
                  <a:rPr lang="el-GR" i="1" dirty="0"/>
                  <a:t>χ</a:t>
                </a:r>
                <a:r>
                  <a:rPr lang="de-CH" i="1" dirty="0"/>
                  <a:t>: </a:t>
                </a:r>
                <a:r>
                  <a:rPr lang="de-CH" i="1" dirty="0" err="1"/>
                  <a:t>Criticality</a:t>
                </a:r>
                <a:r>
                  <a:rPr lang="de-CH" i="1" dirty="0"/>
                  <a:t> Level,</a:t>
                </a:r>
              </a:p>
              <a:p>
                <a:pPr lvl="1"/>
                <a:r>
                  <a:rPr lang="de-CH" i="1" dirty="0"/>
                  <a:t>C(LO): </a:t>
                </a:r>
                <a:r>
                  <a:rPr lang="de-CH" i="1" dirty="0" err="1"/>
                  <a:t>Worst-case</a:t>
                </a:r>
                <a:r>
                  <a:rPr lang="de-CH" i="1" dirty="0"/>
                  <a:t> </a:t>
                </a:r>
                <a:r>
                  <a:rPr lang="de-CH" i="1" dirty="0" err="1"/>
                  <a:t>execution</a:t>
                </a:r>
                <a:r>
                  <a:rPr lang="de-CH" i="1" dirty="0"/>
                  <a:t> time in LO-mode,</a:t>
                </a:r>
              </a:p>
              <a:p>
                <a:pPr lvl="1"/>
                <a:r>
                  <a:rPr lang="de-CH" i="1" dirty="0"/>
                  <a:t>C(HI): </a:t>
                </a:r>
                <a:r>
                  <a:rPr lang="de-CH" i="1" dirty="0" err="1"/>
                  <a:t>Worst-case</a:t>
                </a:r>
                <a:r>
                  <a:rPr lang="de-CH" i="1" dirty="0"/>
                  <a:t> </a:t>
                </a:r>
                <a:r>
                  <a:rPr lang="de-CH" i="1" dirty="0" err="1"/>
                  <a:t>execution</a:t>
                </a:r>
                <a:r>
                  <a:rPr lang="de-CH" i="1" dirty="0"/>
                  <a:t> time in HI-mode,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CH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de-CH" dirty="0">
                    <a:solidFill>
                      <a:srgbClr val="FF0000"/>
                    </a:solidFill>
                  </a:rPr>
                  <a:t>: </a:t>
                </a:r>
                <a:r>
                  <a:rPr lang="de-CH" dirty="0" err="1">
                    <a:solidFill>
                      <a:srgbClr val="FF0000"/>
                    </a:solidFill>
                  </a:rPr>
                  <a:t>Probability</a:t>
                </a:r>
                <a:r>
                  <a:rPr lang="de-CH" dirty="0">
                    <a:solidFill>
                      <a:srgbClr val="FF0000"/>
                    </a:solidFill>
                  </a:rPr>
                  <a:t> </a:t>
                </a:r>
                <a:r>
                  <a:rPr lang="de-CH" dirty="0" err="1">
                    <a:solidFill>
                      <a:srgbClr val="FF0000"/>
                    </a:solidFill>
                  </a:rPr>
                  <a:t>distribution</a:t>
                </a:r>
                <a:r>
                  <a:rPr lang="de-CH" dirty="0">
                    <a:solidFill>
                      <a:srgbClr val="FF0000"/>
                    </a:solidFill>
                  </a:rPr>
                  <a:t> </a:t>
                </a:r>
                <a:r>
                  <a:rPr lang="de-CH" dirty="0" err="1">
                    <a:solidFill>
                      <a:srgbClr val="FF0000"/>
                    </a:solidFill>
                  </a:rPr>
                  <a:t>function</a:t>
                </a:r>
                <a:r>
                  <a:rPr lang="de-CH" dirty="0">
                    <a:solidFill>
                      <a:srgbClr val="FF0000"/>
                    </a:solidFill>
                  </a:rPr>
                  <a:t> </a:t>
                </a:r>
                <a:r>
                  <a:rPr lang="de-CH" dirty="0" err="1">
                    <a:solidFill>
                      <a:srgbClr val="FF0000"/>
                    </a:solidFill>
                  </a:rPr>
                  <a:t>of</a:t>
                </a:r>
                <a:r>
                  <a:rPr lang="de-CH" dirty="0">
                    <a:solidFill>
                      <a:srgbClr val="FF0000"/>
                    </a:solidFill>
                  </a:rPr>
                  <a:t> </a:t>
                </a:r>
                <a:r>
                  <a:rPr lang="de-CH" dirty="0" err="1">
                    <a:solidFill>
                      <a:srgbClr val="FF0000"/>
                    </a:solidFill>
                  </a:rPr>
                  <a:t>execution</a:t>
                </a:r>
                <a:r>
                  <a:rPr lang="de-CH" dirty="0">
                    <a:solidFill>
                      <a:srgbClr val="FF0000"/>
                    </a:solidFill>
                  </a:rPr>
                  <a:t> time</a:t>
                </a:r>
              </a:p>
              <a:p>
                <a:pPr marL="361950" lvl="1" indent="0">
                  <a:buNone/>
                </a:pPr>
                <a:endParaRPr lang="de-CH" dirty="0"/>
              </a:p>
              <a:p>
                <a:pPr marL="361950" lvl="1" indent="0">
                  <a:buNone/>
                </a:pPr>
                <a:r>
                  <a:rPr lang="de-CH" dirty="0"/>
                  <a:t>)</a:t>
                </a:r>
              </a:p>
              <a:p>
                <a:endParaRPr lang="de-CH" dirty="0"/>
              </a:p>
            </p:txBody>
          </p:sp>
        </mc:Choice>
        <mc:Fallback xmlns="">
          <p:sp>
            <p:nvSpPr>
              <p:cNvPr id="11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02" t="-202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F678-025F-4629-9AD1-DFF356ED42D5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24614" cy="972000"/>
          </a:xfrm>
        </p:spPr>
        <p:txBody>
          <a:bodyPr/>
          <a:lstStyle/>
          <a:p>
            <a:r>
              <a:rPr lang="de-CH" dirty="0" err="1"/>
              <a:t>Introduction</a:t>
            </a:r>
            <a:br>
              <a:rPr lang="de-CH" dirty="0"/>
            </a:br>
            <a:r>
              <a:rPr lang="de-CH" dirty="0"/>
              <a:t>	</a:t>
            </a:r>
            <a:r>
              <a:rPr lang="de-CH" sz="2000" b="0" dirty="0" err="1"/>
              <a:t>Stochastic</a:t>
            </a:r>
            <a:r>
              <a:rPr lang="de-CH" sz="2000" b="0" dirty="0"/>
              <a:t> </a:t>
            </a:r>
            <a:r>
              <a:rPr lang="de-CH" sz="2000" b="0" dirty="0" err="1"/>
              <a:t>analysis</a:t>
            </a:r>
            <a:r>
              <a:rPr lang="de-CH" sz="2000" b="0" dirty="0"/>
              <a:t> </a:t>
            </a:r>
            <a:r>
              <a:rPr lang="de-CH" sz="2000" b="0" dirty="0" err="1"/>
              <a:t>of</a:t>
            </a:r>
            <a:r>
              <a:rPr lang="de-CH" sz="2000" b="0" dirty="0"/>
              <a:t> </a:t>
            </a:r>
            <a:r>
              <a:rPr lang="de-CH" sz="2000" b="0" dirty="0" err="1"/>
              <a:t>mixed-criticality</a:t>
            </a:r>
            <a:r>
              <a:rPr lang="de-CH" sz="2000" b="0" dirty="0"/>
              <a:t> </a:t>
            </a:r>
            <a:r>
              <a:rPr lang="de-CH" sz="2000" b="0" dirty="0" err="1"/>
              <a:t>systems</a:t>
            </a:r>
            <a:r>
              <a:rPr lang="de-CH" sz="2000" b="0" dirty="0"/>
              <a:t>:</a:t>
            </a:r>
            <a:br>
              <a:rPr lang="de-CH" sz="3200" b="0" dirty="0">
                <a:solidFill>
                  <a:prstClr val="white"/>
                </a:solidFill>
              </a:rPr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3034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845697"/>
            <a:ext cx="8496300" cy="4210046"/>
          </a:xfrm>
        </p:spPr>
        <p:txBody>
          <a:bodyPr/>
          <a:lstStyle/>
          <a:p>
            <a:r>
              <a:rPr lang="de-CH" dirty="0" err="1"/>
              <a:t>Build</a:t>
            </a:r>
            <a:r>
              <a:rPr lang="de-CH" dirty="0"/>
              <a:t> a </a:t>
            </a:r>
            <a:r>
              <a:rPr lang="de-CH" dirty="0" err="1"/>
              <a:t>framework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…</a:t>
            </a:r>
          </a:p>
          <a:p>
            <a:endParaRPr lang="de-CH" dirty="0"/>
          </a:p>
          <a:p>
            <a:pPr lvl="1"/>
            <a:r>
              <a:rPr lang="de-CH" dirty="0"/>
              <a:t>… </a:t>
            </a:r>
            <a:r>
              <a:rPr lang="de-CH" dirty="0" err="1"/>
              <a:t>generate</a:t>
            </a:r>
            <a:r>
              <a:rPr lang="de-CH" dirty="0"/>
              <a:t> </a:t>
            </a:r>
            <a:r>
              <a:rPr lang="de-CH" dirty="0" err="1"/>
              <a:t>unbiased</a:t>
            </a:r>
            <a:r>
              <a:rPr lang="de-CH" dirty="0"/>
              <a:t> </a:t>
            </a:r>
            <a:r>
              <a:rPr lang="de-CH" dirty="0" err="1"/>
              <a:t>stochastic</a:t>
            </a:r>
            <a:r>
              <a:rPr lang="de-CH" dirty="0"/>
              <a:t> </a:t>
            </a:r>
            <a:r>
              <a:rPr lang="de-CH" dirty="0" err="1"/>
              <a:t>mixed-criticality</a:t>
            </a:r>
            <a:r>
              <a:rPr lang="de-CH" dirty="0"/>
              <a:t> </a:t>
            </a:r>
            <a:r>
              <a:rPr lang="de-CH" dirty="0" err="1"/>
              <a:t>task</a:t>
            </a:r>
            <a:r>
              <a:rPr lang="de-CH" dirty="0"/>
              <a:t> </a:t>
            </a:r>
            <a:r>
              <a:rPr lang="de-CH" dirty="0" err="1"/>
              <a:t>sets</a:t>
            </a:r>
            <a:r>
              <a:rPr lang="de-CH" dirty="0"/>
              <a:t>.</a:t>
            </a:r>
          </a:p>
          <a:p>
            <a:pPr lvl="1"/>
            <a:endParaRPr lang="de-CH" dirty="0"/>
          </a:p>
          <a:p>
            <a:pPr lvl="1"/>
            <a:r>
              <a:rPr lang="de-CH" dirty="0"/>
              <a:t>… perform </a:t>
            </a:r>
            <a:r>
              <a:rPr lang="de-CH" dirty="0" err="1"/>
              <a:t>schedulability</a:t>
            </a:r>
            <a:r>
              <a:rPr lang="de-CH" dirty="0"/>
              <a:t> </a:t>
            </a:r>
            <a:r>
              <a:rPr lang="de-CH" dirty="0" err="1"/>
              <a:t>analysis</a:t>
            </a:r>
            <a:r>
              <a:rPr lang="de-CH" dirty="0"/>
              <a:t> – </a:t>
            </a:r>
            <a:r>
              <a:rPr lang="de-CH" dirty="0" err="1"/>
              <a:t>based</a:t>
            </a:r>
            <a:r>
              <a:rPr lang="de-CH" dirty="0"/>
              <a:t> on </a:t>
            </a:r>
            <a:r>
              <a:rPr lang="de-CH" dirty="0" err="1"/>
              <a:t>various</a:t>
            </a:r>
            <a:r>
              <a:rPr lang="de-CH" dirty="0"/>
              <a:t> </a:t>
            </a:r>
            <a:r>
              <a:rPr lang="de-CH" dirty="0" err="1"/>
              <a:t>scheduling</a:t>
            </a:r>
            <a:r>
              <a:rPr lang="de-CH" dirty="0"/>
              <a:t> </a:t>
            </a:r>
            <a:r>
              <a:rPr lang="de-CH" dirty="0" err="1"/>
              <a:t>approaches</a:t>
            </a:r>
            <a:r>
              <a:rPr lang="de-CH" dirty="0"/>
              <a:t> –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visualize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r>
              <a:rPr lang="de-CH" dirty="0"/>
              <a:t>.</a:t>
            </a:r>
          </a:p>
          <a:p>
            <a:pPr lvl="1"/>
            <a:endParaRPr lang="de-CH" dirty="0"/>
          </a:p>
          <a:p>
            <a:pPr lvl="1"/>
            <a:r>
              <a:rPr lang="de-CH" dirty="0"/>
              <a:t>… also </a:t>
            </a:r>
            <a:r>
              <a:rPr lang="de-CH" dirty="0" err="1"/>
              <a:t>consider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problem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system’s</a:t>
            </a:r>
            <a:r>
              <a:rPr lang="de-CH" dirty="0"/>
              <a:t> limited </a:t>
            </a:r>
            <a:r>
              <a:rPr lang="de-CH" dirty="0" err="1"/>
              <a:t>energy</a:t>
            </a:r>
            <a:r>
              <a:rPr lang="de-CH" dirty="0"/>
              <a:t>.</a:t>
            </a:r>
          </a:p>
          <a:p>
            <a:pPr lvl="1"/>
            <a:endParaRPr lang="de-CH" dirty="0"/>
          </a:p>
          <a:p>
            <a:pPr lvl="1"/>
            <a:r>
              <a:rPr lang="de-CH" dirty="0"/>
              <a:t>…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ease</a:t>
            </a:r>
            <a:r>
              <a:rPr lang="de-CH" dirty="0"/>
              <a:t> </a:t>
            </a:r>
            <a:r>
              <a:rPr lang="de-CH" dirty="0" err="1"/>
              <a:t>while</a:t>
            </a:r>
            <a:r>
              <a:rPr lang="de-CH" dirty="0"/>
              <a:t> still </a:t>
            </a:r>
            <a:r>
              <a:rPr lang="de-CH" dirty="0" err="1"/>
              <a:t>being</a:t>
            </a:r>
            <a:r>
              <a:rPr lang="de-CH" dirty="0"/>
              <a:t> extensible, so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future</a:t>
            </a:r>
            <a:r>
              <a:rPr lang="de-CH" dirty="0"/>
              <a:t> </a:t>
            </a:r>
            <a:r>
              <a:rPr lang="de-CH" dirty="0" err="1"/>
              <a:t>methods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usages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integrated</a:t>
            </a:r>
            <a:r>
              <a:rPr lang="de-CH" dirty="0"/>
              <a:t>.</a:t>
            </a:r>
          </a:p>
          <a:p>
            <a:pPr lvl="1"/>
            <a:endParaRPr lang="de-CH" dirty="0"/>
          </a:p>
          <a:p>
            <a:pPr lvl="1"/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F678-025F-4629-9AD1-DFF356ED42D5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24614" cy="972000"/>
          </a:xfrm>
        </p:spPr>
        <p:txBody>
          <a:bodyPr/>
          <a:lstStyle/>
          <a:p>
            <a:r>
              <a:rPr lang="de-CH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84006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536" y="1772816"/>
            <a:ext cx="4516101" cy="3816424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F678-025F-4629-9AD1-DFF356ED42D5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24614" cy="972000"/>
          </a:xfrm>
        </p:spPr>
        <p:txBody>
          <a:bodyPr/>
          <a:lstStyle/>
          <a:p>
            <a:r>
              <a:rPr lang="de-CH" dirty="0"/>
              <a:t>Part 1: </a:t>
            </a:r>
            <a:r>
              <a:rPr lang="de-CH" dirty="0" err="1"/>
              <a:t>Deterministic</a:t>
            </a:r>
            <a:r>
              <a:rPr lang="de-CH" dirty="0"/>
              <a:t> Analysis &amp; </a:t>
            </a:r>
            <a:br>
              <a:rPr lang="de-CH" dirty="0"/>
            </a:br>
            <a:r>
              <a:rPr lang="de-CH" dirty="0"/>
              <a:t>				Task Set Generation</a:t>
            </a:r>
            <a:br>
              <a:rPr lang="de-CH" sz="3200" dirty="0">
                <a:solidFill>
                  <a:prstClr val="white"/>
                </a:solidFill>
              </a:rPr>
            </a:br>
            <a:endParaRPr lang="de-CH" dirty="0"/>
          </a:p>
        </p:txBody>
      </p:sp>
      <p:sp>
        <p:nvSpPr>
          <p:cNvPr id="6" name="Textfeld 5"/>
          <p:cNvSpPr txBox="1"/>
          <p:nvPr/>
        </p:nvSpPr>
        <p:spPr>
          <a:xfrm>
            <a:off x="395536" y="5589240"/>
            <a:ext cx="4981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i="1" dirty="0"/>
              <a:t>Source: Mixed </a:t>
            </a:r>
            <a:r>
              <a:rPr lang="de-CH" sz="1100" i="1" dirty="0" err="1"/>
              <a:t>Criticality</a:t>
            </a:r>
            <a:r>
              <a:rPr lang="de-CH" sz="1100" i="1" dirty="0"/>
              <a:t> Systems – A Review, A. Burns &amp; R. Davis, 2017</a:t>
            </a:r>
          </a:p>
        </p:txBody>
      </p:sp>
      <p:sp>
        <p:nvSpPr>
          <p:cNvPr id="8" name="Inhaltsplatzhalter 10"/>
          <p:cNvSpPr txBox="1">
            <a:spLocks/>
          </p:cNvSpPr>
          <p:nvPr/>
        </p:nvSpPr>
        <p:spPr>
          <a:xfrm>
            <a:off x="4913057" y="2372268"/>
            <a:ext cx="3835407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dirty="0"/>
              <a:t>Key </a:t>
            </a:r>
            <a:r>
              <a:rPr lang="de-CH" dirty="0" err="1"/>
              <a:t>implementation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/>
              <a:t>challenges</a:t>
            </a:r>
            <a:r>
              <a:rPr lang="de-CH" dirty="0"/>
              <a:t>:</a:t>
            </a:r>
          </a:p>
          <a:p>
            <a:r>
              <a:rPr lang="de-CH" dirty="0" err="1"/>
              <a:t>Finding</a:t>
            </a:r>
            <a:r>
              <a:rPr lang="de-CH" dirty="0"/>
              <a:t> </a:t>
            </a:r>
            <a:r>
              <a:rPr lang="de-DE" dirty="0"/>
              <a:t>„</a:t>
            </a:r>
            <a:r>
              <a:rPr lang="de-DE" dirty="0" err="1"/>
              <a:t>reasonable</a:t>
            </a:r>
            <a:r>
              <a:rPr lang="de-DE" dirty="0"/>
              <a:t>“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time </a:t>
            </a:r>
            <a:r>
              <a:rPr lang="de-DE" dirty="0" err="1"/>
              <a:t>distributions</a:t>
            </a:r>
            <a:endParaRPr lang="de-CH" dirty="0"/>
          </a:p>
          <a:p>
            <a:r>
              <a:rPr lang="de-CH" dirty="0" err="1"/>
              <a:t>Avoiding</a:t>
            </a:r>
            <a:r>
              <a:rPr lang="de-CH" dirty="0"/>
              <a:t> </a:t>
            </a:r>
            <a:r>
              <a:rPr lang="de-CH" dirty="0" err="1"/>
              <a:t>bias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7069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F678-025F-4629-9AD1-DFF356ED42D5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24614" cy="972000"/>
          </a:xfrm>
        </p:spPr>
        <p:txBody>
          <a:bodyPr/>
          <a:lstStyle/>
          <a:p>
            <a:r>
              <a:rPr lang="de-CH" dirty="0"/>
              <a:t>Part 2: </a:t>
            </a:r>
            <a:r>
              <a:rPr lang="de-CH" dirty="0" err="1"/>
              <a:t>Stochastic</a:t>
            </a:r>
            <a:r>
              <a:rPr lang="de-CH" dirty="0"/>
              <a:t> Analysis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043608" y="5989343"/>
            <a:ext cx="30240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i="1" dirty="0"/>
              <a:t>Source: Proceedings </a:t>
            </a:r>
            <a:r>
              <a:rPr lang="de-CH" sz="1100" i="1" dirty="0" err="1"/>
              <a:t>of</a:t>
            </a:r>
            <a:r>
              <a:rPr lang="de-CH" sz="1100" i="1" dirty="0"/>
              <a:t> </a:t>
            </a:r>
            <a:r>
              <a:rPr lang="de-CH" sz="1100" i="1" dirty="0" err="1"/>
              <a:t>the</a:t>
            </a:r>
            <a:r>
              <a:rPr lang="de-CH" sz="1100" i="1" dirty="0"/>
              <a:t> 23rd IEEE REAL-TIME SYSTEMS SYMPOSIUM, 2002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4787380" y="2024064"/>
            <a:ext cx="4032770" cy="4210046"/>
          </a:xfrm>
        </p:spPr>
        <p:txBody>
          <a:bodyPr/>
          <a:lstStyle/>
          <a:p>
            <a:pPr marL="0" indent="0">
              <a:buNone/>
            </a:pPr>
            <a:r>
              <a:rPr lang="de-CH" dirty="0"/>
              <a:t>Key </a:t>
            </a:r>
            <a:r>
              <a:rPr lang="de-CH" dirty="0" err="1"/>
              <a:t>implementation</a:t>
            </a:r>
            <a:r>
              <a:rPr lang="de-CH" dirty="0"/>
              <a:t> </a:t>
            </a:r>
            <a:r>
              <a:rPr lang="de-CH" dirty="0" err="1"/>
              <a:t>challenges</a:t>
            </a:r>
            <a:r>
              <a:rPr lang="de-CH" dirty="0"/>
              <a:t>:</a:t>
            </a:r>
          </a:p>
          <a:p>
            <a:r>
              <a:rPr lang="de-CH" dirty="0" err="1"/>
              <a:t>Finding</a:t>
            </a:r>
            <a:r>
              <a:rPr lang="de-CH" dirty="0"/>
              <a:t> &amp; </a:t>
            </a:r>
            <a:r>
              <a:rPr lang="de-CH" dirty="0" err="1"/>
              <a:t>comparing</a:t>
            </a:r>
            <a:r>
              <a:rPr lang="de-CH" dirty="0"/>
              <a:t>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measures</a:t>
            </a:r>
            <a:endParaRPr lang="de-CH" dirty="0"/>
          </a:p>
          <a:p>
            <a:r>
              <a:rPr lang="de-CH" dirty="0" err="1"/>
              <a:t>Extracting</a:t>
            </a:r>
            <a:r>
              <a:rPr lang="de-CH" dirty="0"/>
              <a:t> </a:t>
            </a:r>
            <a:r>
              <a:rPr lang="de-CH" dirty="0" err="1"/>
              <a:t>meaningful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de-CH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b="12698"/>
          <a:stretch/>
        </p:blipFill>
        <p:spPr>
          <a:xfrm>
            <a:off x="899431" y="1139249"/>
            <a:ext cx="3312368" cy="486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7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4599"/>
          <a:stretch/>
        </p:blipFill>
        <p:spPr>
          <a:xfrm>
            <a:off x="597726" y="1623746"/>
            <a:ext cx="4451877" cy="3605454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F678-025F-4629-9AD1-DFF356ED42D5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pPr/>
              <a:t>6</a:t>
            </a:fld>
            <a:endParaRPr lang="de-CH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24614" cy="972000"/>
          </a:xfrm>
        </p:spPr>
        <p:txBody>
          <a:bodyPr/>
          <a:lstStyle/>
          <a:p>
            <a:r>
              <a:rPr lang="de-CH" dirty="0"/>
              <a:t>Part 3: Energy Awareness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97726" y="5547014"/>
            <a:ext cx="4334314" cy="443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i="1" dirty="0"/>
              <a:t>Source: </a:t>
            </a:r>
            <a:r>
              <a:rPr lang="en-US" sz="1100" i="1" dirty="0"/>
              <a:t>Real-time scheduling for energy harvesting sensor nodes, C. Moser, D. </a:t>
            </a:r>
            <a:r>
              <a:rPr lang="en-US" sz="1100" i="1" dirty="0" err="1"/>
              <a:t>Brunelli</a:t>
            </a:r>
            <a:r>
              <a:rPr lang="en-US" sz="1100" i="1" dirty="0"/>
              <a:t>, L. Thiele, L. </a:t>
            </a:r>
            <a:r>
              <a:rPr lang="en-US" sz="1100" i="1" dirty="0" err="1"/>
              <a:t>Benini</a:t>
            </a:r>
            <a:r>
              <a:rPr lang="en-US" sz="1100" i="1" dirty="0"/>
              <a:t>, 2007</a:t>
            </a:r>
            <a:endParaRPr lang="de-CH" sz="1100" i="1" dirty="0"/>
          </a:p>
        </p:txBody>
      </p:sp>
      <p:sp>
        <p:nvSpPr>
          <p:cNvPr id="9" name="Inhaltsplatzhalter 7"/>
          <p:cNvSpPr txBox="1">
            <a:spLocks/>
          </p:cNvSpPr>
          <p:nvPr/>
        </p:nvSpPr>
        <p:spPr>
          <a:xfrm>
            <a:off x="5292080" y="2204864"/>
            <a:ext cx="403277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dirty="0"/>
              <a:t>Key </a:t>
            </a:r>
            <a:r>
              <a:rPr lang="de-CH" dirty="0" err="1"/>
              <a:t>implementation</a:t>
            </a:r>
            <a:r>
              <a:rPr lang="de-CH" dirty="0"/>
              <a:t> </a:t>
            </a:r>
            <a:r>
              <a:rPr lang="de-CH" dirty="0" err="1"/>
              <a:t>challenges</a:t>
            </a:r>
            <a:r>
              <a:rPr lang="de-CH" dirty="0"/>
              <a:t>:</a:t>
            </a:r>
          </a:p>
          <a:p>
            <a:r>
              <a:rPr lang="de-CH" dirty="0" err="1"/>
              <a:t>Introducing</a:t>
            </a:r>
            <a:r>
              <a:rPr lang="de-CH" dirty="0"/>
              <a:t> variable power </a:t>
            </a:r>
            <a:r>
              <a:rPr lang="de-CH" dirty="0" err="1"/>
              <a:t>source</a:t>
            </a:r>
            <a:endParaRPr lang="de-CH" dirty="0"/>
          </a:p>
          <a:p>
            <a:r>
              <a:rPr lang="de-CH" dirty="0" err="1"/>
              <a:t>Finding</a:t>
            </a:r>
            <a:r>
              <a:rPr lang="de-CH" dirty="0"/>
              <a:t> relevant </a:t>
            </a:r>
            <a:r>
              <a:rPr lang="de-CH" dirty="0" err="1"/>
              <a:t>metrics</a:t>
            </a:r>
            <a:r>
              <a:rPr lang="de-CH" dirty="0"/>
              <a:t> in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system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9244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C127-DCCF-4B37-B23A-DD4A7A7709FA}" type="datetime1">
              <a:rPr lang="de-DE" smtClean="0"/>
              <a:t>01.06.2017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pPr/>
              <a:t>7</a:t>
            </a:fld>
            <a:endParaRPr lang="de-CH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Discussion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05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eth_praesentation_4zu3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4zu3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6E9CDBEF-B916-4993-B0F0-981447E24872}"/>
    </a:ext>
  </a:extLst>
</a:theme>
</file>

<file path=ppt/theme/theme3.xml><?xml version="1.0" encoding="utf-8"?>
<a:theme xmlns:a="http://schemas.openxmlformats.org/drawingml/2006/main" name="eth_praesentation_4zu3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9FD51FFE-361C-4F9E-BFC1-A98B71154A09}"/>
    </a:ext>
  </a:extLst>
</a:theme>
</file>

<file path=ppt/theme/theme4.xml><?xml version="1.0" encoding="utf-8"?>
<a:theme xmlns:a="http://schemas.openxmlformats.org/drawingml/2006/main" name="eth_praesentation_4zu3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E73B40AB-2FF5-40C1-B73D-F4C5FA965A4D}"/>
    </a:ext>
  </a:extLst>
</a:theme>
</file>

<file path=ppt/theme/theme5.xml><?xml version="1.0" encoding="utf-8"?>
<a:theme xmlns:a="http://schemas.openxmlformats.org/drawingml/2006/main" name="eth_praesentation_4zu3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09FDADB7-87A8-4594-8E80-8B3ACF29A6F8}"/>
    </a:ext>
  </a:extLst>
</a:theme>
</file>

<file path=ppt/theme/theme6.xml><?xml version="1.0" encoding="utf-8"?>
<a:theme xmlns:a="http://schemas.openxmlformats.org/drawingml/2006/main" name="eth_praesentation_4zu3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CD87C4A7-662A-4073-B26A-B07F61798336}"/>
    </a:ext>
  </a:extLst>
</a:theme>
</file>

<file path=ppt/theme/theme7.xml><?xml version="1.0" encoding="utf-8"?>
<a:theme xmlns:a="http://schemas.openxmlformats.org/drawingml/2006/main" name="eth_praesentation_4zu3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FB51817C-D8D3-4935-97AC-724F571A6B89}"/>
    </a:ext>
  </a:extLst>
</a:theme>
</file>

<file path=ppt/theme/theme8.xml><?xml version="1.0" encoding="utf-8"?>
<a:theme xmlns:a="http://schemas.openxmlformats.org/drawingml/2006/main" name="eth_praesentation_4zu3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2171CA6B-E14E-45B2-9A43-E070D764590A}"/>
    </a:ext>
  </a:extLst>
</a:theme>
</file>

<file path=ppt/theme/theme9.xml><?xml version="1.0" encoding="utf-8"?>
<a:theme xmlns:a="http://schemas.openxmlformats.org/drawingml/2006/main" name="eth_praesentation_4zu3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82B516A0-3DA0-4E7A-BE7D-9C1D80D7AF0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eth_praesentation_4zu3_de</Template>
  <TotalTime>0</TotalTime>
  <Words>513</Words>
  <Application>Microsoft Office PowerPoint</Application>
  <PresentationFormat>Bildschirmpräsentation (4:3)</PresentationFormat>
  <Paragraphs>94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9</vt:i4>
      </vt:variant>
      <vt:variant>
        <vt:lpstr>Folientitel</vt:lpstr>
      </vt:variant>
      <vt:variant>
        <vt:i4>7</vt:i4>
      </vt:variant>
    </vt:vector>
  </HeadingPairs>
  <TitlesOfParts>
    <vt:vector size="19" baseType="lpstr">
      <vt:lpstr>Arial</vt:lpstr>
      <vt:lpstr>Cambria Math</vt:lpstr>
      <vt:lpstr>Wingdings</vt:lpstr>
      <vt:lpstr>eth_praesentation_4zu3_ETH1</vt:lpstr>
      <vt:lpstr>eth_praesentation_4zu3_ETH2</vt:lpstr>
      <vt:lpstr>eth_praesentation_4zu3_ETH3</vt:lpstr>
      <vt:lpstr>eth_praesentation_4zu3_ETH4</vt:lpstr>
      <vt:lpstr>eth_praesentation_4zu3_ETH5</vt:lpstr>
      <vt:lpstr>eth_praesentation_4zu3_ETH6</vt:lpstr>
      <vt:lpstr>eth_praesentation_4zu3_ETH7</vt:lpstr>
      <vt:lpstr>eth_praesentation_4zu3_ETH8</vt:lpstr>
      <vt:lpstr>eth_praesentation_4zu3_ETH9</vt:lpstr>
      <vt:lpstr>I bet my plane won’t crash  A framework for stochastic analysis of mixed-criticality scheduling</vt:lpstr>
      <vt:lpstr>Introduction  Stochastic analysis of mixed-criticality systems: </vt:lpstr>
      <vt:lpstr>Motivation</vt:lpstr>
      <vt:lpstr>Part 1: Deterministic Analysis &amp;      Task Set Generation </vt:lpstr>
      <vt:lpstr>Part 2: Stochastic Analysis</vt:lpstr>
      <vt:lpstr>Part 3: Energy Awareness</vt:lpstr>
      <vt:lpstr>Discussion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be</dc:title>
  <dc:creator>Luca Stalder</dc:creator>
  <cp:lastModifiedBy>Luca Stalder</cp:lastModifiedBy>
  <cp:revision>21</cp:revision>
  <cp:lastPrinted>2013-06-08T11:22:51Z</cp:lastPrinted>
  <dcterms:created xsi:type="dcterms:W3CDTF">2017-05-24T08:45:51Z</dcterms:created>
  <dcterms:modified xsi:type="dcterms:W3CDTF">2017-06-01T07:31:54Z</dcterms:modified>
</cp:coreProperties>
</file>