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0"/>
  </p:notesMasterIdLst>
  <p:handoutMasterIdLst>
    <p:handoutMasterId r:id="rId21"/>
  </p:handoutMasterIdLst>
  <p:sldIdLst>
    <p:sldId id="268" r:id="rId2"/>
    <p:sldId id="284" r:id="rId3"/>
    <p:sldId id="277" r:id="rId4"/>
    <p:sldId id="280" r:id="rId5"/>
    <p:sldId id="273" r:id="rId6"/>
    <p:sldId id="283" r:id="rId7"/>
    <p:sldId id="279" r:id="rId8"/>
    <p:sldId id="271" r:id="rId9"/>
    <p:sldId id="278" r:id="rId10"/>
    <p:sldId id="270" r:id="rId11"/>
    <p:sldId id="275" r:id="rId12"/>
    <p:sldId id="282" r:id="rId13"/>
    <p:sldId id="269" r:id="rId14"/>
    <p:sldId id="281" r:id="rId15"/>
    <p:sldId id="272" r:id="rId16"/>
    <p:sldId id="274" r:id="rId17"/>
    <p:sldId id="276"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89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4635"/>
  </p:normalViewPr>
  <p:slideViewPr>
    <p:cSldViewPr snapToGrid="0" snapToObjects="1">
      <p:cViewPr varScale="1">
        <p:scale>
          <a:sx n="109" d="100"/>
          <a:sy n="109" d="100"/>
        </p:scale>
        <p:origin x="1728" y="96"/>
      </p:cViewPr>
      <p:guideLst>
        <p:guide orient="horz" pos="2160"/>
        <p:guide pos="2880"/>
        <p:guide pos="2894"/>
      </p:guideLst>
    </p:cSldViewPr>
  </p:slideViewPr>
  <p:notesTextViewPr>
    <p:cViewPr>
      <p:scale>
        <a:sx n="1" d="1"/>
        <a:sy n="1" d="1"/>
      </p:scale>
      <p:origin x="0" y="0"/>
    </p:cViewPr>
  </p:notesTextViewPr>
  <p:notesViewPr>
    <p:cSldViewPr snapToGrid="0" snapToObjects="1">
      <p:cViewPr varScale="1">
        <p:scale>
          <a:sx n="115" d="100"/>
          <a:sy n="115" d="100"/>
        </p:scale>
        <p:origin x="328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2B353B-17DE-F24E-9686-9B8AC9ABF674}" type="datetimeFigureOut">
              <a:rPr lang="en-US" smtClean="0"/>
              <a:t>11/8/2017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E00F6-FCEB-3240-BF91-2FE8D291BB05}" type="datetimeFigureOut">
              <a:rPr lang="en-US" smtClean="0"/>
              <a:t>11/8/2017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a:t>
            </a:fld>
            <a:endParaRPr lang="en-US"/>
          </a:p>
        </p:txBody>
      </p:sp>
    </p:spTree>
    <p:extLst>
      <p:ext uri="{BB962C8B-B14F-4D97-AF65-F5344CB8AC3E}">
        <p14:creationId xmlns:p14="http://schemas.microsoft.com/office/powerpoint/2010/main" val="121293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DA4ED7-D6EB-47E9-B767-B9A9745B36C9}" type="datetime1">
              <a:rPr lang="en-US" smtClean="0"/>
              <a:t>11/8/2017</a:t>
            </a:fld>
            <a:endParaRPr lang="en-US"/>
          </a:p>
        </p:txBody>
      </p:sp>
      <p:sp>
        <p:nvSpPr>
          <p:cNvPr id="5" name="Footer Placeholder 4"/>
          <p:cNvSpPr>
            <a:spLocks noGrp="1"/>
          </p:cNvSpPr>
          <p:nvPr>
            <p:ph type="ftr" sz="quarter" idx="11"/>
          </p:nvPr>
        </p:nvSpPr>
        <p:spPr>
          <a:xfrm>
            <a:off x="628649" y="6513922"/>
            <a:ext cx="4909025"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C1DC4-AEAB-4B9E-A90A-104CC49890EF}" type="datetime1">
              <a:rPr lang="en-US" smtClean="0"/>
              <a:t>11/8/2017</a:t>
            </a:fld>
            <a:endParaRPr lang="en-US"/>
          </a:p>
        </p:txBody>
      </p:sp>
      <p:sp>
        <p:nvSpPr>
          <p:cNvPr id="5" name="Footer Placeholder 4"/>
          <p:cNvSpPr>
            <a:spLocks noGrp="1"/>
          </p:cNvSpPr>
          <p:nvPr>
            <p:ph type="ftr" sz="quarter" idx="11"/>
          </p:nvPr>
        </p:nvSpPr>
        <p:spPr>
          <a:xfrm>
            <a:off x="628649" y="6513922"/>
            <a:ext cx="4909025"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4A37-728F-4B2E-B82B-8FDC7911C2F2}" type="datetime1">
              <a:rPr lang="en-US" smtClean="0"/>
              <a:t>11/8/2017</a:t>
            </a:fld>
            <a:endParaRPr lang="en-US"/>
          </a:p>
        </p:txBody>
      </p:sp>
      <p:sp>
        <p:nvSpPr>
          <p:cNvPr id="5" name="Footer Placeholder 4"/>
          <p:cNvSpPr>
            <a:spLocks noGrp="1"/>
          </p:cNvSpPr>
          <p:nvPr>
            <p:ph type="ftr" sz="quarter" idx="11"/>
          </p:nvPr>
        </p:nvSpPr>
        <p:spPr>
          <a:xfrm>
            <a:off x="628649" y="6513922"/>
            <a:ext cx="4909025"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66019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6AA9B-25E3-4183-820A-9675BC280103}" type="datetime1">
              <a:rPr lang="en-US" smtClean="0"/>
              <a:t>11/8/2017</a:t>
            </a:fld>
            <a:endParaRPr lang="en-US"/>
          </a:p>
        </p:txBody>
      </p:sp>
      <p:sp>
        <p:nvSpPr>
          <p:cNvPr id="5" name="Footer Placeholder 4"/>
          <p:cNvSpPr>
            <a:spLocks noGrp="1"/>
          </p:cNvSpPr>
          <p:nvPr>
            <p:ph type="ftr" sz="quarter" idx="11"/>
          </p:nvPr>
        </p:nvSpPr>
        <p:spPr>
          <a:xfrm>
            <a:off x="628649" y="6513922"/>
            <a:ext cx="4909025" cy="207554"/>
          </a:xfrm>
          <a:prstGeom prst="rect">
            <a:avLst/>
          </a:prstGeom>
        </p:spPr>
        <p:txBody>
          <a:bodyPr/>
          <a:lstStyle/>
          <a:p>
            <a:endParaRPr lang="en-US"/>
          </a:p>
        </p:txBody>
      </p:sp>
      <p:sp>
        <p:nvSpPr>
          <p:cNvPr id="6" name="Slide Number Placeholder 5"/>
          <p:cNvSpPr>
            <a:spLocks noGrp="1"/>
          </p:cNvSpPr>
          <p:nvPr>
            <p:ph type="sldNum" sz="quarter" idx="12"/>
          </p:nvPr>
        </p:nvSpPr>
        <p:spPr>
          <a:xfrm>
            <a:off x="76912" y="6567986"/>
            <a:ext cx="551738" cy="281208"/>
          </a:xfr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C81B1-3243-4954-9177-0F2C96147FDF}" type="datetime1">
              <a:rPr lang="en-US" smtClean="0"/>
              <a:t>11/8/2017</a:t>
            </a:fld>
            <a:endParaRPr lang="en-US"/>
          </a:p>
        </p:txBody>
      </p:sp>
      <p:sp>
        <p:nvSpPr>
          <p:cNvPr id="5" name="Footer Placeholder 4"/>
          <p:cNvSpPr>
            <a:spLocks noGrp="1"/>
          </p:cNvSpPr>
          <p:nvPr>
            <p:ph type="ftr" sz="quarter" idx="11"/>
          </p:nvPr>
        </p:nvSpPr>
        <p:spPr>
          <a:xfrm>
            <a:off x="628649" y="6513922"/>
            <a:ext cx="4909025"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CCD96-7548-4752-AA3C-E83A01FEFBCD}" type="datetime1">
              <a:rPr lang="en-US" smtClean="0"/>
              <a:t>11/8/2017</a:t>
            </a:fld>
            <a:endParaRPr lang="en-US"/>
          </a:p>
        </p:txBody>
      </p:sp>
      <p:sp>
        <p:nvSpPr>
          <p:cNvPr id="6" name="Footer Placeholder 5"/>
          <p:cNvSpPr>
            <a:spLocks noGrp="1"/>
          </p:cNvSpPr>
          <p:nvPr>
            <p:ph type="ftr" sz="quarter" idx="11"/>
          </p:nvPr>
        </p:nvSpPr>
        <p:spPr>
          <a:xfrm>
            <a:off x="628649" y="6513922"/>
            <a:ext cx="4909025"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6CB5B-6B6E-4113-82D8-808005BB9662}" type="datetime1">
              <a:rPr lang="en-US" smtClean="0"/>
              <a:t>11/8/2017</a:t>
            </a:fld>
            <a:endParaRPr lang="en-US"/>
          </a:p>
        </p:txBody>
      </p:sp>
      <p:sp>
        <p:nvSpPr>
          <p:cNvPr id="8" name="Footer Placeholder 7"/>
          <p:cNvSpPr>
            <a:spLocks noGrp="1"/>
          </p:cNvSpPr>
          <p:nvPr>
            <p:ph type="ftr" sz="quarter" idx="11"/>
          </p:nvPr>
        </p:nvSpPr>
        <p:spPr>
          <a:xfrm>
            <a:off x="628649" y="6513922"/>
            <a:ext cx="4909025" cy="20755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0B5CDF8-54D5-6043-A52E-76818AC5EAB8}" type="slidenum">
              <a:rPr lang="en-US" smtClean="0"/>
              <a:t>‹#›</a:t>
            </a:fld>
            <a:endParaRPr lang="en-US"/>
          </a:p>
        </p:txBody>
      </p:sp>
      <p:sp>
        <p:nvSpPr>
          <p:cNvPr id="6" name="Title 1"/>
          <p:cNvSpPr txBox="1">
            <a:spLocks/>
          </p:cNvSpPr>
          <p:nvPr userDrawn="1"/>
        </p:nvSpPr>
        <p:spPr>
          <a:xfrm>
            <a:off x="406581" y="365126"/>
            <a:ext cx="7096625" cy="14294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dirty="0"/>
          </a:p>
        </p:txBody>
      </p:sp>
      <p:sp>
        <p:nvSpPr>
          <p:cNvPr id="8" name="Chart Placeholder 7"/>
          <p:cNvSpPr>
            <a:spLocks noGrp="1"/>
          </p:cNvSpPr>
          <p:nvPr>
            <p:ph type="chart" sz="quarter" idx="13"/>
          </p:nvPr>
        </p:nvSpPr>
        <p:spPr>
          <a:xfrm>
            <a:off x="406581" y="1939895"/>
            <a:ext cx="8472500" cy="4050707"/>
          </a:xfrm>
        </p:spPr>
        <p:txBody>
          <a:bodyPr/>
          <a:lstStyle/>
          <a:p>
            <a:r>
              <a:rPr lang="en-US"/>
              <a:t>Click icon to add chart</a:t>
            </a:r>
            <a:endParaRPr lang="en-US" dirty="0"/>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834D4-21C8-4EF4-A766-546BEBD443E3}" type="datetime1">
              <a:rPr lang="en-US" smtClean="0"/>
              <a:t>11/8/2017</a:t>
            </a:fld>
            <a:endParaRPr lang="en-US"/>
          </a:p>
        </p:txBody>
      </p:sp>
      <p:sp>
        <p:nvSpPr>
          <p:cNvPr id="3" name="Footer Placeholder 2"/>
          <p:cNvSpPr>
            <a:spLocks noGrp="1"/>
          </p:cNvSpPr>
          <p:nvPr>
            <p:ph type="ftr" sz="quarter" idx="11"/>
          </p:nvPr>
        </p:nvSpPr>
        <p:spPr>
          <a:xfrm>
            <a:off x="628649" y="6513922"/>
            <a:ext cx="4909025" cy="20755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AF1BF6-49A4-4C40-99ED-9017634B0048}" type="datetime1">
              <a:rPr lang="en-US" smtClean="0"/>
              <a:t>11/8/2017</a:t>
            </a:fld>
            <a:endParaRPr lang="en-US"/>
          </a:p>
        </p:txBody>
      </p:sp>
      <p:sp>
        <p:nvSpPr>
          <p:cNvPr id="6" name="Footer Placeholder 5"/>
          <p:cNvSpPr>
            <a:spLocks noGrp="1"/>
          </p:cNvSpPr>
          <p:nvPr>
            <p:ph type="ftr" sz="quarter" idx="11"/>
          </p:nvPr>
        </p:nvSpPr>
        <p:spPr>
          <a:xfrm>
            <a:off x="628649" y="6513922"/>
            <a:ext cx="4909025"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69B9F-42A2-4696-9B25-A1AAB2C49144}" type="datetime1">
              <a:rPr lang="en-US" smtClean="0"/>
              <a:t>11/8/2017</a:t>
            </a:fld>
            <a:endParaRPr lang="en-US"/>
          </a:p>
        </p:txBody>
      </p:sp>
      <p:sp>
        <p:nvSpPr>
          <p:cNvPr id="6" name="Footer Placeholder 5"/>
          <p:cNvSpPr>
            <a:spLocks noGrp="1"/>
          </p:cNvSpPr>
          <p:nvPr>
            <p:ph type="ftr" sz="quarter" idx="11"/>
          </p:nvPr>
        </p:nvSpPr>
        <p:spPr>
          <a:xfrm>
            <a:off x="628649" y="6513922"/>
            <a:ext cx="4909025"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567986"/>
            <a:ext cx="9144000" cy="290014"/>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567986"/>
            <a:ext cx="1914368" cy="272922"/>
          </a:xfrm>
          <a:prstGeom prst="rect">
            <a:avLst/>
          </a:prstGeom>
        </p:spPr>
        <p:txBody>
          <a:bodyPr vert="horz" lIns="91440" tIns="45720" rIns="91440" bIns="45720" rtlCol="0" anchor="ctr"/>
          <a:lstStyle>
            <a:lvl1pPr algn="l">
              <a:defRPr sz="950" b="0" i="0">
                <a:solidFill>
                  <a:schemeClr val="bg1"/>
                </a:solidFill>
                <a:latin typeface="Helvetica Neue" charset="0"/>
                <a:ea typeface="Helvetica Neue" charset="0"/>
                <a:cs typeface="Helvetica Neue" charset="0"/>
              </a:defRPr>
            </a:lvl1pPr>
          </a:lstStyle>
          <a:p>
            <a:fld id="{C6968DB3-5431-42B3-961A-9E1B67BA1501}" type="datetime1">
              <a:rPr lang="en-US" smtClean="0"/>
              <a:t>11/8/2017</a:t>
            </a:fld>
            <a:endParaRPr lang="en-US" dirty="0"/>
          </a:p>
        </p:txBody>
      </p:sp>
      <p:sp>
        <p:nvSpPr>
          <p:cNvPr id="6" name="Slide Number Placeholder 5"/>
          <p:cNvSpPr>
            <a:spLocks noGrp="1"/>
          </p:cNvSpPr>
          <p:nvPr>
            <p:ph type="sldNum" sz="quarter" idx="4"/>
          </p:nvPr>
        </p:nvSpPr>
        <p:spPr>
          <a:xfrm>
            <a:off x="0" y="6567986"/>
            <a:ext cx="628650" cy="281208"/>
          </a:xfrm>
          <a:prstGeom prst="rect">
            <a:avLst/>
          </a:prstGeom>
        </p:spPr>
        <p:txBody>
          <a:bodyPr vert="horz" lIns="91440" tIns="45720" rIns="91440" bIns="45720" rtlCol="0" anchor="ctr"/>
          <a:lstStyle>
            <a:lvl1pPr algn="r">
              <a:defRPr sz="1300" b="0" i="0">
                <a:solidFill>
                  <a:schemeClr val="bg1"/>
                </a:solidFill>
                <a:latin typeface="Helvetica" charset="0"/>
                <a:ea typeface="Helvetica" charset="0"/>
                <a:cs typeface="Helvetica" charset="0"/>
              </a:defRPr>
            </a:lvl1pPr>
          </a:lstStyle>
          <a:p>
            <a:fld id="{D0B5CDF8-54D5-6043-A52E-76818AC5EAB8}" type="slidenum">
              <a:rPr lang="en-US" smtClean="0"/>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16054" y="6087031"/>
            <a:ext cx="571343" cy="770969"/>
          </a:xfrm>
          <a:prstGeom prst="rect">
            <a:avLst/>
          </a:prstGeom>
        </p:spPr>
      </p:pic>
    </p:spTree>
    <p:extLst>
      <p:ext uri="{BB962C8B-B14F-4D97-AF65-F5344CB8AC3E}">
        <p14:creationId xmlns:p14="http://schemas.microsoft.com/office/powerpoint/2010/main" val="637081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664017"/>
            <a:ext cx="9144000" cy="1392405"/>
          </a:xfrm>
        </p:spPr>
        <p:txBody>
          <a:bodyPr anchor="ctr">
            <a:noAutofit/>
          </a:bodyPr>
          <a:lstStyle/>
          <a:p>
            <a:r>
              <a:rPr lang="en-US" sz="3400" b="1" dirty="0"/>
              <a:t>M2S-CGM: A Detailed Architectural Simulator for Coherent CPU-GPU Systems</a:t>
            </a:r>
          </a:p>
        </p:txBody>
      </p:sp>
      <p:sp>
        <p:nvSpPr>
          <p:cNvPr id="5" name="Subtitle 4"/>
          <p:cNvSpPr>
            <a:spLocks noGrp="1"/>
          </p:cNvSpPr>
          <p:nvPr>
            <p:ph type="subTitle" idx="1"/>
          </p:nvPr>
        </p:nvSpPr>
        <p:spPr>
          <a:xfrm>
            <a:off x="0" y="3903582"/>
            <a:ext cx="9144000" cy="1911099"/>
          </a:xfrm>
        </p:spPr>
        <p:txBody>
          <a:bodyPr>
            <a:noAutofit/>
          </a:bodyPr>
          <a:lstStyle/>
          <a:p>
            <a:r>
              <a:rPr lang="en-US" sz="1800" dirty="0"/>
              <a:t>Christopher E. Giles</a:t>
            </a:r>
            <a:r>
              <a:rPr lang="en-US" sz="1800" baseline="30000" dirty="0"/>
              <a:t>†</a:t>
            </a:r>
            <a:r>
              <a:rPr lang="en-US" sz="1800" dirty="0"/>
              <a:t> and Mark A. Heinrich</a:t>
            </a:r>
            <a:r>
              <a:rPr lang="en-US" sz="1800" baseline="30000" dirty="0"/>
              <a:t>‡</a:t>
            </a:r>
          </a:p>
          <a:p>
            <a:r>
              <a:rPr lang="en-US" sz="1800" baseline="30000" dirty="0"/>
              <a:t>†</a:t>
            </a:r>
            <a:r>
              <a:rPr lang="en-US" sz="1800" dirty="0"/>
              <a:t>Department of Electrical and Computer Engineering</a:t>
            </a:r>
          </a:p>
          <a:p>
            <a:r>
              <a:rPr lang="en-US" sz="1800" baseline="30000" dirty="0"/>
              <a:t>‡ </a:t>
            </a:r>
            <a:r>
              <a:rPr lang="en-US" sz="1800" dirty="0"/>
              <a:t>Department of Computer Science</a:t>
            </a:r>
          </a:p>
          <a:p>
            <a:r>
              <a:rPr lang="en-US" sz="1800" dirty="0"/>
              <a:t>University of Central Florida, FL, USA</a:t>
            </a:r>
          </a:p>
          <a:p>
            <a:r>
              <a:rPr lang="en-US" sz="1800" dirty="0"/>
              <a:t>christopher.e.giles@knights.ucf.edu</a:t>
            </a:r>
          </a:p>
          <a:p>
            <a:r>
              <a:rPr lang="en-US" sz="1800" dirty="0"/>
              <a:t>heinrich@cs.ucf.edu</a:t>
            </a:r>
          </a:p>
        </p:txBody>
      </p:sp>
    </p:spTree>
    <p:extLst>
      <p:ext uri="{BB962C8B-B14F-4D97-AF65-F5344CB8AC3E}">
        <p14:creationId xmlns:p14="http://schemas.microsoft.com/office/powerpoint/2010/main" val="38294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Results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929" y="2158147"/>
            <a:ext cx="4411778" cy="265176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16244" y="2158147"/>
            <a:ext cx="4411778" cy="2651760"/>
          </a:xfrm>
        </p:spPr>
      </p:pic>
      <p:sp>
        <p:nvSpPr>
          <p:cNvPr id="4" name="TextBox 3">
            <a:extLst>
              <a:ext uri="{FF2B5EF4-FFF2-40B4-BE49-F238E27FC236}">
                <a16:creationId xmlns:a16="http://schemas.microsoft.com/office/drawing/2014/main" id="{931FE939-27DA-4165-B36F-997BC96E0A0B}"/>
              </a:ext>
            </a:extLst>
          </p:cNvPr>
          <p:cNvSpPr txBox="1"/>
          <p:nvPr/>
        </p:nvSpPr>
        <p:spPr>
          <a:xfrm>
            <a:off x="119929" y="5053042"/>
            <a:ext cx="4411778" cy="1077218"/>
          </a:xfrm>
          <a:prstGeom prst="rect">
            <a:avLst/>
          </a:prstGeom>
          <a:noFill/>
        </p:spPr>
        <p:txBody>
          <a:bodyPr wrap="square" rtlCol="0">
            <a:spAutoFit/>
          </a:bodyPr>
          <a:lstStyle/>
          <a:p>
            <a:r>
              <a:rPr lang="en-US" sz="1600" dirty="0">
                <a:latin typeface="Helvetica Neue"/>
                <a:cs typeface="Helvetica" panose="020B0604020202020204" pitchFamily="34" charset="0"/>
              </a:rPr>
              <a:t>For the </a:t>
            </a:r>
            <a:r>
              <a:rPr lang="en-US" sz="1600" dirty="0" err="1">
                <a:latin typeface="Helvetica Neue"/>
                <a:cs typeface="Helvetica" panose="020B0604020202020204" pitchFamily="34" charset="0"/>
              </a:rPr>
              <a:t>OpenMP</a:t>
            </a:r>
            <a:r>
              <a:rPr lang="en-US" sz="1600" dirty="0">
                <a:latin typeface="Helvetica Neue"/>
                <a:cs typeface="Helvetica" panose="020B0604020202020204" pitchFamily="34" charset="0"/>
              </a:rPr>
              <a:t> benchmarks, simulated execution had an average difference of 10.4% for the two threaded runs and 22% for the four threaded runs.</a:t>
            </a:r>
          </a:p>
        </p:txBody>
      </p:sp>
      <p:sp>
        <p:nvSpPr>
          <p:cNvPr id="8" name="TextBox 7">
            <a:extLst>
              <a:ext uri="{FF2B5EF4-FFF2-40B4-BE49-F238E27FC236}">
                <a16:creationId xmlns:a16="http://schemas.microsoft.com/office/drawing/2014/main" id="{EBC900F9-A422-4AE8-957C-03CCFDBAC454}"/>
              </a:ext>
            </a:extLst>
          </p:cNvPr>
          <p:cNvSpPr txBox="1"/>
          <p:nvPr/>
        </p:nvSpPr>
        <p:spPr>
          <a:xfrm>
            <a:off x="4616244" y="5053042"/>
            <a:ext cx="4411778" cy="830997"/>
          </a:xfrm>
          <a:prstGeom prst="rect">
            <a:avLst/>
          </a:prstGeom>
          <a:noFill/>
        </p:spPr>
        <p:txBody>
          <a:bodyPr wrap="square" rtlCol="0">
            <a:spAutoFit/>
          </a:bodyPr>
          <a:lstStyle/>
          <a:p>
            <a:r>
              <a:rPr lang="en-US" sz="1600" dirty="0">
                <a:latin typeface="Helvetica Neue"/>
              </a:rPr>
              <a:t>For the </a:t>
            </a:r>
            <a:r>
              <a:rPr lang="en-US" sz="1600" dirty="0">
                <a:latin typeface="Helvetica Neue"/>
                <a:cs typeface="Helvetica" panose="020B0604020202020204" pitchFamily="34" charset="0"/>
              </a:rPr>
              <a:t>OpenCL</a:t>
            </a:r>
            <a:r>
              <a:rPr lang="en-US" sz="1600" dirty="0">
                <a:latin typeface="Helvetica Neue"/>
              </a:rPr>
              <a:t> benchmarks, simulated execution time breakdown between the CPU and GPU is within 6.4% on average.</a:t>
            </a:r>
          </a:p>
        </p:txBody>
      </p:sp>
      <p:sp>
        <p:nvSpPr>
          <p:cNvPr id="3" name="Slide Number Placeholder 2"/>
          <p:cNvSpPr>
            <a:spLocks noGrp="1"/>
          </p:cNvSpPr>
          <p:nvPr>
            <p:ph type="sldNum" sz="quarter" idx="12"/>
          </p:nvPr>
        </p:nvSpPr>
        <p:spPr/>
        <p:txBody>
          <a:bodyPr/>
          <a:lstStyle/>
          <a:p>
            <a:fld id="{D0B5CDF8-54D5-6043-A52E-76818AC5EAB8}" type="slidenum">
              <a:rPr lang="en-US" smtClean="0"/>
              <a:t>10</a:t>
            </a:fld>
            <a:endParaRPr lang="en-US"/>
          </a:p>
        </p:txBody>
      </p:sp>
      <p:sp>
        <p:nvSpPr>
          <p:cNvPr id="9" name="TextBox 8">
            <a:extLst>
              <a:ext uri="{FF2B5EF4-FFF2-40B4-BE49-F238E27FC236}">
                <a16:creationId xmlns:a16="http://schemas.microsoft.com/office/drawing/2014/main" id="{931FE939-27DA-4165-B36F-997BC96E0A0B}"/>
              </a:ext>
            </a:extLst>
          </p:cNvPr>
          <p:cNvSpPr txBox="1"/>
          <p:nvPr/>
        </p:nvSpPr>
        <p:spPr>
          <a:xfrm>
            <a:off x="1887793" y="1603642"/>
            <a:ext cx="5397909" cy="338554"/>
          </a:xfrm>
          <a:prstGeom prst="rect">
            <a:avLst/>
          </a:prstGeom>
          <a:noFill/>
        </p:spPr>
        <p:txBody>
          <a:bodyPr wrap="square" rtlCol="0">
            <a:spAutoFit/>
          </a:bodyPr>
          <a:lstStyle/>
          <a:p>
            <a:pPr algn="ctr"/>
            <a:r>
              <a:rPr lang="en-US" sz="1600" dirty="0">
                <a:latin typeface="Helvetica Neue"/>
                <a:cs typeface="Helvetica" panose="020B0604020202020204" pitchFamily="34" charset="0"/>
              </a:rPr>
              <a:t>Results show close correlation relative to the test system.</a:t>
            </a:r>
          </a:p>
        </p:txBody>
      </p:sp>
    </p:spTree>
    <p:extLst>
      <p:ext uri="{BB962C8B-B14F-4D97-AF65-F5344CB8AC3E}">
        <p14:creationId xmlns:p14="http://schemas.microsoft.com/office/powerpoint/2010/main" val="164495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53425" cy="1325563"/>
          </a:xfrm>
        </p:spPr>
        <p:txBody>
          <a:bodyPr>
            <a:normAutofit fontScale="90000"/>
          </a:bodyPr>
          <a:lstStyle/>
          <a:p>
            <a:r>
              <a:rPr lang="en-US" dirty="0"/>
              <a:t>CPU-GPU Heterogeneous System Implementation Methodology</a:t>
            </a:r>
          </a:p>
        </p:txBody>
      </p:sp>
      <p:sp>
        <p:nvSpPr>
          <p:cNvPr id="3" name="Content Placeholder 2"/>
          <p:cNvSpPr>
            <a:spLocks noGrp="1"/>
          </p:cNvSpPr>
          <p:nvPr>
            <p:ph idx="1"/>
          </p:nvPr>
        </p:nvSpPr>
        <p:spPr>
          <a:xfrm>
            <a:off x="628650" y="1825624"/>
            <a:ext cx="7886700" cy="4742361"/>
          </a:xfrm>
        </p:spPr>
        <p:txBody>
          <a:bodyPr>
            <a:normAutofit fontScale="92500" lnSpcReduction="10000"/>
          </a:bodyPr>
          <a:lstStyle/>
          <a:p>
            <a:r>
              <a:rPr lang="en-US" dirty="0"/>
              <a:t>We implemented four CPU-GPU heterogeneous system configurations using M2S-CGM for our initial experiments.</a:t>
            </a:r>
          </a:p>
          <a:p>
            <a:pPr lvl="1"/>
            <a:r>
              <a:rPr lang="en-US" dirty="0"/>
              <a:t>A traditional GPGPU configuration with the CPU and GPU operating in disparate virtual address spaces and disparate memory systems (used for validation).  </a:t>
            </a:r>
          </a:p>
          <a:p>
            <a:pPr lvl="1"/>
            <a:r>
              <a:rPr lang="en-US" dirty="0"/>
              <a:t>A modified traditional GPGPU configuration with the CPU and GPU operating in disparate virtual address spaces, but with shared lower level caches.  </a:t>
            </a:r>
          </a:p>
          <a:p>
            <a:pPr lvl="1"/>
            <a:r>
              <a:rPr lang="en-US" dirty="0"/>
              <a:t>A potential half CPU-GPU heterogeneous configuration with the CPU and GPU operating in a shared virtual address space, but disparate memory system.</a:t>
            </a:r>
          </a:p>
          <a:p>
            <a:pPr lvl="1"/>
            <a:r>
              <a:rPr lang="en-US" dirty="0"/>
              <a:t>A potential full CPU-GPU heterogeneous configuration with the CPU and GPU operating in both a shared virtual address space and with shared lower level caches.</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11</a:t>
            </a:fld>
            <a:endParaRPr lang="en-US" dirty="0"/>
          </a:p>
        </p:txBody>
      </p:sp>
    </p:spTree>
    <p:extLst>
      <p:ext uri="{BB962C8B-B14F-4D97-AF65-F5344CB8AC3E}">
        <p14:creationId xmlns:p14="http://schemas.microsoft.com/office/powerpoint/2010/main" val="306693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78190" cy="1325563"/>
          </a:xfrm>
        </p:spPr>
        <p:txBody>
          <a:bodyPr>
            <a:normAutofit fontScale="90000"/>
          </a:bodyPr>
          <a:lstStyle/>
          <a:p>
            <a:r>
              <a:rPr lang="en-US" dirty="0"/>
              <a:t>CPU-GPU Heterogeneous System Implementation Methodology</a:t>
            </a:r>
          </a:p>
        </p:txBody>
      </p:sp>
      <p:sp>
        <p:nvSpPr>
          <p:cNvPr id="3" name="Content Placeholder 2"/>
          <p:cNvSpPr>
            <a:spLocks noGrp="1"/>
          </p:cNvSpPr>
          <p:nvPr>
            <p:ph idx="1"/>
          </p:nvPr>
        </p:nvSpPr>
        <p:spPr>
          <a:xfrm>
            <a:off x="628650" y="1825624"/>
            <a:ext cx="7886700" cy="4742361"/>
          </a:xfrm>
        </p:spPr>
        <p:txBody>
          <a:bodyPr>
            <a:normAutofit fontScale="85000" lnSpcReduction="20000"/>
          </a:bodyPr>
          <a:lstStyle/>
          <a:p>
            <a:r>
              <a:rPr lang="en-US" dirty="0"/>
              <a:t>Required modifications concern the entire software stack and underlying hardware.</a:t>
            </a:r>
          </a:p>
          <a:p>
            <a:r>
              <a:rPr lang="en-US" dirty="0"/>
              <a:t>Software</a:t>
            </a:r>
          </a:p>
          <a:p>
            <a:pPr lvl="1"/>
            <a:r>
              <a:rPr lang="en-US" dirty="0"/>
              <a:t>We configure the OS, GPU driver, and OpenCL runtime such that the CPU and GPU can operate in a shared virtual address space and share data.</a:t>
            </a:r>
          </a:p>
          <a:p>
            <a:pPr lvl="1"/>
            <a:r>
              <a:rPr lang="en-US" dirty="0"/>
              <a:t>We configure our OpenCL benchmarks and runtime to pass memory by pointer to the GPU from the CPU. </a:t>
            </a:r>
          </a:p>
          <a:p>
            <a:r>
              <a:rPr lang="en-US" dirty="0"/>
              <a:t>Hardware</a:t>
            </a:r>
          </a:p>
          <a:p>
            <a:pPr lvl="1"/>
            <a:r>
              <a:rPr lang="en-US" dirty="0"/>
              <a:t>We introduce memory system coherency between the CPU and GPU and implement a GPU specific MEI protocol.</a:t>
            </a:r>
          </a:p>
          <a:p>
            <a:pPr lvl="1"/>
            <a:r>
              <a:rPr lang="en-US" dirty="0"/>
              <a:t>Extend the GPU’s </a:t>
            </a:r>
            <a:r>
              <a:rPr lang="en-US" dirty="0" err="1"/>
              <a:t>L2</a:t>
            </a:r>
            <a:r>
              <a:rPr lang="en-US" dirty="0"/>
              <a:t> caches to support protocol based block forwarding (3 way hops).</a:t>
            </a:r>
          </a:p>
          <a:p>
            <a:pPr lvl="1"/>
            <a:r>
              <a:rPr lang="en-US" dirty="0"/>
              <a:t>Extend memory system coherence directories to account for the entire GPU as an nth core.</a:t>
            </a:r>
          </a:p>
          <a:p>
            <a:pPr lvl="1"/>
            <a:r>
              <a:rPr lang="en-US" dirty="0"/>
              <a:t>We introduce the hardware mechanisms necessary to support virtual memory into the GPU’s memory system (TLBs, </a:t>
            </a:r>
            <a:r>
              <a:rPr lang="en-US" dirty="0" err="1"/>
              <a:t>etc</a:t>
            </a:r>
            <a:r>
              <a:rPr lang="en-US" dirty="0"/>
              <a:t>).</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12</a:t>
            </a:fld>
            <a:endParaRPr lang="en-US" dirty="0"/>
          </a:p>
        </p:txBody>
      </p:sp>
    </p:spTree>
    <p:extLst>
      <p:ext uri="{BB962C8B-B14F-4D97-AF65-F5344CB8AC3E}">
        <p14:creationId xmlns:p14="http://schemas.microsoft.com/office/powerpoint/2010/main" val="131586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409" y="1437969"/>
            <a:ext cx="8369551" cy="4195914"/>
          </a:xfrm>
        </p:spPr>
      </p:pic>
      <p:sp>
        <p:nvSpPr>
          <p:cNvPr id="2" name="Title 1"/>
          <p:cNvSpPr>
            <a:spLocks noGrp="1"/>
          </p:cNvSpPr>
          <p:nvPr>
            <p:ph type="title"/>
          </p:nvPr>
        </p:nvSpPr>
        <p:spPr>
          <a:xfrm>
            <a:off x="628650" y="365126"/>
            <a:ext cx="7886700" cy="1325563"/>
          </a:xfrm>
        </p:spPr>
        <p:txBody>
          <a:bodyPr/>
          <a:lstStyle/>
          <a:p>
            <a:r>
              <a:rPr lang="en-US" dirty="0"/>
              <a:t>Experimental Results</a:t>
            </a:r>
          </a:p>
        </p:txBody>
      </p:sp>
      <p:sp>
        <p:nvSpPr>
          <p:cNvPr id="3" name="Slide Number Placeholder 2"/>
          <p:cNvSpPr>
            <a:spLocks noGrp="1"/>
          </p:cNvSpPr>
          <p:nvPr>
            <p:ph type="sldNum" sz="quarter" idx="12"/>
          </p:nvPr>
        </p:nvSpPr>
        <p:spPr/>
        <p:txBody>
          <a:bodyPr/>
          <a:lstStyle/>
          <a:p>
            <a:fld id="{D0B5CDF8-54D5-6043-A52E-76818AC5EAB8}" type="slidenum">
              <a:rPr lang="en-US" smtClean="0"/>
              <a:pPr/>
              <a:t>13</a:t>
            </a:fld>
            <a:endParaRPr lang="en-US" dirty="0"/>
          </a:p>
        </p:txBody>
      </p:sp>
      <p:sp>
        <p:nvSpPr>
          <p:cNvPr id="5" name="Rectangle 4"/>
          <p:cNvSpPr/>
          <p:nvPr/>
        </p:nvSpPr>
        <p:spPr>
          <a:xfrm>
            <a:off x="1478281" y="5694727"/>
            <a:ext cx="6217920" cy="923330"/>
          </a:xfrm>
          <a:prstGeom prst="rect">
            <a:avLst/>
          </a:prstGeom>
        </p:spPr>
        <p:txBody>
          <a:bodyPr wrap="square">
            <a:spAutoFit/>
          </a:bodyPr>
          <a:lstStyle/>
          <a:p>
            <a:r>
              <a:rPr lang="en-US" dirty="0">
                <a:latin typeface="Helvetica Neue"/>
              </a:rPr>
              <a:t>CPU-GPU heterogeneous system measured speedups:</a:t>
            </a:r>
          </a:p>
          <a:p>
            <a:r>
              <a:rPr lang="en-US" dirty="0">
                <a:latin typeface="Helvetica Neue"/>
              </a:rPr>
              <a:t>Half coherent  3.27, 1.06, 0.94, 6.51, 1.21, and 1.19 </a:t>
            </a:r>
          </a:p>
          <a:p>
            <a:r>
              <a:rPr lang="en-US" dirty="0">
                <a:latin typeface="Helvetica Neue"/>
              </a:rPr>
              <a:t>Fully coherent 3.67, 1.06, 0.95, 8.83, 1.23, and 1.40</a:t>
            </a:r>
          </a:p>
        </p:txBody>
      </p:sp>
    </p:spTree>
    <p:extLst>
      <p:ext uri="{BB962C8B-B14F-4D97-AF65-F5344CB8AC3E}">
        <p14:creationId xmlns:p14="http://schemas.microsoft.com/office/powerpoint/2010/main" val="116259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628650" y="1825624"/>
            <a:ext cx="7886700" cy="4933316"/>
          </a:xfrm>
        </p:spPr>
        <p:txBody>
          <a:bodyPr>
            <a:normAutofit fontScale="92500" lnSpcReduction="20000"/>
          </a:bodyPr>
          <a:lstStyle/>
          <a:p>
            <a:r>
              <a:rPr lang="en-US" dirty="0"/>
              <a:t>From the results it is apparent that:</a:t>
            </a:r>
          </a:p>
          <a:p>
            <a:pPr lvl="1"/>
            <a:r>
              <a:rPr lang="en-US" dirty="0"/>
              <a:t>The extent to which speedup is achievable is dependent on the amount of overhead incurred by the application.</a:t>
            </a:r>
          </a:p>
          <a:p>
            <a:pPr lvl="1"/>
            <a:r>
              <a:rPr lang="en-US" dirty="0"/>
              <a:t>Allocation of work to the CPU is nonexistent. The current Rodinia OpenCL Benchmarks do not fully exploit the complete level of parallelism available between the CPU and GPU.</a:t>
            </a:r>
          </a:p>
          <a:p>
            <a:pPr lvl="1"/>
            <a:r>
              <a:rPr lang="en-US" dirty="0"/>
              <a:t>In noncoherent configurations sharing the L3 caches between the CPU and GPU is ineffective and actually slightly hurts overall performance. This is due to the streaming nature of the GPU and low temporal reuse of memory system blocks.</a:t>
            </a:r>
          </a:p>
          <a:p>
            <a:pPr lvl="1"/>
            <a:r>
              <a:rPr lang="en-US" dirty="0"/>
              <a:t>However, in the heterogeneous configuration shared L3 caches can provide a measurable performance boost due to the coherence protocol, where GPU cache flushes are no longer required on account of the supported request forwarding between the CPU and GPU, i.e. just let it run.</a:t>
            </a:r>
          </a:p>
          <a:p>
            <a:pPr lvl="1"/>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pPr/>
              <a:t>14</a:t>
            </a:fld>
            <a:endParaRPr lang="en-US" dirty="0"/>
          </a:p>
        </p:txBody>
      </p:sp>
    </p:spTree>
    <p:extLst>
      <p:ext uri="{BB962C8B-B14F-4D97-AF65-F5344CB8AC3E}">
        <p14:creationId xmlns:p14="http://schemas.microsoft.com/office/powerpoint/2010/main" val="3979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CPU-GPU Heterogeneous System Observations</a:t>
            </a:r>
          </a:p>
        </p:txBody>
      </p:sp>
      <p:sp>
        <p:nvSpPr>
          <p:cNvPr id="3" name="Content Placeholder 2"/>
          <p:cNvSpPr>
            <a:spLocks noGrp="1"/>
          </p:cNvSpPr>
          <p:nvPr>
            <p:ph idx="1"/>
          </p:nvPr>
        </p:nvSpPr>
        <p:spPr/>
        <p:txBody>
          <a:bodyPr>
            <a:normAutofit fontScale="70000" lnSpcReduction="20000"/>
          </a:bodyPr>
          <a:lstStyle/>
          <a:p>
            <a:r>
              <a:rPr lang="en-US" dirty="0"/>
              <a:t>The CPU and GPU should share a single virtual address space. By sharing a single virtual address space underlying mechanisms like memory copies between the CPU and GPU are no longer required and higher levels of parallelism can be obtained through traditional synchronization and coherency mechanisms.</a:t>
            </a:r>
          </a:p>
          <a:p>
            <a:r>
              <a:rPr lang="en-US" dirty="0"/>
              <a:t>GPU address translation mechanisms need to be researched more. The current </a:t>
            </a:r>
            <a:r>
              <a:rPr lang="en-US" dirty="0" err="1"/>
              <a:t>IOMMU</a:t>
            </a:r>
            <a:r>
              <a:rPr lang="en-US" dirty="0"/>
              <a:t> approach incurs significant overhead as we must trap back to the CPU to solve address translation issues. The GPU should be capable of resolving address translation issues on its own (future work).  </a:t>
            </a:r>
          </a:p>
          <a:p>
            <a:r>
              <a:rPr lang="en-US" dirty="0"/>
              <a:t>Current benchmarks do not fully exploit the complete level of parallelism available between the CPU and GPU. The Rodinia OpenCL benchmarks effectively delegate all processing to the GPU while the CPU mostly remains idle. In an ideal system the CPU would effectively be load balanced with the GPU and share 50% of the runtime's busy time. New benchmarks that take advantage of shared data in a fully coherent CPU-CPU heterogeneous environment are needed.</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15</a:t>
            </a:fld>
            <a:endParaRPr lang="en-US" dirty="0"/>
          </a:p>
        </p:txBody>
      </p:sp>
    </p:spTree>
    <p:extLst>
      <p:ext uri="{BB962C8B-B14F-4D97-AF65-F5344CB8AC3E}">
        <p14:creationId xmlns:p14="http://schemas.microsoft.com/office/powerpoint/2010/main" val="393761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Utilizing </a:t>
            </a:r>
            <a:br>
              <a:rPr lang="en-US" dirty="0"/>
            </a:br>
            <a:r>
              <a:rPr lang="en-US" dirty="0"/>
              <a:t>M2S-CGM</a:t>
            </a:r>
          </a:p>
        </p:txBody>
      </p:sp>
      <p:sp>
        <p:nvSpPr>
          <p:cNvPr id="3" name="Content Placeholder 2"/>
          <p:cNvSpPr>
            <a:spLocks noGrp="1"/>
          </p:cNvSpPr>
          <p:nvPr>
            <p:ph idx="1"/>
          </p:nvPr>
        </p:nvSpPr>
        <p:spPr>
          <a:xfrm>
            <a:off x="628650" y="1825624"/>
            <a:ext cx="7886700" cy="4742361"/>
          </a:xfrm>
        </p:spPr>
        <p:txBody>
          <a:bodyPr>
            <a:normAutofit fontScale="92500"/>
          </a:bodyPr>
          <a:lstStyle/>
          <a:p>
            <a:r>
              <a:rPr lang="en-US" dirty="0"/>
              <a:t>We first plan to perform research regarding load balancing workloads over the entire system in order to fully utilize the coherent heterogeneous system’s parallel processing potential.</a:t>
            </a:r>
          </a:p>
          <a:p>
            <a:pPr lvl="1"/>
            <a:r>
              <a:rPr lang="en-US" dirty="0"/>
              <a:t>Ideal system results gain a 50/50 balance of busy time between the CPU and GPU.</a:t>
            </a:r>
          </a:p>
          <a:p>
            <a:pPr lvl="1"/>
            <a:r>
              <a:rPr lang="en-US" dirty="0"/>
              <a:t>Theoretically leads to new levels (2x range) of achievable speed up.</a:t>
            </a:r>
          </a:p>
          <a:p>
            <a:r>
              <a:rPr lang="en-US" dirty="0"/>
              <a:t>Utilize a load balanced system to perform research in architectural studies.</a:t>
            </a:r>
          </a:p>
          <a:p>
            <a:pPr lvl="1"/>
            <a:r>
              <a:rPr lang="en-US" dirty="0"/>
              <a:t>What happens in regards to contention, occupancy, and bandwidth in these systems?</a:t>
            </a:r>
          </a:p>
          <a:p>
            <a:pPr lvl="1"/>
            <a:r>
              <a:rPr lang="en-US" dirty="0"/>
              <a:t>Is there an ideal system design or core to CU ratio?</a:t>
            </a:r>
          </a:p>
          <a:p>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pPr/>
              <a:t>16</a:t>
            </a:fld>
            <a:endParaRPr lang="en-US" dirty="0"/>
          </a:p>
        </p:txBody>
      </p:sp>
    </p:spTree>
    <p:extLst>
      <p:ext uri="{BB962C8B-B14F-4D97-AF65-F5344CB8AC3E}">
        <p14:creationId xmlns:p14="http://schemas.microsoft.com/office/powerpoint/2010/main" val="292530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r>
              <a:rPr lang="en-US" dirty="0"/>
              <a:t>In this paper we introduced M2S-CGM.</a:t>
            </a:r>
          </a:p>
          <a:p>
            <a:r>
              <a:rPr lang="en-US" dirty="0"/>
              <a:t>We presented the motivation and need for M2S-CGM and provide in-depth details about its software architectural makeup.</a:t>
            </a:r>
          </a:p>
          <a:p>
            <a:r>
              <a:rPr lang="en-US" dirty="0"/>
              <a:t>We provided a validation of M2S-CGM’s multithreaded and heterogeneous system simulation capabilities.</a:t>
            </a:r>
          </a:p>
          <a:p>
            <a:r>
              <a:rPr lang="en-US" dirty="0"/>
              <a:t>We utilized the </a:t>
            </a:r>
            <a:r>
              <a:rPr lang="en-US" dirty="0" err="1"/>
              <a:t>Rodinia</a:t>
            </a:r>
            <a:r>
              <a:rPr lang="en-US" dirty="0"/>
              <a:t> OpenCL Benchmarks and conducted experiments over four noncoherent and coherent heterogeneous system configurations.</a:t>
            </a:r>
          </a:p>
          <a:p>
            <a:r>
              <a:rPr lang="en-US" dirty="0"/>
              <a:t>Our experimental results show the potential for coherent heterogeneous systems and provides new directions for future research.</a:t>
            </a:r>
          </a:p>
          <a:p>
            <a:r>
              <a:rPr lang="en-US" dirty="0"/>
              <a:t>M2S-CGM is made available for public use as free software for future research purposes. Current versions of CGM and M2S-CGM can be found on GitHub.</a:t>
            </a:r>
          </a:p>
          <a:p>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pPr/>
              <a:t>17</a:t>
            </a:fld>
            <a:endParaRPr lang="en-US" dirty="0"/>
          </a:p>
        </p:txBody>
      </p:sp>
    </p:spTree>
    <p:extLst>
      <p:ext uri="{BB962C8B-B14F-4D97-AF65-F5344CB8AC3E}">
        <p14:creationId xmlns:p14="http://schemas.microsoft.com/office/powerpoint/2010/main" val="339082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65000"/>
                    </a14:imgEffect>
                  </a14:imgLayer>
                </a14:imgProps>
              </a:ext>
              <a:ext uri="{28A0092B-C50C-407E-A947-70E740481C1C}">
                <a14:useLocalDpi xmlns:a14="http://schemas.microsoft.com/office/drawing/2010/main" val="0"/>
              </a:ext>
            </a:extLst>
          </a:blip>
          <a:stretch>
            <a:fillRect/>
          </a:stretch>
        </p:blipFill>
        <p:spPr>
          <a:xfrm>
            <a:off x="2709" y="0"/>
            <a:ext cx="9141291" cy="6858000"/>
          </a:xfrm>
          <a:prstGeom prst="rect">
            <a:avLst/>
          </a:prstGeom>
        </p:spPr>
      </p:pic>
      <p:sp>
        <p:nvSpPr>
          <p:cNvPr id="2" name="Title 1"/>
          <p:cNvSpPr>
            <a:spLocks noGrp="1"/>
          </p:cNvSpPr>
          <p:nvPr>
            <p:ph type="ctrTitle"/>
          </p:nvPr>
        </p:nvSpPr>
        <p:spPr>
          <a:xfrm>
            <a:off x="2709" y="2801440"/>
            <a:ext cx="9143999" cy="1228740"/>
          </a:xfrm>
        </p:spPr>
        <p:txBody>
          <a:bodyPr>
            <a:noAutofit/>
          </a:bodyPr>
          <a:lstStyle/>
          <a:p>
            <a:r>
              <a:rPr lang="en-US" sz="8000" b="1" dirty="0">
                <a:solidFill>
                  <a:schemeClr val="bg1"/>
                </a:solidFill>
                <a:latin typeface="Helvetica" charset="0"/>
                <a:ea typeface="Helvetica" charset="0"/>
                <a:cs typeface="Helvetica" charset="0"/>
              </a:rPr>
              <a:t>Q&amp;A</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054" y="6087031"/>
            <a:ext cx="571343" cy="770969"/>
          </a:xfrm>
          <a:prstGeom prst="rect">
            <a:avLst/>
          </a:prstGeom>
        </p:spPr>
      </p:pic>
    </p:spTree>
    <p:extLst>
      <p:ext uri="{BB962C8B-B14F-4D97-AF65-F5344CB8AC3E}">
        <p14:creationId xmlns:p14="http://schemas.microsoft.com/office/powerpoint/2010/main" val="13086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9747-F289-4E4B-998B-5A2548EA0FD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B6C23A6-2B1E-4AE3-A1F5-A5AFA24304C7}"/>
              </a:ext>
            </a:extLst>
          </p:cNvPr>
          <p:cNvSpPr>
            <a:spLocks noGrp="1"/>
          </p:cNvSpPr>
          <p:nvPr>
            <p:ph idx="1"/>
          </p:nvPr>
        </p:nvSpPr>
        <p:spPr/>
        <p:txBody>
          <a:bodyPr>
            <a:normAutofit/>
          </a:bodyPr>
          <a:lstStyle/>
          <a:p>
            <a:r>
              <a:rPr lang="en-US" dirty="0"/>
              <a:t>Part One:</a:t>
            </a:r>
          </a:p>
          <a:p>
            <a:pPr lvl="1"/>
            <a:r>
              <a:rPr lang="en-US" dirty="0"/>
              <a:t>Background in CPU-GPU heterogenous systems</a:t>
            </a:r>
          </a:p>
          <a:p>
            <a:pPr lvl="1"/>
            <a:r>
              <a:rPr lang="en-US" dirty="0"/>
              <a:t>Introduction of M2S-CGM</a:t>
            </a:r>
          </a:p>
          <a:p>
            <a:pPr lvl="1"/>
            <a:r>
              <a:rPr lang="en-US" dirty="0"/>
              <a:t>M2S-CGM validation</a:t>
            </a:r>
          </a:p>
          <a:p>
            <a:r>
              <a:rPr lang="en-US" dirty="0"/>
              <a:t>Part Two:</a:t>
            </a:r>
          </a:p>
          <a:p>
            <a:pPr lvl="1"/>
            <a:r>
              <a:rPr lang="en-US" dirty="0"/>
              <a:t>Coherent CPU-GPU heterogenous system implementation methodology</a:t>
            </a:r>
          </a:p>
          <a:p>
            <a:pPr lvl="1"/>
            <a:r>
              <a:rPr lang="en-US" dirty="0"/>
              <a:t>Experimental results </a:t>
            </a:r>
          </a:p>
          <a:p>
            <a:pPr lvl="1"/>
            <a:r>
              <a:rPr lang="en-US" dirty="0"/>
              <a:t>Discussion and observations</a:t>
            </a:r>
          </a:p>
          <a:p>
            <a:r>
              <a:rPr lang="en-US" dirty="0"/>
              <a:t>Future work</a:t>
            </a:r>
          </a:p>
          <a:p>
            <a:endParaRPr lang="en-US" dirty="0"/>
          </a:p>
        </p:txBody>
      </p:sp>
      <p:sp>
        <p:nvSpPr>
          <p:cNvPr id="4" name="Slide Number Placeholder 3">
            <a:extLst>
              <a:ext uri="{FF2B5EF4-FFF2-40B4-BE49-F238E27FC236}">
                <a16:creationId xmlns:a16="http://schemas.microsoft.com/office/drawing/2014/main" id="{72DF449A-207A-49D0-8E18-3CB3521773A1}"/>
              </a:ext>
            </a:extLst>
          </p:cNvPr>
          <p:cNvSpPr>
            <a:spLocks noGrp="1"/>
          </p:cNvSpPr>
          <p:nvPr>
            <p:ph type="sldNum" sz="quarter" idx="12"/>
          </p:nvPr>
        </p:nvSpPr>
        <p:spPr/>
        <p:txBody>
          <a:bodyPr/>
          <a:lstStyle/>
          <a:p>
            <a:fld id="{D0B5CDF8-54D5-6043-A52E-76818AC5EAB8}" type="slidenum">
              <a:rPr lang="en-US" smtClean="0"/>
              <a:pPr/>
              <a:t>2</a:t>
            </a:fld>
            <a:endParaRPr lang="en-US" dirty="0"/>
          </a:p>
        </p:txBody>
      </p:sp>
    </p:spTree>
    <p:extLst>
      <p:ext uri="{BB962C8B-B14F-4D97-AF65-F5344CB8AC3E}">
        <p14:creationId xmlns:p14="http://schemas.microsoft.com/office/powerpoint/2010/main" val="87661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CPU-GPU Heterogeneous System Background</a:t>
            </a:r>
          </a:p>
        </p:txBody>
      </p:sp>
      <p:sp>
        <p:nvSpPr>
          <p:cNvPr id="17" name="TextBox 16"/>
          <p:cNvSpPr txBox="1"/>
          <p:nvPr/>
        </p:nvSpPr>
        <p:spPr>
          <a:xfrm>
            <a:off x="116203" y="4582475"/>
            <a:ext cx="4430321" cy="1815882"/>
          </a:xfrm>
          <a:prstGeom prst="rect">
            <a:avLst/>
          </a:prstGeom>
          <a:noFill/>
        </p:spPr>
        <p:txBody>
          <a:bodyPr wrap="square" rtlCol="0">
            <a:spAutoFit/>
          </a:bodyPr>
          <a:lstStyle>
            <a:defPPr>
              <a:defRPr lang="en-US"/>
            </a:defPPr>
            <a:lvl1pPr>
              <a:defRPr sz="1600">
                <a:latin typeface="Helvetica Neue"/>
                <a:cs typeface="Helvetica" panose="020B0604020202020204" pitchFamily="34" charset="0"/>
              </a:defRPr>
            </a:lvl1pPr>
          </a:lstStyle>
          <a:p>
            <a:pPr marL="285750" indent="-285750">
              <a:buFont typeface="Arial" panose="020B0604020202020204" pitchFamily="34" charset="0"/>
              <a:buChar char="•"/>
            </a:pPr>
            <a:r>
              <a:rPr lang="en-US" dirty="0"/>
              <a:t>MIMD architecture</a:t>
            </a:r>
          </a:p>
          <a:p>
            <a:pPr marL="285750" indent="-285750">
              <a:buFont typeface="Arial" panose="020B0604020202020204" pitchFamily="34" charset="0"/>
              <a:buChar char="•"/>
            </a:pPr>
            <a:r>
              <a:rPr lang="en-US" dirty="0"/>
              <a:t>Out-of-order processors running single threads</a:t>
            </a:r>
          </a:p>
          <a:p>
            <a:pPr marL="285750" indent="-285750">
              <a:buFont typeface="Arial" panose="020B0604020202020204" pitchFamily="34" charset="0"/>
              <a:buChar char="•"/>
            </a:pPr>
            <a:r>
              <a:rPr lang="en-US" dirty="0"/>
              <a:t>Higher IPC</a:t>
            </a:r>
          </a:p>
          <a:p>
            <a:pPr marL="285750" indent="-285750">
              <a:buFont typeface="Arial" panose="020B0604020202020204" pitchFamily="34" charset="0"/>
              <a:buChar char="•"/>
            </a:pPr>
            <a:r>
              <a:rPr lang="en-US" dirty="0"/>
              <a:t>Good for sequential and thread parallel tasks</a:t>
            </a:r>
          </a:p>
          <a:p>
            <a:pPr marL="285750" indent="-285750">
              <a:buFont typeface="Arial" panose="020B0604020202020204" pitchFamily="34" charset="0"/>
              <a:buChar char="•"/>
            </a:pPr>
            <a:r>
              <a:rPr lang="en-US" dirty="0"/>
              <a:t>Shared virtual memory based system </a:t>
            </a:r>
          </a:p>
        </p:txBody>
      </p:sp>
      <p:sp>
        <p:nvSpPr>
          <p:cNvPr id="18" name="TextBox 17"/>
          <p:cNvSpPr txBox="1"/>
          <p:nvPr/>
        </p:nvSpPr>
        <p:spPr>
          <a:xfrm>
            <a:off x="4618209" y="1885050"/>
            <a:ext cx="4404360" cy="369332"/>
          </a:xfrm>
          <a:prstGeom prst="rect">
            <a:avLst/>
          </a:prstGeom>
          <a:noFill/>
        </p:spPr>
        <p:txBody>
          <a:bodyPr wrap="square" rtlCol="0">
            <a:spAutoFit/>
          </a:bodyPr>
          <a:lstStyle>
            <a:defPPr>
              <a:defRPr lang="en-US"/>
            </a:defPPr>
            <a:lvl1pPr>
              <a:defRPr sz="1600">
                <a:latin typeface="Helvetica Neue"/>
                <a:cs typeface="Helvetica" panose="020B0604020202020204" pitchFamily="34" charset="0"/>
              </a:defRPr>
            </a:lvl1pPr>
          </a:lstStyle>
          <a:p>
            <a:pPr algn="ctr"/>
            <a:r>
              <a:rPr lang="en-US" sz="1800" dirty="0"/>
              <a:t>A Typical GPU</a:t>
            </a:r>
          </a:p>
        </p:txBody>
      </p:sp>
      <p:sp>
        <p:nvSpPr>
          <p:cNvPr id="38" name="Rectangle 37"/>
          <p:cNvSpPr/>
          <p:nvPr/>
        </p:nvSpPr>
        <p:spPr>
          <a:xfrm>
            <a:off x="389675" y="2498222"/>
            <a:ext cx="3787569" cy="1953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9674" y="1885050"/>
            <a:ext cx="3787570" cy="369332"/>
          </a:xfrm>
          <a:prstGeom prst="rect">
            <a:avLst/>
          </a:prstGeom>
        </p:spPr>
        <p:txBody>
          <a:bodyPr wrap="square">
            <a:spAutoFit/>
          </a:bodyPr>
          <a:lstStyle/>
          <a:p>
            <a:pPr algn="ctr"/>
            <a:r>
              <a:rPr lang="en-US" dirty="0">
                <a:latin typeface="Helvetica Neue"/>
                <a:cs typeface="Helvetica" panose="020B0604020202020204" pitchFamily="34" charset="0"/>
              </a:rPr>
              <a:t>A Typical CPU</a:t>
            </a:r>
          </a:p>
        </p:txBody>
      </p:sp>
      <p:sp>
        <p:nvSpPr>
          <p:cNvPr id="45" name="Rectangle 44"/>
          <p:cNvSpPr/>
          <p:nvPr/>
        </p:nvSpPr>
        <p:spPr>
          <a:xfrm>
            <a:off x="2313940" y="2872740"/>
            <a:ext cx="754380" cy="143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158490" y="2872740"/>
            <a:ext cx="754380" cy="143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624840" y="2872740"/>
            <a:ext cx="754380" cy="143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1469390" y="2865120"/>
            <a:ext cx="754380" cy="143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813434" y="2552876"/>
            <a:ext cx="369012" cy="307777"/>
          </a:xfrm>
          <a:prstGeom prst="rect">
            <a:avLst/>
          </a:prstGeom>
        </p:spPr>
        <p:txBody>
          <a:bodyPr wrap="none">
            <a:spAutoFit/>
          </a:bodyPr>
          <a:lstStyle/>
          <a:p>
            <a:r>
              <a:rPr lang="en-US" sz="1400" dirty="0"/>
              <a:t>P0</a:t>
            </a:r>
          </a:p>
        </p:txBody>
      </p:sp>
      <p:sp>
        <p:nvSpPr>
          <p:cNvPr id="50" name="Rectangle 49"/>
          <p:cNvSpPr/>
          <p:nvPr/>
        </p:nvSpPr>
        <p:spPr>
          <a:xfrm>
            <a:off x="1662074" y="2552876"/>
            <a:ext cx="369012" cy="307777"/>
          </a:xfrm>
          <a:prstGeom prst="rect">
            <a:avLst/>
          </a:prstGeom>
        </p:spPr>
        <p:txBody>
          <a:bodyPr wrap="none">
            <a:spAutoFit/>
          </a:bodyPr>
          <a:lstStyle/>
          <a:p>
            <a:r>
              <a:rPr lang="en-US" sz="1400" dirty="0"/>
              <a:t>P1</a:t>
            </a:r>
          </a:p>
        </p:txBody>
      </p:sp>
      <p:sp>
        <p:nvSpPr>
          <p:cNvPr id="51" name="Rectangle 50"/>
          <p:cNvSpPr/>
          <p:nvPr/>
        </p:nvSpPr>
        <p:spPr>
          <a:xfrm>
            <a:off x="2506624" y="2552876"/>
            <a:ext cx="369012" cy="307777"/>
          </a:xfrm>
          <a:prstGeom prst="rect">
            <a:avLst/>
          </a:prstGeom>
        </p:spPr>
        <p:txBody>
          <a:bodyPr wrap="none">
            <a:spAutoFit/>
          </a:bodyPr>
          <a:lstStyle/>
          <a:p>
            <a:r>
              <a:rPr lang="en-US" sz="1400" dirty="0"/>
              <a:t>P2</a:t>
            </a:r>
          </a:p>
        </p:txBody>
      </p:sp>
      <p:sp>
        <p:nvSpPr>
          <p:cNvPr id="52" name="Rectangle 51"/>
          <p:cNvSpPr/>
          <p:nvPr/>
        </p:nvSpPr>
        <p:spPr>
          <a:xfrm>
            <a:off x="3351174" y="2552876"/>
            <a:ext cx="369012" cy="307777"/>
          </a:xfrm>
          <a:prstGeom prst="rect">
            <a:avLst/>
          </a:prstGeom>
        </p:spPr>
        <p:txBody>
          <a:bodyPr wrap="none">
            <a:spAutoFit/>
          </a:bodyPr>
          <a:lstStyle/>
          <a:p>
            <a:r>
              <a:rPr lang="en-US" sz="1400" dirty="0"/>
              <a:t>P3</a:t>
            </a:r>
          </a:p>
        </p:txBody>
      </p:sp>
      <p:sp>
        <p:nvSpPr>
          <p:cNvPr id="13" name="Freeform 12"/>
          <p:cNvSpPr/>
          <p:nvPr/>
        </p:nvSpPr>
        <p:spPr>
          <a:xfrm>
            <a:off x="952216" y="2983230"/>
            <a:ext cx="91447" cy="120396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50800">
            <a:solidFill>
              <a:schemeClr val="tx1"/>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3" name="Freeform 52"/>
          <p:cNvSpPr/>
          <p:nvPr/>
        </p:nvSpPr>
        <p:spPr>
          <a:xfrm>
            <a:off x="1798129" y="2983230"/>
            <a:ext cx="91447" cy="120396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50800">
            <a:solidFill>
              <a:schemeClr val="tx1"/>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4" name="Freeform 53"/>
          <p:cNvSpPr/>
          <p:nvPr/>
        </p:nvSpPr>
        <p:spPr>
          <a:xfrm>
            <a:off x="2644042" y="2983230"/>
            <a:ext cx="91447" cy="120396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50800">
            <a:solidFill>
              <a:schemeClr val="tx1"/>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5" name="Freeform 54"/>
          <p:cNvSpPr/>
          <p:nvPr/>
        </p:nvSpPr>
        <p:spPr>
          <a:xfrm>
            <a:off x="3489956" y="2983230"/>
            <a:ext cx="91447" cy="120396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50800">
            <a:solidFill>
              <a:schemeClr val="tx1"/>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6" name="Rectangle 55"/>
          <p:cNvSpPr/>
          <p:nvPr/>
        </p:nvSpPr>
        <p:spPr>
          <a:xfrm>
            <a:off x="4648200" y="2498222"/>
            <a:ext cx="4404360" cy="1953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4569531" y="4582475"/>
            <a:ext cx="4333818"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Helvetica Neue"/>
                <a:cs typeface="Helvetica" panose="020B0604020202020204" pitchFamily="34" charset="0"/>
              </a:rPr>
              <a:t>SIMD architecture</a:t>
            </a:r>
          </a:p>
          <a:p>
            <a:pPr marL="285750" indent="-285750">
              <a:buFont typeface="Arial" panose="020B0604020202020204" pitchFamily="34" charset="0"/>
              <a:buChar char="•"/>
            </a:pPr>
            <a:r>
              <a:rPr lang="en-US" sz="1600" dirty="0">
                <a:latin typeface="Helvetica Neue"/>
                <a:cs typeface="Helvetica" panose="020B0604020202020204" pitchFamily="34" charset="0"/>
              </a:rPr>
              <a:t>In-order compute units running thread blocks</a:t>
            </a:r>
          </a:p>
          <a:p>
            <a:pPr marL="285750" indent="-285750">
              <a:buFont typeface="Arial" panose="020B0604020202020204" pitchFamily="34" charset="0"/>
              <a:buChar char="•"/>
            </a:pPr>
            <a:r>
              <a:rPr lang="en-US" sz="1600" dirty="0">
                <a:latin typeface="Helvetica Neue"/>
                <a:cs typeface="Helvetica" panose="020B0604020202020204" pitchFamily="34" charset="0"/>
              </a:rPr>
              <a:t>Single instruction at a time.</a:t>
            </a:r>
          </a:p>
          <a:p>
            <a:pPr marL="285750" indent="-285750">
              <a:buFont typeface="Arial" panose="020B0604020202020204" pitchFamily="34" charset="0"/>
              <a:buChar char="•"/>
            </a:pPr>
            <a:r>
              <a:rPr lang="en-US" sz="1600" dirty="0">
                <a:latin typeface="Helvetica Neue"/>
                <a:cs typeface="Helvetica" panose="020B0604020202020204" pitchFamily="34" charset="0"/>
              </a:rPr>
              <a:t>Good for data parallel, thread multiple tasks</a:t>
            </a:r>
          </a:p>
          <a:p>
            <a:pPr marL="285750" indent="-285750">
              <a:buFont typeface="Arial" panose="020B0604020202020204" pitchFamily="34" charset="0"/>
              <a:buChar char="•"/>
            </a:pPr>
            <a:r>
              <a:rPr lang="en-US" sz="1600" dirty="0">
                <a:latin typeface="Helvetica Neue"/>
                <a:cs typeface="Helvetica" panose="020B0604020202020204" pitchFamily="34" charset="0"/>
              </a:rPr>
              <a:t>Discrete memory system, physically disparate I/O device</a:t>
            </a:r>
          </a:p>
        </p:txBody>
      </p:sp>
      <p:grpSp>
        <p:nvGrpSpPr>
          <p:cNvPr id="72" name="Group 71"/>
          <p:cNvGrpSpPr/>
          <p:nvPr/>
        </p:nvGrpSpPr>
        <p:grpSpPr>
          <a:xfrm>
            <a:off x="4737809" y="2859131"/>
            <a:ext cx="1002030" cy="541020"/>
            <a:chOff x="4692453" y="4769674"/>
            <a:chExt cx="1002030" cy="541020"/>
          </a:xfrm>
        </p:grpSpPr>
        <p:sp>
          <p:nvSpPr>
            <p:cNvPr id="71" name="Rectangle 70"/>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0" name="Group 69"/>
            <p:cNvGrpSpPr/>
            <p:nvPr/>
          </p:nvGrpSpPr>
          <p:grpSpPr>
            <a:xfrm>
              <a:off x="4788412" y="4877757"/>
              <a:ext cx="791126" cy="331971"/>
              <a:chOff x="1619042" y="5886450"/>
              <a:chExt cx="1112524" cy="430530"/>
            </a:xfrm>
          </p:grpSpPr>
          <p:sp>
            <p:nvSpPr>
              <p:cNvPr id="19" name="Freeform 18"/>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Freeform 22"/>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4" name="Freeform 23"/>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Freeform 24"/>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Freeform 25"/>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Freeform 26"/>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Freeform 27"/>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Freeform 28"/>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73" name="Group 72"/>
          <p:cNvGrpSpPr/>
          <p:nvPr/>
        </p:nvGrpSpPr>
        <p:grpSpPr>
          <a:xfrm>
            <a:off x="5808213" y="2859131"/>
            <a:ext cx="1002030" cy="541020"/>
            <a:chOff x="4692453" y="4769674"/>
            <a:chExt cx="1002030" cy="541020"/>
          </a:xfrm>
        </p:grpSpPr>
        <p:sp>
          <p:nvSpPr>
            <p:cNvPr id="74" name="Rectangle 73"/>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5" name="Group 74"/>
            <p:cNvGrpSpPr/>
            <p:nvPr/>
          </p:nvGrpSpPr>
          <p:grpSpPr>
            <a:xfrm>
              <a:off x="4788412" y="4877757"/>
              <a:ext cx="791126" cy="331971"/>
              <a:chOff x="1619042" y="5886450"/>
              <a:chExt cx="1112524" cy="430530"/>
            </a:xfrm>
          </p:grpSpPr>
          <p:sp>
            <p:nvSpPr>
              <p:cNvPr id="76" name="Freeform 75"/>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7" name="Freeform 76"/>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8" name="Freeform 77"/>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9" name="Freeform 78"/>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0" name="Freeform 79"/>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1" name="Freeform 80"/>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2" name="Freeform 81"/>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3" name="Freeform 82"/>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84" name="Group 83"/>
          <p:cNvGrpSpPr/>
          <p:nvPr/>
        </p:nvGrpSpPr>
        <p:grpSpPr>
          <a:xfrm>
            <a:off x="6878617" y="2859131"/>
            <a:ext cx="1002030" cy="541020"/>
            <a:chOff x="4692453" y="4769674"/>
            <a:chExt cx="1002030" cy="541020"/>
          </a:xfrm>
        </p:grpSpPr>
        <p:sp>
          <p:nvSpPr>
            <p:cNvPr id="85" name="Rectangle 84"/>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6" name="Group 85"/>
            <p:cNvGrpSpPr/>
            <p:nvPr/>
          </p:nvGrpSpPr>
          <p:grpSpPr>
            <a:xfrm>
              <a:off x="4788412" y="4877757"/>
              <a:ext cx="791126" cy="331971"/>
              <a:chOff x="1619042" y="5886450"/>
              <a:chExt cx="1112524" cy="430530"/>
            </a:xfrm>
          </p:grpSpPr>
          <p:sp>
            <p:nvSpPr>
              <p:cNvPr id="87" name="Freeform 86"/>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8" name="Freeform 87"/>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9" name="Freeform 88"/>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0" name="Freeform 89"/>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1" name="Freeform 90"/>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2" name="Freeform 91"/>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3" name="Freeform 92"/>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4" name="Freeform 93"/>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106" name="Group 105"/>
          <p:cNvGrpSpPr/>
          <p:nvPr/>
        </p:nvGrpSpPr>
        <p:grpSpPr>
          <a:xfrm>
            <a:off x="7949020" y="2859131"/>
            <a:ext cx="1002030" cy="541020"/>
            <a:chOff x="4692453" y="4769674"/>
            <a:chExt cx="1002030" cy="541020"/>
          </a:xfrm>
        </p:grpSpPr>
        <p:sp>
          <p:nvSpPr>
            <p:cNvPr id="107" name="Rectangle 106"/>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8" name="Group 107"/>
            <p:cNvGrpSpPr/>
            <p:nvPr/>
          </p:nvGrpSpPr>
          <p:grpSpPr>
            <a:xfrm>
              <a:off x="4788412" y="4877757"/>
              <a:ext cx="791126" cy="331971"/>
              <a:chOff x="1619042" y="5886450"/>
              <a:chExt cx="1112524" cy="430530"/>
            </a:xfrm>
          </p:grpSpPr>
          <p:sp>
            <p:nvSpPr>
              <p:cNvPr id="109" name="Freeform 108"/>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0" name="Freeform 109"/>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1" name="Freeform 110"/>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2" name="Freeform 111"/>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3" name="Freeform 112"/>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4" name="Freeform 113"/>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5" name="Freeform 114"/>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6" name="Freeform 115"/>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117" name="Group 116"/>
          <p:cNvGrpSpPr/>
          <p:nvPr/>
        </p:nvGrpSpPr>
        <p:grpSpPr>
          <a:xfrm>
            <a:off x="4737809" y="3756660"/>
            <a:ext cx="1002030" cy="541020"/>
            <a:chOff x="4692453" y="4769674"/>
            <a:chExt cx="1002030" cy="541020"/>
          </a:xfrm>
        </p:grpSpPr>
        <p:sp>
          <p:nvSpPr>
            <p:cNvPr id="118" name="Rectangle 117"/>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19" name="Group 118"/>
            <p:cNvGrpSpPr/>
            <p:nvPr/>
          </p:nvGrpSpPr>
          <p:grpSpPr>
            <a:xfrm>
              <a:off x="4788412" y="4877757"/>
              <a:ext cx="791126" cy="331971"/>
              <a:chOff x="1619042" y="5886450"/>
              <a:chExt cx="1112524" cy="430530"/>
            </a:xfrm>
          </p:grpSpPr>
          <p:sp>
            <p:nvSpPr>
              <p:cNvPr id="120" name="Freeform 119"/>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1" name="Freeform 120"/>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2" name="Freeform 121"/>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3" name="Freeform 122"/>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4" name="Freeform 123"/>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5" name="Freeform 124"/>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6" name="Freeform 125"/>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7" name="Freeform 126"/>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128" name="Group 127"/>
          <p:cNvGrpSpPr/>
          <p:nvPr/>
        </p:nvGrpSpPr>
        <p:grpSpPr>
          <a:xfrm>
            <a:off x="5808213" y="3756660"/>
            <a:ext cx="1002030" cy="541020"/>
            <a:chOff x="4692453" y="4769674"/>
            <a:chExt cx="1002030" cy="541020"/>
          </a:xfrm>
        </p:grpSpPr>
        <p:sp>
          <p:nvSpPr>
            <p:cNvPr id="129" name="Rectangle 128"/>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30" name="Group 129"/>
            <p:cNvGrpSpPr/>
            <p:nvPr/>
          </p:nvGrpSpPr>
          <p:grpSpPr>
            <a:xfrm>
              <a:off x="4788412" y="4877757"/>
              <a:ext cx="791126" cy="331971"/>
              <a:chOff x="1619042" y="5886450"/>
              <a:chExt cx="1112524" cy="430530"/>
            </a:xfrm>
          </p:grpSpPr>
          <p:sp>
            <p:nvSpPr>
              <p:cNvPr id="131" name="Freeform 130"/>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2" name="Freeform 131"/>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3" name="Freeform 132"/>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4" name="Freeform 133"/>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5" name="Freeform 134"/>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6" name="Freeform 135"/>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7" name="Freeform 136"/>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8" name="Freeform 137"/>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139" name="Group 138"/>
          <p:cNvGrpSpPr/>
          <p:nvPr/>
        </p:nvGrpSpPr>
        <p:grpSpPr>
          <a:xfrm>
            <a:off x="6878617" y="3756660"/>
            <a:ext cx="1002030" cy="541020"/>
            <a:chOff x="4692453" y="4769674"/>
            <a:chExt cx="1002030" cy="541020"/>
          </a:xfrm>
        </p:grpSpPr>
        <p:sp>
          <p:nvSpPr>
            <p:cNvPr id="140" name="Rectangle 139"/>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1" name="Group 140"/>
            <p:cNvGrpSpPr/>
            <p:nvPr/>
          </p:nvGrpSpPr>
          <p:grpSpPr>
            <a:xfrm>
              <a:off x="4788412" y="4877757"/>
              <a:ext cx="791126" cy="331971"/>
              <a:chOff x="1619042" y="5886450"/>
              <a:chExt cx="1112524" cy="430530"/>
            </a:xfrm>
          </p:grpSpPr>
          <p:sp>
            <p:nvSpPr>
              <p:cNvPr id="142" name="Freeform 141"/>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3" name="Freeform 142"/>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4" name="Freeform 143"/>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5" name="Freeform 144"/>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6" name="Freeform 145"/>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7" name="Freeform 146"/>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8" name="Freeform 147"/>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148"/>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grpSp>
        <p:nvGrpSpPr>
          <p:cNvPr id="150" name="Group 149"/>
          <p:cNvGrpSpPr/>
          <p:nvPr/>
        </p:nvGrpSpPr>
        <p:grpSpPr>
          <a:xfrm>
            <a:off x="7949020" y="3756660"/>
            <a:ext cx="1002030" cy="541020"/>
            <a:chOff x="4692453" y="4769674"/>
            <a:chExt cx="1002030" cy="541020"/>
          </a:xfrm>
        </p:grpSpPr>
        <p:sp>
          <p:nvSpPr>
            <p:cNvPr id="151" name="Rectangle 150"/>
            <p:cNvSpPr/>
            <p:nvPr/>
          </p:nvSpPr>
          <p:spPr>
            <a:xfrm>
              <a:off x="4692453" y="4769674"/>
              <a:ext cx="1002030" cy="541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2" name="Group 151"/>
            <p:cNvGrpSpPr/>
            <p:nvPr/>
          </p:nvGrpSpPr>
          <p:grpSpPr>
            <a:xfrm>
              <a:off x="4788412" y="4877757"/>
              <a:ext cx="791126" cy="331971"/>
              <a:chOff x="1619042" y="5886450"/>
              <a:chExt cx="1112524" cy="430530"/>
            </a:xfrm>
          </p:grpSpPr>
          <p:sp>
            <p:nvSpPr>
              <p:cNvPr id="153" name="Freeform 152"/>
              <p:cNvSpPr/>
              <p:nvPr/>
            </p:nvSpPr>
            <p:spPr>
              <a:xfrm>
                <a:off x="1619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4" name="Freeform 153"/>
              <p:cNvSpPr/>
              <p:nvPr/>
            </p:nvSpPr>
            <p:spPr>
              <a:xfrm>
                <a:off x="1771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5" name="Freeform 154"/>
              <p:cNvSpPr/>
              <p:nvPr/>
            </p:nvSpPr>
            <p:spPr>
              <a:xfrm>
                <a:off x="1923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6" name="Freeform 155"/>
              <p:cNvSpPr/>
              <p:nvPr/>
            </p:nvSpPr>
            <p:spPr>
              <a:xfrm>
                <a:off x="20762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7" name="Freeform 156"/>
              <p:cNvSpPr/>
              <p:nvPr/>
            </p:nvSpPr>
            <p:spPr>
              <a:xfrm>
                <a:off x="22286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8" name="Freeform 157"/>
              <p:cNvSpPr/>
              <p:nvPr/>
            </p:nvSpPr>
            <p:spPr>
              <a:xfrm>
                <a:off x="23810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9" name="Freeform 158"/>
              <p:cNvSpPr/>
              <p:nvPr/>
            </p:nvSpPr>
            <p:spPr>
              <a:xfrm>
                <a:off x="25334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60" name="Freeform 159"/>
              <p:cNvSpPr/>
              <p:nvPr/>
            </p:nvSpPr>
            <p:spPr>
              <a:xfrm>
                <a:off x="2685842" y="5886450"/>
                <a:ext cx="45724" cy="430530"/>
              </a:xfrm>
              <a:custGeom>
                <a:avLst/>
                <a:gdLst>
                  <a:gd name="connsiteX0" fmla="*/ 906793 w 937274"/>
                  <a:gd name="connsiteY0" fmla="*/ 0 h 4587240"/>
                  <a:gd name="connsiteX1" fmla="*/ 7633 w 937274"/>
                  <a:gd name="connsiteY1" fmla="*/ 929640 h 4587240"/>
                  <a:gd name="connsiteX2" fmla="*/ 937273 w 937274"/>
                  <a:gd name="connsiteY2" fmla="*/ 1828800 h 4587240"/>
                  <a:gd name="connsiteX3" fmla="*/ 13 w 937274"/>
                  <a:gd name="connsiteY3" fmla="*/ 2758440 h 4587240"/>
                  <a:gd name="connsiteX4" fmla="*/ 914413 w 937274"/>
                  <a:gd name="connsiteY4" fmla="*/ 3665220 h 4587240"/>
                  <a:gd name="connsiteX5" fmla="*/ 502933 w 937274"/>
                  <a:gd name="connsiteY5" fmla="*/ 4130040 h 4587240"/>
                  <a:gd name="connsiteX6" fmla="*/ 449593 w 937274"/>
                  <a:gd name="connsiteY6" fmla="*/ 458724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274" h="4587240">
                    <a:moveTo>
                      <a:pt x="906793" y="0"/>
                    </a:moveTo>
                    <a:cubicBezTo>
                      <a:pt x="454673" y="312420"/>
                      <a:pt x="2553" y="624840"/>
                      <a:pt x="7633" y="929640"/>
                    </a:cubicBezTo>
                    <a:cubicBezTo>
                      <a:pt x="12713" y="1234440"/>
                      <a:pt x="938543" y="1524000"/>
                      <a:pt x="937273" y="1828800"/>
                    </a:cubicBezTo>
                    <a:cubicBezTo>
                      <a:pt x="936003" y="2133600"/>
                      <a:pt x="3823" y="2452370"/>
                      <a:pt x="13" y="2758440"/>
                    </a:cubicBezTo>
                    <a:cubicBezTo>
                      <a:pt x="-3797" y="3064510"/>
                      <a:pt x="830593" y="3436620"/>
                      <a:pt x="914413" y="3665220"/>
                    </a:cubicBezTo>
                    <a:cubicBezTo>
                      <a:pt x="998233" y="3893820"/>
                      <a:pt x="580403" y="3976370"/>
                      <a:pt x="502933" y="4130040"/>
                    </a:cubicBezTo>
                    <a:cubicBezTo>
                      <a:pt x="425463" y="4283710"/>
                      <a:pt x="437528" y="4435475"/>
                      <a:pt x="449593" y="4587240"/>
                    </a:cubicBezTo>
                  </a:path>
                </a:pathLst>
              </a:custGeom>
              <a:ln w="12700">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sp>
        <p:nvSpPr>
          <p:cNvPr id="161" name="Rectangle 160"/>
          <p:cNvSpPr/>
          <p:nvPr/>
        </p:nvSpPr>
        <p:spPr>
          <a:xfrm>
            <a:off x="4995007" y="2551354"/>
            <a:ext cx="487634" cy="307777"/>
          </a:xfrm>
          <a:prstGeom prst="rect">
            <a:avLst/>
          </a:prstGeom>
        </p:spPr>
        <p:txBody>
          <a:bodyPr wrap="none">
            <a:spAutoFit/>
          </a:bodyPr>
          <a:lstStyle/>
          <a:p>
            <a:r>
              <a:rPr lang="en-US" sz="1400" dirty="0"/>
              <a:t>CU0</a:t>
            </a:r>
          </a:p>
        </p:txBody>
      </p:sp>
      <p:sp>
        <p:nvSpPr>
          <p:cNvPr id="162" name="Rectangle 161"/>
          <p:cNvSpPr/>
          <p:nvPr/>
        </p:nvSpPr>
        <p:spPr>
          <a:xfrm>
            <a:off x="6065411" y="2557485"/>
            <a:ext cx="487634" cy="307777"/>
          </a:xfrm>
          <a:prstGeom prst="rect">
            <a:avLst/>
          </a:prstGeom>
        </p:spPr>
        <p:txBody>
          <a:bodyPr wrap="none">
            <a:spAutoFit/>
          </a:bodyPr>
          <a:lstStyle/>
          <a:p>
            <a:r>
              <a:rPr lang="en-US" sz="1400" dirty="0"/>
              <a:t>CU1</a:t>
            </a:r>
          </a:p>
        </p:txBody>
      </p:sp>
      <p:sp>
        <p:nvSpPr>
          <p:cNvPr id="163" name="Rectangle 162"/>
          <p:cNvSpPr/>
          <p:nvPr/>
        </p:nvSpPr>
        <p:spPr>
          <a:xfrm>
            <a:off x="7135815" y="2551353"/>
            <a:ext cx="487634" cy="307777"/>
          </a:xfrm>
          <a:prstGeom prst="rect">
            <a:avLst/>
          </a:prstGeom>
        </p:spPr>
        <p:txBody>
          <a:bodyPr wrap="none">
            <a:spAutoFit/>
          </a:bodyPr>
          <a:lstStyle/>
          <a:p>
            <a:r>
              <a:rPr lang="en-US" sz="1400" dirty="0"/>
              <a:t>CU2</a:t>
            </a:r>
          </a:p>
        </p:txBody>
      </p:sp>
      <p:sp>
        <p:nvSpPr>
          <p:cNvPr id="164" name="Rectangle 163"/>
          <p:cNvSpPr/>
          <p:nvPr/>
        </p:nvSpPr>
        <p:spPr>
          <a:xfrm>
            <a:off x="8206218" y="2549864"/>
            <a:ext cx="487634" cy="307777"/>
          </a:xfrm>
          <a:prstGeom prst="rect">
            <a:avLst/>
          </a:prstGeom>
        </p:spPr>
        <p:txBody>
          <a:bodyPr wrap="none">
            <a:spAutoFit/>
          </a:bodyPr>
          <a:lstStyle/>
          <a:p>
            <a:r>
              <a:rPr lang="en-US" sz="1400" dirty="0"/>
              <a:t>CU3</a:t>
            </a:r>
          </a:p>
        </p:txBody>
      </p:sp>
      <p:sp>
        <p:nvSpPr>
          <p:cNvPr id="165" name="Rectangle 164"/>
          <p:cNvSpPr/>
          <p:nvPr/>
        </p:nvSpPr>
        <p:spPr>
          <a:xfrm>
            <a:off x="4995007" y="3435131"/>
            <a:ext cx="487634" cy="307777"/>
          </a:xfrm>
          <a:prstGeom prst="rect">
            <a:avLst/>
          </a:prstGeom>
        </p:spPr>
        <p:txBody>
          <a:bodyPr wrap="none">
            <a:spAutoFit/>
          </a:bodyPr>
          <a:lstStyle/>
          <a:p>
            <a:r>
              <a:rPr lang="en-US" sz="1400" dirty="0"/>
              <a:t>CU4</a:t>
            </a:r>
          </a:p>
        </p:txBody>
      </p:sp>
      <p:sp>
        <p:nvSpPr>
          <p:cNvPr id="166" name="Rectangle 165"/>
          <p:cNvSpPr/>
          <p:nvPr/>
        </p:nvSpPr>
        <p:spPr>
          <a:xfrm>
            <a:off x="6065411" y="3441263"/>
            <a:ext cx="487634" cy="307777"/>
          </a:xfrm>
          <a:prstGeom prst="rect">
            <a:avLst/>
          </a:prstGeom>
        </p:spPr>
        <p:txBody>
          <a:bodyPr wrap="none">
            <a:spAutoFit/>
          </a:bodyPr>
          <a:lstStyle/>
          <a:p>
            <a:r>
              <a:rPr lang="en-US" sz="1400" dirty="0"/>
              <a:t>CU5</a:t>
            </a:r>
          </a:p>
        </p:txBody>
      </p:sp>
      <p:sp>
        <p:nvSpPr>
          <p:cNvPr id="167" name="Rectangle 166"/>
          <p:cNvSpPr/>
          <p:nvPr/>
        </p:nvSpPr>
        <p:spPr>
          <a:xfrm>
            <a:off x="7135815" y="3456503"/>
            <a:ext cx="487634" cy="307777"/>
          </a:xfrm>
          <a:prstGeom prst="rect">
            <a:avLst/>
          </a:prstGeom>
        </p:spPr>
        <p:txBody>
          <a:bodyPr wrap="none">
            <a:spAutoFit/>
          </a:bodyPr>
          <a:lstStyle/>
          <a:p>
            <a:r>
              <a:rPr lang="en-US" sz="1400" dirty="0"/>
              <a:t>CU6</a:t>
            </a:r>
          </a:p>
        </p:txBody>
      </p:sp>
      <p:sp>
        <p:nvSpPr>
          <p:cNvPr id="168" name="Rectangle 167"/>
          <p:cNvSpPr/>
          <p:nvPr/>
        </p:nvSpPr>
        <p:spPr>
          <a:xfrm>
            <a:off x="8206218" y="3448883"/>
            <a:ext cx="487634" cy="307777"/>
          </a:xfrm>
          <a:prstGeom prst="rect">
            <a:avLst/>
          </a:prstGeom>
        </p:spPr>
        <p:txBody>
          <a:bodyPr wrap="none">
            <a:spAutoFit/>
          </a:bodyPr>
          <a:lstStyle/>
          <a:p>
            <a:r>
              <a:rPr lang="en-US" sz="1400" dirty="0"/>
              <a:t>CU7</a:t>
            </a:r>
          </a:p>
        </p:txBody>
      </p:sp>
      <p:sp>
        <p:nvSpPr>
          <p:cNvPr id="174" name="Slide Number Placeholder 173"/>
          <p:cNvSpPr>
            <a:spLocks noGrp="1"/>
          </p:cNvSpPr>
          <p:nvPr>
            <p:ph type="sldNum" sz="quarter" idx="12"/>
          </p:nvPr>
        </p:nvSpPr>
        <p:spPr/>
        <p:txBody>
          <a:bodyPr/>
          <a:lstStyle/>
          <a:p>
            <a:fld id="{D0B5CDF8-54D5-6043-A52E-76818AC5EAB8}" type="slidenum">
              <a:rPr lang="en-US" smtClean="0"/>
              <a:pPr/>
              <a:t>3</a:t>
            </a:fld>
            <a:endParaRPr lang="en-US" dirty="0"/>
          </a:p>
        </p:txBody>
      </p:sp>
    </p:spTree>
    <p:extLst>
      <p:ext uri="{BB962C8B-B14F-4D97-AF65-F5344CB8AC3E}">
        <p14:creationId xmlns:p14="http://schemas.microsoft.com/office/powerpoint/2010/main" val="11414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CPU-GPU Heterogeneous System Background</a:t>
            </a:r>
          </a:p>
        </p:txBody>
      </p:sp>
      <p:sp>
        <p:nvSpPr>
          <p:cNvPr id="2" name="Content Placeholder 1"/>
          <p:cNvSpPr>
            <a:spLocks noGrp="1"/>
          </p:cNvSpPr>
          <p:nvPr>
            <p:ph idx="1"/>
          </p:nvPr>
        </p:nvSpPr>
        <p:spPr>
          <a:xfrm>
            <a:off x="628650" y="1825624"/>
            <a:ext cx="7886700" cy="5023570"/>
          </a:xfrm>
        </p:spPr>
        <p:txBody>
          <a:bodyPr>
            <a:normAutofit fontScale="92500" lnSpcReduction="20000"/>
          </a:bodyPr>
          <a:lstStyle/>
          <a:p>
            <a:r>
              <a:rPr lang="en-US" dirty="0"/>
              <a:t>The goal is to tightly decompose a given application into its thread parallel and data parallel segments and then parallelize over the best processor for the job.</a:t>
            </a:r>
          </a:p>
          <a:p>
            <a:r>
              <a:rPr lang="en-US" dirty="0"/>
              <a:t>The current model…</a:t>
            </a:r>
          </a:p>
          <a:p>
            <a:pPr lvl="1"/>
            <a:r>
              <a:rPr lang="en-US" dirty="0"/>
              <a:t>The application configures and sets up the GPU's execution code and data elements prior to the execution of a selected kernel on the GPU. </a:t>
            </a:r>
          </a:p>
          <a:p>
            <a:pPr lvl="1"/>
            <a:r>
              <a:rPr lang="en-US" dirty="0"/>
              <a:t>The application must copy data back and forth from the GPU's memory address space to the CPU's address space.</a:t>
            </a:r>
          </a:p>
          <a:p>
            <a:r>
              <a:rPr lang="en-US" dirty="0"/>
              <a:t>The current model incurs significant overhead.</a:t>
            </a:r>
          </a:p>
          <a:p>
            <a:pPr lvl="1"/>
            <a:r>
              <a:rPr lang="en-US" dirty="0"/>
              <a:t>Complexity, system calls, data copies, kernel setup, etc.</a:t>
            </a:r>
          </a:p>
          <a:p>
            <a:r>
              <a:rPr lang="en-US" dirty="0"/>
              <a:t>In theory, we should be able to obtain higher speed ups at the system level over the currently achievable! But how…?</a:t>
            </a:r>
          </a:p>
        </p:txBody>
      </p:sp>
      <p:sp>
        <p:nvSpPr>
          <p:cNvPr id="3" name="Slide Number Placeholder 2"/>
          <p:cNvSpPr>
            <a:spLocks noGrp="1"/>
          </p:cNvSpPr>
          <p:nvPr>
            <p:ph type="sldNum" sz="quarter" idx="12"/>
          </p:nvPr>
        </p:nvSpPr>
        <p:spPr/>
        <p:txBody>
          <a:bodyPr/>
          <a:lstStyle/>
          <a:p>
            <a:fld id="{D0B5CDF8-54D5-6043-A52E-76818AC5EAB8}" type="slidenum">
              <a:rPr lang="en-US" smtClean="0"/>
              <a:pPr/>
              <a:t>4</a:t>
            </a:fld>
            <a:endParaRPr lang="en-US" dirty="0"/>
          </a:p>
        </p:txBody>
      </p:sp>
    </p:spTree>
    <p:extLst>
      <p:ext uri="{BB962C8B-B14F-4D97-AF65-F5344CB8AC3E}">
        <p14:creationId xmlns:p14="http://schemas.microsoft.com/office/powerpoint/2010/main" val="97806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M2S-CGM</a:t>
            </a:r>
          </a:p>
        </p:txBody>
      </p:sp>
      <p:sp>
        <p:nvSpPr>
          <p:cNvPr id="3" name="Content Placeholder 2"/>
          <p:cNvSpPr>
            <a:spLocks noGrp="1"/>
          </p:cNvSpPr>
          <p:nvPr>
            <p:ph idx="1"/>
          </p:nvPr>
        </p:nvSpPr>
        <p:spPr>
          <a:xfrm>
            <a:off x="628650" y="1825624"/>
            <a:ext cx="7886700" cy="5023569"/>
          </a:xfrm>
        </p:spPr>
        <p:txBody>
          <a:bodyPr>
            <a:normAutofit fontScale="92500" lnSpcReduction="20000"/>
          </a:bodyPr>
          <a:lstStyle/>
          <a:p>
            <a:r>
              <a:rPr lang="en-US" dirty="0"/>
              <a:t>So, to answer that question, we built a simulator to explore the CPU-GPU heterogeneous system design space and see if we can unlock these potential performance gains.</a:t>
            </a:r>
          </a:p>
          <a:p>
            <a:r>
              <a:rPr lang="en-US" dirty="0"/>
              <a:t>Developed CGM; our detailed custom memory system model.</a:t>
            </a:r>
          </a:p>
          <a:p>
            <a:pPr lvl="1"/>
            <a:r>
              <a:rPr lang="en-US" dirty="0"/>
              <a:t>Models detailed memory system structures and coherence protocols for the CPU and GPU.</a:t>
            </a:r>
          </a:p>
          <a:p>
            <a:pPr lvl="1"/>
            <a:r>
              <a:rPr lang="en-US" dirty="0"/>
              <a:t>Models the switching fabric, system agent (Intel termed “uncore”), memory controller, and other ancillary components.</a:t>
            </a:r>
          </a:p>
          <a:p>
            <a:r>
              <a:rPr lang="en-US" dirty="0"/>
              <a:t>Borrowed and modified Multi2Sim’s x86 CPU model, Southern Islands GPU model, and OpenCL software stack.</a:t>
            </a:r>
          </a:p>
          <a:p>
            <a:pPr lvl="1"/>
            <a:r>
              <a:rPr lang="en-US" dirty="0"/>
              <a:t>Actually, any CPU or GPU model can connect to CGM.</a:t>
            </a:r>
          </a:p>
          <a:p>
            <a:r>
              <a:rPr lang="en-US" dirty="0"/>
              <a:t>Borrowed DRAMSim2’s SDRAM model.</a:t>
            </a:r>
          </a:p>
        </p:txBody>
      </p:sp>
      <p:sp>
        <p:nvSpPr>
          <p:cNvPr id="4" name="Slide Number Placeholder 3"/>
          <p:cNvSpPr>
            <a:spLocks noGrp="1"/>
          </p:cNvSpPr>
          <p:nvPr>
            <p:ph type="sldNum" sz="quarter" idx="12"/>
          </p:nvPr>
        </p:nvSpPr>
        <p:spPr/>
        <p:txBody>
          <a:bodyPr/>
          <a:lstStyle/>
          <a:p>
            <a:fld id="{D0B5CDF8-54D5-6043-A52E-76818AC5EAB8}" type="slidenum">
              <a:rPr lang="en-US" smtClean="0"/>
              <a:pPr/>
              <a:t>5</a:t>
            </a:fld>
            <a:endParaRPr lang="en-US" dirty="0"/>
          </a:p>
        </p:txBody>
      </p:sp>
    </p:spTree>
    <p:extLst>
      <p:ext uri="{BB962C8B-B14F-4D97-AF65-F5344CB8AC3E}">
        <p14:creationId xmlns:p14="http://schemas.microsoft.com/office/powerpoint/2010/main" val="258452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087-993B-4FBB-B8AA-1EB580F7928A}"/>
              </a:ext>
            </a:extLst>
          </p:cNvPr>
          <p:cNvSpPr>
            <a:spLocks noGrp="1"/>
          </p:cNvSpPr>
          <p:nvPr>
            <p:ph type="title"/>
          </p:nvPr>
        </p:nvSpPr>
        <p:spPr/>
        <p:txBody>
          <a:bodyPr/>
          <a:lstStyle/>
          <a:p>
            <a:r>
              <a:rPr lang="en-US" dirty="0"/>
              <a:t>Salient Features Unique to M2S-CGM</a:t>
            </a:r>
          </a:p>
        </p:txBody>
      </p:sp>
      <p:sp>
        <p:nvSpPr>
          <p:cNvPr id="3" name="Content Placeholder 2">
            <a:extLst>
              <a:ext uri="{FF2B5EF4-FFF2-40B4-BE49-F238E27FC236}">
                <a16:creationId xmlns:a16="http://schemas.microsoft.com/office/drawing/2014/main" id="{2960DAAB-2128-46EA-8CF8-2D9FE27464A8}"/>
              </a:ext>
            </a:extLst>
          </p:cNvPr>
          <p:cNvSpPr>
            <a:spLocks noGrp="1"/>
          </p:cNvSpPr>
          <p:nvPr>
            <p:ph idx="1"/>
          </p:nvPr>
        </p:nvSpPr>
        <p:spPr>
          <a:xfrm>
            <a:off x="628650" y="1825624"/>
            <a:ext cx="7886700" cy="4818523"/>
          </a:xfrm>
        </p:spPr>
        <p:txBody>
          <a:bodyPr>
            <a:normAutofit fontScale="77500" lnSpcReduction="20000"/>
          </a:bodyPr>
          <a:lstStyle/>
          <a:p>
            <a:r>
              <a:rPr lang="en-US" dirty="0"/>
              <a:t>Provides baseline results for both non coherent and coherent CPU-GPU heterogeneous executions in a fully modeled system with and without shared lower level caches between the CPU and GPU.</a:t>
            </a:r>
          </a:p>
          <a:p>
            <a:r>
              <a:rPr lang="en-US" dirty="0"/>
              <a:t>Includes CGM which provides a significantly detailed memory system for both the CPU and GPU; models system wide occupancy and contention and includes modeling of system elements, such as a detailed MESI protocol, configurable cache structures, cache directories, translation lookaside buffers, page table walkers, switching fabrics, system agents, memory controllers, GPU hub and IOMMU, and the SDRAM model.</a:t>
            </a:r>
          </a:p>
          <a:p>
            <a:r>
              <a:rPr lang="en-US" dirty="0"/>
              <a:t>Provides emulation and timing models for intra CPU-GPU system functionality that would otherwise typically require a full system simulator. Provides fidelity comparable to a full system simulator, but without the development overhead of implementing and supporting a full system simulator.</a:t>
            </a:r>
          </a:p>
        </p:txBody>
      </p:sp>
      <p:sp>
        <p:nvSpPr>
          <p:cNvPr id="4" name="Slide Number Placeholder 3">
            <a:extLst>
              <a:ext uri="{FF2B5EF4-FFF2-40B4-BE49-F238E27FC236}">
                <a16:creationId xmlns:a16="http://schemas.microsoft.com/office/drawing/2014/main" id="{23BA6114-1491-45CD-874E-5FE76124CC4A}"/>
              </a:ext>
            </a:extLst>
          </p:cNvPr>
          <p:cNvSpPr>
            <a:spLocks noGrp="1"/>
          </p:cNvSpPr>
          <p:nvPr>
            <p:ph type="sldNum" sz="quarter" idx="12"/>
          </p:nvPr>
        </p:nvSpPr>
        <p:spPr/>
        <p:txBody>
          <a:bodyPr/>
          <a:lstStyle/>
          <a:p>
            <a:fld id="{D0B5CDF8-54D5-6043-A52E-76818AC5EAB8}" type="slidenum">
              <a:rPr lang="en-US" smtClean="0"/>
              <a:pPr/>
              <a:t>6</a:t>
            </a:fld>
            <a:endParaRPr lang="en-US" dirty="0"/>
          </a:p>
        </p:txBody>
      </p:sp>
    </p:spTree>
    <p:extLst>
      <p:ext uri="{BB962C8B-B14F-4D97-AF65-F5344CB8AC3E}">
        <p14:creationId xmlns:p14="http://schemas.microsoft.com/office/powerpoint/2010/main" val="172631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M2S-CGM Validation</a:t>
            </a:r>
          </a:p>
        </p:txBody>
      </p:sp>
      <p:sp>
        <p:nvSpPr>
          <p:cNvPr id="3" name="Content Placeholder 2"/>
          <p:cNvSpPr>
            <a:spLocks noGrp="1"/>
          </p:cNvSpPr>
          <p:nvPr>
            <p:ph idx="1"/>
          </p:nvPr>
        </p:nvSpPr>
        <p:spPr>
          <a:xfrm>
            <a:off x="628650" y="1825624"/>
            <a:ext cx="7886700" cy="4742361"/>
          </a:xfrm>
        </p:spPr>
        <p:txBody>
          <a:bodyPr>
            <a:normAutofit fontScale="92500" lnSpcReduction="20000"/>
          </a:bodyPr>
          <a:lstStyle/>
          <a:p>
            <a:r>
              <a:rPr lang="en-US" dirty="0"/>
              <a:t>For validation we utilized the Rodinia OpenMP and OpenCL benchmarks.</a:t>
            </a:r>
          </a:p>
          <a:p>
            <a:pPr lvl="1"/>
            <a:r>
              <a:rPr lang="en-US" dirty="0" err="1"/>
              <a:t>Backprop</a:t>
            </a:r>
            <a:r>
              <a:rPr lang="en-US" dirty="0"/>
              <a:t>, Lower Upper Decomposition, </a:t>
            </a:r>
            <a:r>
              <a:rPr lang="en-US" dirty="0" err="1"/>
              <a:t>Kmeans</a:t>
            </a:r>
            <a:r>
              <a:rPr lang="en-US" dirty="0"/>
              <a:t>, Hotspot, Needleman–</a:t>
            </a:r>
            <a:r>
              <a:rPr lang="en-US" dirty="0" err="1"/>
              <a:t>Wunsch</a:t>
            </a:r>
            <a:r>
              <a:rPr lang="en-US" dirty="0"/>
              <a:t>, and Breadth First Search.</a:t>
            </a:r>
          </a:p>
          <a:p>
            <a:pPr lvl="1"/>
            <a:r>
              <a:rPr lang="en-US" dirty="0"/>
              <a:t>This set provides a good spectrum of processor intercommunication aggressiveness for OpenMP executions and a good spectrum of inter-CPU-GPU-communication through GPU kernel invocations and memory copies for OpenCL executions.</a:t>
            </a:r>
          </a:p>
          <a:p>
            <a:r>
              <a:rPr lang="en-US" dirty="0"/>
              <a:t>For OpenCL, we define the beginning of the parallel section to be the first OpenCL-related memory buffer creation and the ending of the parallel section to be the completion of the final memory copy to the host device.</a:t>
            </a:r>
          </a:p>
          <a:p>
            <a:r>
              <a:rPr lang="en-US" dirty="0"/>
              <a:t>Problem sizes range from medium to large.</a:t>
            </a:r>
          </a:p>
        </p:txBody>
      </p:sp>
      <p:sp>
        <p:nvSpPr>
          <p:cNvPr id="4" name="Slide Number Placeholder 3"/>
          <p:cNvSpPr>
            <a:spLocks noGrp="1"/>
          </p:cNvSpPr>
          <p:nvPr>
            <p:ph type="sldNum" sz="quarter" idx="12"/>
          </p:nvPr>
        </p:nvSpPr>
        <p:spPr/>
        <p:txBody>
          <a:bodyPr/>
          <a:lstStyle/>
          <a:p>
            <a:fld id="{D0B5CDF8-54D5-6043-A52E-76818AC5EAB8}" type="slidenum">
              <a:rPr lang="en-US" smtClean="0"/>
              <a:pPr/>
              <a:t>7</a:t>
            </a:fld>
            <a:endParaRPr lang="en-US" dirty="0"/>
          </a:p>
        </p:txBody>
      </p:sp>
    </p:spTree>
    <p:extLst>
      <p:ext uri="{BB962C8B-B14F-4D97-AF65-F5344CB8AC3E}">
        <p14:creationId xmlns:p14="http://schemas.microsoft.com/office/powerpoint/2010/main" val="205021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6066"/>
            <a:ext cx="8248650" cy="1325563"/>
          </a:xfrm>
        </p:spPr>
        <p:txBody>
          <a:bodyPr>
            <a:normAutofit/>
          </a:bodyPr>
          <a:lstStyle/>
          <a:p>
            <a:r>
              <a:rPr lang="en-US" dirty="0"/>
              <a:t>Simulation 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1584945"/>
            <a:ext cx="7429501" cy="4290075"/>
          </a:xfrm>
        </p:spPr>
      </p:pic>
      <p:sp>
        <p:nvSpPr>
          <p:cNvPr id="3" name="Slide Number Placeholder 2"/>
          <p:cNvSpPr>
            <a:spLocks noGrp="1"/>
          </p:cNvSpPr>
          <p:nvPr>
            <p:ph type="sldNum" sz="quarter" idx="12"/>
          </p:nvPr>
        </p:nvSpPr>
        <p:spPr/>
        <p:txBody>
          <a:bodyPr/>
          <a:lstStyle/>
          <a:p>
            <a:fld id="{D0B5CDF8-54D5-6043-A52E-76818AC5EAB8}" type="slidenum">
              <a:rPr lang="en-US" smtClean="0"/>
              <a:pPr/>
              <a:t>8</a:t>
            </a:fld>
            <a:endParaRPr lang="en-US" dirty="0"/>
          </a:p>
        </p:txBody>
      </p:sp>
    </p:spTree>
    <p:extLst>
      <p:ext uri="{BB962C8B-B14F-4D97-AF65-F5344CB8AC3E}">
        <p14:creationId xmlns:p14="http://schemas.microsoft.com/office/powerpoint/2010/main" val="152881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M2S-CGM Validation</a:t>
            </a:r>
          </a:p>
        </p:txBody>
      </p:sp>
      <p:sp>
        <p:nvSpPr>
          <p:cNvPr id="3" name="Content Placeholder 2"/>
          <p:cNvSpPr>
            <a:spLocks noGrp="1"/>
          </p:cNvSpPr>
          <p:nvPr>
            <p:ph idx="1"/>
          </p:nvPr>
        </p:nvSpPr>
        <p:spPr>
          <a:xfrm>
            <a:off x="628650" y="1825624"/>
            <a:ext cx="7886700" cy="5023569"/>
          </a:xfrm>
        </p:spPr>
        <p:txBody>
          <a:bodyPr>
            <a:normAutofit fontScale="85000" lnSpcReduction="10000"/>
          </a:bodyPr>
          <a:lstStyle/>
          <a:p>
            <a:r>
              <a:rPr lang="en-US" dirty="0">
                <a:latin typeface="Helvetica Neue"/>
                <a:cs typeface="Helvetica" panose="020B0604020202020204" pitchFamily="34" charset="0"/>
              </a:rPr>
              <a:t>We compared M2S-CGM to our test system comprising an Intel Core i7-4790K Devil's Canyon Quad-Core and AMD Radeon HD 7990 64 CU GPU. </a:t>
            </a:r>
          </a:p>
          <a:p>
            <a:r>
              <a:rPr lang="en-US" dirty="0"/>
              <a:t>We configure M2S-CGM as shown in the previous slide and to match our test system's hardware profile.</a:t>
            </a:r>
          </a:p>
          <a:p>
            <a:pPr lvl="1"/>
            <a:r>
              <a:rPr lang="en-US" dirty="0"/>
              <a:t>M2S-CGM and test system frequencies for the CPU, GPU, and memory system are </a:t>
            </a:r>
            <a:r>
              <a:rPr lang="en-US" dirty="0" err="1"/>
              <a:t>4GHz</a:t>
            </a:r>
            <a:r>
              <a:rPr lang="en-US" dirty="0"/>
              <a:t>, </a:t>
            </a:r>
            <a:r>
              <a:rPr lang="en-US" dirty="0" err="1"/>
              <a:t>1GHz</a:t>
            </a:r>
            <a:r>
              <a:rPr lang="en-US" dirty="0"/>
              <a:t>, and </a:t>
            </a:r>
            <a:r>
              <a:rPr lang="en-US" dirty="0" err="1"/>
              <a:t>2GHz</a:t>
            </a:r>
            <a:r>
              <a:rPr lang="en-US" dirty="0"/>
              <a:t> respectively. </a:t>
            </a:r>
          </a:p>
          <a:p>
            <a:pPr lvl="1"/>
            <a:r>
              <a:rPr lang="en-US" dirty="0"/>
              <a:t>For M2S-CGM, the system-wide cache block size is 64B with 8 byte headers.</a:t>
            </a:r>
          </a:p>
          <a:p>
            <a:pPr lvl="1"/>
            <a:r>
              <a:rPr lang="en-US" dirty="0"/>
              <a:t>CPU </a:t>
            </a:r>
            <a:r>
              <a:rPr lang="en-US" dirty="0" err="1"/>
              <a:t>L1</a:t>
            </a:r>
            <a:r>
              <a:rPr lang="en-US" dirty="0"/>
              <a:t>, </a:t>
            </a:r>
            <a:r>
              <a:rPr lang="en-US" dirty="0" err="1"/>
              <a:t>L2</a:t>
            </a:r>
            <a:r>
              <a:rPr lang="en-US" dirty="0"/>
              <a:t>, and </a:t>
            </a:r>
            <a:r>
              <a:rPr lang="en-US" dirty="0" err="1"/>
              <a:t>L3</a:t>
            </a:r>
            <a:r>
              <a:rPr lang="en-US" dirty="0"/>
              <a:t> cache sizes are </a:t>
            </a:r>
            <a:r>
              <a:rPr lang="en-US" dirty="0" err="1"/>
              <a:t>32KB</a:t>
            </a:r>
            <a:r>
              <a:rPr lang="en-US" dirty="0"/>
              <a:t>, </a:t>
            </a:r>
            <a:r>
              <a:rPr lang="en-US" dirty="0" err="1"/>
              <a:t>256KB</a:t>
            </a:r>
            <a:r>
              <a:rPr lang="en-US" dirty="0"/>
              <a:t>, and 2 MB respectively. </a:t>
            </a:r>
            <a:r>
              <a:rPr lang="en-US" dirty="0" err="1"/>
              <a:t>L3</a:t>
            </a:r>
            <a:r>
              <a:rPr lang="en-US" dirty="0"/>
              <a:t> caches are striped. </a:t>
            </a:r>
          </a:p>
          <a:p>
            <a:pPr lvl="1"/>
            <a:r>
              <a:rPr lang="en-US" dirty="0"/>
              <a:t>GPU vector and </a:t>
            </a:r>
            <a:r>
              <a:rPr lang="en-US" dirty="0" err="1"/>
              <a:t>L2</a:t>
            </a:r>
            <a:r>
              <a:rPr lang="en-US" dirty="0"/>
              <a:t> cache sizes are </a:t>
            </a:r>
            <a:r>
              <a:rPr lang="en-US" dirty="0" err="1"/>
              <a:t>16KB</a:t>
            </a:r>
            <a:r>
              <a:rPr lang="en-US" dirty="0"/>
              <a:t> and </a:t>
            </a:r>
            <a:r>
              <a:rPr lang="en-US" dirty="0" err="1"/>
              <a:t>64KB</a:t>
            </a:r>
            <a:r>
              <a:rPr lang="en-US" dirty="0"/>
              <a:t> respectively. </a:t>
            </a:r>
          </a:p>
          <a:p>
            <a:pPr lvl="1"/>
            <a:r>
              <a:rPr lang="en-US" dirty="0"/>
              <a:t>Main memory is configured as dual channel with </a:t>
            </a:r>
            <a:r>
              <a:rPr lang="en-US" dirty="0" err="1"/>
              <a:t>4GB</a:t>
            </a:r>
            <a:r>
              <a:rPr lang="en-US" dirty="0"/>
              <a:t> SDRAM.</a:t>
            </a:r>
          </a:p>
        </p:txBody>
      </p:sp>
      <p:sp>
        <p:nvSpPr>
          <p:cNvPr id="4" name="Slide Number Placeholder 3"/>
          <p:cNvSpPr>
            <a:spLocks noGrp="1"/>
          </p:cNvSpPr>
          <p:nvPr>
            <p:ph type="sldNum" sz="quarter" idx="12"/>
          </p:nvPr>
        </p:nvSpPr>
        <p:spPr/>
        <p:txBody>
          <a:bodyPr/>
          <a:lstStyle/>
          <a:p>
            <a:fld id="{D0B5CDF8-54D5-6043-A52E-76818AC5EAB8}" type="slidenum">
              <a:rPr lang="en-US" smtClean="0"/>
              <a:pPr/>
              <a:t>9</a:t>
            </a:fld>
            <a:endParaRPr lang="en-US" dirty="0"/>
          </a:p>
        </p:txBody>
      </p:sp>
    </p:spTree>
    <p:extLst>
      <p:ext uri="{BB962C8B-B14F-4D97-AF65-F5344CB8AC3E}">
        <p14:creationId xmlns:p14="http://schemas.microsoft.com/office/powerpoint/2010/main" val="3246095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404354-1C83-A941-BD6B-EFF3AA82C30D}" vid="{D9AEB95B-2F2D-6B4F-B5FB-49A25E0A32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Brand-Standard Size Powerpoint</Template>
  <TotalTime>738</TotalTime>
  <Words>1688</Words>
  <Application>Microsoft Office PowerPoint</Application>
  <PresentationFormat>On-screen Show (4:3)</PresentationFormat>
  <Paragraphs>143</Paragraphs>
  <Slides>18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vt:lpstr>
      <vt:lpstr>Helvetica Neue</vt:lpstr>
      <vt:lpstr>Helvetica Neue Medium</vt:lpstr>
      <vt:lpstr>Office Theme</vt:lpstr>
      <vt:lpstr>M2S-CGM: A Detailed Architectural Simulator for Coherent CPU-GPU Systems</vt:lpstr>
      <vt:lpstr>Outline</vt:lpstr>
      <vt:lpstr>CPU-GPU Heterogeneous System Background</vt:lpstr>
      <vt:lpstr>CPU-GPU Heterogeneous System Background</vt:lpstr>
      <vt:lpstr>Introducing M2S-CGM</vt:lpstr>
      <vt:lpstr>Salient Features Unique to M2S-CGM</vt:lpstr>
      <vt:lpstr>M2S-CGM Validation</vt:lpstr>
      <vt:lpstr>Simulation Configuration</vt:lpstr>
      <vt:lpstr>M2S-CGM Validation</vt:lpstr>
      <vt:lpstr>Validation Results</vt:lpstr>
      <vt:lpstr>CPU-GPU Heterogeneous System Implementation Methodology</vt:lpstr>
      <vt:lpstr>CPU-GPU Heterogeneous System Implementation Methodology</vt:lpstr>
      <vt:lpstr>Experimental Results</vt:lpstr>
      <vt:lpstr>Discussion</vt:lpstr>
      <vt:lpstr>CPU-GPU Heterogeneous System Observations</vt:lpstr>
      <vt:lpstr>Future Work Utilizing  M2S-CGM</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Title VERSION A</dc:title>
  <dc:creator>Microsoft Office User</dc:creator>
  <cp:lastModifiedBy>Chris</cp:lastModifiedBy>
  <cp:revision>167</cp:revision>
  <cp:lastPrinted>2016-08-29T20:41:10Z</cp:lastPrinted>
  <dcterms:created xsi:type="dcterms:W3CDTF">2016-09-13T13:48:41Z</dcterms:created>
  <dcterms:modified xsi:type="dcterms:W3CDTF">2017-11-08T12:57:53Z</dcterms:modified>
</cp:coreProperties>
</file>