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09ef0255635047b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0" r:id="rId4"/>
    <p:sldId id="259" r:id="rId5"/>
    <p:sldId id="262" r:id="rId6"/>
    <p:sldId id="263" r:id="rId7"/>
    <p:sldId id="258" r:id="rId8"/>
    <p:sldId id="261" r:id="rId9"/>
    <p:sldId id="270" r:id="rId10"/>
    <p:sldId id="271" r:id="rId11"/>
    <p:sldId id="274" r:id="rId12"/>
    <p:sldId id="284" r:id="rId13"/>
    <p:sldId id="276" r:id="rId14"/>
    <p:sldId id="268" r:id="rId15"/>
    <p:sldId id="277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6" r:id="rId24"/>
    <p:sldId id="297" r:id="rId25"/>
    <p:sldId id="293" r:id="rId26"/>
    <p:sldId id="298" r:id="rId27"/>
    <p:sldId id="300" r:id="rId28"/>
    <p:sldId id="299" r:id="rId29"/>
    <p:sldId id="302" r:id="rId30"/>
    <p:sldId id="303" r:id="rId31"/>
    <p:sldId id="304" r:id="rId32"/>
    <p:sldId id="301" r:id="rId33"/>
    <p:sldId id="305" r:id="rId34"/>
    <p:sldId id="315" r:id="rId35"/>
    <p:sldId id="306" r:id="rId36"/>
    <p:sldId id="307" r:id="rId37"/>
    <p:sldId id="308" r:id="rId38"/>
    <p:sldId id="313" r:id="rId39"/>
    <p:sldId id="310" r:id="rId40"/>
    <p:sldId id="311" r:id="rId41"/>
    <p:sldId id="314" r:id="rId42"/>
    <p:sldId id="316" r:id="rId43"/>
    <p:sldId id="265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A2B11-721D-4791-A9AE-64AECC24E0AA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DF034-4755-4A28-8572-B187FA547A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6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DF034-4755-4A28-8572-B187FA547A1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E4F0-6219-456B-94EF-79DF90CC7E3D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5FF7-B55B-4FFB-A2A9-82F4B823B1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E4F0-6219-456B-94EF-79DF90CC7E3D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5FF7-B55B-4FFB-A2A9-82F4B823B1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E4F0-6219-456B-94EF-79DF90CC7E3D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5FF7-B55B-4FFB-A2A9-82F4B823B1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E4F0-6219-456B-94EF-79DF90CC7E3D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5FF7-B55B-4FFB-A2A9-82F4B823B1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E4F0-6219-456B-94EF-79DF90CC7E3D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5FF7-B55B-4FFB-A2A9-82F4B823B1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E4F0-6219-456B-94EF-79DF90CC7E3D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5FF7-B55B-4FFB-A2A9-82F4B823B1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E4F0-6219-456B-94EF-79DF90CC7E3D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5FF7-B55B-4FFB-A2A9-82F4B823B1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E4F0-6219-456B-94EF-79DF90CC7E3D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5FF7-B55B-4FFB-A2A9-82F4B823B1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E4F0-6219-456B-94EF-79DF90CC7E3D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5FF7-B55B-4FFB-A2A9-82F4B823B1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E4F0-6219-456B-94EF-79DF90CC7E3D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5FF7-B55B-4FFB-A2A9-82F4B823B1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E4F0-6219-456B-94EF-79DF90CC7E3D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5FF7-B55B-4FFB-A2A9-82F4B823B1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E4F0-6219-456B-94EF-79DF90CC7E3D}" type="datetimeFigureOut">
              <a:rPr lang="zh-CN" altLang="en-US" smtClean="0"/>
              <a:pPr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5FF7-B55B-4FFB-A2A9-82F4B823B1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京东网站单品页</a:t>
            </a:r>
            <a:r>
              <a:rPr lang="en-US" altLang="zh-CN" dirty="0" smtClean="0"/>
              <a:t>618</a:t>
            </a:r>
            <a:r>
              <a:rPr lang="zh-CN" altLang="en-US" dirty="0" smtClean="0"/>
              <a:t>实战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r>
              <a:rPr lang="en-US" altLang="zh-CN" dirty="0" smtClean="0"/>
              <a:t>2.0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167890"/>
              </p:ext>
            </p:extLst>
          </p:nvPr>
        </p:nvGraphicFramePr>
        <p:xfrm>
          <a:off x="251520" y="1844824"/>
          <a:ext cx="4320480" cy="3059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" name="Visio" r:id="rId4" imgW="5903215" imgH="4196880" progId="Visio.Drawing.11">
                  <p:embed/>
                </p:oleObj>
              </mc:Choice>
              <mc:Fallback>
                <p:oleObj name="Visio" r:id="rId4" imgW="5903215" imgH="41968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44824"/>
                        <a:ext cx="4320480" cy="30594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716016" y="1628800"/>
            <a:ext cx="432048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该方案主要思想：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500" dirty="0"/>
              <a:t>容量</a:t>
            </a:r>
            <a:r>
              <a:rPr lang="zh-CN" altLang="zh-CN" sz="1500" dirty="0" smtClean="0"/>
              <a:t>问题</a:t>
            </a:r>
            <a:r>
              <a:rPr lang="zh-CN" altLang="en-US" sz="1500" dirty="0" smtClean="0"/>
              <a:t>通过商品尾号分布到多台机器</a:t>
            </a:r>
            <a:r>
              <a:rPr lang="zh-CN" altLang="zh-CN" sz="1500" dirty="0" smtClean="0"/>
              <a:t> </a:t>
            </a:r>
            <a:r>
              <a:rPr lang="en-US" altLang="zh-CN" sz="1500" dirty="0" smtClean="0"/>
              <a:t>(</a:t>
            </a:r>
            <a:r>
              <a:rPr lang="en-US" altLang="zh-CN" sz="1500" dirty="0"/>
              <a:t>1</a:t>
            </a:r>
            <a:r>
              <a:rPr lang="zh-CN" altLang="zh-CN" sz="1500" dirty="0"/>
              <a:t>台自营，</a:t>
            </a:r>
            <a:r>
              <a:rPr lang="en-US" altLang="zh-CN" sz="1500" dirty="0"/>
              <a:t>10</a:t>
            </a:r>
            <a:r>
              <a:rPr lang="zh-CN" altLang="zh-CN" sz="1500" dirty="0"/>
              <a:t>台</a:t>
            </a:r>
            <a:r>
              <a:rPr lang="en-US" altLang="zh-CN" sz="1500" dirty="0"/>
              <a:t>POP)</a:t>
            </a:r>
            <a:r>
              <a:rPr lang="zh-CN" altLang="zh-CN" sz="1500" dirty="0"/>
              <a:t>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500" dirty="0" smtClean="0"/>
              <a:t>按需生成</a:t>
            </a:r>
            <a:r>
              <a:rPr lang="en-US" altLang="zh-CN" sz="1500" dirty="0" smtClean="0"/>
              <a:t>HTML</a:t>
            </a:r>
            <a:r>
              <a:rPr lang="zh-CN" altLang="en-US" sz="1500" dirty="0" smtClean="0"/>
              <a:t>片段（</a:t>
            </a:r>
            <a:r>
              <a:rPr lang="zh-CN" altLang="zh-CN" sz="1500" dirty="0" smtClean="0"/>
              <a:t>如</a:t>
            </a:r>
            <a:r>
              <a:rPr lang="zh-CN" altLang="zh-CN" sz="1500" dirty="0"/>
              <a:t>框架、商品介绍、规格参数、面包屑、相关分类、店铺信息</a:t>
            </a:r>
            <a:r>
              <a:rPr lang="zh-CN" altLang="zh-CN" sz="1500" dirty="0" smtClean="0"/>
              <a:t>等</a:t>
            </a:r>
            <a:r>
              <a:rPr lang="zh-CN" altLang="en-US" sz="1500" dirty="0" smtClean="0"/>
              <a:t>）；</a:t>
            </a:r>
            <a:endParaRPr lang="en-US" altLang="zh-CN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500" dirty="0" smtClean="0"/>
              <a:t>通过</a:t>
            </a:r>
            <a:r>
              <a:rPr lang="en-US" altLang="zh-CN" sz="1500" dirty="0" smtClean="0"/>
              <a:t>SSI</a:t>
            </a:r>
            <a:r>
              <a:rPr lang="zh-CN" altLang="en-US" sz="1500" dirty="0" smtClean="0"/>
              <a:t>合并片段输出</a:t>
            </a:r>
            <a:r>
              <a:rPr lang="zh-CN" altLang="zh-CN" sz="1500" dirty="0" smtClean="0"/>
              <a:t>；</a:t>
            </a:r>
            <a:endParaRPr lang="zh-CN" altLang="zh-C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500" dirty="0" smtClean="0"/>
              <a:t>接入层</a:t>
            </a:r>
            <a:r>
              <a:rPr lang="zh-CN" altLang="en-US" sz="1500" dirty="0" smtClean="0"/>
              <a:t>按照尾号做</a:t>
            </a:r>
            <a:r>
              <a:rPr lang="zh-CN" altLang="zh-CN" sz="1500" dirty="0" smtClean="0"/>
              <a:t>负载均衡；</a:t>
            </a:r>
            <a:endParaRPr lang="zh-CN" altLang="zh-C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500" dirty="0" smtClean="0"/>
              <a:t>多</a:t>
            </a:r>
            <a:r>
              <a:rPr lang="zh-CN" altLang="zh-CN" sz="1500" dirty="0"/>
              <a:t>机房部署多套相同架构来实现高可用。</a:t>
            </a:r>
          </a:p>
        </p:txBody>
      </p:sp>
      <p:sp>
        <p:nvSpPr>
          <p:cNvPr id="11" name="矩形 10"/>
          <p:cNvSpPr/>
          <p:nvPr/>
        </p:nvSpPr>
        <p:spPr>
          <a:xfrm>
            <a:off x="4752528" y="4005064"/>
            <a:ext cx="42839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该方案的缺点：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500" dirty="0" smtClean="0"/>
              <a:t>碎片文件</a:t>
            </a:r>
            <a:r>
              <a:rPr lang="zh-CN" altLang="zh-CN" sz="1500" dirty="0" smtClean="0"/>
              <a:t>太多，</a:t>
            </a:r>
            <a:r>
              <a:rPr lang="zh-CN" altLang="en-US" sz="1500" dirty="0" smtClean="0"/>
              <a:t>导致许多问题</a:t>
            </a:r>
            <a:r>
              <a:rPr lang="zh-CN" altLang="zh-CN" sz="1500" dirty="0" smtClean="0"/>
              <a:t>；</a:t>
            </a:r>
            <a:endParaRPr lang="zh-CN" altLang="zh-C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500" dirty="0" smtClean="0"/>
              <a:t>机械盘做</a:t>
            </a:r>
            <a:r>
              <a:rPr lang="en-US" altLang="zh-CN" sz="1500" dirty="0" smtClean="0"/>
              <a:t>SSI</a:t>
            </a:r>
            <a:r>
              <a:rPr lang="zh-CN" altLang="en-US" sz="1500" dirty="0" smtClean="0"/>
              <a:t>合并时，</a:t>
            </a:r>
            <a:r>
              <a:rPr lang="zh-CN" altLang="en-US" sz="1500" dirty="0"/>
              <a:t>高</a:t>
            </a:r>
            <a:r>
              <a:rPr lang="zh-CN" altLang="en-US" sz="1500" dirty="0" smtClean="0"/>
              <a:t>并发</a:t>
            </a:r>
            <a:r>
              <a:rPr lang="zh-CN" altLang="zh-CN" sz="1500" dirty="0" smtClean="0"/>
              <a:t>时性能差</a:t>
            </a:r>
            <a:r>
              <a:rPr lang="zh-CN" altLang="zh-CN" sz="1500" dirty="0"/>
              <a:t>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500" dirty="0"/>
              <a:t>模板</a:t>
            </a:r>
            <a:r>
              <a:rPr lang="zh-CN" altLang="zh-CN" sz="1500" dirty="0" smtClean="0"/>
              <a:t>变更</a:t>
            </a:r>
            <a:r>
              <a:rPr lang="zh-CN" altLang="en-US" sz="1500" dirty="0" smtClean="0"/>
              <a:t>需全量生成，几亿商品需数</a:t>
            </a:r>
            <a:r>
              <a:rPr lang="zh-CN" altLang="zh-CN" sz="1500" dirty="0" smtClean="0"/>
              <a:t>天</a:t>
            </a:r>
            <a:r>
              <a:rPr lang="zh-CN" altLang="en-US" sz="1500" dirty="0" smtClean="0"/>
              <a:t>生成</a:t>
            </a:r>
            <a:r>
              <a:rPr lang="zh-CN" altLang="zh-CN" sz="1500" dirty="0" smtClean="0"/>
              <a:t>；</a:t>
            </a:r>
            <a:endParaRPr lang="zh-CN" altLang="zh-C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500" dirty="0" smtClean="0"/>
              <a:t>无法</a:t>
            </a:r>
            <a:r>
              <a:rPr lang="zh-CN" altLang="en-US" sz="1600" dirty="0"/>
              <a:t>迅速</a:t>
            </a:r>
            <a:r>
              <a:rPr lang="zh-CN" altLang="en-US" sz="1500" dirty="0" smtClean="0"/>
              <a:t>响应瞬变的需求</a:t>
            </a:r>
            <a:r>
              <a:rPr lang="zh-CN" altLang="en-US" sz="1500" dirty="0"/>
              <a:t>。</a:t>
            </a:r>
            <a:endParaRPr lang="zh-CN" altLang="zh-CN" sz="1500" dirty="0"/>
          </a:p>
        </p:txBody>
      </p:sp>
    </p:spTree>
    <p:extLst>
      <p:ext uri="{BB962C8B-B14F-4D97-AF65-F5344CB8AC3E}">
        <p14:creationId xmlns:p14="http://schemas.microsoft.com/office/powerpoint/2010/main" val="181811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r>
              <a:rPr lang="en-US" altLang="zh-CN" dirty="0" smtClean="0"/>
              <a:t>3.0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552" y="1268760"/>
            <a:ext cx="748883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 smtClean="0"/>
              <a:t>我们要解决的问题</a:t>
            </a:r>
            <a:endParaRPr lang="en-US" altLang="zh-CN" sz="2500" dirty="0"/>
          </a:p>
          <a:p>
            <a:r>
              <a:rPr lang="en-US" altLang="zh-CN" sz="1500" dirty="0" smtClean="0"/>
              <a:t>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能迅速响应瞬变的需求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支持各种垂直化页面改版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页面模块化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AB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r>
              <a:rPr lang="zh-CN" altLang="en-US" dirty="0"/>
              <a:t>、</a:t>
            </a:r>
            <a:r>
              <a:rPr lang="zh-CN" altLang="en-US" dirty="0" smtClean="0"/>
              <a:t>水平扩容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多机房多活、异地</a:t>
            </a:r>
            <a:r>
              <a:rPr lang="zh-CN" altLang="en-US" dirty="0"/>
              <a:t>多</a:t>
            </a:r>
            <a:r>
              <a:rPr lang="zh-CN" altLang="en-US" dirty="0" smtClean="0"/>
              <a:t>活</a:t>
            </a:r>
            <a:endParaRPr lang="en-US" altLang="zh-CN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1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r>
              <a:rPr lang="en-US" altLang="zh-CN" dirty="0" smtClean="0"/>
              <a:t>3.0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24944"/>
              </p:ext>
            </p:extLst>
          </p:nvPr>
        </p:nvGraphicFramePr>
        <p:xfrm>
          <a:off x="1187624" y="2348880"/>
          <a:ext cx="6580195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" name="Visio" r:id="rId4" imgW="7163115" imgH="2519100" progId="Visio.Drawing.11">
                  <p:embed/>
                </p:oleObj>
              </mc:Choice>
              <mc:Fallback>
                <p:oleObj name="Visio" r:id="rId4" imgW="7163115" imgH="2519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348880"/>
                        <a:ext cx="6580195" cy="2304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45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r>
              <a:rPr lang="en-US" altLang="zh-CN" dirty="0" smtClean="0"/>
              <a:t>3.0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动态服务</a:t>
            </a:r>
            <a:endParaRPr lang="zh-CN" altLang="en-US" sz="1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473420"/>
              </p:ext>
            </p:extLst>
          </p:nvPr>
        </p:nvGraphicFramePr>
        <p:xfrm>
          <a:off x="1753555" y="2204864"/>
          <a:ext cx="52768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6" name="Visio" r:id="rId4" imgW="6353257" imgH="2130300" progId="Visio.Drawing.11">
                  <p:embed/>
                </p:oleObj>
              </mc:Choice>
              <mc:Fallback>
                <p:oleObj name="Visio" r:id="rId4" imgW="6353257" imgH="21303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555" y="2204864"/>
                        <a:ext cx="5276850" cy="177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4653136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目前该动态服务为列表页、商品对比、微信单</a:t>
            </a:r>
            <a:r>
              <a:rPr lang="zh-CN" altLang="zh-CN"/>
              <a:t>品</a:t>
            </a:r>
            <a:r>
              <a:rPr lang="zh-CN" altLang="zh-CN" smtClean="0"/>
              <a:t>页</a:t>
            </a:r>
            <a:r>
              <a:rPr lang="zh-CN" altLang="en-US" smtClean="0"/>
              <a:t>、总代等</a:t>
            </a:r>
            <a:r>
              <a:rPr lang="zh-CN" altLang="zh-CN" smtClean="0"/>
              <a:t>提供</a:t>
            </a:r>
            <a:r>
              <a:rPr lang="zh-CN" altLang="zh-CN" dirty="0"/>
              <a:t>相应的数据来满足和支持其业务。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5219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商品页架构设计原则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b="1" dirty="0" smtClean="0"/>
              <a:t>数据闭环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拆分系统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Worker</a:t>
            </a:r>
            <a:r>
              <a:rPr lang="zh-CN" altLang="en-US" sz="2200" b="1" dirty="0" smtClean="0"/>
              <a:t>无状态化</a:t>
            </a:r>
            <a:r>
              <a:rPr lang="en-US" altLang="zh-CN" sz="2200" b="1" dirty="0" smtClean="0"/>
              <a:t>+</a:t>
            </a:r>
            <a:r>
              <a:rPr lang="zh-CN" altLang="en-US" sz="2200" b="1" dirty="0" smtClean="0"/>
              <a:t>任务化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异步化</a:t>
            </a:r>
            <a:r>
              <a:rPr lang="en-US" altLang="zh-CN" sz="2200" b="1" dirty="0" smtClean="0"/>
              <a:t>+</a:t>
            </a:r>
            <a:r>
              <a:rPr lang="zh-CN" altLang="en-US" sz="2200" b="1" dirty="0" smtClean="0"/>
              <a:t>并发化</a:t>
            </a:r>
            <a:endParaRPr lang="en-US" altLang="zh-CN" sz="2200" b="1" dirty="0" smtClean="0"/>
          </a:p>
          <a:p>
            <a:r>
              <a:rPr lang="zh-CN" altLang="en-US" sz="2200" b="1" dirty="0"/>
              <a:t>多级</a:t>
            </a:r>
            <a:r>
              <a:rPr lang="zh-CN" altLang="en-US" sz="2200" b="1" dirty="0" smtClean="0"/>
              <a:t>缓存化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动态化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弹性化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降级开关</a:t>
            </a:r>
            <a:endParaRPr lang="en-US" altLang="zh-CN" sz="2200" b="1" dirty="0" smtClean="0"/>
          </a:p>
          <a:p>
            <a:r>
              <a:rPr lang="zh-CN" altLang="en-US" sz="2200" b="1" dirty="0"/>
              <a:t>多机房多</a:t>
            </a:r>
            <a:r>
              <a:rPr lang="zh-CN" altLang="en-US" sz="2200" b="1" dirty="0" smtClean="0"/>
              <a:t>活</a:t>
            </a:r>
            <a:endParaRPr lang="en-US" altLang="zh-CN" sz="2200" b="1" dirty="0" smtClean="0"/>
          </a:p>
          <a:p>
            <a:r>
              <a:rPr lang="zh-CN" altLang="en-US" sz="2200" b="1" dirty="0" smtClean="0"/>
              <a:t>多种压测方案</a:t>
            </a:r>
            <a:endParaRPr lang="en-US" altLang="zh-CN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83292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数据闭环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9572" y="1844824"/>
            <a:ext cx="77048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数据闭环</a:t>
            </a:r>
          </a:p>
          <a:p>
            <a:r>
              <a:rPr lang="zh-CN" altLang="en-US" dirty="0" smtClean="0"/>
              <a:t>     数据自我管理，去依赖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sz="2000" b="1" dirty="0"/>
              <a:t>数据异构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数据闭环第一步，异构数据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sz="2000" b="1" dirty="0"/>
              <a:t>数据原子化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原子化保证数据能再加工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sz="2000" b="1" dirty="0"/>
              <a:t>数据聚合</a:t>
            </a:r>
          </a:p>
          <a:p>
            <a:r>
              <a:rPr lang="en-US" altLang="zh-CN" dirty="0" smtClean="0"/>
              <a:t>    </a:t>
            </a:r>
            <a:r>
              <a:rPr lang="zh-CN" altLang="en-US" dirty="0"/>
              <a:t>一次性</a:t>
            </a:r>
            <a:r>
              <a:rPr lang="zh-CN" altLang="en-US" dirty="0" smtClean="0"/>
              <a:t>获取所有需要的数据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b="1" dirty="0" smtClean="0"/>
              <a:t>数据存储</a:t>
            </a:r>
            <a:endParaRPr lang="en-US" altLang="zh-CN" sz="2000" b="1" dirty="0"/>
          </a:p>
          <a:p>
            <a:r>
              <a:rPr lang="en-US" altLang="zh-CN" dirty="0" smtClean="0"/>
              <a:t>KV</a:t>
            </a:r>
            <a:r>
              <a:rPr lang="zh-CN" altLang="en-US" dirty="0" smtClean="0"/>
              <a:t>存储、</a:t>
            </a:r>
            <a:r>
              <a:rPr lang="en-US" altLang="zh-CN" dirty="0" smtClean="0"/>
              <a:t>Hash Tag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SSD</a:t>
            </a:r>
            <a:endParaRPr lang="zh-CN" altLang="zh-CN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211" y="2276872"/>
            <a:ext cx="4995772" cy="259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171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拆分系统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560" y="3573016"/>
            <a:ext cx="770485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数据异构</a:t>
            </a:r>
            <a:endParaRPr lang="en-US" altLang="zh-CN" sz="2000" b="1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原子化数据存储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zh-CN" altLang="en-US" sz="2000" b="1" dirty="0" smtClean="0"/>
              <a:t>数据同步</a:t>
            </a:r>
            <a:endParaRPr lang="en-US" altLang="zh-CN" sz="2000" b="1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异地多活纽带</a:t>
            </a:r>
            <a:r>
              <a:rPr lang="en-US" altLang="zh-CN" sz="2000" dirty="0" smtClean="0"/>
              <a:t>     </a:t>
            </a:r>
          </a:p>
          <a:p>
            <a:endParaRPr lang="en-US" altLang="zh-CN" sz="2000" dirty="0" smtClean="0"/>
          </a:p>
          <a:p>
            <a:r>
              <a:rPr lang="zh-CN" altLang="en-US" sz="2000" b="1" dirty="0" smtClean="0"/>
              <a:t>前端展示</a:t>
            </a:r>
            <a:endParaRPr lang="en-US" altLang="zh-CN" sz="2000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商品详情页和商品介绍两个服务，从数据聚合集群获取数据展示</a:t>
            </a:r>
            <a:endParaRPr lang="en-US" altLang="zh-CN" dirty="0" smtClean="0"/>
          </a:p>
          <a:p>
            <a:endParaRPr lang="zh-CN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169744"/>
              </p:ext>
            </p:extLst>
          </p:nvPr>
        </p:nvGraphicFramePr>
        <p:xfrm>
          <a:off x="1619672" y="1412776"/>
          <a:ext cx="5245402" cy="1836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6" name="Visio" r:id="rId4" imgW="7163115" imgH="2519100" progId="Visio.Drawing.11">
                  <p:embed/>
                </p:oleObj>
              </mc:Choice>
              <mc:Fallback>
                <p:oleObj name="Visio" r:id="rId4" imgW="7163115" imgH="2519100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412776"/>
                        <a:ext cx="5245402" cy="1836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03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Worker</a:t>
            </a:r>
            <a:r>
              <a:rPr lang="zh-CN" altLang="en-US" dirty="0"/>
              <a:t>无状态化</a:t>
            </a:r>
            <a:r>
              <a:rPr lang="en-US" altLang="zh-CN" dirty="0"/>
              <a:t>+</a:t>
            </a:r>
            <a:r>
              <a:rPr lang="zh-CN" altLang="en-US" dirty="0"/>
              <a:t>任务化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1556792"/>
            <a:ext cx="57606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Worker</a:t>
            </a:r>
            <a:r>
              <a:rPr lang="zh-CN" altLang="en-US" sz="2000" b="1" dirty="0" smtClean="0"/>
              <a:t>无状态化设计</a:t>
            </a:r>
            <a:endParaRPr lang="en-US" altLang="zh-CN" sz="2000" b="1" dirty="0" smtClean="0"/>
          </a:p>
          <a:p>
            <a:r>
              <a:rPr lang="zh-CN" altLang="en-US" dirty="0" smtClean="0"/>
              <a:t>     数据</a:t>
            </a:r>
            <a:r>
              <a:rPr lang="zh-CN" altLang="en-US" dirty="0"/>
              <a:t>异构和数据</a:t>
            </a:r>
            <a:r>
              <a:rPr lang="zh-CN" altLang="en-US" dirty="0" smtClean="0"/>
              <a:t>同步，可水平扩展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应用无状态，配置有状态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b="1" dirty="0" smtClean="0"/>
              <a:t>任务多队列化</a:t>
            </a:r>
            <a:endParaRPr lang="en-US" altLang="zh-CN" sz="2000" b="1" dirty="0"/>
          </a:p>
          <a:p>
            <a:r>
              <a:rPr lang="zh-CN" altLang="en-US" dirty="0"/>
              <a:t>     </a:t>
            </a:r>
            <a:r>
              <a:rPr lang="zh-CN" altLang="en-US" dirty="0" smtClean="0"/>
              <a:t>等待队列、排重队列、本地执行队列、失败队列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b="1" dirty="0" smtClean="0"/>
              <a:t>队列优先级化</a:t>
            </a:r>
            <a:endParaRPr lang="en-US" altLang="zh-CN" sz="2000" b="1" dirty="0" smtClean="0"/>
          </a:p>
          <a:p>
            <a:r>
              <a:rPr lang="zh-CN" altLang="en-US" dirty="0" smtClean="0"/>
              <a:t>     分为：普通队列、刷数据队列、高优先级队列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b="1" dirty="0" smtClean="0"/>
              <a:t>副本队列</a:t>
            </a:r>
            <a:endParaRPr lang="en-US" altLang="zh-CN" sz="2000" b="1" dirty="0" smtClean="0"/>
          </a:p>
          <a:p>
            <a:r>
              <a:rPr lang="zh-CN" altLang="en-US" dirty="0" smtClean="0"/>
              <a:t>     出问题时，修正逻辑回放</a:t>
            </a:r>
            <a:endParaRPr lang="en-US" altLang="zh-CN" dirty="0" smtClean="0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16832"/>
            <a:ext cx="15716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750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</a:t>
            </a:r>
            <a:r>
              <a:rPr lang="zh-CN" altLang="en-US" dirty="0" smtClean="0"/>
              <a:t>化</a:t>
            </a:r>
            <a:r>
              <a:rPr lang="en-US" altLang="zh-CN" dirty="0" smtClean="0"/>
              <a:t>+</a:t>
            </a:r>
            <a:r>
              <a:rPr lang="zh-CN" altLang="en-US" dirty="0" smtClean="0"/>
              <a:t>并发化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1556792"/>
            <a:ext cx="756084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消息异步化</a:t>
            </a:r>
            <a:endParaRPr lang="en-US" altLang="zh-CN" sz="2000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系统解耦：同步推，变为异步拉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b="1" dirty="0" smtClean="0"/>
              <a:t>数据更新异步化</a:t>
            </a:r>
            <a:endParaRPr lang="en-US" altLang="zh-CN" sz="2000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更新缓存：同步调用服务，异步更新缓存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b="1" dirty="0"/>
              <a:t>并行任务并发化</a:t>
            </a:r>
            <a:endParaRPr lang="en-US" altLang="zh-CN" sz="2000" b="1" dirty="0"/>
          </a:p>
          <a:p>
            <a:r>
              <a:rPr lang="en-US" altLang="zh-CN" dirty="0"/>
              <a:t>    </a:t>
            </a:r>
            <a:r>
              <a:rPr lang="zh-CN" altLang="en-US" dirty="0"/>
              <a:t>商品数据系统来源有多处，但是可以并发获取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000" b="1" dirty="0" smtClean="0"/>
              <a:t>前端服务异步化</a:t>
            </a:r>
            <a:endParaRPr lang="en-US" altLang="zh-CN" sz="2000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实时价格、实时库存等</a:t>
            </a:r>
            <a:r>
              <a:rPr lang="en-US" altLang="zh-CN" dirty="0" smtClean="0"/>
              <a:t>   </a:t>
            </a:r>
          </a:p>
          <a:p>
            <a:endParaRPr lang="en-US" altLang="zh-CN" dirty="0"/>
          </a:p>
          <a:p>
            <a:r>
              <a:rPr lang="zh-CN" altLang="en-US" sz="2000" b="1" dirty="0" smtClean="0"/>
              <a:t>前端服务聚合</a:t>
            </a:r>
            <a:endParaRPr lang="en-US" altLang="zh-CN" sz="2000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使用如线程或协程机制将多个可并发的服务合并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4849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多级缓存化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1556792"/>
            <a:ext cx="756084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浏览器缓存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 smtClean="0"/>
              <a:t>CDN</a:t>
            </a:r>
            <a:r>
              <a:rPr lang="zh-CN" altLang="en-US" sz="2000" b="1" dirty="0" smtClean="0"/>
              <a:t>缓存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</a:t>
            </a:r>
            <a:endParaRPr lang="en-US" altLang="zh-CN" sz="2000" b="1" dirty="0"/>
          </a:p>
          <a:p>
            <a:r>
              <a:rPr lang="zh-CN" altLang="en-US" sz="2000" b="1" dirty="0"/>
              <a:t>服务端应用</a:t>
            </a:r>
            <a:r>
              <a:rPr lang="zh-CN" altLang="en-US" sz="2000" b="1" dirty="0" smtClean="0"/>
              <a:t>本地缓存</a:t>
            </a:r>
            <a:endParaRPr lang="en-US" altLang="zh-CN" sz="2000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Nginx+Lua</a:t>
            </a:r>
            <a:r>
              <a:rPr lang="zh-CN" altLang="en-US" dirty="0" smtClean="0"/>
              <a:t>架构，使用</a:t>
            </a:r>
            <a:r>
              <a:rPr lang="en-US" altLang="zh-CN" dirty="0" err="1" smtClean="0"/>
              <a:t>HttpLuaModule</a:t>
            </a:r>
            <a:r>
              <a:rPr lang="zh-CN" altLang="en-US" dirty="0" smtClean="0"/>
              <a:t>模块的</a:t>
            </a:r>
            <a:r>
              <a:rPr lang="en-US" altLang="zh-CN" dirty="0" smtClean="0"/>
              <a:t>shared 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做本地缓存（</a:t>
            </a:r>
            <a:r>
              <a:rPr lang="en-US" altLang="zh-CN" dirty="0"/>
              <a:t> reload</a:t>
            </a:r>
            <a:r>
              <a:rPr lang="zh-CN" altLang="en-US" dirty="0"/>
              <a:t>不丢失</a:t>
            </a:r>
            <a:r>
              <a:rPr lang="zh-CN" altLang="en-US" dirty="0" smtClean="0"/>
              <a:t>）或内存级</a:t>
            </a:r>
            <a:r>
              <a:rPr lang="en-US" altLang="zh-CN" dirty="0" smtClean="0"/>
              <a:t>Proxy Cache</a:t>
            </a:r>
            <a:r>
              <a:rPr lang="zh-CN" altLang="en-US" dirty="0" smtClean="0"/>
              <a:t>，减少带宽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使用一致性哈希（</a:t>
            </a:r>
            <a:r>
              <a:rPr lang="zh-CN" altLang="en-US" dirty="0"/>
              <a:t>如商品编号</a:t>
            </a:r>
            <a:r>
              <a:rPr lang="en-US" altLang="zh-CN" dirty="0"/>
              <a:t>/</a:t>
            </a:r>
            <a:r>
              <a:rPr lang="zh-CN" altLang="en-US" dirty="0"/>
              <a:t>分类</a:t>
            </a:r>
            <a:r>
              <a:rPr lang="zh-CN" altLang="en-US" dirty="0" smtClean="0"/>
              <a:t>）做负载均衡内部对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重写</a:t>
            </a:r>
            <a:r>
              <a:rPr lang="zh-CN" altLang="en-US" dirty="0"/>
              <a:t>提升</a:t>
            </a:r>
            <a:r>
              <a:rPr lang="zh-CN" altLang="en-US" dirty="0" smtClean="0"/>
              <a:t>命中率；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mget</a:t>
            </a:r>
            <a:r>
              <a:rPr lang="zh-CN" altLang="en-US" dirty="0" smtClean="0"/>
              <a:t>优化（先读</a:t>
            </a:r>
            <a:r>
              <a:rPr lang="en-US" altLang="zh-CN" dirty="0" smtClean="0"/>
              <a:t>local cache</a:t>
            </a:r>
            <a:r>
              <a:rPr lang="zh-CN" altLang="en-US" dirty="0" smtClean="0"/>
              <a:t>，不命中的再</a:t>
            </a:r>
            <a:r>
              <a:rPr lang="en-US" altLang="zh-CN" smtClean="0"/>
              <a:t>remote cache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服务端分布式缓存</a:t>
            </a:r>
            <a:endParaRPr lang="en-US" altLang="zh-CN" sz="2000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+SSD JIMDB</a:t>
            </a:r>
            <a:r>
              <a:rPr lang="zh-CN" altLang="en-US" dirty="0" smtClean="0"/>
              <a:t>存储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826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单品页是什么</a:t>
            </a:r>
            <a:endParaRPr lang="zh-CN" altLang="en-US" dirty="0"/>
          </a:p>
        </p:txBody>
      </p:sp>
      <p:pic>
        <p:nvPicPr>
          <p:cNvPr id="2050" name="Picture 2" descr="D:\Users\yangsiyong\Documents\JDdongdong\JIMEnterprise\bjysiy\Temp\JdOnline201506301031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988840"/>
            <a:ext cx="5112568" cy="3531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68760"/>
            <a:ext cx="376039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05064"/>
            <a:ext cx="3760399" cy="27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动态化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1556792"/>
            <a:ext cx="7560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数据获取动态化</a:t>
            </a:r>
            <a:endParaRPr lang="en-US" altLang="zh-CN" sz="2000" b="1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商品详情页：商品基本数据、其他数据（分类、商家信息等）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可以根据数据属性，按需做逻辑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b="1" dirty="0" smtClean="0"/>
              <a:t>模板渲染实时化</a:t>
            </a:r>
            <a:endParaRPr lang="en-US" altLang="zh-CN" sz="2000" b="1" dirty="0" smtClean="0"/>
          </a:p>
          <a:p>
            <a:r>
              <a:rPr lang="en-US" altLang="zh-CN" sz="2000" dirty="0" smtClean="0"/>
              <a:t>    </a:t>
            </a:r>
            <a:r>
              <a:rPr lang="zh-CN" altLang="en-US" sz="2000" dirty="0" smtClean="0"/>
              <a:t>支持随时变更模板需求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b="1" dirty="0" smtClean="0"/>
              <a:t>重启应用秒级化</a:t>
            </a:r>
            <a:endParaRPr lang="en-US" altLang="zh-CN" sz="2000" b="1" dirty="0" smtClean="0"/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Nginx+Lua</a:t>
            </a:r>
            <a:r>
              <a:rPr lang="zh-CN" altLang="en-US" sz="2000" dirty="0" smtClean="0"/>
              <a:t>架构，重启速度快，重启不丢共享字典数据</a:t>
            </a:r>
            <a:endParaRPr lang="en-US" altLang="zh-CN" sz="2000" dirty="0" smtClean="0"/>
          </a:p>
          <a:p>
            <a:r>
              <a:rPr lang="en-US" altLang="zh-CN" sz="2000" dirty="0" smtClean="0"/>
              <a:t>     </a:t>
            </a:r>
          </a:p>
          <a:p>
            <a:r>
              <a:rPr lang="zh-CN" altLang="en-US" sz="2000" b="1" dirty="0" smtClean="0"/>
              <a:t>需求上线速度化</a:t>
            </a:r>
            <a:endParaRPr lang="en-US" altLang="zh-CN" sz="2000" b="1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能迅速响应紧急复杂的需求</a:t>
            </a:r>
            <a:endParaRPr lang="en-US" altLang="zh-CN" sz="20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63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弹性化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1556792"/>
            <a:ext cx="756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接入弹性云（</a:t>
            </a:r>
            <a:r>
              <a:rPr lang="en-US" altLang="zh-CN" sz="2000" b="1" dirty="0" err="1" smtClean="0"/>
              <a:t>Docker</a:t>
            </a:r>
            <a:r>
              <a:rPr lang="zh-CN" altLang="en-US" sz="2000" b="1" dirty="0" smtClean="0"/>
              <a:t>容器）</a:t>
            </a:r>
            <a:endParaRPr lang="en-US" altLang="zh-CN" sz="2000" b="1" dirty="0" smtClean="0"/>
          </a:p>
          <a:p>
            <a:endParaRPr lang="en-US" altLang="zh-CN" sz="2000" dirty="0"/>
          </a:p>
          <a:p>
            <a:r>
              <a:rPr lang="zh-CN" altLang="en-US" sz="2000" b="1" dirty="0" smtClean="0"/>
              <a:t>镜像复制新应用</a:t>
            </a:r>
            <a:endParaRPr lang="en-US" altLang="zh-CN" sz="2000" b="1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无需重复部署生产环境，直接镜像克隆</a:t>
            </a:r>
          </a:p>
          <a:p>
            <a:endParaRPr lang="en-US" altLang="zh-CN" sz="2000" dirty="0"/>
          </a:p>
          <a:p>
            <a:r>
              <a:rPr lang="zh-CN" altLang="en-US" sz="2000" b="1" dirty="0"/>
              <a:t>按</a:t>
            </a:r>
            <a:r>
              <a:rPr lang="zh-CN" altLang="en-US" sz="2000" b="1" dirty="0" smtClean="0"/>
              <a:t>需扩容容器</a:t>
            </a:r>
            <a:endParaRPr lang="en-US" altLang="zh-CN" sz="2000" b="1" dirty="0"/>
          </a:p>
          <a:p>
            <a:r>
              <a:rPr lang="en-US" altLang="zh-CN" sz="2000" dirty="0"/>
              <a:t>     </a:t>
            </a:r>
            <a:r>
              <a:rPr lang="zh-CN" altLang="en-US" sz="2000" dirty="0"/>
              <a:t>带宽、</a:t>
            </a:r>
            <a:r>
              <a:rPr lang="en-US" altLang="zh-CN" sz="2000" dirty="0"/>
              <a:t>CPU</a:t>
            </a:r>
            <a:r>
              <a:rPr lang="zh-CN" altLang="en-US" sz="2000" dirty="0" smtClean="0"/>
              <a:t>等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46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降级开关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1556792"/>
            <a:ext cx="75608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推送服务器推送降级开关</a:t>
            </a:r>
            <a:endParaRPr lang="en-US" altLang="zh-CN" sz="2000" b="1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开关集中化维护</a:t>
            </a:r>
            <a:endParaRPr lang="en-US" altLang="zh-CN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多级读服务</a:t>
            </a:r>
            <a:endParaRPr lang="en-US" altLang="zh-CN" sz="2000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前端数据集群</a:t>
            </a:r>
            <a:r>
              <a:rPr lang="en-US" altLang="zh-CN" dirty="0" smtClean="0"/>
              <a:t>---&gt;</a:t>
            </a:r>
            <a:r>
              <a:rPr lang="zh-CN" altLang="en-US" dirty="0" smtClean="0"/>
              <a:t>数据异构集群</a:t>
            </a:r>
            <a:r>
              <a:rPr lang="en-US" altLang="zh-CN" dirty="0" smtClean="0"/>
              <a:t>---&gt;</a:t>
            </a:r>
            <a:r>
              <a:rPr lang="zh-CN" altLang="en-US" dirty="0" smtClean="0"/>
              <a:t>动态服务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调用依赖系统</a:t>
            </a:r>
            <a:r>
              <a:rPr lang="en-US" altLang="zh-CN" dirty="0" smtClean="0"/>
              <a:t>)</a:t>
            </a:r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开关前置化</a:t>
            </a:r>
            <a:endParaRPr lang="en-US" altLang="zh-CN" sz="2000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--</a:t>
            </a:r>
            <a:r>
              <a:rPr lang="en-US" altLang="zh-CN" dirty="0" smtClean="0">
                <a:sym typeface="Wingdings" panose="05000000000000000000" pitchFamily="2" charset="2"/>
              </a:rPr>
              <a:t>Tomcat</a:t>
            </a:r>
            <a:r>
              <a:rPr lang="zh-CN" altLang="en-US" dirty="0" smtClean="0">
                <a:sym typeface="Wingdings" panose="05000000000000000000" pitchFamily="2" charset="2"/>
              </a:rPr>
              <a:t>，在</a:t>
            </a:r>
            <a:r>
              <a:rPr lang="en-US" altLang="zh-CN" dirty="0" err="1" smtClean="0">
                <a:sym typeface="Wingdings" panose="05000000000000000000" pitchFamily="2" charset="2"/>
              </a:rPr>
              <a:t>Nginx</a:t>
            </a:r>
            <a:r>
              <a:rPr lang="zh-CN" altLang="en-US" dirty="0" smtClean="0">
                <a:sym typeface="Wingdings" panose="05000000000000000000" pitchFamily="2" charset="2"/>
              </a:rPr>
              <a:t>上做开关，不请求到后端</a:t>
            </a:r>
            <a:endParaRPr lang="en-US" altLang="zh-CN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业务</a:t>
            </a:r>
            <a:r>
              <a:rPr lang="zh-CN" altLang="en-US" sz="2000" b="1" dirty="0"/>
              <a:t>线程池</a:t>
            </a:r>
            <a:r>
              <a:rPr lang="zh-CN" altLang="en-US" sz="2000" b="1" dirty="0" smtClean="0"/>
              <a:t>隔离</a:t>
            </a:r>
            <a:endParaRPr lang="en-US" altLang="zh-CN" sz="20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19648"/>
            <a:ext cx="7654416" cy="1163921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46928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多机房多活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1" y="1772816"/>
            <a:ext cx="83439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565348" y="1268760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前端展示集群部署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79604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多机房多活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5348" y="1268760"/>
            <a:ext cx="770485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前端数据集群部署</a:t>
            </a:r>
            <a:endParaRPr lang="en-US" altLang="zh-CN" sz="2000" b="1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同城机房一主三从；从提供服务</a:t>
            </a:r>
            <a:endParaRPr lang="zh-CN" altLang="zh-CN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636912"/>
            <a:ext cx="80391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58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多种压测方案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1556792"/>
            <a:ext cx="756084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线下压测</a:t>
            </a:r>
            <a:endParaRPr lang="en-US" altLang="zh-CN" sz="2000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Apache ab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Apache </a:t>
            </a:r>
            <a:r>
              <a:rPr lang="en-US" altLang="zh-CN" dirty="0" err="1" smtClean="0"/>
              <a:t>Jmeter</a:t>
            </a:r>
            <a:endParaRPr lang="en-US" altLang="zh-CN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</a:t>
            </a:r>
          </a:p>
          <a:p>
            <a:r>
              <a:rPr lang="zh-CN" altLang="en-US" sz="2000" b="1" dirty="0"/>
              <a:t>线</a:t>
            </a:r>
            <a:r>
              <a:rPr lang="zh-CN" altLang="en-US" sz="2000" b="1" dirty="0" smtClean="0"/>
              <a:t>上压测</a:t>
            </a:r>
            <a:endParaRPr lang="en-US" altLang="zh-CN" sz="2000" b="1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Tcpcopy</a:t>
            </a:r>
            <a:endParaRPr lang="en-US" altLang="zh-CN" dirty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Nginx+Lua</a:t>
            </a:r>
            <a:r>
              <a:rPr lang="zh-CN" altLang="en-US" dirty="0"/>
              <a:t>协</a:t>
            </a:r>
            <a:r>
              <a:rPr lang="zh-CN" altLang="en-US" dirty="0" smtClean="0"/>
              <a:t>程</a:t>
            </a:r>
            <a:endParaRPr lang="en-US" altLang="zh-CN" dirty="0" smtClean="0"/>
          </a:p>
          <a:p>
            <a:r>
              <a:rPr lang="zh-CN" altLang="en-US" dirty="0" smtClean="0"/>
              <a:t>  用户端压测（页面直接埋异步请求）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b="1" dirty="0" smtClean="0"/>
              <a:t>如何压测</a:t>
            </a:r>
            <a:endParaRPr lang="en-US" altLang="zh-CN" sz="2000" b="1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根据场景进行：读写分离压测、读写同时压测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5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遇到的一些坑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3529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SSD</a:t>
            </a:r>
            <a:r>
              <a:rPr lang="zh-CN" altLang="en-US" sz="2400" b="1" dirty="0" smtClean="0"/>
              <a:t>性能差</a:t>
            </a:r>
            <a:endParaRPr lang="en-US" altLang="zh-CN" sz="2400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728700" y="1784476"/>
            <a:ext cx="7830616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存储时发现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磁盘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非常低。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配置成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RAID10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的性能只有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3~6MB/s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；配置成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RAID0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的性能有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~130MB/s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系统中没有发现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MEM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，中断等瓶颈。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一台服务器从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RAID1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改成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RAID0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后，性能只有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~60MB/s.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盘性能不稳定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根据以上现象，初步怀疑以下几点：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盘，线上系统用的三星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840Pro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是消费级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硬盘。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卡设置，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Write back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Write through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策略。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后来测试验证，有影响，但不是关键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卡类型，线上系统用的是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LSI 2008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，比较陈旧。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3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遇到的一些坑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3529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SSD</a:t>
            </a:r>
            <a:r>
              <a:rPr lang="zh-CN" altLang="en-US" sz="2400" b="1" dirty="0"/>
              <a:t>性能差</a:t>
            </a:r>
            <a:endParaRPr lang="en-US" altLang="zh-CN" sz="2400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1005980" y="5960313"/>
            <a:ext cx="47243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* 本实验使用</a:t>
            </a:r>
            <a:r>
              <a:rPr lang="en-US" altLang="zh-CN" sz="1200" dirty="0" err="1" smtClean="0"/>
              <a:t>dd</a:t>
            </a:r>
            <a:r>
              <a:rPr lang="zh-CN" altLang="en-US" sz="1200" dirty="0" smtClean="0"/>
              <a:t>顺序写操作简单测试，严格测试需要用</a:t>
            </a:r>
            <a:r>
              <a:rPr lang="en-US" altLang="zh-CN" sz="1200" dirty="0" smtClean="0"/>
              <a:t>FIO</a:t>
            </a:r>
            <a:r>
              <a:rPr lang="zh-CN" altLang="en-US" sz="1200" dirty="0" smtClean="0"/>
              <a:t>等工具。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80" y="1999873"/>
            <a:ext cx="6505888" cy="391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519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遇到的一些坑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676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KV</a:t>
            </a:r>
            <a:r>
              <a:rPr lang="zh-CN" altLang="en-US" b="1" dirty="0" smtClean="0"/>
              <a:t>存储选型压测</a:t>
            </a:r>
            <a:endParaRPr lang="en-US" altLang="zh-CN" b="1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机器：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配置：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32GB</a:t>
            </a:r>
            <a:r>
              <a:rPr lang="zh-CN" altLang="en-US" dirty="0" smtClean="0"/>
              <a:t>内存、</a:t>
            </a:r>
            <a:r>
              <a:rPr lang="en-US" altLang="zh-CN" dirty="0" smtClean="0"/>
              <a:t>SSD</a:t>
            </a:r>
            <a:r>
              <a:rPr lang="zh-CN" altLang="en-US" dirty="0" smtClean="0"/>
              <a:t>（</a:t>
            </a:r>
            <a:r>
              <a:rPr lang="en-US" altLang="zh-CN" dirty="0"/>
              <a:t>(512GB)</a:t>
            </a:r>
            <a:r>
              <a:rPr lang="zh-CN" altLang="en-US" dirty="0" smtClean="0"/>
              <a:t>三星</a:t>
            </a:r>
            <a:r>
              <a:rPr lang="en-US" altLang="zh-CN" dirty="0" smtClean="0"/>
              <a:t>840Pro---&gt;(600GB)Intel 3500 / Intel S3610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  数据：</a:t>
            </a:r>
            <a:r>
              <a:rPr lang="en-US" altLang="zh-CN" dirty="0" smtClean="0"/>
              <a:t>1.7</a:t>
            </a:r>
            <a:r>
              <a:rPr lang="zh-CN" altLang="zh-CN" dirty="0"/>
              <a:t>亿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800</a:t>
            </a:r>
            <a:r>
              <a:rPr lang="zh-CN" altLang="zh-CN" dirty="0"/>
              <a:t>多</a:t>
            </a:r>
            <a:r>
              <a:rPr lang="en-US" altLang="zh-CN" dirty="0"/>
              <a:t>G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）、大小</a:t>
            </a:r>
            <a:r>
              <a:rPr lang="en-US" altLang="zh-CN" dirty="0" smtClean="0"/>
              <a:t>5~30KB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r>
              <a:rPr lang="en-US" altLang="zh-CN" dirty="0" smtClean="0"/>
              <a:t>  KV</a:t>
            </a:r>
            <a:r>
              <a:rPr lang="zh-CN" altLang="en-US" dirty="0" smtClean="0"/>
              <a:t>存储引擎：</a:t>
            </a:r>
            <a:r>
              <a:rPr lang="en-US" altLang="zh-CN" dirty="0" err="1" smtClean="0"/>
              <a:t>LevelDB</a:t>
            </a:r>
            <a:r>
              <a:rPr lang="zh-CN" altLang="en-US" dirty="0"/>
              <a:t>、</a:t>
            </a:r>
            <a:r>
              <a:rPr lang="en-US" altLang="zh-CN" dirty="0" err="1" smtClean="0"/>
              <a:t>RocksDB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LMDB</a:t>
            </a:r>
            <a:r>
              <a:rPr lang="zh-CN" altLang="en-US" dirty="0" smtClean="0"/>
              <a:t>，每台启动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个实例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压测工具：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cpcopy</a:t>
            </a:r>
            <a:r>
              <a:rPr lang="zh-CN" altLang="en-US" dirty="0" smtClean="0"/>
              <a:t>直接线上导流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压测用例：随机写</a:t>
            </a:r>
            <a:r>
              <a:rPr lang="en-US" altLang="zh-CN" dirty="0" smtClean="0"/>
              <a:t>+</a:t>
            </a:r>
            <a:r>
              <a:rPr lang="zh-CN" altLang="en-US" dirty="0" smtClean="0"/>
              <a:t>随机读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7794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遇到的一些坑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676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KV</a:t>
            </a:r>
            <a:r>
              <a:rPr lang="zh-CN" altLang="en-US" b="1" dirty="0" smtClean="0"/>
              <a:t>存储选型压测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LevelDB</a:t>
            </a:r>
            <a:r>
              <a:rPr lang="en-US" altLang="zh-CN" dirty="0" smtClean="0"/>
              <a:t>  </a:t>
            </a:r>
            <a:r>
              <a:rPr lang="zh-CN" altLang="en-US" dirty="0" smtClean="0"/>
              <a:t>读：</a:t>
            </a:r>
            <a:r>
              <a:rPr lang="en-US" altLang="zh-CN" dirty="0" smtClean="0"/>
              <a:t>50w/</a:t>
            </a:r>
            <a:r>
              <a:rPr lang="zh-CN" altLang="en-US" dirty="0" smtClean="0"/>
              <a:t>分钟，写</a:t>
            </a:r>
            <a:r>
              <a:rPr lang="zh-CN" altLang="en-US" dirty="0"/>
              <a:t>：</a:t>
            </a:r>
            <a:r>
              <a:rPr lang="en-US" altLang="zh-CN" dirty="0" smtClean="0"/>
              <a:t>5w/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50432"/>
            <a:ext cx="5688632" cy="197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104"/>
            <a:ext cx="5688632" cy="1896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918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单品页前端结构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复杂的首屏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3212976"/>
            <a:ext cx="2808312" cy="352839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图片区</a:t>
            </a:r>
          </a:p>
        </p:txBody>
      </p:sp>
      <p:sp>
        <p:nvSpPr>
          <p:cNvPr id="5" name="矩形 4"/>
          <p:cNvSpPr/>
          <p:nvPr/>
        </p:nvSpPr>
        <p:spPr>
          <a:xfrm>
            <a:off x="4067944" y="3212976"/>
            <a:ext cx="2088232" cy="57606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商品标题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广告词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3933056"/>
            <a:ext cx="2088232" cy="57606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价格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促销区</a:t>
            </a:r>
          </a:p>
        </p:txBody>
      </p:sp>
      <p:sp>
        <p:nvSpPr>
          <p:cNvPr id="8" name="矩形 7"/>
          <p:cNvSpPr/>
          <p:nvPr/>
        </p:nvSpPr>
        <p:spPr>
          <a:xfrm>
            <a:off x="4067944" y="4653136"/>
            <a:ext cx="2088232" cy="57606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库存配送区</a:t>
            </a:r>
          </a:p>
        </p:txBody>
      </p:sp>
      <p:sp>
        <p:nvSpPr>
          <p:cNvPr id="9" name="矩形 8"/>
          <p:cNvSpPr/>
          <p:nvPr/>
        </p:nvSpPr>
        <p:spPr>
          <a:xfrm>
            <a:off x="4067944" y="6165304"/>
            <a:ext cx="2088232" cy="57606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SKU</a:t>
            </a:r>
            <a:r>
              <a:rPr lang="zh-CN" altLang="en-US" dirty="0">
                <a:solidFill>
                  <a:schemeClr val="tx1"/>
                </a:solidFill>
              </a:rPr>
              <a:t>区</a:t>
            </a:r>
          </a:p>
        </p:txBody>
      </p:sp>
      <p:sp>
        <p:nvSpPr>
          <p:cNvPr id="10" name="矩形 9"/>
          <p:cNvSpPr/>
          <p:nvPr/>
        </p:nvSpPr>
        <p:spPr>
          <a:xfrm>
            <a:off x="6660232" y="3212976"/>
            <a:ext cx="1296144" cy="352839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自营和商家信息区</a:t>
            </a:r>
          </a:p>
        </p:txBody>
      </p:sp>
      <p:sp>
        <p:nvSpPr>
          <p:cNvPr id="12" name="矩形 11"/>
          <p:cNvSpPr/>
          <p:nvPr/>
        </p:nvSpPr>
        <p:spPr>
          <a:xfrm>
            <a:off x="4074178" y="5445224"/>
            <a:ext cx="2088232" cy="57606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预售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服务等区</a:t>
            </a:r>
          </a:p>
        </p:txBody>
      </p:sp>
      <p:sp>
        <p:nvSpPr>
          <p:cNvPr id="13" name="矩形 12"/>
          <p:cNvSpPr/>
          <p:nvPr/>
        </p:nvSpPr>
        <p:spPr>
          <a:xfrm>
            <a:off x="962590" y="2132856"/>
            <a:ext cx="6993786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通用头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店铺头</a:t>
            </a:r>
          </a:p>
        </p:txBody>
      </p:sp>
      <p:sp>
        <p:nvSpPr>
          <p:cNvPr id="15" name="矩形 14"/>
          <p:cNvSpPr/>
          <p:nvPr/>
        </p:nvSpPr>
        <p:spPr>
          <a:xfrm>
            <a:off x="962590" y="2636912"/>
            <a:ext cx="6993786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面包屑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遇到的一些坑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676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KV</a:t>
            </a:r>
            <a:r>
              <a:rPr lang="zh-CN" altLang="en-US" b="1" dirty="0" smtClean="0"/>
              <a:t>存储选型压测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RocksDB</a:t>
            </a:r>
            <a:r>
              <a:rPr lang="en-US" altLang="zh-CN" dirty="0" smtClean="0"/>
              <a:t> </a:t>
            </a:r>
            <a:r>
              <a:rPr lang="zh-CN" altLang="en-US" dirty="0" smtClean="0"/>
              <a:t>读：</a:t>
            </a:r>
            <a:r>
              <a:rPr lang="en-US" altLang="zh-CN" dirty="0" smtClean="0"/>
              <a:t>80w/</a:t>
            </a:r>
            <a:r>
              <a:rPr lang="zh-CN" altLang="en-US" dirty="0" smtClean="0"/>
              <a:t>分钟，写：</a:t>
            </a:r>
            <a:r>
              <a:rPr lang="en-US" altLang="zh-CN" dirty="0" smtClean="0"/>
              <a:t>2.3w/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80603"/>
            <a:ext cx="5294113" cy="177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5297310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29334"/>
            <a:ext cx="812800" cy="3459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915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遇到的一些坑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676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KV</a:t>
            </a:r>
            <a:r>
              <a:rPr lang="zh-CN" altLang="en-US" b="1" dirty="0" smtClean="0"/>
              <a:t>存储选型压测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LMDB </a:t>
            </a:r>
            <a:r>
              <a:rPr lang="zh-CN" altLang="en-US" dirty="0" smtClean="0"/>
              <a:t>读：</a:t>
            </a:r>
            <a:r>
              <a:rPr lang="en-US" altLang="zh-CN" dirty="0" smtClean="0"/>
              <a:t>80w/</a:t>
            </a:r>
            <a:r>
              <a:rPr lang="zh-CN" altLang="en-US" dirty="0" smtClean="0"/>
              <a:t>分钟，写：</a:t>
            </a:r>
            <a:r>
              <a:rPr lang="en-US" altLang="zh-CN" dirty="0" smtClean="0"/>
              <a:t>9w/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</p:txBody>
      </p:sp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64617"/>
            <a:ext cx="5318175" cy="179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104"/>
            <a:ext cx="5318175" cy="1780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805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遇到的一些坑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3529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数据量大时</a:t>
            </a:r>
            <a:r>
              <a:rPr lang="en-US" altLang="zh-CN" sz="2400" b="1" dirty="0" err="1"/>
              <a:t>Jimdb</a:t>
            </a:r>
            <a:r>
              <a:rPr lang="zh-CN" altLang="en-US" sz="2400" b="1" dirty="0"/>
              <a:t>同步不</a:t>
            </a:r>
            <a:r>
              <a:rPr lang="zh-CN" altLang="en-US" sz="2400" b="1" dirty="0" smtClean="0"/>
              <a:t>动</a:t>
            </a:r>
            <a:endParaRPr lang="en-US" altLang="zh-CN" sz="2400" dirty="0"/>
          </a:p>
          <a:p>
            <a:endParaRPr lang="en-US" altLang="zh-CN" dirty="0" smtClean="0"/>
          </a:p>
          <a:p>
            <a:r>
              <a:rPr lang="zh-CN" altLang="en-US" b="1" dirty="0" smtClean="0"/>
              <a:t>问题</a:t>
            </a:r>
            <a:endParaRPr lang="en-US" altLang="zh-CN" b="1" dirty="0"/>
          </a:p>
          <a:p>
            <a:r>
              <a:rPr lang="en-US" altLang="zh-CN" dirty="0" err="1" smtClean="0"/>
              <a:t>Jimdb</a:t>
            </a:r>
            <a:r>
              <a:rPr lang="zh-CN" altLang="en-US" dirty="0" smtClean="0"/>
              <a:t>数据同步时要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数据，</a:t>
            </a:r>
            <a:r>
              <a:rPr lang="en-US" altLang="zh-CN" dirty="0" smtClean="0"/>
              <a:t>SSD</a:t>
            </a:r>
            <a:r>
              <a:rPr lang="zh-CN" altLang="en-US" dirty="0" smtClean="0"/>
              <a:t>盘容量用了</a:t>
            </a:r>
            <a:r>
              <a:rPr lang="en-US" altLang="zh-CN" dirty="0" smtClean="0"/>
              <a:t>50%</a:t>
            </a:r>
            <a:r>
              <a:rPr lang="zh-CN" altLang="en-US" dirty="0" smtClean="0"/>
              <a:t>以上，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到同一块磁盘容量不足。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/>
              <a:t>解决</a:t>
            </a:r>
            <a:endParaRPr lang="en-US" altLang="zh-CN" b="1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、一台物理机挂</a:t>
            </a:r>
            <a:r>
              <a:rPr lang="en-US" altLang="zh-CN" dirty="0" smtClean="0"/>
              <a:t>2</a:t>
            </a:r>
            <a:r>
              <a:rPr lang="zh-CN" altLang="en-US" dirty="0" smtClean="0"/>
              <a:t>块</a:t>
            </a:r>
            <a:r>
              <a:rPr lang="en-US" altLang="zh-CN" dirty="0" smtClean="0"/>
              <a:t>SSD(512GB)</a:t>
            </a:r>
            <a:r>
              <a:rPr lang="zh-CN" altLang="en-US" dirty="0" smtClean="0"/>
              <a:t>，单挂</a:t>
            </a:r>
            <a:r>
              <a:rPr lang="en-US" altLang="zh-CN" dirty="0" smtClean="0"/>
              <a:t>raid0</a:t>
            </a:r>
            <a:r>
              <a:rPr lang="zh-CN" altLang="en-US" dirty="0" smtClean="0"/>
              <a:t>；启动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jimdb</a:t>
            </a:r>
            <a:r>
              <a:rPr lang="zh-CN" altLang="en-US" dirty="0" smtClean="0"/>
              <a:t>实例；这样每实例差不多</a:t>
            </a:r>
            <a:r>
              <a:rPr lang="en-US" altLang="zh-CN" dirty="0" smtClean="0"/>
              <a:t>125GB</a:t>
            </a:r>
            <a:r>
              <a:rPr lang="zh-CN" altLang="en-US" dirty="0" smtClean="0"/>
              <a:t>左右；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、目前是千兆网卡同步，同步峰值在</a:t>
            </a:r>
            <a:r>
              <a:rPr lang="en-US" altLang="zh-CN" dirty="0" smtClean="0"/>
              <a:t>100MB/s</a:t>
            </a:r>
            <a:r>
              <a:rPr lang="zh-CN" altLang="en-US" dirty="0" smtClean="0"/>
              <a:t>左右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sync</a:t>
            </a:r>
            <a:r>
              <a:rPr lang="zh-CN" altLang="en-US" dirty="0" smtClean="0"/>
              <a:t>数据时是顺序读写，因此挂一块</a:t>
            </a:r>
            <a:r>
              <a:rPr lang="en-US" altLang="zh-CN" dirty="0" smtClean="0"/>
              <a:t>SAS</a:t>
            </a:r>
            <a:r>
              <a:rPr lang="zh-CN" altLang="en-US" dirty="0" smtClean="0"/>
              <a:t>盘专门来同步数据；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、使用文件锁保证一台物理机多个实例同时只有一个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43236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遇到的一些坑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676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切换主从</a:t>
            </a:r>
            <a:endParaRPr lang="en-US" altLang="zh-CN" b="1" dirty="0"/>
          </a:p>
          <a:p>
            <a:endParaRPr lang="en-US" altLang="zh-CN" dirty="0" smtClean="0"/>
          </a:p>
          <a:p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r>
              <a:rPr lang="zh-CN" altLang="en-US" dirty="0" smtClean="0"/>
              <a:t>  一主三从（主机房一主一从，备机房一从）切换主从时直接读主性能很差。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解决</a:t>
            </a:r>
            <a:endParaRPr lang="en-US" altLang="zh-CN" b="1" dirty="0" smtClean="0"/>
          </a:p>
          <a:p>
            <a:r>
              <a:rPr lang="zh-CN" altLang="en-US" dirty="0" smtClean="0"/>
              <a:t>备机房从上再挂一个从。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80391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891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遇到的一些坑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676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分片配置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r>
              <a:rPr lang="zh-CN" altLang="en-US" dirty="0" smtClean="0"/>
              <a:t>分片逻辑分散到多个子系统，切换时需要操作很多系统。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解决</a:t>
            </a:r>
            <a:endParaRPr lang="en-US" altLang="zh-CN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、使用本地部署的</a:t>
            </a:r>
            <a:r>
              <a:rPr lang="en-US" altLang="zh-CN" dirty="0" err="1" smtClean="0"/>
              <a:t>Twemproxy</a:t>
            </a:r>
            <a:r>
              <a:rPr lang="zh-CN" altLang="en-US" dirty="0" smtClean="0"/>
              <a:t>来维护分片逻辑；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、使用自动部署系统推送配置和重启应用，重启之前暂停</a:t>
            </a:r>
            <a:r>
              <a:rPr lang="en-US" altLang="zh-CN" dirty="0" err="1" smtClean="0"/>
              <a:t>mq</a:t>
            </a:r>
            <a:r>
              <a:rPr lang="zh-CN" altLang="en-US" dirty="0" smtClean="0"/>
              <a:t>消费保证数据一致性；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、用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 domain socket</a:t>
            </a:r>
            <a:r>
              <a:rPr lang="zh-CN" altLang="en-US" dirty="0"/>
              <a:t>减少</a:t>
            </a:r>
            <a:r>
              <a:rPr lang="zh-CN" altLang="en-US" dirty="0" smtClean="0"/>
              <a:t>连接数和端口占用不释放启动不了服务的问题；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8526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遇到的一些坑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676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模板元数据存储</a:t>
            </a:r>
            <a:r>
              <a:rPr lang="en-US" altLang="zh-CN" b="1" dirty="0" smtClean="0"/>
              <a:t>HTML</a:t>
            </a:r>
          </a:p>
          <a:p>
            <a:endParaRPr lang="en-US" altLang="zh-CN" dirty="0" smtClean="0"/>
          </a:p>
          <a:p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r>
              <a:rPr lang="zh-CN" altLang="en-US" dirty="0" smtClean="0"/>
              <a:t>起初不确定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做逻辑和渲染模板性能如何，就尽量减少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if/else</a:t>
            </a:r>
            <a:r>
              <a:rPr lang="zh-CN" altLang="en-US" dirty="0" smtClean="0"/>
              <a:t>之类的逻辑；通过</a:t>
            </a:r>
            <a:r>
              <a:rPr lang="en-US" altLang="zh-CN" dirty="0" smtClean="0"/>
              <a:t>java worker</a:t>
            </a:r>
            <a:r>
              <a:rPr lang="zh-CN" altLang="en-US" dirty="0" smtClean="0"/>
              <a:t>组装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片段存储到</a:t>
            </a:r>
            <a:r>
              <a:rPr lang="en-US" altLang="zh-CN" dirty="0" err="1" smtClean="0"/>
              <a:t>jimdb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解决</a:t>
            </a:r>
            <a:endParaRPr lang="en-US" altLang="zh-CN" b="1" dirty="0" smtClean="0"/>
          </a:p>
          <a:p>
            <a:r>
              <a:rPr lang="zh-CN" altLang="en-US" dirty="0" smtClean="0"/>
              <a:t>通过线上不断压测，最终</a:t>
            </a:r>
            <a:r>
              <a:rPr lang="en-US" altLang="zh-CN" dirty="0" err="1" smtClean="0"/>
              <a:t>jimdb</a:t>
            </a:r>
            <a:r>
              <a:rPr lang="zh-CN" altLang="en-US" dirty="0" smtClean="0"/>
              <a:t>只存储元数据，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做逻辑和渲染；逻辑代码在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行以上；模板代码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行以上，其中大量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if/else</a:t>
            </a:r>
            <a:r>
              <a:rPr lang="zh-CN" altLang="en-US" dirty="0" smtClean="0"/>
              <a:t>，目前渲染性能可以接受。</a:t>
            </a:r>
            <a:endParaRPr lang="en-US" altLang="zh-CN" dirty="0" smtClean="0"/>
          </a:p>
          <a:p>
            <a:endParaRPr lang="zh-CN" altLang="zh-CN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64" y="4129021"/>
            <a:ext cx="4824536" cy="232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98" y="3812248"/>
            <a:ext cx="4104456" cy="151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26775"/>
            <a:ext cx="4104456" cy="148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2339752" y="5061872"/>
            <a:ext cx="0" cy="45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617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遇到的一些坑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325081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开启</a:t>
            </a:r>
            <a:r>
              <a:rPr lang="en-US" altLang="zh-CN" b="1" dirty="0" err="1" smtClean="0"/>
              <a:t>Nginx</a:t>
            </a:r>
            <a:r>
              <a:rPr lang="en-US" altLang="zh-CN" b="1" dirty="0" smtClean="0"/>
              <a:t> Proxy Cache</a:t>
            </a:r>
            <a:r>
              <a:rPr lang="zh-CN" altLang="en-US" b="1" dirty="0" smtClean="0"/>
              <a:t>性能不升反降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Proxy Cache</a:t>
            </a:r>
            <a:r>
              <a:rPr lang="zh-CN" altLang="en-US" dirty="0" smtClean="0"/>
              <a:t>后，性能下降，而且过一段内存使用率到达</a:t>
            </a:r>
            <a:r>
              <a:rPr lang="en-US" altLang="zh-CN" dirty="0" smtClean="0"/>
              <a:t>98%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解决</a:t>
            </a:r>
            <a:endParaRPr lang="en-US" altLang="zh-CN" b="1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/>
              <a:t>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slabinfo</a:t>
            </a:r>
            <a:r>
              <a:rPr lang="zh-CN" altLang="en-US" dirty="0" smtClean="0"/>
              <a:t>可以看到</a:t>
            </a:r>
            <a:r>
              <a:rPr lang="en-US" altLang="zh-CN" dirty="0" err="1" smtClean="0"/>
              <a:t>inode_cache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dentry_cache</a:t>
            </a:r>
            <a:r>
              <a:rPr lang="zh-CN" altLang="en-US" dirty="0" smtClean="0"/>
              <a:t>占了大多数内存；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、通过修改内核参数</a:t>
            </a:r>
            <a:endParaRPr lang="en-US" altLang="zh-CN" dirty="0" smtClean="0"/>
          </a:p>
          <a:p>
            <a:r>
              <a:rPr lang="en-US" altLang="zh-CN" dirty="0" err="1" smtClean="0"/>
              <a:t>sysctl</a:t>
            </a:r>
            <a:r>
              <a:rPr lang="en-US" altLang="zh-CN" dirty="0" smtClean="0"/>
              <a:t> </a:t>
            </a:r>
            <a:r>
              <a:rPr lang="en-US" altLang="zh-CN" dirty="0"/>
              <a:t>-w </a:t>
            </a:r>
            <a:r>
              <a:rPr lang="en-US" altLang="zh-CN" dirty="0" err="1"/>
              <a:t>vm.extra_free_kbytes</a:t>
            </a:r>
            <a:r>
              <a:rPr lang="en-US" altLang="zh-CN" dirty="0"/>
              <a:t>=6436787</a:t>
            </a:r>
          </a:p>
          <a:p>
            <a:r>
              <a:rPr lang="en-US" altLang="zh-CN" dirty="0" err="1"/>
              <a:t>sysctl</a:t>
            </a:r>
            <a:r>
              <a:rPr lang="en-US" altLang="zh-CN" dirty="0"/>
              <a:t> -w </a:t>
            </a:r>
            <a:r>
              <a:rPr lang="en-US" altLang="zh-CN" dirty="0" err="1" smtClean="0"/>
              <a:t>vm.vfs_cache_pressure</a:t>
            </a:r>
            <a:r>
              <a:rPr lang="en-US" altLang="zh-CN" dirty="0" smtClean="0"/>
              <a:t>=10000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</a:t>
            </a:r>
            <a:r>
              <a:rPr lang="en-US" altLang="zh-CN" dirty="0" err="1" smtClean="0"/>
              <a:t>tmpfs</a:t>
            </a:r>
            <a:r>
              <a:rPr lang="zh-CN" altLang="en-US" dirty="0" smtClean="0"/>
              <a:t>缓存或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共享字典缓存元数据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505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遇到的一些坑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6764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库存接口访问量</a:t>
            </a:r>
            <a:r>
              <a:rPr lang="en-US" altLang="zh-CN" b="1" dirty="0" smtClean="0"/>
              <a:t>600W/</a:t>
            </a:r>
            <a:r>
              <a:rPr lang="zh-CN" altLang="en-US" b="1" dirty="0" smtClean="0"/>
              <a:t>分钟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r>
              <a:rPr lang="zh-CN" altLang="en-US" dirty="0" smtClean="0"/>
              <a:t>曾经商品详情页库存接口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年被恶意刷，每分钟超过</a:t>
            </a:r>
            <a:r>
              <a:rPr lang="en-US" altLang="zh-CN" dirty="0" smtClean="0"/>
              <a:t>600w</a:t>
            </a:r>
            <a:r>
              <a:rPr lang="zh-CN" altLang="en-US" dirty="0" smtClean="0"/>
              <a:t>访问量，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机器只能定时重启；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解决</a:t>
            </a:r>
            <a:endParaRPr lang="en-US" altLang="zh-CN" b="1" dirty="0" smtClean="0"/>
          </a:p>
          <a:p>
            <a:r>
              <a:rPr lang="zh-CN" altLang="en-US" dirty="0" smtClean="0"/>
              <a:t>因为是详情页展示的数据，缓存</a:t>
            </a:r>
            <a:r>
              <a:rPr lang="zh-CN" altLang="en-US" dirty="0"/>
              <a:t>几</a:t>
            </a:r>
            <a:r>
              <a:rPr lang="zh-CN" altLang="en-US" dirty="0" smtClean="0"/>
              <a:t>秒钟是可以接受的，因此开启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proxy cache</a:t>
            </a:r>
            <a:r>
              <a:rPr lang="zh-CN" altLang="en-US" dirty="0" smtClean="0"/>
              <a:t>来解决该问题，开启后降到正常水平；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后续优化</a:t>
            </a:r>
            <a:endParaRPr lang="en-US" altLang="zh-CN" b="1" dirty="0" smtClean="0"/>
          </a:p>
          <a:p>
            <a:r>
              <a:rPr lang="en-US" altLang="zh-CN" dirty="0" err="1" smtClean="0"/>
              <a:t>url</a:t>
            </a:r>
            <a:r>
              <a:rPr lang="zh-CN" altLang="en-US" dirty="0" smtClean="0"/>
              <a:t>重写</a:t>
            </a:r>
            <a:r>
              <a:rPr lang="en-US" altLang="zh-CN" dirty="0" smtClean="0"/>
              <a:t>+</a:t>
            </a:r>
            <a:r>
              <a:rPr lang="zh-CN" altLang="en-US" dirty="0" smtClean="0"/>
              <a:t>一致性哈希负载均衡：不怕随机</a:t>
            </a:r>
            <a:r>
              <a:rPr lang="en-US" altLang="zh-CN" dirty="0" smtClean="0"/>
              <a:t>URL</a:t>
            </a:r>
            <a:r>
              <a:rPr lang="zh-CN" altLang="en-US" smtClean="0"/>
              <a:t>、提升</a:t>
            </a:r>
            <a:r>
              <a:rPr lang="en-US" altLang="zh-CN" smtClean="0"/>
              <a:t>10%+</a:t>
            </a:r>
            <a:r>
              <a:rPr lang="zh-CN" altLang="en-US" dirty="0" smtClean="0"/>
              <a:t>的命中率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62495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遇到的一些坑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676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微信接口调用量暴增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r>
              <a:rPr lang="zh-CN" altLang="en-US" dirty="0" smtClean="0"/>
              <a:t>通过访问日志发现某</a:t>
            </a:r>
            <a:r>
              <a:rPr lang="en-US" altLang="zh-CN" dirty="0" smtClean="0"/>
              <a:t>IP</a:t>
            </a:r>
            <a:r>
              <a:rPr lang="zh-CN" altLang="en-US" dirty="0" smtClean="0"/>
              <a:t>频繁抓取；而且按照商品编号遍历，但是会有一些不存在的编号；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解决</a:t>
            </a:r>
            <a:endParaRPr lang="en-US" altLang="zh-CN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、读取</a:t>
            </a:r>
            <a:r>
              <a:rPr lang="en-US" altLang="zh-CN" dirty="0" smtClean="0"/>
              <a:t>KV</a:t>
            </a:r>
            <a:r>
              <a:rPr lang="zh-CN" altLang="en-US" dirty="0" smtClean="0"/>
              <a:t>存储的部分不限流；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、回源到服务接口</a:t>
            </a:r>
            <a:r>
              <a:rPr lang="zh-CN" altLang="en-US" smtClean="0"/>
              <a:t>的进行请求限流，保证服务质量；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0769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遇到的一些坑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676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Twemproxy</a:t>
            </a:r>
            <a:r>
              <a:rPr lang="zh-CN" altLang="en-US" b="1" dirty="0" smtClean="0"/>
              <a:t>突然</a:t>
            </a:r>
            <a:r>
              <a:rPr lang="en-US" altLang="zh-CN" b="1" dirty="0" smtClean="0"/>
              <a:t>core dump</a:t>
            </a:r>
          </a:p>
          <a:p>
            <a:endParaRPr lang="en-US" altLang="zh-CN" dirty="0"/>
          </a:p>
          <a:p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、线上某版本操作系统在</a:t>
            </a:r>
            <a:r>
              <a:rPr lang="en-US" altLang="zh-CN" dirty="0" err="1"/>
              <a:t>mget</a:t>
            </a:r>
            <a:r>
              <a:rPr lang="zh-CN" altLang="en-US" dirty="0"/>
              <a:t>多个</a:t>
            </a:r>
            <a:r>
              <a:rPr lang="en-US" altLang="zh-CN" dirty="0"/>
              <a:t>key</a:t>
            </a:r>
            <a:r>
              <a:rPr lang="zh-CN" altLang="en-US" dirty="0"/>
              <a:t>时突然</a:t>
            </a:r>
            <a:r>
              <a:rPr lang="en-US" altLang="zh-CN" dirty="0"/>
              <a:t>dump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hash</a:t>
            </a:r>
            <a:r>
              <a:rPr lang="en-US" altLang="zh-CN" dirty="0"/>
              <a:t>: </a:t>
            </a:r>
            <a:r>
              <a:rPr lang="en-US" altLang="zh-CN" dirty="0" err="1" smtClean="0"/>
              <a:t>one_at_a_time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解决</a:t>
            </a:r>
            <a:endParaRPr lang="en-US" altLang="zh-CN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、使用不同的优化器编译尝试，如</a:t>
            </a:r>
            <a:r>
              <a:rPr lang="en-US" altLang="zh-CN" dirty="0"/>
              <a:t>CFLAGS=“-O1“ </a:t>
            </a:r>
            <a:r>
              <a:rPr lang="zh-CN" altLang="en-US" dirty="0"/>
              <a:t>或 </a:t>
            </a:r>
            <a:r>
              <a:rPr lang="en-US" altLang="zh-CN"/>
              <a:t>CFLAGS=“-</a:t>
            </a:r>
            <a:r>
              <a:rPr lang="en-US" altLang="zh-CN"/>
              <a:t>O3</a:t>
            </a:r>
            <a:r>
              <a:rPr lang="en-US" altLang="zh-CN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、分布式</a:t>
            </a:r>
            <a:r>
              <a:rPr lang="zh-CN" altLang="en-US" dirty="0" smtClean="0"/>
              <a:t>算法问题，后来使用了</a:t>
            </a:r>
            <a:r>
              <a:rPr lang="en-US" altLang="zh-CN" dirty="0" err="1" smtClean="0"/>
              <a:t>ketama</a:t>
            </a:r>
            <a:r>
              <a:rPr lang="zh-CN" altLang="en-US" dirty="0" smtClean="0"/>
              <a:t>解决。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492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品页前端结构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r>
              <a:rPr lang="zh-CN" altLang="en-US" dirty="0"/>
              <a:t>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63688" y="2636912"/>
            <a:ext cx="5616624" cy="3528392"/>
            <a:chOff x="1043608" y="2636912"/>
            <a:chExt cx="5616624" cy="3528392"/>
          </a:xfrm>
        </p:grpSpPr>
        <p:sp>
          <p:nvSpPr>
            <p:cNvPr id="4" name="矩形 3"/>
            <p:cNvSpPr/>
            <p:nvPr/>
          </p:nvSpPr>
          <p:spPr>
            <a:xfrm>
              <a:off x="1043608" y="2636912"/>
              <a:ext cx="1152128" cy="72008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相关分类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483768" y="2636912"/>
              <a:ext cx="4176464" cy="432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属性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zh-CN" altLang="en-US" dirty="0">
                  <a:solidFill>
                    <a:schemeClr val="tx1"/>
                  </a:solidFill>
                </a:rPr>
                <a:t>属性、规格参数、清单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zh-CN" altLang="en-US" dirty="0">
                  <a:solidFill>
                    <a:schemeClr val="tx1"/>
                  </a:solidFill>
                </a:rPr>
                <a:t>区域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483768" y="3645024"/>
              <a:ext cx="4176464" cy="10081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商品详情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608" y="3573016"/>
              <a:ext cx="1152128" cy="72008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商家分类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43608" y="5445224"/>
              <a:ext cx="1152128" cy="6480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广告位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483768" y="4725144"/>
              <a:ext cx="4176464" cy="432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商品评价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83768" y="5229200"/>
              <a:ext cx="4176464" cy="432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商品咨询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483768" y="5733256"/>
              <a:ext cx="4176464" cy="432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商品晒单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43608" y="4509120"/>
              <a:ext cx="1152128" cy="6480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相关推荐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3203848" y="3140968"/>
            <a:ext cx="4176464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品牌服务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商家模板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遇到的一些坑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676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网络抖动时，返回</a:t>
            </a:r>
            <a:r>
              <a:rPr lang="en-US" altLang="zh-CN" b="1" dirty="0" smtClean="0"/>
              <a:t>502</a:t>
            </a:r>
            <a:r>
              <a:rPr lang="zh-CN" altLang="en-US" b="1" dirty="0" smtClean="0"/>
              <a:t>错误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r>
              <a:rPr lang="en-US" altLang="zh-CN" dirty="0" err="1" smtClean="0"/>
              <a:t>Twemproxy</a:t>
            </a:r>
            <a:r>
              <a:rPr lang="zh-CN" altLang="en-US" dirty="0" smtClean="0"/>
              <a:t>配置的</a:t>
            </a:r>
            <a:r>
              <a:rPr lang="en-US" altLang="zh-CN" dirty="0" smtClean="0"/>
              <a:t>timeout</a:t>
            </a:r>
            <a:r>
              <a:rPr lang="zh-CN" altLang="en-US" dirty="0" smtClean="0"/>
              <a:t>时间太长，而且没有分别针对连接、读、写设置超时。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解决</a:t>
            </a:r>
            <a:endParaRPr lang="en-US" altLang="zh-CN" dirty="0" smtClean="0"/>
          </a:p>
          <a:p>
            <a:r>
              <a:rPr lang="zh-CN" altLang="en-US" dirty="0" smtClean="0"/>
              <a:t>减少超时时间，内网设置在</a:t>
            </a:r>
            <a:r>
              <a:rPr lang="en-US" altLang="zh-CN" dirty="0" smtClean="0"/>
              <a:t>150ms</a:t>
            </a:r>
            <a:r>
              <a:rPr lang="zh-CN" altLang="en-US" dirty="0" smtClean="0"/>
              <a:t>以内，当超时时访问动态服务。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5146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遇到的一些坑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676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机器流量太大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r>
              <a:rPr lang="en-US" altLang="zh-CN" dirty="0"/>
              <a:t>2014</a:t>
            </a:r>
            <a:r>
              <a:rPr lang="zh-CN" altLang="en-US" dirty="0"/>
              <a:t>年双</a:t>
            </a:r>
            <a:r>
              <a:rPr lang="en-US" altLang="zh-CN" dirty="0"/>
              <a:t>11</a:t>
            </a:r>
            <a:r>
              <a:rPr lang="zh-CN" altLang="en-US" dirty="0"/>
              <a:t>期间</a:t>
            </a:r>
            <a:r>
              <a:rPr lang="zh-CN" altLang="en-US" dirty="0" smtClean="0"/>
              <a:t>，服务器网卡流量到了</a:t>
            </a:r>
            <a:r>
              <a:rPr lang="en-US" altLang="zh-CN" dirty="0" smtClean="0"/>
              <a:t>400Mbps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 10%</a:t>
            </a:r>
            <a:r>
              <a:rPr lang="zh-CN" altLang="en-US" dirty="0" smtClean="0"/>
              <a:t>左右。原因是接入层没有传入相关请求头，导致数据不是</a:t>
            </a:r>
            <a:r>
              <a:rPr lang="en-US" altLang="zh-CN" dirty="0" smtClean="0"/>
              <a:t>GZIP</a:t>
            </a:r>
            <a:r>
              <a:rPr lang="zh-CN" altLang="en-US" dirty="0" smtClean="0"/>
              <a:t>传输。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 smtClean="0"/>
              <a:t>解决</a:t>
            </a:r>
            <a:endParaRPr lang="en-US" altLang="zh-CN" dirty="0" smtClean="0"/>
          </a:p>
          <a:p>
            <a:r>
              <a:rPr lang="zh-CN" altLang="en-US" dirty="0" smtClean="0"/>
              <a:t>添加相应的请求头，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GZIP</a:t>
            </a:r>
            <a:r>
              <a:rPr lang="zh-CN" altLang="en-US" dirty="0" smtClean="0"/>
              <a:t>压缩级别在</a:t>
            </a:r>
            <a:r>
              <a:rPr lang="en-US" altLang="zh-CN" dirty="0" smtClean="0"/>
              <a:t>2~4</a:t>
            </a:r>
            <a:r>
              <a:rPr lang="zh-CN" altLang="en-US" dirty="0" smtClean="0"/>
              <a:t>吞吐量最高；应用服务器流量降了差不多</a:t>
            </a:r>
            <a:r>
              <a:rPr lang="en-US" altLang="zh-CN" dirty="0" smtClean="0"/>
              <a:t>5</a:t>
            </a:r>
            <a:r>
              <a:rPr lang="zh-CN" altLang="en-US" dirty="0" smtClean="0"/>
              <a:t>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0588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遇到的一些坑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676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内部服务使用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服务时响应慢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r>
              <a:rPr lang="zh-CN" altLang="en-US" dirty="0" smtClean="0"/>
              <a:t>在为商品对比系统提供商品规格参数服务时，响应慢。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解决</a:t>
            </a:r>
            <a:endParaRPr lang="en-US" altLang="zh-CN" dirty="0" smtClean="0"/>
          </a:p>
          <a:p>
            <a:r>
              <a:rPr lang="zh-CN" altLang="en-US" dirty="0" smtClean="0"/>
              <a:t>内部服务使用了</a:t>
            </a:r>
            <a:r>
              <a:rPr lang="en-US" altLang="zh-CN" dirty="0" smtClean="0"/>
              <a:t>http </a:t>
            </a:r>
            <a:r>
              <a:rPr lang="en-US" altLang="zh-CN" dirty="0" err="1" smtClean="0"/>
              <a:t>keepalive</a:t>
            </a:r>
            <a:r>
              <a:rPr lang="zh-CN" altLang="en-US" dirty="0" smtClean="0"/>
              <a:t>来提升性能。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5365" name="Picture 5" descr="C:\Users\Administrator\AppData\Roaming\Foxmail\FoxmailTemp(30)\fox(07-08-08-42-4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2" y="3459053"/>
            <a:ext cx="454204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7" descr="C:\Users\Administrator\AppData\Roaming\Foxmail\FoxmailTemp(30)\fox(07-08-08-42-47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61" y="3515146"/>
            <a:ext cx="444065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09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/>
              <a:t>Nginx</a:t>
            </a:r>
            <a:r>
              <a:rPr lang="zh-CN" altLang="en-US" sz="2000" dirty="0"/>
              <a:t>接入层线</a:t>
            </a:r>
            <a:r>
              <a:rPr lang="zh-CN" altLang="en-US" sz="2000" dirty="0" smtClean="0"/>
              <a:t>上灰度引流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接入层转发时只保留有用请求</a:t>
            </a:r>
            <a:r>
              <a:rPr lang="zh-CN" altLang="en-US" sz="2000" dirty="0" smtClean="0"/>
              <a:t>头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使用不需要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的无状态域名（如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.3.cn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减少入口</a:t>
            </a:r>
            <a:r>
              <a:rPr lang="zh-CN" altLang="en-US" sz="2000" dirty="0" smtClean="0"/>
              <a:t>带宽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/>
              <a:t>Nginx</a:t>
            </a:r>
            <a:r>
              <a:rPr lang="en-US" altLang="zh-CN" sz="2000" dirty="0"/>
              <a:t> Proxy Cache</a:t>
            </a:r>
            <a:r>
              <a:rPr lang="zh-CN" altLang="en-US" sz="2000" dirty="0"/>
              <a:t>只缓存有效数据，如托底数据不</a:t>
            </a:r>
            <a:r>
              <a:rPr lang="zh-CN" altLang="en-US" sz="2000" dirty="0" smtClean="0"/>
              <a:t>缓存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Twemproxy</a:t>
            </a:r>
            <a:r>
              <a:rPr lang="zh-CN" altLang="en-US" sz="2000" dirty="0" smtClean="0"/>
              <a:t>减少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连接数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unix</a:t>
            </a:r>
            <a:r>
              <a:rPr lang="en-US" altLang="zh-CN" sz="2000" dirty="0" smtClean="0"/>
              <a:t> domain socket</a:t>
            </a:r>
            <a:r>
              <a:rPr lang="zh-CN" altLang="en-US" sz="2000" dirty="0" smtClean="0"/>
              <a:t>套接字减少本机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连接数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设置合理的超时时间（连接、读、写）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使用长连接减少内部服务的连接数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去数据库依赖，服务化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客户端同域连接限制，进行域名分区：</a:t>
            </a:r>
            <a:r>
              <a:rPr lang="en-US" altLang="zh-CN" sz="2000" dirty="0" smtClean="0"/>
              <a:t>c0.3.cn  c1.3.cn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618</a:t>
            </a:r>
            <a:r>
              <a:rPr lang="zh-CN" altLang="en-US" dirty="0" smtClean="0"/>
              <a:t>当天</a:t>
            </a:r>
            <a:r>
              <a:rPr lang="en-US" altLang="zh-CN" dirty="0" smtClean="0"/>
              <a:t>PV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亿</a:t>
            </a:r>
            <a:r>
              <a:rPr lang="en-US" altLang="zh-CN" dirty="0" smtClean="0"/>
              <a:t>+</a:t>
            </a:r>
          </a:p>
          <a:p>
            <a:r>
              <a:rPr lang="en-US" altLang="zh-CN" dirty="0" smtClean="0"/>
              <a:t>618</a:t>
            </a:r>
            <a:r>
              <a:rPr lang="zh-CN" altLang="en-US" dirty="0" smtClean="0"/>
              <a:t>当天服务端响应时间：</a:t>
            </a:r>
            <a:r>
              <a:rPr lang="en-US" altLang="zh-CN" dirty="0" smtClean="0"/>
              <a:t>&lt;=38ms   </a:t>
            </a:r>
          </a:p>
          <a:p>
            <a:r>
              <a:rPr lang="zh-CN" altLang="en-US" dirty="0" smtClean="0"/>
              <a:t>平常性能曲线图（回源量</a:t>
            </a:r>
            <a:r>
              <a:rPr lang="en-US" altLang="zh-CN" dirty="0" smtClean="0"/>
              <a:t>1.5~2</a:t>
            </a:r>
            <a:r>
              <a:rPr lang="zh-CN" altLang="en-US" dirty="0" smtClean="0"/>
              <a:t>亿</a:t>
            </a:r>
            <a:r>
              <a:rPr lang="en-US" altLang="zh-CN" dirty="0" smtClean="0"/>
              <a:t>+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23" y="3503012"/>
            <a:ext cx="8390856" cy="180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单品页流量特点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长尾</a:t>
            </a:r>
            <a:r>
              <a:rPr lang="zh-CN" altLang="en-US" dirty="0" smtClean="0"/>
              <a:t>数据，无明显热点商品</a:t>
            </a:r>
            <a:endParaRPr lang="en-US" altLang="zh-CN" dirty="0" smtClean="0"/>
          </a:p>
          <a:p>
            <a:r>
              <a:rPr lang="zh-CN" altLang="en-US" dirty="0"/>
              <a:t>各种</a:t>
            </a:r>
            <a:r>
              <a:rPr lang="zh-CN" altLang="en-US" dirty="0" smtClean="0"/>
              <a:t>爬虫、比价软件抓取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单品页技术架构发展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2010</a:t>
            </a:r>
            <a:r>
              <a:rPr lang="zh-CN" altLang="en-US" dirty="0" smtClean="0"/>
              <a:t>年，动态页面。</a:t>
            </a:r>
            <a:r>
              <a:rPr lang="en-US" altLang="zh-CN" dirty="0" smtClean="0"/>
              <a:t>IIS+C#+Sql Server</a:t>
            </a:r>
          </a:p>
          <a:p>
            <a:r>
              <a:rPr lang="en-US" altLang="zh-CN" dirty="0" smtClean="0"/>
              <a:t>2012</a:t>
            </a:r>
            <a:r>
              <a:rPr lang="zh-CN" altLang="en-US" dirty="0" smtClean="0"/>
              <a:t>年，静态页面。</a:t>
            </a:r>
            <a:r>
              <a:rPr lang="en-US" altLang="zh-CN" dirty="0" err="1" smtClean="0"/>
              <a:t>Nginx+Java</a:t>
            </a: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en-US" dirty="0" smtClean="0"/>
              <a:t>年，动态页面。</a:t>
            </a:r>
            <a:r>
              <a:rPr lang="en-US" altLang="zh-CN" dirty="0" err="1" smtClean="0"/>
              <a:t>Nginx+Lua+NoSQL</a:t>
            </a:r>
            <a:endParaRPr lang="en-US" altLang="zh-CN" dirty="0" smtClean="0"/>
          </a:p>
          <a:p>
            <a:r>
              <a:rPr lang="en-US" altLang="zh-CN" dirty="0" smtClean="0"/>
              <a:t>2015</a:t>
            </a:r>
            <a:r>
              <a:rPr lang="zh-CN" altLang="en-US" dirty="0" smtClean="0"/>
              <a:t>年，全面接入弹性云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架构</a:t>
            </a:r>
            <a:r>
              <a:rPr lang="en-US" altLang="zh-CN" dirty="0"/>
              <a:t>1.0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32580"/>
            <a:ext cx="8191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18954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r>
              <a:rPr lang="en-US" altLang="zh-CN" dirty="0" smtClean="0"/>
              <a:t>2.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81025"/>
              </p:ext>
            </p:extLst>
          </p:nvPr>
        </p:nvGraphicFramePr>
        <p:xfrm>
          <a:off x="179512" y="1686590"/>
          <a:ext cx="3816424" cy="3038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" name="Visio" r:id="rId4" imgW="4229201" imgH="3366090" progId="Visio.Drawing.11">
                  <p:embed/>
                </p:oleObj>
              </mc:Choice>
              <mc:Fallback>
                <p:oleObj name="Visio" r:id="rId4" imgW="4229201" imgH="33660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686590"/>
                        <a:ext cx="3816424" cy="3038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572000" y="1484784"/>
            <a:ext cx="457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该方案主要思想：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500" dirty="0"/>
              <a:t>通过</a:t>
            </a:r>
            <a:r>
              <a:rPr lang="en-US" altLang="zh-CN" sz="1500" dirty="0"/>
              <a:t>MQ</a:t>
            </a:r>
            <a:r>
              <a:rPr lang="zh-CN" altLang="zh-CN" sz="1500" dirty="0"/>
              <a:t>得到变更通知；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500" dirty="0"/>
              <a:t>通过</a:t>
            </a:r>
            <a:r>
              <a:rPr lang="en-US" altLang="zh-CN" sz="1500" dirty="0"/>
              <a:t>Java Worker</a:t>
            </a:r>
            <a:r>
              <a:rPr lang="zh-CN" altLang="zh-CN" sz="1500" dirty="0"/>
              <a:t>调用多个依赖系统生成详情页</a:t>
            </a:r>
            <a:r>
              <a:rPr lang="en-US" altLang="zh-CN" sz="1500" dirty="0"/>
              <a:t>HTML</a:t>
            </a:r>
            <a:r>
              <a:rPr lang="zh-CN" altLang="zh-CN" sz="1500" dirty="0"/>
              <a:t>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500" dirty="0"/>
              <a:t>通过</a:t>
            </a:r>
            <a:r>
              <a:rPr lang="en-US" altLang="zh-CN" sz="1500" dirty="0" err="1"/>
              <a:t>rsync</a:t>
            </a:r>
            <a:r>
              <a:rPr lang="zh-CN" altLang="zh-CN" sz="1500" dirty="0"/>
              <a:t>同步到其他机器；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500" dirty="0"/>
              <a:t>前端</a:t>
            </a:r>
            <a:r>
              <a:rPr lang="en-US" altLang="zh-CN" sz="1500" dirty="0" err="1"/>
              <a:t>Nginx</a:t>
            </a:r>
            <a:r>
              <a:rPr lang="zh-CN" altLang="zh-CN" sz="1500" dirty="0"/>
              <a:t>直接输出静态页；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500" dirty="0"/>
              <a:t>接入层负责负载均衡。</a:t>
            </a:r>
          </a:p>
        </p:txBody>
      </p:sp>
      <p:sp>
        <p:nvSpPr>
          <p:cNvPr id="7" name="矩形 6"/>
          <p:cNvSpPr/>
          <p:nvPr/>
        </p:nvSpPr>
        <p:spPr>
          <a:xfrm>
            <a:off x="4608512" y="3853497"/>
            <a:ext cx="44279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该方案的缺点：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500" dirty="0"/>
              <a:t>假设只有如分类、面包屑、商家信息变更，那么所有相关的静态页都要重新生成；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500" dirty="0"/>
              <a:t>随着商品数量的增加，</a:t>
            </a:r>
            <a:r>
              <a:rPr lang="en-US" altLang="zh-CN" sz="1500" dirty="0" err="1"/>
              <a:t>rsync</a:t>
            </a:r>
            <a:r>
              <a:rPr lang="zh-CN" altLang="zh-CN" sz="1500" dirty="0"/>
              <a:t>会成为</a:t>
            </a:r>
            <a:r>
              <a:rPr lang="zh-CN" altLang="zh-CN" sz="1500" dirty="0" smtClean="0"/>
              <a:t>瓶颈</a:t>
            </a:r>
            <a:r>
              <a:rPr lang="zh-CN" altLang="en-US" sz="1500" dirty="0" smtClean="0"/>
              <a:t>；</a:t>
            </a:r>
            <a:endParaRPr lang="zh-CN" altLang="zh-CN" sz="1500" dirty="0"/>
          </a:p>
        </p:txBody>
      </p:sp>
    </p:spTree>
    <p:extLst>
      <p:ext uri="{BB962C8B-B14F-4D97-AF65-F5344CB8AC3E}">
        <p14:creationId xmlns:p14="http://schemas.microsoft.com/office/powerpoint/2010/main" val="296065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2305</Words>
  <Application>Microsoft Office PowerPoint</Application>
  <PresentationFormat>全屏显示(4:3)</PresentationFormat>
  <Paragraphs>418</Paragraphs>
  <Slides>43</Slides>
  <Notes>43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5" baseType="lpstr">
      <vt:lpstr>Office 主题</vt:lpstr>
      <vt:lpstr>Visio</vt:lpstr>
      <vt:lpstr>京东网站单品页618实战</vt:lpstr>
      <vt:lpstr>单品页是什么</vt:lpstr>
      <vt:lpstr>单品页前端结构</vt:lpstr>
      <vt:lpstr>单品页前端结构</vt:lpstr>
      <vt:lpstr>性能数据</vt:lpstr>
      <vt:lpstr>单品页流量特点</vt:lpstr>
      <vt:lpstr>单品页技术架构发展</vt:lpstr>
      <vt:lpstr>架构1.0</vt:lpstr>
      <vt:lpstr>架构2.0</vt:lpstr>
      <vt:lpstr>架构2.0</vt:lpstr>
      <vt:lpstr>架构3.0</vt:lpstr>
      <vt:lpstr>架构3.0</vt:lpstr>
      <vt:lpstr>架构3.0</vt:lpstr>
      <vt:lpstr>商品页架构设计原则</vt:lpstr>
      <vt:lpstr>数据闭环</vt:lpstr>
      <vt:lpstr>拆分系统</vt:lpstr>
      <vt:lpstr>Worker无状态化+任务化</vt:lpstr>
      <vt:lpstr>异步化+并发化</vt:lpstr>
      <vt:lpstr>多级缓存化</vt:lpstr>
      <vt:lpstr>动态化</vt:lpstr>
      <vt:lpstr>弹性化</vt:lpstr>
      <vt:lpstr>降级开关</vt:lpstr>
      <vt:lpstr>多机房多活</vt:lpstr>
      <vt:lpstr>多机房多活</vt:lpstr>
      <vt:lpstr>多种压测方案</vt:lpstr>
      <vt:lpstr>遇到的一些坑</vt:lpstr>
      <vt:lpstr>遇到的一些坑</vt:lpstr>
      <vt:lpstr>遇到的一些坑</vt:lpstr>
      <vt:lpstr>遇到的一些坑</vt:lpstr>
      <vt:lpstr>遇到的一些坑</vt:lpstr>
      <vt:lpstr>遇到的一些坑</vt:lpstr>
      <vt:lpstr>遇到的一些坑</vt:lpstr>
      <vt:lpstr>遇到的一些坑</vt:lpstr>
      <vt:lpstr>遇到的一些坑</vt:lpstr>
      <vt:lpstr>遇到的一些坑</vt:lpstr>
      <vt:lpstr>遇到的一些坑</vt:lpstr>
      <vt:lpstr>遇到的一些坑</vt:lpstr>
      <vt:lpstr>遇到的一些坑</vt:lpstr>
      <vt:lpstr>遇到的一些坑</vt:lpstr>
      <vt:lpstr>遇到的一些坑</vt:lpstr>
      <vt:lpstr>遇到的一些坑</vt:lpstr>
      <vt:lpstr>遇到的一些坑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京东网站单品页618实战</dc:title>
  <dc:creator>yangsiyong</dc:creator>
  <cp:lastModifiedBy>p</cp:lastModifiedBy>
  <cp:revision>428</cp:revision>
  <dcterms:created xsi:type="dcterms:W3CDTF">2015-06-30T02:29:42Z</dcterms:created>
  <dcterms:modified xsi:type="dcterms:W3CDTF">2015-07-08T04:31:54Z</dcterms:modified>
</cp:coreProperties>
</file>