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docProps/app.xml" Id="rId3" /><Relationship Type="http://schemas.openxmlformats.org/package/2006/relationships/metadata/core-properties" Target="docProps/core.xml" Id="rId2" /><Relationship Type="http://schemas.openxmlformats.org/officeDocument/2006/relationships/officeDocument" Target="ppt/presentation.xml" Id="rId1" /><Relationship Type="http://schemas.microsoft.com/office/2006/relationships/txt" Target="/udata/data.dat" Id="Rb8dab856dc694e4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90113" r:id="rId1"/>
    <p:sldMasterId id="2147490125" r:id="rId2"/>
  </p:sldMasterIdLst>
  <p:notesMasterIdLst>
    <p:notesMasterId r:id="rId24"/>
  </p:notesMasterIdLst>
  <p:handoutMasterIdLst>
    <p:handoutMasterId r:id="rId25"/>
  </p:handoutMasterIdLst>
  <p:sldIdLst>
    <p:sldId id="264" r:id="rId3"/>
    <p:sldId id="257" r:id="rId4"/>
    <p:sldId id="299" r:id="rId5"/>
    <p:sldId id="320" r:id="rId6"/>
    <p:sldId id="323" r:id="rId7"/>
    <p:sldId id="324" r:id="rId8"/>
    <p:sldId id="325" r:id="rId9"/>
    <p:sldId id="329" r:id="rId10"/>
    <p:sldId id="330" r:id="rId11"/>
    <p:sldId id="331" r:id="rId12"/>
    <p:sldId id="326" r:id="rId13"/>
    <p:sldId id="332" r:id="rId14"/>
    <p:sldId id="319" r:id="rId15"/>
    <p:sldId id="335" r:id="rId16"/>
    <p:sldId id="318" r:id="rId17"/>
    <p:sldId id="333" r:id="rId18"/>
    <p:sldId id="334" r:id="rId19"/>
    <p:sldId id="321" r:id="rId20"/>
    <p:sldId id="322" r:id="rId21"/>
    <p:sldId id="336" r:id="rId22"/>
    <p:sldId id="262" r:id="rId23"/>
  </p:sldIdLst>
  <p:sldSz cx="9144000" cy="5143500" type="screen16x9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1pPr>
    <a:lvl2pPr marL="389626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2pPr>
    <a:lvl3pPr marL="77925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3pPr>
    <a:lvl4pPr marL="116887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4pPr>
    <a:lvl5pPr marL="155850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46">
          <p15:clr>
            <a:srgbClr val="A4A3A4"/>
          </p15:clr>
        </p15:guide>
        <p15:guide id="2" pos="358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00000"/>
    <a:srgbClr val="CD2431"/>
    <a:srgbClr val="FF0066"/>
    <a:srgbClr val="FFCC99"/>
    <a:srgbClr val="FFFF66"/>
    <a:srgbClr val="C81623"/>
    <a:srgbClr val="F3F3F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1" autoAdjust="0"/>
    <p:restoredTop sz="86370" autoAdjust="0"/>
  </p:normalViewPr>
  <p:slideViewPr>
    <p:cSldViewPr snapToGrid="0">
      <p:cViewPr>
        <p:scale>
          <a:sx n="125" d="100"/>
          <a:sy n="125" d="100"/>
        </p:scale>
        <p:origin x="-1212" y="-192"/>
      </p:cViewPr>
      <p:guideLst>
        <p:guide orient="horz" pos="635"/>
        <p:guide pos="33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0"/>
    </p:cViewPr>
  </p:sorterViewPr>
  <p:notesViewPr>
    <p:cSldViewPr snapToGrid="0">
      <p:cViewPr varScale="1">
        <p:scale>
          <a:sx n="36" d="100"/>
          <a:sy n="36" d="100"/>
        </p:scale>
        <p:origin x="-2462" y="-10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982A4-2AAB-4582-9288-CE381FC093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A52723-5591-4D30-A3EB-3857893E7699}">
      <dgm:prSet/>
      <dgm:spPr>
        <a:noFill/>
      </dgm:spPr>
      <dgm:t>
        <a:bodyPr/>
        <a:lstStyle/>
        <a:p>
          <a:r>
            <a:rPr lang="en-US" altLang="zh-CN" b="0" dirty="0" smtClean="0">
              <a:solidFill>
                <a:schemeClr val="tx1"/>
              </a:solidFill>
            </a:rPr>
            <a:t>1</a:t>
          </a:r>
          <a:r>
            <a:rPr lang="zh-CN" altLang="zh-CN" b="0" dirty="0" smtClean="0">
              <a:solidFill>
                <a:schemeClr val="tx1"/>
              </a:solidFill>
            </a:rPr>
            <a:t>、</a:t>
          </a:r>
          <a:r>
            <a:rPr lang="zh-CN" altLang="en-US" b="0" dirty="0" smtClean="0">
              <a:solidFill>
                <a:schemeClr val="tx1"/>
              </a:solidFill>
            </a:rPr>
            <a:t>接口抽象不足</a:t>
          </a:r>
          <a:endParaRPr lang="zh-CN" altLang="zh-CN" b="0" dirty="0" smtClean="0">
            <a:solidFill>
              <a:schemeClr val="tx1"/>
            </a:solidFill>
          </a:endParaRPr>
        </a:p>
        <a:p>
          <a:r>
            <a:rPr lang="en-US" altLang="zh-CN" b="0" dirty="0" smtClean="0">
              <a:solidFill>
                <a:schemeClr val="tx1"/>
              </a:solidFill>
            </a:rPr>
            <a:t>2</a:t>
          </a:r>
          <a:r>
            <a:rPr lang="zh-CN" altLang="zh-CN" b="0" dirty="0" smtClean="0">
              <a:solidFill>
                <a:schemeClr val="tx1"/>
              </a:solidFill>
            </a:rPr>
            <a:t>、</a:t>
          </a:r>
          <a:r>
            <a:rPr lang="zh-CN" altLang="en-US" b="0" dirty="0" smtClean="0">
              <a:solidFill>
                <a:schemeClr val="tx1"/>
              </a:solidFill>
            </a:rPr>
            <a:t>不易扩展</a:t>
          </a:r>
          <a:endParaRPr lang="zh-CN" altLang="zh-CN" b="0" dirty="0" smtClean="0">
            <a:solidFill>
              <a:schemeClr val="tx1"/>
            </a:solidFill>
          </a:endParaRPr>
        </a:p>
        <a:p>
          <a:r>
            <a:rPr lang="en-US" altLang="zh-CN" b="0" dirty="0" smtClean="0">
              <a:solidFill>
                <a:schemeClr val="tx1"/>
              </a:solidFill>
            </a:rPr>
            <a:t>3</a:t>
          </a:r>
          <a:r>
            <a:rPr lang="zh-CN" altLang="zh-CN" b="0" dirty="0" smtClean="0">
              <a:solidFill>
                <a:schemeClr val="tx1"/>
              </a:solidFill>
            </a:rPr>
            <a:t>、</a:t>
          </a:r>
          <a:r>
            <a:rPr lang="zh-CN" altLang="en-US" b="0" dirty="0" smtClean="0">
              <a:solidFill>
                <a:schemeClr val="tx1"/>
              </a:solidFill>
            </a:rPr>
            <a:t>无法满足新业务</a:t>
          </a:r>
          <a:endParaRPr lang="zh-CN" altLang="zh-CN" b="0" dirty="0" smtClean="0">
            <a:solidFill>
              <a:schemeClr val="tx1"/>
            </a:solidFill>
          </a:endParaRPr>
        </a:p>
        <a:p>
          <a:r>
            <a:rPr lang="en-US" altLang="zh-CN" b="0" dirty="0" smtClean="0">
              <a:solidFill>
                <a:schemeClr val="tx1"/>
              </a:solidFill>
            </a:rPr>
            <a:t>4</a:t>
          </a:r>
          <a:r>
            <a:rPr lang="zh-CN" altLang="zh-CN" b="0" dirty="0" smtClean="0">
              <a:solidFill>
                <a:schemeClr val="tx1"/>
              </a:solidFill>
            </a:rPr>
            <a:t>、</a:t>
          </a:r>
          <a:r>
            <a:rPr lang="zh-CN" altLang="en-US" b="0" dirty="0" smtClean="0">
              <a:solidFill>
                <a:schemeClr val="tx1"/>
              </a:solidFill>
            </a:rPr>
            <a:t>业务分散</a:t>
          </a:r>
          <a:endParaRPr lang="zh-CN" altLang="zh-CN" b="0" dirty="0" smtClean="0">
            <a:solidFill>
              <a:schemeClr val="tx1"/>
            </a:solidFill>
          </a:endParaRPr>
        </a:p>
        <a:p>
          <a:r>
            <a:rPr lang="en-US" altLang="zh-CN" b="0" dirty="0" smtClean="0">
              <a:solidFill>
                <a:schemeClr val="tx1"/>
              </a:solidFill>
            </a:rPr>
            <a:t>5</a:t>
          </a:r>
          <a:r>
            <a:rPr lang="zh-CN" altLang="zh-CN" b="0" dirty="0" smtClean="0">
              <a:solidFill>
                <a:schemeClr val="tx1"/>
              </a:solidFill>
            </a:rPr>
            <a:t>、</a:t>
          </a:r>
          <a:r>
            <a:rPr lang="zh-CN" altLang="en-US" b="0" dirty="0" smtClean="0">
              <a:solidFill>
                <a:schemeClr val="tx1"/>
              </a:solidFill>
            </a:rPr>
            <a:t>维护成本高</a:t>
          </a:r>
          <a:endParaRPr lang="zh-CN" altLang="en-US" b="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7F6D86-D465-444C-B4CB-E3485840A2FC}" type="parTrans" cxnId="{9C2B7E08-0B00-4D8B-A31E-78BC8802BF7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F701C32-1FC2-4CCC-9B94-5274418128F3}" type="sibTrans" cxnId="{9C2B7E08-0B00-4D8B-A31E-78BC8802BF7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E9E927A-D2EA-4B4A-A76C-59DDD81E82B7}" type="pres">
      <dgm:prSet presAssocID="{AAA982A4-2AAB-4582-9288-CE381FC093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D41718F-3E80-4077-AB4F-F29C29A98C97}" type="pres">
      <dgm:prSet presAssocID="{55A52723-5591-4D30-A3EB-3857893E769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C2E495-13E2-4180-9A06-C0011DB1EF54}" type="presOf" srcId="{AAA982A4-2AAB-4582-9288-CE381FC09386}" destId="{EE9E927A-D2EA-4B4A-A76C-59DDD81E82B7}" srcOrd="0" destOrd="0" presId="urn:microsoft.com/office/officeart/2005/8/layout/vList2"/>
    <dgm:cxn modelId="{7B7CE495-3523-48B9-869C-544A03B2D347}" type="presOf" srcId="{55A52723-5591-4D30-A3EB-3857893E7699}" destId="{4D41718F-3E80-4077-AB4F-F29C29A98C97}" srcOrd="0" destOrd="0" presId="urn:microsoft.com/office/officeart/2005/8/layout/vList2"/>
    <dgm:cxn modelId="{9C2B7E08-0B00-4D8B-A31E-78BC8802BF7C}" srcId="{AAA982A4-2AAB-4582-9288-CE381FC09386}" destId="{55A52723-5591-4D30-A3EB-3857893E7699}" srcOrd="0" destOrd="0" parTransId="{4C7F6D86-D465-444C-B4CB-E3485840A2FC}" sibTransId="{EF701C32-1FC2-4CCC-9B94-5274418128F3}"/>
    <dgm:cxn modelId="{1AAA4D3A-0C9B-4910-81F6-40F424A2C2C5}" type="presParOf" srcId="{EE9E927A-D2EA-4B4A-A76C-59DDD81E82B7}" destId="{4D41718F-3E80-4077-AB4F-F29C29A98C97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1718F-3E80-4077-AB4F-F29C29A98C97}">
      <dsp:nvSpPr>
        <dsp:cNvPr id="0" name=""/>
        <dsp:cNvSpPr/>
      </dsp:nvSpPr>
      <dsp:spPr>
        <a:xfrm>
          <a:off x="0" y="24279"/>
          <a:ext cx="6096000" cy="401544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</a:rPr>
            <a:t>1</a:t>
          </a:r>
          <a:r>
            <a:rPr lang="zh-CN" altLang="zh-CN" sz="3300" b="0" kern="1200" dirty="0" smtClean="0">
              <a:solidFill>
                <a:schemeClr val="tx1"/>
              </a:solidFill>
            </a:rPr>
            <a:t>、</a:t>
          </a:r>
          <a:r>
            <a:rPr lang="zh-CN" altLang="en-US" sz="3300" b="0" kern="1200" dirty="0" smtClean="0">
              <a:solidFill>
                <a:schemeClr val="tx1"/>
              </a:solidFill>
            </a:rPr>
            <a:t>接口抽象不足</a:t>
          </a:r>
          <a:endParaRPr lang="zh-CN" altLang="zh-CN" sz="3300" b="0" kern="1200" dirty="0" smtClean="0">
            <a:solidFill>
              <a:schemeClr val="tx1"/>
            </a:solidFill>
          </a:endParaRP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</a:rPr>
            <a:t>2</a:t>
          </a:r>
          <a:r>
            <a:rPr lang="zh-CN" altLang="zh-CN" sz="3300" b="0" kern="1200" dirty="0" smtClean="0">
              <a:solidFill>
                <a:schemeClr val="tx1"/>
              </a:solidFill>
            </a:rPr>
            <a:t>、</a:t>
          </a:r>
          <a:r>
            <a:rPr lang="zh-CN" altLang="en-US" sz="3300" b="0" kern="1200" dirty="0" smtClean="0">
              <a:solidFill>
                <a:schemeClr val="tx1"/>
              </a:solidFill>
            </a:rPr>
            <a:t>不易扩展</a:t>
          </a:r>
          <a:endParaRPr lang="zh-CN" altLang="zh-CN" sz="3300" b="0" kern="1200" dirty="0" smtClean="0">
            <a:solidFill>
              <a:schemeClr val="tx1"/>
            </a:solidFill>
          </a:endParaRP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</a:rPr>
            <a:t>3</a:t>
          </a:r>
          <a:r>
            <a:rPr lang="zh-CN" altLang="zh-CN" sz="3300" b="0" kern="1200" dirty="0" smtClean="0">
              <a:solidFill>
                <a:schemeClr val="tx1"/>
              </a:solidFill>
            </a:rPr>
            <a:t>、</a:t>
          </a:r>
          <a:r>
            <a:rPr lang="zh-CN" altLang="en-US" sz="3300" b="0" kern="1200" dirty="0" smtClean="0">
              <a:solidFill>
                <a:schemeClr val="tx1"/>
              </a:solidFill>
            </a:rPr>
            <a:t>无法满足新业务</a:t>
          </a:r>
          <a:endParaRPr lang="zh-CN" altLang="zh-CN" sz="3300" b="0" kern="1200" dirty="0" smtClean="0">
            <a:solidFill>
              <a:schemeClr val="tx1"/>
            </a:solidFill>
          </a:endParaRP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</a:rPr>
            <a:t>4</a:t>
          </a:r>
          <a:r>
            <a:rPr lang="zh-CN" altLang="zh-CN" sz="3300" b="0" kern="1200" dirty="0" smtClean="0">
              <a:solidFill>
                <a:schemeClr val="tx1"/>
              </a:solidFill>
            </a:rPr>
            <a:t>、</a:t>
          </a:r>
          <a:r>
            <a:rPr lang="zh-CN" altLang="en-US" sz="3300" b="0" kern="1200" dirty="0" smtClean="0">
              <a:solidFill>
                <a:schemeClr val="tx1"/>
              </a:solidFill>
            </a:rPr>
            <a:t>业务分散</a:t>
          </a:r>
          <a:endParaRPr lang="zh-CN" altLang="zh-CN" sz="3300" b="0" kern="1200" dirty="0" smtClean="0">
            <a:solidFill>
              <a:schemeClr val="tx1"/>
            </a:solidFill>
          </a:endParaRP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</a:rPr>
            <a:t>5</a:t>
          </a:r>
          <a:r>
            <a:rPr lang="zh-CN" altLang="zh-CN" sz="3300" b="0" kern="1200" dirty="0" smtClean="0">
              <a:solidFill>
                <a:schemeClr val="tx1"/>
              </a:solidFill>
            </a:rPr>
            <a:t>、</a:t>
          </a:r>
          <a:r>
            <a:rPr lang="zh-CN" altLang="en-US" sz="3300" b="0" kern="1200" dirty="0" smtClean="0">
              <a:solidFill>
                <a:schemeClr val="tx1"/>
              </a:solidFill>
            </a:rPr>
            <a:t>维护成本高</a:t>
          </a:r>
          <a:endParaRPr lang="zh-CN" altLang="en-US" sz="3300" b="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018" y="220297"/>
        <a:ext cx="5703964" cy="3623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ChangeArrowheads="1"/>
          </p:cNvSpPr>
          <p:nvPr/>
        </p:nvSpPr>
        <p:spPr bwMode="auto">
          <a:xfrm>
            <a:off x="3162300" y="9377363"/>
            <a:ext cx="31750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526" tIns="44049" rIns="86526" bIns="44049">
            <a:spAutoFit/>
          </a:bodyPr>
          <a:lstStyle>
            <a:lvl1pPr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D4357A27-492F-49BD-8397-C12ED61E5C02}" type="slidenum">
              <a:rPr lang="zh-CN" altLang="en-US" sz="1000" smtClean="0">
                <a:latin typeface="Times New Roman" panose="02020603050405020304" pitchFamily="18" charset="0"/>
                <a:ea typeface="华文楷体" panose="02010600040101010101" pitchFamily="2" charset="-122"/>
              </a:rPr>
              <a:pPr algn="ctr">
                <a:defRPr/>
              </a:pPr>
              <a:t>‹#›</a:t>
            </a:fld>
            <a:endParaRPr lang="en-US" altLang="zh-CN" sz="100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6181725" y="9437688"/>
            <a:ext cx="4254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26" tIns="44049" rIns="86526" bIns="44049">
            <a:spAutoFit/>
          </a:bodyPr>
          <a:lstStyle>
            <a:lvl1pPr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600">
                <a:latin typeface="Times New Roman" panose="02020603050405020304" pitchFamily="18" charset="0"/>
              </a:rPr>
              <a:t>[DocID]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61913" y="9398000"/>
            <a:ext cx="8921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26" tIns="44049" rIns="86526" bIns="44049">
            <a:spAutoFit/>
          </a:bodyPr>
          <a:lstStyle>
            <a:lvl1pPr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800">
                <a:latin typeface="Times New Roman" panose="02020603050405020304" pitchFamily="18" charset="0"/>
              </a:rPr>
              <a:t>Hewitt Associates</a:t>
            </a:r>
          </a:p>
        </p:txBody>
      </p:sp>
    </p:spTree>
    <p:extLst>
      <p:ext uri="{BB962C8B-B14F-4D97-AF65-F5344CB8AC3E}">
        <p14:creationId xmlns:p14="http://schemas.microsoft.com/office/powerpoint/2010/main" val="2099323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0616" tIns="45308" rIns="90616" bIns="45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3492" name="Rectangle 8"/>
          <p:cNvSpPr>
            <a:spLocks noChangeArrowheads="1"/>
          </p:cNvSpPr>
          <p:nvPr/>
        </p:nvSpPr>
        <p:spPr bwMode="auto">
          <a:xfrm>
            <a:off x="3162300" y="9377363"/>
            <a:ext cx="31750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526" tIns="44049" rIns="86526" bIns="44049">
            <a:spAutoFit/>
          </a:bodyPr>
          <a:lstStyle>
            <a:lvl1pPr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5E0B05DF-0FDB-4BF3-878D-C287787AB277}" type="slidenum">
              <a:rPr lang="zh-CN" altLang="en-US" sz="1000" smtClean="0">
                <a:latin typeface="Times New Roman" panose="02020603050405020304" pitchFamily="18" charset="0"/>
                <a:ea typeface="华文楷体" panose="02010600040101010101" pitchFamily="2" charset="-122"/>
              </a:rPr>
              <a:pPr algn="ctr">
                <a:defRPr/>
              </a:pPr>
              <a:t>‹#›</a:t>
            </a:fld>
            <a:endParaRPr lang="en-US" altLang="zh-CN" sz="100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0725" name="Rectangle 9"/>
          <p:cNvSpPr>
            <a:spLocks noChangeArrowheads="1"/>
          </p:cNvSpPr>
          <p:nvPr/>
        </p:nvSpPr>
        <p:spPr bwMode="auto">
          <a:xfrm>
            <a:off x="6181725" y="9437688"/>
            <a:ext cx="4254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26" tIns="44049" rIns="86526" bIns="44049">
            <a:spAutoFit/>
          </a:bodyPr>
          <a:lstStyle>
            <a:lvl1pPr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600">
                <a:latin typeface="Times New Roman" panose="02020603050405020304" pitchFamily="18" charset="0"/>
              </a:rPr>
              <a:t>[DocID]</a:t>
            </a:r>
          </a:p>
        </p:txBody>
      </p:sp>
      <p:sp>
        <p:nvSpPr>
          <p:cNvPr id="30726" name="Rectangle 10"/>
          <p:cNvSpPr>
            <a:spLocks noChangeArrowheads="1"/>
          </p:cNvSpPr>
          <p:nvPr/>
        </p:nvSpPr>
        <p:spPr bwMode="auto">
          <a:xfrm>
            <a:off x="61913" y="9398000"/>
            <a:ext cx="8921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26" tIns="44049" rIns="86526" bIns="44049">
            <a:spAutoFit/>
          </a:bodyPr>
          <a:lstStyle>
            <a:lvl1pPr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800">
                <a:latin typeface="Times New Roman" panose="02020603050405020304" pitchFamily="18" charset="0"/>
              </a:rPr>
              <a:t>Hewitt Associates</a:t>
            </a:r>
          </a:p>
        </p:txBody>
      </p:sp>
    </p:spTree>
    <p:extLst>
      <p:ext uri="{BB962C8B-B14F-4D97-AF65-F5344CB8AC3E}">
        <p14:creationId xmlns:p14="http://schemas.microsoft.com/office/powerpoint/2010/main" val="2721885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97406" indent="-96054" algn="l" rtl="0" eaLnBrk="0" fontAlgn="base" hangingPunct="0">
      <a:spcBef>
        <a:spcPct val="30000"/>
      </a:spcBef>
      <a:spcAft>
        <a:spcPct val="0"/>
      </a:spcAft>
      <a:buBlip>
        <a:blip r:embed="rId2"/>
      </a:buBlip>
      <a:defRPr sz="1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94813" indent="-96054" algn="l" rtl="0" eaLnBrk="0" fontAlgn="base" hangingPunct="0">
      <a:spcBef>
        <a:spcPct val="30000"/>
      </a:spcBef>
      <a:spcAft>
        <a:spcPct val="0"/>
      </a:spcAft>
      <a:buFont typeface="Times New Roman" panose="02020603050405020304" pitchFamily="18" charset="0"/>
      <a:buChar char="–"/>
      <a:defRPr sz="1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292219" indent="-96054" algn="l" rtl="0" eaLnBrk="0" fontAlgn="base" hangingPunct="0">
      <a:spcBef>
        <a:spcPct val="30000"/>
      </a:spcBef>
      <a:spcAft>
        <a:spcPct val="0"/>
      </a:spcAft>
      <a:buBlip>
        <a:blip r:embed="rId3"/>
      </a:buBlip>
      <a:defRPr sz="1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389626" indent="-96054" algn="l" rtl="0" eaLnBrk="0" fontAlgn="base" hangingPunct="0">
      <a:spcBef>
        <a:spcPct val="30000"/>
      </a:spcBef>
      <a:spcAft>
        <a:spcPct val="0"/>
      </a:spcAft>
      <a:buFont typeface="Times New Roman" panose="02020603050405020304" pitchFamily="18" charset="0"/>
      <a:buChar char="–"/>
      <a:defRPr sz="1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343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34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343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http://cf.jd.com/pages/viewpage.action?pageId=73247616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519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http://cf.jd.com/pages/viewpage.action?pageId=73247616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519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62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343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开发统一用户名：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mysqlplus_developer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 </a:t>
            </a:r>
            <a:r>
              <a:rPr lang="zh-CN" altLang="en-US" sz="10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密码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65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65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657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65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657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开发统一用户名：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mysqlplus_developer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 </a:t>
            </a:r>
            <a:r>
              <a:rPr lang="zh-CN" altLang="en-US" sz="10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密码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65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65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5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389626" indent="0" algn="ctr">
              <a:buNone/>
              <a:defRPr sz="1700"/>
            </a:lvl2pPr>
            <a:lvl3pPr marL="779252" indent="0" algn="ctr">
              <a:buNone/>
              <a:defRPr sz="1500"/>
            </a:lvl3pPr>
            <a:lvl4pPr marL="1168878" indent="0" algn="ctr">
              <a:buNone/>
              <a:defRPr sz="1400"/>
            </a:lvl4pPr>
            <a:lvl5pPr marL="1558503" indent="0" algn="ctr">
              <a:buNone/>
              <a:defRPr sz="1400"/>
            </a:lvl5pPr>
            <a:lvl6pPr marL="1948129" indent="0" algn="ctr">
              <a:buNone/>
              <a:defRPr sz="1400"/>
            </a:lvl6pPr>
            <a:lvl7pPr marL="2337755" indent="0" algn="ctr">
              <a:buNone/>
              <a:defRPr sz="1400"/>
            </a:lvl7pPr>
            <a:lvl8pPr marL="2727381" indent="0" algn="ctr">
              <a:buNone/>
              <a:defRPr sz="1400"/>
            </a:lvl8pPr>
            <a:lvl9pPr marL="3117007" indent="0" algn="ctr">
              <a:buNone/>
              <a:defRPr sz="14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BC801A8F-7EC8-4971-AE05-41CB6C4587CC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7A76008C-0C47-47D2-94E8-6C5E682CE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87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807929"/>
            <a:ext cx="7886700" cy="3824794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BC801A8F-7EC8-4971-AE05-41CB6C4587CC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7A76008C-0C47-47D2-94E8-6C5E682CE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2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4408" y="760956"/>
            <a:ext cx="1970943" cy="3871766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760956"/>
            <a:ext cx="5775080" cy="3871766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BC801A8F-7EC8-4971-AE05-41CB6C4587CC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7A76008C-0C47-47D2-94E8-6C5E682CE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7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898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22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46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027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634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597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089EE-A4E3-42C6-A3A5-D76EA7C2726C}" type="datetimeFigureOut">
              <a:rPr lang="zh-CN" altLang="en-US">
                <a:solidFill>
                  <a:prstClr val="white"/>
                </a:solidFill>
              </a:rPr>
              <a:pPr>
                <a:defRPr/>
              </a:pPr>
              <a:t>2016/11/17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52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821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6856" y="205978"/>
            <a:ext cx="8229600" cy="691586"/>
          </a:xfrm>
        </p:spPr>
        <p:txBody>
          <a:bodyPr>
            <a:normAutofit/>
          </a:bodyPr>
          <a:lstStyle>
            <a:lvl1pPr algn="l">
              <a:defRPr sz="3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720110" y="951570"/>
            <a:ext cx="7704335" cy="3753417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97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28729" y="271633"/>
            <a:ext cx="5090746" cy="446484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36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31540" y="87474"/>
            <a:ext cx="6048672" cy="540060"/>
          </a:xfrm>
          <a:prstGeom prst="rect">
            <a:avLst/>
          </a:prstGeom>
        </p:spPr>
        <p:txBody>
          <a:bodyPr/>
          <a:lstStyle>
            <a:lvl1pPr algn="l"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720110" y="951570"/>
            <a:ext cx="7704335" cy="3753417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379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499898"/>
          </a:xfrm>
          <a:prstGeom prst="rect">
            <a:avLst/>
          </a:prstGeom>
        </p:spPr>
        <p:txBody>
          <a:bodyPr tIns="30679" bIns="30679"/>
          <a:lstStyle>
            <a:lvl1pPr>
              <a:lnSpc>
                <a:spcPct val="150000"/>
              </a:lnSpc>
              <a:defRPr sz="49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48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254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5100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4254" y="3442098"/>
            <a:ext cx="7886700" cy="1125140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 marL="3896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BC801A8F-7EC8-4971-AE05-41CB6C4587CC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7A76008C-0C47-47D2-94E8-6C5E682CE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6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826718"/>
            <a:ext cx="3873011" cy="380600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826718"/>
            <a:ext cx="3873012" cy="380600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BC801A8F-7EC8-4971-AE05-41CB6C4587CC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7A76008C-0C47-47D2-94E8-6C5E682CE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66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116" y="670510"/>
            <a:ext cx="3868615" cy="617934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C00000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116" y="1288444"/>
            <a:ext cx="3868615" cy="333366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670510"/>
            <a:ext cx="3887665" cy="617934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C00000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1288444"/>
            <a:ext cx="3887665" cy="333366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BC801A8F-7EC8-4971-AE05-41CB6C4587CC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7A76008C-0C47-47D2-94E8-6C5E682CE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4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BC801A8F-7EC8-4971-AE05-41CB6C4587CC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7A76008C-0C47-47D2-94E8-6C5E682CE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7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BC801A8F-7EC8-4971-AE05-41CB6C4587CC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7A76008C-0C47-47D2-94E8-6C5E682CE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22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115" y="740569"/>
            <a:ext cx="2948354" cy="802481"/>
          </a:xfrm>
          <a:prstGeom prst="rect">
            <a:avLst/>
          </a:prstGeom>
        </p:spPr>
        <p:txBody>
          <a:bodyPr anchor="b"/>
          <a:lstStyle>
            <a:lvl1pPr>
              <a:defRPr sz="2700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66" y="740569"/>
            <a:ext cx="4629150" cy="3655219"/>
          </a:xfrm>
        </p:spPr>
        <p:txBody>
          <a:bodyPr/>
          <a:lstStyle>
            <a:lvl1pPr>
              <a:defRPr sz="2700">
                <a:solidFill>
                  <a:srgbClr val="C00000"/>
                </a:solidFill>
              </a:defRPr>
            </a:lvl1pPr>
            <a:lvl2pPr>
              <a:defRPr sz="2400">
                <a:solidFill>
                  <a:srgbClr val="C00000"/>
                </a:solidFill>
              </a:defRPr>
            </a:lvl2pPr>
            <a:lvl3pPr>
              <a:defRPr sz="2000">
                <a:solidFill>
                  <a:srgbClr val="C00000"/>
                </a:solidFill>
              </a:defRPr>
            </a:lvl3pPr>
            <a:lvl4pPr>
              <a:defRPr sz="1700">
                <a:solidFill>
                  <a:srgbClr val="C00000"/>
                </a:solidFill>
              </a:defRPr>
            </a:lvl4pPr>
            <a:lvl5pPr>
              <a:defRPr sz="1700">
                <a:solidFill>
                  <a:srgbClr val="C00000"/>
                </a:solidFill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115" y="1543050"/>
            <a:ext cx="2948354" cy="2858691"/>
          </a:xfrm>
        </p:spPr>
        <p:txBody>
          <a:bodyPr/>
          <a:lstStyle>
            <a:lvl1pPr marL="0" indent="0">
              <a:buNone/>
              <a:defRPr sz="1400">
                <a:solidFill>
                  <a:srgbClr val="C00000"/>
                </a:solidFill>
              </a:defRPr>
            </a:lvl1pPr>
            <a:lvl2pPr marL="389626" indent="0">
              <a:buNone/>
              <a:defRPr sz="1200"/>
            </a:lvl2pPr>
            <a:lvl3pPr marL="779252" indent="0">
              <a:buNone/>
              <a:defRPr sz="1000"/>
            </a:lvl3pPr>
            <a:lvl4pPr marL="1168878" indent="0">
              <a:buNone/>
              <a:defRPr sz="900"/>
            </a:lvl4pPr>
            <a:lvl5pPr marL="1558503" indent="0">
              <a:buNone/>
              <a:defRPr sz="900"/>
            </a:lvl5pPr>
            <a:lvl6pPr marL="1948129" indent="0">
              <a:buNone/>
              <a:defRPr sz="900"/>
            </a:lvl6pPr>
            <a:lvl7pPr marL="2337755" indent="0">
              <a:buNone/>
              <a:defRPr sz="900"/>
            </a:lvl7pPr>
            <a:lvl8pPr marL="2727381" indent="0">
              <a:buNone/>
              <a:defRPr sz="900"/>
            </a:lvl8pPr>
            <a:lvl9pPr marL="311700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BC801A8F-7EC8-4971-AE05-41CB6C4587CC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7A76008C-0C47-47D2-94E8-6C5E682CE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115" y="740569"/>
            <a:ext cx="2948354" cy="802481"/>
          </a:xfrm>
          <a:prstGeom prst="rect">
            <a:avLst/>
          </a:prstGeom>
        </p:spPr>
        <p:txBody>
          <a:bodyPr anchor="b"/>
          <a:lstStyle>
            <a:lvl1pPr>
              <a:defRPr sz="2700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66" y="740569"/>
            <a:ext cx="4629150" cy="3655219"/>
          </a:xfrm>
        </p:spPr>
        <p:txBody>
          <a:bodyPr/>
          <a:lstStyle>
            <a:lvl1pPr marL="0" indent="0">
              <a:buNone/>
              <a:defRPr sz="2700">
                <a:solidFill>
                  <a:srgbClr val="C00000"/>
                </a:solidFill>
              </a:defRPr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115" y="1543050"/>
            <a:ext cx="2948354" cy="2858691"/>
          </a:xfrm>
        </p:spPr>
        <p:txBody>
          <a:bodyPr/>
          <a:lstStyle>
            <a:lvl1pPr marL="0" indent="0">
              <a:buNone/>
              <a:defRPr sz="1400">
                <a:solidFill>
                  <a:srgbClr val="C00000"/>
                </a:solidFill>
              </a:defRPr>
            </a:lvl1pPr>
            <a:lvl2pPr marL="389626" indent="0">
              <a:buNone/>
              <a:defRPr sz="1200"/>
            </a:lvl2pPr>
            <a:lvl3pPr marL="779252" indent="0">
              <a:buNone/>
              <a:defRPr sz="1000"/>
            </a:lvl3pPr>
            <a:lvl4pPr marL="1168878" indent="0">
              <a:buNone/>
              <a:defRPr sz="900"/>
            </a:lvl4pPr>
            <a:lvl5pPr marL="1558503" indent="0">
              <a:buNone/>
              <a:defRPr sz="900"/>
            </a:lvl5pPr>
            <a:lvl6pPr marL="1948129" indent="0">
              <a:buNone/>
              <a:defRPr sz="900"/>
            </a:lvl6pPr>
            <a:lvl7pPr marL="2337755" indent="0">
              <a:buNone/>
              <a:defRPr sz="900"/>
            </a:lvl7pPr>
            <a:lvl8pPr marL="2727381" indent="0">
              <a:buNone/>
              <a:defRPr sz="900"/>
            </a:lvl8pPr>
            <a:lvl9pPr marL="311700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BC801A8F-7EC8-4971-AE05-41CB6C4587CC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7A76008C-0C47-47D2-94E8-6C5E682CE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6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应用部分3-05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4288"/>
            <a:ext cx="9144000" cy="515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859795"/>
            <a:ext cx="7886700" cy="3772928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27682" y="292976"/>
            <a:ext cx="7886700" cy="259556"/>
          </a:xfrm>
          <a:prstGeom prst="rect">
            <a:avLst/>
          </a:prstGeom>
        </p:spPr>
        <p:txBody>
          <a:bodyPr vert="horz" lIns="77925" tIns="38963" rIns="77925" bIns="38963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40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114" r:id="rId1"/>
    <p:sldLayoutId id="2147490115" r:id="rId2"/>
    <p:sldLayoutId id="2147490116" r:id="rId3"/>
    <p:sldLayoutId id="2147490117" r:id="rId4"/>
    <p:sldLayoutId id="2147490118" r:id="rId5"/>
    <p:sldLayoutId id="2147490119" r:id="rId6"/>
    <p:sldLayoutId id="2147490120" r:id="rId7"/>
    <p:sldLayoutId id="2147490121" r:id="rId8"/>
    <p:sldLayoutId id="2147490122" r:id="rId9"/>
    <p:sldLayoutId id="2147490123" r:id="rId10"/>
    <p:sldLayoutId id="2147490124" r:id="rId11"/>
    <p:sldLayoutId id="2147490089" r:id="rId12"/>
    <p:sldLayoutId id="2147490090" r:id="rId13"/>
    <p:sldLayoutId id="2147490091" r:id="rId14"/>
    <p:sldLayoutId id="2147490092" r:id="rId15"/>
    <p:sldLayoutId id="2147490093" r:id="rId16"/>
    <p:sldLayoutId id="2147490072" r:id="rId17"/>
  </p:sldLayoutIdLst>
  <p:timing>
    <p:tnLst>
      <p:par>
        <p:cTn id="1" dur="indefinite" restart="never" nodeType="tmRoot"/>
      </p:par>
    </p:tnLst>
  </p:timing>
  <p:txStyles>
    <p:titleStyle>
      <a:lvl1pPr algn="l" defTabSz="779252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94813" indent="-194813" algn="l" defTabSz="779252" rtl="0" eaLnBrk="1" latinLnBrk="0" hangingPunct="1">
        <a:lnSpc>
          <a:spcPct val="90000"/>
        </a:lnSpc>
        <a:spcBef>
          <a:spcPts val="852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84439" indent="-194813" algn="l" defTabSz="779252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4065" indent="-194813" algn="l" defTabSz="779252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700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63690" indent="-194813" algn="l" defTabSz="779252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00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53316" indent="-194813" algn="l" defTabSz="779252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00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142942" indent="-194813" algn="l" defTabSz="779252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5954"/>
            <a:ext cx="91694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6"/>
          <p:cNvSpPr>
            <a:spLocks noGrp="1"/>
          </p:cNvSpPr>
          <p:nvPr>
            <p:ph type="title"/>
          </p:nvPr>
        </p:nvSpPr>
        <p:spPr bwMode="auto">
          <a:xfrm>
            <a:off x="446088" y="205979"/>
            <a:ext cx="8229600" cy="298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6551613" y="3355182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eaLnBrk="1" hangingPunct="1">
              <a:defRPr/>
            </a:pPr>
            <a:fld id="{42049F40-AC81-4A83-80FF-EFAB3C372300}" type="datetimeFigureOut">
              <a:rPr lang="zh-CN" altLang="en-US">
                <a:solidFill>
                  <a:prstClr val="white"/>
                </a:solidFill>
              </a:rPr>
              <a:pPr eaLnBrk="1" hangingPunct="1">
                <a:defRPr/>
              </a:pPr>
              <a:t>2016/11/17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126" r:id="rId1"/>
    <p:sldLayoutId id="2147490127" r:id="rId2"/>
    <p:sldLayoutId id="2147490128" r:id="rId3"/>
    <p:sldLayoutId id="2147490129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389626" algn="ctr" rtl="0" fontAlgn="base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779252" algn="ctr" rtl="0" fontAlgn="base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168878" algn="ctr" rtl="0" fontAlgn="base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558503" algn="ctr" rtl="0" fontAlgn="base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92219" indent="-29221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 txBox="1">
            <a:spLocks/>
          </p:cNvSpPr>
          <p:nvPr/>
        </p:nvSpPr>
        <p:spPr bwMode="auto">
          <a:xfrm>
            <a:off x="403227" y="1077516"/>
            <a:ext cx="8239125" cy="118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商品发展及存储策略</a:t>
            </a:r>
            <a:endParaRPr lang="en-US" altLang="zh-CN" sz="34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商品的查询与遍历</a:t>
            </a:r>
            <a:endParaRPr lang="en-US" altLang="zh-CN" sz="16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7" name="TextBox 1"/>
          <p:cNvSpPr txBox="1">
            <a:spLocks noChangeArrowheads="1"/>
          </p:cNvSpPr>
          <p:nvPr/>
        </p:nvSpPr>
        <p:spPr bwMode="auto">
          <a:xfrm>
            <a:off x="5580064" y="2976562"/>
            <a:ext cx="2916237" cy="61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商家研发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endParaRPr lang="en-US" altLang="zh-CN" sz="18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7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7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7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7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7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5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0" fontAlgn="base" hangingPunct="0"/>
            <a:r>
              <a:rPr lang="zh-CN" altLang="en-US" dirty="0" smtClean="0">
                <a:solidFill>
                  <a:srgbClr val="9B5150"/>
                </a:solidFill>
              </a:rPr>
              <a:t>商品中心</a:t>
            </a:r>
            <a:r>
              <a:rPr lang="en-US" altLang="zh-CN" dirty="0" smtClean="0">
                <a:solidFill>
                  <a:srgbClr val="9B5150"/>
                </a:solidFill>
              </a:rPr>
              <a:t>-</a:t>
            </a:r>
            <a:r>
              <a:rPr lang="zh-CN" altLang="en-US" dirty="0" smtClean="0">
                <a:solidFill>
                  <a:srgbClr val="9B5150"/>
                </a:solidFill>
              </a:rPr>
              <a:t>重构后：</a:t>
            </a:r>
            <a:endParaRPr lang="zh-CN" altLang="en-US" dirty="0">
              <a:solidFill>
                <a:srgbClr val="9B5150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10" y="722093"/>
            <a:ext cx="7235030" cy="442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1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0" fontAlgn="base" hangingPunct="0"/>
            <a:r>
              <a:rPr lang="zh-CN" altLang="en-US" dirty="0">
                <a:solidFill>
                  <a:srgbClr val="9B5150"/>
                </a:solidFill>
              </a:rPr>
              <a:t>商品中心</a:t>
            </a:r>
            <a:r>
              <a:rPr lang="en-US" altLang="zh-CN" dirty="0">
                <a:solidFill>
                  <a:srgbClr val="9B5150"/>
                </a:solidFill>
              </a:rPr>
              <a:t>-</a:t>
            </a:r>
            <a:r>
              <a:rPr lang="zh-CN" altLang="en-US" dirty="0">
                <a:solidFill>
                  <a:srgbClr val="9B5150"/>
                </a:solidFill>
              </a:rPr>
              <a:t>重构后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" y="838198"/>
            <a:ext cx="6130421" cy="396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7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0" fontAlgn="base" hangingPunct="0"/>
            <a:r>
              <a:rPr lang="zh-CN" altLang="en-US" dirty="0" smtClean="0">
                <a:solidFill>
                  <a:srgbClr val="9B5150"/>
                </a:solidFill>
              </a:rPr>
              <a:t>商品中心</a:t>
            </a:r>
            <a:r>
              <a:rPr lang="en-US" altLang="zh-CN" dirty="0" smtClean="0">
                <a:solidFill>
                  <a:srgbClr val="9B5150"/>
                </a:solidFill>
              </a:rPr>
              <a:t>-</a:t>
            </a:r>
            <a:r>
              <a:rPr lang="zh-CN" altLang="en-US" dirty="0" smtClean="0">
                <a:solidFill>
                  <a:srgbClr val="9B5150"/>
                </a:solidFill>
              </a:rPr>
              <a:t>重构后：</a:t>
            </a:r>
            <a:endParaRPr lang="zh-CN" altLang="en-US" dirty="0">
              <a:solidFill>
                <a:srgbClr val="9B51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29" y="747640"/>
            <a:ext cx="4520787" cy="439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1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1" name="文本框 52"/>
          <p:cNvSpPr txBox="1"/>
          <p:nvPr/>
        </p:nvSpPr>
        <p:spPr>
          <a:xfrm>
            <a:off x="3081236" y="1675805"/>
            <a:ext cx="4980413" cy="8024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3200" dirty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商品的</a:t>
            </a:r>
            <a:r>
              <a:rPr lang="zh-CN" altLang="en-US" sz="3200" dirty="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endParaRPr lang="zh-CN" altLang="en-US" sz="320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29361" y="2486440"/>
            <a:ext cx="4633708" cy="155212"/>
          </a:xfrm>
          <a:prstGeom prst="rect">
            <a:avLst/>
          </a:prstGeom>
          <a:solidFill>
            <a:srgbClr val="9B5150"/>
          </a:solidFill>
          <a:ln>
            <a:solidFill>
              <a:srgbClr val="9B5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326271" y="1675805"/>
            <a:ext cx="1183664" cy="1238669"/>
            <a:chOff x="5690190" y="969896"/>
            <a:chExt cx="1063760" cy="1039880"/>
          </a:xfrm>
        </p:grpSpPr>
        <p:grpSp>
          <p:nvGrpSpPr>
            <p:cNvPr id="50" name="组合 49"/>
            <p:cNvGrpSpPr/>
            <p:nvPr/>
          </p:nvGrpSpPr>
          <p:grpSpPr>
            <a:xfrm>
              <a:off x="5690190" y="969896"/>
              <a:ext cx="1063760" cy="1039880"/>
              <a:chOff x="7772399" y="3775587"/>
              <a:chExt cx="2079522" cy="2079522"/>
            </a:xfrm>
            <a:solidFill>
              <a:schemeClr val="bg1"/>
            </a:solidFill>
          </p:grpSpPr>
          <p:sp>
            <p:nvSpPr>
              <p:cNvPr id="52" name="空心弧 51"/>
              <p:cNvSpPr/>
              <p:nvPr/>
            </p:nvSpPr>
            <p:spPr>
              <a:xfrm>
                <a:off x="7875640" y="3878827"/>
                <a:ext cx="1873044" cy="1873046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rgbClr val="9B5150">
                  <a:alpha val="78000"/>
                </a:srgb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空心弧 52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空心弧 53"/>
              <p:cNvSpPr/>
              <p:nvPr/>
            </p:nvSpPr>
            <p:spPr>
              <a:xfrm flipV="1">
                <a:off x="7772399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文本框 14"/>
            <p:cNvSpPr txBox="1"/>
            <p:nvPr/>
          </p:nvSpPr>
          <p:spPr>
            <a:xfrm>
              <a:off x="5934954" y="1238134"/>
              <a:ext cx="652890" cy="5426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685698"/>
              <a:r>
                <a:rPr lang="en-US" altLang="zh-CN" sz="3600" dirty="0" smtClean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3600" dirty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4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0" fontAlgn="base" hangingPunct="0"/>
            <a:r>
              <a:rPr lang="zh-CN" altLang="en-US" dirty="0" smtClean="0">
                <a:solidFill>
                  <a:srgbClr val="9B5150"/>
                </a:solidFill>
              </a:rPr>
              <a:t>商品遍历</a:t>
            </a:r>
            <a:endParaRPr lang="zh-CN" altLang="en-US" dirty="0">
              <a:solidFill>
                <a:srgbClr val="9B51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59" y="691850"/>
            <a:ext cx="5635942" cy="436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0" fontAlgn="base" hangingPunct="0"/>
            <a:r>
              <a:rPr lang="zh-CN" altLang="en-US" dirty="0" smtClean="0">
                <a:solidFill>
                  <a:srgbClr val="9B5150"/>
                </a:solidFill>
              </a:rPr>
              <a:t>商品遍历</a:t>
            </a:r>
            <a:endParaRPr lang="zh-CN" altLang="en-US" dirty="0">
              <a:solidFill>
                <a:srgbClr val="9B515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7" y="760829"/>
            <a:ext cx="6443823" cy="431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0" fontAlgn="base" hangingPunct="0"/>
            <a:r>
              <a:rPr lang="zh-CN" altLang="en-US" dirty="0" smtClean="0">
                <a:solidFill>
                  <a:srgbClr val="9B5150"/>
                </a:solidFill>
              </a:rPr>
              <a:t>商品遍历</a:t>
            </a:r>
            <a:endParaRPr lang="zh-CN" altLang="en-US" dirty="0">
              <a:solidFill>
                <a:srgbClr val="9B51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870" y="1254313"/>
            <a:ext cx="4400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可多实例</a:t>
            </a:r>
            <a:r>
              <a:rPr lang="zh-CN" altLang="en-US" sz="1800" b="1" dirty="0">
                <a:solidFill>
                  <a:schemeClr val="accent1">
                    <a:lumMod val="50000"/>
                  </a:schemeClr>
                </a:solidFill>
              </a:rPr>
              <a:t>实行</a:t>
            </a:r>
            <a:endParaRPr lang="en-US" altLang="zh-CN" sz="1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可并发执行，可以伸缩修改线程数</a:t>
            </a:r>
            <a:endParaRPr lang="en-US" altLang="zh-CN" sz="1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可以熔断、暂停，自动减小并发数</a:t>
            </a:r>
            <a:endParaRPr lang="en-US" altLang="zh-CN" sz="1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避免重复执行</a:t>
            </a:r>
            <a:endParaRPr lang="en-US" altLang="zh-CN" sz="1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zh-CN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避免分页查询</a:t>
            </a:r>
            <a:endParaRPr lang="en-US" altLang="zh-CN" sz="1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对数据库压力小</a:t>
            </a:r>
            <a:endParaRPr lang="en-US" altLang="zh-CN" sz="1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效率高，速度快</a:t>
            </a:r>
            <a:endParaRPr lang="en-US" altLang="zh-CN" sz="1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869" y="710155"/>
            <a:ext cx="3381060" cy="435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0" fontAlgn="base" hangingPunct="0"/>
            <a:r>
              <a:rPr lang="zh-CN" altLang="en-US" dirty="0" smtClean="0">
                <a:solidFill>
                  <a:srgbClr val="9B5150"/>
                </a:solidFill>
              </a:rPr>
              <a:t>商品遍历</a:t>
            </a:r>
            <a:endParaRPr lang="zh-CN" altLang="en-US" dirty="0">
              <a:solidFill>
                <a:srgbClr val="9B515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69" y="775470"/>
            <a:ext cx="5031471" cy="389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1" name="文本框 52"/>
          <p:cNvSpPr txBox="1"/>
          <p:nvPr/>
        </p:nvSpPr>
        <p:spPr>
          <a:xfrm>
            <a:off x="3129361" y="1979998"/>
            <a:ext cx="4980413" cy="8024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3200" dirty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商品存储策略</a:t>
            </a:r>
          </a:p>
        </p:txBody>
      </p:sp>
      <p:sp>
        <p:nvSpPr>
          <p:cNvPr id="42" name="矩形 41"/>
          <p:cNvSpPr/>
          <p:nvPr/>
        </p:nvSpPr>
        <p:spPr>
          <a:xfrm>
            <a:off x="3129361" y="2766475"/>
            <a:ext cx="4633708" cy="155212"/>
          </a:xfrm>
          <a:prstGeom prst="rect">
            <a:avLst/>
          </a:prstGeom>
          <a:solidFill>
            <a:srgbClr val="9B5150"/>
          </a:solidFill>
          <a:ln>
            <a:solidFill>
              <a:srgbClr val="9B5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326271" y="1955840"/>
            <a:ext cx="1183664" cy="1238669"/>
            <a:chOff x="5690190" y="969896"/>
            <a:chExt cx="1063760" cy="1039880"/>
          </a:xfrm>
        </p:grpSpPr>
        <p:grpSp>
          <p:nvGrpSpPr>
            <p:cNvPr id="50" name="组合 49"/>
            <p:cNvGrpSpPr/>
            <p:nvPr/>
          </p:nvGrpSpPr>
          <p:grpSpPr>
            <a:xfrm>
              <a:off x="5690190" y="969896"/>
              <a:ext cx="1063760" cy="1039880"/>
              <a:chOff x="7772399" y="3775587"/>
              <a:chExt cx="2079522" cy="2079522"/>
            </a:xfrm>
            <a:solidFill>
              <a:schemeClr val="bg1"/>
            </a:solidFill>
          </p:grpSpPr>
          <p:sp>
            <p:nvSpPr>
              <p:cNvPr id="52" name="空心弧 51"/>
              <p:cNvSpPr/>
              <p:nvPr/>
            </p:nvSpPr>
            <p:spPr>
              <a:xfrm>
                <a:off x="7875640" y="3878827"/>
                <a:ext cx="1873044" cy="1873046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rgbClr val="9B5150">
                  <a:alpha val="78000"/>
                </a:srgb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空心弧 52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空心弧 53"/>
              <p:cNvSpPr/>
              <p:nvPr/>
            </p:nvSpPr>
            <p:spPr>
              <a:xfrm flipV="1">
                <a:off x="7772399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文本框 14"/>
            <p:cNvSpPr txBox="1"/>
            <p:nvPr/>
          </p:nvSpPr>
          <p:spPr>
            <a:xfrm>
              <a:off x="5934954" y="1238134"/>
              <a:ext cx="652890" cy="5426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685698"/>
              <a:r>
                <a:rPr lang="en-US" altLang="zh-CN" sz="3600" dirty="0" smtClean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3600" dirty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4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0" fontAlgn="base" hangingPunct="0"/>
            <a:r>
              <a:rPr lang="zh-CN" altLang="en-US" dirty="0" smtClean="0">
                <a:solidFill>
                  <a:srgbClr val="9B5150"/>
                </a:solidFill>
              </a:rPr>
              <a:t>商品存储策略</a:t>
            </a:r>
            <a:endParaRPr lang="zh-CN" altLang="en-US" dirty="0">
              <a:solidFill>
                <a:srgbClr val="9B5150"/>
              </a:solidFill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1124761" y="1221149"/>
            <a:ext cx="6337124" cy="248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单表：满足加复杂查询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数据量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</a:rPr>
              <a:t>300W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及查询量小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单表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</a:rPr>
              <a:t>solr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：数据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</a:rPr>
              <a:t>500W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以下，主要是满足复杂查询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单表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</a:rPr>
              <a:t>solr+cache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</a:rPr>
              <a:t>solr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进行分片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去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：分库分表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</a:rPr>
              <a:t>solr+cache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</a:rPr>
              <a:t>         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商品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分库分表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</a:rPr>
              <a:t>solr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按商家分片，商家商品索引表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7" name="文本框 18"/>
          <p:cNvSpPr txBox="1"/>
          <p:nvPr/>
        </p:nvSpPr>
        <p:spPr>
          <a:xfrm>
            <a:off x="1746089" y="995447"/>
            <a:ext cx="4511836" cy="5977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2400" dirty="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商品的历史</a:t>
            </a:r>
            <a:endParaRPr lang="zh-CN" altLang="en-US" sz="240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31047" y="2221899"/>
            <a:ext cx="722592" cy="733060"/>
            <a:chOff x="5690190" y="969896"/>
            <a:chExt cx="1063760" cy="1039880"/>
          </a:xfrm>
        </p:grpSpPr>
        <p:grpSp>
          <p:nvGrpSpPr>
            <p:cNvPr id="21" name="组合 20"/>
            <p:cNvGrpSpPr/>
            <p:nvPr/>
          </p:nvGrpSpPr>
          <p:grpSpPr>
            <a:xfrm>
              <a:off x="5690190" y="969896"/>
              <a:ext cx="1063760" cy="1039880"/>
              <a:chOff x="7772399" y="3775587"/>
              <a:chExt cx="2079522" cy="2079522"/>
            </a:xfrm>
            <a:solidFill>
              <a:schemeClr val="bg1"/>
            </a:solidFill>
          </p:grpSpPr>
          <p:sp>
            <p:nvSpPr>
              <p:cNvPr id="23" name="空心弧 22"/>
              <p:cNvSpPr/>
              <p:nvPr/>
            </p:nvSpPr>
            <p:spPr>
              <a:xfrm>
                <a:off x="7875640" y="3878827"/>
                <a:ext cx="1873044" cy="1873046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rgbClr val="9B5150">
                  <a:alpha val="78000"/>
                </a:srgb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空心弧 23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空心弧 24"/>
              <p:cNvSpPr/>
              <p:nvPr/>
            </p:nvSpPr>
            <p:spPr>
              <a:xfrm flipV="1">
                <a:off x="7772399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文本框 14"/>
            <p:cNvSpPr txBox="1"/>
            <p:nvPr/>
          </p:nvSpPr>
          <p:spPr>
            <a:xfrm>
              <a:off x="5858808" y="1164376"/>
              <a:ext cx="805184" cy="6548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685698"/>
              <a:r>
                <a:rPr lang="en-US" altLang="zh-CN" sz="2400" dirty="0" smtClean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2400" dirty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8662" y="936722"/>
            <a:ext cx="722592" cy="733060"/>
            <a:chOff x="5690190" y="969896"/>
            <a:chExt cx="1063760" cy="1039880"/>
          </a:xfrm>
        </p:grpSpPr>
        <p:grpSp>
          <p:nvGrpSpPr>
            <p:cNvPr id="27" name="组合 26"/>
            <p:cNvGrpSpPr/>
            <p:nvPr/>
          </p:nvGrpSpPr>
          <p:grpSpPr>
            <a:xfrm>
              <a:off x="5690190" y="969896"/>
              <a:ext cx="1063760" cy="1039880"/>
              <a:chOff x="7772399" y="3775587"/>
              <a:chExt cx="2079522" cy="2079522"/>
            </a:xfrm>
            <a:solidFill>
              <a:schemeClr val="bg1"/>
            </a:solidFill>
          </p:grpSpPr>
          <p:sp>
            <p:nvSpPr>
              <p:cNvPr id="29" name="空心弧 28"/>
              <p:cNvSpPr/>
              <p:nvPr/>
            </p:nvSpPr>
            <p:spPr>
              <a:xfrm>
                <a:off x="7875640" y="3878827"/>
                <a:ext cx="1873044" cy="1873046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rgbClr val="9B5150">
                  <a:alpha val="78000"/>
                </a:srgb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空心弧 29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空心弧 30"/>
              <p:cNvSpPr/>
              <p:nvPr/>
            </p:nvSpPr>
            <p:spPr>
              <a:xfrm flipV="1">
                <a:off x="7772399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文本框 14"/>
            <p:cNvSpPr txBox="1"/>
            <p:nvPr/>
          </p:nvSpPr>
          <p:spPr>
            <a:xfrm>
              <a:off x="5858809" y="1164376"/>
              <a:ext cx="805182" cy="6548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685698"/>
              <a:r>
                <a:rPr lang="en-US" altLang="zh-CN" sz="2400" dirty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2400" dirty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文本框 18"/>
          <p:cNvSpPr txBox="1"/>
          <p:nvPr/>
        </p:nvSpPr>
        <p:spPr>
          <a:xfrm>
            <a:off x="1717514" y="2364959"/>
            <a:ext cx="5186572" cy="5977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2400" dirty="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商品的遍历</a:t>
            </a:r>
            <a:endParaRPr lang="zh-CN" altLang="en-US" sz="240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950097" y="3564924"/>
            <a:ext cx="722592" cy="733060"/>
            <a:chOff x="5690190" y="969896"/>
            <a:chExt cx="1063760" cy="1039880"/>
          </a:xfrm>
        </p:grpSpPr>
        <p:grpSp>
          <p:nvGrpSpPr>
            <p:cNvPr id="42" name="组合 41"/>
            <p:cNvGrpSpPr/>
            <p:nvPr/>
          </p:nvGrpSpPr>
          <p:grpSpPr>
            <a:xfrm>
              <a:off x="5690190" y="969896"/>
              <a:ext cx="1063760" cy="1039880"/>
              <a:chOff x="7772399" y="3775587"/>
              <a:chExt cx="2079522" cy="2079522"/>
            </a:xfrm>
            <a:solidFill>
              <a:schemeClr val="bg1"/>
            </a:solidFill>
          </p:grpSpPr>
          <p:sp>
            <p:nvSpPr>
              <p:cNvPr id="44" name="空心弧 43"/>
              <p:cNvSpPr/>
              <p:nvPr/>
            </p:nvSpPr>
            <p:spPr>
              <a:xfrm>
                <a:off x="7875640" y="3878827"/>
                <a:ext cx="1873044" cy="1873046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rgbClr val="9B5150">
                  <a:alpha val="78000"/>
                </a:srgb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空心弧 44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空心弧 45"/>
              <p:cNvSpPr/>
              <p:nvPr/>
            </p:nvSpPr>
            <p:spPr>
              <a:xfrm flipV="1">
                <a:off x="7772399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文本框 14"/>
            <p:cNvSpPr txBox="1"/>
            <p:nvPr/>
          </p:nvSpPr>
          <p:spPr>
            <a:xfrm>
              <a:off x="5858808" y="1164376"/>
              <a:ext cx="805184" cy="6548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685698"/>
              <a:r>
                <a:rPr lang="en-US" altLang="zh-CN" sz="2400" dirty="0" smtClean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2400" dirty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文本框 18"/>
          <p:cNvSpPr txBox="1"/>
          <p:nvPr/>
        </p:nvSpPr>
        <p:spPr>
          <a:xfrm>
            <a:off x="1717514" y="3669884"/>
            <a:ext cx="5186572" cy="5977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2400" dirty="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商品存储策略</a:t>
            </a:r>
            <a:endParaRPr lang="zh-CN" altLang="en-US" sz="240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3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0" fontAlgn="base" hangingPunct="0"/>
            <a:r>
              <a:rPr lang="zh-CN" altLang="en-US" dirty="0" smtClean="0">
                <a:solidFill>
                  <a:srgbClr val="9B5150"/>
                </a:solidFill>
              </a:rPr>
              <a:t>商品存储策略</a:t>
            </a:r>
            <a:endParaRPr lang="zh-CN" altLang="en-US" dirty="0">
              <a:solidFill>
                <a:srgbClr val="9B5150"/>
              </a:solidFill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1018081" y="931589"/>
            <a:ext cx="63371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商家与商品索引表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利用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</a:rPr>
              <a:t>solr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使用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</a:rPr>
              <a:t>jproxy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按商家分表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</a:rPr>
              <a:t>key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使用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</a:rPr>
              <a:t>redis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分页存储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给商家的商品按商家序号进行编号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</a:rPr>
              <a:t>         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索引表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</a:rPr>
              <a:t>key=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商家编号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</a:rPr>
              <a:t>序号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6013" y="1878879"/>
            <a:ext cx="6858000" cy="1241822"/>
          </a:xfrm>
        </p:spPr>
        <p:txBody>
          <a:bodyPr anchor="ctr">
            <a:normAutofit/>
          </a:bodyPr>
          <a:lstStyle/>
          <a:p>
            <a:r>
              <a:rPr lang="zh-CN" altLang="en-US" sz="3700" dirty="0" smtClean="0"/>
              <a:t>谢  谢！</a:t>
            </a:r>
            <a:endParaRPr lang="zh-CN" altLang="en-US" sz="37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89653" y="104653"/>
            <a:ext cx="6858000" cy="1790700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1" name="文本框 52"/>
          <p:cNvSpPr txBox="1"/>
          <p:nvPr/>
        </p:nvSpPr>
        <p:spPr>
          <a:xfrm>
            <a:off x="3081236" y="1832015"/>
            <a:ext cx="4980413" cy="8024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3200" dirty="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商品的发展</a:t>
            </a:r>
            <a:endParaRPr lang="zh-CN" altLang="en-US" sz="320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29361" y="2642650"/>
            <a:ext cx="4633708" cy="155212"/>
          </a:xfrm>
          <a:prstGeom prst="rect">
            <a:avLst/>
          </a:prstGeom>
          <a:solidFill>
            <a:srgbClr val="9B5150"/>
          </a:solidFill>
          <a:ln>
            <a:solidFill>
              <a:srgbClr val="9B5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326271" y="1832015"/>
            <a:ext cx="1183664" cy="1238669"/>
            <a:chOff x="5690190" y="969896"/>
            <a:chExt cx="1063760" cy="1039880"/>
          </a:xfrm>
        </p:grpSpPr>
        <p:grpSp>
          <p:nvGrpSpPr>
            <p:cNvPr id="50" name="组合 49"/>
            <p:cNvGrpSpPr/>
            <p:nvPr/>
          </p:nvGrpSpPr>
          <p:grpSpPr>
            <a:xfrm>
              <a:off x="5690190" y="969896"/>
              <a:ext cx="1063760" cy="1039880"/>
              <a:chOff x="7772399" y="3775587"/>
              <a:chExt cx="2079522" cy="2079522"/>
            </a:xfrm>
            <a:solidFill>
              <a:schemeClr val="bg1"/>
            </a:solidFill>
          </p:grpSpPr>
          <p:sp>
            <p:nvSpPr>
              <p:cNvPr id="52" name="空心弧 51"/>
              <p:cNvSpPr/>
              <p:nvPr/>
            </p:nvSpPr>
            <p:spPr>
              <a:xfrm>
                <a:off x="7875640" y="3878827"/>
                <a:ext cx="1873044" cy="1873046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rgbClr val="9B5150">
                  <a:alpha val="78000"/>
                </a:srgb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空心弧 52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空心弧 53"/>
              <p:cNvSpPr/>
              <p:nvPr/>
            </p:nvSpPr>
            <p:spPr>
              <a:xfrm flipV="1">
                <a:off x="7772399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solidFill>
                  <a:srgbClr val="9B5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文本框 14"/>
            <p:cNvSpPr txBox="1"/>
            <p:nvPr/>
          </p:nvSpPr>
          <p:spPr>
            <a:xfrm>
              <a:off x="5934955" y="1164376"/>
              <a:ext cx="652889" cy="5426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685698"/>
              <a:r>
                <a:rPr lang="en-US" altLang="zh-CN" sz="3600" dirty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3600" dirty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6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0" fontAlgn="base" hangingPunct="0"/>
            <a:r>
              <a:rPr lang="zh-CN" altLang="en-US" dirty="0" smtClean="0">
                <a:solidFill>
                  <a:srgbClr val="9B5150"/>
                </a:solidFill>
              </a:rPr>
              <a:t>商品的发展</a:t>
            </a:r>
            <a:endParaRPr lang="zh-CN" altLang="en-US" dirty="0">
              <a:solidFill>
                <a:srgbClr val="9B51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119" y="865578"/>
            <a:ext cx="4831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商品量近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量近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亿，占京东总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70" y="1556385"/>
            <a:ext cx="56769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6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0" fontAlgn="base" hangingPunct="0"/>
            <a:r>
              <a:rPr lang="zh-CN" altLang="en-US" dirty="0" smtClean="0">
                <a:solidFill>
                  <a:srgbClr val="9B5150"/>
                </a:solidFill>
              </a:rPr>
              <a:t>商品的发展</a:t>
            </a:r>
            <a:endParaRPr lang="zh-CN" altLang="en-US" dirty="0">
              <a:solidFill>
                <a:srgbClr val="9B51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2286" y="629955"/>
            <a:ext cx="4572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10.07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发布</a:t>
            </a:r>
            <a:r>
              <a:rPr lang="zh-CN" altLang="en-US" sz="1800" dirty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第一个商品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11.11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中心</a:t>
            </a:r>
            <a:r>
              <a:rPr lang="zh-CN" altLang="en-US" sz="1800" dirty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服务化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12.03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接口</a:t>
            </a:r>
            <a:r>
              <a:rPr lang="zh-CN" altLang="en-US" sz="1800" dirty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开放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13.03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同步</a:t>
            </a:r>
            <a:r>
              <a:rPr lang="zh-CN" altLang="en-US" sz="1800" dirty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改造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13.06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图书</a:t>
            </a:r>
            <a:r>
              <a:rPr lang="zh-CN" altLang="en-US" sz="1800" dirty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入驻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13.08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去除复杂</a:t>
            </a: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SQL</a:t>
            </a:r>
            <a:endParaRPr lang="zh-CN" altLang="en-US" sz="1800" dirty="0">
              <a:solidFill>
                <a:schemeClr val="accent1">
                  <a:lumMod val="1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13.10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冷热</a:t>
            </a:r>
            <a:r>
              <a:rPr lang="zh-CN" altLang="en-US" sz="1800" dirty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分离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14.01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数据</a:t>
            </a:r>
            <a:r>
              <a:rPr lang="zh-CN" altLang="en-US" sz="1800" dirty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存储合一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14.05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技术</a:t>
            </a:r>
            <a:r>
              <a:rPr lang="zh-CN" altLang="en-US" sz="1800" dirty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升级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15.03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系统重构</a:t>
            </a:r>
            <a:endParaRPr lang="en-US" altLang="zh-CN" sz="1800" dirty="0" smtClean="0">
              <a:solidFill>
                <a:schemeClr val="accent1">
                  <a:lumMod val="1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16.1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去</a:t>
            </a: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O</a:t>
            </a:r>
            <a:endParaRPr lang="zh-CN" altLang="en-US" sz="1800" dirty="0">
              <a:solidFill>
                <a:schemeClr val="accent1">
                  <a:lumMod val="1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Picture 4" descr="C:\Users\Administrator\Documents\JDdongdong\JIMEnterprise\bjxuxianjun\Temp\JdOnline201507131619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73" y="933953"/>
            <a:ext cx="2315690" cy="385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0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0" fontAlgn="base" hangingPunct="0"/>
            <a:r>
              <a:rPr lang="zh-CN" altLang="en-US" dirty="0" smtClean="0">
                <a:solidFill>
                  <a:srgbClr val="9B5150"/>
                </a:solidFill>
              </a:rPr>
              <a:t>商品中心升级：</a:t>
            </a:r>
            <a:endParaRPr lang="zh-CN" altLang="en-US" dirty="0">
              <a:solidFill>
                <a:srgbClr val="9B515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32" y="1146165"/>
            <a:ext cx="4305736" cy="275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35051" y="1356409"/>
            <a:ext cx="3908949" cy="129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b="1" dirty="0" smtClean="0">
                <a:solidFill>
                  <a:schemeClr val="accent1">
                    <a:lumMod val="50000"/>
                  </a:schemeClr>
                </a:solidFill>
              </a:rPr>
              <a:t>CPU</a:t>
            </a:r>
            <a:r>
              <a:rPr lang="zh-CN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从</a:t>
            </a:r>
            <a:r>
              <a:rPr lang="en-US" altLang="zh-CN" sz="1800" b="1" dirty="0" smtClean="0">
                <a:solidFill>
                  <a:schemeClr val="accent1">
                    <a:lumMod val="50000"/>
                  </a:schemeClr>
                </a:solidFill>
              </a:rPr>
              <a:t>90%</a:t>
            </a:r>
            <a:r>
              <a:rPr lang="zh-CN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下降到</a:t>
            </a:r>
            <a:r>
              <a:rPr lang="en-US" altLang="zh-CN" sz="18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altLang="zh-CN" sz="1800" b="1" dirty="0" smtClean="0">
                <a:solidFill>
                  <a:schemeClr val="accent1">
                    <a:lumMod val="50000"/>
                  </a:schemeClr>
                </a:solidFill>
              </a:rPr>
              <a:t>0%-50%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b="1" dirty="0">
                <a:solidFill>
                  <a:schemeClr val="accent1">
                    <a:lumMod val="50000"/>
                  </a:schemeClr>
                </a:solidFill>
              </a:rPr>
              <a:t>tp99</a:t>
            </a:r>
            <a:r>
              <a:rPr lang="zh-CN" altLang="en-US" sz="1800" b="1" dirty="0">
                <a:solidFill>
                  <a:schemeClr val="accent1">
                    <a:lumMod val="50000"/>
                  </a:schemeClr>
                </a:solidFill>
              </a:rPr>
              <a:t>提高</a:t>
            </a:r>
            <a:r>
              <a:rPr lang="en-US" altLang="zh-CN" sz="1800" b="1" dirty="0">
                <a:solidFill>
                  <a:schemeClr val="accent1">
                    <a:lumMod val="50000"/>
                  </a:schemeClr>
                </a:solidFill>
              </a:rPr>
              <a:t>3-5</a:t>
            </a:r>
            <a:r>
              <a:rPr lang="zh-CN" altLang="en-US" sz="1800" b="1" dirty="0">
                <a:solidFill>
                  <a:schemeClr val="accent1">
                    <a:lumMod val="50000"/>
                  </a:schemeClr>
                </a:solidFill>
              </a:rPr>
              <a:t>倍</a:t>
            </a:r>
            <a:endParaRPr lang="en-US" altLang="zh-CN" sz="1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b="1" dirty="0">
                <a:solidFill>
                  <a:schemeClr val="accent1">
                    <a:lumMod val="50000"/>
                  </a:schemeClr>
                </a:solidFill>
              </a:rPr>
              <a:t>命中率</a:t>
            </a:r>
            <a:r>
              <a:rPr lang="en-US" altLang="zh-CN" sz="1800" b="1" dirty="0">
                <a:solidFill>
                  <a:schemeClr val="accent1">
                    <a:lumMod val="50000"/>
                  </a:schemeClr>
                </a:solidFill>
              </a:rPr>
              <a:t>96%</a:t>
            </a:r>
            <a:r>
              <a:rPr lang="zh-CN" altLang="en-US" sz="1800" b="1" dirty="0">
                <a:solidFill>
                  <a:schemeClr val="accent1">
                    <a:lumMod val="50000"/>
                  </a:schemeClr>
                </a:solidFill>
              </a:rPr>
              <a:t>，</a:t>
            </a:r>
            <a:r>
              <a:rPr lang="en-US" altLang="zh-CN" sz="1800" b="1" dirty="0" err="1">
                <a:solidFill>
                  <a:schemeClr val="accent1">
                    <a:lumMod val="50000"/>
                  </a:schemeClr>
                </a:solidFill>
              </a:rPr>
              <a:t>sku</a:t>
            </a:r>
            <a:r>
              <a:rPr lang="zh-CN" altLang="en-US" sz="1800" b="1" dirty="0">
                <a:solidFill>
                  <a:schemeClr val="accent1">
                    <a:lumMod val="50000"/>
                  </a:schemeClr>
                </a:solidFill>
              </a:rPr>
              <a:t>命中率：</a:t>
            </a:r>
            <a:r>
              <a:rPr lang="en-US" altLang="zh-CN" sz="1800" b="1" dirty="0">
                <a:solidFill>
                  <a:schemeClr val="accent1">
                    <a:lumMod val="50000"/>
                  </a:schemeClr>
                </a:solidFill>
              </a:rPr>
              <a:t>90</a:t>
            </a:r>
            <a:r>
              <a:rPr lang="en-US" altLang="zh-CN" sz="1800" b="1" dirty="0" smtClean="0">
                <a:solidFill>
                  <a:schemeClr val="accent1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10371" y="3159719"/>
            <a:ext cx="3517995" cy="129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结构</a:t>
            </a:r>
            <a:r>
              <a:rPr lang="zh-CN" altLang="en-US" sz="1800" b="1" dirty="0">
                <a:solidFill>
                  <a:schemeClr val="accent1">
                    <a:lumMod val="50000"/>
                  </a:schemeClr>
                </a:solidFill>
              </a:rPr>
              <a:t>简单</a:t>
            </a:r>
            <a:endParaRPr lang="en-US" altLang="zh-CN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b="1" dirty="0">
                <a:solidFill>
                  <a:schemeClr val="accent1">
                    <a:lumMod val="50000"/>
                  </a:schemeClr>
                </a:solidFill>
              </a:rPr>
              <a:t>降低内存存储</a:t>
            </a:r>
            <a:endParaRPr lang="en-US" altLang="zh-CN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b="1" dirty="0">
                <a:solidFill>
                  <a:schemeClr val="accent1">
                    <a:lumMod val="50000"/>
                  </a:schemeClr>
                </a:solidFill>
              </a:rPr>
              <a:t>更新代价小</a:t>
            </a:r>
            <a:endParaRPr lang="en-US" altLang="zh-CN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0" fontAlgn="base" hangingPunct="0"/>
            <a:r>
              <a:rPr lang="zh-CN" altLang="en-US" dirty="0" smtClean="0">
                <a:solidFill>
                  <a:srgbClr val="9B5150"/>
                </a:solidFill>
              </a:rPr>
              <a:t>商品系统的部署：</a:t>
            </a:r>
            <a:endParaRPr lang="zh-CN" altLang="en-US" dirty="0">
              <a:solidFill>
                <a:srgbClr val="9B51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1" y="757974"/>
            <a:ext cx="5943599" cy="425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2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0" fontAlgn="base" hangingPunct="0"/>
            <a:r>
              <a:rPr lang="zh-CN" altLang="en-US" dirty="0" smtClean="0">
                <a:solidFill>
                  <a:srgbClr val="9B5150"/>
                </a:solidFill>
              </a:rPr>
              <a:t>商品中心重构：</a:t>
            </a:r>
            <a:endParaRPr lang="zh-CN" altLang="en-US" dirty="0">
              <a:solidFill>
                <a:srgbClr val="9B5150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46992089"/>
              </p:ext>
            </p:extLst>
          </p:nvPr>
        </p:nvGraphicFramePr>
        <p:xfrm>
          <a:off x="1464000" y="8035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41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0" fontAlgn="base" hangingPunct="0"/>
            <a:r>
              <a:rPr lang="zh-CN" altLang="en-US" dirty="0" smtClean="0">
                <a:solidFill>
                  <a:srgbClr val="9B5150"/>
                </a:solidFill>
              </a:rPr>
              <a:t>商品中心</a:t>
            </a:r>
            <a:r>
              <a:rPr lang="en-US" altLang="zh-CN" dirty="0" smtClean="0">
                <a:solidFill>
                  <a:srgbClr val="9B5150"/>
                </a:solidFill>
              </a:rPr>
              <a:t>-</a:t>
            </a:r>
            <a:r>
              <a:rPr lang="zh-CN" altLang="en-US" dirty="0" smtClean="0">
                <a:solidFill>
                  <a:srgbClr val="9B5150"/>
                </a:solidFill>
              </a:rPr>
              <a:t>重构前：</a:t>
            </a:r>
            <a:endParaRPr lang="zh-CN" altLang="en-US" dirty="0">
              <a:solidFill>
                <a:srgbClr val="9B515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30" y="647348"/>
            <a:ext cx="55721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4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JD. COM">
      <a:dk1>
        <a:srgbClr val="C00000"/>
      </a:dk1>
      <a:lt1>
        <a:srgbClr val="FFFFFF"/>
      </a:lt1>
      <a:dk2>
        <a:srgbClr val="C00000"/>
      </a:dk2>
      <a:lt2>
        <a:srgbClr val="FFFFFF"/>
      </a:lt2>
      <a:accent1>
        <a:srgbClr val="C3DBEF"/>
      </a:accent1>
      <a:accent2>
        <a:srgbClr val="FFBFB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D Ta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36567</TotalTime>
  <Words>380</Words>
  <Application>Microsoft Office PowerPoint</Application>
  <PresentationFormat>全屏显示(16:9)</PresentationFormat>
  <Paragraphs>86</Paragraphs>
  <Slides>21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自定义设计方案</vt:lpstr>
      <vt:lpstr>JD Tamplate</vt:lpstr>
      <vt:lpstr>PowerPoint 演示文稿</vt:lpstr>
      <vt:lpstr>目 录</vt:lpstr>
      <vt:lpstr>目 录</vt:lpstr>
      <vt:lpstr>商品的发展</vt:lpstr>
      <vt:lpstr>商品的发展</vt:lpstr>
      <vt:lpstr>商品中心升级：</vt:lpstr>
      <vt:lpstr>商品系统的部署：</vt:lpstr>
      <vt:lpstr>商品中心重构：</vt:lpstr>
      <vt:lpstr>商品中心-重构前：</vt:lpstr>
      <vt:lpstr>商品中心-重构后：</vt:lpstr>
      <vt:lpstr>商品中心-重构后</vt:lpstr>
      <vt:lpstr>商品中心-重构后：</vt:lpstr>
      <vt:lpstr>目 录</vt:lpstr>
      <vt:lpstr>商品遍历</vt:lpstr>
      <vt:lpstr>商品遍历</vt:lpstr>
      <vt:lpstr>商品遍历</vt:lpstr>
      <vt:lpstr>商品遍历</vt:lpstr>
      <vt:lpstr>目 录</vt:lpstr>
      <vt:lpstr>商品存储策略</vt:lpstr>
      <vt:lpstr>商品存储策略</vt:lpstr>
      <vt:lpstr> </vt:lpstr>
    </vt:vector>
  </TitlesOfParts>
  <Company>Hewitt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 CEO 领导力沟通稿</dc:title>
  <dc:creator>toshiba</dc:creator>
  <cp:lastModifiedBy>p</cp:lastModifiedBy>
  <cp:revision>1747</cp:revision>
  <cp:lastPrinted>2000-09-28T20:17:59Z</cp:lastPrinted>
  <dcterms:created xsi:type="dcterms:W3CDTF">2011-05-16T14:23:28Z</dcterms:created>
  <dcterms:modified xsi:type="dcterms:W3CDTF">2016-11-17T03:32:42Z</dcterms:modified>
</cp:coreProperties>
</file>