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7863907ae664a8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71" r:id="rId4"/>
    <p:sldId id="302" r:id="rId5"/>
    <p:sldId id="300" r:id="rId6"/>
    <p:sldId id="290" r:id="rId7"/>
    <p:sldId id="260" r:id="rId8"/>
    <p:sldId id="266" r:id="rId9"/>
    <p:sldId id="306" r:id="rId10"/>
    <p:sldId id="292" r:id="rId11"/>
    <p:sldId id="305" r:id="rId12"/>
    <p:sldId id="294" r:id="rId13"/>
    <p:sldId id="310" r:id="rId14"/>
    <p:sldId id="307" r:id="rId15"/>
    <p:sldId id="295" r:id="rId16"/>
    <p:sldId id="308" r:id="rId17"/>
    <p:sldId id="296" r:id="rId18"/>
    <p:sldId id="264" r:id="rId19"/>
    <p:sldId id="262" r:id="rId20"/>
    <p:sldId id="312" r:id="rId21"/>
    <p:sldId id="314" r:id="rId22"/>
    <p:sldId id="315" r:id="rId23"/>
    <p:sldId id="313" r:id="rId24"/>
    <p:sldId id="284" r:id="rId25"/>
    <p:sldId id="31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150"/>
    <a:srgbClr val="EA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660"/>
  </p:normalViewPr>
  <p:slideViewPr>
    <p:cSldViewPr snapToGrid="0">
      <p:cViewPr>
        <p:scale>
          <a:sx n="75" d="100"/>
          <a:sy n="75" d="100"/>
        </p:scale>
        <p:origin x="-106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实时单品销量</c:v>
                </c:pt>
              </c:strCache>
            </c:strRef>
          </c:tx>
          <c:spPr>
            <a:ln w="22225">
              <a:solidFill>
                <a:schemeClr val="accent2"/>
              </a:solidFill>
            </a:ln>
          </c:spPr>
          <c:dPt>
            <c:idx val="17"/>
            <c:bubble3D val="0"/>
            <c:spPr>
              <a:ln w="22225">
                <a:solidFill>
                  <a:schemeClr val="accent2"/>
                </a:solidFill>
                <a:round/>
              </a:ln>
            </c:spPr>
          </c:dPt>
          <c:val>
            <c:numRef>
              <c:f>Sheet1!$E$2:$E$49</c:f>
              <c:numCache>
                <c:formatCode>General</c:formatCode>
                <c:ptCount val="48"/>
                <c:pt idx="0">
                  <c:v>307714</c:v>
                </c:pt>
                <c:pt idx="1">
                  <c:v>201303</c:v>
                </c:pt>
                <c:pt idx="2">
                  <c:v>136287</c:v>
                </c:pt>
                <c:pt idx="3">
                  <c:v>85667</c:v>
                </c:pt>
                <c:pt idx="4">
                  <c:v>56662</c:v>
                </c:pt>
                <c:pt idx="5">
                  <c:v>39309</c:v>
                </c:pt>
                <c:pt idx="6">
                  <c:v>28512</c:v>
                </c:pt>
                <c:pt idx="7">
                  <c:v>22192</c:v>
                </c:pt>
                <c:pt idx="8">
                  <c:v>19773</c:v>
                </c:pt>
                <c:pt idx="9">
                  <c:v>18100</c:v>
                </c:pt>
                <c:pt idx="10">
                  <c:v>21559</c:v>
                </c:pt>
                <c:pt idx="11">
                  <c:v>30568</c:v>
                </c:pt>
                <c:pt idx="12">
                  <c:v>48977</c:v>
                </c:pt>
                <c:pt idx="13">
                  <c:v>72360</c:v>
                </c:pt>
                <c:pt idx="14">
                  <c:v>95155</c:v>
                </c:pt>
                <c:pt idx="15">
                  <c:v>110280</c:v>
                </c:pt>
                <c:pt idx="16">
                  <c:v>186877</c:v>
                </c:pt>
                <c:pt idx="17">
                  <c:v>216930</c:v>
                </c:pt>
                <c:pt idx="18">
                  <c:v>280720</c:v>
                </c:pt>
                <c:pt idx="19">
                  <c:v>362118</c:v>
                </c:pt>
                <c:pt idx="20">
                  <c:v>439814</c:v>
                </c:pt>
                <c:pt idx="21">
                  <c:v>456808</c:v>
                </c:pt>
                <c:pt idx="22">
                  <c:v>474023</c:v>
                </c:pt>
                <c:pt idx="23">
                  <c:v>430510</c:v>
                </c:pt>
                <c:pt idx="24">
                  <c:v>413897</c:v>
                </c:pt>
                <c:pt idx="25">
                  <c:v>423030</c:v>
                </c:pt>
                <c:pt idx="26">
                  <c:v>432494</c:v>
                </c:pt>
                <c:pt idx="27">
                  <c:v>422745</c:v>
                </c:pt>
                <c:pt idx="28">
                  <c:v>423427</c:v>
                </c:pt>
                <c:pt idx="29">
                  <c:v>423101</c:v>
                </c:pt>
                <c:pt idx="30">
                  <c:v>433799</c:v>
                </c:pt>
                <c:pt idx="31">
                  <c:v>437965</c:v>
                </c:pt>
                <c:pt idx="32">
                  <c:v>470999</c:v>
                </c:pt>
                <c:pt idx="33">
                  <c:v>433766</c:v>
                </c:pt>
                <c:pt idx="34">
                  <c:v>404887</c:v>
                </c:pt>
                <c:pt idx="35">
                  <c:v>356253</c:v>
                </c:pt>
                <c:pt idx="36">
                  <c:v>310288</c:v>
                </c:pt>
                <c:pt idx="37">
                  <c:v>296327</c:v>
                </c:pt>
                <c:pt idx="38">
                  <c:v>295551</c:v>
                </c:pt>
                <c:pt idx="39">
                  <c:v>313802</c:v>
                </c:pt>
                <c:pt idx="40">
                  <c:v>406418</c:v>
                </c:pt>
                <c:pt idx="41">
                  <c:v>403134</c:v>
                </c:pt>
                <c:pt idx="42">
                  <c:v>439675</c:v>
                </c:pt>
                <c:pt idx="43">
                  <c:v>491307</c:v>
                </c:pt>
                <c:pt idx="44">
                  <c:v>524256</c:v>
                </c:pt>
                <c:pt idx="45">
                  <c:v>528840</c:v>
                </c:pt>
                <c:pt idx="46">
                  <c:v>475257</c:v>
                </c:pt>
                <c:pt idx="47">
                  <c:v>427858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3200"/>
        <c:axId val="135042112"/>
      </c:lineChart>
      <c:catAx>
        <c:axId val="155123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5042112"/>
        <c:crosses val="autoZero"/>
        <c:auto val="1"/>
        <c:lblAlgn val="ctr"/>
        <c:lblOffset val="100"/>
        <c:tickLblSkip val="3"/>
        <c:tickMarkSkip val="3"/>
        <c:noMultiLvlLbl val="0"/>
      </c:catAx>
      <c:valAx>
        <c:axId val="13504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123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9003A-6FF1-4107-ABCB-176800CC6962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F273-F75B-4D3D-9ABE-3C43DF60D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2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5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2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7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36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3E0A-AC88-449C-89B5-B37B47B92928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6764" y="1673680"/>
            <a:ext cx="10741793" cy="34127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数据应用组数据开发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流程介绍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2015/07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6" y="178398"/>
            <a:ext cx="2952431" cy="8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1216" y="12440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时间维度：日，周，月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指标维度：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GMV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UV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价值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售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SPU</a:t>
            </a:r>
          </a:p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访次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转化率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响应时间：实时响应（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秒内）</a:t>
            </a:r>
            <a:endParaRPr lang="en-US" altLang="zh-CN" dirty="0">
              <a:solidFill>
                <a:srgbClr val="9B51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987" y="5276213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27" name="Picture 2" descr="_Foxm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4194663"/>
            <a:ext cx="4961599" cy="26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6271" y="124409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商家资质查询服务：根据资质查询商家。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0700" y="3825331"/>
            <a:ext cx="44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商家资质查询服务：根据资质查询商家。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2" descr="C:\Users\Administrator\Documents\JDdongdong\JIMEnterprise\guoqiang9\Temp\JdOnline2015050910073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7"/>
          <a:stretch/>
        </p:blipFill>
        <p:spPr bwMode="auto">
          <a:xfrm>
            <a:off x="191269" y="1833623"/>
            <a:ext cx="5467350" cy="35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活动提报项目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项目挑战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9" name="TextBox 19"/>
          <p:cNvSpPr txBox="1"/>
          <p:nvPr/>
        </p:nvSpPr>
        <p:spPr>
          <a:xfrm>
            <a:off x="2151762" y="1604709"/>
            <a:ext cx="90801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数据量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较大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店铺天表：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月表：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日表：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单品维度数据天表：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个亿</a:t>
            </a:r>
            <a:r>
              <a:rPr lang="en-US" altLang="zh-CN" sz="2000" dirty="0">
                <a:solidFill>
                  <a:srgbClr val="9B5150"/>
                </a:solidFill>
              </a:rPr>
              <a:t>	</a:t>
            </a:r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数据查询方式</a:t>
            </a:r>
            <a:r>
              <a:rPr lang="zh-CN" altLang="en-US" sz="2400" dirty="0" smtClean="0"/>
              <a:t>复杂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包括</a:t>
            </a:r>
            <a:r>
              <a:rPr lang="zh-CN" altLang="en-US" sz="2000" dirty="0"/>
              <a:t>聚合</a:t>
            </a:r>
            <a:r>
              <a:rPr lang="en-US" altLang="zh-CN" sz="2000" dirty="0"/>
              <a:t>(group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having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），很少能用到索引。</a:t>
            </a:r>
            <a:endParaRPr lang="zh-CN" altLang="en-US" sz="2000" dirty="0"/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endParaRPr lang="en-US" altLang="zh-CN" sz="2000" dirty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返回结果数据量大且时效性要求高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95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2" descr="C:\Users\Administrator\Documents\JDdongdong\JIMEnterprise\guoqiang9\Temp\JdOnline201505091243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04" y="1342413"/>
            <a:ext cx="805815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分库分表方案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95500" y="1262895"/>
            <a:ext cx="85471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指导原则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每次查询扫描到的表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越少越好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数据分布尽量均匀，并且每张表数据量不宜超过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商家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汇总日，周，月表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日期分库分表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个分库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每库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张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表，共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商品汇总天表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SKUID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和日期分库分表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个分库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每库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张表， 共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1440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4" descr="C:\Users\Administrator\Documents\JDdongdong\JIMEnterprise\guoqiang9\Temp\JdOnline201505111421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1260000"/>
            <a:ext cx="105441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10" name="Picture 2" descr="C:\Users\Administrator\Documents\JDdongdong\JIMEnterprise\guoqiang9\Temp\JdOnline201505111432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1018523"/>
            <a:ext cx="8596565" cy="53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7" name="TextBox 19"/>
          <p:cNvSpPr txBox="1"/>
          <p:nvPr/>
        </p:nvSpPr>
        <p:spPr>
          <a:xfrm>
            <a:off x="2151762" y="1604709"/>
            <a:ext cx="90801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数据范围较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广（含自营和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rgbClr val="9B5150"/>
                </a:solidFill>
              </a:rPr>
              <a:t>	</a:t>
            </a:r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需要自己进行分库分表的数据迁移</a:t>
            </a:r>
            <a:endParaRPr lang="en-US" altLang="zh-CN" sz="2000" dirty="0" smtClean="0">
              <a:solidFill>
                <a:srgbClr val="9B5150"/>
              </a:solidFill>
            </a:endParaRPr>
          </a:p>
          <a:p>
            <a:endParaRPr lang="en-US" altLang="zh-CN" sz="2000" dirty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店铺数据每日要进行全</a:t>
            </a:r>
            <a:r>
              <a:rPr lang="zh-CN" altLang="en-US" sz="2000" dirty="0" smtClean="0"/>
              <a:t>量重建，需要</a:t>
            </a:r>
            <a:r>
              <a:rPr lang="zh-CN" altLang="en-US" sz="2000" dirty="0"/>
              <a:t>做</a:t>
            </a:r>
            <a:r>
              <a:rPr lang="zh-CN" altLang="en-US" sz="2000" dirty="0" smtClean="0"/>
              <a:t>数据冗余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把能在集市上提前把数据加工好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测试环境有限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49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其他数据产品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564855" y="1270660"/>
            <a:ext cx="9062290" cy="4975761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严格灵活的权限校验体系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数据权限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将数据权限整合到数据当中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页面权限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页面权限可以动态配置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海量数据存储展示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使用不同数据库存储不同量级的数据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百万       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分库分表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千万       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        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亿级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   Impala presto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2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每日推送全量数据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2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lnSpc>
                <a:spcPct val="125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1" y="2687950"/>
            <a:ext cx="5727028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-V1.0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61" y="1346691"/>
            <a:ext cx="6142112" cy="49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3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12761" y="2640990"/>
            <a:ext cx="4222376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690190" y="969896"/>
            <a:ext cx="7685944" cy="1039880"/>
            <a:chOff x="4047251" y="454445"/>
            <a:chExt cx="7685944" cy="1039880"/>
          </a:xfrm>
        </p:grpSpPr>
        <p:grpSp>
          <p:nvGrpSpPr>
            <p:cNvPr id="16" name="组合 15"/>
            <p:cNvGrpSpPr/>
            <p:nvPr/>
          </p:nvGrpSpPr>
          <p:grpSpPr>
            <a:xfrm>
              <a:off x="4047251" y="454445"/>
              <a:ext cx="1063760" cy="1039880"/>
              <a:chOff x="2008238" y="2389239"/>
              <a:chExt cx="2079522" cy="207952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20" name="空心弧 19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空心弧 20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空心弧 21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文本框 14"/>
              <p:cNvSpPr txBox="1"/>
              <p:nvPr/>
            </p:nvSpPr>
            <p:spPr>
              <a:xfrm>
                <a:off x="2337868" y="2778156"/>
                <a:ext cx="1471029" cy="131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01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8"/>
            <p:cNvSpPr txBox="1"/>
            <p:nvPr/>
          </p:nvSpPr>
          <p:spPr>
            <a:xfrm>
              <a:off x="5226517" y="563821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数据应用组介绍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90190" y="2234799"/>
            <a:ext cx="7685944" cy="1039880"/>
            <a:chOff x="4047251" y="1906255"/>
            <a:chExt cx="7685944" cy="1039880"/>
          </a:xfrm>
        </p:grpSpPr>
        <p:grpSp>
          <p:nvGrpSpPr>
            <p:cNvPr id="24" name="组合 23"/>
            <p:cNvGrpSpPr/>
            <p:nvPr/>
          </p:nvGrpSpPr>
          <p:grpSpPr>
            <a:xfrm>
              <a:off x="4047251" y="1906255"/>
              <a:ext cx="1063760" cy="1039880"/>
              <a:chOff x="2008238" y="2389239"/>
              <a:chExt cx="2079522" cy="2079522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28" name="空心弧 27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空心弧 28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空心弧 29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文本框 21"/>
              <p:cNvSpPr txBox="1"/>
              <p:nvPr/>
            </p:nvSpPr>
            <p:spPr>
              <a:xfrm>
                <a:off x="2337868" y="2778156"/>
                <a:ext cx="1476588" cy="1292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 smtClean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02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文本框 26"/>
            <p:cNvSpPr txBox="1"/>
            <p:nvPr/>
          </p:nvSpPr>
          <p:spPr>
            <a:xfrm>
              <a:off x="5226517" y="2015631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离线数据分析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90190" y="3499702"/>
            <a:ext cx="7685944" cy="1039880"/>
            <a:chOff x="4085750" y="3327954"/>
            <a:chExt cx="7685944" cy="1039880"/>
          </a:xfrm>
        </p:grpSpPr>
        <p:grpSp>
          <p:nvGrpSpPr>
            <p:cNvPr id="32" name="组合 31"/>
            <p:cNvGrpSpPr/>
            <p:nvPr/>
          </p:nvGrpSpPr>
          <p:grpSpPr>
            <a:xfrm>
              <a:off x="4085750" y="3327954"/>
              <a:ext cx="1063760" cy="1039880"/>
              <a:chOff x="2008238" y="2389239"/>
              <a:chExt cx="2079522" cy="207952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36" name="空心弧 35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空心弧 36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空心弧 37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文本框 29"/>
              <p:cNvSpPr txBox="1"/>
              <p:nvPr/>
            </p:nvSpPr>
            <p:spPr>
              <a:xfrm>
                <a:off x="2337868" y="2778156"/>
                <a:ext cx="1476588" cy="1292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 smtClean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03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4"/>
            <p:cNvSpPr txBox="1"/>
            <p:nvPr/>
          </p:nvSpPr>
          <p:spPr>
            <a:xfrm>
              <a:off x="5265016" y="3437330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实时数据处理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2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-V1.0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950" y="1071801"/>
            <a:ext cx="11414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消息接收阶段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管家采用高效的消息中间件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由数据部推送销量和流量的实时消息，为保证消息不丢我们会用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数据库存储消息，同时缓存到本地文件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分发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接收消息后会根据其所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的运营的不同调用消息分发模块进行分发，保证同一个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的消息在同一个消息队列中，提高消息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处理的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时效性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处理阶段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消息处理模块会对同一运营的消息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集中累加汇总。如果消息处理成功会</a:t>
            </a:r>
            <a:r>
              <a:rPr lang="zh-CN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缓存文件</a:t>
            </a:r>
            <a:r>
              <a:rPr lang="zh-CN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的消息；如果处理失败，消息分发模块会定时的</a:t>
            </a:r>
            <a:r>
              <a:rPr lang="zh-CN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缓存文件</a:t>
            </a:r>
            <a:r>
              <a:rPr lang="zh-CN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读取未处理的数据重新处理，保证了数据的准确性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-V1.0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950" y="1071801"/>
            <a:ext cx="114148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重启机制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系统会发出一条指令到数据分发模块，数据分发模块收到指令后，会将指令分发到所有数据处理模块。当数据处理模块收到指令后，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如果是暂停指令，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会清空模块内存队列，然后等所有模块都处理完当前的数据后，阻塞每个模块内的线程，此时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中锁状态变为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LOCKING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，所有数据模块暂停处理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；如果是重启，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中锁状态变为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UNLOCK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，唤醒所有模块内阻塞的线程，重新处理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0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-V1.0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30735" y="3072667"/>
            <a:ext cx="6629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单品销量消息：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14131294</a:t>
            </a:r>
            <a:endParaRPr lang="zh-CN" altLang="zh-CN" sz="2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销量消息量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3259597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流量消息量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2408295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18534"/>
              </p:ext>
            </p:extLst>
          </p:nvPr>
        </p:nvGraphicFramePr>
        <p:xfrm>
          <a:off x="558799" y="2138357"/>
          <a:ext cx="7467601" cy="363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8177151" y="1274703"/>
            <a:ext cx="0" cy="5086262"/>
          </a:xfrm>
          <a:prstGeom prst="line">
            <a:avLst/>
          </a:prstGeom>
          <a:ln>
            <a:solidFill>
              <a:srgbClr val="9B5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-V2.0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2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31777"/>
              </p:ext>
            </p:extLst>
          </p:nvPr>
        </p:nvGraphicFramePr>
        <p:xfrm>
          <a:off x="917903" y="1292576"/>
          <a:ext cx="5577899" cy="503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Visio" r:id="rId6" imgW="7053094" imgH="6370608" progId="Visio.Drawing.11">
                  <p:embed/>
                </p:oleObj>
              </mc:Choice>
              <mc:Fallback>
                <p:oleObj name="Visio" r:id="rId6" imgW="7053094" imgH="63706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903" y="1292576"/>
                        <a:ext cx="5577899" cy="5034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7034151" y="1274703"/>
            <a:ext cx="0" cy="5086262"/>
          </a:xfrm>
          <a:prstGeom prst="line">
            <a:avLst/>
          </a:prstGeom>
          <a:ln>
            <a:solidFill>
              <a:srgbClr val="9B5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7703946" y="1997279"/>
            <a:ext cx="278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u="sng" dirty="0" smtClean="0">
                <a:solidFill>
                  <a:srgbClr val="9B5150"/>
                </a:solidFill>
              </a:rPr>
              <a:t>消息防重处理</a:t>
            </a:r>
            <a:endParaRPr lang="zh-CN" altLang="en-US" sz="1600" b="1" u="sng" dirty="0">
              <a:solidFill>
                <a:srgbClr val="9B5150"/>
              </a:solidFill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7703947" y="2364389"/>
            <a:ext cx="35530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300" dirty="0"/>
              <a:t>基于</a:t>
            </a:r>
            <a:r>
              <a:rPr lang="en-US" altLang="zh-CN" sz="1300" dirty="0" err="1"/>
              <a:t>JimDB</a:t>
            </a:r>
            <a:r>
              <a:rPr lang="zh-CN" altLang="zh-CN" sz="1300" dirty="0"/>
              <a:t>完成消息的防重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每一</a:t>
            </a:r>
            <a:r>
              <a:rPr lang="zh-CN" altLang="en-US" sz="1300" dirty="0" smtClean="0"/>
              <a:t>条消息有全局唯一的</a:t>
            </a:r>
            <a:r>
              <a:rPr lang="en-US" altLang="zh-CN" sz="1300" dirty="0" smtClean="0"/>
              <a:t>ID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缓存时间</a:t>
            </a:r>
            <a:r>
              <a:rPr lang="en-US" altLang="zh-CN" sz="1300" dirty="0"/>
              <a:t>24</a:t>
            </a:r>
            <a:r>
              <a:rPr lang="zh-CN" altLang="en-US" sz="1300" dirty="0"/>
              <a:t>个</a:t>
            </a:r>
            <a:r>
              <a:rPr lang="zh-CN" altLang="en-US" sz="1300" dirty="0" smtClean="0"/>
              <a:t>小时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只保证最近一段时间消息不重复</a:t>
            </a:r>
            <a:endParaRPr lang="en-US" altLang="zh-CN" sz="1300" dirty="0"/>
          </a:p>
        </p:txBody>
      </p:sp>
      <p:sp>
        <p:nvSpPr>
          <p:cNvPr id="29" name="TextBox 19"/>
          <p:cNvSpPr txBox="1"/>
          <p:nvPr/>
        </p:nvSpPr>
        <p:spPr>
          <a:xfrm>
            <a:off x="7703947" y="4187241"/>
            <a:ext cx="278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u="sng" dirty="0" smtClean="0">
                <a:solidFill>
                  <a:srgbClr val="9B5150"/>
                </a:solidFill>
              </a:rPr>
              <a:t>消息累加重试机制</a:t>
            </a:r>
            <a:endParaRPr lang="zh-CN" altLang="en-US" sz="1600" b="1" u="sng" dirty="0">
              <a:solidFill>
                <a:srgbClr val="9B5150"/>
              </a:solidFill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7703948" y="4554351"/>
            <a:ext cx="35530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按</a:t>
            </a:r>
            <a:r>
              <a:rPr lang="en-US" altLang="zh-CN" sz="1300" dirty="0" err="1" smtClean="0"/>
              <a:t>venderId</a:t>
            </a:r>
            <a:r>
              <a:rPr lang="zh-CN" altLang="en-US" sz="1300" dirty="0"/>
              <a:t>拆</a:t>
            </a:r>
            <a:r>
              <a:rPr lang="zh-CN" altLang="en-US" sz="1300" dirty="0" smtClean="0"/>
              <a:t>分任务</a:t>
            </a:r>
            <a:endParaRPr lang="en-US" altLang="zh-CN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使用</a:t>
            </a:r>
            <a:r>
              <a:rPr lang="en-US" altLang="zh-CN" sz="1300" dirty="0"/>
              <a:t>mongo</a:t>
            </a:r>
            <a:r>
              <a:rPr lang="zh-CN" altLang="en-US" sz="1300" dirty="0"/>
              <a:t>原子</a:t>
            </a:r>
            <a:r>
              <a:rPr lang="zh-CN" altLang="en-US" sz="1300" dirty="0" smtClean="0"/>
              <a:t>操作</a:t>
            </a:r>
            <a:r>
              <a:rPr lang="en-US" altLang="zh-CN" sz="1300" dirty="0" smtClean="0"/>
              <a:t>$</a:t>
            </a:r>
            <a:r>
              <a:rPr lang="en-US" altLang="zh-CN" sz="1300" dirty="0" err="1"/>
              <a:t>inc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预缓存维表数据</a:t>
            </a:r>
            <a:endParaRPr lang="en-US" altLang="zh-CN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增加失败重试次数</a:t>
            </a:r>
            <a:endParaRPr lang="en-US" altLang="zh-CN" sz="1300" dirty="0" smtClean="0"/>
          </a:p>
        </p:txBody>
      </p:sp>
    </p:spTree>
    <p:extLst>
      <p:ext uri="{BB962C8B-B14F-4D97-AF65-F5344CB8AC3E}">
        <p14:creationId xmlns:p14="http://schemas.microsoft.com/office/powerpoint/2010/main" val="3074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764"/>
            <a:ext cx="12192000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5297" y="2698543"/>
            <a:ext cx="606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Q&amp;A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764"/>
            <a:ext cx="12192000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5297" y="2698543"/>
            <a:ext cx="606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谢谢！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1" y="2687950"/>
            <a:ext cx="6122692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组介绍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数据产品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9" y="1824606"/>
            <a:ext cx="6151154" cy="389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036630" y="1386469"/>
            <a:ext cx="1840667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ea typeface="微软雅黑" panose="020B0503020204020204" pitchFamily="34" charset="-122"/>
              </a:rPr>
              <a:t>数据</a:t>
            </a:r>
            <a:r>
              <a:rPr lang="zh-CN" altLang="en-US" sz="1400" b="1" dirty="0" smtClean="0">
                <a:ea typeface="微软雅黑" panose="020B0503020204020204" pitchFamily="34" charset="-122"/>
              </a:rPr>
              <a:t>管家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92" y="1818269"/>
            <a:ext cx="5131230" cy="389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 flipH="1">
            <a:off x="8416036" y="1386469"/>
            <a:ext cx="1387576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ea typeface="微软雅黑" panose="020B0503020204020204" pitchFamily="34" charset="-122"/>
              </a:rPr>
              <a:t>全球购管家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85406" y="1158984"/>
            <a:ext cx="2519362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卖家服务评估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8" y="1567288"/>
            <a:ext cx="5662754" cy="25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015153" y="1158984"/>
            <a:ext cx="2519362" cy="43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活动提报资质接口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56" y="1682433"/>
            <a:ext cx="4496790" cy="203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Administrator\Documents\JDdongdong\JIMEnterprise\guoqiang9\Temp\JdOnline2015050910073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7"/>
          <a:stretch/>
        </p:blipFill>
        <p:spPr bwMode="auto">
          <a:xfrm>
            <a:off x="7440865" y="3379608"/>
            <a:ext cx="4022881" cy="262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7" y="3720041"/>
            <a:ext cx="5528176" cy="259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TextBox 19"/>
          <p:cNvSpPr txBox="1"/>
          <p:nvPr/>
        </p:nvSpPr>
        <p:spPr>
          <a:xfrm>
            <a:off x="2561929" y="1997279"/>
            <a:ext cx="6772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9B5150"/>
                </a:solidFill>
              </a:rPr>
              <a:t>数据产品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9B5150"/>
                </a:solidFill>
              </a:rPr>
              <a:t>为业务提供易用高效的数据产品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endParaRPr lang="en-US" altLang="zh-CN" sz="2800" b="1" dirty="0">
              <a:solidFill>
                <a:srgbClr val="9B5150"/>
              </a:solidFill>
            </a:endParaRPr>
          </a:p>
          <a:p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9B5150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9B5150"/>
                </a:solidFill>
              </a:rPr>
              <a:t>服务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9B51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9B5150"/>
                </a:solidFill>
              </a:rPr>
              <a:t>为兄弟部门提供数据支撑</a:t>
            </a:r>
            <a:r>
              <a:rPr lang="zh-CN" altLang="en-US" sz="2800" b="1" dirty="0" smtClean="0">
                <a:solidFill>
                  <a:srgbClr val="9B5150"/>
                </a:solidFill>
              </a:rPr>
              <a:t>服务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endParaRPr lang="zh-CN" altLang="en-US" sz="2800" b="1" dirty="0">
              <a:solidFill>
                <a:srgbClr val="9B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0" y="2687950"/>
            <a:ext cx="6312125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54842" y="1160060"/>
            <a:ext cx="11453980" cy="1393135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离线数据全部来源于大数据仓库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大数据仓库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营销集市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集市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5631" y="3732710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5230" y="3713134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32277" y="3713134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586176" y="4002710"/>
            <a:ext cx="648000" cy="288000"/>
          </a:xfrm>
          <a:prstGeom prst="rightArrow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94117" y="4023341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3511" y="4332387"/>
            <a:ext cx="7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抽取</a:t>
            </a:r>
            <a:endParaRPr lang="zh-CN" altLang="en-US" sz="1400" b="1" dirty="0"/>
          </a:p>
        </p:txBody>
      </p:sp>
      <p:sp>
        <p:nvSpPr>
          <p:cNvPr id="16" name="圆角矩形 15"/>
          <p:cNvSpPr/>
          <p:nvPr/>
        </p:nvSpPr>
        <p:spPr>
          <a:xfrm>
            <a:off x="7944767" y="3735963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管家数据库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0256" y="3271624"/>
            <a:ext cx="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清洗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352868" y="4333875"/>
            <a:ext cx="595746" cy="30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推送</a:t>
            </a:r>
            <a:endParaRPr lang="zh-CN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6834420" y="4332386"/>
            <a:ext cx="111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推数工具</a:t>
            </a:r>
          </a:p>
        </p:txBody>
      </p:sp>
      <p:sp>
        <p:nvSpPr>
          <p:cNvPr id="21" name="右箭头 20"/>
          <p:cNvSpPr/>
          <p:nvPr/>
        </p:nvSpPr>
        <p:spPr>
          <a:xfrm>
            <a:off x="4326741" y="3983134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弧形箭头 21"/>
          <p:cNvSpPr/>
          <p:nvPr/>
        </p:nvSpPr>
        <p:spPr>
          <a:xfrm>
            <a:off x="2709681" y="3125176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658" y="3275069"/>
            <a:ext cx="90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汇总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373464" y="3756953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管家前端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828379" y="4002710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91419" y="3286935"/>
            <a:ext cx="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权限</a:t>
            </a:r>
            <a:endParaRPr lang="zh-CN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9663367" y="4333875"/>
            <a:ext cx="55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展示</a:t>
            </a:r>
          </a:p>
        </p:txBody>
      </p:sp>
      <p:sp>
        <p:nvSpPr>
          <p:cNvPr id="30" name="上弧形箭头 29"/>
          <p:cNvSpPr/>
          <p:nvPr/>
        </p:nvSpPr>
        <p:spPr>
          <a:xfrm>
            <a:off x="5267353" y="3125176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上弧形箭头 30"/>
          <p:cNvSpPr/>
          <p:nvPr/>
        </p:nvSpPr>
        <p:spPr>
          <a:xfrm>
            <a:off x="10413165" y="3146397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14106" y="3286935"/>
            <a:ext cx="90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多维度</a:t>
            </a:r>
            <a:endParaRPr lang="zh-CN" altLang="en-US" sz="1400" b="1" dirty="0"/>
          </a:p>
        </p:txBody>
      </p:sp>
      <p:sp>
        <p:nvSpPr>
          <p:cNvPr id="33" name="上弧形箭头 32"/>
          <p:cNvSpPr/>
          <p:nvPr/>
        </p:nvSpPr>
        <p:spPr>
          <a:xfrm>
            <a:off x="7944767" y="3163683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53979" y="4834961"/>
            <a:ext cx="2015187" cy="145896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JDW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推数工具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分库分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391400" y="4965766"/>
            <a:ext cx="1318281" cy="414000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京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东直通车</a:t>
            </a:r>
          </a:p>
        </p:txBody>
      </p:sp>
    </p:spTree>
    <p:extLst>
      <p:ext uri="{BB962C8B-B14F-4D97-AF65-F5344CB8AC3E}">
        <p14:creationId xmlns:p14="http://schemas.microsoft.com/office/powerpoint/2010/main" val="39712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数据口径说明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37" name="TextBox 19"/>
          <p:cNvSpPr txBox="1"/>
          <p:nvPr/>
        </p:nvSpPr>
        <p:spPr>
          <a:xfrm>
            <a:off x="2008887" y="1363409"/>
            <a:ext cx="78870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销售数据存在数据口径，不同口径数据差异很大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财务口径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交易额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减去退货退货交易额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有效口径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先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付款，后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提交订单的交易额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不含退货拒收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800" b="1" dirty="0" smtClean="0">
              <a:solidFill>
                <a:srgbClr val="9B5150"/>
              </a:solidFill>
            </a:endParaRPr>
          </a:p>
          <a:p>
            <a:pPr lvl="1" indent="-4572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收订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先款</a:t>
            </a:r>
            <a:r>
              <a:rPr lang="zh-CN" altLang="en-US" sz="2000" dirty="0" smtClean="0"/>
              <a:t>付款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后</a:t>
            </a:r>
            <a:r>
              <a:rPr lang="zh-CN" altLang="en-US" sz="2000" dirty="0"/>
              <a:t>款提交</a:t>
            </a:r>
            <a:r>
              <a:rPr lang="zh-CN" altLang="en-US" sz="2000" dirty="0" smtClean="0"/>
              <a:t>订单（</a:t>
            </a:r>
            <a:r>
              <a:rPr lang="zh-CN" altLang="en-US" sz="2000" dirty="0"/>
              <a:t>剔除</a:t>
            </a:r>
            <a:r>
              <a:rPr lang="en-US" altLang="zh-CN" sz="2000" dirty="0"/>
              <a:t>10</a:t>
            </a:r>
            <a:r>
              <a:rPr lang="zh-CN" altLang="en-US" sz="2000" dirty="0"/>
              <a:t>万以上未付款订单金额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不含退货</a:t>
            </a:r>
            <a:r>
              <a:rPr lang="zh-CN" altLang="en-US" sz="2000" dirty="0" smtClean="0"/>
              <a:t>拒收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rgbClr val="9B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894</Words>
  <Application>Microsoft Office PowerPoint</Application>
  <PresentationFormat>自定义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杨琨</dc:creator>
  <cp:lastModifiedBy>王海波</cp:lastModifiedBy>
  <cp:revision>456</cp:revision>
  <dcterms:created xsi:type="dcterms:W3CDTF">2015-03-23T10:21:59Z</dcterms:created>
  <dcterms:modified xsi:type="dcterms:W3CDTF">2015-08-06T01:50:20Z</dcterms:modified>
</cp:coreProperties>
</file>