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ada7f6ef74c1499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71" r:id="rId4"/>
    <p:sldId id="302" r:id="rId5"/>
    <p:sldId id="300" r:id="rId6"/>
    <p:sldId id="290" r:id="rId7"/>
    <p:sldId id="260" r:id="rId8"/>
    <p:sldId id="266" r:id="rId9"/>
    <p:sldId id="306" r:id="rId10"/>
    <p:sldId id="292" r:id="rId11"/>
    <p:sldId id="305" r:id="rId12"/>
    <p:sldId id="294" r:id="rId13"/>
    <p:sldId id="310" r:id="rId14"/>
    <p:sldId id="307" r:id="rId15"/>
    <p:sldId id="295" r:id="rId16"/>
    <p:sldId id="308" r:id="rId17"/>
    <p:sldId id="296" r:id="rId18"/>
    <p:sldId id="264" r:id="rId19"/>
    <p:sldId id="262" r:id="rId20"/>
    <p:sldId id="284" r:id="rId21"/>
    <p:sldId id="31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150"/>
    <a:srgbClr val="EA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4" autoAdjust="0"/>
    <p:restoredTop sz="94660"/>
  </p:normalViewPr>
  <p:slideViewPr>
    <p:cSldViewPr snapToGrid="0">
      <p:cViewPr>
        <p:scale>
          <a:sx n="75" d="100"/>
          <a:sy n="75" d="100"/>
        </p:scale>
        <p:origin x="-1068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9003A-6FF1-4107-ABCB-176800CC6962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F273-F75B-4D3D-9ABE-3C43DF60D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2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56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82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8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75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2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04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0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0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F273-F75B-4D3D-9ABE-3C43DF60DB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366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3E0A-AC88-449C-89B5-B37B47B92928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297B-F4DF-47D7-8E8E-30B06302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7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6764" y="1673680"/>
            <a:ext cx="10741793" cy="341278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数据应用组数据开发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王海波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2015/07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6" y="178398"/>
            <a:ext cx="2952431" cy="8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1216" y="124409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时间维度：日，周，月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指标维度：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店铺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GMV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店铺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UV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价值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售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SPU</a:t>
            </a:r>
          </a:p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访次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转化率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响应时间：实时响应（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秒内）</a:t>
            </a:r>
            <a:endParaRPr lang="en-US" altLang="zh-CN" dirty="0">
              <a:solidFill>
                <a:srgbClr val="9B51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96987" y="5276213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27" name="Picture 2" descr="_Foxm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4194663"/>
            <a:ext cx="4961599" cy="26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86271" y="124409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商家资质查询服务：根据资质查询商家。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70700" y="3825331"/>
            <a:ext cx="447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商家资质查询服务：根据资质查询商家。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2" descr="C:\Users\Administrator\Documents\JDdongdong\JIMEnterprise\guoqiang9\Temp\JdOnline2015050910073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7"/>
          <a:stretch/>
        </p:blipFill>
        <p:spPr bwMode="auto">
          <a:xfrm>
            <a:off x="191269" y="1833623"/>
            <a:ext cx="5467350" cy="35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活动提报项目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项目挑战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9" name="TextBox 19"/>
          <p:cNvSpPr txBox="1"/>
          <p:nvPr/>
        </p:nvSpPr>
        <p:spPr>
          <a:xfrm>
            <a:off x="2151762" y="1604709"/>
            <a:ext cx="908011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数据量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较大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店铺天表：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600w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店铺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月表：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300w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店铺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日表：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300w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单品维度数据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天表：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个亿</a:t>
            </a:r>
            <a:r>
              <a:rPr lang="en-US" altLang="zh-CN" sz="2000" dirty="0">
                <a:solidFill>
                  <a:srgbClr val="9B5150"/>
                </a:solidFill>
              </a:rPr>
              <a:t>	</a:t>
            </a:r>
            <a:endParaRPr lang="en-US" altLang="zh-CN" sz="2000" dirty="0">
              <a:solidFill>
                <a:srgbClr val="9B5150"/>
              </a:solidFill>
            </a:endParaRPr>
          </a:p>
          <a:p>
            <a:endParaRPr lang="en-US" altLang="zh-CN" sz="2000" dirty="0" smtClean="0">
              <a:solidFill>
                <a:srgbClr val="9B51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数据查询方式</a:t>
            </a:r>
            <a:r>
              <a:rPr lang="zh-CN" altLang="en-US" sz="2400" dirty="0" smtClean="0"/>
              <a:t>复杂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包括</a:t>
            </a:r>
            <a:r>
              <a:rPr lang="zh-CN" altLang="en-US" sz="2000" dirty="0"/>
              <a:t>聚合</a:t>
            </a:r>
            <a:r>
              <a:rPr lang="en-US" altLang="zh-CN" sz="2000" dirty="0"/>
              <a:t>(group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having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join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），很少能用到索引。</a:t>
            </a:r>
            <a:endParaRPr lang="zh-CN" altLang="en-US" sz="2000" dirty="0"/>
          </a:p>
          <a:p>
            <a:endParaRPr lang="en-US" altLang="zh-CN" sz="2000" dirty="0" smtClean="0">
              <a:solidFill>
                <a:srgbClr val="9B5150"/>
              </a:solidFill>
            </a:endParaRPr>
          </a:p>
          <a:p>
            <a:endParaRPr lang="en-US" altLang="zh-CN" sz="2000" dirty="0">
              <a:solidFill>
                <a:srgbClr val="9B51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返回结果数据量大且时效性要求高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195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7" name="Picture 2" descr="C:\Users\Administrator\Documents\JDdongdong\JIMEnterprise\guoqiang9\Temp\JdOnline201505091243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04" y="1342413"/>
            <a:ext cx="805815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分库分表方案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95500" y="1262895"/>
            <a:ext cx="85471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指导原则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每次查询扫描到的表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越少越好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数据分布尽量均匀，并且每张表数据量不宜超过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万行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商家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汇总日，周，月表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按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日期分库分表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个分库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每库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张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表，共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商品汇总天表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SKUID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和日期分库分表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个分库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每库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张表， 共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1440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战果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7" name="Picture 4" descr="C:\Users\Administrator\Documents\JDdongdong\JIMEnterprise\guoqiang9\Temp\JdOnline201505111421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1260000"/>
            <a:ext cx="1054417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战果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10" name="Picture 2" descr="C:\Users\Administrator\Documents\JDdongdong\JIMEnterprise\guoqiang9\Temp\JdOnline201505111432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5" y="1018523"/>
            <a:ext cx="8596565" cy="531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活动提报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333514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7" name="TextBox 19"/>
          <p:cNvSpPr txBox="1"/>
          <p:nvPr/>
        </p:nvSpPr>
        <p:spPr>
          <a:xfrm>
            <a:off x="2151762" y="1604709"/>
            <a:ext cx="90801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数据范围较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广（含自营和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pop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rgbClr val="9B5150"/>
                </a:solidFill>
              </a:rPr>
              <a:t>	</a:t>
            </a:r>
            <a:endParaRPr lang="en-US" altLang="zh-CN" sz="2000" dirty="0">
              <a:solidFill>
                <a:srgbClr val="9B5150"/>
              </a:solidFill>
            </a:endParaRPr>
          </a:p>
          <a:p>
            <a:endParaRPr lang="en-US" altLang="zh-CN" sz="2000" dirty="0" smtClean="0">
              <a:solidFill>
                <a:srgbClr val="9B51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需要自己进行分库分表的数据迁移</a:t>
            </a:r>
            <a:endParaRPr lang="en-US" altLang="zh-CN" sz="2000" dirty="0" smtClean="0">
              <a:solidFill>
                <a:srgbClr val="9B5150"/>
              </a:solidFill>
            </a:endParaRPr>
          </a:p>
          <a:p>
            <a:endParaRPr lang="en-US" altLang="zh-CN" sz="2000" dirty="0">
              <a:solidFill>
                <a:srgbClr val="9B51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/>
              <a:t>店铺数据每日要进行全</a:t>
            </a:r>
            <a:r>
              <a:rPr lang="zh-CN" altLang="en-US" sz="2000" dirty="0" smtClean="0"/>
              <a:t>量重建，需要</a:t>
            </a:r>
            <a:r>
              <a:rPr lang="zh-CN" altLang="en-US" sz="2000" dirty="0"/>
              <a:t>做</a:t>
            </a:r>
            <a:r>
              <a:rPr lang="zh-CN" altLang="en-US" sz="2000" dirty="0" smtClean="0"/>
              <a:t>数据冗余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把能在集市上提前把数据加工好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测试环境有限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49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离线数据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其他数据产品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1564855" y="1270660"/>
            <a:ext cx="9062290" cy="4975761"/>
          </a:xfrm>
          <a:prstGeom prst="roundRect">
            <a:avLst>
              <a:gd name="adj" fmla="val 8889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严格灵活的权限校验体系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数据权限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将数据权限整合到数据当中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页面权限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页面权限可以动态配置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海量数据存储展示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2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使用不同数据库存储不同量级的数据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3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百万        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分库分表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3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千万        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Mongo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亿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        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亿级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   Impala presto</a:t>
            </a: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2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每日推送全量数据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2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>
              <a:lnSpc>
                <a:spcPct val="125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5447899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583182" y="2169526"/>
            <a:ext cx="1978164" cy="1933046"/>
            <a:chOff x="2008239" y="2389239"/>
            <a:chExt cx="2079522" cy="2079522"/>
          </a:xfrm>
        </p:grpSpPr>
        <p:grpSp>
          <p:nvGrpSpPr>
            <p:cNvPr id="48" name="组合 47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50" name="空心弧 49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空心弧 50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空心弧 51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404786" y="2835442"/>
              <a:ext cx="1238914" cy="1191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98"/>
              <a:r>
                <a:rPr lang="en-US" altLang="zh-CN" sz="6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681381" y="2687950"/>
            <a:ext cx="5727028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48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  <a:endParaRPr lang="zh-CN" altLang="en-US" sz="48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9506" y="3498585"/>
            <a:ext cx="6264000" cy="155212"/>
          </a:xfrm>
          <a:prstGeom prst="rect">
            <a:avLst/>
          </a:prstGeom>
          <a:solidFill>
            <a:srgbClr val="9B5150"/>
          </a:solidFill>
          <a:ln>
            <a:solidFill>
              <a:srgbClr val="9B5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" y="73317"/>
            <a:ext cx="2419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实时数据处理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3" name="WordArt 83"/>
          <p:cNvSpPr>
            <a:spLocks noChangeArrowheads="1" noChangeShapeType="1" noTextEdit="1"/>
          </p:cNvSpPr>
          <p:nvPr>
            <p:custDataLst>
              <p:tags r:id="rId2"/>
            </p:custDataLst>
          </p:nvPr>
        </p:nvSpPr>
        <p:spPr bwMode="gray">
          <a:xfrm rot="18695182">
            <a:off x="614485" y="2651470"/>
            <a:ext cx="1984375" cy="1362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929545"/>
              </a:avLst>
            </a:prstTxWarp>
          </a:bodyPr>
          <a:lstStyle/>
          <a:p>
            <a:r>
              <a:rPr lang="zh-CN" altLang="en-US" sz="3600" kern="10" dirty="0" smtClean="0">
                <a:solidFill>
                  <a:srgbClr val="FFFFFF"/>
                </a:solidFill>
                <a:latin typeface="Arial Black"/>
              </a:rPr>
              <a:t>更多的据维</a:t>
            </a:r>
            <a:endParaRPr lang="zh-CN" altLang="en-US" sz="3600" kern="1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30"/>
              </p:ext>
            </p:extLst>
          </p:nvPr>
        </p:nvGraphicFramePr>
        <p:xfrm>
          <a:off x="917903" y="1292576"/>
          <a:ext cx="5577899" cy="503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" name="Visio" r:id="rId6" imgW="7053094" imgH="6370608" progId="Visio.Drawing.11">
                  <p:embed/>
                </p:oleObj>
              </mc:Choice>
              <mc:Fallback>
                <p:oleObj name="Visio" r:id="rId6" imgW="7053094" imgH="63706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903" y="1292576"/>
                        <a:ext cx="5577899" cy="5034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7034151" y="1274703"/>
            <a:ext cx="0" cy="5086262"/>
          </a:xfrm>
          <a:prstGeom prst="line">
            <a:avLst/>
          </a:prstGeom>
          <a:ln>
            <a:solidFill>
              <a:srgbClr val="9B5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"/>
          <p:cNvSpPr txBox="1"/>
          <p:nvPr/>
        </p:nvSpPr>
        <p:spPr>
          <a:xfrm>
            <a:off x="7703946" y="1997279"/>
            <a:ext cx="2788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u="sng" dirty="0" smtClean="0">
                <a:solidFill>
                  <a:srgbClr val="9B5150"/>
                </a:solidFill>
              </a:rPr>
              <a:t>消息防重处理</a:t>
            </a:r>
            <a:endParaRPr lang="zh-CN" altLang="en-US" sz="1600" b="1" u="sng" dirty="0">
              <a:solidFill>
                <a:srgbClr val="9B5150"/>
              </a:solidFill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7703947" y="2364389"/>
            <a:ext cx="35530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300" dirty="0"/>
              <a:t>基于</a:t>
            </a:r>
            <a:r>
              <a:rPr lang="en-US" altLang="zh-CN" sz="1300" dirty="0" err="1"/>
              <a:t>JimDB</a:t>
            </a:r>
            <a:r>
              <a:rPr lang="zh-CN" altLang="zh-CN" sz="1300" dirty="0"/>
              <a:t>完成消息的防重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每一</a:t>
            </a:r>
            <a:r>
              <a:rPr lang="zh-CN" altLang="en-US" sz="1300" dirty="0" smtClean="0"/>
              <a:t>条消息有全局唯一的</a:t>
            </a:r>
            <a:r>
              <a:rPr lang="en-US" altLang="zh-CN" sz="1300" dirty="0" smtClean="0"/>
              <a:t>ID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缓存时间</a:t>
            </a:r>
            <a:r>
              <a:rPr lang="en-US" altLang="zh-CN" sz="1300" dirty="0"/>
              <a:t>24</a:t>
            </a:r>
            <a:r>
              <a:rPr lang="zh-CN" altLang="en-US" sz="1300" dirty="0"/>
              <a:t>个</a:t>
            </a:r>
            <a:r>
              <a:rPr lang="zh-CN" altLang="en-US" sz="1300" dirty="0" smtClean="0"/>
              <a:t>小时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只保证最近一段时间消息不重复</a:t>
            </a:r>
            <a:endParaRPr lang="en-US" altLang="zh-CN" sz="1300" dirty="0"/>
          </a:p>
        </p:txBody>
      </p:sp>
      <p:sp>
        <p:nvSpPr>
          <p:cNvPr id="29" name="TextBox 19"/>
          <p:cNvSpPr txBox="1"/>
          <p:nvPr/>
        </p:nvSpPr>
        <p:spPr>
          <a:xfrm>
            <a:off x="7703947" y="4187241"/>
            <a:ext cx="2788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u="sng" dirty="0" smtClean="0">
                <a:solidFill>
                  <a:srgbClr val="9B5150"/>
                </a:solidFill>
              </a:rPr>
              <a:t>消息累加重试机制</a:t>
            </a:r>
            <a:endParaRPr lang="zh-CN" altLang="en-US" sz="1600" b="1" u="sng" dirty="0">
              <a:solidFill>
                <a:srgbClr val="9B5150"/>
              </a:solidFill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7703948" y="4554351"/>
            <a:ext cx="35530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按</a:t>
            </a:r>
            <a:r>
              <a:rPr lang="en-US" altLang="zh-CN" sz="1300" dirty="0" err="1" smtClean="0"/>
              <a:t>venderId</a:t>
            </a:r>
            <a:r>
              <a:rPr lang="zh-CN" altLang="en-US" sz="1300" dirty="0"/>
              <a:t>拆</a:t>
            </a:r>
            <a:r>
              <a:rPr lang="zh-CN" altLang="en-US" sz="1300" dirty="0" smtClean="0"/>
              <a:t>分任务</a:t>
            </a:r>
            <a:endParaRPr lang="en-US" altLang="zh-CN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使用</a:t>
            </a:r>
            <a:r>
              <a:rPr lang="en-US" altLang="zh-CN" sz="1300" dirty="0"/>
              <a:t>mongo</a:t>
            </a:r>
            <a:r>
              <a:rPr lang="zh-CN" altLang="en-US" sz="1300" dirty="0"/>
              <a:t>原子</a:t>
            </a:r>
            <a:r>
              <a:rPr lang="zh-CN" altLang="en-US" sz="1300" dirty="0" smtClean="0"/>
              <a:t>操作</a:t>
            </a:r>
            <a:r>
              <a:rPr lang="en-US" altLang="zh-CN" sz="1300" dirty="0" smtClean="0"/>
              <a:t>$</a:t>
            </a:r>
            <a:r>
              <a:rPr lang="en-US" altLang="zh-CN" sz="1300" dirty="0" err="1"/>
              <a:t>inc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预缓存维表数据</a:t>
            </a:r>
            <a:endParaRPr lang="en-US" altLang="zh-CN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/>
              <a:t>增加失败重试次数</a:t>
            </a:r>
            <a:endParaRPr lang="en-US" altLang="zh-CN" sz="1300" dirty="0" smtClean="0"/>
          </a:p>
        </p:txBody>
      </p:sp>
    </p:spTree>
    <p:extLst>
      <p:ext uri="{BB962C8B-B14F-4D97-AF65-F5344CB8AC3E}">
        <p14:creationId xmlns:p14="http://schemas.microsoft.com/office/powerpoint/2010/main" val="9033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1"/>
          <p:cNvSpPr txBox="1"/>
          <p:nvPr/>
        </p:nvSpPr>
        <p:spPr>
          <a:xfrm>
            <a:off x="0" y="0"/>
            <a:ext cx="5447899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12761" y="2640990"/>
            <a:ext cx="4222376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" y="73317"/>
            <a:ext cx="2419350" cy="7048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690190" y="969896"/>
            <a:ext cx="7685944" cy="1039880"/>
            <a:chOff x="4047251" y="454445"/>
            <a:chExt cx="7685944" cy="1039880"/>
          </a:xfrm>
        </p:grpSpPr>
        <p:grpSp>
          <p:nvGrpSpPr>
            <p:cNvPr id="16" name="组合 15"/>
            <p:cNvGrpSpPr/>
            <p:nvPr/>
          </p:nvGrpSpPr>
          <p:grpSpPr>
            <a:xfrm>
              <a:off x="4047251" y="454445"/>
              <a:ext cx="1063760" cy="1039880"/>
              <a:chOff x="2008238" y="2389239"/>
              <a:chExt cx="2079522" cy="207952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008238" y="2389239"/>
                <a:ext cx="2079522" cy="2079522"/>
                <a:chOff x="7772399" y="3775587"/>
                <a:chExt cx="2079522" cy="2079522"/>
              </a:xfrm>
              <a:solidFill>
                <a:schemeClr val="bg1"/>
              </a:solidFill>
            </p:grpSpPr>
            <p:sp>
              <p:nvSpPr>
                <p:cNvPr id="20" name="空心弧 19"/>
                <p:cNvSpPr/>
                <p:nvPr/>
              </p:nvSpPr>
              <p:spPr>
                <a:xfrm>
                  <a:off x="7875640" y="3878827"/>
                  <a:ext cx="1873044" cy="1873046"/>
                </a:xfrm>
                <a:prstGeom prst="blockArc">
                  <a:avLst>
                    <a:gd name="adj1" fmla="val 2593583"/>
                    <a:gd name="adj2" fmla="val 838475"/>
                    <a:gd name="adj3" fmla="val 4553"/>
                  </a:avLst>
                </a:prstGeom>
                <a:solidFill>
                  <a:srgbClr val="9B5150">
                    <a:alpha val="78000"/>
                  </a:srgb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空心弧 20"/>
                <p:cNvSpPr/>
                <p:nvPr/>
              </p:nvSpPr>
              <p:spPr>
                <a:xfrm flipH="1">
                  <a:off x="7812957" y="3816144"/>
                  <a:ext cx="1998408" cy="1998408"/>
                </a:xfrm>
                <a:prstGeom prst="blockArc">
                  <a:avLst>
                    <a:gd name="adj1" fmla="val 14449133"/>
                    <a:gd name="adj2" fmla="val 13621727"/>
                    <a:gd name="adj3" fmla="val 969"/>
                  </a:avLst>
                </a:prstGeom>
                <a:solidFill>
                  <a:schemeClr val="bg1">
                    <a:alpha val="45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空心弧 21"/>
                <p:cNvSpPr/>
                <p:nvPr/>
              </p:nvSpPr>
              <p:spPr>
                <a:xfrm flipV="1">
                  <a:off x="7772399" y="3775587"/>
                  <a:ext cx="2079522" cy="2079522"/>
                </a:xfrm>
                <a:prstGeom prst="blockArc">
                  <a:avLst>
                    <a:gd name="adj1" fmla="val 2201999"/>
                    <a:gd name="adj2" fmla="val 1076694"/>
                    <a:gd name="adj3" fmla="val 433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" name="文本框 14"/>
              <p:cNvSpPr txBox="1"/>
              <p:nvPr/>
            </p:nvSpPr>
            <p:spPr>
              <a:xfrm>
                <a:off x="2337868" y="2778156"/>
                <a:ext cx="1471029" cy="131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698"/>
                <a:r>
                  <a:rPr lang="en-US" altLang="zh-CN" sz="3600" dirty="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01</a:t>
                </a:r>
                <a:endPara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本框 18"/>
            <p:cNvSpPr txBox="1"/>
            <p:nvPr/>
          </p:nvSpPr>
          <p:spPr>
            <a:xfrm>
              <a:off x="5226517" y="563821"/>
              <a:ext cx="6506678" cy="80241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数据应用组介绍</a:t>
              </a:r>
              <a:endParaRPr lang="zh-CN" altLang="en-US" sz="36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90190" y="2234799"/>
            <a:ext cx="7685944" cy="1039880"/>
            <a:chOff x="4047251" y="1906255"/>
            <a:chExt cx="7685944" cy="1039880"/>
          </a:xfrm>
        </p:grpSpPr>
        <p:grpSp>
          <p:nvGrpSpPr>
            <p:cNvPr id="24" name="组合 23"/>
            <p:cNvGrpSpPr/>
            <p:nvPr/>
          </p:nvGrpSpPr>
          <p:grpSpPr>
            <a:xfrm>
              <a:off x="4047251" y="1906255"/>
              <a:ext cx="1063760" cy="1039880"/>
              <a:chOff x="2008238" y="2389239"/>
              <a:chExt cx="2079522" cy="2079522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2008238" y="2389239"/>
                <a:ext cx="2079522" cy="2079522"/>
                <a:chOff x="7772399" y="3775587"/>
                <a:chExt cx="2079522" cy="2079522"/>
              </a:xfrm>
              <a:solidFill>
                <a:schemeClr val="bg1"/>
              </a:solidFill>
            </p:grpSpPr>
            <p:sp>
              <p:nvSpPr>
                <p:cNvPr id="28" name="空心弧 27"/>
                <p:cNvSpPr/>
                <p:nvPr/>
              </p:nvSpPr>
              <p:spPr>
                <a:xfrm>
                  <a:off x="7875640" y="3878827"/>
                  <a:ext cx="1873044" cy="1873046"/>
                </a:xfrm>
                <a:prstGeom prst="blockArc">
                  <a:avLst>
                    <a:gd name="adj1" fmla="val 2593583"/>
                    <a:gd name="adj2" fmla="val 838475"/>
                    <a:gd name="adj3" fmla="val 4553"/>
                  </a:avLst>
                </a:prstGeom>
                <a:solidFill>
                  <a:srgbClr val="9B5150">
                    <a:alpha val="78000"/>
                  </a:srgb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空心弧 28"/>
                <p:cNvSpPr/>
                <p:nvPr/>
              </p:nvSpPr>
              <p:spPr>
                <a:xfrm flipH="1">
                  <a:off x="7812957" y="3816144"/>
                  <a:ext cx="1998408" cy="1998408"/>
                </a:xfrm>
                <a:prstGeom prst="blockArc">
                  <a:avLst>
                    <a:gd name="adj1" fmla="val 14449133"/>
                    <a:gd name="adj2" fmla="val 13621727"/>
                    <a:gd name="adj3" fmla="val 969"/>
                  </a:avLst>
                </a:prstGeom>
                <a:solidFill>
                  <a:schemeClr val="bg1">
                    <a:alpha val="45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空心弧 29"/>
                <p:cNvSpPr/>
                <p:nvPr/>
              </p:nvSpPr>
              <p:spPr>
                <a:xfrm flipV="1">
                  <a:off x="7772399" y="3775587"/>
                  <a:ext cx="2079522" cy="2079522"/>
                </a:xfrm>
                <a:prstGeom prst="blockArc">
                  <a:avLst>
                    <a:gd name="adj1" fmla="val 2201999"/>
                    <a:gd name="adj2" fmla="val 1076694"/>
                    <a:gd name="adj3" fmla="val 433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" name="文本框 21"/>
              <p:cNvSpPr txBox="1"/>
              <p:nvPr/>
            </p:nvSpPr>
            <p:spPr>
              <a:xfrm>
                <a:off x="2337868" y="2778156"/>
                <a:ext cx="1476588" cy="1292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698"/>
                <a:r>
                  <a:rPr lang="en-US" altLang="zh-CN" sz="3600" dirty="0" smtClean="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02</a:t>
                </a:r>
                <a:endPara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文本框 26"/>
            <p:cNvSpPr txBox="1"/>
            <p:nvPr/>
          </p:nvSpPr>
          <p:spPr>
            <a:xfrm>
              <a:off x="5226517" y="2015631"/>
              <a:ext cx="6506678" cy="80241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离线数据分析</a:t>
              </a:r>
              <a:endParaRPr lang="zh-CN" altLang="en-US" sz="36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90190" y="3499702"/>
            <a:ext cx="7685944" cy="1039880"/>
            <a:chOff x="4085750" y="3327954"/>
            <a:chExt cx="7685944" cy="1039880"/>
          </a:xfrm>
        </p:grpSpPr>
        <p:grpSp>
          <p:nvGrpSpPr>
            <p:cNvPr id="32" name="组合 31"/>
            <p:cNvGrpSpPr/>
            <p:nvPr/>
          </p:nvGrpSpPr>
          <p:grpSpPr>
            <a:xfrm>
              <a:off x="4085750" y="3327954"/>
              <a:ext cx="1063760" cy="1039880"/>
              <a:chOff x="2008238" y="2389239"/>
              <a:chExt cx="2079522" cy="2079522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008238" y="2389239"/>
                <a:ext cx="2079522" cy="2079522"/>
                <a:chOff x="7772399" y="3775587"/>
                <a:chExt cx="2079522" cy="2079522"/>
              </a:xfrm>
              <a:solidFill>
                <a:schemeClr val="bg1"/>
              </a:solidFill>
            </p:grpSpPr>
            <p:sp>
              <p:nvSpPr>
                <p:cNvPr id="36" name="空心弧 35"/>
                <p:cNvSpPr/>
                <p:nvPr/>
              </p:nvSpPr>
              <p:spPr>
                <a:xfrm>
                  <a:off x="7875640" y="3878827"/>
                  <a:ext cx="1873044" cy="1873046"/>
                </a:xfrm>
                <a:prstGeom prst="blockArc">
                  <a:avLst>
                    <a:gd name="adj1" fmla="val 2593583"/>
                    <a:gd name="adj2" fmla="val 838475"/>
                    <a:gd name="adj3" fmla="val 4553"/>
                  </a:avLst>
                </a:prstGeom>
                <a:solidFill>
                  <a:srgbClr val="9B5150">
                    <a:alpha val="78000"/>
                  </a:srgb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空心弧 36"/>
                <p:cNvSpPr/>
                <p:nvPr/>
              </p:nvSpPr>
              <p:spPr>
                <a:xfrm flipH="1">
                  <a:off x="7812957" y="3816144"/>
                  <a:ext cx="1998408" cy="1998408"/>
                </a:xfrm>
                <a:prstGeom prst="blockArc">
                  <a:avLst>
                    <a:gd name="adj1" fmla="val 14449133"/>
                    <a:gd name="adj2" fmla="val 13621727"/>
                    <a:gd name="adj3" fmla="val 969"/>
                  </a:avLst>
                </a:prstGeom>
                <a:solidFill>
                  <a:schemeClr val="bg1">
                    <a:alpha val="45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空心弧 37"/>
                <p:cNvSpPr/>
                <p:nvPr/>
              </p:nvSpPr>
              <p:spPr>
                <a:xfrm flipV="1">
                  <a:off x="7772399" y="3775587"/>
                  <a:ext cx="2079522" cy="2079522"/>
                </a:xfrm>
                <a:prstGeom prst="blockArc">
                  <a:avLst>
                    <a:gd name="adj1" fmla="val 2201999"/>
                    <a:gd name="adj2" fmla="val 1076694"/>
                    <a:gd name="adj3" fmla="val 433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solidFill>
                    <a:srgbClr val="9B51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698"/>
                  <a:endParaRPr lang="zh-CN" altLang="en-US" sz="140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" name="文本框 29"/>
              <p:cNvSpPr txBox="1"/>
              <p:nvPr/>
            </p:nvSpPr>
            <p:spPr>
              <a:xfrm>
                <a:off x="2337868" y="2778156"/>
                <a:ext cx="1476588" cy="1292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698"/>
                <a:r>
                  <a:rPr lang="en-US" altLang="zh-CN" sz="3600" dirty="0" smtClean="0">
                    <a:solidFill>
                      <a:srgbClr val="9B51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03</a:t>
                </a:r>
                <a:endPara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文本框 34"/>
            <p:cNvSpPr txBox="1"/>
            <p:nvPr/>
          </p:nvSpPr>
          <p:spPr>
            <a:xfrm>
              <a:off x="5265016" y="3437330"/>
              <a:ext cx="6506678" cy="80241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3600" dirty="0">
                  <a:solidFill>
                    <a:srgbClr val="9B51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实时数据处理</a:t>
              </a:r>
              <a:endParaRPr lang="zh-CN" altLang="en-US" sz="36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2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2764"/>
            <a:ext cx="12192000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5297" y="2698543"/>
            <a:ext cx="606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Q&amp;A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2764"/>
            <a:ext cx="12192000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5297" y="2698543"/>
            <a:ext cx="606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</a:rPr>
              <a:t>谢谢！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5447899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583182" y="2169526"/>
            <a:ext cx="1978164" cy="1933046"/>
            <a:chOff x="2008239" y="2389239"/>
            <a:chExt cx="2079522" cy="2079522"/>
          </a:xfrm>
        </p:grpSpPr>
        <p:grpSp>
          <p:nvGrpSpPr>
            <p:cNvPr id="48" name="组合 47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50" name="空心弧 49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空心弧 50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空心弧 51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404786" y="2835442"/>
              <a:ext cx="1238914" cy="1191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98"/>
              <a:r>
                <a:rPr lang="en-US" altLang="zh-CN" sz="6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681381" y="2687950"/>
            <a:ext cx="6122692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48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</a:t>
            </a:r>
            <a:r>
              <a:rPr lang="zh-CN" altLang="en-US" sz="48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组介绍</a:t>
            </a:r>
            <a:endParaRPr lang="zh-CN" altLang="en-US" sz="48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9506" y="3498585"/>
            <a:ext cx="6264000" cy="155212"/>
          </a:xfrm>
          <a:prstGeom prst="rect">
            <a:avLst/>
          </a:prstGeom>
          <a:solidFill>
            <a:srgbClr val="9B5150"/>
          </a:solidFill>
          <a:ln>
            <a:solidFill>
              <a:srgbClr val="9B5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" y="73317"/>
            <a:ext cx="2419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应用介绍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数据产品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9" y="1824606"/>
            <a:ext cx="6151154" cy="389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036630" y="1386469"/>
            <a:ext cx="1840667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ea typeface="微软雅黑" panose="020B0503020204020204" pitchFamily="34" charset="-122"/>
              </a:rPr>
              <a:t>数据</a:t>
            </a:r>
            <a:r>
              <a:rPr lang="zh-CN" altLang="en-US" sz="1400" b="1" dirty="0" smtClean="0">
                <a:ea typeface="微软雅黑" panose="020B0503020204020204" pitchFamily="34" charset="-122"/>
              </a:rPr>
              <a:t>管家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92" y="1818269"/>
            <a:ext cx="5131230" cy="389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 flipH="1">
            <a:off x="8416036" y="1386469"/>
            <a:ext cx="1387576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ea typeface="微软雅黑" panose="020B0503020204020204" pitchFamily="34" charset="-122"/>
              </a:rPr>
              <a:t>全球购</a:t>
            </a:r>
            <a:r>
              <a:rPr lang="zh-CN" altLang="en-US" sz="1400" b="1" dirty="0" smtClean="0">
                <a:ea typeface="微软雅黑" panose="020B0503020204020204" pitchFamily="34" charset="-122"/>
              </a:rPr>
              <a:t>管家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3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数据应用组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数据服务支撑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85406" y="1158984"/>
            <a:ext cx="2519362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卖家服务评估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8" y="1567288"/>
            <a:ext cx="5662754" cy="255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015153" y="1158984"/>
            <a:ext cx="2519362" cy="43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活动提报资质接口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756" y="1682433"/>
            <a:ext cx="4496790" cy="203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Administrator\Documents\JDdongdong\JIMEnterprise\guoqiang9\Temp\JdOnline20150509100737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7"/>
          <a:stretch/>
        </p:blipFill>
        <p:spPr bwMode="auto">
          <a:xfrm>
            <a:off x="7440865" y="3379608"/>
            <a:ext cx="4022881" cy="262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7" y="3720041"/>
            <a:ext cx="5528176" cy="259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5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应用介绍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13" name="TextBox 19"/>
          <p:cNvSpPr txBox="1"/>
          <p:nvPr/>
        </p:nvSpPr>
        <p:spPr>
          <a:xfrm>
            <a:off x="2561929" y="1997279"/>
            <a:ext cx="6772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9B5150"/>
                </a:solidFill>
              </a:rPr>
              <a:t>数据产品</a:t>
            </a:r>
            <a:endParaRPr lang="en-US" altLang="zh-CN" sz="2800" b="1" dirty="0" smtClean="0">
              <a:solidFill>
                <a:srgbClr val="9B51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rgbClr val="9B515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9B5150"/>
                </a:solidFill>
              </a:rPr>
              <a:t>为业务提供易用高效的数据产品</a:t>
            </a:r>
            <a:endParaRPr lang="en-US" altLang="zh-CN" sz="2800" b="1" dirty="0" smtClean="0">
              <a:solidFill>
                <a:srgbClr val="9B5150"/>
              </a:solidFill>
            </a:endParaRPr>
          </a:p>
          <a:p>
            <a:endParaRPr lang="en-US" altLang="zh-CN" sz="2800" b="1" dirty="0">
              <a:solidFill>
                <a:srgbClr val="9B5150"/>
              </a:solidFill>
            </a:endParaRPr>
          </a:p>
          <a:p>
            <a:endParaRPr lang="en-US" altLang="zh-CN" sz="2800" b="1" dirty="0" smtClean="0">
              <a:solidFill>
                <a:srgbClr val="9B51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9B5150"/>
                </a:solidFill>
              </a:rPr>
              <a:t>数据</a:t>
            </a:r>
            <a:r>
              <a:rPr lang="zh-CN" altLang="en-US" sz="2800" b="1" dirty="0" smtClean="0">
                <a:solidFill>
                  <a:srgbClr val="9B5150"/>
                </a:solidFill>
              </a:rPr>
              <a:t>服务</a:t>
            </a:r>
            <a:endParaRPr lang="en-US" altLang="zh-CN" sz="2800" b="1" dirty="0" smtClean="0">
              <a:solidFill>
                <a:srgbClr val="9B51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b="1" dirty="0">
              <a:solidFill>
                <a:srgbClr val="9B515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9B5150"/>
                </a:solidFill>
              </a:rPr>
              <a:t>为兄弟部门提供数据支撑</a:t>
            </a:r>
            <a:r>
              <a:rPr lang="zh-CN" altLang="en-US" sz="2800" b="1" dirty="0" smtClean="0">
                <a:solidFill>
                  <a:srgbClr val="9B5150"/>
                </a:solidFill>
              </a:rPr>
              <a:t>服务</a:t>
            </a:r>
            <a:endParaRPr lang="en-US" altLang="zh-CN" sz="2800" b="1" dirty="0" smtClean="0">
              <a:solidFill>
                <a:srgbClr val="9B5150"/>
              </a:solidFill>
            </a:endParaRPr>
          </a:p>
          <a:p>
            <a:endParaRPr lang="zh-CN" altLang="en-US" sz="2800" b="1" dirty="0">
              <a:solidFill>
                <a:srgbClr val="9B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5447899" cy="6858000"/>
          </a:xfrm>
          <a:prstGeom prst="rect">
            <a:avLst/>
          </a:prstGeom>
          <a:solidFill>
            <a:srgbClr val="9B51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583182" y="2169526"/>
            <a:ext cx="1978164" cy="1933046"/>
            <a:chOff x="2008239" y="2389239"/>
            <a:chExt cx="2079522" cy="2079522"/>
          </a:xfrm>
        </p:grpSpPr>
        <p:grpSp>
          <p:nvGrpSpPr>
            <p:cNvPr id="48" name="组合 47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50" name="空心弧 49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空心弧 50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空心弧 51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98"/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404786" y="2835442"/>
              <a:ext cx="1238914" cy="1191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98"/>
              <a:r>
                <a:rPr lang="en-US" altLang="zh-CN" sz="6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681380" y="2687950"/>
            <a:ext cx="6312125" cy="8024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4800" dirty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4800" dirty="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480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9506" y="3498585"/>
            <a:ext cx="6264000" cy="155212"/>
          </a:xfrm>
          <a:prstGeom prst="rect">
            <a:avLst/>
          </a:prstGeom>
          <a:solidFill>
            <a:srgbClr val="9B5150"/>
          </a:solidFill>
          <a:ln>
            <a:solidFill>
              <a:srgbClr val="9B5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" y="73317"/>
            <a:ext cx="2419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54842" y="1160060"/>
            <a:ext cx="11453980" cy="1393135"/>
          </a:xfrm>
          <a:prstGeom prst="roundRect">
            <a:avLst>
              <a:gd name="adj" fmla="val 8889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离线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数据全部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来源于大数据仓库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大数据仓库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营销集市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集市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25000"/>
              </a:lnSpc>
              <a:buFont typeface="Verdana" panose="020B0604030504040204" pitchFamily="34" charset="0"/>
              <a:buChar char="●"/>
            </a:pP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5631" y="3732710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5230" y="3713134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232277" y="3713134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9586176" y="4002710"/>
            <a:ext cx="648000" cy="288000"/>
          </a:xfrm>
          <a:prstGeom prst="rightArrow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94117" y="4023341"/>
            <a:ext cx="64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13511" y="4332387"/>
            <a:ext cx="7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抽取</a:t>
            </a:r>
            <a:endParaRPr lang="zh-CN" altLang="en-US" sz="1400" b="1" dirty="0"/>
          </a:p>
        </p:txBody>
      </p:sp>
      <p:sp>
        <p:nvSpPr>
          <p:cNvPr id="16" name="圆角矩形 15"/>
          <p:cNvSpPr/>
          <p:nvPr/>
        </p:nvSpPr>
        <p:spPr>
          <a:xfrm>
            <a:off x="7944767" y="3735963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管家数据库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0256" y="3271624"/>
            <a:ext cx="79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清洗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352868" y="4333875"/>
            <a:ext cx="595746" cy="30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推送</a:t>
            </a:r>
            <a:endParaRPr lang="zh-CN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6834420" y="4332386"/>
            <a:ext cx="111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推数工具</a:t>
            </a:r>
          </a:p>
        </p:txBody>
      </p:sp>
      <p:sp>
        <p:nvSpPr>
          <p:cNvPr id="21" name="右箭头 20"/>
          <p:cNvSpPr/>
          <p:nvPr/>
        </p:nvSpPr>
        <p:spPr>
          <a:xfrm>
            <a:off x="4326741" y="3983134"/>
            <a:ext cx="64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弧形箭头 21"/>
          <p:cNvSpPr/>
          <p:nvPr/>
        </p:nvSpPr>
        <p:spPr>
          <a:xfrm>
            <a:off x="2709681" y="3125176"/>
            <a:ext cx="1360598" cy="454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2658" y="3275069"/>
            <a:ext cx="901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汇总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0373464" y="3756953"/>
            <a:ext cx="1440000" cy="82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管家前端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828379" y="4002710"/>
            <a:ext cx="64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91419" y="3286935"/>
            <a:ext cx="79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权限</a:t>
            </a:r>
            <a:endParaRPr lang="zh-CN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9663367" y="4333875"/>
            <a:ext cx="555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展示</a:t>
            </a:r>
          </a:p>
        </p:txBody>
      </p:sp>
      <p:sp>
        <p:nvSpPr>
          <p:cNvPr id="30" name="上弧形箭头 29"/>
          <p:cNvSpPr/>
          <p:nvPr/>
        </p:nvSpPr>
        <p:spPr>
          <a:xfrm>
            <a:off x="5267353" y="3125176"/>
            <a:ext cx="1360598" cy="454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上弧形箭头 30"/>
          <p:cNvSpPr/>
          <p:nvPr/>
        </p:nvSpPr>
        <p:spPr>
          <a:xfrm>
            <a:off x="10413165" y="3146397"/>
            <a:ext cx="1360598" cy="454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14106" y="3286935"/>
            <a:ext cx="901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多维度</a:t>
            </a:r>
            <a:endParaRPr lang="zh-CN" altLang="en-US" sz="1400" b="1" dirty="0"/>
          </a:p>
        </p:txBody>
      </p:sp>
      <p:sp>
        <p:nvSpPr>
          <p:cNvPr id="33" name="上弧形箭头 32"/>
          <p:cNvSpPr/>
          <p:nvPr/>
        </p:nvSpPr>
        <p:spPr>
          <a:xfrm>
            <a:off x="7944767" y="3163683"/>
            <a:ext cx="1360598" cy="454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553979" y="4834961"/>
            <a:ext cx="2015187" cy="145896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JDW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推数工具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推送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推送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分库分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391400" y="4965766"/>
            <a:ext cx="1318281" cy="414000"/>
          </a:xfrm>
          <a:prstGeom prst="roundRect">
            <a:avLst>
              <a:gd name="adj" fmla="val 8889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京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东直通车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991403"/>
          </a:xfrm>
          <a:prstGeom prst="rect">
            <a:avLst/>
          </a:prstGeom>
          <a:solidFill>
            <a:srgbClr val="9B5150"/>
          </a:solidFill>
        </p:spPr>
        <p:txBody>
          <a:bodyPr wrap="square" rtlCol="0" anchor="ctr" anchorCtr="0">
            <a:noAutofit/>
          </a:bodyPr>
          <a:lstStyle/>
          <a:p>
            <a:pPr marL="176213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数据口径说明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79" y="6487889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E3AF16-BFD9-40DF-BE05-7E5D77C0C98D}" type="slidenum">
              <a:rPr lang="zh-CN" altLang="en-US" sz="1050" smtClean="0">
                <a:solidFill>
                  <a:srgbClr val="9B5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sz="1050" dirty="0">
              <a:solidFill>
                <a:srgbClr val="9B51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248050"/>
            <a:ext cx="2208963" cy="468841"/>
          </a:xfrm>
          <a:prstGeom prst="rect">
            <a:avLst/>
          </a:prstGeom>
        </p:spPr>
      </p:pic>
      <p:sp>
        <p:nvSpPr>
          <p:cNvPr id="37" name="TextBox 19"/>
          <p:cNvSpPr txBox="1"/>
          <p:nvPr/>
        </p:nvSpPr>
        <p:spPr>
          <a:xfrm>
            <a:off x="2008887" y="1363409"/>
            <a:ext cx="78870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销售数据存在数据口径，不同口径数据差异很大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财务口径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库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交易额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减去退货退货交易额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有效口径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先</a:t>
            </a:r>
            <a:r>
              <a:rPr lang="zh-CN" altLang="en-US" sz="2000" dirty="0"/>
              <a:t>款</a:t>
            </a:r>
            <a:r>
              <a:rPr lang="zh-CN" altLang="en-US" sz="2000" dirty="0" smtClean="0"/>
              <a:t>付款，后</a:t>
            </a:r>
            <a:r>
              <a:rPr lang="zh-CN" altLang="en-US" sz="2000" dirty="0"/>
              <a:t>款</a:t>
            </a:r>
            <a:r>
              <a:rPr lang="zh-CN" altLang="en-US" sz="2000" dirty="0" smtClean="0"/>
              <a:t>提交订单的交易额</a:t>
            </a:r>
            <a:endParaRPr lang="en-US" altLang="zh-CN" sz="20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不含退货拒收</a:t>
            </a:r>
            <a:endParaRPr lang="en-US" altLang="zh-CN" sz="20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CN" sz="2800" b="1" dirty="0" smtClean="0">
              <a:solidFill>
                <a:srgbClr val="9B5150"/>
              </a:solidFill>
            </a:endParaRPr>
          </a:p>
          <a:p>
            <a:pPr lvl="1" indent="-4572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收订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口径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/>
              <a:t>先款</a:t>
            </a:r>
            <a:r>
              <a:rPr lang="zh-CN" altLang="en-US" sz="2000" dirty="0" smtClean="0"/>
              <a:t>付款</a:t>
            </a:r>
            <a:endParaRPr lang="en-US" altLang="zh-CN" sz="20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后</a:t>
            </a:r>
            <a:r>
              <a:rPr lang="zh-CN" altLang="en-US" sz="2000" dirty="0"/>
              <a:t>款提交</a:t>
            </a:r>
            <a:r>
              <a:rPr lang="zh-CN" altLang="en-US" sz="2000" dirty="0" smtClean="0"/>
              <a:t>订单（</a:t>
            </a:r>
            <a:r>
              <a:rPr lang="zh-CN" altLang="en-US" sz="2000" dirty="0"/>
              <a:t>剔除</a:t>
            </a:r>
            <a:r>
              <a:rPr lang="en-US" altLang="zh-CN" sz="2000" dirty="0"/>
              <a:t>10</a:t>
            </a:r>
            <a:r>
              <a:rPr lang="zh-CN" altLang="en-US" sz="2000" dirty="0"/>
              <a:t>万以上未付款订单金额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000" dirty="0"/>
              <a:t>不含退货</a:t>
            </a:r>
            <a:r>
              <a:rPr lang="zh-CN" altLang="en-US" sz="2000" dirty="0" smtClean="0"/>
              <a:t>拒收</a:t>
            </a:r>
            <a:endParaRPr lang="en-US" altLang="zh-CN" sz="20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CN" sz="2000" b="1" dirty="0">
              <a:solidFill>
                <a:srgbClr val="9B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585</Words>
  <Application>Microsoft Office PowerPoint</Application>
  <PresentationFormat>自定义</PresentationFormat>
  <Paragraphs>187</Paragraphs>
  <Slides>21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杨琨</dc:creator>
  <cp:lastModifiedBy>王海波</cp:lastModifiedBy>
  <cp:revision>440</cp:revision>
  <dcterms:created xsi:type="dcterms:W3CDTF">2015-03-23T10:21:59Z</dcterms:created>
  <dcterms:modified xsi:type="dcterms:W3CDTF">2015-08-05T01:23:16Z</dcterms:modified>
</cp:coreProperties>
</file>