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35cb70b9a937414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4" r:id="rId2"/>
    <p:sldId id="275" r:id="rId3"/>
    <p:sldId id="276" r:id="rId4"/>
    <p:sldId id="301" r:id="rId5"/>
    <p:sldId id="295" r:id="rId6"/>
    <p:sldId id="297" r:id="rId7"/>
    <p:sldId id="298" r:id="rId8"/>
    <p:sldId id="296" r:id="rId9"/>
    <p:sldId id="293" r:id="rId10"/>
    <p:sldId id="300" r:id="rId11"/>
    <p:sldId id="302" r:id="rId12"/>
    <p:sldId id="277" r:id="rId13"/>
    <p:sldId id="278" r:id="rId14"/>
    <p:sldId id="325" r:id="rId15"/>
    <p:sldId id="303" r:id="rId16"/>
    <p:sldId id="311" r:id="rId17"/>
    <p:sldId id="308" r:id="rId18"/>
    <p:sldId id="309" r:id="rId19"/>
    <p:sldId id="310" r:id="rId20"/>
    <p:sldId id="299" r:id="rId21"/>
    <p:sldId id="312" r:id="rId22"/>
    <p:sldId id="280" r:id="rId23"/>
    <p:sldId id="313" r:id="rId24"/>
    <p:sldId id="314" r:id="rId25"/>
    <p:sldId id="318" r:id="rId26"/>
    <p:sldId id="319" r:id="rId27"/>
    <p:sldId id="321" r:id="rId28"/>
    <p:sldId id="281" r:id="rId29"/>
    <p:sldId id="322" r:id="rId30"/>
    <p:sldId id="326" r:id="rId31"/>
    <p:sldId id="323" r:id="rId32"/>
    <p:sldId id="324" r:id="rId33"/>
    <p:sldId id="27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F020C-8822-41B4-90AA-E5CD18DA381B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976B8-E2E3-4811-A717-80CA1AF5C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9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8C8A09-8821-400A-BD6F-7828B8FA76D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4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B295BC-A80D-466F-B3FE-41D57599DD13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5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Visio_2003-2010___1.vsd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uardian.gms.j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p.gms.jd.com/manage/db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813" y="-19050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12775" y="1355398"/>
            <a:ext cx="7775649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稳定性可靠性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京东商品系统架构分享</a:t>
            </a:r>
            <a:endParaRPr lang="en-US" altLang="zh-CN" sz="4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364088" y="4268855"/>
            <a:ext cx="1944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chemeClr val="bg1"/>
                </a:solidFill>
              </a:rPr>
              <a:t>               2017/8  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3347864" y="3773071"/>
            <a:ext cx="4752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交易平台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商品与券卡研发组  尤凤凯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3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经验总结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700" y="908720"/>
            <a:ext cx="8229600" cy="576064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做存储规划</a:t>
            </a:r>
            <a:r>
              <a:rPr lang="zh-CN" altLang="en-US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（支持数量级、时间）</a:t>
            </a:r>
            <a:endParaRPr lang="en-US" altLang="zh-CN" sz="2400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Pre-</a:t>
            </a:r>
            <a:r>
              <a:rPr lang="en-US" altLang="zh-CN" sz="2400" dirty="0" err="1">
                <a:latin typeface="Franklin Gothic Book" panose="020B0503020102020204" pitchFamily="34" charset="0"/>
                <a:ea typeface="黑体" panose="02010609060101010101" pitchFamily="49" charset="-122"/>
              </a:rPr>
              <a:t>Sharding</a:t>
            </a:r>
            <a:r>
              <a:rPr lang="zh-CN" altLang="en-US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，方便下次扩容</a:t>
            </a:r>
            <a:endParaRPr lang="en-US" altLang="zh-CN" sz="2400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  <a:p>
            <a:r>
              <a:rPr lang="zh-CN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读写</a:t>
            </a:r>
            <a:r>
              <a:rPr lang="zh-CN" altLang="zh-CN" sz="2400" dirty="0" smtClean="0">
                <a:latin typeface="Franklin Gothic Book" panose="020B0503020102020204" pitchFamily="34" charset="0"/>
                <a:ea typeface="黑体" panose="02010609060101010101" pitchFamily="49" charset="-122"/>
              </a:rPr>
              <a:t>分离</a:t>
            </a:r>
            <a:endParaRPr lang="en-US" altLang="zh-CN" sz="2400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  <a:p>
            <a:r>
              <a:rPr lang="zh-CN" altLang="zh-CN" sz="2400" dirty="0" smtClean="0">
                <a:latin typeface="Franklin Gothic Book" panose="020B0503020102020204" pitchFamily="34" charset="0"/>
                <a:ea typeface="黑体" panose="02010609060101010101" pitchFamily="49" charset="-122"/>
              </a:rPr>
              <a:t>写操作</a:t>
            </a:r>
            <a:r>
              <a:rPr lang="zh-CN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保持幂等性</a:t>
            </a:r>
            <a:r>
              <a:rPr lang="zh-CN" altLang="zh-CN" sz="2400" dirty="0" smtClean="0">
                <a:latin typeface="Franklin Gothic Book" panose="020B0503020102020204" pitchFamily="34" charset="0"/>
                <a:ea typeface="黑体" panose="02010609060101010101" pitchFamily="49" charset="-122"/>
              </a:rPr>
              <a:t>；</a:t>
            </a:r>
            <a:endParaRPr lang="zh-CN" altLang="zh-CN" sz="2400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  <a:p>
            <a:r>
              <a:rPr lang="zh-CN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按属性拆分表</a:t>
            </a:r>
            <a:r>
              <a:rPr lang="zh-CN" altLang="zh-CN" sz="2400" dirty="0" smtClean="0">
                <a:latin typeface="Franklin Gothic Book" panose="020B050302010202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主</a:t>
            </a:r>
            <a:r>
              <a:rPr lang="zh-CN" altLang="en-US" sz="2400" dirty="0" smtClean="0">
                <a:latin typeface="Franklin Gothic Book" panose="020B0503020102020204" pitchFamily="34" charset="0"/>
                <a:ea typeface="黑体" panose="02010609060101010101" pitchFamily="49" charset="-122"/>
              </a:rPr>
              <a:t>表、</a:t>
            </a:r>
            <a:r>
              <a:rPr lang="zh-CN" altLang="zh-CN" sz="2400" dirty="0" smtClean="0">
                <a:latin typeface="Franklin Gothic Book" panose="020B0503020102020204" pitchFamily="34" charset="0"/>
                <a:ea typeface="黑体" panose="02010609060101010101" pitchFamily="49" charset="-122"/>
              </a:rPr>
              <a:t>扩展</a:t>
            </a:r>
            <a:r>
              <a:rPr lang="zh-CN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表；</a:t>
            </a:r>
          </a:p>
          <a:p>
            <a:r>
              <a:rPr lang="zh-CN" altLang="zh-CN" sz="2400" dirty="0" smtClean="0">
                <a:latin typeface="Franklin Gothic Book" panose="020B0503020102020204" pitchFamily="34" charset="0"/>
                <a:ea typeface="黑体" panose="02010609060101010101" pitchFamily="49" charset="-122"/>
              </a:rPr>
              <a:t>随机</a:t>
            </a:r>
            <a:r>
              <a:rPr lang="zh-CN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读写性能 闪存卡大于</a:t>
            </a:r>
            <a:r>
              <a:rPr lang="en-US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SSD</a:t>
            </a:r>
            <a:r>
              <a:rPr lang="zh-CN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，稳定性</a:t>
            </a:r>
            <a:r>
              <a:rPr lang="en-US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SSD</a:t>
            </a:r>
            <a:r>
              <a:rPr lang="zh-CN" altLang="zh-CN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强于闪存卡</a:t>
            </a:r>
            <a:endParaRPr lang="en-US" altLang="zh-CN" sz="2400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Franklin Gothic Book" panose="020B0503020102020204" pitchFamily="34" charset="0"/>
                <a:ea typeface="黑体" panose="02010609060101010101" pitchFamily="49" charset="-122"/>
              </a:rPr>
              <a:t>读写服务精细化（小接口）</a:t>
            </a:r>
            <a:endParaRPr lang="en-US" altLang="zh-CN" sz="2400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Franklin Gothic Book" panose="020B0503020102020204" pitchFamily="34" charset="0"/>
                <a:ea typeface="黑体" panose="02010609060101010101" pitchFamily="49" charset="-122"/>
              </a:rPr>
              <a:t>只更新要修改的字段</a:t>
            </a:r>
            <a:endParaRPr lang="en-US" altLang="zh-CN" sz="1600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Franklin Gothic Book" panose="020B0503020102020204" pitchFamily="34" charset="0"/>
                <a:ea typeface="黑体" panose="02010609060101010101" pitchFamily="49" charset="-122"/>
              </a:rPr>
              <a:t>只读取需要的字段</a:t>
            </a:r>
            <a:endParaRPr lang="en-US" altLang="zh-CN" sz="1600" dirty="0">
              <a:latin typeface="Franklin Gothic Book" panose="020B0503020102020204" pitchFamily="34" charset="0"/>
              <a:ea typeface="黑体" panose="02010609060101010101" pitchFamily="49" charset="-122"/>
            </a:endParaRPr>
          </a:p>
          <a:p>
            <a:pPr lvl="1">
              <a:buFont typeface="Arial" charset="0"/>
              <a:buChar char="–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46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关键问题</a:t>
            </a:r>
            <a:r>
              <a:rPr lang="en-US" altLang="zh-CN" dirty="0" smtClean="0"/>
              <a:t>—key point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/>
              <a:t>整体稳定性</a:t>
            </a:r>
            <a:endParaRPr lang="en-US" altLang="zh-CN" dirty="0"/>
          </a:p>
          <a:p>
            <a:pPr lvl="1">
              <a:buFont typeface="Arial" charset="0"/>
              <a:buChar char="•"/>
              <a:defRPr/>
            </a:pPr>
            <a:r>
              <a:rPr lang="zh-CN" altLang="en-US" dirty="0"/>
              <a:t>整体</a:t>
            </a:r>
            <a:r>
              <a:rPr lang="zh-CN" altLang="en-US" dirty="0" smtClean="0"/>
              <a:t>架构问题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09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系统架构整体稳定性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c:\users\youfengkai\documents\jddongdong\jimenterprise\bjlfkai\image\5995109cnec1fdc0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3767"/>
            <a:ext cx="8181771" cy="5012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9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解决方案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、系统简化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写只负责写；任务系统负责发送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纽带是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（主、从、</a:t>
            </a:r>
            <a:r>
              <a:rPr lang="en-US" altLang="zh-CN" sz="2400" dirty="0" err="1" smtClean="0"/>
              <a:t>binlog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、异步化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基于</a:t>
            </a:r>
            <a:r>
              <a:rPr lang="zh-CN" altLang="en-US" sz="2400" dirty="0"/>
              <a:t>数据库变更</a:t>
            </a:r>
            <a:r>
              <a:rPr lang="zh-CN" altLang="en-US" sz="2400" dirty="0" smtClean="0"/>
              <a:t>事件，</a:t>
            </a:r>
            <a:r>
              <a:rPr lang="en-US" altLang="zh-CN" sz="2400" dirty="0" smtClean="0"/>
              <a:t>Canal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、可配置化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基于需求发送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2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新架构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 descr="c:\users\youfengkai\documents\jddongdong\jimenterprise\bjlfkai\image\59955723n79d9b60e.jp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6994"/>
            <a:ext cx="8229600" cy="462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4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Canal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--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mysql</a:t>
            </a:r>
            <a:r>
              <a:rPr lang="zh-CN" altLang="en-US" dirty="0">
                <a:solidFill>
                  <a:srgbClr val="C00000"/>
                </a:solidFill>
              </a:rPr>
              <a:t>主从复制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6768752" cy="45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Canal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--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mysql</a:t>
            </a:r>
            <a:r>
              <a:rPr lang="zh-CN" altLang="en-US" dirty="0">
                <a:solidFill>
                  <a:srgbClr val="C00000"/>
                </a:solidFill>
              </a:rPr>
              <a:t>主从复制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6" y="1196752"/>
            <a:ext cx="8229600" cy="38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Canal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内部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93516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Canal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—server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间的</a:t>
            </a:r>
            <a:r>
              <a:rPr lang="en-US" altLang="zh-CN" dirty="0" err="1" smtClean="0"/>
              <a:t>msg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8" y="980728"/>
            <a:ext cx="8229600" cy="48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Canal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--HA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0" y="797436"/>
            <a:ext cx="7617692" cy="56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what we do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、业务支持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采销、商家、供应商、产品管理</a:t>
            </a:r>
            <a:r>
              <a:rPr lang="zh-CN" altLang="en-US" sz="2800" dirty="0" smtClean="0"/>
              <a:t>部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、主数据存储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商品、</a:t>
            </a:r>
            <a:r>
              <a:rPr lang="en-US" altLang="zh-CN" sz="2800" dirty="0" smtClean="0"/>
              <a:t>SKU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、服务（获取及通知）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接过</a:t>
            </a:r>
            <a:r>
              <a:rPr lang="zh-CN" altLang="en-US" sz="2800" dirty="0" smtClean="0"/>
              <a:t>来、发出去、来查询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21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经验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700" y="908720"/>
            <a:ext cx="8229600" cy="5760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3000" dirty="0" smtClean="0"/>
              <a:t>重要的事说</a:t>
            </a:r>
            <a:r>
              <a:rPr lang="en-US" altLang="zh-CN" sz="3000" dirty="0" smtClean="0"/>
              <a:t>3</a:t>
            </a:r>
            <a:r>
              <a:rPr lang="zh-CN" altLang="en-US" sz="3000" dirty="0" smtClean="0"/>
              <a:t>遍，一定是</a:t>
            </a:r>
            <a:r>
              <a:rPr lang="en-US" altLang="zh-CN" sz="3000" b="1" dirty="0" smtClean="0"/>
              <a:t>row</a:t>
            </a:r>
            <a:r>
              <a:rPr lang="zh-CN" altLang="en-US" sz="3000" dirty="0" smtClean="0"/>
              <a:t>模式</a:t>
            </a:r>
            <a:endParaRPr lang="en-US" altLang="zh-CN" sz="3000" dirty="0"/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3000" dirty="0" smtClean="0"/>
              <a:t>按场景决定是否并行处理、异步</a:t>
            </a:r>
            <a:r>
              <a:rPr lang="en-US" altLang="zh-CN" sz="3000" dirty="0" err="1" smtClean="0"/>
              <a:t>ack</a:t>
            </a:r>
            <a:endParaRPr lang="en-US" altLang="zh-CN" sz="3000" dirty="0"/>
          </a:p>
          <a:p>
            <a:r>
              <a:rPr lang="zh-CN" altLang="en-US" sz="2800" dirty="0"/>
              <a:t>消费位点历史快照和回退机制</a:t>
            </a:r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2800" dirty="0"/>
              <a:t>消费</a:t>
            </a:r>
            <a:r>
              <a:rPr lang="zh-CN" altLang="en-US" sz="2800" dirty="0" smtClean="0"/>
              <a:t>位点监控，超过一定时间报警（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分钟，积压）</a:t>
            </a:r>
            <a:endParaRPr lang="en-US" altLang="zh-CN" sz="3000" dirty="0"/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en-US" altLang="zh-CN" sz="3000" dirty="0" err="1" smtClean="0"/>
              <a:t>StandBy</a:t>
            </a:r>
            <a:r>
              <a:rPr lang="zh-CN" altLang="en-US" sz="3000" dirty="0" smtClean="0"/>
              <a:t>模式自动切换数据库</a:t>
            </a:r>
            <a:r>
              <a:rPr lang="en-US" altLang="zh-CN" sz="3000" dirty="0" smtClean="0"/>
              <a:t>—IP</a:t>
            </a:r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3000" dirty="0" smtClean="0"/>
              <a:t>业务量增长、</a:t>
            </a:r>
            <a:r>
              <a:rPr lang="en-US" altLang="zh-CN" sz="3000" dirty="0" smtClean="0"/>
              <a:t>server/client</a:t>
            </a:r>
            <a:r>
              <a:rPr lang="zh-CN" altLang="en-US" sz="3000" dirty="0" smtClean="0"/>
              <a:t>水平扩展</a:t>
            </a:r>
            <a:endParaRPr lang="en-US" altLang="zh-CN" sz="3000" dirty="0" smtClean="0"/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3000" dirty="0" smtClean="0"/>
              <a:t>尽量避免跨机房使用</a:t>
            </a:r>
            <a:endParaRPr lang="en-US" altLang="zh-CN" sz="3000" dirty="0"/>
          </a:p>
          <a:p>
            <a:pPr marL="457200" lvl="1" indent="0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4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Canal</a:t>
            </a:r>
            <a:r>
              <a:rPr lang="zh-CN" altLang="en-US" dirty="0" smtClean="0"/>
              <a:t>应用场景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700" y="908720"/>
            <a:ext cx="8229600" cy="5760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3000" dirty="0" smtClean="0"/>
              <a:t>刷</a:t>
            </a:r>
            <a:r>
              <a:rPr lang="en-US" altLang="zh-CN" sz="3000" dirty="0" err="1" smtClean="0"/>
              <a:t>redis</a:t>
            </a:r>
            <a:endParaRPr lang="en-US" altLang="zh-CN" sz="3000" dirty="0"/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3000" dirty="0" smtClean="0"/>
              <a:t>任务发消息</a:t>
            </a:r>
            <a:endParaRPr lang="en-US" altLang="zh-CN" sz="3000" dirty="0"/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2800" dirty="0" smtClean="0"/>
              <a:t>更新</a:t>
            </a:r>
            <a:r>
              <a:rPr lang="en-US" altLang="zh-CN" sz="2800" dirty="0" smtClean="0"/>
              <a:t>ES</a:t>
            </a:r>
            <a:r>
              <a:rPr lang="zh-CN" altLang="en-US" sz="2800" dirty="0" smtClean="0"/>
              <a:t>索引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3000" dirty="0" smtClean="0"/>
              <a:t>记录日志</a:t>
            </a:r>
            <a:endParaRPr lang="en-US" altLang="zh-CN" sz="3000" dirty="0" smtClean="0"/>
          </a:p>
          <a:p>
            <a:pPr>
              <a:lnSpc>
                <a:spcPct val="90000"/>
              </a:lnSpc>
              <a:buFont typeface="Arial" charset="0"/>
              <a:defRPr/>
            </a:pPr>
            <a:r>
              <a:rPr lang="zh-CN" altLang="en-US" sz="3000" dirty="0" smtClean="0"/>
              <a:t>其他需要异步解决方案的系统。。。</a:t>
            </a:r>
            <a:endParaRPr lang="en-US" altLang="zh-CN" sz="3000" dirty="0"/>
          </a:p>
          <a:p>
            <a:pPr marL="457200" lvl="1" indent="0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25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</a:rPr>
              <a:t>高可用性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</a:endParaRP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高可用性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 = MTBF / (MTBF + MTTR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/>
              <a:t>KPI</a:t>
            </a:r>
            <a:r>
              <a:rPr lang="zh-CN" altLang="en-US" dirty="0" smtClean="0"/>
              <a:t>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级系统故障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3mins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全年影响订单交易时间不超过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降低故障时间（发现、解决）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关联系统配合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49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秒</a:t>
            </a:r>
            <a:r>
              <a:rPr lang="zh-CN" altLang="en-US" dirty="0" smtClean="0"/>
              <a:t>级监控</a:t>
            </a:r>
            <a:r>
              <a:rPr lang="en-US" altLang="zh-CN" dirty="0" smtClean="0"/>
              <a:t>—SDK</a:t>
            </a:r>
            <a:r>
              <a:rPr lang="zh-CN" altLang="en-US" dirty="0" smtClean="0"/>
              <a:t>技术原理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故障发现很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关键  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监控信息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收集、合并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、延迟秒级</a:t>
            </a:r>
            <a:endParaRPr lang="zh-CN" altLang="en-US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850014"/>
              </p:ext>
            </p:extLst>
          </p:nvPr>
        </p:nvGraphicFramePr>
        <p:xfrm>
          <a:off x="770547" y="1895475"/>
          <a:ext cx="7688262" cy="42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Visio" r:id="rId4" imgW="6047196" imgH="3509190" progId="Visio.Drawing.11">
                  <p:embed/>
                </p:oleObj>
              </mc:Choice>
              <mc:Fallback>
                <p:oleObj name="Visio" r:id="rId4" imgW="6047196" imgH="35091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0547" y="1895475"/>
                        <a:ext cx="7688262" cy="423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9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秒级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—</a:t>
            </a:r>
            <a:r>
              <a:rPr lang="zh-CN" altLang="en-US" dirty="0"/>
              <a:t>截图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youfengkai\documents\jddongdong\jimenterprise\bjlfkai\temp\jdonline2017083022243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196975"/>
            <a:ext cx="7334249" cy="49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秒</a:t>
            </a:r>
            <a:r>
              <a:rPr lang="zh-CN" altLang="en-US" dirty="0" smtClean="0"/>
              <a:t>级监控</a:t>
            </a:r>
            <a:r>
              <a:rPr lang="en-US" altLang="zh-CN" dirty="0" smtClean="0"/>
              <a:t>-</a:t>
            </a:r>
            <a:r>
              <a:rPr lang="zh-CN" altLang="en-US" dirty="0" smtClean="0"/>
              <a:t>核心功能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 smtClean="0"/>
              <a:t>TP</a:t>
            </a:r>
          </a:p>
          <a:p>
            <a:r>
              <a:rPr lang="zh-CN" altLang="en-US" dirty="0" smtClean="0"/>
              <a:t>次数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OPS</a:t>
            </a:r>
          </a:p>
          <a:p>
            <a:r>
              <a:rPr lang="zh-CN" altLang="en-US" dirty="0"/>
              <a:t>调用</a:t>
            </a:r>
            <a:r>
              <a:rPr lang="zh-CN" altLang="en-US" dirty="0" smtClean="0"/>
              <a:t>方次数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限流基础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页监控</a:t>
            </a:r>
            <a:endParaRPr lang="en-US" altLang="zh-CN" dirty="0" smtClean="0"/>
          </a:p>
          <a:p>
            <a:r>
              <a:rPr lang="zh-CN" altLang="en-US" dirty="0"/>
              <a:t>报表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http://guardian.gms.jd.com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834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</a:rPr>
              <a:t>切换平台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切换平台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/>
              <a:t>基于统一配置服务 </a:t>
            </a:r>
            <a:r>
              <a:rPr lang="en-US" altLang="zh-CN" dirty="0" err="1"/>
              <a:t>Dbconfig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预案可视化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按钮操作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ep.gms.jd.com/manage/dbView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1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与</a:t>
            </a:r>
            <a:r>
              <a:rPr lang="zh-CN" altLang="en-US" dirty="0" smtClean="0"/>
              <a:t>存储斗争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节约存储空间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key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“</a:t>
            </a:r>
            <a:r>
              <a:rPr lang="en-US" altLang="zh-CN" sz="2400" b="1" dirty="0"/>
              <a:t>NAME</a:t>
            </a:r>
            <a:r>
              <a:rPr lang="en-US" altLang="zh-CN" sz="2400" dirty="0" smtClean="0"/>
              <a:t>”</a:t>
            </a:r>
            <a:r>
              <a:rPr lang="en-US" altLang="zh-CN" sz="2400" dirty="0" smtClean="0">
                <a:sym typeface="Wingdings" panose="05000000000000000000" pitchFamily="2" charset="2"/>
              </a:rPr>
              <a:t>1    </a:t>
            </a:r>
          </a:p>
          <a:p>
            <a:pPr marL="0" indent="0">
              <a:buNone/>
            </a:pPr>
            <a:r>
              <a:rPr lang="en-US" altLang="zh-CN" sz="2400" dirty="0" smtClean="0">
                <a:sym typeface="Wingdings" panose="05000000000000000000" pitchFamily="2" charset="2"/>
              </a:rPr>
              <a:t>“</a:t>
            </a:r>
            <a:r>
              <a:rPr lang="en-US" altLang="zh-CN" sz="2400" b="1" dirty="0"/>
              <a:t>COLOR_SEQUENCE</a:t>
            </a:r>
            <a:r>
              <a:rPr lang="en-US" altLang="zh-CN" sz="2400" dirty="0" smtClean="0">
                <a:sym typeface="Wingdings" panose="05000000000000000000" pitchFamily="2" charset="2"/>
              </a:rPr>
              <a:t>”24 </a:t>
            </a:r>
            <a:r>
              <a:rPr lang="zh-CN" altLang="en-US" sz="2400" dirty="0" smtClean="0">
                <a:sym typeface="Wingdings" panose="05000000000000000000" pitchFamily="2" charset="2"/>
              </a:rPr>
              <a:t>节约 </a:t>
            </a:r>
            <a:r>
              <a:rPr lang="en-US" altLang="zh-CN" sz="2400" dirty="0" smtClean="0">
                <a:sym typeface="Wingdings" panose="05000000000000000000" pitchFamily="2" charset="2"/>
              </a:rPr>
              <a:t>20%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、大字段算法压缩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自适应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Snappy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压缩，节约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、层级缓存</a:t>
            </a:r>
            <a:endParaRPr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热点缓存 节约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80%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、删除商品归档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进行中。。。节约？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4028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层级缓存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c:\users\youfengkai\documents\jddongdong\jimenterprise\bjlfkai\temp\jdonline20170830174608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8" y="1196975"/>
            <a:ext cx="7146524" cy="49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稳定性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678" y="980728"/>
            <a:ext cx="8229600" cy="54726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分级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隔离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存储、应用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降级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对依赖的降级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分布式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分片、路由、复制（备份）、均衡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限流（不限写、限读慎用）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抖动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网络（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、交换机）、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、连接（</a:t>
            </a:r>
            <a:r>
              <a:rPr lang="en-US" altLang="zh-CN" dirty="0" smtClean="0"/>
              <a:t>NIO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提升性能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异构</a:t>
            </a:r>
            <a:r>
              <a:rPr lang="en-US" altLang="zh-CN" sz="2000" dirty="0"/>
              <a:t>---</a:t>
            </a:r>
            <a:r>
              <a:rPr lang="en-US" altLang="zh-CN" sz="2000" dirty="0" err="1"/>
              <a:t>skuImage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缓存</a:t>
            </a:r>
            <a:r>
              <a:rPr lang="zh-CN" altLang="en-US" sz="2000" dirty="0"/>
              <a:t>数据前置</a:t>
            </a:r>
            <a:r>
              <a:rPr lang="en-US" altLang="zh-CN" sz="2000" dirty="0"/>
              <a:t>---</a:t>
            </a:r>
            <a:r>
              <a:rPr lang="en-US" altLang="zh-CN" sz="2000" dirty="0" err="1"/>
              <a:t>jvm</a:t>
            </a:r>
            <a:r>
              <a:rPr lang="zh-CN" altLang="en-US" sz="2000" dirty="0"/>
              <a:t>（秒杀、抢购商品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定制化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数据压缩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/>
              <a:t>相关系统</a:t>
            </a:r>
            <a:r>
              <a:rPr lang="zh-CN" altLang="en-US" dirty="0" smtClean="0"/>
              <a:t>配合</a:t>
            </a:r>
            <a:r>
              <a:rPr lang="en-US" altLang="zh-CN" dirty="0" smtClean="0"/>
              <a:t>---</a:t>
            </a:r>
            <a:r>
              <a:rPr lang="zh-CN" altLang="en-US" dirty="0"/>
              <a:t>调用</a:t>
            </a:r>
            <a:r>
              <a:rPr lang="zh-CN" altLang="en-US" dirty="0" smtClean="0"/>
              <a:t>方切换、商品切换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3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挑战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、大数据量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 err="1" smtClean="0"/>
              <a:t>Sku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68.3</a:t>
            </a:r>
            <a:r>
              <a:rPr lang="zh-CN" altLang="en-US" sz="2600" dirty="0" smtClean="0"/>
              <a:t>亿</a:t>
            </a:r>
            <a:r>
              <a:rPr lang="en-US" altLang="zh-CN" sz="2600" dirty="0" smtClean="0"/>
              <a:t>+(99.7% pop </a:t>
            </a:r>
            <a:r>
              <a:rPr lang="en-US" altLang="zh-CN" sz="2600" dirty="0" err="1" smtClean="0"/>
              <a:t>sku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70</a:t>
            </a:r>
            <a:r>
              <a:rPr lang="zh-CN" altLang="en-US" sz="2600" dirty="0" smtClean="0"/>
              <a:t>主</a:t>
            </a:r>
            <a:r>
              <a:rPr lang="en-US" altLang="zh-CN" sz="2600" dirty="0" smtClean="0"/>
              <a:t>DB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64+4+1+1</a:t>
            </a:r>
            <a:r>
              <a:rPr lang="zh-CN" altLang="en-US" sz="2600" dirty="0" smtClean="0"/>
              <a:t>）</a:t>
            </a:r>
            <a:r>
              <a:rPr lang="en-US" altLang="zh-CN" sz="2600" dirty="0" smtClean="0"/>
              <a:t>13</a:t>
            </a:r>
            <a:r>
              <a:rPr lang="zh-CN" altLang="en-US" sz="2600" dirty="0" smtClean="0"/>
              <a:t>年</a:t>
            </a:r>
            <a:r>
              <a:rPr lang="en-US" altLang="zh-CN" sz="2600" dirty="0" smtClean="0"/>
              <a:t>2kw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16</a:t>
            </a:r>
            <a:r>
              <a:rPr lang="zh-CN" altLang="en-US" sz="2600" dirty="0" smtClean="0"/>
              <a:t>年</a:t>
            </a:r>
            <a:r>
              <a:rPr lang="en-US" altLang="zh-CN" sz="2600" dirty="0" smtClean="0"/>
              <a:t>20</a:t>
            </a:r>
            <a:r>
              <a:rPr lang="zh-CN" altLang="en-US" sz="2600" dirty="0" smtClean="0"/>
              <a:t>亿，</a:t>
            </a:r>
            <a:r>
              <a:rPr lang="en-US" altLang="zh-CN" sz="2600" dirty="0" smtClean="0"/>
              <a:t>Now 69</a:t>
            </a:r>
            <a:r>
              <a:rPr lang="zh-CN" altLang="en-US" sz="2600" dirty="0" smtClean="0"/>
              <a:t>亿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高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600" dirty="0"/>
              <a:t>写量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8000</a:t>
            </a:r>
            <a:r>
              <a:rPr lang="zh-CN" altLang="en-US" sz="2600" dirty="0" smtClean="0"/>
              <a:t>万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事务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天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读量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200</a:t>
            </a:r>
            <a:r>
              <a:rPr lang="zh-CN" altLang="en-US" sz="2600" dirty="0" smtClean="0"/>
              <a:t>亿</a:t>
            </a:r>
            <a:r>
              <a:rPr lang="en-US" altLang="zh-CN" sz="2600" dirty="0" smtClean="0"/>
              <a:t>+</a:t>
            </a:r>
            <a:r>
              <a:rPr lang="en-US" altLang="zh-CN" sz="2600" dirty="0"/>
              <a:t> /</a:t>
            </a:r>
            <a:r>
              <a:rPr lang="zh-CN" altLang="en-US" sz="2600" dirty="0"/>
              <a:t>天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消息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76</a:t>
            </a:r>
            <a:r>
              <a:rPr lang="zh-CN" altLang="en-US" sz="2600" dirty="0" smtClean="0"/>
              <a:t>亿</a:t>
            </a:r>
            <a:r>
              <a:rPr lang="en-US" altLang="zh-CN" sz="2600" dirty="0" smtClean="0"/>
              <a:t>+</a:t>
            </a:r>
            <a:r>
              <a:rPr lang="en-US" altLang="zh-CN" sz="2600" dirty="0"/>
              <a:t> /</a:t>
            </a:r>
            <a:r>
              <a:rPr lang="zh-CN" altLang="en-US" sz="2600" dirty="0"/>
              <a:t>天</a:t>
            </a:r>
            <a:r>
              <a:rPr lang="zh-CN" altLang="en-US" sz="2600" dirty="0" smtClean="0"/>
              <a:t>，单个消息近</a:t>
            </a:r>
            <a:r>
              <a:rPr lang="en-US" altLang="zh-CN" sz="2600" dirty="0" smtClean="0"/>
              <a:t>9</a:t>
            </a:r>
            <a:r>
              <a:rPr lang="zh-CN" altLang="en-US" sz="2600" dirty="0" smtClean="0"/>
              <a:t>亿</a:t>
            </a:r>
            <a:r>
              <a:rPr lang="en-US" altLang="zh-CN" sz="2600" dirty="0"/>
              <a:t>/</a:t>
            </a:r>
            <a:r>
              <a:rPr lang="zh-CN" altLang="en-US" sz="2600" dirty="0"/>
              <a:t>天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、稳定性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1" dirty="0" smtClean="0"/>
              <a:t>分级</a:t>
            </a:r>
            <a:r>
              <a:rPr lang="zh-CN" altLang="en-US" sz="2400" dirty="0" smtClean="0"/>
              <a:t>、降级、隔离、容灾、限流</a:t>
            </a:r>
            <a:r>
              <a:rPr lang="zh-CN" altLang="en-US" sz="2400" dirty="0"/>
              <a:t>、</a:t>
            </a:r>
            <a:r>
              <a:rPr lang="zh-CN" altLang="en-US" sz="2400" b="1" dirty="0" smtClean="0"/>
              <a:t>解耦、多中心、监控切换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77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618/1111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678" y="980728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系统梳理（薄弱环节）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压测、优化、</a:t>
            </a:r>
            <a:r>
              <a:rPr lang="zh-CN" altLang="en-US" dirty="0" smtClean="0"/>
              <a:t>扩容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改进及预案梳理、演练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捣乱</a:t>
            </a:r>
            <a:r>
              <a:rPr lang="zh-CN" altLang="en-US" dirty="0" smtClean="0"/>
              <a:t>猴子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9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读服务部署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052736"/>
            <a:ext cx="881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商品总体架构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052736"/>
            <a:ext cx="831305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Q&amp;A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82142" y="2967335"/>
            <a:ext cx="3179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Thanks</a:t>
            </a:r>
            <a:r>
              <a:rPr lang="zh-CN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3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问题</a:t>
            </a:r>
            <a:r>
              <a:rPr lang="zh-CN" altLang="en-US" dirty="0" smtClean="0"/>
              <a:t>一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/>
              <a:t>主数据存储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5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DB</a:t>
            </a:r>
            <a:r>
              <a:rPr lang="zh-CN" altLang="en-US" dirty="0"/>
              <a:t>存储面临的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/>
              <a:t>数据库服务能力瓶颈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单台数据库服务压力、</a:t>
            </a:r>
            <a:r>
              <a:rPr lang="en-US" altLang="zh-CN" dirty="0"/>
              <a:t>Scale Up</a:t>
            </a:r>
            <a:r>
              <a:rPr lang="zh-CN" altLang="en-US" dirty="0"/>
              <a:t>有上限只能缓解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单表数据量大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读写数据性能差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endParaRPr lang="zh-CN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/>
              <a:t>多种存储类型</a:t>
            </a:r>
            <a:r>
              <a:rPr lang="en-US" altLang="zh-CN" dirty="0"/>
              <a:t>,</a:t>
            </a:r>
            <a:r>
              <a:rPr lang="zh-CN" altLang="en-US" dirty="0"/>
              <a:t>大字段移出</a:t>
            </a:r>
            <a:r>
              <a:rPr lang="en-US" altLang="zh-CN" dirty="0"/>
              <a:t>DB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err="1"/>
              <a:t>Jimdb</a:t>
            </a:r>
            <a:r>
              <a:rPr lang="zh-CN" altLang="en-US" dirty="0"/>
              <a:t>大字段（持久化</a:t>
            </a:r>
            <a:r>
              <a:rPr lang="en-US" altLang="zh-CN" dirty="0"/>
              <a:t>mongo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基础存储 </a:t>
            </a:r>
            <a:r>
              <a:rPr lang="en-US" altLang="zh-CN" dirty="0"/>
              <a:t>MySQL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操作日志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98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分库分表前置问题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/>
              <a:t>有关事务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对写服务的掌握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强、弱一致性（最终一致性）要求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大、小事务（</a:t>
            </a:r>
            <a:r>
              <a:rPr lang="en-US" altLang="zh-CN" dirty="0"/>
              <a:t>product</a:t>
            </a:r>
            <a:r>
              <a:rPr lang="zh-CN" altLang="en-US" dirty="0"/>
              <a:t>、</a:t>
            </a:r>
            <a:r>
              <a:rPr lang="en-US" altLang="zh-CN" dirty="0" err="1"/>
              <a:t>sku</a:t>
            </a:r>
            <a:r>
              <a:rPr lang="zh-CN" altLang="en-US" dirty="0"/>
              <a:t>事务）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服务幂等性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/>
              <a:t>片键选择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对查询条件的汇总 ，主要查询条件是什么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product_id</a:t>
            </a:r>
            <a:r>
              <a:rPr lang="en-US" altLang="zh-CN" dirty="0"/>
              <a:t> = ? 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sku_id</a:t>
            </a:r>
            <a:r>
              <a:rPr lang="en-US" altLang="zh-CN" dirty="0"/>
              <a:t> = ?</a:t>
            </a: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特殊查询（搜索类） </a:t>
            </a:r>
            <a:r>
              <a:rPr lang="en-US" altLang="zh-CN" dirty="0"/>
              <a:t>where </a:t>
            </a:r>
            <a:r>
              <a:rPr lang="en-US" altLang="zh-CN" dirty="0" err="1"/>
              <a:t>cid</a:t>
            </a:r>
            <a:r>
              <a:rPr lang="en-US" altLang="zh-CN" dirty="0"/>
              <a:t> = ?</a:t>
            </a:r>
          </a:p>
          <a:p>
            <a:pPr>
              <a:buFont typeface="Arial" charset="0"/>
              <a:buChar char="•"/>
              <a:defRPr/>
            </a:pPr>
            <a:r>
              <a:rPr lang="zh-CN" altLang="en-US" dirty="0"/>
              <a:t>技术储备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数据库</a:t>
            </a:r>
            <a:r>
              <a:rPr lang="en-US" altLang="zh-CN" dirty="0"/>
              <a:t>\</a:t>
            </a:r>
            <a:r>
              <a:rPr lang="zh-CN" altLang="en-US" dirty="0"/>
              <a:t>开源框架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开源中间件（</a:t>
            </a:r>
            <a:r>
              <a:rPr lang="en-US" altLang="zh-CN" dirty="0"/>
              <a:t>next</a:t>
            </a:r>
            <a:r>
              <a:rPr lang="zh-CN" altLang="en-US" dirty="0"/>
              <a:t>。。。）</a:t>
            </a:r>
          </a:p>
        </p:txBody>
      </p:sp>
    </p:spTree>
    <p:extLst>
      <p:ext uri="{BB962C8B-B14F-4D97-AF65-F5344CB8AC3E}">
        <p14:creationId xmlns:p14="http://schemas.microsoft.com/office/powerpoint/2010/main" val="19876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技术</a:t>
            </a:r>
            <a:r>
              <a:rPr lang="zh-CN" altLang="en-US" dirty="0"/>
              <a:t>选型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/>
              <a:t>代理 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在应用层和数据库之间搭建一层</a:t>
            </a:r>
            <a:r>
              <a:rPr lang="en-US" altLang="zh-CN" dirty="0"/>
              <a:t>proxy</a:t>
            </a: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数据迁移、故障恢复等对应用层透明</a:t>
            </a:r>
            <a:endParaRPr lang="en-US" altLang="zh-CN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altLang="zh-CN" dirty="0"/>
              <a:t>MySQL proxy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Altas</a:t>
            </a:r>
            <a:r>
              <a:rPr lang="zh-CN" altLang="en-US" dirty="0"/>
              <a:t>，</a:t>
            </a:r>
            <a:r>
              <a:rPr lang="en-US" altLang="zh-CN" dirty="0" err="1"/>
              <a:t>Cobar</a:t>
            </a:r>
            <a:r>
              <a:rPr lang="zh-CN" altLang="en-US" dirty="0"/>
              <a:t>，京东弹性数据库等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/>
              <a:t>客户端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轻便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性能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最重要的：自我掌控，不依赖</a:t>
            </a:r>
            <a:r>
              <a:rPr lang="en-US" altLang="zh-CN" dirty="0"/>
              <a:t>DBA</a:t>
            </a:r>
            <a:r>
              <a:rPr lang="zh-CN" altLang="en-US" dirty="0"/>
              <a:t>去管理</a:t>
            </a:r>
            <a:r>
              <a:rPr lang="en-US" altLang="zh-CN" dirty="0"/>
              <a:t>Proxy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zh-CN" dirty="0"/>
              <a:t>TDDL</a:t>
            </a:r>
            <a:r>
              <a:rPr lang="zh-CN" altLang="en-US" dirty="0"/>
              <a:t>、</a:t>
            </a:r>
            <a:r>
              <a:rPr lang="en-US" altLang="zh-CN" dirty="0" err="1"/>
              <a:t>Cobar</a:t>
            </a:r>
            <a:r>
              <a:rPr lang="en-US" altLang="zh-CN" dirty="0"/>
              <a:t>-client</a:t>
            </a:r>
            <a:r>
              <a:rPr lang="zh-CN" altLang="en-US" dirty="0"/>
              <a:t>、</a:t>
            </a:r>
            <a:r>
              <a:rPr lang="en-US" altLang="zh-CN" dirty="0" err="1"/>
              <a:t>Sharding</a:t>
            </a:r>
            <a:r>
              <a:rPr lang="en-US" altLang="zh-CN" dirty="0"/>
              <a:t>-JDBC</a:t>
            </a:r>
            <a:r>
              <a:rPr lang="zh-CN" altLang="en-US" dirty="0"/>
              <a:t>等、京东主数据客户端</a:t>
            </a:r>
            <a:endParaRPr lang="en-US" altLang="zh-CN" dirty="0"/>
          </a:p>
          <a:p>
            <a:pPr marL="457200" lvl="1" indent="0">
              <a:buFont typeface="Arial" charset="0"/>
              <a:buNone/>
              <a:defRPr/>
            </a:pPr>
            <a:endParaRPr lang="en-US" altLang="zh-CN" dirty="0"/>
          </a:p>
          <a:p>
            <a:pPr marL="0" indent="0">
              <a:buFont typeface="Arial" charset="0"/>
              <a:buNone/>
              <a:defRPr/>
            </a:pPr>
            <a:r>
              <a:rPr lang="zh-CN" altLang="en-US" dirty="0"/>
              <a:t>支持语言、读写分离、故障恢复、负载均衡</a:t>
            </a:r>
          </a:p>
        </p:txBody>
      </p:sp>
    </p:spTree>
    <p:extLst>
      <p:ext uri="{BB962C8B-B14F-4D97-AF65-F5344CB8AC3E}">
        <p14:creationId xmlns:p14="http://schemas.microsoft.com/office/powerpoint/2010/main" val="27802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457200" y="116632"/>
            <a:ext cx="5976664" cy="551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Cambria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DB</a:t>
            </a:r>
            <a:r>
              <a:rPr lang="zh-CN" altLang="en-US" dirty="0"/>
              <a:t>存储面临的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700" y="908720"/>
            <a:ext cx="8229600" cy="576064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b="1" dirty="0"/>
              <a:t>分库</a:t>
            </a:r>
            <a:endParaRPr lang="en-US" altLang="zh-CN" b="1" dirty="0"/>
          </a:p>
          <a:p>
            <a:pPr>
              <a:buFont typeface="Arial" charset="0"/>
              <a:buChar char="•"/>
              <a:defRPr/>
            </a:pPr>
            <a:r>
              <a:rPr lang="en-US" altLang="zh-CN" dirty="0"/>
              <a:t>Scale Out</a:t>
            </a:r>
            <a:r>
              <a:rPr lang="zh-CN" altLang="en-US" dirty="0"/>
              <a:t>的方式，扩展性强、可显著提升吞吐能力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/>
              <a:t>垂直分库</a:t>
            </a:r>
            <a:r>
              <a:rPr lang="en-US" altLang="zh-CN" dirty="0"/>
              <a:t>(</a:t>
            </a:r>
            <a:r>
              <a:rPr lang="zh-CN" altLang="en-US" dirty="0"/>
              <a:t>按业务</a:t>
            </a:r>
            <a:r>
              <a:rPr lang="en-US" altLang="zh-CN" dirty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自营商品库集群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图书商品库集群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POP</a:t>
            </a:r>
            <a:r>
              <a:rPr lang="zh-CN" altLang="en-US" dirty="0"/>
              <a:t>商品库集群</a:t>
            </a:r>
            <a:endParaRPr lang="en-US" altLang="zh-CN" dirty="0"/>
          </a:p>
          <a:p>
            <a:pPr>
              <a:buFont typeface="Arial" charset="0"/>
              <a:buChar char="•"/>
              <a:defRPr/>
            </a:pPr>
            <a:r>
              <a:rPr lang="zh-CN" altLang="en-US" dirty="0"/>
              <a:t>水平分库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en-US" altLang="zh-CN" dirty="0"/>
              <a:t>POP</a:t>
            </a:r>
            <a:r>
              <a:rPr lang="zh-CN" altLang="en-US" dirty="0"/>
              <a:t>商品</a:t>
            </a:r>
            <a:r>
              <a:rPr lang="en-US" altLang="zh-CN" dirty="0"/>
              <a:t>1</a:t>
            </a:r>
            <a:r>
              <a:rPr lang="zh-CN" altLang="en-US" dirty="0"/>
              <a:t>库、</a:t>
            </a:r>
            <a:r>
              <a:rPr lang="en-US" altLang="zh-CN" dirty="0"/>
              <a:t>2</a:t>
            </a:r>
            <a:r>
              <a:rPr lang="zh-CN" altLang="en-US" dirty="0"/>
              <a:t>库。。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charset="0"/>
              <a:buChar char="•"/>
              <a:defRPr/>
            </a:pPr>
            <a:r>
              <a:rPr lang="zh-CN" altLang="en-US" dirty="0"/>
              <a:t>商品主数据分库分表客户端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灵活、自主研发</a:t>
            </a:r>
            <a:r>
              <a:rPr lang="en-US" altLang="zh-CN" dirty="0"/>
              <a:t>Hold</a:t>
            </a:r>
            <a:r>
              <a:rPr lang="zh-CN" altLang="en-US" dirty="0"/>
              <a:t>住、读写分离</a:t>
            </a:r>
            <a:endParaRPr lang="en-US" altLang="zh-CN" dirty="0"/>
          </a:p>
          <a:p>
            <a:pPr lvl="1">
              <a:buFont typeface="Arial" charset="0"/>
              <a:buChar char="–"/>
              <a:defRPr/>
            </a:pPr>
            <a:r>
              <a:rPr lang="zh-CN" altLang="en-US" dirty="0"/>
              <a:t>从库故障切换、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 err="1"/>
              <a:t>Ibatis</a:t>
            </a:r>
            <a:r>
              <a:rPr lang="zh-CN" altLang="en-US" dirty="0"/>
              <a:t>、可支持多种数据库</a:t>
            </a:r>
          </a:p>
          <a:p>
            <a:pPr lvl="1">
              <a:buFont typeface="Arial" charset="0"/>
              <a:buChar char="–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076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 txBox="1">
            <a:spLocks noChangeArrowheads="1"/>
          </p:cNvSpPr>
          <p:nvPr/>
        </p:nvSpPr>
        <p:spPr bwMode="auto">
          <a:xfrm>
            <a:off x="250825" y="115888"/>
            <a:ext cx="76342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幼圆" panose="02010509060101010101" pitchFamily="49" charset="-122"/>
                <a:ea typeface="幼圆" panose="02010509060101010101" pitchFamily="49" charset="-122"/>
              </a:rPr>
              <a:t>数据库客户端的使用</a:t>
            </a:r>
          </a:p>
        </p:txBody>
      </p:sp>
      <p:sp>
        <p:nvSpPr>
          <p:cNvPr id="15363" name="标题 2"/>
          <p:cNvSpPr txBox="1">
            <a:spLocks noChangeArrowheads="1"/>
          </p:cNvSpPr>
          <p:nvPr/>
        </p:nvSpPr>
        <p:spPr bwMode="auto">
          <a:xfrm>
            <a:off x="250825" y="908050"/>
            <a:ext cx="87487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客户端对数据库使用的一般原则</a:t>
            </a:r>
            <a:endParaRPr lang="en-US" altLang="zh-CN" sz="20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单圆角矩形 9"/>
          <p:cNvSpPr/>
          <p:nvPr/>
        </p:nvSpPr>
        <p:spPr bwMode="auto">
          <a:xfrm>
            <a:off x="323528" y="1409955"/>
            <a:ext cx="1440160" cy="576064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多库热备</a:t>
            </a:r>
          </a:p>
        </p:txBody>
      </p:sp>
      <p:sp>
        <p:nvSpPr>
          <p:cNvPr id="38" name="单圆角矩形 37"/>
          <p:cNvSpPr/>
          <p:nvPr/>
        </p:nvSpPr>
        <p:spPr bwMode="auto">
          <a:xfrm>
            <a:off x="1979712" y="1409955"/>
            <a:ext cx="1440160" cy="576064"/>
          </a:xfrm>
          <a:prstGeom prst="round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读写分离</a:t>
            </a:r>
          </a:p>
        </p:txBody>
      </p:sp>
      <p:sp>
        <p:nvSpPr>
          <p:cNvPr id="39" name="单圆角矩形 38"/>
          <p:cNvSpPr/>
          <p:nvPr/>
        </p:nvSpPr>
        <p:spPr bwMode="auto">
          <a:xfrm>
            <a:off x="3635896" y="1409955"/>
            <a:ext cx="1440160" cy="576064"/>
          </a:xfrm>
          <a:prstGeom prst="round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服务隔离</a:t>
            </a:r>
          </a:p>
        </p:txBody>
      </p:sp>
      <p:sp>
        <p:nvSpPr>
          <p:cNvPr id="40" name="单圆角矩形 39"/>
          <p:cNvSpPr/>
          <p:nvPr/>
        </p:nvSpPr>
        <p:spPr bwMode="auto">
          <a:xfrm>
            <a:off x="5292080" y="1409955"/>
            <a:ext cx="1440160" cy="576064"/>
          </a:xfrm>
          <a:prstGeom prst="round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机房隔离</a:t>
            </a:r>
          </a:p>
        </p:txBody>
      </p:sp>
      <p:sp>
        <p:nvSpPr>
          <p:cNvPr id="41" name="单圆角矩形 40"/>
          <p:cNvSpPr/>
          <p:nvPr/>
        </p:nvSpPr>
        <p:spPr bwMode="auto">
          <a:xfrm>
            <a:off x="7020272" y="1409955"/>
            <a:ext cx="1434374" cy="576064"/>
          </a:xfrm>
          <a:prstGeom prst="round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/>
              </a:rPr>
              <a:t>故障隔离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96850" y="2324100"/>
            <a:ext cx="8621713" cy="422433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endParaRPr lang="zh-CN" altLang="en-US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248267" y="3466920"/>
            <a:ext cx="999930" cy="70207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服务请求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1927797" y="3434343"/>
            <a:ext cx="1348059" cy="8415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2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基于</a:t>
            </a:r>
            <a:r>
              <a:rPr lang="en-US" altLang="zh-CN" sz="12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ketamahash</a:t>
            </a:r>
            <a:endParaRPr lang="en-US" altLang="zh-CN" sz="12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r>
              <a:rPr lang="zh-CN" altLang="en-US" sz="12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计算库表</a:t>
            </a:r>
          </a:p>
        </p:txBody>
      </p:sp>
      <p:sp>
        <p:nvSpPr>
          <p:cNvPr id="65" name="流程图: 磁盘 64"/>
          <p:cNvSpPr/>
          <p:nvPr/>
        </p:nvSpPr>
        <p:spPr bwMode="auto">
          <a:xfrm>
            <a:off x="7653333" y="2539817"/>
            <a:ext cx="801313" cy="92710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读库</a:t>
            </a:r>
          </a:p>
        </p:txBody>
      </p:sp>
      <p:sp>
        <p:nvSpPr>
          <p:cNvPr id="66" name="流程图: 磁盘 65"/>
          <p:cNvSpPr/>
          <p:nvPr/>
        </p:nvSpPr>
        <p:spPr bwMode="auto">
          <a:xfrm>
            <a:off x="7653332" y="4859360"/>
            <a:ext cx="801313" cy="92710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写库</a:t>
            </a:r>
          </a:p>
        </p:txBody>
      </p:sp>
      <p:sp>
        <p:nvSpPr>
          <p:cNvPr id="67" name="右箭头 66"/>
          <p:cNvSpPr/>
          <p:nvPr/>
        </p:nvSpPr>
        <p:spPr bwMode="auto">
          <a:xfrm>
            <a:off x="1387475" y="3681413"/>
            <a:ext cx="376238" cy="26987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endParaRPr lang="zh-CN" altLang="en-US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69" name="右箭头 68"/>
          <p:cNvSpPr/>
          <p:nvPr/>
        </p:nvSpPr>
        <p:spPr bwMode="auto">
          <a:xfrm rot="19579488">
            <a:off x="6904038" y="3290888"/>
            <a:ext cx="617537" cy="21590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endParaRPr lang="zh-CN" altLang="en-US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70" name="右箭头 69"/>
          <p:cNvSpPr/>
          <p:nvPr/>
        </p:nvSpPr>
        <p:spPr bwMode="auto">
          <a:xfrm rot="2164123">
            <a:off x="6913563" y="4886325"/>
            <a:ext cx="652462" cy="26987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endParaRPr lang="zh-CN" altLang="en-US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71" name="右箭头 70"/>
          <p:cNvSpPr/>
          <p:nvPr/>
        </p:nvSpPr>
        <p:spPr bwMode="auto">
          <a:xfrm>
            <a:off x="3492500" y="3719513"/>
            <a:ext cx="431800" cy="26987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endParaRPr lang="zh-CN" altLang="en-US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149118" y="2539817"/>
            <a:ext cx="2592288" cy="3841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fromWordArt="1" anchor="ctr"/>
          <a:lstStyle/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基于</a:t>
            </a:r>
            <a:r>
              <a:rPr lang="en-US" altLang="zh-CN" sz="14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dbconfig</a:t>
            </a: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的数据库</a:t>
            </a: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ea"/>
                <a:ea typeface="+mj-ea"/>
                <a:cs typeface="Arial"/>
              </a:rPr>
              <a:t>路由计算</a:t>
            </a: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  <a:p>
            <a:pPr algn="ctr">
              <a:defRPr/>
            </a:pPr>
            <a:endParaRPr lang="en-US" altLang="zh-CN" sz="1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+mj-ea"/>
              <a:ea typeface="+mj-ea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37075" y="3551238"/>
          <a:ext cx="1803400" cy="255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/>
              </a:tblGrid>
              <a:tr h="42418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路由计算规则</a:t>
                      </a:r>
                      <a:endParaRPr lang="zh-CN" altLang="en-US" sz="1800" dirty="0"/>
                    </a:p>
                  </a:txBody>
                  <a:tcPr marL="91467" marR="91467" marT="45719" marB="45719"/>
                </a:tc>
              </a:tr>
              <a:tr h="64007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数据操作类型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（读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写）</a:t>
                      </a:r>
                    </a:p>
                  </a:txBody>
                  <a:tcPr marL="91467" marR="91467" marT="45719" marB="45719"/>
                </a:tc>
              </a:tr>
              <a:tr h="42418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JSF</a:t>
                      </a:r>
                      <a:r>
                        <a:rPr lang="zh-CN" altLang="en-US" sz="1800" dirty="0" smtClean="0"/>
                        <a:t>分组</a:t>
                      </a:r>
                      <a:endParaRPr lang="zh-CN" altLang="en-US" sz="1800" dirty="0"/>
                    </a:p>
                  </a:txBody>
                  <a:tcPr marL="91467" marR="91467" marT="45719" marB="45719"/>
                </a:tc>
              </a:tr>
              <a:tr h="42418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机房信息</a:t>
                      </a:r>
                      <a:endParaRPr lang="zh-CN" altLang="en-US" sz="1800" dirty="0"/>
                    </a:p>
                  </a:txBody>
                  <a:tcPr marL="91467" marR="91467" marT="45719" marB="45719"/>
                </a:tc>
              </a:tr>
              <a:tr h="64007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优先库选择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（故障处理）</a:t>
                      </a:r>
                      <a:endParaRPr lang="zh-CN" altLang="en-US" sz="1800" dirty="0"/>
                    </a:p>
                  </a:txBody>
                  <a:tcPr marL="91467" marR="91467" marT="45719" marB="45719"/>
                </a:tc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22" y="188640"/>
            <a:ext cx="2285756" cy="382986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474678" y="692696"/>
            <a:ext cx="8280000" cy="0"/>
          </a:xfrm>
          <a:prstGeom prst="line">
            <a:avLst/>
          </a:prstGeom>
          <a:ln>
            <a:solidFill>
              <a:srgbClr val="C91523"/>
            </a:solidFill>
          </a:ln>
          <a:effectLst>
            <a:outerShdw dist="12700" dir="2700000" algn="tl" rotWithShape="0">
              <a:srgbClr val="B82E2E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69" grpId="0" animBg="1"/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2058</TotalTime>
  <Words>1008</Words>
  <Application>Microsoft Office PowerPoint</Application>
  <PresentationFormat>全屏显示(4:3)</PresentationFormat>
  <Paragraphs>212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宋体</vt:lpstr>
      <vt:lpstr>微软雅黑</vt:lpstr>
      <vt:lpstr>幼圆</vt:lpstr>
      <vt:lpstr>Arial</vt:lpstr>
      <vt:lpstr>Calibri</vt:lpstr>
      <vt:lpstr>Cambria</vt:lpstr>
      <vt:lpstr>Franklin Gothic Book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尤凤凯</dc:creator>
  <cp:lastModifiedBy>尤凤凯</cp:lastModifiedBy>
  <cp:revision>326</cp:revision>
  <dcterms:created xsi:type="dcterms:W3CDTF">2015-02-10T09:23:57Z</dcterms:created>
  <dcterms:modified xsi:type="dcterms:W3CDTF">2017-08-31T03:28:13Z</dcterms:modified>
</cp:coreProperties>
</file>