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bef6a22e0d8045ba"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409" r:id="rId2"/>
    <p:sldId id="410" r:id="rId3"/>
    <p:sldId id="406" r:id="rId4"/>
    <p:sldId id="298" r:id="rId5"/>
    <p:sldId id="398" r:id="rId6"/>
    <p:sldId id="435" r:id="rId7"/>
    <p:sldId id="437" r:id="rId8"/>
    <p:sldId id="436" r:id="rId9"/>
    <p:sldId id="438" r:id="rId10"/>
    <p:sldId id="439" r:id="rId11"/>
    <p:sldId id="466" r:id="rId12"/>
    <p:sldId id="468" r:id="rId13"/>
    <p:sldId id="432" r:id="rId14"/>
    <p:sldId id="440" r:id="rId15"/>
    <p:sldId id="456" r:id="rId16"/>
    <p:sldId id="441" r:id="rId17"/>
    <p:sldId id="442" r:id="rId18"/>
    <p:sldId id="469" r:id="rId19"/>
    <p:sldId id="455" r:id="rId20"/>
    <p:sldId id="443" r:id="rId21"/>
    <p:sldId id="444" r:id="rId22"/>
    <p:sldId id="467" r:id="rId23"/>
    <p:sldId id="470" r:id="rId24"/>
    <p:sldId id="445" r:id="rId25"/>
    <p:sldId id="471" r:id="rId26"/>
    <p:sldId id="457" r:id="rId27"/>
    <p:sldId id="472" r:id="rId28"/>
    <p:sldId id="447" r:id="rId29"/>
    <p:sldId id="493" r:id="rId30"/>
    <p:sldId id="473" r:id="rId31"/>
    <p:sldId id="448" r:id="rId32"/>
    <p:sldId id="474" r:id="rId33"/>
    <p:sldId id="475" r:id="rId34"/>
    <p:sldId id="487" r:id="rId35"/>
    <p:sldId id="496" r:id="rId36"/>
    <p:sldId id="450" r:id="rId37"/>
    <p:sldId id="497" r:id="rId38"/>
    <p:sldId id="492" r:id="rId39"/>
    <p:sldId id="498" r:id="rId40"/>
    <p:sldId id="476" r:id="rId41"/>
    <p:sldId id="499" r:id="rId42"/>
    <p:sldId id="452" r:id="rId43"/>
    <p:sldId id="477" r:id="rId44"/>
    <p:sldId id="453" r:id="rId45"/>
    <p:sldId id="486" r:id="rId46"/>
    <p:sldId id="480" r:id="rId47"/>
    <p:sldId id="478" r:id="rId48"/>
    <p:sldId id="479" r:id="rId49"/>
    <p:sldId id="500" r:id="rId50"/>
    <p:sldId id="481" r:id="rId51"/>
    <p:sldId id="501" r:id="rId52"/>
    <p:sldId id="494" r:id="rId53"/>
    <p:sldId id="482" r:id="rId54"/>
    <p:sldId id="483" r:id="rId55"/>
    <p:sldId id="495" r:id="rId56"/>
    <p:sldId id="484" r:id="rId57"/>
    <p:sldId id="485" r:id="rId58"/>
    <p:sldId id="431" r:id="rId59"/>
    <p:sldId id="489" r:id="rId60"/>
    <p:sldId id="488" r:id="rId61"/>
    <p:sldId id="504" r:id="rId62"/>
    <p:sldId id="394" r:id="rId63"/>
    <p:sldId id="430" r:id="rId64"/>
    <p:sldId id="459" r:id="rId65"/>
    <p:sldId id="434" r:id="rId66"/>
    <p:sldId id="399" r:id="rId67"/>
    <p:sldId id="415" r:id="rId68"/>
    <p:sldId id="423" r:id="rId69"/>
    <p:sldId id="433" r:id="rId70"/>
    <p:sldId id="465" r:id="rId71"/>
    <p:sldId id="503" r:id="rId72"/>
    <p:sldId id="460" r:id="rId73"/>
    <p:sldId id="463" r:id="rId74"/>
    <p:sldId id="462" r:id="rId75"/>
    <p:sldId id="464" r:id="rId76"/>
    <p:sldId id="396" r:id="rId77"/>
    <p:sldId id="404" r:id="rId78"/>
    <p:sldId id="412" r:id="rId79"/>
    <p:sldId id="405" r:id="rId80"/>
    <p:sldId id="413" r:id="rId81"/>
    <p:sldId id="502" r:id="rId82"/>
    <p:sldId id="418" r:id="rId83"/>
    <p:sldId id="490" r:id="rId84"/>
    <p:sldId id="491" r:id="rId85"/>
    <p:sldId id="367" r:id="rId86"/>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D2929"/>
    <a:srgbClr val="D63636"/>
    <a:srgbClr val="C45D08"/>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84532" autoAdjust="0"/>
  </p:normalViewPr>
  <p:slideViewPr>
    <p:cSldViewPr>
      <p:cViewPr varScale="1">
        <p:scale>
          <a:sx n="79" d="100"/>
          <a:sy n="79" d="100"/>
        </p:scale>
        <p:origin x="-1134" y="-9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标普500年涨幅</c:v>
                </c:pt>
              </c:strCache>
            </c:strRef>
          </c:tx>
          <c:spPr>
            <a:solidFill>
              <a:srgbClr val="00B050"/>
            </a:solidFill>
          </c:spPr>
          <c:invertIfNegative val="0"/>
          <c:cat>
            <c:strRef>
              <c:f>Sheet1!$A$2:$A$25</c:f>
              <c:strCache>
                <c:ptCount val="24"/>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2001年</c:v>
                </c:pt>
                <c:pt idx="14">
                  <c:v>2002年</c:v>
                </c:pt>
                <c:pt idx="15">
                  <c:v>2003年</c:v>
                </c:pt>
                <c:pt idx="16">
                  <c:v>2004年</c:v>
                </c:pt>
                <c:pt idx="17">
                  <c:v>2005年</c:v>
                </c:pt>
                <c:pt idx="18">
                  <c:v>2006年</c:v>
                </c:pt>
                <c:pt idx="19">
                  <c:v>2007年</c:v>
                </c:pt>
                <c:pt idx="20">
                  <c:v>2008年</c:v>
                </c:pt>
                <c:pt idx="21">
                  <c:v>2009年</c:v>
                </c:pt>
                <c:pt idx="22">
                  <c:v>2010年</c:v>
                </c:pt>
                <c:pt idx="23">
                  <c:v>2011年</c:v>
                </c:pt>
              </c:strCache>
            </c:strRef>
          </c:cat>
          <c:val>
            <c:numRef>
              <c:f>Sheet1!$B$2:$B$25</c:f>
              <c:numCache>
                <c:formatCode>0.00%</c:formatCode>
                <c:ptCount val="24"/>
                <c:pt idx="0">
                  <c:v>0.124</c:v>
                </c:pt>
                <c:pt idx="1">
                  <c:v>0.27250000000000002</c:v>
                </c:pt>
                <c:pt idx="2">
                  <c:v>-6.5600000000000006E-2</c:v>
                </c:pt>
                <c:pt idx="3">
                  <c:v>0.2631</c:v>
                </c:pt>
                <c:pt idx="4">
                  <c:v>4.4600000000000001E-2</c:v>
                </c:pt>
                <c:pt idx="5">
                  <c:v>7.0599999999999996E-2</c:v>
                </c:pt>
                <c:pt idx="6">
                  <c:v>-1.54E-2</c:v>
                </c:pt>
                <c:pt idx="7">
                  <c:v>0.34110000000000001</c:v>
                </c:pt>
                <c:pt idx="8">
                  <c:v>0.2026</c:v>
                </c:pt>
                <c:pt idx="9">
                  <c:v>0.31009999999999999</c:v>
                </c:pt>
                <c:pt idx="10">
                  <c:v>0.26669999999999999</c:v>
                </c:pt>
                <c:pt idx="11">
                  <c:v>0.1953</c:v>
                </c:pt>
                <c:pt idx="12">
                  <c:v>-0.1014</c:v>
                </c:pt>
                <c:pt idx="13">
                  <c:v>-0.13039999999999999</c:v>
                </c:pt>
                <c:pt idx="14" formatCode="General">
                  <c:v>-23.37</c:v>
                </c:pt>
                <c:pt idx="15">
                  <c:v>0.26379999999999998</c:v>
                </c:pt>
                <c:pt idx="16">
                  <c:v>8.9899999999999994E-2</c:v>
                </c:pt>
                <c:pt idx="17">
                  <c:v>0.03</c:v>
                </c:pt>
                <c:pt idx="18">
                  <c:v>0.13619999999999999</c:v>
                </c:pt>
                <c:pt idx="19">
                  <c:v>3.5299999999999998E-2</c:v>
                </c:pt>
                <c:pt idx="20">
                  <c:v>-0.38490000000000002</c:v>
                </c:pt>
                <c:pt idx="21">
                  <c:v>0.23449999999999999</c:v>
                </c:pt>
                <c:pt idx="22">
                  <c:v>0.1278</c:v>
                </c:pt>
                <c:pt idx="23">
                  <c:v>0</c:v>
                </c:pt>
              </c:numCache>
            </c:numRef>
          </c:val>
        </c:ser>
        <c:ser>
          <c:idx val="1"/>
          <c:order val="1"/>
          <c:tx>
            <c:strRef>
              <c:f>Sheet1!$C$1</c:f>
              <c:strCache>
                <c:ptCount val="1"/>
                <c:pt idx="0">
                  <c:v>大奖章基金年收益率</c:v>
                </c:pt>
              </c:strCache>
            </c:strRef>
          </c:tx>
          <c:spPr>
            <a:solidFill>
              <a:srgbClr val="FF0000"/>
            </a:solidFill>
          </c:spPr>
          <c:invertIfNegative val="0"/>
          <c:cat>
            <c:strRef>
              <c:f>Sheet1!$A$2:$A$25</c:f>
              <c:strCache>
                <c:ptCount val="24"/>
                <c:pt idx="0">
                  <c:v>1988年</c:v>
                </c:pt>
                <c:pt idx="1">
                  <c:v>1989年</c:v>
                </c:pt>
                <c:pt idx="2">
                  <c:v>1990年</c:v>
                </c:pt>
                <c:pt idx="3">
                  <c:v>1991年</c:v>
                </c:pt>
                <c:pt idx="4">
                  <c:v>1992年</c:v>
                </c:pt>
                <c:pt idx="5">
                  <c:v>1993年</c:v>
                </c:pt>
                <c:pt idx="6">
                  <c:v>1994年</c:v>
                </c:pt>
                <c:pt idx="7">
                  <c:v>1995年</c:v>
                </c:pt>
                <c:pt idx="8">
                  <c:v>1996年</c:v>
                </c:pt>
                <c:pt idx="9">
                  <c:v>1997年</c:v>
                </c:pt>
                <c:pt idx="10">
                  <c:v>1998年</c:v>
                </c:pt>
                <c:pt idx="11">
                  <c:v>1999年</c:v>
                </c:pt>
                <c:pt idx="12">
                  <c:v>2000年</c:v>
                </c:pt>
                <c:pt idx="13">
                  <c:v>2001年</c:v>
                </c:pt>
                <c:pt idx="14">
                  <c:v>2002年</c:v>
                </c:pt>
                <c:pt idx="15">
                  <c:v>2003年</c:v>
                </c:pt>
                <c:pt idx="16">
                  <c:v>2004年</c:v>
                </c:pt>
                <c:pt idx="17">
                  <c:v>2005年</c:v>
                </c:pt>
                <c:pt idx="18">
                  <c:v>2006年</c:v>
                </c:pt>
                <c:pt idx="19">
                  <c:v>2007年</c:v>
                </c:pt>
                <c:pt idx="20">
                  <c:v>2008年</c:v>
                </c:pt>
                <c:pt idx="21">
                  <c:v>2009年</c:v>
                </c:pt>
                <c:pt idx="22">
                  <c:v>2010年</c:v>
                </c:pt>
                <c:pt idx="23">
                  <c:v>2011年</c:v>
                </c:pt>
              </c:strCache>
            </c:strRef>
          </c:cat>
          <c:val>
            <c:numRef>
              <c:f>Sheet1!$C$2:$C$25</c:f>
              <c:numCache>
                <c:formatCode>0.00%</c:formatCode>
                <c:ptCount val="24"/>
                <c:pt idx="0">
                  <c:v>0.49399999999999999</c:v>
                </c:pt>
                <c:pt idx="1">
                  <c:v>-4.1000000000000002E-2</c:v>
                </c:pt>
                <c:pt idx="2">
                  <c:v>0.55900000000000005</c:v>
                </c:pt>
                <c:pt idx="3">
                  <c:v>0.39400000000000002</c:v>
                </c:pt>
                <c:pt idx="4" formatCode="0%">
                  <c:v>0.34</c:v>
                </c:pt>
                <c:pt idx="5">
                  <c:v>0.39100000000000001</c:v>
                </c:pt>
                <c:pt idx="6">
                  <c:v>0.70699999999999996</c:v>
                </c:pt>
                <c:pt idx="7">
                  <c:v>0.38300000000000001</c:v>
                </c:pt>
                <c:pt idx="8">
                  <c:v>0.315</c:v>
                </c:pt>
                <c:pt idx="9">
                  <c:v>0.21199999999999999</c:v>
                </c:pt>
                <c:pt idx="10">
                  <c:v>0.41499999999999998</c:v>
                </c:pt>
                <c:pt idx="11">
                  <c:v>0.245</c:v>
                </c:pt>
                <c:pt idx="12">
                  <c:v>0.98499999999999999</c:v>
                </c:pt>
                <c:pt idx="13">
                  <c:v>0.312</c:v>
                </c:pt>
                <c:pt idx="14">
                  <c:v>0.29099999999999998</c:v>
                </c:pt>
                <c:pt idx="15">
                  <c:v>0.253</c:v>
                </c:pt>
                <c:pt idx="16">
                  <c:v>0.27800000000000002</c:v>
                </c:pt>
                <c:pt idx="17">
                  <c:v>0.29499999999999998</c:v>
                </c:pt>
                <c:pt idx="18">
                  <c:v>0.443</c:v>
                </c:pt>
                <c:pt idx="19" formatCode="0%">
                  <c:v>0.73</c:v>
                </c:pt>
                <c:pt idx="20" formatCode="0%">
                  <c:v>0.8</c:v>
                </c:pt>
                <c:pt idx="21" formatCode="0%">
                  <c:v>0.39</c:v>
                </c:pt>
                <c:pt idx="22" formatCode="0%">
                  <c:v>0.3</c:v>
                </c:pt>
                <c:pt idx="23" formatCode="0%">
                  <c:v>0.33</c:v>
                </c:pt>
              </c:numCache>
            </c:numRef>
          </c:val>
        </c:ser>
        <c:dLbls>
          <c:showLegendKey val="0"/>
          <c:showVal val="0"/>
          <c:showCatName val="0"/>
          <c:showSerName val="0"/>
          <c:showPercent val="0"/>
          <c:showBubbleSize val="0"/>
        </c:dLbls>
        <c:gapWidth val="150"/>
        <c:axId val="179046912"/>
        <c:axId val="153436160"/>
      </c:barChart>
      <c:catAx>
        <c:axId val="179046912"/>
        <c:scaling>
          <c:orientation val="minMax"/>
        </c:scaling>
        <c:delete val="0"/>
        <c:axPos val="b"/>
        <c:numFmt formatCode="General" sourceLinked="1"/>
        <c:majorTickMark val="out"/>
        <c:minorTickMark val="none"/>
        <c:tickLblPos val="nextTo"/>
        <c:txPr>
          <a:bodyPr/>
          <a:lstStyle/>
          <a:p>
            <a:pPr>
              <a:defRPr sz="1400">
                <a:latin typeface="Arial Unicode MS" pitchFamily="34" charset="-122"/>
                <a:ea typeface="Arial Unicode MS" pitchFamily="34" charset="-122"/>
                <a:cs typeface="Arial Unicode MS" pitchFamily="34" charset="-122"/>
              </a:defRPr>
            </a:pPr>
            <a:endParaRPr lang="zh-CN"/>
          </a:p>
        </c:txPr>
        <c:crossAx val="153436160"/>
        <c:crosses val="autoZero"/>
        <c:auto val="1"/>
        <c:lblAlgn val="ctr"/>
        <c:lblOffset val="100"/>
        <c:tickMarkSkip val="1"/>
        <c:noMultiLvlLbl val="0"/>
      </c:catAx>
      <c:valAx>
        <c:axId val="153436160"/>
        <c:scaling>
          <c:orientation val="minMax"/>
          <c:max val="1.2"/>
          <c:min val="-0.5"/>
        </c:scaling>
        <c:delete val="0"/>
        <c:axPos val="l"/>
        <c:majorGridlines>
          <c:spPr>
            <a:ln w="3175">
              <a:solidFill>
                <a:schemeClr val="accent2">
                  <a:lumMod val="20000"/>
                  <a:lumOff val="80000"/>
                </a:schemeClr>
              </a:solidFill>
            </a:ln>
          </c:spPr>
        </c:majorGridlines>
        <c:numFmt formatCode="0.00%" sourceLinked="1"/>
        <c:majorTickMark val="out"/>
        <c:minorTickMark val="none"/>
        <c:tickLblPos val="nextTo"/>
        <c:txPr>
          <a:bodyPr/>
          <a:lstStyle/>
          <a:p>
            <a:pPr>
              <a:defRPr sz="1400">
                <a:latin typeface="Arial Unicode MS" pitchFamily="34" charset="-122"/>
                <a:ea typeface="Arial Unicode MS" pitchFamily="34" charset="-122"/>
                <a:cs typeface="Arial Unicode MS" pitchFamily="34" charset="-122"/>
              </a:defRPr>
            </a:pPr>
            <a:endParaRPr lang="zh-CN"/>
          </a:p>
        </c:txPr>
        <c:crossAx val="179046912"/>
        <c:crosses val="autoZero"/>
        <c:crossBetween val="between"/>
        <c:majorUnit val="0.1"/>
      </c:valAx>
    </c:plotArea>
    <c:legend>
      <c:legendPos val="t"/>
      <c:layout/>
      <c:overlay val="0"/>
      <c:txPr>
        <a:bodyPr/>
        <a:lstStyle/>
        <a:p>
          <a:pPr>
            <a:defRPr sz="1400">
              <a:latin typeface="微软雅黑" pitchFamily="34" charset="-122"/>
              <a:ea typeface="微软雅黑" pitchFamily="34" charset="-122"/>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5BA5761E-8B7E-461D-B52C-51740C33155B}" type="datetimeFigureOut">
              <a:rPr lang="zh-CN" altLang="en-US"/>
              <a:pPr>
                <a:defRPr/>
              </a:pPr>
              <a:t>2016/12/23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784F46F-3A79-4D95-A018-1F6F27D7804B}" type="slidenum">
              <a:rPr lang="zh-CN" altLang="en-US"/>
              <a:pPr>
                <a:defRPr/>
              </a:pPr>
              <a:t>‹#›</a:t>
            </a:fld>
            <a:endParaRPr lang="zh-CN" altLang="en-US"/>
          </a:p>
        </p:txBody>
      </p:sp>
    </p:spTree>
    <p:extLst>
      <p:ext uri="{BB962C8B-B14F-4D97-AF65-F5344CB8AC3E}">
        <p14:creationId xmlns:p14="http://schemas.microsoft.com/office/powerpoint/2010/main" val="1955918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kumimoji="1" lang="zh-CN" altLang="zh-CN" sz="1200" b="1" kern="1200" dirty="0" smtClean="0">
                <a:solidFill>
                  <a:schemeClr val="tx1"/>
                </a:solidFill>
                <a:effectLst/>
                <a:latin typeface="+mn-lt"/>
                <a:ea typeface="+mn-ea"/>
                <a:cs typeface="宋体" charset="0"/>
              </a:rPr>
              <a:t>关于计划价值：</a:t>
            </a:r>
            <a:endParaRPr kumimoji="1" lang="zh-CN" altLang="zh-CN" sz="1200" kern="1200" dirty="0" smtClean="0">
              <a:solidFill>
                <a:schemeClr val="tx1"/>
              </a:solidFill>
              <a:effectLst/>
              <a:latin typeface="+mn-lt"/>
              <a:ea typeface="+mn-ea"/>
              <a:cs typeface="宋体" charset="0"/>
            </a:endParaRPr>
          </a:p>
          <a:p>
            <a:r>
              <a:rPr kumimoji="1" lang="zh-CN" altLang="zh-CN" sz="1200" kern="1200" dirty="0" smtClean="0">
                <a:solidFill>
                  <a:schemeClr val="tx1"/>
                </a:solidFill>
                <a:effectLst/>
                <a:latin typeface="+mn-lt"/>
                <a:ea typeface="+mn-ea"/>
                <a:cs typeface="宋体" charset="0"/>
              </a:rPr>
              <a:t>对公司：该计划将</a:t>
            </a:r>
            <a:r>
              <a:rPr kumimoji="1" lang="zh-CN" altLang="zh-CN" sz="1200" b="1" kern="1200" dirty="0" smtClean="0">
                <a:solidFill>
                  <a:schemeClr val="tx1"/>
                </a:solidFill>
                <a:effectLst/>
                <a:latin typeface="+mn-lt"/>
                <a:ea typeface="+mn-ea"/>
                <a:cs typeface="宋体" charset="0"/>
              </a:rPr>
              <a:t>通过员工的金融专业度提升与培养促进战略核心落地达成，一阶段以约</a:t>
            </a:r>
            <a:r>
              <a:rPr kumimoji="1" lang="en-US" altLang="zh-CN" sz="1200" b="1" kern="1200" dirty="0" smtClean="0">
                <a:solidFill>
                  <a:schemeClr val="tx1"/>
                </a:solidFill>
                <a:effectLst/>
                <a:latin typeface="+mn-lt"/>
                <a:ea typeface="+mn-ea"/>
                <a:cs typeface="宋体" charset="0"/>
              </a:rPr>
              <a:t>80%</a:t>
            </a:r>
            <a:r>
              <a:rPr kumimoji="1" lang="zh-CN" altLang="zh-CN" sz="1200" b="1" kern="1200" dirty="0" smtClean="0">
                <a:solidFill>
                  <a:schemeClr val="tx1"/>
                </a:solidFill>
                <a:effectLst/>
                <a:latin typeface="+mn-lt"/>
                <a:ea typeface="+mn-ea"/>
                <a:cs typeface="宋体" charset="0"/>
              </a:rPr>
              <a:t>员工掌握金融基础知识为目标</a:t>
            </a:r>
            <a:r>
              <a:rPr kumimoji="1" lang="zh-CN" altLang="zh-CN" sz="1200" kern="1200" dirty="0" smtClean="0">
                <a:solidFill>
                  <a:schemeClr val="tx1"/>
                </a:solidFill>
                <a:effectLst/>
                <a:latin typeface="+mn-lt"/>
                <a:ea typeface="+mn-ea"/>
                <a:cs typeface="宋体" charset="0"/>
              </a:rPr>
              <a:t>；</a:t>
            </a:r>
          </a:p>
          <a:p>
            <a:r>
              <a:rPr kumimoji="1" lang="zh-CN" altLang="zh-CN" sz="1200" kern="1200" dirty="0" smtClean="0">
                <a:solidFill>
                  <a:schemeClr val="tx1"/>
                </a:solidFill>
                <a:effectLst/>
                <a:latin typeface="+mn-lt"/>
                <a:ea typeface="+mn-ea"/>
                <a:cs typeface="宋体" charset="0"/>
              </a:rPr>
              <a:t>对员工：通过帮助约</a:t>
            </a:r>
            <a:r>
              <a:rPr kumimoji="1" lang="en-US" altLang="zh-CN" sz="1200" kern="1200" dirty="0" smtClean="0">
                <a:solidFill>
                  <a:schemeClr val="tx1"/>
                </a:solidFill>
                <a:effectLst/>
                <a:latin typeface="+mn-lt"/>
                <a:ea typeface="+mn-ea"/>
                <a:cs typeface="宋体" charset="0"/>
              </a:rPr>
              <a:t>80%</a:t>
            </a:r>
            <a:r>
              <a:rPr kumimoji="1" lang="zh-CN" altLang="zh-CN" sz="1200" kern="1200" dirty="0" smtClean="0">
                <a:solidFill>
                  <a:schemeClr val="tx1"/>
                </a:solidFill>
                <a:effectLst/>
                <a:latin typeface="+mn-lt"/>
                <a:ea typeface="+mn-ea"/>
                <a:cs typeface="宋体" charset="0"/>
              </a:rPr>
              <a:t>非金融背景</a:t>
            </a:r>
            <a:r>
              <a:rPr kumimoji="1" lang="zh-CN" altLang="zh-CN" sz="1200" b="1" kern="1200" dirty="0" smtClean="0">
                <a:solidFill>
                  <a:schemeClr val="tx1"/>
                </a:solidFill>
                <a:effectLst/>
                <a:latin typeface="+mn-lt"/>
                <a:ea typeface="+mn-ea"/>
                <a:cs typeface="宋体" charset="0"/>
              </a:rPr>
              <a:t>员工成为懂金融基础知识、懂金融业务的复合型人才；</a:t>
            </a:r>
            <a:endParaRPr kumimoji="1" lang="zh-CN" altLang="zh-CN" sz="1200" kern="1200" dirty="0" smtClean="0">
              <a:solidFill>
                <a:schemeClr val="tx1"/>
              </a:solidFill>
              <a:effectLst/>
              <a:latin typeface="+mn-lt"/>
              <a:ea typeface="+mn-ea"/>
              <a:cs typeface="宋体" charset="0"/>
            </a:endParaRPr>
          </a:p>
          <a:p>
            <a:r>
              <a:rPr kumimoji="1" lang="zh-CN" altLang="zh-CN" sz="1200" kern="1200" dirty="0" smtClean="0">
                <a:solidFill>
                  <a:schemeClr val="tx1"/>
                </a:solidFill>
                <a:effectLst/>
                <a:latin typeface="+mn-lt"/>
                <a:ea typeface="+mn-ea"/>
                <a:cs typeface="宋体" charset="0"/>
              </a:rPr>
              <a:t>对部门：随着各部门内员工金融水平的提升、业务岗员工金融专业度的进阶，也将</a:t>
            </a:r>
            <a:r>
              <a:rPr kumimoji="1" lang="zh-CN" altLang="zh-CN" sz="1200" b="1" kern="1200" dirty="0" smtClean="0">
                <a:solidFill>
                  <a:schemeClr val="tx1"/>
                </a:solidFill>
                <a:effectLst/>
                <a:latin typeface="+mn-lt"/>
                <a:ea typeface="+mn-ea"/>
                <a:cs typeface="宋体" charset="0"/>
              </a:rPr>
              <a:t>促进各部门间的配合深度和效率，项目推进中的有效落地</a:t>
            </a:r>
            <a:r>
              <a:rPr kumimoji="1" lang="zh-CN" altLang="zh-CN" sz="1200" kern="1200" dirty="0" smtClean="0">
                <a:solidFill>
                  <a:schemeClr val="tx1"/>
                </a:solidFill>
                <a:effectLst/>
                <a:latin typeface="+mn-lt"/>
                <a:ea typeface="+mn-ea"/>
                <a:cs typeface="宋体" charset="0"/>
              </a:rPr>
              <a:t>；</a:t>
            </a:r>
          </a:p>
          <a:p>
            <a:pPr lvl="0"/>
            <a:r>
              <a:rPr kumimoji="1" lang="zh-CN" altLang="zh-CN" sz="1200" b="1" kern="1200" dirty="0" smtClean="0">
                <a:solidFill>
                  <a:schemeClr val="tx1"/>
                </a:solidFill>
                <a:effectLst/>
                <a:latin typeface="+mn-lt"/>
                <a:ea typeface="+mn-ea"/>
                <a:cs typeface="宋体" charset="0"/>
              </a:rPr>
              <a:t>关于课程，</a:t>
            </a:r>
            <a:r>
              <a:rPr kumimoji="1" lang="en-US" altLang="zh-CN" sz="1200" b="1" kern="1200" dirty="0" err="1" smtClean="0">
                <a:solidFill>
                  <a:schemeClr val="tx1"/>
                </a:solidFill>
                <a:effectLst/>
                <a:latin typeface="+mn-lt"/>
                <a:ea typeface="+mn-ea"/>
                <a:cs typeface="宋体" charset="0"/>
              </a:rPr>
              <a:t>JRun</a:t>
            </a:r>
            <a:r>
              <a:rPr kumimoji="1" lang="zh-CN" altLang="zh-CN" sz="1200" b="1" kern="1200" dirty="0" smtClean="0">
                <a:solidFill>
                  <a:schemeClr val="tx1"/>
                </a:solidFill>
                <a:effectLst/>
                <a:latin typeface="+mn-lt"/>
                <a:ea typeface="+mn-ea"/>
                <a:cs typeface="宋体" charset="0"/>
              </a:rPr>
              <a:t>计划将于</a:t>
            </a:r>
            <a:r>
              <a:rPr kumimoji="1" lang="en-US" altLang="zh-CN" sz="1200" b="1" kern="1200" dirty="0" smtClean="0">
                <a:solidFill>
                  <a:schemeClr val="tx1"/>
                </a:solidFill>
                <a:effectLst/>
                <a:latin typeface="+mn-lt"/>
                <a:ea typeface="+mn-ea"/>
                <a:cs typeface="宋体" charset="0"/>
              </a:rPr>
              <a:t>2016</a:t>
            </a:r>
            <a:r>
              <a:rPr kumimoji="1" lang="zh-CN" altLang="zh-CN" sz="1200" b="1" kern="1200" dirty="0" smtClean="0">
                <a:solidFill>
                  <a:schemeClr val="tx1"/>
                </a:solidFill>
                <a:effectLst/>
                <a:latin typeface="+mn-lt"/>
                <a:ea typeface="+mn-ea"/>
                <a:cs typeface="宋体" charset="0"/>
              </a:rPr>
              <a:t>年</a:t>
            </a:r>
            <a:r>
              <a:rPr kumimoji="1" lang="en-US" altLang="zh-CN" sz="1200" b="1" kern="1200" dirty="0" smtClean="0">
                <a:solidFill>
                  <a:schemeClr val="tx1"/>
                </a:solidFill>
                <a:effectLst/>
                <a:latin typeface="+mn-lt"/>
                <a:ea typeface="+mn-ea"/>
                <a:cs typeface="宋体" charset="0"/>
              </a:rPr>
              <a:t>9</a:t>
            </a:r>
            <a:r>
              <a:rPr kumimoji="1" lang="zh-CN" altLang="zh-CN" sz="1200" b="1" kern="1200" dirty="0" smtClean="0">
                <a:solidFill>
                  <a:schemeClr val="tx1"/>
                </a:solidFill>
                <a:effectLst/>
                <a:latin typeface="+mn-lt"/>
                <a:ea typeface="+mn-ea"/>
                <a:cs typeface="宋体" charset="0"/>
              </a:rPr>
              <a:t>月启动并持续配合战略与业务规划进行，</a:t>
            </a:r>
            <a:r>
              <a:rPr kumimoji="1" lang="zh-CN" altLang="zh-CN" sz="1200" kern="1200" dirty="0" smtClean="0">
                <a:solidFill>
                  <a:schemeClr val="tx1"/>
                </a:solidFill>
                <a:effectLst/>
                <a:latin typeface="+mn-lt"/>
                <a:ea typeface="+mn-ea"/>
                <a:cs typeface="宋体" charset="0"/>
              </a:rPr>
              <a:t>目前通过调研及各部门内部推荐已经规划出</a:t>
            </a:r>
            <a:r>
              <a:rPr kumimoji="1" lang="zh-CN" altLang="zh-CN" sz="1200" b="1" kern="1200" dirty="0" smtClean="0">
                <a:solidFill>
                  <a:schemeClr val="tx1"/>
                </a:solidFill>
                <a:effectLst/>
                <a:latin typeface="+mn-lt"/>
                <a:ea typeface="+mn-ea"/>
                <a:cs typeface="宋体" charset="0"/>
              </a:rPr>
              <a:t>五个类别，</a:t>
            </a:r>
            <a:r>
              <a:rPr kumimoji="1" lang="en-US" altLang="zh-CN" sz="1200" b="1" kern="1200" dirty="0" smtClean="0">
                <a:solidFill>
                  <a:schemeClr val="tx1"/>
                </a:solidFill>
                <a:effectLst/>
                <a:latin typeface="+mn-lt"/>
                <a:ea typeface="+mn-ea"/>
                <a:cs typeface="宋体" charset="0"/>
              </a:rPr>
              <a:t>58</a:t>
            </a:r>
            <a:r>
              <a:rPr kumimoji="1" lang="zh-CN" altLang="zh-CN" sz="1200" b="1" kern="1200" dirty="0" smtClean="0">
                <a:solidFill>
                  <a:schemeClr val="tx1"/>
                </a:solidFill>
                <a:effectLst/>
                <a:latin typeface="+mn-lt"/>
                <a:ea typeface="+mn-ea"/>
                <a:cs typeface="宋体" charset="0"/>
              </a:rPr>
              <a:t>门在线课（涵盖金融市场、法律监管、风控、科技、金融业务）。</a:t>
            </a:r>
            <a:r>
              <a:rPr kumimoji="1" lang="zh-CN" altLang="zh-CN" sz="1200" kern="1200" dirty="0" smtClean="0">
                <a:solidFill>
                  <a:schemeClr val="tx1"/>
                </a:solidFill>
                <a:effectLst/>
                <a:latin typeface="+mn-lt"/>
                <a:ea typeface="+mn-ea"/>
                <a:cs typeface="宋体" charset="0"/>
              </a:rPr>
              <a:t>还请各位</a:t>
            </a:r>
            <a:r>
              <a:rPr kumimoji="1" lang="en-US" altLang="zh-CN" sz="1200" kern="1200" dirty="0" smtClean="0">
                <a:solidFill>
                  <a:schemeClr val="tx1"/>
                </a:solidFill>
                <a:effectLst/>
                <a:latin typeface="+mn-lt"/>
                <a:ea typeface="+mn-ea"/>
                <a:cs typeface="宋体" charset="0"/>
              </a:rPr>
              <a:t>Leader</a:t>
            </a:r>
            <a:r>
              <a:rPr kumimoji="1" lang="zh-CN" altLang="zh-CN" sz="1200" kern="1200" dirty="0" smtClean="0">
                <a:solidFill>
                  <a:schemeClr val="tx1"/>
                </a:solidFill>
                <a:effectLst/>
                <a:latin typeface="+mn-lt"/>
                <a:ea typeface="+mn-ea"/>
                <a:cs typeface="宋体" charset="0"/>
              </a:rPr>
              <a:t>多多支持部门内专家参与；</a:t>
            </a:r>
          </a:p>
          <a:p>
            <a:pPr lvl="0"/>
            <a:r>
              <a:rPr kumimoji="1" lang="zh-CN" altLang="zh-CN" sz="1200" b="1" kern="1200" dirty="0" smtClean="0">
                <a:solidFill>
                  <a:schemeClr val="tx1"/>
                </a:solidFill>
                <a:effectLst/>
                <a:latin typeface="+mn-lt"/>
                <a:ea typeface="+mn-ea"/>
                <a:cs typeface="宋体" charset="0"/>
              </a:rPr>
              <a:t>关于学习考核，</a:t>
            </a:r>
            <a:r>
              <a:rPr kumimoji="1" lang="en-US" altLang="zh-CN" sz="1200" kern="1200" dirty="0" err="1" smtClean="0">
                <a:solidFill>
                  <a:schemeClr val="tx1"/>
                </a:solidFill>
                <a:effectLst/>
                <a:latin typeface="+mn-lt"/>
                <a:ea typeface="+mn-ea"/>
                <a:cs typeface="宋体" charset="0"/>
              </a:rPr>
              <a:t>JRun</a:t>
            </a:r>
            <a:r>
              <a:rPr kumimoji="1" lang="zh-CN" altLang="zh-CN" sz="1200" kern="1200" dirty="0" smtClean="0">
                <a:solidFill>
                  <a:schemeClr val="tx1"/>
                </a:solidFill>
                <a:effectLst/>
                <a:latin typeface="+mn-lt"/>
                <a:ea typeface="+mn-ea"/>
                <a:cs typeface="宋体" charset="0"/>
              </a:rPr>
              <a:t>计划将通过针对</a:t>
            </a:r>
            <a:r>
              <a:rPr kumimoji="1" lang="zh-CN" altLang="zh-CN" sz="1200" b="1" kern="1200" dirty="0" smtClean="0">
                <a:solidFill>
                  <a:schemeClr val="tx1"/>
                </a:solidFill>
                <a:effectLst/>
                <a:latin typeface="+mn-lt"/>
                <a:ea typeface="+mn-ea"/>
                <a:cs typeface="宋体" charset="0"/>
              </a:rPr>
              <a:t>不同岗位类型人群设置必修课和选修课</a:t>
            </a:r>
            <a:r>
              <a:rPr kumimoji="1" lang="zh-CN" altLang="zh-CN" sz="1200" kern="1200" dirty="0" smtClean="0">
                <a:solidFill>
                  <a:schemeClr val="tx1"/>
                </a:solidFill>
                <a:effectLst/>
                <a:latin typeface="+mn-lt"/>
                <a:ea typeface="+mn-ea"/>
                <a:cs typeface="宋体" charset="0"/>
              </a:rPr>
              <a:t>，通过多元化的学习途径（课堂、手机视频、</a:t>
            </a:r>
            <a:r>
              <a:rPr kumimoji="1" lang="en-US" altLang="zh-CN" sz="1200" kern="1200" dirty="0" smtClean="0">
                <a:solidFill>
                  <a:schemeClr val="tx1"/>
                </a:solidFill>
                <a:effectLst/>
                <a:latin typeface="+mn-lt"/>
                <a:ea typeface="+mn-ea"/>
                <a:cs typeface="宋体" charset="0"/>
              </a:rPr>
              <a:t>E-learning</a:t>
            </a:r>
            <a:r>
              <a:rPr kumimoji="1" lang="zh-CN" altLang="zh-CN" sz="1200" kern="1200" dirty="0" smtClean="0">
                <a:solidFill>
                  <a:schemeClr val="tx1"/>
                </a:solidFill>
                <a:effectLst/>
                <a:latin typeface="+mn-lt"/>
                <a:ea typeface="+mn-ea"/>
                <a:cs typeface="宋体" charset="0"/>
              </a:rPr>
              <a:t>、微信）帮助非金融背景员工以适合自己的方式学习所需知识，</a:t>
            </a:r>
            <a:r>
              <a:rPr kumimoji="1" lang="zh-CN" altLang="zh-CN" sz="1200" b="1" kern="1200" dirty="0" smtClean="0">
                <a:solidFill>
                  <a:schemeClr val="tx1"/>
                </a:solidFill>
                <a:effectLst/>
                <a:latin typeface="+mn-lt"/>
                <a:ea typeface="+mn-ea"/>
                <a:cs typeface="宋体" charset="0"/>
              </a:rPr>
              <a:t>以灵活的学分制验证其金融知识的掌握程度并在每季度更新数据给各部门参考。</a:t>
            </a:r>
            <a:endParaRPr kumimoji="1" lang="zh-CN" altLang="zh-CN" sz="1200" kern="1200" dirty="0" smtClean="0">
              <a:solidFill>
                <a:schemeClr val="tx1"/>
              </a:solidFill>
              <a:effectLst/>
              <a:latin typeface="+mn-lt"/>
              <a:ea typeface="+mn-ea"/>
              <a:cs typeface="宋体" charset="0"/>
            </a:endParaRPr>
          </a:p>
          <a:p>
            <a:endParaRPr lang="zh-CN" altLang="en-US" dirty="0"/>
          </a:p>
        </p:txBody>
      </p:sp>
      <p:sp>
        <p:nvSpPr>
          <p:cNvPr id="4" name="灯片编号占位符 3"/>
          <p:cNvSpPr>
            <a:spLocks noGrp="1"/>
          </p:cNvSpPr>
          <p:nvPr>
            <p:ph type="sldNum" sz="quarter" idx="10"/>
          </p:nvPr>
        </p:nvSpPr>
        <p:spPr/>
        <p:txBody>
          <a:bodyPr/>
          <a:lstStyle/>
          <a:p>
            <a:pPr>
              <a:defRPr/>
            </a:pPr>
            <a:fld id="{3784F46F-3A79-4D95-A018-1F6F27D7804B}" type="slidenum">
              <a:rPr lang="zh-CN" altLang="en-US" smtClean="0"/>
              <a:pPr>
                <a:defRPr/>
              </a:pPr>
              <a:t>1</a:t>
            </a:fld>
            <a:endParaRPr lang="zh-CN" altLang="en-US"/>
          </a:p>
        </p:txBody>
      </p:sp>
    </p:spTree>
    <p:extLst>
      <p:ext uri="{BB962C8B-B14F-4D97-AF65-F5344CB8AC3E}">
        <p14:creationId xmlns:p14="http://schemas.microsoft.com/office/powerpoint/2010/main" val="262201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zh-CN" altLang="en-US" smtClean="0"/>
              <a:t> </a:t>
            </a:r>
            <a:endParaRPr kumimoji="0" lang="zh-CN" altLang="en-US" dirty="0"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ED31EF35-26E1-4084-862A-BFF4DD7834DB}" type="slidenum">
              <a:rPr kumimoji="0" lang="zh-CN" altLang="en-US"/>
              <a:pPr>
                <a:spcBef>
                  <a:spcPct val="0"/>
                </a:spcBef>
              </a:pPr>
              <a:t>3</a:t>
            </a:fld>
            <a:endParaRPr kumimoji="0" lang="zh-CN" altLang="en-US"/>
          </a:p>
        </p:txBody>
      </p:sp>
    </p:spTree>
    <p:extLst>
      <p:ext uri="{BB962C8B-B14F-4D97-AF65-F5344CB8AC3E}">
        <p14:creationId xmlns:p14="http://schemas.microsoft.com/office/powerpoint/2010/main" val="403797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ED31EF35-26E1-4084-862A-BFF4DD7834DB}" type="slidenum">
              <a:rPr kumimoji="0" lang="zh-CN" altLang="en-US"/>
              <a:pPr>
                <a:spcBef>
                  <a:spcPct val="0"/>
                </a:spcBef>
              </a:pPr>
              <a:t>5</a:t>
            </a:fld>
            <a:endParaRPr kumimoji="0" lang="zh-CN" altLang="en-US"/>
          </a:p>
        </p:txBody>
      </p:sp>
    </p:spTree>
    <p:extLst>
      <p:ext uri="{BB962C8B-B14F-4D97-AF65-F5344CB8AC3E}">
        <p14:creationId xmlns:p14="http://schemas.microsoft.com/office/powerpoint/2010/main" val="255001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784F46F-3A79-4D95-A018-1F6F27D7804B}" type="slidenum">
              <a:rPr lang="zh-CN" altLang="en-US" smtClean="0"/>
              <a:pPr>
                <a:defRPr/>
              </a:pPr>
              <a:t>61</a:t>
            </a:fld>
            <a:endParaRPr lang="zh-CN" altLang="en-US"/>
          </a:p>
        </p:txBody>
      </p:sp>
    </p:spTree>
    <p:extLst>
      <p:ext uri="{BB962C8B-B14F-4D97-AF65-F5344CB8AC3E}">
        <p14:creationId xmlns:p14="http://schemas.microsoft.com/office/powerpoint/2010/main" val="291668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ED31EF35-26E1-4084-862A-BFF4DD7834DB}" type="slidenum">
              <a:rPr kumimoji="0" lang="zh-CN" altLang="en-US"/>
              <a:pPr>
                <a:spcBef>
                  <a:spcPct val="0"/>
                </a:spcBef>
              </a:pPr>
              <a:t>66</a:t>
            </a:fld>
            <a:endParaRPr kumimoji="0" lang="zh-CN" altLang="en-US"/>
          </a:p>
        </p:txBody>
      </p:sp>
    </p:spTree>
    <p:extLst>
      <p:ext uri="{BB962C8B-B14F-4D97-AF65-F5344CB8AC3E}">
        <p14:creationId xmlns:p14="http://schemas.microsoft.com/office/powerpoint/2010/main" val="3433084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10818"/>
            <a:ext cx="7772400" cy="1102519"/>
          </a:xfrm>
        </p:spPr>
        <p:txBody>
          <a:bodyPr>
            <a:normAutofit/>
          </a:bodyPr>
          <a:lstStyle>
            <a:lvl1pPr>
              <a:defRPr sz="32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227648"/>
            <a:ext cx="6400800" cy="1314450"/>
          </a:xfrm>
        </p:spPr>
        <p:txBody>
          <a:bodyPr>
            <a:normAutofit/>
          </a:bodyPr>
          <a:lstStyle>
            <a:lvl1pPr marL="0" indent="0" algn="ctr">
              <a:buNone/>
              <a:defRPr sz="1800">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grpSp>
        <p:nvGrpSpPr>
          <p:cNvPr id="6" name="组合 5"/>
          <p:cNvGrpSpPr/>
          <p:nvPr userDrawn="1"/>
        </p:nvGrpSpPr>
        <p:grpSpPr>
          <a:xfrm>
            <a:off x="5364088" y="4515966"/>
            <a:ext cx="3548399" cy="531121"/>
            <a:chOff x="2833885" y="4443958"/>
            <a:chExt cx="3548399" cy="531121"/>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885" y="4443958"/>
              <a:ext cx="1537455" cy="53112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2284" y="4524508"/>
              <a:ext cx="1800000" cy="354056"/>
            </a:xfrm>
            <a:prstGeom prst="rect">
              <a:avLst/>
            </a:prstGeom>
          </p:spPr>
        </p:pic>
        <p:cxnSp>
          <p:nvCxnSpPr>
            <p:cNvPr id="9" name="直接连接符 8"/>
            <p:cNvCxnSpPr/>
            <p:nvPr/>
          </p:nvCxnSpPr>
          <p:spPr>
            <a:xfrm>
              <a:off x="4499992" y="4556241"/>
              <a:ext cx="0" cy="2905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11112" y="1488"/>
            <a:ext cx="9156221" cy="3710117"/>
          </a:xfrm>
          <a:prstGeom prst="rect">
            <a:avLst/>
          </a:prstGeom>
          <a:solidFill>
            <a:srgbClr val="CD29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defRPr/>
            </a:pPr>
            <a:endParaRPr lang="en-US" altLang="zh-CN" b="1" dirty="0">
              <a:solidFill>
                <a:schemeClr val="bg1"/>
              </a:solidFill>
              <a:cs typeface="+mn-ea"/>
              <a:sym typeface="+mn-lt"/>
            </a:endParaRPr>
          </a:p>
        </p:txBody>
      </p:sp>
    </p:spTree>
    <p:extLst>
      <p:ext uri="{BB962C8B-B14F-4D97-AF65-F5344CB8AC3E}">
        <p14:creationId xmlns:p14="http://schemas.microsoft.com/office/powerpoint/2010/main" val="187226231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图片 7" descr="图片155.jpg"/>
          <p:cNvPicPr>
            <a:picLocks noChangeAspect="1"/>
          </p:cNvPicPr>
          <p:nvPr userDrawn="1"/>
        </p:nvPicPr>
        <p:blipFill>
          <a:blip r:embed="rId3">
            <a:extLst>
              <a:ext uri="{28A0092B-C50C-407E-A947-70E740481C1C}">
                <a14:useLocalDpi xmlns:a14="http://schemas.microsoft.com/office/drawing/2010/main" val="0"/>
              </a:ext>
            </a:extLst>
          </a:blip>
          <a:srcRect l="52106" t="1614"/>
          <a:stretch>
            <a:fillRect/>
          </a:stretch>
        </p:blipFill>
        <p:spPr bwMode="auto">
          <a:xfrm>
            <a:off x="5867400" y="-20638"/>
            <a:ext cx="3276600" cy="506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57200" y="1553759"/>
            <a:ext cx="8229600" cy="3040864"/>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pPr>
              <a:defRPr/>
            </a:pPr>
            <a:fld id="{5FA9B434-9B31-48A9-8B54-0DB8A1A602A5}" type="datetimeFigureOut">
              <a:rPr lang="zh-CN" altLang="en-US" smtClean="0"/>
              <a:pPr>
                <a:defRPr/>
              </a:pPr>
              <a:t>2016/12/23</a:t>
            </a:fld>
            <a:endParaRPr lang="zh-CN" altLang="en-US"/>
          </a:p>
        </p:txBody>
      </p:sp>
      <p:sp>
        <p:nvSpPr>
          <p:cNvPr id="7"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E7E876D0-9866-4299-B0FC-B009E13CBD1D}" type="slidenum">
              <a:rPr lang="zh-CN" altLang="en-US" smtClean="0"/>
              <a:pPr>
                <a:defRPr/>
              </a:pPr>
              <a:t>‹#›</a:t>
            </a:fld>
            <a:endParaRPr lang="zh-CN" altLang="en-US"/>
          </a:p>
        </p:txBody>
      </p:sp>
      <p:sp>
        <p:nvSpPr>
          <p:cNvPr id="9" name="矩形 8"/>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438150" y="728663"/>
            <a:ext cx="8237538" cy="44450"/>
          </a:xfrm>
          <a:prstGeom prst="rect">
            <a:avLst/>
          </a:prstGeom>
          <a:solidFill>
            <a:srgbClr val="CD29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pic>
        <p:nvPicPr>
          <p:cNvPr id="11" name="Picture 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t="10400" b="10678"/>
          <a:stretch>
            <a:fillRect/>
          </a:stretch>
        </p:blipFill>
        <p:spPr bwMode="auto">
          <a:xfrm>
            <a:off x="6850698" y="153393"/>
            <a:ext cx="1885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3"/>
          </p:nvPr>
        </p:nvSpPr>
        <p:spPr>
          <a:xfrm>
            <a:off x="609600" y="1706159"/>
            <a:ext cx="8229600" cy="3040864"/>
          </a:xfrm>
        </p:spPr>
        <p:txBody>
          <a:bodyPr/>
          <a:lstStyle>
            <a:lvl1pPr>
              <a:defRPr sz="1600">
                <a:latin typeface="微软雅黑" panose="020B0503020204020204" pitchFamily="34" charset="-122"/>
                <a:ea typeface="微软雅黑" panose="020B0503020204020204" pitchFamily="34" charset="-122"/>
              </a:defRPr>
            </a:lvl1pPr>
          </a:lstStyle>
          <a:p>
            <a:endParaRPr lang="zh-CN" altLang="en-US" dirty="0"/>
          </a:p>
        </p:txBody>
      </p:sp>
      <p:sp>
        <p:nvSpPr>
          <p:cNvPr id="13" name="标题 12"/>
          <p:cNvSpPr>
            <a:spLocks noGrp="1"/>
          </p:cNvSpPr>
          <p:nvPr>
            <p:ph type="title"/>
          </p:nvPr>
        </p:nvSpPr>
        <p:spPr>
          <a:xfrm>
            <a:off x="446088" y="144656"/>
            <a:ext cx="8229600" cy="556023"/>
          </a:xfrm>
        </p:spPr>
        <p:txBody>
          <a:bodyPr/>
          <a:lstStyle>
            <a:lvl1pPr algn="l">
              <a:defRPr sz="28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7595350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2930525" y="4011613"/>
            <a:ext cx="62134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userDrawn="1"/>
        </p:nvGrpSpPr>
        <p:grpSpPr>
          <a:xfrm>
            <a:off x="-11112" y="1488"/>
            <a:ext cx="9156221" cy="5143500"/>
            <a:chOff x="-12485" y="0"/>
            <a:chExt cx="9156221" cy="5143500"/>
          </a:xfrm>
        </p:grpSpPr>
        <p:sp>
          <p:nvSpPr>
            <p:cNvPr id="6" name="矩形 5"/>
            <p:cNvSpPr/>
            <p:nvPr userDrawn="1"/>
          </p:nvSpPr>
          <p:spPr>
            <a:xfrm>
              <a:off x="-12485" y="3341688"/>
              <a:ext cx="9144000" cy="1801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defRPr/>
              </a:pPr>
              <a:endParaRPr lang="zh-CN" altLang="en-US" dirty="0">
                <a:cs typeface="+mn-ea"/>
                <a:sym typeface="+mn-lt"/>
              </a:endParaRPr>
            </a:p>
          </p:txBody>
        </p:sp>
        <p:sp>
          <p:nvSpPr>
            <p:cNvPr id="7" name="矩形 6"/>
            <p:cNvSpPr/>
            <p:nvPr userDrawn="1"/>
          </p:nvSpPr>
          <p:spPr>
            <a:xfrm>
              <a:off x="-12485" y="0"/>
              <a:ext cx="9156221" cy="3710117"/>
            </a:xfrm>
            <a:prstGeom prst="rect">
              <a:avLst/>
            </a:prstGeom>
            <a:solidFill>
              <a:srgbClr val="CD29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defRPr/>
              </a:pPr>
              <a:endParaRPr lang="en-US" altLang="zh-CN" b="1" dirty="0">
                <a:solidFill>
                  <a:schemeClr val="bg1"/>
                </a:solidFill>
                <a:cs typeface="+mn-ea"/>
                <a:sym typeface="+mn-lt"/>
              </a:endParaRPr>
            </a:p>
          </p:txBody>
        </p:sp>
      </p:grpSp>
      <p:grpSp>
        <p:nvGrpSpPr>
          <p:cNvPr id="12" name="组合 11"/>
          <p:cNvGrpSpPr/>
          <p:nvPr userDrawn="1"/>
        </p:nvGrpSpPr>
        <p:grpSpPr>
          <a:xfrm>
            <a:off x="2833885" y="4443958"/>
            <a:ext cx="3548399" cy="531121"/>
            <a:chOff x="2833885" y="4443958"/>
            <a:chExt cx="3548399" cy="531121"/>
          </a:xfrm>
        </p:grpSpPr>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885" y="4443958"/>
              <a:ext cx="1537455" cy="531121"/>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284" y="4524508"/>
              <a:ext cx="1800000" cy="354056"/>
            </a:xfrm>
            <a:prstGeom prst="rect">
              <a:avLst/>
            </a:prstGeom>
          </p:spPr>
        </p:pic>
        <p:cxnSp>
          <p:nvCxnSpPr>
            <p:cNvPr id="15" name="直接连接符 14"/>
            <p:cNvCxnSpPr/>
            <p:nvPr/>
          </p:nvCxnSpPr>
          <p:spPr>
            <a:xfrm>
              <a:off x="4499992" y="4556241"/>
              <a:ext cx="0" cy="2905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8528245"/>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09716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微软雅黑" panose="020B0503020204020204" pitchFamily="34" charset="-122"/>
                <a:ea typeface="微软雅黑" panose="020B0503020204020204" pitchFamily="34" charset="-122"/>
              </a:defRPr>
            </a:lvl1pPr>
          </a:lstStyle>
          <a:p>
            <a:pPr>
              <a:defRPr/>
            </a:pPr>
            <a:fld id="{26F1932A-D473-4ED3-9B1E-38AB44844065}" type="datetimeFigureOut">
              <a:rPr lang="zh-CN" altLang="en-US" smtClean="0"/>
              <a:pPr>
                <a:defRPr/>
              </a:pPr>
              <a:t>2016/12/23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微软雅黑" panose="020B0503020204020204" pitchFamily="34" charset="-122"/>
                <a:ea typeface="微软雅黑" panose="020B0503020204020204" pitchFamily="34" charset="-122"/>
                <a:cs typeface="+mn-cs"/>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微软雅黑" panose="020B0503020204020204" pitchFamily="34" charset="-122"/>
                <a:ea typeface="微软雅黑" panose="020B0503020204020204" pitchFamily="34" charset="-122"/>
              </a:defRPr>
            </a:lvl1pPr>
          </a:lstStyle>
          <a:p>
            <a:pPr>
              <a:defRPr/>
            </a:pPr>
            <a:fld id="{E3CC0AC0-D69E-4C50-8DE6-65C509EB92AE}"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508" r:id="rId1"/>
    <p:sldLayoutId id="2147484510" r:id="rId2"/>
    <p:sldLayoutId id="2147484511" r:id="rId3"/>
    <p:sldLayoutId id="2147484512" r:id="rId4"/>
  </p:sldLayoutIdLst>
  <p:transition spd="med">
    <p:fade/>
  </p:transition>
  <p:txStyles>
    <p:titleStyle>
      <a:lvl1pPr algn="ctr" rtl="0" eaLnBrk="0" fontAlgn="base" hangingPunct="0">
        <a:spcBef>
          <a:spcPct val="0"/>
        </a:spcBef>
        <a:spcAft>
          <a:spcPct val="0"/>
        </a:spcAft>
        <a:defRPr kumimoji="1"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cid:image005.png@01D20204.22FA7610" TargetMode="External"/><Relationship Id="rId5" Type="http://schemas.openxmlformats.org/officeDocument/2006/relationships/image" Target="../media/image9.png"/><Relationship Id="rId4" Type="http://schemas.openxmlformats.org/officeDocument/2006/relationships/image" Target="cid:image006.png@01D20204.22FA761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2.gif"/></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eg"/><Relationship Id="rId4" Type="http://schemas.openxmlformats.org/officeDocument/2006/relationships/image" Target="../media/image36.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60" y="123478"/>
            <a:ext cx="8712968" cy="3384376"/>
          </a:xfrm>
          <a:prstGeom prst="rect">
            <a:avLst/>
          </a:prstGeom>
          <a:solidFill>
            <a:schemeClr val="bg1">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2959807" y="734158"/>
            <a:ext cx="3409952" cy="2592616"/>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6424758" y="726538"/>
            <a:ext cx="2416839" cy="2600236"/>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图片 3" descr="cid:image007.png@01D1FFC1.795241E0"/>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516216" y="1047819"/>
            <a:ext cx="2278955" cy="227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id:image005.png@01D20204.22FA7610"/>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003798" y="1047819"/>
            <a:ext cx="3343101" cy="217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35350" y="726538"/>
            <a:ext cx="2532315" cy="2600236"/>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标题 1"/>
          <p:cNvSpPr txBox="1">
            <a:spLocks/>
          </p:cNvSpPr>
          <p:nvPr/>
        </p:nvSpPr>
        <p:spPr>
          <a:xfrm>
            <a:off x="251520" y="128464"/>
            <a:ext cx="8229600" cy="438470"/>
          </a:xfrm>
          <a:prstGeom prst="rect">
            <a:avLst/>
          </a:prstGeom>
        </p:spPr>
        <p:txBody>
          <a:bodyPr>
            <a:noAutofit/>
          </a:bodyPr>
          <a:lst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altLang="zh-CN" sz="2400" b="1" dirty="0" err="1" smtClean="0">
                <a:latin typeface="微软雅黑" panose="020B0503020204020204" pitchFamily="34" charset="-122"/>
                <a:ea typeface="微软雅黑" panose="020B0503020204020204" pitchFamily="34" charset="-122"/>
              </a:rPr>
              <a:t>JRun</a:t>
            </a:r>
            <a:r>
              <a:rPr lang="zh-CN" altLang="en-US" sz="2400" b="1" dirty="0" smtClean="0">
                <a:latin typeface="微软雅黑" panose="020B0503020204020204" pitchFamily="34" charset="-122"/>
                <a:ea typeface="微软雅黑" panose="020B0503020204020204" pitchFamily="34" charset="-122"/>
              </a:rPr>
              <a:t>项目介绍</a:t>
            </a:r>
            <a:endParaRPr lang="zh-CN" altLang="en-US" sz="2400" b="1" dirty="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3059832" y="734158"/>
            <a:ext cx="3287067" cy="233428"/>
          </a:xfrm>
          <a:prstGeom prst="rect">
            <a:avLst/>
          </a:prstGeom>
        </p:spPr>
        <p:txBody>
          <a:bodyPr anchor="ctr">
            <a:noAutofit/>
          </a:bodyPr>
          <a:lst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sz="1600" dirty="0" smtClean="0">
                <a:latin typeface="微软雅黑" panose="020B0503020204020204" pitchFamily="34" charset="-122"/>
                <a:ea typeface="微软雅黑" panose="020B0503020204020204" pitchFamily="34" charset="-122"/>
              </a:rPr>
              <a:t>员工必修课与选修课</a:t>
            </a:r>
            <a:endParaRPr lang="zh-CN" altLang="en-US" sz="1600" dirty="0">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6747426" y="734158"/>
            <a:ext cx="1816535" cy="233428"/>
          </a:xfrm>
          <a:prstGeom prst="rect">
            <a:avLst/>
          </a:prstGeom>
        </p:spPr>
        <p:txBody>
          <a:bodyPr anchor="ctr">
            <a:noAutofit/>
          </a:bodyPr>
          <a:lst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zh-CN" altLang="en-US" sz="1600" dirty="0" smtClean="0">
                <a:latin typeface="微软雅黑" panose="020B0503020204020204" pitchFamily="34" charset="-122"/>
                <a:ea typeface="微软雅黑" panose="020B0503020204020204" pitchFamily="34" charset="-122"/>
              </a:rPr>
              <a:t>运营体系</a:t>
            </a:r>
            <a:endParaRPr lang="zh-CN" altLang="en-US" sz="1600" dirty="0">
              <a:latin typeface="微软雅黑" panose="020B0503020204020204" pitchFamily="34" charset="-122"/>
              <a:ea typeface="微软雅黑" panose="020B0503020204020204" pitchFamily="34" charset="-122"/>
            </a:endParaRPr>
          </a:p>
        </p:txBody>
      </p:sp>
      <p:sp>
        <p:nvSpPr>
          <p:cNvPr id="3" name="矩形 2"/>
          <p:cNvSpPr/>
          <p:nvPr/>
        </p:nvSpPr>
        <p:spPr>
          <a:xfrm>
            <a:off x="295511" y="734158"/>
            <a:ext cx="2664296" cy="2431435"/>
          </a:xfrm>
          <a:prstGeom prst="rect">
            <a:avLst/>
          </a:prstGeom>
        </p:spPr>
        <p:txBody>
          <a:bodyPr wrap="square">
            <a:spAutoFit/>
          </a:bodyPr>
          <a:lstStyle/>
          <a:p>
            <a:pPr>
              <a:spcBef>
                <a:spcPts val="0"/>
              </a:spcBef>
            </a:pPr>
            <a:r>
              <a:rPr kumimoji="1" lang="zh-CN" altLang="en-US" sz="1600" dirty="0">
                <a:latin typeface="微软雅黑" panose="020B0503020204020204" pitchFamily="34" charset="-122"/>
                <a:ea typeface="微软雅黑" panose="020B0503020204020204" pitchFamily="34" charset="-122"/>
                <a:cs typeface="宋体" charset="0"/>
              </a:rPr>
              <a:t>项目</a:t>
            </a:r>
            <a:r>
              <a:rPr kumimoji="1" lang="zh-CN" altLang="en-US" sz="1600" dirty="0" smtClean="0">
                <a:latin typeface="微软雅黑" panose="020B0503020204020204" pitchFamily="34" charset="-122"/>
                <a:ea typeface="微软雅黑" panose="020B0503020204020204" pitchFamily="34" charset="-122"/>
                <a:cs typeface="宋体" charset="0"/>
              </a:rPr>
              <a:t>价值</a:t>
            </a:r>
            <a:endParaRPr kumimoji="1" lang="en-US" altLang="zh-CN" sz="1600" dirty="0" smtClean="0">
              <a:latin typeface="微软雅黑" panose="020B0503020204020204" pitchFamily="34" charset="-122"/>
              <a:ea typeface="微软雅黑" panose="020B0503020204020204" pitchFamily="34" charset="-122"/>
              <a:cs typeface="宋体" charset="0"/>
            </a:endParaRPr>
          </a:p>
          <a:p>
            <a:pPr>
              <a:spcBef>
                <a:spcPts val="0"/>
              </a:spcBef>
            </a:pPr>
            <a:endParaRPr kumimoji="1" lang="en-US" altLang="zh-CN" sz="1400" dirty="0">
              <a:latin typeface="微软雅黑" panose="020B0503020204020204" pitchFamily="34" charset="-122"/>
              <a:ea typeface="微软雅黑" panose="020B0503020204020204" pitchFamily="34" charset="-122"/>
              <a:cs typeface="宋体" charset="0"/>
            </a:endParaRPr>
          </a:p>
          <a:p>
            <a:pPr marL="171450" indent="-171450">
              <a:spcBef>
                <a:spcPts val="0"/>
              </a:spcBef>
              <a:buFont typeface="Arial" panose="020B0604020202020204" pitchFamily="34" charset="0"/>
              <a:buChar char="•"/>
            </a:pPr>
            <a:r>
              <a:rPr kumimoji="1" lang="zh-CN" altLang="zh-CN" sz="1200" dirty="0" smtClean="0">
                <a:latin typeface="微软雅黑" panose="020B0503020204020204" pitchFamily="34" charset="-122"/>
                <a:ea typeface="微软雅黑" panose="020B0503020204020204" pitchFamily="34" charset="-122"/>
                <a:cs typeface="宋体" charset="0"/>
              </a:rPr>
              <a:t>对</a:t>
            </a:r>
            <a:r>
              <a:rPr kumimoji="1" lang="zh-CN" altLang="zh-CN" sz="1200" dirty="0">
                <a:latin typeface="微软雅黑" panose="020B0503020204020204" pitchFamily="34" charset="-122"/>
                <a:ea typeface="微软雅黑" panose="020B0503020204020204" pitchFamily="34" charset="-122"/>
                <a:cs typeface="宋体" charset="0"/>
              </a:rPr>
              <a:t>公司</a:t>
            </a:r>
            <a:r>
              <a:rPr kumimoji="1" lang="zh-CN" altLang="zh-CN" sz="1200" dirty="0" smtClean="0">
                <a:latin typeface="微软雅黑" panose="020B0503020204020204" pitchFamily="34" charset="-122"/>
                <a:ea typeface="微软雅黑" panose="020B0503020204020204" pitchFamily="34" charset="-122"/>
                <a:cs typeface="宋体" charset="0"/>
              </a:rPr>
              <a:t>：</a:t>
            </a:r>
            <a:endParaRPr kumimoji="1" lang="en-US" altLang="zh-CN" sz="1200" dirty="0" smtClean="0">
              <a:latin typeface="微软雅黑" panose="020B0503020204020204" pitchFamily="34" charset="-122"/>
              <a:ea typeface="微软雅黑" panose="020B0503020204020204" pitchFamily="34" charset="-122"/>
              <a:cs typeface="宋体" charset="0"/>
            </a:endParaRPr>
          </a:p>
          <a:p>
            <a:pPr>
              <a:spcBef>
                <a:spcPts val="0"/>
              </a:spcBef>
            </a:pPr>
            <a:r>
              <a:rPr kumimoji="1" lang="zh-CN" altLang="zh-CN" sz="1200" dirty="0" smtClean="0">
                <a:latin typeface="微软雅黑" panose="020B0503020204020204" pitchFamily="34" charset="-122"/>
                <a:ea typeface="微软雅黑" panose="020B0503020204020204" pitchFamily="34" charset="-122"/>
                <a:cs typeface="宋体" charset="0"/>
              </a:rPr>
              <a:t>该</a:t>
            </a:r>
            <a:r>
              <a:rPr kumimoji="1" lang="zh-CN" altLang="zh-CN" sz="1200" dirty="0">
                <a:latin typeface="微软雅黑" panose="020B0503020204020204" pitchFamily="34" charset="-122"/>
                <a:ea typeface="微软雅黑" panose="020B0503020204020204" pitchFamily="34" charset="-122"/>
                <a:cs typeface="宋体" charset="0"/>
              </a:rPr>
              <a:t>计划将</a:t>
            </a:r>
            <a:r>
              <a:rPr kumimoji="1" lang="zh-CN" altLang="zh-CN" sz="1200" b="1" dirty="0">
                <a:latin typeface="微软雅黑" panose="020B0503020204020204" pitchFamily="34" charset="-122"/>
                <a:ea typeface="微软雅黑" panose="020B0503020204020204" pitchFamily="34" charset="-122"/>
                <a:cs typeface="宋体" charset="0"/>
              </a:rPr>
              <a:t>通过员工的金融专业度提升与培养促进战略核心落地</a:t>
            </a:r>
            <a:r>
              <a:rPr kumimoji="1" lang="zh-CN" altLang="zh-CN" sz="1200" b="1" dirty="0" smtClean="0">
                <a:latin typeface="微软雅黑" panose="020B0503020204020204" pitchFamily="34" charset="-122"/>
                <a:ea typeface="微软雅黑" panose="020B0503020204020204" pitchFamily="34" charset="-122"/>
                <a:cs typeface="宋体" charset="0"/>
              </a:rPr>
              <a:t>达成</a:t>
            </a:r>
            <a:r>
              <a:rPr kumimoji="1" lang="zh-CN" altLang="zh-CN" sz="1200" dirty="0" smtClean="0">
                <a:latin typeface="微软雅黑" panose="020B0503020204020204" pitchFamily="34" charset="-122"/>
                <a:ea typeface="微软雅黑" panose="020B0503020204020204" pitchFamily="34" charset="-122"/>
                <a:cs typeface="宋体" charset="0"/>
              </a:rPr>
              <a:t>；</a:t>
            </a:r>
            <a:endParaRPr kumimoji="1" lang="zh-CN" altLang="zh-CN" sz="1200" dirty="0">
              <a:latin typeface="微软雅黑" panose="020B0503020204020204" pitchFamily="34" charset="-122"/>
              <a:ea typeface="微软雅黑" panose="020B0503020204020204" pitchFamily="34" charset="-122"/>
              <a:cs typeface="宋体" charset="0"/>
            </a:endParaRPr>
          </a:p>
          <a:p>
            <a:pPr marL="171450" indent="-171450">
              <a:spcBef>
                <a:spcPts val="0"/>
              </a:spcBef>
              <a:buFont typeface="Arial" panose="020B0604020202020204" pitchFamily="34" charset="0"/>
              <a:buChar char="•"/>
            </a:pPr>
            <a:r>
              <a:rPr kumimoji="1" lang="zh-CN" altLang="zh-CN" sz="1200" dirty="0">
                <a:latin typeface="微软雅黑" panose="020B0503020204020204" pitchFamily="34" charset="-122"/>
                <a:ea typeface="微软雅黑" panose="020B0503020204020204" pitchFamily="34" charset="-122"/>
                <a:cs typeface="宋体" charset="0"/>
              </a:rPr>
              <a:t>对员工</a:t>
            </a:r>
            <a:r>
              <a:rPr kumimoji="1" lang="zh-CN" altLang="zh-CN" sz="1200" dirty="0" smtClean="0">
                <a:latin typeface="微软雅黑" panose="020B0503020204020204" pitchFamily="34" charset="-122"/>
                <a:ea typeface="微软雅黑" panose="020B0503020204020204" pitchFamily="34" charset="-122"/>
                <a:cs typeface="宋体" charset="0"/>
              </a:rPr>
              <a:t>：</a:t>
            </a:r>
            <a:endParaRPr kumimoji="1" lang="en-US" altLang="zh-CN" sz="1200" dirty="0" smtClean="0">
              <a:latin typeface="微软雅黑" panose="020B0503020204020204" pitchFamily="34" charset="-122"/>
              <a:ea typeface="微软雅黑" panose="020B0503020204020204" pitchFamily="34" charset="-122"/>
              <a:cs typeface="宋体" charset="0"/>
            </a:endParaRPr>
          </a:p>
          <a:p>
            <a:pPr>
              <a:spcBef>
                <a:spcPts val="0"/>
              </a:spcBef>
            </a:pPr>
            <a:r>
              <a:rPr kumimoji="1" lang="zh-CN" altLang="zh-CN" sz="1200" dirty="0" smtClean="0">
                <a:latin typeface="微软雅黑" panose="020B0503020204020204" pitchFamily="34" charset="-122"/>
                <a:ea typeface="微软雅黑" panose="020B0503020204020204" pitchFamily="34" charset="-122"/>
                <a:cs typeface="宋体" charset="0"/>
              </a:rPr>
              <a:t>通过</a:t>
            </a:r>
            <a:r>
              <a:rPr kumimoji="1" lang="zh-CN" altLang="zh-CN" sz="1200" dirty="0">
                <a:latin typeface="微软雅黑" panose="020B0503020204020204" pitchFamily="34" charset="-122"/>
                <a:ea typeface="微软雅黑" panose="020B0503020204020204" pitchFamily="34" charset="-122"/>
                <a:cs typeface="宋体" charset="0"/>
              </a:rPr>
              <a:t>帮助约</a:t>
            </a:r>
            <a:r>
              <a:rPr kumimoji="1" lang="en-US" altLang="zh-CN" sz="1200" dirty="0">
                <a:latin typeface="微软雅黑" panose="020B0503020204020204" pitchFamily="34" charset="-122"/>
                <a:ea typeface="微软雅黑" panose="020B0503020204020204" pitchFamily="34" charset="-122"/>
                <a:cs typeface="宋体" charset="0"/>
              </a:rPr>
              <a:t>80%</a:t>
            </a:r>
            <a:r>
              <a:rPr kumimoji="1" lang="zh-CN" altLang="zh-CN" sz="1200" dirty="0">
                <a:latin typeface="微软雅黑" panose="020B0503020204020204" pitchFamily="34" charset="-122"/>
                <a:ea typeface="微软雅黑" panose="020B0503020204020204" pitchFamily="34" charset="-122"/>
                <a:cs typeface="宋体" charset="0"/>
              </a:rPr>
              <a:t>非金融背景</a:t>
            </a:r>
            <a:r>
              <a:rPr kumimoji="1" lang="zh-CN" altLang="zh-CN" sz="1200" b="1" dirty="0">
                <a:latin typeface="微软雅黑" panose="020B0503020204020204" pitchFamily="34" charset="-122"/>
                <a:ea typeface="微软雅黑" panose="020B0503020204020204" pitchFamily="34" charset="-122"/>
                <a:cs typeface="宋体" charset="0"/>
              </a:rPr>
              <a:t>员工成为懂金融基础知识、懂金融业务的复合型人才；</a:t>
            </a:r>
            <a:endParaRPr kumimoji="1" lang="zh-CN" altLang="zh-CN" sz="1200" dirty="0">
              <a:latin typeface="微软雅黑" panose="020B0503020204020204" pitchFamily="34" charset="-122"/>
              <a:ea typeface="微软雅黑" panose="020B0503020204020204" pitchFamily="34" charset="-122"/>
              <a:cs typeface="宋体" charset="0"/>
            </a:endParaRPr>
          </a:p>
          <a:p>
            <a:pPr marL="171450" indent="-171450">
              <a:spcBef>
                <a:spcPts val="0"/>
              </a:spcBef>
              <a:buFont typeface="Arial" panose="020B0604020202020204" pitchFamily="34" charset="0"/>
              <a:buChar char="•"/>
            </a:pPr>
            <a:r>
              <a:rPr kumimoji="1" lang="zh-CN" altLang="zh-CN" sz="1200" dirty="0">
                <a:latin typeface="微软雅黑" panose="020B0503020204020204" pitchFamily="34" charset="-122"/>
                <a:ea typeface="微软雅黑" panose="020B0503020204020204" pitchFamily="34" charset="-122"/>
                <a:cs typeface="宋体" charset="0"/>
              </a:rPr>
              <a:t>对部门</a:t>
            </a:r>
            <a:r>
              <a:rPr kumimoji="1" lang="zh-CN" altLang="zh-CN" sz="1200" dirty="0" smtClean="0">
                <a:latin typeface="微软雅黑" panose="020B0503020204020204" pitchFamily="34" charset="-122"/>
                <a:ea typeface="微软雅黑" panose="020B0503020204020204" pitchFamily="34" charset="-122"/>
                <a:cs typeface="宋体" charset="0"/>
              </a:rPr>
              <a:t>：</a:t>
            </a:r>
            <a:endParaRPr kumimoji="1" lang="en-US" altLang="zh-CN" sz="1200" dirty="0" smtClean="0">
              <a:latin typeface="微软雅黑" panose="020B0503020204020204" pitchFamily="34" charset="-122"/>
              <a:ea typeface="微软雅黑" panose="020B0503020204020204" pitchFamily="34" charset="-122"/>
              <a:cs typeface="宋体" charset="0"/>
            </a:endParaRPr>
          </a:p>
          <a:p>
            <a:pPr>
              <a:spcBef>
                <a:spcPts val="0"/>
              </a:spcBef>
            </a:pPr>
            <a:r>
              <a:rPr kumimoji="1" lang="zh-CN" altLang="zh-CN" sz="1200" b="1" dirty="0" smtClean="0">
                <a:latin typeface="微软雅黑" panose="020B0503020204020204" pitchFamily="34" charset="-122"/>
                <a:ea typeface="微软雅黑" panose="020B0503020204020204" pitchFamily="34" charset="-122"/>
                <a:cs typeface="宋体" charset="0"/>
              </a:rPr>
              <a:t>促进</a:t>
            </a:r>
            <a:r>
              <a:rPr kumimoji="1" lang="zh-CN" altLang="zh-CN" sz="1200" b="1" dirty="0">
                <a:latin typeface="微软雅黑" panose="020B0503020204020204" pitchFamily="34" charset="-122"/>
                <a:ea typeface="微软雅黑" panose="020B0503020204020204" pitchFamily="34" charset="-122"/>
                <a:cs typeface="宋体" charset="0"/>
              </a:rPr>
              <a:t>各部门间的配合深度和效率，项目推进中的有效落地</a:t>
            </a:r>
            <a:r>
              <a:rPr kumimoji="1" lang="zh-CN" altLang="zh-CN" sz="1200" dirty="0">
                <a:latin typeface="微软雅黑" panose="020B0503020204020204" pitchFamily="34" charset="-122"/>
                <a:ea typeface="微软雅黑" panose="020B0503020204020204" pitchFamily="34" charset="-122"/>
                <a:cs typeface="宋体" charset="0"/>
              </a:rPr>
              <a:t>；</a:t>
            </a:r>
          </a:p>
        </p:txBody>
      </p:sp>
    </p:spTree>
    <p:extLst>
      <p:ext uri="{BB962C8B-B14F-4D97-AF65-F5344CB8AC3E}">
        <p14:creationId xmlns:p14="http://schemas.microsoft.com/office/powerpoint/2010/main" val="408800701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000" b="1" dirty="0" smtClean="0"/>
              <a:t>老八股</a:t>
            </a:r>
            <a:endParaRPr lang="zh-CN" altLang="en-US" sz="2000" b="1" dirty="0"/>
          </a:p>
        </p:txBody>
      </p:sp>
      <p:graphicFrame>
        <p:nvGraphicFramePr>
          <p:cNvPr id="6" name="表格 5"/>
          <p:cNvGraphicFramePr>
            <a:graphicFrameLocks noGrp="1"/>
          </p:cNvGraphicFramePr>
          <p:nvPr/>
        </p:nvGraphicFramePr>
        <p:xfrm>
          <a:off x="2514600" y="1685925"/>
          <a:ext cx="4114800" cy="1771650"/>
        </p:xfrm>
        <a:graphic>
          <a:graphicData uri="http://schemas.openxmlformats.org/drawingml/2006/table">
            <a:tbl>
              <a:tblPr>
                <a:tableStyleId>{5C22544A-7EE6-4342-B048-85BDC9FD1C3A}</a:tableStyleId>
              </a:tblPr>
              <a:tblGrid>
                <a:gridCol w="1355688"/>
                <a:gridCol w="1393877"/>
                <a:gridCol w="1365235"/>
              </a:tblGrid>
              <a:tr h="171450">
                <a:tc gridSpan="3">
                  <a:txBody>
                    <a:bodyPr/>
                    <a:lstStyle/>
                    <a:p>
                      <a:pPr algn="ctr" fontAlgn="b"/>
                      <a:r>
                        <a:rPr lang="zh-CN" altLang="en-US" sz="1100" u="none" strike="noStrike">
                          <a:effectLst/>
                        </a:rPr>
                        <a:t>上交所老八股</a:t>
                      </a:r>
                      <a:endParaRPr lang="zh-CN" altLang="en-US" sz="1100" b="0" i="0" u="none" strike="noStrike">
                        <a:solidFill>
                          <a:srgbClr val="000000"/>
                        </a:solidFill>
                        <a:effectLst/>
                        <a:latin typeface="宋体"/>
                      </a:endParaRPr>
                    </a:p>
                  </a:txBody>
                  <a:tcPr marL="9525" marR="9525" marT="9525" marB="0" anchor="b"/>
                </a:tc>
                <a:tc hMerge="1">
                  <a:txBody>
                    <a:bodyPr/>
                    <a:lstStyle/>
                    <a:p>
                      <a:endParaRPr lang="zh-CN" altLang="en-US"/>
                    </a:p>
                  </a:txBody>
                  <a:tcPr/>
                </a:tc>
                <a:tc hMerge="1">
                  <a:txBody>
                    <a:bodyPr/>
                    <a:lstStyle/>
                    <a:p>
                      <a:endParaRPr lang="zh-CN" altLang="en-US"/>
                    </a:p>
                  </a:txBody>
                  <a:tcPr/>
                </a:tc>
              </a:tr>
              <a:tr h="171450">
                <a:tc>
                  <a:txBody>
                    <a:bodyPr/>
                    <a:lstStyle/>
                    <a:p>
                      <a:pPr algn="ctr" fontAlgn="b"/>
                      <a:r>
                        <a:rPr lang="zh-CN" altLang="en-US" sz="1100" u="none" strike="noStrike">
                          <a:effectLst/>
                        </a:rPr>
                        <a:t>现在名称</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代码</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乳名</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方正科技</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600601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延中实业</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云赛智联</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600602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真空电子</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飞乐音响</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600651</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飞乐音响</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游久游戏</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600652</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爱使股份</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申华控股</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600653</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申华控股</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中安消</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600654</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飞乐股份</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豫园商城</a:t>
                      </a:r>
                      <a:endParaRPr lang="zh-CN" altLang="en-US" sz="1100" b="0" i="0" u="none" strike="noStrike">
                        <a:solidFill>
                          <a:srgbClr val="000000"/>
                        </a:solidFill>
                        <a:effectLst/>
                        <a:latin typeface="宋体"/>
                      </a:endParaRPr>
                    </a:p>
                  </a:txBody>
                  <a:tcPr marL="9525" marR="9525" marT="9525" marB="0" anchor="b"/>
                </a:tc>
                <a:tc>
                  <a:txBody>
                    <a:bodyPr/>
                    <a:lstStyle/>
                    <a:p>
                      <a:pPr algn="ctr" fontAlgn="b"/>
                      <a:r>
                        <a:rPr lang="en-US" altLang="zh-CN" sz="1100" u="none" strike="noStrike">
                          <a:effectLst/>
                        </a:rPr>
                        <a:t>600655</a:t>
                      </a:r>
                      <a:endParaRPr lang="en-US" altLang="zh-CN" sz="1100" b="0" i="0" u="none" strike="noStrike">
                        <a:solidFill>
                          <a:srgbClr val="000000"/>
                        </a:solidFill>
                        <a:effectLst/>
                        <a:latin typeface="宋体"/>
                      </a:endParaRPr>
                    </a:p>
                  </a:txBody>
                  <a:tcPr marL="9525" marR="9525" marT="9525" marB="0" anchor="b"/>
                </a:tc>
                <a:tc>
                  <a:txBody>
                    <a:bodyPr/>
                    <a:lstStyle/>
                    <a:p>
                      <a:pPr algn="ctr" fontAlgn="b"/>
                      <a:r>
                        <a:rPr lang="zh-CN" altLang="en-US" sz="1100" u="none" strike="noStrike">
                          <a:effectLst/>
                        </a:rPr>
                        <a:t>豫园商城</a:t>
                      </a:r>
                      <a:endParaRPr lang="zh-CN" altLang="en-US" sz="1100" b="0" i="0" u="none" strike="noStrike">
                        <a:solidFill>
                          <a:srgbClr val="000000"/>
                        </a:solidFill>
                        <a:effectLst/>
                        <a:latin typeface="宋体"/>
                      </a:endParaRPr>
                    </a:p>
                  </a:txBody>
                  <a:tcPr marL="9525" marR="9525" marT="9525" marB="0" anchor="b"/>
                </a:tc>
              </a:tr>
              <a:tr h="171450">
                <a:tc>
                  <a:txBody>
                    <a:bodyPr/>
                    <a:lstStyle/>
                    <a:p>
                      <a:pPr algn="ctr" fontAlgn="b"/>
                      <a:r>
                        <a:rPr lang="zh-CN" altLang="en-US" sz="1100" u="none" strike="noStrike">
                          <a:effectLst/>
                        </a:rPr>
                        <a:t>博元退市</a:t>
                      </a:r>
                      <a:endParaRPr lang="zh-CN" altLang="en-US" sz="1100" b="0" i="0" u="none" strike="noStrike">
                        <a:solidFill>
                          <a:srgbClr val="FF0000"/>
                        </a:solidFill>
                        <a:effectLst/>
                        <a:latin typeface="宋体"/>
                      </a:endParaRPr>
                    </a:p>
                  </a:txBody>
                  <a:tcPr marL="9525" marR="9525" marT="9525" marB="0" anchor="b"/>
                </a:tc>
                <a:tc>
                  <a:txBody>
                    <a:bodyPr/>
                    <a:lstStyle/>
                    <a:p>
                      <a:pPr algn="ctr" fontAlgn="b"/>
                      <a:r>
                        <a:rPr lang="en-US" altLang="zh-CN" sz="1100" u="none" strike="noStrike">
                          <a:effectLst/>
                        </a:rPr>
                        <a:t>600656</a:t>
                      </a:r>
                      <a:endParaRPr lang="en-US" altLang="zh-CN" sz="1100" b="0" i="0" u="none" strike="noStrike">
                        <a:solidFill>
                          <a:srgbClr val="FF0000"/>
                        </a:solidFill>
                        <a:effectLst/>
                        <a:latin typeface="宋体"/>
                      </a:endParaRPr>
                    </a:p>
                  </a:txBody>
                  <a:tcPr marL="9525" marR="9525" marT="9525" marB="0" anchor="b"/>
                </a:tc>
                <a:tc>
                  <a:txBody>
                    <a:bodyPr/>
                    <a:lstStyle/>
                    <a:p>
                      <a:pPr algn="ctr" fontAlgn="b"/>
                      <a:r>
                        <a:rPr lang="zh-CN" altLang="en-US" sz="1100" u="none" strike="noStrike" dirty="0">
                          <a:effectLst/>
                        </a:rPr>
                        <a:t>浙江凤凰</a:t>
                      </a:r>
                      <a:endParaRPr lang="zh-CN" altLang="en-US" sz="1100" b="0" i="0" u="none" strike="noStrike" dirty="0">
                        <a:solidFill>
                          <a:srgbClr val="FF0000"/>
                        </a:solidFill>
                        <a:effectLst/>
                        <a:latin typeface="宋体"/>
                      </a:endParaRPr>
                    </a:p>
                  </a:txBody>
                  <a:tcPr marL="9525" marR="9525" marT="9525" marB="0" anchor="b"/>
                </a:tc>
              </a:tr>
            </a:tbl>
          </a:graphicData>
        </a:graphic>
      </p:graphicFrame>
      <p:sp>
        <p:nvSpPr>
          <p:cNvPr id="7" name="内容占位符 6"/>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6678997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dirty="0" smtClean="0"/>
              <a:t>深圳证券交易所在</a:t>
            </a:r>
            <a:r>
              <a:rPr lang="en-US" altLang="zh-CN" sz="1800" dirty="0"/>
              <a:t>1991</a:t>
            </a:r>
            <a:r>
              <a:rPr lang="zh-CN" altLang="zh-CN" sz="1800" dirty="0"/>
              <a:t>年</a:t>
            </a:r>
            <a:r>
              <a:rPr lang="en-US" altLang="zh-CN" sz="1800" dirty="0"/>
              <a:t>7</a:t>
            </a:r>
            <a:r>
              <a:rPr lang="zh-CN" altLang="zh-CN" sz="1800" dirty="0"/>
              <a:t>月</a:t>
            </a:r>
            <a:r>
              <a:rPr lang="en-US" altLang="zh-CN" sz="1800" dirty="0"/>
              <a:t>3</a:t>
            </a:r>
            <a:r>
              <a:rPr lang="zh-CN" altLang="zh-CN" sz="1800" dirty="0"/>
              <a:t>日正式营业，挂牌企业有深发展、深万科、深安</a:t>
            </a:r>
            <a:r>
              <a:rPr lang="zh-CN" altLang="zh-CN" sz="1800" dirty="0" smtClean="0"/>
              <a:t>达</a:t>
            </a:r>
            <a:r>
              <a:rPr lang="zh-CN" altLang="en-US" sz="1800" dirty="0" smtClean="0"/>
              <a:t>（国农科技）</a:t>
            </a:r>
            <a:r>
              <a:rPr lang="zh-CN" altLang="zh-CN" sz="1800" dirty="0" smtClean="0"/>
              <a:t>、</a:t>
            </a:r>
            <a:r>
              <a:rPr lang="zh-CN" altLang="zh-CN" sz="1800" dirty="0"/>
              <a:t>深金</a:t>
            </a:r>
            <a:r>
              <a:rPr lang="zh-CN" altLang="zh-CN" sz="1800" dirty="0" smtClean="0"/>
              <a:t>田</a:t>
            </a:r>
            <a:r>
              <a:rPr lang="zh-CN" altLang="en-US" sz="1800" dirty="0" smtClean="0"/>
              <a:t>（</a:t>
            </a:r>
            <a:r>
              <a:rPr lang="en-US" altLang="zh-CN" sz="1800" dirty="0" smtClean="0"/>
              <a:t>000003</a:t>
            </a:r>
            <a:r>
              <a:rPr lang="zh-CN" altLang="en-US" sz="1800" dirty="0" smtClean="0"/>
              <a:t>退市）</a:t>
            </a:r>
            <a:r>
              <a:rPr lang="zh-CN" altLang="zh-CN" sz="1800" dirty="0" smtClean="0"/>
              <a:t>和</a:t>
            </a:r>
            <a:r>
              <a:rPr lang="zh-CN" altLang="zh-CN" sz="1800" dirty="0"/>
              <a:t>深</a:t>
            </a:r>
            <a:r>
              <a:rPr lang="zh-CN" altLang="zh-CN" sz="1800" dirty="0" smtClean="0"/>
              <a:t>原野</a:t>
            </a:r>
            <a:r>
              <a:rPr lang="zh-CN" altLang="en-US" sz="1800" dirty="0" smtClean="0"/>
              <a:t>（世纪星源）</a:t>
            </a:r>
            <a:endParaRPr lang="zh-CN" altLang="en-US" sz="1800" dirty="0"/>
          </a:p>
        </p:txBody>
      </p:sp>
      <p:sp>
        <p:nvSpPr>
          <p:cNvPr id="4" name="标题 3"/>
          <p:cNvSpPr>
            <a:spLocks noGrp="1"/>
          </p:cNvSpPr>
          <p:nvPr>
            <p:ph type="title"/>
          </p:nvPr>
        </p:nvSpPr>
        <p:spPr/>
        <p:txBody>
          <a:bodyPr/>
          <a:lstStyle/>
          <a:p>
            <a:r>
              <a:rPr lang="zh-CN" altLang="zh-CN" sz="2000" b="1" dirty="0" smtClean="0"/>
              <a:t>深交所</a:t>
            </a:r>
            <a:r>
              <a:rPr lang="zh-CN" altLang="en-US" sz="2000" b="1" dirty="0"/>
              <a:t>开业： </a:t>
            </a:r>
            <a:r>
              <a:rPr lang="zh-CN" altLang="en-US" sz="2000" b="1" dirty="0" smtClean="0"/>
              <a:t>老</a:t>
            </a:r>
            <a:r>
              <a:rPr lang="zh-CN" altLang="en-US" sz="2000" b="1" dirty="0"/>
              <a:t>五</a:t>
            </a:r>
            <a:r>
              <a:rPr lang="zh-CN" altLang="en-US" sz="2000" b="1" dirty="0" smtClean="0"/>
              <a:t>股</a:t>
            </a:r>
            <a:endParaRPr lang="zh-CN" altLang="en-US" sz="2000" b="1" dirty="0"/>
          </a:p>
        </p:txBody>
      </p:sp>
    </p:spTree>
    <p:extLst>
      <p:ext uri="{BB962C8B-B14F-4D97-AF65-F5344CB8AC3E}">
        <p14:creationId xmlns:p14="http://schemas.microsoft.com/office/powerpoint/2010/main" val="90384273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上海</a:t>
            </a:r>
            <a:r>
              <a:rPr lang="zh-CN" altLang="en-US" sz="1800" dirty="0"/>
              <a:t>证券交易所正式开业</a:t>
            </a:r>
            <a:r>
              <a:rPr lang="zh-CN" altLang="en-US" sz="1800" dirty="0" smtClean="0"/>
              <a:t>以后，股指</a:t>
            </a:r>
            <a:r>
              <a:rPr lang="zh-CN" altLang="en-US" sz="1800" dirty="0"/>
              <a:t>从</a:t>
            </a:r>
            <a:r>
              <a:rPr lang="en-US" altLang="zh-CN" sz="1800" dirty="0"/>
              <a:t>96.05</a:t>
            </a:r>
            <a:r>
              <a:rPr lang="zh-CN" altLang="en-US" sz="1800" dirty="0" smtClean="0"/>
              <a:t>点开盘，</a:t>
            </a:r>
            <a:r>
              <a:rPr lang="zh-CN" altLang="en-US" sz="1800" dirty="0"/>
              <a:t>历时</a:t>
            </a:r>
            <a:r>
              <a:rPr lang="en-US" altLang="zh-CN" sz="1800" dirty="0"/>
              <a:t>2</a:t>
            </a:r>
            <a:r>
              <a:rPr lang="zh-CN" altLang="en-US" sz="1800" dirty="0"/>
              <a:t>年半的持续上扬，终于</a:t>
            </a:r>
            <a:r>
              <a:rPr lang="zh-CN" altLang="en-US" sz="1800" dirty="0" smtClean="0"/>
              <a:t>在取消</a:t>
            </a:r>
            <a:r>
              <a:rPr lang="zh-CN" altLang="en-US" sz="1800" dirty="0"/>
              <a:t>涨跌停板的刺激下，一举达到</a:t>
            </a:r>
            <a:r>
              <a:rPr lang="en-US" altLang="zh-CN" sz="1800" dirty="0"/>
              <a:t>1429</a:t>
            </a:r>
            <a:r>
              <a:rPr lang="zh-CN" altLang="en-US" sz="1800" dirty="0"/>
              <a:t>点的高位</a:t>
            </a:r>
            <a:r>
              <a:rPr lang="zh-CN" altLang="en-US" sz="1800" dirty="0" smtClean="0"/>
              <a:t>。</a:t>
            </a:r>
            <a:endParaRPr lang="en-US" altLang="zh-CN" sz="1800" dirty="0" smtClean="0"/>
          </a:p>
          <a:p>
            <a:r>
              <a:rPr lang="zh-CN" altLang="en-US" sz="1800" dirty="0" smtClean="0"/>
              <a:t>指数爬楼梯</a:t>
            </a:r>
            <a:endParaRPr lang="en-US" altLang="zh-CN" sz="1800" dirty="0" smtClean="0"/>
          </a:p>
          <a:p>
            <a:r>
              <a:rPr lang="zh-CN" altLang="en-US" sz="1800" dirty="0"/>
              <a:t>个股高分红</a:t>
            </a:r>
          </a:p>
          <a:p>
            <a:endParaRPr lang="zh-CN" altLang="en-US" sz="1800" dirty="0"/>
          </a:p>
          <a:p>
            <a:endParaRPr lang="zh-CN" altLang="en-US" sz="1800" dirty="0"/>
          </a:p>
          <a:p>
            <a:endParaRPr lang="zh-CN" altLang="en-US" sz="1800" dirty="0"/>
          </a:p>
          <a:p>
            <a:endParaRPr lang="zh-CN" altLang="en-US" sz="1800" dirty="0"/>
          </a:p>
          <a:p>
            <a:endParaRPr lang="zh-CN" altLang="en-US" sz="1800" dirty="0"/>
          </a:p>
          <a:p>
            <a:endParaRPr lang="zh-CN" altLang="en-US" sz="1800" dirty="0"/>
          </a:p>
          <a:p>
            <a:endParaRPr lang="zh-CN" altLang="en-US" sz="1800" dirty="0"/>
          </a:p>
        </p:txBody>
      </p:sp>
      <p:sp>
        <p:nvSpPr>
          <p:cNvPr id="4" name="标题 3"/>
          <p:cNvSpPr>
            <a:spLocks noGrp="1"/>
          </p:cNvSpPr>
          <p:nvPr>
            <p:ph type="title"/>
          </p:nvPr>
        </p:nvSpPr>
        <p:spPr/>
        <p:txBody>
          <a:bodyPr/>
          <a:lstStyle/>
          <a:p>
            <a:r>
              <a:rPr lang="zh-CN" altLang="en-US" sz="2000" b="1" dirty="0">
                <a:solidFill>
                  <a:srgbClr val="FF0000"/>
                </a:solidFill>
              </a:rPr>
              <a:t>第一次大牛市：</a:t>
            </a:r>
            <a:r>
              <a:rPr lang="en-US" altLang="zh-CN" sz="2000" b="1" dirty="0">
                <a:solidFill>
                  <a:srgbClr val="FF0000"/>
                </a:solidFill>
              </a:rPr>
              <a:t>1990</a:t>
            </a:r>
            <a:r>
              <a:rPr lang="zh-CN" altLang="en-US" sz="2000" b="1" dirty="0">
                <a:solidFill>
                  <a:srgbClr val="FF0000"/>
                </a:solidFill>
              </a:rPr>
              <a:t>年</a:t>
            </a:r>
            <a:r>
              <a:rPr lang="en-US" altLang="zh-CN" sz="2000" b="1" dirty="0">
                <a:solidFill>
                  <a:srgbClr val="FF0000"/>
                </a:solidFill>
              </a:rPr>
              <a:t>12</a:t>
            </a:r>
            <a:r>
              <a:rPr lang="zh-CN" altLang="en-US" sz="2000" b="1" dirty="0">
                <a:solidFill>
                  <a:srgbClr val="FF0000"/>
                </a:solidFill>
              </a:rPr>
              <a:t>月</a:t>
            </a:r>
            <a:r>
              <a:rPr lang="en-US" altLang="zh-CN" sz="2000" b="1" dirty="0">
                <a:solidFill>
                  <a:srgbClr val="FF0000"/>
                </a:solidFill>
              </a:rPr>
              <a:t>19</a:t>
            </a:r>
            <a:r>
              <a:rPr lang="zh-CN" altLang="en-US" sz="2000" b="1" dirty="0">
                <a:solidFill>
                  <a:srgbClr val="FF0000"/>
                </a:solidFill>
              </a:rPr>
              <a:t>日至</a:t>
            </a:r>
            <a:r>
              <a:rPr lang="en-US" altLang="zh-CN" sz="2000" b="1" dirty="0">
                <a:solidFill>
                  <a:srgbClr val="FF0000"/>
                </a:solidFill>
              </a:rPr>
              <a:t>1992</a:t>
            </a:r>
            <a:r>
              <a:rPr lang="zh-CN" altLang="en-US" sz="2000" b="1" dirty="0">
                <a:solidFill>
                  <a:srgbClr val="FF0000"/>
                </a:solidFill>
              </a:rPr>
              <a:t>年</a:t>
            </a:r>
            <a:r>
              <a:rPr lang="en-US" altLang="zh-CN" sz="2000" b="1" dirty="0">
                <a:solidFill>
                  <a:srgbClr val="FF0000"/>
                </a:solidFill>
              </a:rPr>
              <a:t>5</a:t>
            </a:r>
            <a:r>
              <a:rPr lang="zh-CN" altLang="en-US" sz="2000" b="1" dirty="0">
                <a:solidFill>
                  <a:srgbClr val="FF0000"/>
                </a:solidFill>
              </a:rPr>
              <a:t>月</a:t>
            </a:r>
            <a:r>
              <a:rPr lang="en-US" altLang="zh-CN" sz="2000" b="1" dirty="0">
                <a:solidFill>
                  <a:srgbClr val="FF0000"/>
                </a:solidFill>
              </a:rPr>
              <a:t>26</a:t>
            </a:r>
            <a:r>
              <a:rPr lang="zh-CN" altLang="en-US" sz="2000" b="1" dirty="0">
                <a:solidFill>
                  <a:srgbClr val="FF0000"/>
                </a:solidFill>
              </a:rPr>
              <a:t>日</a:t>
            </a:r>
          </a:p>
        </p:txBody>
      </p:sp>
    </p:spTree>
    <p:extLst>
      <p:ext uri="{BB962C8B-B14F-4D97-AF65-F5344CB8AC3E}">
        <p14:creationId xmlns:p14="http://schemas.microsoft.com/office/powerpoint/2010/main" val="312280450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915566"/>
            <a:ext cx="6810506" cy="3836611"/>
          </a:xfrm>
        </p:spPr>
      </p:pic>
      <p:sp>
        <p:nvSpPr>
          <p:cNvPr id="4" name="标题 3"/>
          <p:cNvSpPr>
            <a:spLocks noGrp="1"/>
          </p:cNvSpPr>
          <p:nvPr>
            <p:ph type="title"/>
          </p:nvPr>
        </p:nvSpPr>
        <p:spPr/>
        <p:txBody>
          <a:bodyPr/>
          <a:lstStyle/>
          <a:p>
            <a:r>
              <a:rPr lang="zh-CN" altLang="en-US" sz="2000" b="1" dirty="0" smtClean="0"/>
              <a:t>恶性通货膨胀</a:t>
            </a:r>
            <a:endParaRPr lang="zh-CN" altLang="en-US" sz="2000" b="1" dirty="0"/>
          </a:p>
        </p:txBody>
      </p:sp>
    </p:spTree>
    <p:extLst>
      <p:ext uri="{BB962C8B-B14F-4D97-AF65-F5344CB8AC3E}">
        <p14:creationId xmlns:p14="http://schemas.microsoft.com/office/powerpoint/2010/main" val="229387769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000" b="1" dirty="0" smtClean="0"/>
              <a:t>初期各种奇葩政策</a:t>
            </a:r>
            <a:endParaRPr lang="zh-CN" altLang="en-US" sz="2000" b="1"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843558"/>
            <a:ext cx="7560839" cy="3256417"/>
          </a:xfrm>
        </p:spPr>
      </p:pic>
      <p:sp>
        <p:nvSpPr>
          <p:cNvPr id="8" name="TextBox 7"/>
          <p:cNvSpPr txBox="1"/>
          <p:nvPr/>
        </p:nvSpPr>
        <p:spPr>
          <a:xfrm>
            <a:off x="1475656" y="4299942"/>
            <a:ext cx="6624736" cy="646331"/>
          </a:xfrm>
          <a:prstGeom prst="rect">
            <a:avLst/>
          </a:prstGeom>
          <a:noFill/>
        </p:spPr>
        <p:txBody>
          <a:bodyPr wrap="square" rtlCol="0">
            <a:spAutoFit/>
          </a:bodyPr>
          <a:lstStyle/>
          <a:p>
            <a:r>
              <a:rPr lang="en-US" altLang="zh-CN" dirty="0">
                <a:latin typeface="微软雅黑" pitchFamily="34" charset="-122"/>
                <a:ea typeface="微软雅黑" pitchFamily="34" charset="-122"/>
              </a:rPr>
              <a:t>1991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21</a:t>
            </a:r>
            <a:r>
              <a:rPr lang="zh-CN" altLang="en-US" dirty="0">
                <a:latin typeface="微软雅黑" pitchFamily="34" charset="-122"/>
                <a:ea typeface="微软雅黑" pitchFamily="34" charset="-122"/>
              </a:rPr>
              <a:t>日，上交所统一实行自由竞价交易，沪市股价全部放开。市场惜售，上交所</a:t>
            </a: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日开始以成交量调控股价</a:t>
            </a:r>
          </a:p>
        </p:txBody>
      </p:sp>
    </p:spTree>
    <p:extLst>
      <p:ext uri="{BB962C8B-B14F-4D97-AF65-F5344CB8AC3E}">
        <p14:creationId xmlns:p14="http://schemas.microsoft.com/office/powerpoint/2010/main" val="150859180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1992</a:t>
            </a:r>
            <a:r>
              <a:rPr lang="zh-CN" altLang="en-US" sz="1800" dirty="0"/>
              <a:t>年</a:t>
            </a:r>
            <a:r>
              <a:rPr lang="en-US" altLang="zh-CN" sz="1800" dirty="0"/>
              <a:t>5</a:t>
            </a:r>
            <a:r>
              <a:rPr lang="zh-CN" altLang="en-US" sz="1800" dirty="0" smtClean="0"/>
              <a:t>月上海</a:t>
            </a:r>
            <a:r>
              <a:rPr lang="zh-CN" altLang="en-US" sz="1800" dirty="0"/>
              <a:t>证券交易所在取消涨跌幅限制后实行了</a:t>
            </a:r>
            <a:r>
              <a:rPr lang="en-US" altLang="zh-CN" sz="1800" dirty="0"/>
              <a:t>T+0</a:t>
            </a:r>
            <a:r>
              <a:rPr lang="zh-CN" altLang="en-US" sz="1800" dirty="0"/>
              <a:t>交易规则。</a:t>
            </a:r>
          </a:p>
          <a:p>
            <a:r>
              <a:rPr lang="en-US" altLang="zh-CN" sz="1800" dirty="0"/>
              <a:t>1993</a:t>
            </a:r>
            <a:r>
              <a:rPr lang="zh-CN" altLang="en-US" sz="1800" dirty="0"/>
              <a:t>年</a:t>
            </a:r>
            <a:r>
              <a:rPr lang="en-US" altLang="zh-CN" sz="1800" dirty="0"/>
              <a:t>11</a:t>
            </a:r>
            <a:r>
              <a:rPr lang="zh-CN" altLang="en-US" sz="1800" dirty="0"/>
              <a:t>月深圳证券交易所也取消</a:t>
            </a:r>
            <a:r>
              <a:rPr lang="en-US" altLang="zh-CN" sz="1800" dirty="0"/>
              <a:t>T+1</a:t>
            </a:r>
            <a:r>
              <a:rPr lang="zh-CN" altLang="en-US" sz="1800" dirty="0"/>
              <a:t>，实施</a:t>
            </a:r>
            <a:r>
              <a:rPr lang="en-US" altLang="zh-CN" sz="1800" dirty="0"/>
              <a:t>T+0</a:t>
            </a:r>
            <a:r>
              <a:rPr lang="zh-CN" altLang="en-US" sz="1800" dirty="0"/>
              <a:t>。</a:t>
            </a:r>
          </a:p>
          <a:p>
            <a:r>
              <a:rPr lang="en-US" altLang="zh-CN" sz="1800" dirty="0"/>
              <a:t>1995</a:t>
            </a:r>
            <a:r>
              <a:rPr lang="zh-CN" altLang="en-US" sz="1800" dirty="0" smtClean="0"/>
              <a:t>年</a:t>
            </a:r>
            <a:r>
              <a:rPr lang="en-US" altLang="zh-CN" sz="1800" dirty="0"/>
              <a:t>1</a:t>
            </a:r>
            <a:r>
              <a:rPr lang="zh-CN" altLang="en-US" sz="1800" dirty="0"/>
              <a:t>月</a:t>
            </a:r>
            <a:r>
              <a:rPr lang="en-US" altLang="zh-CN" sz="1800" dirty="0"/>
              <a:t>1</a:t>
            </a:r>
            <a:r>
              <a:rPr lang="zh-CN" altLang="en-US" sz="1800" dirty="0"/>
              <a:t>日起，</a:t>
            </a:r>
            <a:r>
              <a:rPr lang="zh-CN" altLang="en-US" sz="1800" dirty="0" smtClean="0"/>
              <a:t>基于</a:t>
            </a:r>
            <a:r>
              <a:rPr lang="zh-CN" altLang="en-US" sz="1800" dirty="0"/>
              <a:t>防范股市风险的考虑，沪深两市的</a:t>
            </a:r>
            <a:r>
              <a:rPr lang="en-US" altLang="zh-CN" sz="1800" dirty="0"/>
              <a:t>A</a:t>
            </a:r>
            <a:r>
              <a:rPr lang="zh-CN" altLang="en-US" sz="1800" dirty="0"/>
              <a:t>股和基金交易又由</a:t>
            </a:r>
            <a:r>
              <a:rPr lang="en-US" altLang="zh-CN" sz="1800" dirty="0"/>
              <a:t>T+0</a:t>
            </a:r>
            <a:r>
              <a:rPr lang="zh-CN" altLang="en-US" sz="1800" dirty="0"/>
              <a:t>回转交易方式改回了</a:t>
            </a:r>
            <a:r>
              <a:rPr lang="en-US" altLang="zh-CN" sz="1800" dirty="0"/>
              <a:t>T+1</a:t>
            </a:r>
            <a:r>
              <a:rPr lang="zh-CN" altLang="en-US" sz="1800" dirty="0"/>
              <a:t>交收制度，一直沿用至今。</a:t>
            </a:r>
          </a:p>
        </p:txBody>
      </p:sp>
      <p:sp>
        <p:nvSpPr>
          <p:cNvPr id="4" name="标题 3"/>
          <p:cNvSpPr>
            <a:spLocks noGrp="1"/>
          </p:cNvSpPr>
          <p:nvPr>
            <p:ph type="title"/>
          </p:nvPr>
        </p:nvSpPr>
        <p:spPr/>
        <p:txBody>
          <a:bodyPr/>
          <a:lstStyle/>
          <a:p>
            <a:r>
              <a:rPr lang="zh-CN" altLang="en-US" sz="2000" b="1" dirty="0" smtClean="0"/>
              <a:t>“</a:t>
            </a:r>
            <a:r>
              <a:rPr lang="en-US" altLang="zh-CN" sz="2000" b="1" dirty="0"/>
              <a:t>T</a:t>
            </a:r>
            <a:r>
              <a:rPr lang="zh-CN" altLang="en-US" sz="2000" b="1" dirty="0"/>
              <a:t>＋</a:t>
            </a:r>
            <a:r>
              <a:rPr lang="en-US" altLang="zh-CN" sz="2000" b="1" dirty="0"/>
              <a:t>1</a:t>
            </a:r>
            <a:r>
              <a:rPr lang="en-US" altLang="zh-CN" sz="2000" b="1" dirty="0" smtClean="0"/>
              <a:t>”</a:t>
            </a:r>
            <a:r>
              <a:rPr lang="zh-CN" altLang="en-US" sz="2000" b="1" dirty="0" smtClean="0"/>
              <a:t>与 “</a:t>
            </a:r>
            <a:r>
              <a:rPr lang="en-US" altLang="zh-CN" sz="2000" b="1" dirty="0"/>
              <a:t>T</a:t>
            </a:r>
            <a:r>
              <a:rPr lang="zh-CN" altLang="en-US" sz="2000" b="1" dirty="0"/>
              <a:t>＋</a:t>
            </a:r>
            <a:r>
              <a:rPr lang="en-US" altLang="zh-CN" sz="2000" b="1" dirty="0"/>
              <a:t>0</a:t>
            </a:r>
            <a:r>
              <a:rPr lang="en-US" altLang="zh-CN" sz="2000" b="1" dirty="0" smtClean="0"/>
              <a:t>”</a:t>
            </a:r>
            <a:endParaRPr lang="zh-CN" altLang="en-US" sz="2000" b="1" dirty="0"/>
          </a:p>
        </p:txBody>
      </p:sp>
    </p:spTree>
    <p:extLst>
      <p:ext uri="{BB962C8B-B14F-4D97-AF65-F5344CB8AC3E}">
        <p14:creationId xmlns:p14="http://schemas.microsoft.com/office/powerpoint/2010/main" val="319973923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843558"/>
            <a:ext cx="7272808" cy="3040062"/>
          </a:xfrm>
        </p:spPr>
      </p:pic>
      <p:sp>
        <p:nvSpPr>
          <p:cNvPr id="4" name="标题 3"/>
          <p:cNvSpPr>
            <a:spLocks noGrp="1"/>
          </p:cNvSpPr>
          <p:nvPr>
            <p:ph type="title"/>
          </p:nvPr>
        </p:nvSpPr>
        <p:spPr/>
        <p:txBody>
          <a:bodyPr/>
          <a:lstStyle/>
          <a:p>
            <a:r>
              <a:rPr lang="en-US" altLang="zh-CN" sz="2000" b="1" dirty="0"/>
              <a:t>1992</a:t>
            </a:r>
            <a:r>
              <a:rPr lang="zh-CN" altLang="zh-CN" sz="2000" b="1" dirty="0"/>
              <a:t>年年初，邓小平南巡讲话</a:t>
            </a:r>
            <a:endParaRPr lang="zh-CN" altLang="en-US" sz="2000" b="1" dirty="0"/>
          </a:p>
        </p:txBody>
      </p:sp>
      <p:sp>
        <p:nvSpPr>
          <p:cNvPr id="6" name="TextBox 5"/>
          <p:cNvSpPr txBox="1"/>
          <p:nvPr/>
        </p:nvSpPr>
        <p:spPr>
          <a:xfrm>
            <a:off x="1547664" y="4226276"/>
            <a:ext cx="5544616" cy="369332"/>
          </a:xfrm>
          <a:prstGeom prst="rect">
            <a:avLst/>
          </a:prstGeom>
          <a:noFill/>
        </p:spPr>
        <p:txBody>
          <a:bodyPr wrap="square" rtlCol="0">
            <a:spAutoFit/>
          </a:bodyPr>
          <a:lstStyle/>
          <a:p>
            <a:r>
              <a:rPr lang="en-US" altLang="zh-CN" dirty="0">
                <a:latin typeface="微软雅黑" pitchFamily="34" charset="-122"/>
                <a:ea typeface="微软雅黑" pitchFamily="34" charset="-122"/>
              </a:rPr>
              <a:t>1992</a:t>
            </a:r>
            <a:r>
              <a:rPr lang="zh-CN" altLang="zh-CN" dirty="0">
                <a:latin typeface="微软雅黑" pitchFamily="34" charset="-122"/>
                <a:ea typeface="微软雅黑" pitchFamily="34" charset="-122"/>
              </a:rPr>
              <a:t>年</a:t>
            </a:r>
            <a:r>
              <a:rPr lang="en-US" altLang="zh-CN" dirty="0">
                <a:latin typeface="微软雅黑" pitchFamily="34" charset="-122"/>
                <a:ea typeface="微软雅黑" pitchFamily="34" charset="-122"/>
              </a:rPr>
              <a:t>5</a:t>
            </a:r>
            <a:r>
              <a:rPr lang="zh-CN" altLang="zh-CN" dirty="0">
                <a:latin typeface="微软雅黑" pitchFamily="34" charset="-122"/>
                <a:ea typeface="微软雅黑" pitchFamily="34" charset="-122"/>
              </a:rPr>
              <a:t>月</a:t>
            </a:r>
            <a:r>
              <a:rPr lang="en-US" altLang="zh-CN" dirty="0">
                <a:latin typeface="微软雅黑" pitchFamily="34" charset="-122"/>
                <a:ea typeface="微软雅黑" pitchFamily="34" charset="-122"/>
              </a:rPr>
              <a:t>21</a:t>
            </a:r>
            <a:r>
              <a:rPr lang="zh-CN" altLang="zh-CN" dirty="0">
                <a:latin typeface="微软雅黑" pitchFamily="34" charset="-122"/>
                <a:ea typeface="微软雅黑" pitchFamily="34" charset="-122"/>
              </a:rPr>
              <a:t>日，当天取消部分个股涨跌价格限制</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1937843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豫</a:t>
            </a:r>
            <a:r>
              <a:rPr lang="zh-CN" altLang="en-US" sz="1800" dirty="0"/>
              <a:t>园商城最高</a:t>
            </a:r>
            <a:r>
              <a:rPr lang="en-US" altLang="zh-CN" sz="1800" dirty="0"/>
              <a:t>10500</a:t>
            </a:r>
            <a:r>
              <a:rPr lang="zh-CN" altLang="en-US" sz="1800" dirty="0"/>
              <a:t>元</a:t>
            </a:r>
            <a:r>
              <a:rPr lang="en-US" altLang="zh-CN" sz="1800" dirty="0"/>
              <a:t>,</a:t>
            </a:r>
            <a:r>
              <a:rPr lang="zh-CN" altLang="en-US" sz="1800" dirty="0"/>
              <a:t>具体</a:t>
            </a:r>
            <a:r>
              <a:rPr lang="zh-CN" altLang="en-US" sz="1800" dirty="0" smtClean="0"/>
              <a:t>时间在</a:t>
            </a:r>
            <a:r>
              <a:rPr lang="en-US" altLang="zh-CN" sz="1800" dirty="0"/>
              <a:t>1992</a:t>
            </a:r>
            <a:r>
              <a:rPr lang="zh-CN" altLang="en-US" sz="1800" dirty="0"/>
              <a:t>的</a:t>
            </a:r>
            <a:r>
              <a:rPr lang="en-US" altLang="zh-CN" sz="1800" dirty="0"/>
              <a:t>5</a:t>
            </a:r>
            <a:r>
              <a:rPr lang="zh-CN" altLang="en-US" sz="1800" dirty="0"/>
              <a:t>月份</a:t>
            </a:r>
          </a:p>
        </p:txBody>
      </p:sp>
      <p:sp>
        <p:nvSpPr>
          <p:cNvPr id="4" name="标题 3"/>
          <p:cNvSpPr>
            <a:spLocks noGrp="1"/>
          </p:cNvSpPr>
          <p:nvPr>
            <p:ph type="title"/>
          </p:nvPr>
        </p:nvSpPr>
        <p:spPr/>
        <p:txBody>
          <a:bodyPr/>
          <a:lstStyle/>
          <a:p>
            <a:r>
              <a:rPr lang="zh-CN" altLang="en-US" sz="2000" b="1" dirty="0" smtClean="0"/>
              <a:t>中国股市第一只万元股</a:t>
            </a:r>
            <a:endParaRPr lang="zh-CN" altLang="en-US" sz="2000" b="1" dirty="0"/>
          </a:p>
        </p:txBody>
      </p:sp>
    </p:spTree>
    <p:extLst>
      <p:ext uri="{BB962C8B-B14F-4D97-AF65-F5344CB8AC3E}">
        <p14:creationId xmlns:p14="http://schemas.microsoft.com/office/powerpoint/2010/main" val="410819017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冲动</a:t>
            </a:r>
            <a:r>
              <a:rPr lang="zh-CN" altLang="en-US" sz="1800" dirty="0"/>
              <a:t>过后，市场开始价值回归，不成熟的股市波动极大，仅仅半年时间，股指就从</a:t>
            </a:r>
            <a:r>
              <a:rPr lang="en-US" altLang="zh-CN" sz="1800" dirty="0"/>
              <a:t>1429</a:t>
            </a:r>
            <a:r>
              <a:rPr lang="zh-CN" altLang="en-US" sz="1800" dirty="0"/>
              <a:t>点下跌到</a:t>
            </a:r>
            <a:r>
              <a:rPr lang="en-US" altLang="zh-CN" sz="1800" dirty="0"/>
              <a:t>386</a:t>
            </a:r>
            <a:r>
              <a:rPr lang="zh-CN" altLang="en-US" sz="1800" dirty="0"/>
              <a:t>点，跌幅高达</a:t>
            </a:r>
            <a:r>
              <a:rPr lang="en-US" altLang="zh-CN" sz="1800" dirty="0"/>
              <a:t>73</a:t>
            </a:r>
            <a:r>
              <a:rPr lang="en-US" altLang="zh-CN" sz="1800" dirty="0" smtClean="0"/>
              <a:t>%</a:t>
            </a:r>
            <a:r>
              <a:rPr lang="zh-CN" altLang="en-US" sz="1800" dirty="0" smtClean="0"/>
              <a:t>。</a:t>
            </a:r>
            <a:endParaRPr lang="en-US" altLang="zh-CN" sz="1800" dirty="0" smtClean="0"/>
          </a:p>
          <a:p>
            <a:r>
              <a:rPr lang="zh-CN" altLang="en-US" sz="1800" dirty="0" smtClean="0"/>
              <a:t>导火索是深圳</a:t>
            </a:r>
            <a:r>
              <a:rPr lang="en-US" altLang="zh-CN" sz="1800" dirty="0" smtClean="0"/>
              <a:t>810</a:t>
            </a:r>
            <a:r>
              <a:rPr lang="zh-CN" altLang="en-US" sz="1800" dirty="0" smtClean="0"/>
              <a:t>事件</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zh-CN" altLang="en-US" sz="2000" b="1" dirty="0">
                <a:solidFill>
                  <a:srgbClr val="00B050"/>
                </a:solidFill>
              </a:rPr>
              <a:t>第一次大熊市：</a:t>
            </a:r>
            <a:r>
              <a:rPr lang="en-US" altLang="zh-CN" sz="2000" b="1" dirty="0">
                <a:solidFill>
                  <a:srgbClr val="00B050"/>
                </a:solidFill>
              </a:rPr>
              <a:t>1992</a:t>
            </a:r>
            <a:r>
              <a:rPr lang="zh-CN" altLang="en-US" sz="2000" b="1" dirty="0">
                <a:solidFill>
                  <a:srgbClr val="00B050"/>
                </a:solidFill>
              </a:rPr>
              <a:t>年</a:t>
            </a:r>
            <a:r>
              <a:rPr lang="en-US" altLang="zh-CN" sz="2000" b="1" dirty="0">
                <a:solidFill>
                  <a:srgbClr val="00B050"/>
                </a:solidFill>
              </a:rPr>
              <a:t>5</a:t>
            </a:r>
            <a:r>
              <a:rPr lang="zh-CN" altLang="en-US" sz="2000" b="1" dirty="0">
                <a:solidFill>
                  <a:srgbClr val="00B050"/>
                </a:solidFill>
              </a:rPr>
              <a:t>月</a:t>
            </a:r>
            <a:r>
              <a:rPr lang="en-US" altLang="zh-CN" sz="2000" b="1" dirty="0">
                <a:solidFill>
                  <a:srgbClr val="00B050"/>
                </a:solidFill>
              </a:rPr>
              <a:t>26</a:t>
            </a:r>
            <a:r>
              <a:rPr lang="zh-CN" altLang="en-US" sz="2000" b="1" dirty="0">
                <a:solidFill>
                  <a:srgbClr val="00B050"/>
                </a:solidFill>
              </a:rPr>
              <a:t>日至</a:t>
            </a:r>
            <a:r>
              <a:rPr lang="en-US" altLang="zh-CN" sz="2000" b="1" dirty="0">
                <a:solidFill>
                  <a:srgbClr val="00B050"/>
                </a:solidFill>
              </a:rPr>
              <a:t>1992</a:t>
            </a:r>
            <a:r>
              <a:rPr lang="zh-CN" altLang="en-US" sz="2000" b="1" dirty="0">
                <a:solidFill>
                  <a:srgbClr val="00B050"/>
                </a:solidFill>
              </a:rPr>
              <a:t>年</a:t>
            </a:r>
            <a:r>
              <a:rPr lang="en-US" altLang="zh-CN" sz="2000" b="1" dirty="0">
                <a:solidFill>
                  <a:srgbClr val="00B050"/>
                </a:solidFill>
              </a:rPr>
              <a:t>11</a:t>
            </a:r>
            <a:r>
              <a:rPr lang="zh-CN" altLang="en-US" sz="2000" b="1" dirty="0">
                <a:solidFill>
                  <a:srgbClr val="00B050"/>
                </a:solidFill>
              </a:rPr>
              <a:t>月</a:t>
            </a:r>
            <a:r>
              <a:rPr lang="en-US" altLang="zh-CN" sz="2000" b="1" dirty="0">
                <a:solidFill>
                  <a:srgbClr val="00B050"/>
                </a:solidFill>
              </a:rPr>
              <a:t>17</a:t>
            </a:r>
            <a:r>
              <a:rPr lang="zh-CN" altLang="en-US" sz="2000" b="1" dirty="0">
                <a:solidFill>
                  <a:srgbClr val="00B050"/>
                </a:solidFill>
              </a:rPr>
              <a:t>日</a:t>
            </a:r>
          </a:p>
        </p:txBody>
      </p:sp>
    </p:spTree>
    <p:extLst>
      <p:ext uri="{BB962C8B-B14F-4D97-AF65-F5344CB8AC3E}">
        <p14:creationId xmlns:p14="http://schemas.microsoft.com/office/powerpoint/2010/main" val="59611429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51920" y="1097182"/>
            <a:ext cx="4690864" cy="3040864"/>
          </a:xfrm>
        </p:spPr>
        <p:txBody>
          <a:bodyPr/>
          <a:lstStyle/>
          <a:p>
            <a:r>
              <a:rPr lang="en-US" altLang="zh-CN" sz="1800" dirty="0"/>
              <a:t>1992</a:t>
            </a:r>
            <a:r>
              <a:rPr lang="zh-CN" altLang="en-US" sz="1800" dirty="0"/>
              <a:t>年，由于前几年股票市场的示范效应，全国都掀起了“股票热”，最终引发了深圳的“</a:t>
            </a:r>
            <a:r>
              <a:rPr lang="en-US" altLang="zh-CN" sz="1800" dirty="0"/>
              <a:t>8·10</a:t>
            </a:r>
            <a:r>
              <a:rPr lang="zh-CN" altLang="en-US" sz="1800" dirty="0"/>
              <a:t>事件”。</a:t>
            </a:r>
            <a:r>
              <a:rPr lang="en-US" altLang="zh-CN" sz="1800" dirty="0"/>
              <a:t>1992</a:t>
            </a:r>
            <a:r>
              <a:rPr lang="zh-CN" altLang="en-US" sz="1800" dirty="0"/>
              <a:t>年</a:t>
            </a:r>
            <a:r>
              <a:rPr lang="en-US" altLang="zh-CN" sz="1800" dirty="0"/>
              <a:t>8</a:t>
            </a:r>
            <a:r>
              <a:rPr lang="zh-CN" altLang="en-US" sz="1800" dirty="0"/>
              <a:t>月</a:t>
            </a:r>
            <a:r>
              <a:rPr lang="en-US" altLang="zh-CN" sz="1800" dirty="0"/>
              <a:t>6</a:t>
            </a:r>
            <a:r>
              <a:rPr lang="zh-CN" altLang="en-US" sz="1800" dirty="0"/>
              <a:t>日，深圳对外公布将发售</a:t>
            </a:r>
            <a:r>
              <a:rPr lang="en-US" altLang="zh-CN" sz="1800" dirty="0"/>
              <a:t>500</a:t>
            </a:r>
            <a:r>
              <a:rPr lang="zh-CN" altLang="en-US" sz="1800" dirty="0"/>
              <a:t>万张新股认购抽签表；</a:t>
            </a:r>
            <a:r>
              <a:rPr lang="en-US" altLang="zh-CN" sz="1800" dirty="0"/>
              <a:t>8</a:t>
            </a:r>
            <a:r>
              <a:rPr lang="zh-CN" altLang="en-US" sz="1800" dirty="0"/>
              <a:t>月</a:t>
            </a:r>
            <a:r>
              <a:rPr lang="en-US" altLang="zh-CN" sz="1800" dirty="0"/>
              <a:t>8</a:t>
            </a:r>
            <a:r>
              <a:rPr lang="zh-CN" altLang="en-US" sz="1800" dirty="0"/>
              <a:t>日，来自全国的</a:t>
            </a:r>
            <a:r>
              <a:rPr lang="en-US" altLang="zh-CN" sz="1800" dirty="0"/>
              <a:t>120</a:t>
            </a:r>
            <a:r>
              <a:rPr lang="zh-CN" altLang="en-US" sz="1800" dirty="0"/>
              <a:t>多万人涌向深圳，在发售网点的窗口前通宵排队；</a:t>
            </a:r>
            <a:r>
              <a:rPr lang="en-US" altLang="zh-CN" sz="1800" dirty="0"/>
              <a:t>8</a:t>
            </a:r>
            <a:r>
              <a:rPr lang="zh-CN" altLang="en-US" sz="1800" dirty="0"/>
              <a:t>月</a:t>
            </a:r>
            <a:r>
              <a:rPr lang="en-US" altLang="zh-CN" sz="1800" dirty="0"/>
              <a:t>9</a:t>
            </a:r>
            <a:r>
              <a:rPr lang="zh-CN" altLang="en-US" sz="1800" dirty="0"/>
              <a:t>日，各网点开始发售股票认购证，结果不到</a:t>
            </a:r>
            <a:r>
              <a:rPr lang="en-US" altLang="zh-CN" sz="1800" dirty="0"/>
              <a:t>1</a:t>
            </a:r>
            <a:r>
              <a:rPr lang="zh-CN" altLang="en-US" sz="1800" dirty="0"/>
              <a:t>个小时就卖完了；</a:t>
            </a:r>
            <a:r>
              <a:rPr lang="en-US" altLang="zh-CN" sz="1800" dirty="0"/>
              <a:t>8</a:t>
            </a:r>
            <a:r>
              <a:rPr lang="zh-CN" altLang="en-US" sz="1800" dirty="0"/>
              <a:t>月</a:t>
            </a:r>
            <a:r>
              <a:rPr lang="en-US" altLang="zh-CN" sz="1800" dirty="0"/>
              <a:t>10</a:t>
            </a:r>
            <a:r>
              <a:rPr lang="zh-CN" altLang="en-US" sz="1800" dirty="0"/>
              <a:t>日，群众的不满情绪爆发出来，有些群众打着“反腐败、反舞弊、要求公正”的标语到深圳市政府门前游行示威，少数人乘机煽动闹事，搞打、砸、抢。</a:t>
            </a:r>
          </a:p>
        </p:txBody>
      </p:sp>
      <p:sp>
        <p:nvSpPr>
          <p:cNvPr id="4" name="标题 3"/>
          <p:cNvSpPr>
            <a:spLocks noGrp="1"/>
          </p:cNvSpPr>
          <p:nvPr>
            <p:ph type="title"/>
          </p:nvPr>
        </p:nvSpPr>
        <p:spPr/>
        <p:txBody>
          <a:bodyPr/>
          <a:lstStyle/>
          <a:p>
            <a:r>
              <a:rPr lang="zh-CN" altLang="en-US" sz="2000" b="1" dirty="0" smtClean="0"/>
              <a:t>深交所面临关门危机</a:t>
            </a:r>
            <a:endParaRPr lang="zh-CN" altLang="en-US" sz="20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59582"/>
            <a:ext cx="3264077" cy="3116064"/>
          </a:xfrm>
          <a:prstGeom prst="rect">
            <a:avLst/>
          </a:prstGeom>
        </p:spPr>
      </p:pic>
    </p:spTree>
    <p:extLst>
      <p:ext uri="{BB962C8B-B14F-4D97-AF65-F5344CB8AC3E}">
        <p14:creationId xmlns:p14="http://schemas.microsoft.com/office/powerpoint/2010/main" val="284476019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486"/>
            <a:ext cx="8229600" cy="535779"/>
          </a:xfrm>
        </p:spPr>
        <p:txBody>
          <a:bodyPr>
            <a:normAutofit/>
          </a:bodyPr>
          <a:lstStyle/>
          <a:p>
            <a:r>
              <a:rPr lang="zh-CN" altLang="en-US" dirty="0" smtClean="0"/>
              <a:t>课程开发建议：</a:t>
            </a:r>
            <a:endParaRPr lang="zh-CN" altLang="en-US" dirty="0"/>
          </a:p>
        </p:txBody>
      </p:sp>
      <p:sp>
        <p:nvSpPr>
          <p:cNvPr id="9" name="矩形 8"/>
          <p:cNvSpPr/>
          <p:nvPr/>
        </p:nvSpPr>
        <p:spPr>
          <a:xfrm>
            <a:off x="457200" y="923877"/>
            <a:ext cx="8147248" cy="3885679"/>
          </a:xfrm>
          <a:prstGeom prst="rect">
            <a:avLst/>
          </a:prstGeom>
        </p:spPr>
        <p:txBody>
          <a:bodyPr wrap="square">
            <a:spAutoFit/>
          </a:bodyPr>
          <a:lstStyle/>
          <a:p>
            <a:pPr marL="342900" indent="-342900">
              <a:spcBef>
                <a:spcPts val="300"/>
              </a:spcBef>
              <a:spcAft>
                <a:spcPts val="300"/>
              </a:spcAft>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走进业务课程</a:t>
            </a:r>
            <a:r>
              <a:rPr lang="zh-CN" altLang="en-US" sz="20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通过课程帮助员工了解该业务的市场定位、发展里程碑、业务产品与运营、如要进一步了解需要关注的金融领域与建议；</a:t>
            </a:r>
          </a:p>
          <a:p>
            <a:pPr marL="742950" lvl="1" indent="-285750">
              <a:spcBef>
                <a:spcPts val="300"/>
              </a:spcBef>
              <a:spcAft>
                <a:spcPts val="300"/>
              </a:spcAft>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课时：</a:t>
            </a:r>
            <a:r>
              <a:rPr lang="en-US" altLang="zh-CN" sz="1400" dirty="0">
                <a:latin typeface="微软雅黑" panose="020B0503020204020204" pitchFamily="34" charset="-122"/>
                <a:ea typeface="微软雅黑" panose="020B0503020204020204" pitchFamily="34" charset="-122"/>
              </a:rPr>
              <a:t>1.5-2</a:t>
            </a:r>
            <a:r>
              <a:rPr lang="zh-CN" altLang="en-US"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pPr marL="742950" lvl="1" indent="-285750">
              <a:spcBef>
                <a:spcPts val="300"/>
              </a:spcBef>
              <a:spcAft>
                <a:spcPts val="300"/>
              </a:spcAft>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在线</a:t>
            </a:r>
            <a:r>
              <a:rPr lang="zh-CN" altLang="en-US" sz="1600" b="1" dirty="0">
                <a:latin typeface="微软雅黑" panose="020B0503020204020204" pitchFamily="34" charset="-122"/>
                <a:ea typeface="微软雅黑" panose="020B0503020204020204" pitchFamily="34" charset="-122"/>
              </a:rPr>
              <a:t>考核：</a:t>
            </a:r>
            <a:r>
              <a:rPr lang="zh-CN" altLang="en-US" sz="1400" dirty="0">
                <a:latin typeface="微软雅黑" panose="020B0503020204020204" pitchFamily="34" charset="-122"/>
                <a:ea typeface="微软雅黑" panose="020B0503020204020204" pitchFamily="34" charset="-122"/>
              </a:rPr>
              <a:t>配</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道测试题（</a:t>
            </a:r>
            <a:r>
              <a:rPr lang="zh-CN" altLang="en-US" sz="1200" dirty="0">
                <a:latin typeface="微软雅黑" panose="020B0503020204020204" pitchFamily="34" charset="-122"/>
                <a:ea typeface="微软雅黑" panose="020B0503020204020204" pitchFamily="34" charset="-122"/>
              </a:rPr>
              <a:t>选择</a:t>
            </a:r>
            <a:r>
              <a:rPr lang="en-US" altLang="zh-CN" sz="1200" dirty="0">
                <a:latin typeface="微软雅黑" panose="020B0503020204020204" pitchFamily="34" charset="-122"/>
                <a:ea typeface="微软雅黑" panose="020B0503020204020204" pitchFamily="34" charset="-122"/>
              </a:rPr>
              <a:t>&amp;</a:t>
            </a:r>
            <a:r>
              <a:rPr lang="zh-CN" altLang="en-US" sz="1200" dirty="0">
                <a:latin typeface="微软雅黑" panose="020B0503020204020204" pitchFamily="34" charset="-122"/>
                <a:ea typeface="微软雅黑" panose="020B0503020204020204" pitchFamily="34" charset="-122"/>
              </a:rPr>
              <a:t>判断各</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题，能回顾业务所需了解的重点即可</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t>
            </a:r>
          </a:p>
          <a:p>
            <a:pPr lvl="1">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a:p>
            <a:pPr marL="358775" lvl="1" indent="-358775">
              <a:spcBef>
                <a:spcPts val="300"/>
              </a:spcBef>
              <a:spcAft>
                <a:spcPts val="300"/>
              </a:spcAft>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金融知识课程：</a:t>
            </a:r>
            <a:r>
              <a:rPr lang="zh-CN" altLang="en-US" sz="1400" dirty="0" smtClean="0">
                <a:latin typeface="微软雅黑" panose="020B0503020204020204" pitchFamily="34" charset="-122"/>
                <a:ea typeface="微软雅黑" panose="020B0503020204020204" pitchFamily="34" charset="-122"/>
              </a:rPr>
              <a:t>通过系统化的课程帮助员工具备公司战略所需金融知识，达到</a:t>
            </a:r>
            <a:r>
              <a:rPr lang="zh-CN" altLang="en-US" sz="1400" dirty="0">
                <a:latin typeface="微软雅黑" panose="020B0503020204020204" pitchFamily="34" charset="-122"/>
                <a:ea typeface="微软雅黑" panose="020B0503020204020204" pitchFamily="34" charset="-122"/>
              </a:rPr>
              <a:t>金融复合型人才</a:t>
            </a:r>
            <a:r>
              <a:rPr lang="zh-CN" altLang="en-US" sz="1400" dirty="0" smtClean="0">
                <a:latin typeface="微软雅黑" panose="020B0503020204020204" pitchFamily="34" charset="-122"/>
                <a:ea typeface="微软雅黑" panose="020B0503020204020204" pitchFamily="34" charset="-122"/>
              </a:rPr>
              <a:t>需求；</a:t>
            </a:r>
            <a:endParaRPr lang="en-US" altLang="zh-CN" sz="1400" dirty="0" smtClean="0">
              <a:latin typeface="微软雅黑" panose="020B0503020204020204" pitchFamily="34" charset="-122"/>
              <a:ea typeface="微软雅黑" panose="020B0503020204020204" pitchFamily="34" charset="-122"/>
            </a:endParaRPr>
          </a:p>
          <a:p>
            <a:pPr marL="742950" lvl="1" indent="-285750">
              <a:spcBef>
                <a:spcPts val="300"/>
              </a:spcBef>
              <a:spcAft>
                <a:spcPts val="300"/>
              </a:spcAft>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rPr>
              <a:t>单次课程课时</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1.5-2</a:t>
            </a:r>
            <a:r>
              <a:rPr lang="zh-CN" altLang="en-US" sz="1400" dirty="0" smtClean="0">
                <a:latin typeface="微软雅黑" panose="020B0503020204020204" pitchFamily="34" charset="-122"/>
                <a:ea typeface="微软雅黑" panose="020B0503020204020204" pitchFamily="34" charset="-122"/>
              </a:rPr>
              <a:t>小时，</a:t>
            </a:r>
            <a:r>
              <a:rPr lang="zh-CN" altLang="en-US" sz="1400" b="1" dirty="0">
                <a:latin typeface="微软雅黑" panose="020B0503020204020204" pitchFamily="34" charset="-122"/>
                <a:ea typeface="微软雅黑" panose="020B0503020204020204" pitchFamily="34" charset="-122"/>
              </a:rPr>
              <a:t>系列课程课时</a:t>
            </a:r>
            <a:r>
              <a:rPr lang="en-US" altLang="zh-CN" sz="1400" dirty="0" smtClean="0">
                <a:latin typeface="微软雅黑" panose="020B0503020204020204" pitchFamily="34" charset="-122"/>
                <a:ea typeface="微软雅黑" panose="020B0503020204020204" pitchFamily="34" charset="-122"/>
              </a:rPr>
              <a:t>: 1</a:t>
            </a:r>
            <a:r>
              <a:rPr lang="zh-CN" altLang="en-US" sz="1400" dirty="0" smtClean="0">
                <a:latin typeface="微软雅黑" panose="020B0503020204020204" pitchFamily="34" charset="-122"/>
                <a:ea typeface="微软雅黑" panose="020B0503020204020204" pitchFamily="34" charset="-122"/>
              </a:rPr>
              <a:t>小时</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次 </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pPr marL="742950" lvl="1" indent="-285750">
              <a:spcBef>
                <a:spcPts val="300"/>
              </a:spcBef>
              <a:spcAft>
                <a:spcPts val="300"/>
              </a:spcAft>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在线考核：</a:t>
            </a:r>
            <a:r>
              <a:rPr lang="zh-CN" altLang="en-US" sz="1400" dirty="0">
                <a:latin typeface="微软雅黑" panose="020B0503020204020204" pitchFamily="34" charset="-122"/>
                <a:ea typeface="微软雅黑" panose="020B0503020204020204" pitchFamily="34" charset="-122"/>
              </a:rPr>
              <a:t>配</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道测试题</a:t>
            </a:r>
            <a:r>
              <a:rPr lang="zh-CN" altLang="en-US" sz="1100" dirty="0">
                <a:latin typeface="微软雅黑" panose="020B0503020204020204" pitchFamily="34" charset="-122"/>
                <a:ea typeface="微软雅黑" panose="020B0503020204020204" pitchFamily="34" charset="-122"/>
              </a:rPr>
              <a:t>（选择</a:t>
            </a:r>
            <a:r>
              <a:rPr lang="en-US" altLang="zh-CN" sz="1100" dirty="0">
                <a:latin typeface="微软雅黑" panose="020B0503020204020204" pitchFamily="34" charset="-122"/>
                <a:ea typeface="微软雅黑" panose="020B0503020204020204" pitchFamily="34" charset="-122"/>
              </a:rPr>
              <a:t>&amp;</a:t>
            </a:r>
            <a:r>
              <a:rPr lang="zh-CN" altLang="en-US" sz="1100" dirty="0">
                <a:latin typeface="微软雅黑" panose="020B0503020204020204" pitchFamily="34" charset="-122"/>
                <a:ea typeface="微软雅黑" panose="020B0503020204020204" pitchFamily="34" charset="-122"/>
              </a:rPr>
              <a:t>判断各</a:t>
            </a:r>
            <a:r>
              <a:rPr lang="en-US" altLang="zh-CN" sz="1100" dirty="0">
                <a:latin typeface="微软雅黑" panose="020B0503020204020204" pitchFamily="34" charset="-122"/>
                <a:ea typeface="微软雅黑" panose="020B0503020204020204" pitchFamily="34" charset="-122"/>
              </a:rPr>
              <a:t>10</a:t>
            </a:r>
            <a:r>
              <a:rPr lang="zh-CN" altLang="en-US" sz="1100" dirty="0">
                <a:latin typeface="微软雅黑" panose="020B0503020204020204" pitchFamily="34" charset="-122"/>
                <a:ea typeface="微软雅黑" panose="020B0503020204020204" pitchFamily="34" charset="-122"/>
              </a:rPr>
              <a:t>题，能回顾业务所需了解的重点即可）</a:t>
            </a:r>
            <a:r>
              <a:rPr lang="en-US" altLang="zh-CN" sz="1100" dirty="0">
                <a:latin typeface="微软雅黑" panose="020B0503020204020204" pitchFamily="34" charset="-122"/>
                <a:ea typeface="微软雅黑" panose="020B0503020204020204" pitchFamily="34" charset="-122"/>
              </a:rPr>
              <a:t>;</a:t>
            </a:r>
          </a:p>
          <a:p>
            <a:pPr marL="358775" lvl="1" indent="-358775">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a:p>
            <a:pPr marL="0" lvl="1"/>
            <a:endParaRPr lang="en-US" altLang="zh-CN" sz="2000" dirty="0" smtClean="0">
              <a:latin typeface="微软雅黑" panose="020B0503020204020204" pitchFamily="34" charset="-122"/>
              <a:ea typeface="微软雅黑" panose="020B0503020204020204" pitchFamily="34" charset="-122"/>
            </a:endParaRPr>
          </a:p>
          <a:p>
            <a:pPr marL="358775" lvl="1" indent="-358775">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lvl="1" indent="-457200"/>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363925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843558"/>
            <a:ext cx="5481900" cy="3040062"/>
          </a:xfrm>
        </p:spPr>
      </p:pic>
      <p:sp>
        <p:nvSpPr>
          <p:cNvPr id="4" name="标题 3"/>
          <p:cNvSpPr>
            <a:spLocks noGrp="1"/>
          </p:cNvSpPr>
          <p:nvPr>
            <p:ph type="title"/>
          </p:nvPr>
        </p:nvSpPr>
        <p:spPr/>
        <p:txBody>
          <a:bodyPr/>
          <a:lstStyle/>
          <a:p>
            <a:r>
              <a:rPr lang="zh-CN" altLang="en-US" sz="2000" b="1" dirty="0" smtClean="0"/>
              <a:t>深圳“</a:t>
            </a:r>
            <a:r>
              <a:rPr lang="en-US" altLang="zh-CN" sz="2000" b="1" dirty="0" smtClean="0"/>
              <a:t>8•10”</a:t>
            </a:r>
            <a:r>
              <a:rPr lang="zh-CN" altLang="en-US" sz="2000" b="1" dirty="0" smtClean="0"/>
              <a:t>事件影响</a:t>
            </a:r>
            <a:endParaRPr lang="zh-CN" altLang="en-US" sz="2000" b="1" dirty="0"/>
          </a:p>
        </p:txBody>
      </p:sp>
      <p:sp>
        <p:nvSpPr>
          <p:cNvPr id="6" name="TextBox 5"/>
          <p:cNvSpPr txBox="1"/>
          <p:nvPr/>
        </p:nvSpPr>
        <p:spPr>
          <a:xfrm>
            <a:off x="1259632" y="4083918"/>
            <a:ext cx="7056784"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沪指由</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日</a:t>
            </a:r>
            <a:r>
              <a:rPr lang="en-US" altLang="zh-CN" dirty="0" smtClean="0">
                <a:latin typeface="微软雅黑" pitchFamily="34" charset="-122"/>
                <a:ea typeface="微软雅黑" pitchFamily="34" charset="-122"/>
              </a:rPr>
              <a:t>1000</a:t>
            </a:r>
            <a:r>
              <a:rPr lang="zh-CN" altLang="en-US" dirty="0" smtClean="0">
                <a:latin typeface="微软雅黑" pitchFamily="34" charset="-122"/>
                <a:ea typeface="微软雅黑" pitchFamily="34" charset="-122"/>
              </a:rPr>
              <a:t>点跌到</a:t>
            </a:r>
            <a:r>
              <a:rPr lang="en-US" altLang="zh-CN" dirty="0" smtClean="0">
                <a:latin typeface="微软雅黑" pitchFamily="34" charset="-122"/>
                <a:ea typeface="微软雅黑" pitchFamily="34" charset="-122"/>
              </a:rPr>
              <a:t>386</a:t>
            </a:r>
            <a:r>
              <a:rPr lang="zh-CN" altLang="en-US" dirty="0" smtClean="0">
                <a:latin typeface="微软雅黑" pitchFamily="34" charset="-122"/>
                <a:ea typeface="微软雅黑" pitchFamily="34" charset="-122"/>
              </a:rPr>
              <a:t>点，跌幅</a:t>
            </a:r>
            <a:r>
              <a:rPr lang="en-US" altLang="zh-CN" dirty="0" smtClean="0">
                <a:latin typeface="微软雅黑" pitchFamily="34" charset="-122"/>
                <a:ea typeface="微软雅黑" pitchFamily="34" charset="-122"/>
              </a:rPr>
              <a:t>60%</a:t>
            </a:r>
            <a:r>
              <a:rPr lang="zh-CN" altLang="en-US" dirty="0" smtClean="0">
                <a:latin typeface="微软雅黑" pitchFamily="34" charset="-122"/>
                <a:ea typeface="微软雅黑" pitchFamily="34" charset="-122"/>
              </a:rPr>
              <a:t>；深成指跌幅</a:t>
            </a:r>
            <a:r>
              <a:rPr lang="en-US" altLang="zh-CN" dirty="0" smtClean="0">
                <a:latin typeface="微软雅黑" pitchFamily="34" charset="-122"/>
                <a:ea typeface="微软雅黑" pitchFamily="34" charset="-122"/>
              </a:rPr>
              <a:t>50%</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1382015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11960" y="1059583"/>
            <a:ext cx="4474840" cy="3535040"/>
          </a:xfrm>
        </p:spPr>
        <p:txBody>
          <a:bodyPr/>
          <a:lstStyle/>
          <a:p>
            <a:r>
              <a:rPr lang="zh-CN" altLang="en-US" sz="1600" dirty="0"/>
              <a:t>作为前苏联顶尖级货币银行专家阿特拉斯教授的得意弟子，刘鸿儒于</a:t>
            </a:r>
            <a:r>
              <a:rPr lang="en-US" altLang="zh-CN" sz="1600" dirty="0"/>
              <a:t>1959</a:t>
            </a:r>
            <a:r>
              <a:rPr lang="zh-CN" altLang="en-US" sz="1600" dirty="0"/>
              <a:t>年获得副博士学位后回国。当时，国家金融人才奇缺，拥有货币银行学研究方向和留学背景的博士更是凤毛麟角。</a:t>
            </a:r>
          </a:p>
          <a:p>
            <a:r>
              <a:rPr lang="en-US" altLang="zh-CN" sz="1600" dirty="0" smtClean="0"/>
              <a:t>1992</a:t>
            </a:r>
            <a:r>
              <a:rPr lang="zh-CN" altLang="en-US" sz="1600" dirty="0"/>
              <a:t>年，在全国掀起的股票狂热和深圳爆发的“</a:t>
            </a:r>
            <a:r>
              <a:rPr lang="en-US" altLang="zh-CN" sz="1600" dirty="0"/>
              <a:t>8.10”</a:t>
            </a:r>
            <a:r>
              <a:rPr lang="zh-CN" altLang="en-US" sz="1600" dirty="0"/>
              <a:t>股票认购舞弊案件，促使国务院证券委员会和中国证券监督管理委员会的迅速成立。当年</a:t>
            </a:r>
            <a:r>
              <a:rPr lang="en-US" altLang="zh-CN" sz="1600" dirty="0"/>
              <a:t>10</a:t>
            </a:r>
            <a:r>
              <a:rPr lang="zh-CN" altLang="en-US" sz="1600" dirty="0"/>
              <a:t>月，</a:t>
            </a:r>
            <a:r>
              <a:rPr lang="zh-CN" altLang="en-US" sz="1600" dirty="0" smtClean="0"/>
              <a:t>朱镕基力挺刘鸿儒</a:t>
            </a:r>
            <a:r>
              <a:rPr lang="zh-CN" altLang="en-US" sz="1600" dirty="0"/>
              <a:t>担任证监会首任主席。</a:t>
            </a:r>
          </a:p>
          <a:p>
            <a:r>
              <a:rPr lang="en-US" altLang="zh-CN" sz="1600" dirty="0"/>
              <a:t>1995</a:t>
            </a:r>
            <a:r>
              <a:rPr lang="zh-CN" altLang="en-US" sz="1600" dirty="0"/>
              <a:t>年</a:t>
            </a:r>
            <a:r>
              <a:rPr lang="en-US" altLang="zh-CN" sz="1600" dirty="0"/>
              <a:t>2</a:t>
            </a:r>
            <a:r>
              <a:rPr lang="zh-CN" altLang="en-US" sz="1600" dirty="0"/>
              <a:t>月，“</a:t>
            </a:r>
            <a:r>
              <a:rPr lang="en-US" altLang="zh-CN" sz="1600" dirty="0"/>
              <a:t>327</a:t>
            </a:r>
            <a:r>
              <a:rPr lang="zh-CN" altLang="en-US" sz="1600" dirty="0"/>
              <a:t>国债期货事件”爆发，</a:t>
            </a:r>
            <a:r>
              <a:rPr lang="en-US" altLang="zh-CN" sz="1600" dirty="0"/>
              <a:t>3</a:t>
            </a:r>
            <a:r>
              <a:rPr lang="zh-CN" altLang="en-US" sz="1600" dirty="0"/>
              <a:t>月</a:t>
            </a:r>
            <a:r>
              <a:rPr lang="en-US" altLang="zh-CN" sz="1600" dirty="0"/>
              <a:t>30</a:t>
            </a:r>
            <a:r>
              <a:rPr lang="zh-CN" altLang="en-US" sz="1600" dirty="0"/>
              <a:t>日，刘鸿儒去职。</a:t>
            </a:r>
          </a:p>
        </p:txBody>
      </p:sp>
      <p:sp>
        <p:nvSpPr>
          <p:cNvPr id="4" name="标题 3"/>
          <p:cNvSpPr>
            <a:spLocks noGrp="1"/>
          </p:cNvSpPr>
          <p:nvPr>
            <p:ph type="title"/>
          </p:nvPr>
        </p:nvSpPr>
        <p:spPr/>
        <p:txBody>
          <a:bodyPr/>
          <a:lstStyle/>
          <a:p>
            <a:r>
              <a:rPr lang="zh-CN" altLang="en-US" sz="2000" b="1" dirty="0"/>
              <a:t>中国证监会成立于</a:t>
            </a:r>
            <a:r>
              <a:rPr lang="en-US" altLang="zh-CN" sz="2000" b="1" dirty="0"/>
              <a:t>1992</a:t>
            </a:r>
            <a:r>
              <a:rPr lang="zh-CN" altLang="en-US" sz="2000" b="1" dirty="0"/>
              <a:t>年</a:t>
            </a:r>
            <a:r>
              <a:rPr lang="en-US" altLang="zh-CN" sz="2000" b="1" dirty="0"/>
              <a:t>10</a:t>
            </a:r>
            <a:r>
              <a:rPr lang="zh-CN" altLang="en-US" sz="2000" b="1" dirty="0"/>
              <a:t>月</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924589"/>
            <a:ext cx="2448272" cy="3501029"/>
          </a:xfrm>
          <a:prstGeom prst="rect">
            <a:avLst/>
          </a:prstGeom>
        </p:spPr>
      </p:pic>
    </p:spTree>
    <p:extLst>
      <p:ext uri="{BB962C8B-B14F-4D97-AF65-F5344CB8AC3E}">
        <p14:creationId xmlns:p14="http://schemas.microsoft.com/office/powerpoint/2010/main" val="53255879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跌起来惊心动魄，涨起来气势如虹，半年的下跌，</a:t>
            </a:r>
            <a:r>
              <a:rPr lang="en-US" altLang="zh-CN" sz="1800" dirty="0" smtClean="0"/>
              <a:t>3</a:t>
            </a:r>
            <a:r>
              <a:rPr lang="zh-CN" altLang="en-US" sz="1800" dirty="0"/>
              <a:t>个月就全部涨回来。从</a:t>
            </a:r>
            <a:r>
              <a:rPr lang="en-US" altLang="zh-CN" sz="1800" dirty="0"/>
              <a:t>1992</a:t>
            </a:r>
            <a:r>
              <a:rPr lang="zh-CN" altLang="en-US" sz="1800" dirty="0"/>
              <a:t>年</a:t>
            </a:r>
            <a:r>
              <a:rPr lang="en-US" altLang="zh-CN" sz="1800" dirty="0"/>
              <a:t>11</a:t>
            </a:r>
            <a:r>
              <a:rPr lang="zh-CN" altLang="en-US" sz="1800" dirty="0"/>
              <a:t>月</a:t>
            </a:r>
            <a:r>
              <a:rPr lang="en-US" altLang="zh-CN" sz="1800" dirty="0"/>
              <a:t>17</a:t>
            </a:r>
            <a:r>
              <a:rPr lang="zh-CN" altLang="en-US" sz="1800" dirty="0"/>
              <a:t>日的</a:t>
            </a:r>
            <a:r>
              <a:rPr lang="en-US" altLang="zh-CN" sz="1800" dirty="0"/>
              <a:t>386</a:t>
            </a:r>
            <a:r>
              <a:rPr lang="zh-CN" altLang="en-US" sz="1800" dirty="0"/>
              <a:t>点开始，到</a:t>
            </a:r>
            <a:r>
              <a:rPr lang="en-US" altLang="zh-CN" sz="1800" dirty="0"/>
              <a:t>1993</a:t>
            </a:r>
            <a:r>
              <a:rPr lang="zh-CN" altLang="en-US" sz="1800" dirty="0"/>
              <a:t>年</a:t>
            </a:r>
            <a:r>
              <a:rPr lang="en-US" altLang="zh-CN" sz="1800" dirty="0"/>
              <a:t>2</a:t>
            </a:r>
            <a:r>
              <a:rPr lang="zh-CN" altLang="en-US" sz="1800" dirty="0"/>
              <a:t>月</a:t>
            </a:r>
            <a:r>
              <a:rPr lang="en-US" altLang="zh-CN" sz="1800" dirty="0"/>
              <a:t>16</a:t>
            </a:r>
            <a:r>
              <a:rPr lang="zh-CN" altLang="en-US" sz="1800" dirty="0"/>
              <a:t>日的</a:t>
            </a:r>
            <a:r>
              <a:rPr lang="en-US" altLang="zh-CN" sz="1800" dirty="0"/>
              <a:t>1558</a:t>
            </a:r>
            <a:r>
              <a:rPr lang="zh-CN" altLang="en-US" sz="1800" dirty="0"/>
              <a:t>点，只用了</a:t>
            </a:r>
            <a:r>
              <a:rPr lang="en-US" altLang="zh-CN" sz="1800" dirty="0"/>
              <a:t>3</a:t>
            </a:r>
            <a:r>
              <a:rPr lang="zh-CN" altLang="en-US" sz="1800" dirty="0"/>
              <a:t>个月时间，大盘涨幅高达</a:t>
            </a:r>
            <a:r>
              <a:rPr lang="en-US" altLang="zh-CN" sz="1800" dirty="0"/>
              <a:t>303%</a:t>
            </a:r>
            <a:r>
              <a:rPr lang="zh-CN" altLang="en-US" sz="1800" dirty="0" smtClean="0"/>
              <a:t>。</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zh-CN" altLang="en-US" sz="2000" b="1" dirty="0">
                <a:solidFill>
                  <a:srgbClr val="FF0000"/>
                </a:solidFill>
              </a:rPr>
              <a:t>第二次大牛市：</a:t>
            </a:r>
            <a:r>
              <a:rPr lang="en-US" altLang="zh-CN" sz="2000" b="1" dirty="0">
                <a:solidFill>
                  <a:srgbClr val="FF0000"/>
                </a:solidFill>
              </a:rPr>
              <a:t>1992</a:t>
            </a:r>
            <a:r>
              <a:rPr lang="zh-CN" altLang="en-US" sz="2000" b="1" dirty="0">
                <a:solidFill>
                  <a:srgbClr val="FF0000"/>
                </a:solidFill>
              </a:rPr>
              <a:t>年</a:t>
            </a:r>
            <a:r>
              <a:rPr lang="en-US" altLang="zh-CN" sz="2000" b="1" dirty="0">
                <a:solidFill>
                  <a:srgbClr val="FF0000"/>
                </a:solidFill>
              </a:rPr>
              <a:t>11</a:t>
            </a:r>
            <a:r>
              <a:rPr lang="zh-CN" altLang="en-US" sz="2000" b="1" dirty="0">
                <a:solidFill>
                  <a:srgbClr val="FF0000"/>
                </a:solidFill>
              </a:rPr>
              <a:t>月</a:t>
            </a:r>
            <a:r>
              <a:rPr lang="en-US" altLang="zh-CN" sz="2000" b="1" dirty="0">
                <a:solidFill>
                  <a:srgbClr val="FF0000"/>
                </a:solidFill>
              </a:rPr>
              <a:t>17</a:t>
            </a:r>
            <a:r>
              <a:rPr lang="zh-CN" altLang="en-US" sz="2000" b="1" dirty="0">
                <a:solidFill>
                  <a:srgbClr val="FF0000"/>
                </a:solidFill>
              </a:rPr>
              <a:t>日至</a:t>
            </a:r>
            <a:r>
              <a:rPr lang="en-US" altLang="zh-CN" sz="2000" b="1" dirty="0">
                <a:solidFill>
                  <a:srgbClr val="FF0000"/>
                </a:solidFill>
              </a:rPr>
              <a:t>1993</a:t>
            </a:r>
            <a:r>
              <a:rPr lang="zh-CN" altLang="en-US" sz="2000" b="1" dirty="0">
                <a:solidFill>
                  <a:srgbClr val="FF0000"/>
                </a:solidFill>
              </a:rPr>
              <a:t>年</a:t>
            </a:r>
            <a:r>
              <a:rPr lang="en-US" altLang="zh-CN" sz="2000" b="1" dirty="0">
                <a:solidFill>
                  <a:srgbClr val="FF0000"/>
                </a:solidFill>
              </a:rPr>
              <a:t>2</a:t>
            </a:r>
            <a:r>
              <a:rPr lang="zh-CN" altLang="en-US" sz="2000" b="1" dirty="0">
                <a:solidFill>
                  <a:srgbClr val="FF0000"/>
                </a:solidFill>
              </a:rPr>
              <a:t>月</a:t>
            </a:r>
            <a:r>
              <a:rPr lang="en-US" altLang="zh-CN" sz="2000" b="1" dirty="0">
                <a:solidFill>
                  <a:srgbClr val="FF0000"/>
                </a:solidFill>
              </a:rPr>
              <a:t>16</a:t>
            </a:r>
            <a:r>
              <a:rPr lang="zh-CN" altLang="en-US" sz="2000" b="1" dirty="0">
                <a:solidFill>
                  <a:srgbClr val="FF0000"/>
                </a:solidFill>
              </a:rPr>
              <a:t>日</a:t>
            </a:r>
          </a:p>
        </p:txBody>
      </p:sp>
    </p:spTree>
    <p:extLst>
      <p:ext uri="{BB962C8B-B14F-4D97-AF65-F5344CB8AC3E}">
        <p14:creationId xmlns:p14="http://schemas.microsoft.com/office/powerpoint/2010/main" val="377351217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牛市快速</a:t>
            </a:r>
            <a:r>
              <a:rPr lang="zh-CN" altLang="en-US" sz="1800" dirty="0" smtClean="0"/>
              <a:t>上涨后</a:t>
            </a:r>
            <a:r>
              <a:rPr lang="zh-CN" altLang="en-US" sz="1800" dirty="0"/>
              <a:t>，股市的大扩容也就开始了，伴随着新股的不断发行，上证指数也逐步走</a:t>
            </a:r>
            <a:r>
              <a:rPr lang="zh-CN" altLang="en-US" sz="1800" dirty="0" smtClean="0"/>
              <a:t>低。沪指从</a:t>
            </a:r>
            <a:r>
              <a:rPr lang="en-US" altLang="zh-CN" sz="1800" dirty="0" smtClean="0"/>
              <a:t>1993</a:t>
            </a:r>
            <a:r>
              <a:rPr lang="zh-CN" altLang="en-US" sz="1800" dirty="0" smtClean="0"/>
              <a:t>念月</a:t>
            </a:r>
            <a:r>
              <a:rPr lang="en-US" altLang="zh-CN" sz="1800" dirty="0" smtClean="0"/>
              <a:t>16</a:t>
            </a:r>
            <a:r>
              <a:rPr lang="zh-CN" altLang="en-US" sz="1800" dirty="0" smtClean="0"/>
              <a:t>日最高点</a:t>
            </a:r>
            <a:r>
              <a:rPr lang="en-US" altLang="zh-CN" sz="1800" dirty="0" smtClean="0"/>
              <a:t>1558.95</a:t>
            </a:r>
            <a:r>
              <a:rPr lang="zh-CN" altLang="en-US" sz="1800" dirty="0" smtClean="0"/>
              <a:t>点，到</a:t>
            </a:r>
            <a:r>
              <a:rPr lang="en-US" altLang="zh-CN" sz="1800" dirty="0"/>
              <a:t>1994</a:t>
            </a:r>
            <a:r>
              <a:rPr lang="zh-CN" altLang="en-US" sz="1800" dirty="0"/>
              <a:t>年</a:t>
            </a:r>
            <a:r>
              <a:rPr lang="en-US" altLang="zh-CN" sz="1800" dirty="0"/>
              <a:t>7</a:t>
            </a:r>
            <a:r>
              <a:rPr lang="zh-CN" altLang="en-US" sz="1800" dirty="0"/>
              <a:t>月</a:t>
            </a:r>
            <a:r>
              <a:rPr lang="en-US" altLang="zh-CN" sz="1800" dirty="0"/>
              <a:t>29</a:t>
            </a:r>
            <a:r>
              <a:rPr lang="zh-CN" altLang="en-US" sz="1800" dirty="0" smtClean="0"/>
              <a:t>日</a:t>
            </a:r>
            <a:r>
              <a:rPr lang="en-US" altLang="zh-CN" sz="1800" dirty="0" smtClean="0"/>
              <a:t>325</a:t>
            </a:r>
            <a:r>
              <a:rPr lang="zh-CN" altLang="en-US" sz="1800" dirty="0"/>
              <a:t>点</a:t>
            </a:r>
            <a:r>
              <a:rPr lang="zh-CN" altLang="en-US" sz="1800" dirty="0" smtClean="0"/>
              <a:t>，期间跌幅</a:t>
            </a:r>
            <a:r>
              <a:rPr lang="en-US" altLang="zh-CN" sz="1800" dirty="0" smtClean="0"/>
              <a:t>80%</a:t>
            </a:r>
            <a:r>
              <a:rPr lang="zh-CN" altLang="en-US" sz="1800" dirty="0" smtClean="0"/>
              <a:t>，是迄今为止</a:t>
            </a:r>
            <a:r>
              <a:rPr lang="en-US" altLang="zh-CN" sz="1800" dirty="0" smtClean="0"/>
              <a:t>A</a:t>
            </a:r>
            <a:r>
              <a:rPr lang="zh-CN" altLang="en-US" sz="1800" dirty="0" smtClean="0"/>
              <a:t>股历史上最惨烈的一次熊市。</a:t>
            </a:r>
            <a:endParaRPr lang="en-US" altLang="zh-CN" sz="1800" dirty="0" smtClean="0"/>
          </a:p>
          <a:p>
            <a:r>
              <a:rPr lang="zh-CN" altLang="en-US" sz="1800" dirty="0" smtClean="0"/>
              <a:t>这</a:t>
            </a:r>
            <a:r>
              <a:rPr lang="zh-CN" altLang="en-US" sz="1800" dirty="0"/>
              <a:t>次熊市带来</a:t>
            </a:r>
            <a:r>
              <a:rPr lang="zh-CN" altLang="en-US" sz="1800" dirty="0" smtClean="0"/>
              <a:t>的</a:t>
            </a:r>
            <a:r>
              <a:rPr lang="en-US" altLang="zh-CN" sz="1800" dirty="0" smtClean="0"/>
              <a:t>“</a:t>
            </a:r>
            <a:r>
              <a:rPr lang="zh-CN" altLang="en-US" sz="1800" dirty="0" smtClean="0"/>
              <a:t>成果</a:t>
            </a:r>
            <a:r>
              <a:rPr lang="en-US" altLang="zh-CN" sz="1800" dirty="0" smtClean="0"/>
              <a:t>”</a:t>
            </a:r>
            <a:r>
              <a:rPr lang="zh-CN" altLang="en-US" sz="1800" dirty="0" smtClean="0"/>
              <a:t>是</a:t>
            </a:r>
            <a:r>
              <a:rPr lang="zh-CN" altLang="en-US" sz="1800" dirty="0"/>
              <a:t>上市公司数量急速地</a:t>
            </a:r>
            <a:r>
              <a:rPr lang="zh-CN" altLang="en-US" sz="1800" dirty="0" smtClean="0"/>
              <a:t>膨胀，也揭开了</a:t>
            </a:r>
            <a:r>
              <a:rPr lang="en-US" altLang="zh-CN" sz="1800" dirty="0" smtClean="0"/>
              <a:t>A</a:t>
            </a:r>
            <a:r>
              <a:rPr lang="zh-CN" altLang="en-US" sz="1800" dirty="0" smtClean="0"/>
              <a:t>股真正的面纱</a:t>
            </a:r>
            <a:r>
              <a:rPr lang="en-US" altLang="zh-CN" sz="1800" dirty="0" smtClean="0"/>
              <a:t>——</a:t>
            </a:r>
            <a:r>
              <a:rPr lang="zh-CN" altLang="en-US" sz="1800" dirty="0" smtClean="0"/>
              <a:t>为企业融资。</a:t>
            </a:r>
            <a:endParaRPr lang="zh-CN" altLang="en-US" sz="1800" dirty="0"/>
          </a:p>
        </p:txBody>
      </p:sp>
      <p:sp>
        <p:nvSpPr>
          <p:cNvPr id="4" name="标题 3"/>
          <p:cNvSpPr>
            <a:spLocks noGrp="1"/>
          </p:cNvSpPr>
          <p:nvPr>
            <p:ph type="title"/>
          </p:nvPr>
        </p:nvSpPr>
        <p:spPr/>
        <p:txBody>
          <a:bodyPr/>
          <a:lstStyle/>
          <a:p>
            <a:r>
              <a:rPr lang="zh-CN" altLang="en-US" sz="2000" b="1" dirty="0">
                <a:solidFill>
                  <a:srgbClr val="00B050"/>
                </a:solidFill>
              </a:rPr>
              <a:t>第二次大熊市：</a:t>
            </a:r>
            <a:r>
              <a:rPr lang="en-US" altLang="zh-CN" sz="2000" b="1" dirty="0">
                <a:solidFill>
                  <a:srgbClr val="00B050"/>
                </a:solidFill>
              </a:rPr>
              <a:t>1993</a:t>
            </a:r>
            <a:r>
              <a:rPr lang="zh-CN" altLang="en-US" sz="2000" b="1" dirty="0">
                <a:solidFill>
                  <a:srgbClr val="00B050"/>
                </a:solidFill>
              </a:rPr>
              <a:t>年</a:t>
            </a:r>
            <a:r>
              <a:rPr lang="en-US" altLang="zh-CN" sz="2000" b="1" dirty="0">
                <a:solidFill>
                  <a:srgbClr val="00B050"/>
                </a:solidFill>
              </a:rPr>
              <a:t>2</a:t>
            </a:r>
            <a:r>
              <a:rPr lang="zh-CN" altLang="en-US" sz="2000" b="1" dirty="0">
                <a:solidFill>
                  <a:srgbClr val="00B050"/>
                </a:solidFill>
              </a:rPr>
              <a:t>月</a:t>
            </a:r>
            <a:r>
              <a:rPr lang="en-US" altLang="zh-CN" sz="2000" b="1" dirty="0">
                <a:solidFill>
                  <a:srgbClr val="00B050"/>
                </a:solidFill>
              </a:rPr>
              <a:t>16</a:t>
            </a:r>
            <a:r>
              <a:rPr lang="zh-CN" altLang="en-US" sz="2000" b="1" dirty="0">
                <a:solidFill>
                  <a:srgbClr val="00B050"/>
                </a:solidFill>
              </a:rPr>
              <a:t>日至</a:t>
            </a:r>
            <a:r>
              <a:rPr lang="en-US" altLang="zh-CN" sz="2000" b="1" dirty="0">
                <a:solidFill>
                  <a:srgbClr val="00B050"/>
                </a:solidFill>
              </a:rPr>
              <a:t>1994</a:t>
            </a:r>
            <a:r>
              <a:rPr lang="zh-CN" altLang="en-US" sz="2000" b="1" dirty="0">
                <a:solidFill>
                  <a:srgbClr val="00B050"/>
                </a:solidFill>
              </a:rPr>
              <a:t>年</a:t>
            </a:r>
            <a:r>
              <a:rPr lang="en-US" altLang="zh-CN" sz="2000" b="1" dirty="0">
                <a:solidFill>
                  <a:srgbClr val="00B050"/>
                </a:solidFill>
              </a:rPr>
              <a:t>7</a:t>
            </a:r>
            <a:r>
              <a:rPr lang="zh-CN" altLang="en-US" sz="2000" b="1" dirty="0">
                <a:solidFill>
                  <a:srgbClr val="00B050"/>
                </a:solidFill>
              </a:rPr>
              <a:t>月</a:t>
            </a:r>
            <a:r>
              <a:rPr lang="en-US" altLang="zh-CN" sz="2000" b="1" dirty="0">
                <a:solidFill>
                  <a:srgbClr val="00B050"/>
                </a:solidFill>
              </a:rPr>
              <a:t>29</a:t>
            </a:r>
            <a:r>
              <a:rPr lang="zh-CN" altLang="en-US" sz="2000" b="1" dirty="0">
                <a:solidFill>
                  <a:srgbClr val="00B050"/>
                </a:solidFill>
              </a:rPr>
              <a:t>日</a:t>
            </a:r>
          </a:p>
        </p:txBody>
      </p:sp>
    </p:spTree>
    <p:extLst>
      <p:ext uri="{BB962C8B-B14F-4D97-AF65-F5344CB8AC3E}">
        <p14:creationId xmlns:p14="http://schemas.microsoft.com/office/powerpoint/2010/main" val="57750647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1992</a:t>
            </a:r>
            <a:r>
              <a:rPr lang="zh-CN" altLang="zh-CN" sz="1800" dirty="0"/>
              <a:t>年，深沪两地市场的</a:t>
            </a:r>
            <a:r>
              <a:rPr lang="en-US" altLang="zh-CN" sz="1800" dirty="0"/>
              <a:t>A</a:t>
            </a:r>
            <a:r>
              <a:rPr lang="zh-CN" altLang="zh-CN" sz="1800" dirty="0"/>
              <a:t>、</a:t>
            </a:r>
            <a:r>
              <a:rPr lang="en-US" altLang="zh-CN" sz="1800" dirty="0"/>
              <a:t>B</a:t>
            </a:r>
            <a:r>
              <a:rPr lang="zh-CN" altLang="zh-CN" sz="1800" dirty="0"/>
              <a:t>股上市公司有</a:t>
            </a:r>
            <a:r>
              <a:rPr lang="en-US" altLang="zh-CN" sz="1800" dirty="0"/>
              <a:t>54</a:t>
            </a:r>
            <a:r>
              <a:rPr lang="zh-CN" altLang="zh-CN" sz="1800" dirty="0"/>
              <a:t>家，</a:t>
            </a:r>
            <a:r>
              <a:rPr lang="en-US" altLang="zh-CN" sz="1800" dirty="0"/>
              <a:t>1993</a:t>
            </a:r>
            <a:r>
              <a:rPr lang="zh-CN" altLang="zh-CN" sz="1800" dirty="0"/>
              <a:t>年有</a:t>
            </a:r>
            <a:r>
              <a:rPr lang="en-US" altLang="zh-CN" sz="1800" dirty="0"/>
              <a:t>177</a:t>
            </a:r>
            <a:r>
              <a:rPr lang="zh-CN" altLang="zh-CN" sz="1800" dirty="0"/>
              <a:t>家，</a:t>
            </a:r>
            <a:r>
              <a:rPr lang="en-US" altLang="zh-CN" sz="1800" dirty="0"/>
              <a:t>1994</a:t>
            </a:r>
            <a:r>
              <a:rPr lang="zh-CN" altLang="zh-CN" sz="1800" dirty="0"/>
              <a:t>年有</a:t>
            </a:r>
            <a:r>
              <a:rPr lang="en-US" altLang="zh-CN" sz="1800" dirty="0"/>
              <a:t>287</a:t>
            </a:r>
            <a:r>
              <a:rPr lang="zh-CN" altLang="zh-CN" sz="1800" dirty="0"/>
              <a:t>家。</a:t>
            </a:r>
            <a:r>
              <a:rPr lang="en-US" altLang="zh-CN" sz="1800" dirty="0"/>
              <a:t>A</a:t>
            </a:r>
            <a:r>
              <a:rPr lang="zh-CN" altLang="zh-CN" sz="1800" dirty="0"/>
              <a:t>股筹资额</a:t>
            </a:r>
            <a:r>
              <a:rPr lang="en-US" altLang="zh-CN" sz="1800" dirty="0"/>
              <a:t>1992</a:t>
            </a:r>
            <a:r>
              <a:rPr lang="zh-CN" altLang="zh-CN" sz="1800" dirty="0"/>
              <a:t>年为</a:t>
            </a:r>
            <a:r>
              <a:rPr lang="en-US" altLang="zh-CN" sz="1800" dirty="0"/>
              <a:t>50</a:t>
            </a:r>
            <a:r>
              <a:rPr lang="zh-CN" altLang="zh-CN" sz="1800" dirty="0"/>
              <a:t>亿元，</a:t>
            </a:r>
            <a:r>
              <a:rPr lang="en-US" altLang="zh-CN" sz="1800" dirty="0"/>
              <a:t>1993</a:t>
            </a:r>
            <a:r>
              <a:rPr lang="zh-CN" altLang="zh-CN" sz="1800" dirty="0"/>
              <a:t>年为</a:t>
            </a:r>
            <a:r>
              <a:rPr lang="en-US" altLang="zh-CN" sz="1800" dirty="0"/>
              <a:t>276</a:t>
            </a:r>
            <a:r>
              <a:rPr lang="zh-CN" altLang="zh-CN" sz="1800" dirty="0"/>
              <a:t>亿元（其中</a:t>
            </a:r>
            <a:r>
              <a:rPr lang="en-US" altLang="zh-CN" sz="1800" dirty="0"/>
              <a:t>81.5</a:t>
            </a:r>
            <a:r>
              <a:rPr lang="zh-CN" altLang="zh-CN" sz="1800" dirty="0"/>
              <a:t>亿是配股），</a:t>
            </a:r>
            <a:r>
              <a:rPr lang="en-US" altLang="zh-CN" sz="1800" dirty="0"/>
              <a:t>1994</a:t>
            </a:r>
            <a:r>
              <a:rPr lang="zh-CN" altLang="zh-CN" sz="1800" dirty="0"/>
              <a:t>年为</a:t>
            </a:r>
            <a:r>
              <a:rPr lang="en-US" altLang="zh-CN" sz="1800" dirty="0"/>
              <a:t>99.78</a:t>
            </a:r>
            <a:r>
              <a:rPr lang="zh-CN" altLang="zh-CN" sz="1800" dirty="0"/>
              <a:t>亿元（其中</a:t>
            </a:r>
            <a:r>
              <a:rPr lang="en-US" altLang="zh-CN" sz="1800" dirty="0"/>
              <a:t>50</a:t>
            </a:r>
            <a:r>
              <a:rPr lang="zh-CN" altLang="zh-CN" sz="1800" dirty="0"/>
              <a:t>亿元是配股），扩容的势头十分凶猛</a:t>
            </a:r>
            <a:r>
              <a:rPr lang="zh-CN" altLang="zh-CN" sz="1800" dirty="0" smtClean="0"/>
              <a:t>。</a:t>
            </a:r>
            <a:endParaRPr lang="en-US" altLang="zh-CN" sz="1800" dirty="0" smtClean="0"/>
          </a:p>
          <a:p>
            <a:r>
              <a:rPr lang="zh-CN" altLang="zh-CN" sz="1800" dirty="0" smtClean="0"/>
              <a:t>尉文渊</a:t>
            </a:r>
            <a:r>
              <a:rPr lang="zh-CN" altLang="en-US" sz="1800" dirty="0" smtClean="0"/>
              <a:t>和</a:t>
            </a:r>
            <a:r>
              <a:rPr lang="zh-CN" altLang="zh-CN" sz="1800" dirty="0" smtClean="0"/>
              <a:t>国有</a:t>
            </a:r>
            <a:r>
              <a:rPr lang="zh-CN" altLang="zh-CN" sz="1800" dirty="0"/>
              <a:t>资产管理</a:t>
            </a:r>
            <a:r>
              <a:rPr lang="zh-CN" altLang="zh-CN" sz="1800" dirty="0" smtClean="0"/>
              <a:t>负责人一句话</a:t>
            </a:r>
            <a:r>
              <a:rPr lang="zh-CN" altLang="en-US" sz="1800" dirty="0" smtClean="0"/>
              <a:t>，</a:t>
            </a:r>
            <a:r>
              <a:rPr lang="zh-CN" altLang="zh-CN" sz="1800" dirty="0" smtClean="0"/>
              <a:t>说</a:t>
            </a:r>
            <a:r>
              <a:rPr lang="zh-CN" altLang="zh-CN" sz="1800" dirty="0"/>
              <a:t>某某股票可以</a:t>
            </a:r>
            <a:r>
              <a:rPr lang="zh-CN" altLang="zh-CN" sz="1800" dirty="0" smtClean="0"/>
              <a:t>流通</a:t>
            </a:r>
            <a:r>
              <a:rPr lang="zh-CN" altLang="en-US" sz="1800" dirty="0" smtClean="0"/>
              <a:t>，就上市了。</a:t>
            </a:r>
            <a:endParaRPr lang="en-US" altLang="zh-CN" sz="1800" dirty="0" smtClean="0"/>
          </a:p>
          <a:p>
            <a:r>
              <a:rPr lang="en-US" altLang="zh-CN" sz="1800" dirty="0" smtClean="0"/>
              <a:t>1993</a:t>
            </a:r>
            <a:r>
              <a:rPr lang="zh-CN" altLang="zh-CN" sz="1800" dirty="0"/>
              <a:t>年上证指数尽管达到了最高点</a:t>
            </a:r>
            <a:r>
              <a:rPr lang="en-US" altLang="zh-CN" sz="1800" dirty="0"/>
              <a:t>1,558</a:t>
            </a:r>
            <a:r>
              <a:rPr lang="zh-CN" altLang="zh-CN" sz="1800" dirty="0"/>
              <a:t>点，随着发行额度的明确，市场开始进入真正的低迷期，当年年底收在</a:t>
            </a:r>
            <a:r>
              <a:rPr lang="en-US" altLang="zh-CN" sz="1800" dirty="0"/>
              <a:t>833</a:t>
            </a:r>
            <a:r>
              <a:rPr lang="zh-CN" altLang="zh-CN" sz="1800" dirty="0"/>
              <a:t>点。</a:t>
            </a:r>
            <a:r>
              <a:rPr lang="en-US" altLang="zh-CN" sz="1800" dirty="0"/>
              <a:t>1994</a:t>
            </a:r>
            <a:r>
              <a:rPr lang="zh-CN" altLang="zh-CN" sz="1800" dirty="0"/>
              <a:t>年</a:t>
            </a:r>
            <a:r>
              <a:rPr lang="en-US" altLang="zh-CN" sz="1800" dirty="0"/>
              <a:t>2</a:t>
            </a:r>
            <a:r>
              <a:rPr lang="zh-CN" altLang="zh-CN" sz="1800" dirty="0"/>
              <a:t>月</a:t>
            </a:r>
            <a:r>
              <a:rPr lang="en-US" altLang="zh-CN" sz="1800" dirty="0"/>
              <a:t>14</a:t>
            </a:r>
            <a:r>
              <a:rPr lang="zh-CN" altLang="zh-CN" sz="1800" dirty="0"/>
              <a:t>日，政府宣布</a:t>
            </a:r>
            <a:r>
              <a:rPr lang="en-US" altLang="zh-CN" sz="1800" dirty="0"/>
              <a:t>1994</a:t>
            </a:r>
            <a:r>
              <a:rPr lang="zh-CN" altLang="zh-CN" sz="1800" dirty="0"/>
              <a:t>年新股发行额度</a:t>
            </a:r>
            <a:r>
              <a:rPr lang="en-US" altLang="zh-CN" sz="1800" dirty="0"/>
              <a:t>55</a:t>
            </a:r>
            <a:r>
              <a:rPr lang="zh-CN" altLang="zh-CN" sz="1800" dirty="0"/>
              <a:t>亿元，明显要比</a:t>
            </a:r>
            <a:r>
              <a:rPr lang="en-US" altLang="zh-CN" sz="1800" dirty="0"/>
              <a:t>1993</a:t>
            </a:r>
            <a:r>
              <a:rPr lang="zh-CN" altLang="zh-CN" sz="1800" dirty="0"/>
              <a:t>年的</a:t>
            </a:r>
            <a:r>
              <a:rPr lang="en-US" altLang="zh-CN" sz="1800" dirty="0"/>
              <a:t>195</a:t>
            </a:r>
            <a:r>
              <a:rPr lang="zh-CN" altLang="zh-CN" sz="1800" dirty="0"/>
              <a:t>亿元低得多，而市场并不买账，上证指数在</a:t>
            </a:r>
            <a:r>
              <a:rPr lang="en-US" altLang="zh-CN" sz="1800" dirty="0"/>
              <a:t>3</a:t>
            </a:r>
            <a:r>
              <a:rPr lang="zh-CN" altLang="zh-CN" sz="1800" dirty="0"/>
              <a:t>月</a:t>
            </a:r>
            <a:r>
              <a:rPr lang="en-US" altLang="zh-CN" sz="1800" dirty="0"/>
              <a:t>10</a:t>
            </a:r>
            <a:r>
              <a:rPr lang="zh-CN" altLang="zh-CN" sz="1800" dirty="0"/>
              <a:t>日就击破</a:t>
            </a:r>
            <a:r>
              <a:rPr lang="en-US" altLang="zh-CN" sz="1800" dirty="0"/>
              <a:t>700</a:t>
            </a:r>
            <a:r>
              <a:rPr lang="zh-CN" altLang="zh-CN" sz="1800" dirty="0"/>
              <a:t>点，</a:t>
            </a:r>
            <a:r>
              <a:rPr lang="en-US" altLang="zh-CN" sz="1800" dirty="0"/>
              <a:t>4</a:t>
            </a:r>
            <a:r>
              <a:rPr lang="zh-CN" altLang="zh-CN" sz="1800" dirty="0"/>
              <a:t>个月后的</a:t>
            </a:r>
            <a:r>
              <a:rPr lang="en-US" altLang="zh-CN" sz="1800" dirty="0"/>
              <a:t>7</a:t>
            </a:r>
            <a:r>
              <a:rPr lang="zh-CN" altLang="zh-CN" sz="1800" dirty="0"/>
              <a:t>月</a:t>
            </a:r>
            <a:r>
              <a:rPr lang="en-US" altLang="zh-CN" sz="1800" dirty="0"/>
              <a:t>29</a:t>
            </a:r>
            <a:r>
              <a:rPr lang="zh-CN" altLang="zh-CN" sz="1800" dirty="0"/>
              <a:t>日，上证指数跌到全年最低点</a:t>
            </a:r>
            <a:r>
              <a:rPr lang="en-US" altLang="zh-CN" sz="1800" dirty="0"/>
              <a:t>325</a:t>
            </a:r>
            <a:r>
              <a:rPr lang="zh-CN" altLang="zh-CN" sz="1800" dirty="0"/>
              <a:t>点。</a:t>
            </a:r>
            <a:endParaRPr lang="zh-CN" altLang="en-US" sz="1800" dirty="0"/>
          </a:p>
        </p:txBody>
      </p:sp>
      <p:sp>
        <p:nvSpPr>
          <p:cNvPr id="4" name="标题 3"/>
          <p:cNvSpPr>
            <a:spLocks noGrp="1"/>
          </p:cNvSpPr>
          <p:nvPr>
            <p:ph type="title"/>
          </p:nvPr>
        </p:nvSpPr>
        <p:spPr/>
        <p:txBody>
          <a:bodyPr/>
          <a:lstStyle/>
          <a:p>
            <a:r>
              <a:rPr lang="zh-CN" altLang="en-US" sz="2000" b="1" dirty="0" smtClean="0"/>
              <a:t>第一次大扩容引发的暴跌</a:t>
            </a:r>
            <a:endParaRPr lang="zh-CN" altLang="en-US" sz="2000" b="1" dirty="0"/>
          </a:p>
        </p:txBody>
      </p:sp>
    </p:spTree>
    <p:extLst>
      <p:ext uri="{BB962C8B-B14F-4D97-AF65-F5344CB8AC3E}">
        <p14:creationId xmlns:p14="http://schemas.microsoft.com/office/powerpoint/2010/main" val="141727837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证券市场</a:t>
            </a:r>
            <a:r>
              <a:rPr lang="zh-CN" altLang="en-US" sz="1800" dirty="0"/>
              <a:t>一片萧条</a:t>
            </a:r>
            <a:r>
              <a:rPr lang="zh-CN" altLang="en-US" sz="1800" dirty="0" smtClean="0"/>
              <a:t>，人们</a:t>
            </a:r>
            <a:r>
              <a:rPr lang="zh-CN" altLang="en-US" sz="1800" dirty="0"/>
              <a:t>都</a:t>
            </a:r>
            <a:r>
              <a:rPr lang="zh-CN" altLang="en-US" sz="1800" dirty="0" smtClean="0"/>
              <a:t>对中国股市彻底丧失信心，</a:t>
            </a:r>
            <a:r>
              <a:rPr lang="zh-CN" altLang="en-US" sz="1800" dirty="0"/>
              <a:t>市场中甚至一度传言监管层将关闭股市，为了挽救市场，相关部门出台三大利好救市，股市再度亢奋，</a:t>
            </a:r>
            <a:r>
              <a:rPr lang="en-US" altLang="zh-CN" sz="1800" dirty="0"/>
              <a:t>1</a:t>
            </a:r>
            <a:r>
              <a:rPr lang="zh-CN" altLang="en-US" sz="1800" dirty="0"/>
              <a:t>个半月时间，股指涨幅</a:t>
            </a:r>
            <a:r>
              <a:rPr lang="en-US" altLang="zh-CN" sz="1800" dirty="0"/>
              <a:t>200%</a:t>
            </a:r>
            <a:r>
              <a:rPr lang="zh-CN" altLang="en-US" sz="1800" dirty="0"/>
              <a:t>，最高达</a:t>
            </a:r>
            <a:r>
              <a:rPr lang="en-US" altLang="zh-CN" sz="1800" dirty="0"/>
              <a:t>1052</a:t>
            </a:r>
            <a:r>
              <a:rPr lang="zh-CN" altLang="en-US" sz="1800" dirty="0"/>
              <a:t>点。</a:t>
            </a:r>
          </a:p>
        </p:txBody>
      </p:sp>
      <p:sp>
        <p:nvSpPr>
          <p:cNvPr id="4" name="标题 3"/>
          <p:cNvSpPr>
            <a:spLocks noGrp="1"/>
          </p:cNvSpPr>
          <p:nvPr>
            <p:ph type="title"/>
          </p:nvPr>
        </p:nvSpPr>
        <p:spPr/>
        <p:txBody>
          <a:bodyPr/>
          <a:lstStyle/>
          <a:p>
            <a:r>
              <a:rPr lang="zh-CN" altLang="en-US" sz="2000" b="1" dirty="0">
                <a:solidFill>
                  <a:srgbClr val="FF0000"/>
                </a:solidFill>
              </a:rPr>
              <a:t>第三次大牛市：</a:t>
            </a:r>
            <a:r>
              <a:rPr lang="en-US" altLang="zh-CN" sz="2000" b="1" dirty="0">
                <a:solidFill>
                  <a:srgbClr val="FF0000"/>
                </a:solidFill>
              </a:rPr>
              <a:t>1994</a:t>
            </a:r>
            <a:r>
              <a:rPr lang="zh-CN" altLang="en-US" sz="2000" b="1" dirty="0">
                <a:solidFill>
                  <a:srgbClr val="FF0000"/>
                </a:solidFill>
              </a:rPr>
              <a:t>年</a:t>
            </a:r>
            <a:r>
              <a:rPr lang="en-US" altLang="zh-CN" sz="2000" b="1" dirty="0">
                <a:solidFill>
                  <a:srgbClr val="FF0000"/>
                </a:solidFill>
              </a:rPr>
              <a:t>7</a:t>
            </a:r>
            <a:r>
              <a:rPr lang="zh-CN" altLang="en-US" sz="2000" b="1" dirty="0">
                <a:solidFill>
                  <a:srgbClr val="FF0000"/>
                </a:solidFill>
              </a:rPr>
              <a:t>月</a:t>
            </a:r>
            <a:r>
              <a:rPr lang="en-US" altLang="zh-CN" sz="2000" b="1" dirty="0">
                <a:solidFill>
                  <a:srgbClr val="FF0000"/>
                </a:solidFill>
              </a:rPr>
              <a:t>29</a:t>
            </a:r>
            <a:r>
              <a:rPr lang="zh-CN" altLang="en-US" sz="2000" b="1" dirty="0">
                <a:solidFill>
                  <a:srgbClr val="FF0000"/>
                </a:solidFill>
              </a:rPr>
              <a:t>日至</a:t>
            </a:r>
            <a:r>
              <a:rPr lang="en-US" altLang="zh-CN" sz="2000" b="1" dirty="0">
                <a:solidFill>
                  <a:srgbClr val="FF0000"/>
                </a:solidFill>
              </a:rPr>
              <a:t>1994</a:t>
            </a:r>
            <a:r>
              <a:rPr lang="zh-CN" altLang="en-US" sz="2000" b="1" dirty="0">
                <a:solidFill>
                  <a:srgbClr val="FF0000"/>
                </a:solidFill>
              </a:rPr>
              <a:t>年</a:t>
            </a:r>
            <a:r>
              <a:rPr lang="en-US" altLang="zh-CN" sz="2000" b="1" dirty="0">
                <a:solidFill>
                  <a:srgbClr val="FF0000"/>
                </a:solidFill>
              </a:rPr>
              <a:t>9</a:t>
            </a:r>
            <a:r>
              <a:rPr lang="zh-CN" altLang="en-US" sz="2000" b="1" dirty="0">
                <a:solidFill>
                  <a:srgbClr val="FF0000"/>
                </a:solidFill>
              </a:rPr>
              <a:t>月</a:t>
            </a:r>
            <a:r>
              <a:rPr lang="en-US" altLang="zh-CN" sz="2000" b="1" dirty="0">
                <a:solidFill>
                  <a:srgbClr val="FF0000"/>
                </a:solidFill>
              </a:rPr>
              <a:t>13</a:t>
            </a:r>
            <a:r>
              <a:rPr lang="zh-CN" altLang="en-US" sz="2000" b="1" dirty="0">
                <a:solidFill>
                  <a:srgbClr val="FF0000"/>
                </a:solidFill>
              </a:rPr>
              <a:t>日</a:t>
            </a:r>
          </a:p>
        </p:txBody>
      </p:sp>
    </p:spTree>
    <p:extLst>
      <p:ext uri="{BB962C8B-B14F-4D97-AF65-F5344CB8AC3E}">
        <p14:creationId xmlns:p14="http://schemas.microsoft.com/office/powerpoint/2010/main" val="141194659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7574"/>
            <a:ext cx="8229600" cy="3040864"/>
          </a:xfrm>
        </p:spPr>
        <p:txBody>
          <a:bodyPr/>
          <a:lstStyle/>
          <a:p>
            <a:r>
              <a:rPr lang="zh-CN" altLang="en-US" sz="1400" b="1" dirty="0"/>
              <a:t>救市政策出台背景</a:t>
            </a:r>
            <a:r>
              <a:rPr lang="zh-CN" altLang="en-US" sz="1400" b="1" dirty="0" smtClean="0"/>
              <a:t>：</a:t>
            </a:r>
            <a:r>
              <a:rPr lang="en-US" altLang="zh-CN" sz="1400" dirty="0" smtClean="0"/>
              <a:t>1993</a:t>
            </a:r>
            <a:r>
              <a:rPr lang="zh-CN" altLang="en-US" sz="1400" dirty="0"/>
              <a:t>年至</a:t>
            </a:r>
            <a:r>
              <a:rPr lang="en-US" altLang="zh-CN" sz="1400" dirty="0"/>
              <a:t>1994</a:t>
            </a:r>
            <a:r>
              <a:rPr lang="zh-CN" altLang="en-US" sz="1400" dirty="0"/>
              <a:t>年，当时我国宏观经济偏热、通胀压力较大并引发紧缩性宏观调控；同时在此期间股市实现了一次大规模的扩容。宏观调控政策再加上巨大的扩容压力，导致股指自</a:t>
            </a:r>
            <a:r>
              <a:rPr lang="en-US" altLang="zh-CN" sz="1400" dirty="0"/>
              <a:t>1993</a:t>
            </a:r>
            <a:r>
              <a:rPr lang="zh-CN" altLang="en-US" sz="1400" dirty="0"/>
              <a:t>年</a:t>
            </a:r>
            <a:r>
              <a:rPr lang="en-US" altLang="zh-CN" sz="1400" dirty="0"/>
              <a:t>2</a:t>
            </a:r>
            <a:r>
              <a:rPr lang="zh-CN" altLang="en-US" sz="1400" dirty="0"/>
              <a:t>月创出</a:t>
            </a:r>
            <a:r>
              <a:rPr lang="en-US" altLang="zh-CN" sz="1400" dirty="0"/>
              <a:t>1558</a:t>
            </a:r>
            <a:r>
              <a:rPr lang="zh-CN" altLang="en-US" sz="1400" dirty="0"/>
              <a:t>点新高后一路下滑，至</a:t>
            </a:r>
            <a:r>
              <a:rPr lang="en-US" altLang="zh-CN" sz="1400" dirty="0"/>
              <a:t>1994</a:t>
            </a:r>
            <a:r>
              <a:rPr lang="zh-CN" altLang="en-US" sz="1400" dirty="0"/>
              <a:t>年</a:t>
            </a:r>
            <a:r>
              <a:rPr lang="en-US" altLang="zh-CN" sz="1400" dirty="0"/>
              <a:t>7</a:t>
            </a:r>
            <a:r>
              <a:rPr lang="zh-CN" altLang="en-US" sz="1400" dirty="0" smtClean="0"/>
              <a:t>月沪指一度</a:t>
            </a:r>
            <a:r>
              <a:rPr lang="zh-CN" altLang="en-US" sz="1400" dirty="0"/>
              <a:t>下探至</a:t>
            </a:r>
            <a:r>
              <a:rPr lang="en-US" altLang="zh-CN" sz="1400" dirty="0"/>
              <a:t>325.89</a:t>
            </a:r>
            <a:r>
              <a:rPr lang="zh-CN" altLang="en-US" sz="1400" dirty="0"/>
              <a:t>点</a:t>
            </a:r>
            <a:r>
              <a:rPr lang="en-US" altLang="zh-CN" sz="1400" dirty="0"/>
              <a:t>,</a:t>
            </a:r>
            <a:r>
              <a:rPr lang="zh-CN" altLang="en-US" sz="1400" dirty="0"/>
              <a:t>仅仅</a:t>
            </a:r>
            <a:r>
              <a:rPr lang="en-US" altLang="zh-CN" sz="1400" dirty="0"/>
              <a:t>18</a:t>
            </a:r>
            <a:r>
              <a:rPr lang="zh-CN" altLang="en-US" sz="1400" dirty="0"/>
              <a:t>个月时间，股市跌幅高达</a:t>
            </a:r>
            <a:r>
              <a:rPr lang="en-US" altLang="zh-CN" sz="1400" dirty="0"/>
              <a:t>79.09%</a:t>
            </a:r>
            <a:r>
              <a:rPr lang="zh-CN" altLang="en-US" sz="1400" dirty="0" smtClean="0"/>
              <a:t>。</a:t>
            </a:r>
            <a:endParaRPr lang="zh-CN" altLang="en-US" sz="1400" dirty="0"/>
          </a:p>
          <a:p>
            <a:r>
              <a:rPr lang="zh-CN" altLang="en-US" sz="1400" b="1" dirty="0" smtClean="0"/>
              <a:t>刘鸿儒</a:t>
            </a:r>
            <a:r>
              <a:rPr lang="zh-CN" altLang="en-US" sz="1400" b="1" dirty="0"/>
              <a:t>宣布“四不”救市</a:t>
            </a:r>
            <a:r>
              <a:rPr lang="zh-CN" altLang="en-US" sz="1400" b="1" dirty="0" smtClean="0"/>
              <a:t>政策</a:t>
            </a:r>
            <a:endParaRPr lang="zh-CN" altLang="en-US" sz="1400" b="1" dirty="0"/>
          </a:p>
          <a:p>
            <a:r>
              <a:rPr lang="en-US" altLang="zh-CN" sz="1400" dirty="0"/>
              <a:t>1994</a:t>
            </a:r>
            <a:r>
              <a:rPr lang="zh-CN" altLang="en-US" sz="1400" dirty="0"/>
              <a:t>年</a:t>
            </a:r>
            <a:r>
              <a:rPr lang="en-US" altLang="zh-CN" sz="1400" dirty="0"/>
              <a:t>3</a:t>
            </a:r>
            <a:r>
              <a:rPr lang="zh-CN" altLang="en-US" sz="1400" dirty="0"/>
              <a:t>月</a:t>
            </a:r>
            <a:r>
              <a:rPr lang="en-US" altLang="zh-CN" sz="1400" dirty="0"/>
              <a:t>14</a:t>
            </a:r>
            <a:r>
              <a:rPr lang="zh-CN" altLang="en-US" sz="1400" dirty="0"/>
              <a:t>日，时任证监会主席的刘鸿儒在上交所第四次会议上宣布“四不”救市政策：</a:t>
            </a:r>
            <a:r>
              <a:rPr lang="en-US" altLang="zh-CN" sz="1400" dirty="0"/>
              <a:t>55</a:t>
            </a:r>
            <a:r>
              <a:rPr lang="zh-CN" altLang="en-US" sz="1400" dirty="0"/>
              <a:t>亿新股上半年不上市；当年不征收股票转让所得税；公股、个人股年内不并轨；上市公司不得乱配股</a:t>
            </a:r>
            <a:r>
              <a:rPr lang="zh-CN" altLang="en-US" sz="1400" dirty="0" smtClean="0"/>
              <a:t>。</a:t>
            </a:r>
            <a:endParaRPr lang="zh-CN" altLang="en-US" sz="1400" dirty="0"/>
          </a:p>
          <a:p>
            <a:r>
              <a:rPr lang="zh-CN" altLang="en-US" sz="1400" b="1" dirty="0"/>
              <a:t>人民日报发表三大救市</a:t>
            </a:r>
            <a:r>
              <a:rPr lang="zh-CN" altLang="en-US" sz="1400" b="1" dirty="0" smtClean="0"/>
              <a:t>政策</a:t>
            </a:r>
            <a:endParaRPr lang="zh-CN" altLang="en-US" sz="1400" b="1" dirty="0"/>
          </a:p>
          <a:p>
            <a:r>
              <a:rPr lang="en-US" altLang="zh-CN" sz="1400" dirty="0"/>
              <a:t>1994</a:t>
            </a:r>
            <a:r>
              <a:rPr lang="zh-CN" altLang="en-US" sz="1400" dirty="0"/>
              <a:t>年</a:t>
            </a:r>
            <a:r>
              <a:rPr lang="en-US" altLang="zh-CN" sz="1400" dirty="0"/>
              <a:t>8</a:t>
            </a:r>
            <a:r>
              <a:rPr lang="zh-CN" altLang="en-US" sz="1400" dirty="0"/>
              <a:t>月</a:t>
            </a:r>
            <a:r>
              <a:rPr lang="en-US" altLang="zh-CN" sz="1400" dirty="0"/>
              <a:t>1</a:t>
            </a:r>
            <a:r>
              <a:rPr lang="zh-CN" altLang="en-US" sz="1400" dirty="0"/>
              <a:t>日，</a:t>
            </a:r>
            <a:r>
              <a:rPr lang="en-US" altLang="zh-CN" sz="1400" dirty="0"/>
              <a:t>《</a:t>
            </a:r>
            <a:r>
              <a:rPr lang="zh-CN" altLang="en-US" sz="1400" dirty="0"/>
              <a:t>人民日报</a:t>
            </a:r>
            <a:r>
              <a:rPr lang="en-US" altLang="zh-CN" sz="1400" dirty="0"/>
              <a:t>》</a:t>
            </a:r>
            <a:r>
              <a:rPr lang="zh-CN" altLang="en-US" sz="1400" dirty="0"/>
              <a:t>发表证监会与国务院有关部门共商稳定和发展股票市场措施的文章，推出“停发新股、</a:t>
            </a:r>
            <a:r>
              <a:rPr lang="zh-CN" altLang="en-US" sz="1400" dirty="0">
                <a:solidFill>
                  <a:srgbClr val="FF0000"/>
                </a:solidFill>
              </a:rPr>
              <a:t>允许券商融资、成立中外合资基金</a:t>
            </a:r>
            <a:r>
              <a:rPr lang="zh-CN" altLang="en-US" sz="1400" dirty="0"/>
              <a:t>”三大利好救市</a:t>
            </a:r>
            <a:r>
              <a:rPr lang="zh-CN" altLang="en-US" sz="1400" dirty="0" smtClean="0"/>
              <a:t>政策。</a:t>
            </a:r>
            <a:endParaRPr lang="zh-CN" altLang="en-US" sz="1400" dirty="0"/>
          </a:p>
          <a:p>
            <a:r>
              <a:rPr lang="zh-CN" altLang="en-US" sz="1400" b="1" dirty="0"/>
              <a:t>救市效果</a:t>
            </a:r>
            <a:r>
              <a:rPr lang="zh-CN" altLang="en-US" sz="1400" b="1" dirty="0" smtClean="0"/>
              <a:t>：</a:t>
            </a:r>
            <a:r>
              <a:rPr lang="zh-CN" altLang="en-US" sz="1400" dirty="0" smtClean="0"/>
              <a:t>利好</a:t>
            </a:r>
            <a:r>
              <a:rPr lang="zh-CN" altLang="en-US" sz="1400" dirty="0"/>
              <a:t>政策出台后的第一个交易日股指急速飚升</a:t>
            </a:r>
            <a:r>
              <a:rPr lang="en-US" altLang="zh-CN" sz="1400" dirty="0"/>
              <a:t>33.2%</a:t>
            </a:r>
            <a:r>
              <a:rPr lang="zh-CN" altLang="en-US" sz="1400" dirty="0"/>
              <a:t>，上证指数从最低的</a:t>
            </a:r>
            <a:r>
              <a:rPr lang="en-US" altLang="zh-CN" sz="1400" dirty="0"/>
              <a:t>325</a:t>
            </a:r>
            <a:r>
              <a:rPr lang="zh-CN" altLang="en-US" sz="1400" dirty="0"/>
              <a:t>点上涨到</a:t>
            </a:r>
            <a:r>
              <a:rPr lang="en-US" altLang="zh-CN" sz="1400" dirty="0"/>
              <a:t>1052</a:t>
            </a:r>
            <a:r>
              <a:rPr lang="zh-CN" altLang="en-US" sz="1400" dirty="0"/>
              <a:t>点只用了</a:t>
            </a:r>
            <a:r>
              <a:rPr lang="en-US" altLang="zh-CN" sz="1400" dirty="0"/>
              <a:t>33</a:t>
            </a:r>
            <a:r>
              <a:rPr lang="zh-CN" altLang="en-US" sz="1400" dirty="0"/>
              <a:t>个交易日，涨幅为</a:t>
            </a:r>
            <a:r>
              <a:rPr lang="en-US" altLang="zh-CN" sz="1400" dirty="0"/>
              <a:t>204.13</a:t>
            </a:r>
            <a:r>
              <a:rPr lang="zh-CN" altLang="en-US" sz="1400" dirty="0"/>
              <a:t>％。</a:t>
            </a:r>
          </a:p>
        </p:txBody>
      </p:sp>
      <p:sp>
        <p:nvSpPr>
          <p:cNvPr id="4" name="标题 3"/>
          <p:cNvSpPr>
            <a:spLocks noGrp="1"/>
          </p:cNvSpPr>
          <p:nvPr>
            <p:ph type="title"/>
          </p:nvPr>
        </p:nvSpPr>
        <p:spPr/>
        <p:txBody>
          <a:bodyPr/>
          <a:lstStyle/>
          <a:p>
            <a:r>
              <a:rPr lang="zh-CN" altLang="en-US" sz="2000" b="1" dirty="0" smtClean="0"/>
              <a:t>三大救市政策</a:t>
            </a:r>
            <a:endParaRPr lang="zh-CN" altLang="en-US" sz="2000" b="1" dirty="0"/>
          </a:p>
        </p:txBody>
      </p:sp>
    </p:spTree>
    <p:extLst>
      <p:ext uri="{BB962C8B-B14F-4D97-AF65-F5344CB8AC3E}">
        <p14:creationId xmlns:p14="http://schemas.microsoft.com/office/powerpoint/2010/main" val="164852918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股指自</a:t>
            </a:r>
            <a:r>
              <a:rPr lang="en-US" altLang="zh-CN" sz="1800" dirty="0" smtClean="0"/>
              <a:t>1994</a:t>
            </a:r>
            <a:r>
              <a:rPr lang="zh-CN" altLang="en-US" sz="1800" dirty="0" smtClean="0"/>
              <a:t>年</a:t>
            </a:r>
            <a:r>
              <a:rPr lang="en-US" altLang="zh-CN" sz="1800" dirty="0" smtClean="0"/>
              <a:t>9</a:t>
            </a:r>
            <a:r>
              <a:rPr lang="zh-CN" altLang="en-US" sz="1800" dirty="0" smtClean="0"/>
              <a:t>月</a:t>
            </a:r>
            <a:r>
              <a:rPr lang="en-US" altLang="zh-CN" sz="1800" dirty="0" smtClean="0"/>
              <a:t>13</a:t>
            </a:r>
            <a:r>
              <a:rPr lang="zh-CN" altLang="en-US" sz="1800" dirty="0" smtClean="0"/>
              <a:t>日高点</a:t>
            </a:r>
            <a:r>
              <a:rPr lang="en-US" altLang="zh-CN" sz="1800" dirty="0" smtClean="0"/>
              <a:t>1052.94</a:t>
            </a:r>
            <a:r>
              <a:rPr lang="zh-CN" altLang="en-US" sz="1800" dirty="0" smtClean="0"/>
              <a:t>点开始下跌，到</a:t>
            </a:r>
            <a:r>
              <a:rPr lang="en-US" altLang="zh-CN" sz="1800" dirty="0" smtClean="0"/>
              <a:t>1995</a:t>
            </a:r>
            <a:r>
              <a:rPr lang="zh-CN" altLang="en-US" sz="1800" dirty="0"/>
              <a:t>年</a:t>
            </a:r>
            <a:r>
              <a:rPr lang="en-US" altLang="zh-CN" sz="1800" dirty="0"/>
              <a:t>5</a:t>
            </a:r>
            <a:r>
              <a:rPr lang="zh-CN" altLang="en-US" sz="1800" dirty="0"/>
              <a:t>月</a:t>
            </a:r>
            <a:r>
              <a:rPr lang="en-US" altLang="zh-CN" sz="1800" dirty="0"/>
              <a:t>17</a:t>
            </a:r>
            <a:r>
              <a:rPr lang="zh-CN" altLang="en-US" sz="1800" dirty="0"/>
              <a:t>日，股指已经回到</a:t>
            </a:r>
            <a:r>
              <a:rPr lang="en-US" altLang="zh-CN" sz="1800" dirty="0"/>
              <a:t>577</a:t>
            </a:r>
            <a:r>
              <a:rPr lang="zh-CN" altLang="en-US" sz="1800" dirty="0"/>
              <a:t>点，</a:t>
            </a:r>
            <a:r>
              <a:rPr lang="zh-CN" altLang="en-US" sz="1800" dirty="0" smtClean="0"/>
              <a:t>跌幅</a:t>
            </a:r>
            <a:r>
              <a:rPr lang="en-US" altLang="zh-CN" sz="1800" dirty="0"/>
              <a:t>48%</a:t>
            </a:r>
            <a:r>
              <a:rPr lang="zh-CN" altLang="en-US" sz="1800" dirty="0" smtClean="0"/>
              <a:t>。</a:t>
            </a:r>
            <a:endParaRPr lang="en-US" altLang="zh-CN" sz="1800" dirty="0" smtClean="0"/>
          </a:p>
          <a:p>
            <a:r>
              <a:rPr lang="en-US" altLang="zh-CN" sz="1800" dirty="0"/>
              <a:t>1993</a:t>
            </a:r>
            <a:r>
              <a:rPr lang="zh-CN" altLang="en-US" sz="1800" dirty="0"/>
              <a:t>年</a:t>
            </a:r>
            <a:r>
              <a:rPr lang="en-US" altLang="zh-CN" sz="1800" dirty="0"/>
              <a:t>-1995</a:t>
            </a:r>
            <a:r>
              <a:rPr lang="zh-CN" altLang="en-US" sz="1800" dirty="0"/>
              <a:t>年，我国为了推荐与大力发展国债市场，开始了国债期货市场，立即吸引了几乎</a:t>
            </a:r>
            <a:r>
              <a:rPr lang="en-US" altLang="zh-CN" sz="1800" dirty="0"/>
              <a:t>90%</a:t>
            </a:r>
            <a:r>
              <a:rPr lang="zh-CN" altLang="en-US" sz="1800" dirty="0"/>
              <a:t>的资金，股市失血严重持续下跌</a:t>
            </a:r>
            <a:r>
              <a:rPr lang="zh-CN" altLang="en-US" sz="1800" dirty="0" smtClean="0"/>
              <a:t>。</a:t>
            </a:r>
            <a:endParaRPr lang="en-US" altLang="zh-CN" sz="1800" dirty="0" smtClean="0"/>
          </a:p>
          <a:p>
            <a:r>
              <a:rPr lang="zh-CN" altLang="en-US" sz="1800" dirty="0" smtClean="0"/>
              <a:t>早期</a:t>
            </a:r>
            <a:r>
              <a:rPr lang="zh-CN" altLang="en-US" sz="1800" dirty="0"/>
              <a:t>的股市不讲究什么价值投资，业绩好坏也是无所谓，最重要的是流通盘要小，这样好炒。</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zh-CN" altLang="en-US" sz="2000" b="1" dirty="0">
                <a:solidFill>
                  <a:srgbClr val="00B050"/>
                </a:solidFill>
              </a:rPr>
              <a:t>第三次大熊市：</a:t>
            </a:r>
            <a:r>
              <a:rPr lang="en-US" altLang="zh-CN" sz="2000" b="1" dirty="0">
                <a:solidFill>
                  <a:srgbClr val="00B050"/>
                </a:solidFill>
              </a:rPr>
              <a:t>1994</a:t>
            </a:r>
            <a:r>
              <a:rPr lang="zh-CN" altLang="en-US" sz="2000" b="1" dirty="0">
                <a:solidFill>
                  <a:srgbClr val="00B050"/>
                </a:solidFill>
              </a:rPr>
              <a:t>年</a:t>
            </a:r>
            <a:r>
              <a:rPr lang="en-US" altLang="zh-CN" sz="2000" b="1" dirty="0">
                <a:solidFill>
                  <a:srgbClr val="00B050"/>
                </a:solidFill>
              </a:rPr>
              <a:t>9</a:t>
            </a:r>
            <a:r>
              <a:rPr lang="zh-CN" altLang="en-US" sz="2000" b="1" dirty="0">
                <a:solidFill>
                  <a:srgbClr val="00B050"/>
                </a:solidFill>
              </a:rPr>
              <a:t>月</a:t>
            </a:r>
            <a:r>
              <a:rPr lang="en-US" altLang="zh-CN" sz="2000" b="1" dirty="0">
                <a:solidFill>
                  <a:srgbClr val="00B050"/>
                </a:solidFill>
              </a:rPr>
              <a:t>13</a:t>
            </a:r>
            <a:r>
              <a:rPr lang="zh-CN" altLang="en-US" sz="2000" b="1" dirty="0">
                <a:solidFill>
                  <a:srgbClr val="00B050"/>
                </a:solidFill>
              </a:rPr>
              <a:t>日至</a:t>
            </a:r>
            <a:r>
              <a:rPr lang="en-US" altLang="zh-CN" sz="2000" b="1" dirty="0">
                <a:solidFill>
                  <a:srgbClr val="00B050"/>
                </a:solidFill>
              </a:rPr>
              <a:t>1995</a:t>
            </a:r>
            <a:r>
              <a:rPr lang="zh-CN" altLang="en-US" sz="2000" b="1" dirty="0">
                <a:solidFill>
                  <a:srgbClr val="00B050"/>
                </a:solidFill>
              </a:rPr>
              <a:t>年</a:t>
            </a:r>
            <a:r>
              <a:rPr lang="en-US" altLang="zh-CN" sz="2000" b="1" dirty="0">
                <a:solidFill>
                  <a:srgbClr val="00B050"/>
                </a:solidFill>
              </a:rPr>
              <a:t>5</a:t>
            </a:r>
            <a:r>
              <a:rPr lang="zh-CN" altLang="en-US" sz="2000" b="1" dirty="0">
                <a:solidFill>
                  <a:srgbClr val="00B050"/>
                </a:solidFill>
              </a:rPr>
              <a:t>月</a:t>
            </a:r>
            <a:r>
              <a:rPr lang="en-US" altLang="zh-CN" sz="2000" b="1" dirty="0">
                <a:solidFill>
                  <a:srgbClr val="00B050"/>
                </a:solidFill>
              </a:rPr>
              <a:t>17</a:t>
            </a:r>
            <a:r>
              <a:rPr lang="zh-CN" altLang="en-US" sz="2000" b="1" dirty="0">
                <a:solidFill>
                  <a:srgbClr val="00B050"/>
                </a:solidFill>
              </a:rPr>
              <a:t>日</a:t>
            </a:r>
          </a:p>
        </p:txBody>
      </p:sp>
    </p:spTree>
    <p:extLst>
      <p:ext uri="{BB962C8B-B14F-4D97-AF65-F5344CB8AC3E}">
        <p14:creationId xmlns:p14="http://schemas.microsoft.com/office/powerpoint/2010/main" val="51134601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275606"/>
            <a:ext cx="8229600" cy="3040864"/>
          </a:xfrm>
        </p:spPr>
        <p:txBody>
          <a:bodyPr/>
          <a:lstStyle/>
          <a:p>
            <a:r>
              <a:rPr lang="en-US" altLang="zh-CN" sz="1800" dirty="0"/>
              <a:t>1995</a:t>
            </a:r>
            <a:r>
              <a:rPr lang="zh-CN" altLang="en-US" sz="1800" dirty="0"/>
              <a:t>年</a:t>
            </a:r>
            <a:r>
              <a:rPr lang="en-US" altLang="zh-CN" sz="1800" dirty="0"/>
              <a:t>2</a:t>
            </a:r>
            <a:r>
              <a:rPr lang="zh-CN" altLang="en-US" sz="1800" dirty="0"/>
              <a:t>月下旬，当时中国证券界的头牌券商</a:t>
            </a:r>
            <a:r>
              <a:rPr lang="en-US" altLang="zh-CN" sz="1800" dirty="0" smtClean="0"/>
              <a:t>——</a:t>
            </a:r>
            <a:r>
              <a:rPr lang="zh-CN" altLang="en-US" sz="1800" dirty="0" smtClean="0"/>
              <a:t>万国证券，</a:t>
            </a:r>
            <a:r>
              <a:rPr lang="zh-CN" altLang="en-US" sz="1800" dirty="0"/>
              <a:t>由于判断错误，在国债期货“</a:t>
            </a:r>
            <a:r>
              <a:rPr lang="en-US" altLang="zh-CN" sz="1800" dirty="0"/>
              <a:t>3·27”</a:t>
            </a:r>
            <a:r>
              <a:rPr lang="zh-CN" altLang="en-US" sz="1800" dirty="0"/>
              <a:t>品种上大量做空而面临巨额亏损</a:t>
            </a:r>
            <a:r>
              <a:rPr lang="zh-CN" altLang="en-US" sz="1800" dirty="0" smtClean="0"/>
              <a:t>，在</a:t>
            </a:r>
            <a:r>
              <a:rPr lang="zh-CN" altLang="en-US" sz="1800" dirty="0"/>
              <a:t>收市前</a:t>
            </a:r>
            <a:r>
              <a:rPr lang="en-US" altLang="zh-CN" sz="1800" dirty="0"/>
              <a:t>8</a:t>
            </a:r>
            <a:r>
              <a:rPr lang="zh-CN" altLang="en-US" sz="1800" dirty="0"/>
              <a:t>分钟抛出</a:t>
            </a:r>
            <a:r>
              <a:rPr lang="en-US" altLang="zh-CN" sz="1800" dirty="0"/>
              <a:t>1056</a:t>
            </a:r>
            <a:r>
              <a:rPr lang="zh-CN" altLang="en-US" sz="1800" dirty="0" smtClean="0"/>
              <a:t>万张的</a:t>
            </a:r>
            <a:r>
              <a:rPr lang="zh-CN" altLang="en-US" sz="1800" dirty="0"/>
              <a:t>“</a:t>
            </a:r>
            <a:r>
              <a:rPr lang="en-US" altLang="zh-CN" sz="1800" dirty="0"/>
              <a:t>3·27”</a:t>
            </a:r>
            <a:r>
              <a:rPr lang="zh-CN" altLang="en-US" sz="1800" dirty="0"/>
              <a:t>卖单砸盘，相当于“</a:t>
            </a:r>
            <a:r>
              <a:rPr lang="en-US" altLang="zh-CN" sz="1800" dirty="0"/>
              <a:t>3·27”</a:t>
            </a:r>
            <a:r>
              <a:rPr lang="zh-CN" altLang="en-US" sz="1800" dirty="0"/>
              <a:t>国债发行量的</a:t>
            </a:r>
            <a:r>
              <a:rPr lang="en-US" altLang="zh-CN" sz="1800" dirty="0"/>
              <a:t>3</a:t>
            </a:r>
            <a:r>
              <a:rPr lang="zh-CN" altLang="en-US" sz="1800" dirty="0"/>
              <a:t>倍多，“</a:t>
            </a:r>
            <a:r>
              <a:rPr lang="en-US" altLang="zh-CN" sz="1800" dirty="0"/>
              <a:t>3·27”</a:t>
            </a:r>
            <a:r>
              <a:rPr lang="zh-CN" altLang="en-US" sz="1800" dirty="0"/>
              <a:t>由暴涨</a:t>
            </a:r>
            <a:r>
              <a:rPr lang="en-US" altLang="zh-CN" sz="1800" dirty="0"/>
              <a:t>3</a:t>
            </a:r>
            <a:r>
              <a:rPr lang="zh-CN" altLang="en-US" sz="1800" dirty="0"/>
              <a:t>元瞬间直线下跌</a:t>
            </a:r>
            <a:r>
              <a:rPr lang="en-US" altLang="zh-CN" sz="1800" dirty="0"/>
              <a:t>0.71</a:t>
            </a:r>
            <a:r>
              <a:rPr lang="zh-CN" altLang="en-US" sz="1800" dirty="0"/>
              <a:t>元，市场顿时一片混乱</a:t>
            </a:r>
            <a:r>
              <a:rPr lang="zh-CN" altLang="en-US" sz="1800" dirty="0" smtClean="0"/>
              <a:t>。</a:t>
            </a:r>
            <a:endParaRPr lang="en-US" altLang="zh-CN" sz="1800" dirty="0" smtClean="0"/>
          </a:p>
          <a:p>
            <a:r>
              <a:rPr lang="zh-CN" altLang="en-US" sz="1800" dirty="0" smtClean="0"/>
              <a:t>空头技术分析：</a:t>
            </a:r>
            <a:r>
              <a:rPr lang="zh-CN" altLang="en-US" sz="1800" dirty="0"/>
              <a:t>管金</a:t>
            </a:r>
            <a:r>
              <a:rPr lang="zh-CN" altLang="en-US" sz="1800" dirty="0" smtClean="0"/>
              <a:t>生（</a:t>
            </a:r>
            <a:r>
              <a:rPr lang="zh-CN" altLang="en-US" sz="1800" dirty="0"/>
              <a:t>万国证券</a:t>
            </a:r>
            <a:r>
              <a:rPr lang="zh-CN" altLang="en-US" sz="1800" dirty="0" smtClean="0"/>
              <a:t>）、</a:t>
            </a:r>
            <a:r>
              <a:rPr lang="zh-CN" altLang="en-US" sz="1800" dirty="0"/>
              <a:t>高岭</a:t>
            </a:r>
            <a:r>
              <a:rPr lang="zh-CN" altLang="en-US" sz="1800" dirty="0" smtClean="0"/>
              <a:t>高原（</a:t>
            </a:r>
            <a:r>
              <a:rPr lang="zh-CN" altLang="en-US" sz="1800" dirty="0"/>
              <a:t>辽国发</a:t>
            </a:r>
            <a:r>
              <a:rPr lang="zh-CN" altLang="en-US" sz="1800" dirty="0" smtClean="0"/>
              <a:t>）</a:t>
            </a:r>
            <a:endParaRPr lang="en-US" altLang="zh-CN" sz="1800" dirty="0" smtClean="0"/>
          </a:p>
          <a:p>
            <a:r>
              <a:rPr lang="zh-CN" altLang="en-US" sz="1800" dirty="0" smtClean="0"/>
              <a:t>多头内幕消息：中经开和江浙大户（</a:t>
            </a:r>
            <a:r>
              <a:rPr lang="zh-CN" altLang="en-US" sz="1800" dirty="0"/>
              <a:t>当时</a:t>
            </a:r>
            <a:r>
              <a:rPr lang="en-US" altLang="zh-CN" sz="1800" dirty="0"/>
              <a:t>28</a:t>
            </a:r>
            <a:r>
              <a:rPr lang="zh-CN" altLang="en-US" sz="1800" dirty="0"/>
              <a:t>岁的魏东，</a:t>
            </a:r>
            <a:r>
              <a:rPr lang="en-US" altLang="zh-CN" sz="1800" dirty="0"/>
              <a:t>29</a:t>
            </a:r>
            <a:r>
              <a:rPr lang="zh-CN" altLang="en-US" sz="1800" dirty="0"/>
              <a:t>岁的袁宝璟，</a:t>
            </a:r>
            <a:r>
              <a:rPr lang="en-US" altLang="zh-CN" sz="1800" dirty="0"/>
              <a:t>34</a:t>
            </a:r>
            <a:r>
              <a:rPr lang="zh-CN" altLang="en-US" sz="1800" dirty="0"/>
              <a:t>岁的周正毅以及</a:t>
            </a:r>
            <a:r>
              <a:rPr lang="en-US" altLang="zh-CN" sz="1800" dirty="0"/>
              <a:t>30</a:t>
            </a:r>
            <a:r>
              <a:rPr lang="zh-CN" altLang="en-US" sz="1800" dirty="0"/>
              <a:t>岁的刘汉</a:t>
            </a:r>
            <a:r>
              <a:rPr lang="zh-CN" altLang="en-US" sz="1800" dirty="0" smtClean="0"/>
              <a:t>）</a:t>
            </a:r>
            <a:endParaRPr lang="en-US" altLang="zh-CN" sz="1800" dirty="0" smtClean="0"/>
          </a:p>
          <a:p>
            <a:r>
              <a:rPr lang="zh-CN" altLang="en-US" sz="1800" dirty="0" smtClean="0"/>
              <a:t>民间</a:t>
            </a:r>
            <a:r>
              <a:rPr lang="zh-CN" altLang="en-US" sz="1800" dirty="0"/>
              <a:t>（英国金融时报的说法</a:t>
            </a:r>
            <a:r>
              <a:rPr lang="zh-CN" altLang="en-US" sz="1800" dirty="0" smtClean="0"/>
              <a:t>）将</a:t>
            </a:r>
            <a:r>
              <a:rPr lang="en-US" altLang="zh-CN" sz="1800" dirty="0"/>
              <a:t>1995</a:t>
            </a:r>
            <a:r>
              <a:rPr lang="zh-CN" altLang="en-US" sz="1800" dirty="0"/>
              <a:t>年</a:t>
            </a:r>
            <a:r>
              <a:rPr lang="en-US" altLang="zh-CN" sz="1800" dirty="0"/>
              <a:t>2</a:t>
            </a:r>
            <a:r>
              <a:rPr lang="zh-CN" altLang="en-US" sz="1800" dirty="0"/>
              <a:t>月</a:t>
            </a:r>
            <a:r>
              <a:rPr lang="en-US" altLang="zh-CN" sz="1800" dirty="0"/>
              <a:t>23</a:t>
            </a:r>
            <a:r>
              <a:rPr lang="zh-CN" altLang="en-US" sz="1800" dirty="0"/>
              <a:t>日称为中国证券史上最黑暗的</a:t>
            </a:r>
            <a:r>
              <a:rPr lang="zh-CN" altLang="en-US" sz="1800" dirty="0" smtClean="0"/>
              <a:t>一天</a:t>
            </a:r>
            <a:r>
              <a:rPr lang="en-US" altLang="zh-CN" sz="1800" dirty="0" smtClean="0"/>
              <a:t>  </a:t>
            </a:r>
            <a:r>
              <a:rPr lang="zh-CN" altLang="en-US" sz="1800" dirty="0" smtClean="0"/>
              <a:t>。</a:t>
            </a:r>
            <a:endParaRPr lang="en-US" altLang="zh-CN" sz="1800" dirty="0" smtClean="0"/>
          </a:p>
          <a:p>
            <a:r>
              <a:rPr lang="zh-CN" altLang="en-US" sz="1800" dirty="0" smtClean="0"/>
              <a:t>（备注：</a:t>
            </a:r>
            <a:r>
              <a:rPr lang="en-US" altLang="zh-CN" sz="1800" dirty="0"/>
              <a:t>327</a:t>
            </a:r>
            <a:r>
              <a:rPr lang="zh-CN" altLang="en-US" sz="1800" dirty="0"/>
              <a:t>是国债代号，</a:t>
            </a:r>
            <a:r>
              <a:rPr lang="zh-CN" altLang="en-US" sz="1800" dirty="0" smtClean="0"/>
              <a:t>并非案发</a:t>
            </a:r>
            <a:r>
              <a:rPr lang="zh-CN" altLang="en-US" sz="1800" dirty="0"/>
              <a:t>当日，</a:t>
            </a:r>
            <a:r>
              <a:rPr lang="zh-CN" altLang="en-US" sz="1800" dirty="0" smtClean="0"/>
              <a:t>出事那天</a:t>
            </a:r>
            <a:r>
              <a:rPr lang="zh-CN" altLang="en-US" sz="1800" dirty="0"/>
              <a:t>是</a:t>
            </a:r>
            <a:r>
              <a:rPr lang="en-US" altLang="zh-CN" sz="1800" dirty="0"/>
              <a:t>1995</a:t>
            </a:r>
            <a:r>
              <a:rPr lang="zh-CN" altLang="en-US" sz="1800" dirty="0"/>
              <a:t>年的</a:t>
            </a:r>
            <a:r>
              <a:rPr lang="en-US" altLang="zh-CN" sz="1800" dirty="0"/>
              <a:t>2</a:t>
            </a:r>
            <a:r>
              <a:rPr lang="zh-CN" altLang="en-US" sz="1800" dirty="0"/>
              <a:t>月</a:t>
            </a:r>
            <a:r>
              <a:rPr lang="en-US" altLang="zh-CN" sz="1800" dirty="0"/>
              <a:t>23</a:t>
            </a:r>
            <a:r>
              <a:rPr lang="zh-CN" altLang="en-US" sz="1800" dirty="0"/>
              <a:t>日）</a:t>
            </a:r>
          </a:p>
        </p:txBody>
      </p:sp>
      <p:sp>
        <p:nvSpPr>
          <p:cNvPr id="4" name="标题 3"/>
          <p:cNvSpPr>
            <a:spLocks noGrp="1"/>
          </p:cNvSpPr>
          <p:nvPr>
            <p:ph type="title"/>
          </p:nvPr>
        </p:nvSpPr>
        <p:spPr/>
        <p:txBody>
          <a:bodyPr/>
          <a:lstStyle/>
          <a:p>
            <a:r>
              <a:rPr lang="en-US" altLang="zh-CN" sz="2000" b="1" dirty="0"/>
              <a:t>327</a:t>
            </a:r>
            <a:r>
              <a:rPr lang="zh-CN" altLang="en-US" sz="2000" b="1" dirty="0"/>
              <a:t>国债</a:t>
            </a:r>
            <a:r>
              <a:rPr lang="zh-CN" altLang="en-US" sz="2000" b="1" dirty="0" smtClean="0"/>
              <a:t>事件：中国</a:t>
            </a:r>
            <a:r>
              <a:rPr lang="zh-CN" altLang="en-US" sz="2000" b="1" dirty="0"/>
              <a:t>证券史上最黑暗的一天</a:t>
            </a:r>
          </a:p>
        </p:txBody>
      </p:sp>
    </p:spTree>
    <p:extLst>
      <p:ext uri="{BB962C8B-B14F-4D97-AF65-F5344CB8AC3E}">
        <p14:creationId xmlns:p14="http://schemas.microsoft.com/office/powerpoint/2010/main" val="261023558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sz="1800" dirty="0" smtClean="0"/>
          </a:p>
        </p:txBody>
      </p:sp>
      <p:sp>
        <p:nvSpPr>
          <p:cNvPr id="4" name="标题 3"/>
          <p:cNvSpPr>
            <a:spLocks noGrp="1"/>
          </p:cNvSpPr>
          <p:nvPr>
            <p:ph type="title"/>
          </p:nvPr>
        </p:nvSpPr>
        <p:spPr/>
        <p:txBody>
          <a:bodyPr/>
          <a:lstStyle/>
          <a:p>
            <a:r>
              <a:rPr lang="zh-CN" altLang="en-US" sz="2000" b="1" dirty="0"/>
              <a:t>思考：如果你是</a:t>
            </a:r>
            <a:r>
              <a:rPr lang="zh-CN" altLang="en-US" sz="2000" b="1" dirty="0" smtClean="0"/>
              <a:t>尉文渊，你应该怎么办？</a:t>
            </a:r>
            <a:endParaRPr lang="zh-CN" altLang="en-US" sz="2000" b="1" dirty="0"/>
          </a:p>
        </p:txBody>
      </p:sp>
    </p:spTree>
    <p:extLst>
      <p:ext uri="{BB962C8B-B14F-4D97-AF65-F5344CB8AC3E}">
        <p14:creationId xmlns:p14="http://schemas.microsoft.com/office/powerpoint/2010/main" val="298195615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6"/>
          <p:cNvSpPr>
            <a:spLocks noChangeArrowheads="1"/>
          </p:cNvSpPr>
          <p:nvPr/>
        </p:nvSpPr>
        <p:spPr bwMode="auto">
          <a:xfrm>
            <a:off x="1547664" y="987573"/>
            <a:ext cx="6336704"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None/>
            </a:pPr>
            <a:r>
              <a:rPr kumimoji="0" lang="zh-CN" altLang="en-US"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教你炒股票</a:t>
            </a:r>
            <a:endParaRPr kumimoji="0" lang="en-US" altLang="zh-CN"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lnSpc>
                <a:spcPct val="120000"/>
              </a:lnSpc>
              <a:spcBef>
                <a:spcPct val="0"/>
              </a:spcBef>
              <a:buNone/>
            </a:pPr>
            <a:r>
              <a:rPr kumimoji="0" lang="en-US" altLang="zh-CN"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r>
              <a:rPr kumimoji="0" lang="zh-CN" altLang="en-US"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如何在股票波动中持续盈利</a:t>
            </a:r>
            <a:endParaRPr kumimoji="0" lang="en-US" altLang="zh-CN"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eaLnBrk="1" hangingPunct="1">
              <a:lnSpc>
                <a:spcPct val="120000"/>
              </a:lnSpc>
              <a:spcBef>
                <a:spcPct val="0"/>
              </a:spcBef>
              <a:buNone/>
            </a:pPr>
            <a:r>
              <a:rPr kumimoji="0" lang="zh-CN" altLang="en-US"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r>
              <a:rPr kumimoji="0" lang="zh-CN" altLang="en-US" sz="28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陈</a:t>
            </a:r>
            <a:r>
              <a:rPr kumimoji="0" lang="zh-CN" altLang="en-US" sz="2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子阳</a:t>
            </a:r>
            <a:endParaRPr kumimoji="0" lang="en-US" altLang="zh-CN" sz="2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6" name="直接连接符 15"/>
          <p:cNvCxnSpPr/>
          <p:nvPr/>
        </p:nvCxnSpPr>
        <p:spPr>
          <a:xfrm>
            <a:off x="468313" y="2768600"/>
            <a:ext cx="5831879" cy="191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0" descr="C:\Users\Administrator\Desktop\未标题-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71707" y="1707653"/>
            <a:ext cx="2847547" cy="284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p:nvPr/>
        </p:nvCxnSpPr>
        <p:spPr>
          <a:xfrm>
            <a:off x="251520" y="555676"/>
            <a:ext cx="3744416" cy="9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79512" y="29173"/>
            <a:ext cx="1569660" cy="535531"/>
          </a:xfrm>
          <a:prstGeom prst="rect">
            <a:avLst/>
          </a:prstGeom>
        </p:spPr>
        <p:txBody>
          <a:bodyPr wrap="none">
            <a:spAutoFit/>
          </a:bodyPr>
          <a:lstStyle/>
          <a:p>
            <a:pPr eaLnBrk="1" hangingPunct="1">
              <a:lnSpc>
                <a:spcPct val="120000"/>
              </a:lnSpc>
            </a:pPr>
            <a:r>
              <a:rPr lang="en-US" altLang="zh-CN" sz="2400" b="1" dirty="0" err="1">
                <a:solidFill>
                  <a:schemeClr val="bg1"/>
                </a:solidFill>
                <a:ea typeface="微软雅黑" panose="020B0503020204020204" pitchFamily="34" charset="-122"/>
                <a:cs typeface="+mn-ea"/>
                <a:sym typeface="Arial" panose="020B0604020202020204" pitchFamily="34" charset="0"/>
              </a:rPr>
              <a:t>JRun</a:t>
            </a:r>
            <a:r>
              <a:rPr lang="zh-CN" altLang="en-US" sz="2400" b="1" dirty="0">
                <a:solidFill>
                  <a:schemeClr val="bg1"/>
                </a:solidFill>
                <a:ea typeface="微软雅黑" panose="020B0503020204020204" pitchFamily="34" charset="-122"/>
                <a:cs typeface="+mn-ea"/>
                <a:sym typeface="Arial" panose="020B0604020202020204" pitchFamily="34" charset="0"/>
              </a:rPr>
              <a:t>计划</a:t>
            </a:r>
            <a:endParaRPr lang="en-US" altLang="zh-CN" sz="2400" b="1" dirty="0">
              <a:solidFill>
                <a:schemeClr val="bg1"/>
              </a:solidFill>
              <a:ea typeface="微软雅黑" panose="020B0503020204020204" pitchFamily="34" charset="-122"/>
              <a:cs typeface="+mn-ea"/>
              <a:sym typeface="Arial" panose="020B0604020202020204" pitchFamily="34" charset="0"/>
            </a:endParaRPr>
          </a:p>
        </p:txBody>
      </p:sp>
      <p:sp>
        <p:nvSpPr>
          <p:cNvPr id="7" name="矩形 1"/>
          <p:cNvSpPr>
            <a:spLocks noChangeArrowheads="1"/>
          </p:cNvSpPr>
          <p:nvPr/>
        </p:nvSpPr>
        <p:spPr bwMode="auto">
          <a:xfrm>
            <a:off x="4016575" y="3222382"/>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chemeClr val="bg1"/>
                </a:solidFill>
                <a:latin typeface="微软雅黑" panose="020B0503020204020204" pitchFamily="34" charset="-122"/>
                <a:ea typeface="微软雅黑" panose="020B0503020204020204" pitchFamily="34" charset="-122"/>
              </a:rPr>
              <a:t>战略发展部京东股票</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242957"/>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这</a:t>
            </a:r>
            <a:r>
              <a:rPr lang="zh-CN" altLang="en-US" sz="1800" dirty="0"/>
              <a:t>次牛市只有三个交易日！股市受到管理层关闭国债期货消息的影响，全面暴涨，</a:t>
            </a:r>
            <a:r>
              <a:rPr lang="en-US" altLang="zh-CN" sz="1800" dirty="0"/>
              <a:t>3</a:t>
            </a:r>
            <a:r>
              <a:rPr lang="zh-CN" altLang="en-US" sz="1800" dirty="0"/>
              <a:t>天时间股指就从</a:t>
            </a:r>
            <a:r>
              <a:rPr lang="en-US" altLang="zh-CN" sz="1800" dirty="0"/>
              <a:t>582</a:t>
            </a:r>
            <a:r>
              <a:rPr lang="zh-CN" altLang="en-US" sz="1800" dirty="0"/>
              <a:t>点上涨到</a:t>
            </a:r>
            <a:r>
              <a:rPr lang="en-US" altLang="zh-CN" sz="1800" dirty="0"/>
              <a:t>926</a:t>
            </a:r>
            <a:r>
              <a:rPr lang="zh-CN" altLang="en-US" sz="1800" dirty="0"/>
              <a:t>点</a:t>
            </a:r>
            <a:r>
              <a:rPr lang="zh-CN" altLang="en-US" sz="1800" dirty="0" smtClean="0"/>
              <a:t>。</a:t>
            </a:r>
            <a:endParaRPr lang="en-US" altLang="zh-CN" sz="1800" dirty="0" smtClean="0"/>
          </a:p>
          <a:p>
            <a:r>
              <a:rPr lang="zh-CN" altLang="en-US" sz="1800" dirty="0" smtClean="0"/>
              <a:t>本轮</a:t>
            </a:r>
            <a:r>
              <a:rPr lang="zh-CN" altLang="en-US" sz="1800" dirty="0"/>
              <a:t>行情充分反映了我国股市对</a:t>
            </a:r>
            <a:r>
              <a:rPr lang="zh-CN" altLang="en-US" sz="1800" dirty="0" smtClean="0"/>
              <a:t>相关</a:t>
            </a:r>
            <a:r>
              <a:rPr lang="en-US" altLang="zh-CN" sz="1800" dirty="0" smtClean="0"/>
              <a:t>"</a:t>
            </a:r>
            <a:r>
              <a:rPr lang="zh-CN" altLang="en-US" sz="1800" dirty="0" smtClean="0"/>
              <a:t>政策</a:t>
            </a:r>
            <a:r>
              <a:rPr lang="en-US" altLang="zh-CN" sz="1800" dirty="0" smtClean="0"/>
              <a:t>"</a:t>
            </a:r>
            <a:r>
              <a:rPr lang="zh-CN" altLang="en-US" sz="1800" dirty="0" smtClean="0"/>
              <a:t>的</a:t>
            </a:r>
            <a:r>
              <a:rPr lang="zh-CN" altLang="en-US" sz="1800" dirty="0"/>
              <a:t>敏感程度</a:t>
            </a:r>
            <a:r>
              <a:rPr lang="zh-CN" altLang="en-US" sz="1800" dirty="0" smtClean="0"/>
              <a:t>，</a:t>
            </a:r>
            <a:r>
              <a:rPr lang="en-US" altLang="zh-CN" sz="1800" dirty="0" smtClean="0"/>
              <a:t>"</a:t>
            </a:r>
            <a:r>
              <a:rPr lang="zh-CN" altLang="en-US" sz="1800" dirty="0" smtClean="0"/>
              <a:t>股市</a:t>
            </a:r>
            <a:r>
              <a:rPr lang="zh-CN" altLang="en-US" sz="1800" dirty="0"/>
              <a:t>政策</a:t>
            </a:r>
            <a:r>
              <a:rPr lang="zh-CN" altLang="en-US" sz="1800" dirty="0" smtClean="0"/>
              <a:t>市</a:t>
            </a:r>
            <a:r>
              <a:rPr lang="en-US" altLang="zh-CN" sz="1800" dirty="0" smtClean="0"/>
              <a:t>"</a:t>
            </a:r>
            <a:r>
              <a:rPr lang="zh-CN" altLang="en-US" sz="1800" dirty="0" smtClean="0"/>
              <a:t>的</a:t>
            </a:r>
            <a:r>
              <a:rPr lang="zh-CN" altLang="en-US" sz="1800" dirty="0"/>
              <a:t>说法</a:t>
            </a:r>
            <a:r>
              <a:rPr lang="zh-CN" altLang="en-US" sz="1800" dirty="0" smtClean="0"/>
              <a:t>也被</a:t>
            </a:r>
            <a:r>
              <a:rPr lang="zh-CN" altLang="en-US" sz="1800" dirty="0"/>
              <a:t>投资界普遍接受。</a:t>
            </a:r>
          </a:p>
        </p:txBody>
      </p:sp>
      <p:sp>
        <p:nvSpPr>
          <p:cNvPr id="4" name="标题 3"/>
          <p:cNvSpPr>
            <a:spLocks noGrp="1"/>
          </p:cNvSpPr>
          <p:nvPr>
            <p:ph type="title"/>
          </p:nvPr>
        </p:nvSpPr>
        <p:spPr/>
        <p:txBody>
          <a:bodyPr/>
          <a:lstStyle/>
          <a:p>
            <a:r>
              <a:rPr lang="zh-CN" altLang="en-US" sz="2000" b="1" dirty="0">
                <a:solidFill>
                  <a:srgbClr val="FF0000"/>
                </a:solidFill>
              </a:rPr>
              <a:t>第四次大牛市：</a:t>
            </a:r>
            <a:r>
              <a:rPr lang="en-US" altLang="zh-CN" sz="2000" b="1" dirty="0">
                <a:solidFill>
                  <a:srgbClr val="FF0000"/>
                </a:solidFill>
              </a:rPr>
              <a:t>1995</a:t>
            </a:r>
            <a:r>
              <a:rPr lang="zh-CN" altLang="en-US" sz="2000" b="1" dirty="0">
                <a:solidFill>
                  <a:srgbClr val="FF0000"/>
                </a:solidFill>
              </a:rPr>
              <a:t>年</a:t>
            </a:r>
            <a:r>
              <a:rPr lang="en-US" altLang="zh-CN" sz="2000" b="1" dirty="0">
                <a:solidFill>
                  <a:srgbClr val="FF0000"/>
                </a:solidFill>
              </a:rPr>
              <a:t>5</a:t>
            </a:r>
            <a:r>
              <a:rPr lang="zh-CN" altLang="en-US" sz="2000" b="1" dirty="0">
                <a:solidFill>
                  <a:srgbClr val="FF0000"/>
                </a:solidFill>
              </a:rPr>
              <a:t>月</a:t>
            </a:r>
            <a:r>
              <a:rPr lang="en-US" altLang="zh-CN" sz="2000" b="1" dirty="0">
                <a:solidFill>
                  <a:srgbClr val="FF0000"/>
                </a:solidFill>
              </a:rPr>
              <a:t>18</a:t>
            </a:r>
            <a:r>
              <a:rPr lang="zh-CN" altLang="en-US" sz="2000" b="1" dirty="0">
                <a:solidFill>
                  <a:srgbClr val="FF0000"/>
                </a:solidFill>
              </a:rPr>
              <a:t>日至</a:t>
            </a:r>
            <a:r>
              <a:rPr lang="en-US" altLang="zh-CN" sz="2000" b="1" dirty="0">
                <a:solidFill>
                  <a:srgbClr val="FF0000"/>
                </a:solidFill>
              </a:rPr>
              <a:t>1995</a:t>
            </a:r>
            <a:r>
              <a:rPr lang="zh-CN" altLang="en-US" sz="2000" b="1" dirty="0">
                <a:solidFill>
                  <a:srgbClr val="FF0000"/>
                </a:solidFill>
              </a:rPr>
              <a:t>年</a:t>
            </a:r>
            <a:r>
              <a:rPr lang="en-US" altLang="zh-CN" sz="2000" b="1" dirty="0">
                <a:solidFill>
                  <a:srgbClr val="FF0000"/>
                </a:solidFill>
              </a:rPr>
              <a:t>5</a:t>
            </a:r>
            <a:r>
              <a:rPr lang="zh-CN" altLang="en-US" sz="2000" b="1" dirty="0">
                <a:solidFill>
                  <a:srgbClr val="FF0000"/>
                </a:solidFill>
              </a:rPr>
              <a:t>月</a:t>
            </a:r>
            <a:r>
              <a:rPr lang="en-US" altLang="zh-CN" sz="2000" b="1" dirty="0">
                <a:solidFill>
                  <a:srgbClr val="FF0000"/>
                </a:solidFill>
              </a:rPr>
              <a:t>22</a:t>
            </a:r>
            <a:r>
              <a:rPr lang="zh-CN" altLang="en-US" sz="2000" b="1" dirty="0" smtClean="0">
                <a:solidFill>
                  <a:srgbClr val="FF0000"/>
                </a:solidFill>
              </a:rPr>
              <a:t>日</a:t>
            </a:r>
            <a:endParaRPr lang="zh-CN" altLang="en-US" sz="2000" b="1" dirty="0">
              <a:solidFill>
                <a:srgbClr val="FF0000"/>
              </a:solidFill>
            </a:endParaRPr>
          </a:p>
        </p:txBody>
      </p:sp>
    </p:spTree>
    <p:extLst>
      <p:ext uri="{BB962C8B-B14F-4D97-AF65-F5344CB8AC3E}">
        <p14:creationId xmlns:p14="http://schemas.microsoft.com/office/powerpoint/2010/main" val="2554577257"/>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1995</a:t>
            </a:r>
            <a:r>
              <a:rPr lang="zh-CN" altLang="zh-CN" sz="1800" dirty="0"/>
              <a:t>年</a:t>
            </a:r>
            <a:r>
              <a:rPr lang="en-US" altLang="zh-CN" sz="1800" dirty="0"/>
              <a:t>5</a:t>
            </a:r>
            <a:r>
              <a:rPr lang="zh-CN" altLang="zh-CN" sz="1800" dirty="0"/>
              <a:t>月</a:t>
            </a:r>
            <a:r>
              <a:rPr lang="en-US" altLang="zh-CN" sz="1800" dirty="0"/>
              <a:t>17</a:t>
            </a:r>
            <a:r>
              <a:rPr lang="zh-CN" altLang="zh-CN" sz="1800" dirty="0"/>
              <a:t>日，国债期货市场</a:t>
            </a:r>
            <a:r>
              <a:rPr lang="zh-CN" altLang="zh-CN" sz="1800" dirty="0" smtClean="0"/>
              <a:t>关闭</a:t>
            </a:r>
            <a:r>
              <a:rPr lang="zh-CN" altLang="en-US" sz="1800" dirty="0" smtClean="0"/>
              <a:t>。</a:t>
            </a:r>
            <a:r>
              <a:rPr lang="en-US" altLang="zh-CN" sz="1800" dirty="0" smtClean="0"/>
              <a:t>1995</a:t>
            </a:r>
            <a:r>
              <a:rPr lang="zh-CN" altLang="en-US" sz="1800" dirty="0"/>
              <a:t>年</a:t>
            </a:r>
            <a:r>
              <a:rPr lang="en-US" altLang="zh-CN" sz="1800" dirty="0"/>
              <a:t>5</a:t>
            </a:r>
            <a:r>
              <a:rPr lang="zh-CN" altLang="en-US" sz="1800" dirty="0"/>
              <a:t>月</a:t>
            </a:r>
            <a:r>
              <a:rPr lang="en-US" altLang="zh-CN" sz="1800" dirty="0"/>
              <a:t>18</a:t>
            </a:r>
            <a:r>
              <a:rPr lang="zh-CN" altLang="en-US" sz="1800" dirty="0"/>
              <a:t>日，证监会宣布停止国债期货交易的第二天，沪深股市突然人气爆棚，市场巨量暴涨。当日上证指数开盘报</a:t>
            </a:r>
            <a:r>
              <a:rPr lang="en-US" altLang="zh-CN" sz="1800" dirty="0"/>
              <a:t>741.81</a:t>
            </a:r>
            <a:r>
              <a:rPr lang="zh-CN" altLang="en-US" sz="1800" dirty="0"/>
              <a:t>点，跳空高开</a:t>
            </a:r>
            <a:r>
              <a:rPr lang="en-US" altLang="zh-CN" sz="1800" dirty="0"/>
              <a:t>158.92</a:t>
            </a:r>
            <a:r>
              <a:rPr lang="zh-CN" altLang="en-US" sz="1800" dirty="0"/>
              <a:t>点，直接越过</a:t>
            </a:r>
            <a:r>
              <a:rPr lang="en-US" altLang="zh-CN" sz="1800" dirty="0"/>
              <a:t>600</a:t>
            </a:r>
            <a:r>
              <a:rPr lang="zh-CN" altLang="en-US" sz="1800" dirty="0"/>
              <a:t>点和</a:t>
            </a:r>
            <a:r>
              <a:rPr lang="en-US" altLang="zh-CN" sz="1800" dirty="0"/>
              <a:t>700</a:t>
            </a:r>
            <a:r>
              <a:rPr lang="zh-CN" altLang="en-US" sz="1800" dirty="0"/>
              <a:t>点整数关。全天收于</a:t>
            </a:r>
            <a:r>
              <a:rPr lang="en-US" altLang="zh-CN" sz="1800" dirty="0"/>
              <a:t>763.51</a:t>
            </a:r>
            <a:r>
              <a:rPr lang="zh-CN" altLang="en-US" sz="1800" dirty="0"/>
              <a:t>点，较前一日暴涨</a:t>
            </a:r>
            <a:r>
              <a:rPr lang="en-US" altLang="zh-CN" sz="1800" dirty="0"/>
              <a:t>30.99%</a:t>
            </a:r>
            <a:r>
              <a:rPr lang="zh-CN" altLang="en-US" sz="1800" dirty="0"/>
              <a:t>，成交</a:t>
            </a:r>
            <a:r>
              <a:rPr lang="en-US" altLang="zh-CN" sz="1800" dirty="0"/>
              <a:t>83.60</a:t>
            </a:r>
            <a:r>
              <a:rPr lang="zh-CN" altLang="en-US" sz="1800" dirty="0"/>
              <a:t>亿元，是前一日的</a:t>
            </a:r>
            <a:r>
              <a:rPr lang="en-US" altLang="zh-CN" sz="1800" dirty="0"/>
              <a:t>54.36</a:t>
            </a:r>
            <a:r>
              <a:rPr lang="zh-CN" altLang="en-US" sz="1800" dirty="0"/>
              <a:t>倍。演绎出一幕让人瞠目结舌的“井喷”行情</a:t>
            </a:r>
            <a:r>
              <a:rPr lang="zh-CN" altLang="en-US" sz="1800" dirty="0" smtClean="0"/>
              <a:t>。</a:t>
            </a:r>
            <a:endParaRPr lang="en-US" altLang="zh-CN" sz="1800" dirty="0" smtClean="0"/>
          </a:p>
          <a:p>
            <a:r>
              <a:rPr lang="zh-CN" altLang="en-US" sz="1800" dirty="0" smtClean="0"/>
              <a:t>从另一个层面讲，</a:t>
            </a:r>
            <a:r>
              <a:rPr lang="en-US" altLang="zh-CN" sz="1800" dirty="0" smtClean="0"/>
              <a:t>327</a:t>
            </a:r>
            <a:r>
              <a:rPr lang="zh-CN" altLang="en-US" sz="1800" dirty="0" smtClean="0"/>
              <a:t>国债事件挽救了中国股市。</a:t>
            </a:r>
            <a:endParaRPr lang="en-US" altLang="zh-CN" sz="1800" dirty="0" smtClean="0"/>
          </a:p>
          <a:p>
            <a:r>
              <a:rPr lang="zh-CN" altLang="en-US" sz="1800" dirty="0" smtClean="0"/>
              <a:t>学会关注期货市场与股市资金流动关系。</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en-US" altLang="zh-CN" sz="2000" b="1" dirty="0" smtClean="0"/>
              <a:t>A</a:t>
            </a:r>
            <a:r>
              <a:rPr lang="zh-CN" altLang="en-US" sz="2000" b="1" dirty="0" smtClean="0"/>
              <a:t>股历史上最短的牛市：</a:t>
            </a:r>
            <a:r>
              <a:rPr lang="en-US" altLang="zh-CN" sz="2000" b="1" dirty="0" smtClean="0"/>
              <a:t>5·18</a:t>
            </a:r>
            <a:r>
              <a:rPr lang="zh-CN" altLang="en-US" sz="2000" b="1" dirty="0" smtClean="0"/>
              <a:t>井喷行情</a:t>
            </a:r>
            <a:endParaRPr lang="zh-CN" altLang="en-US" sz="2000" dirty="0"/>
          </a:p>
        </p:txBody>
      </p:sp>
    </p:spTree>
    <p:extLst>
      <p:ext uri="{BB962C8B-B14F-4D97-AF65-F5344CB8AC3E}">
        <p14:creationId xmlns:p14="http://schemas.microsoft.com/office/powerpoint/2010/main" val="340851451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9582"/>
            <a:ext cx="8229600" cy="3040864"/>
          </a:xfrm>
        </p:spPr>
        <p:txBody>
          <a:bodyPr/>
          <a:lstStyle/>
          <a:p>
            <a:r>
              <a:rPr lang="zh-CN" altLang="en-US" sz="1800" dirty="0" smtClean="0"/>
              <a:t>自</a:t>
            </a:r>
            <a:r>
              <a:rPr lang="en-US" altLang="zh-CN" sz="1800" dirty="0" smtClean="0"/>
              <a:t>926.41</a:t>
            </a:r>
            <a:r>
              <a:rPr lang="zh-CN" altLang="en-US" sz="1800" dirty="0" smtClean="0"/>
              <a:t>点下跌至</a:t>
            </a:r>
            <a:r>
              <a:rPr lang="en-US" altLang="zh-CN" sz="1800" dirty="0" smtClean="0"/>
              <a:t>512.83</a:t>
            </a:r>
            <a:r>
              <a:rPr lang="zh-CN" altLang="en-US" sz="1800" dirty="0" smtClean="0"/>
              <a:t>点，跌幅</a:t>
            </a:r>
            <a:r>
              <a:rPr lang="en-US" altLang="zh-CN" sz="1800" dirty="0" smtClean="0"/>
              <a:t>45%</a:t>
            </a:r>
            <a:r>
              <a:rPr lang="zh-CN" altLang="en-US" sz="1800" dirty="0" smtClean="0"/>
              <a:t>。</a:t>
            </a:r>
            <a:endParaRPr lang="en-US" altLang="zh-CN" sz="1800" dirty="0" smtClean="0"/>
          </a:p>
          <a:p>
            <a:r>
              <a:rPr lang="zh-CN" altLang="en-US" sz="1800" dirty="0" smtClean="0"/>
              <a:t>面对</a:t>
            </a:r>
            <a:r>
              <a:rPr lang="zh-CN" altLang="en-US" sz="1800" dirty="0"/>
              <a:t>突然爆发的井喷行情，</a:t>
            </a:r>
            <a:r>
              <a:rPr lang="en-US" altLang="zh-CN" sz="1800" dirty="0"/>
              <a:t>5</a:t>
            </a:r>
            <a:r>
              <a:rPr lang="zh-CN" altLang="en-US" sz="1800" dirty="0"/>
              <a:t>月</a:t>
            </a:r>
            <a:r>
              <a:rPr lang="en-US" altLang="zh-CN" sz="1800" dirty="0"/>
              <a:t>22</a:t>
            </a:r>
            <a:r>
              <a:rPr lang="zh-CN" altLang="en-US" sz="1800" dirty="0"/>
              <a:t>日召开的国务院证券委第五次</a:t>
            </a:r>
            <a:r>
              <a:rPr lang="zh-CN" altLang="en-US" sz="1800" dirty="0" smtClean="0"/>
              <a:t>会议强调三</a:t>
            </a:r>
            <a:r>
              <a:rPr lang="zh-CN" altLang="en-US" sz="1800" dirty="0"/>
              <a:t>点精神：</a:t>
            </a:r>
            <a:r>
              <a:rPr lang="zh-CN" altLang="en-US" sz="1800" dirty="0" smtClean="0"/>
              <a:t>第一、</a:t>
            </a:r>
            <a:r>
              <a:rPr lang="en-US" altLang="zh-CN" sz="1800" dirty="0" smtClean="0"/>
              <a:t>1995</a:t>
            </a:r>
            <a:r>
              <a:rPr lang="zh-CN" altLang="en-US" sz="1800" dirty="0"/>
              <a:t>年证券、期货市场必须加大监管力度，完善法规制度，规范市场，抑制过度投机，稳中求进。</a:t>
            </a:r>
            <a:r>
              <a:rPr lang="zh-CN" altLang="en-US" sz="1800" dirty="0" smtClean="0"/>
              <a:t>第二、</a:t>
            </a:r>
            <a:r>
              <a:rPr lang="en-US" altLang="zh-CN" sz="1800" dirty="0" smtClean="0"/>
              <a:t>1995</a:t>
            </a:r>
            <a:r>
              <a:rPr lang="zh-CN" altLang="en-US" sz="1800" dirty="0"/>
              <a:t>年股票发行规模将在第二季度下达，根据市场情况掌握发行进度，控制节奏，分批安排上市。</a:t>
            </a:r>
            <a:r>
              <a:rPr lang="zh-CN" altLang="en-US" sz="1800" dirty="0" smtClean="0"/>
              <a:t>第三</a:t>
            </a:r>
            <a:r>
              <a:rPr lang="zh-CN" altLang="en-US" sz="1800" dirty="0"/>
              <a:t>、</a:t>
            </a:r>
            <a:r>
              <a:rPr lang="zh-CN" altLang="en-US" sz="1800" dirty="0" smtClean="0"/>
              <a:t>巩固</a:t>
            </a:r>
            <a:r>
              <a:rPr lang="zh-CN" altLang="en-US" sz="1800" dirty="0"/>
              <a:t>整顿期货市场成果，加强对金融衍生产品市场的研究与监管。</a:t>
            </a:r>
          </a:p>
          <a:p>
            <a:endParaRPr lang="zh-CN" altLang="en-US" sz="1800" dirty="0"/>
          </a:p>
          <a:p>
            <a:r>
              <a:rPr lang="zh-CN" altLang="en-US" sz="1800" dirty="0"/>
              <a:t>消息</a:t>
            </a:r>
            <a:r>
              <a:rPr lang="zh-CN" altLang="en-US" sz="1800" dirty="0" smtClean="0"/>
              <a:t>公布后，</a:t>
            </a:r>
            <a:r>
              <a:rPr lang="en-US" altLang="zh-CN" sz="1800" dirty="0"/>
              <a:t>5</a:t>
            </a:r>
            <a:r>
              <a:rPr lang="zh-CN" altLang="en-US" sz="1800" dirty="0"/>
              <a:t>月</a:t>
            </a:r>
            <a:r>
              <a:rPr lang="en-US" altLang="zh-CN" sz="1800" dirty="0"/>
              <a:t>23</a:t>
            </a:r>
            <a:r>
              <a:rPr lang="zh-CN" altLang="en-US" sz="1800" dirty="0"/>
              <a:t>日，上证指数暴跌</a:t>
            </a:r>
            <a:r>
              <a:rPr lang="en-US" altLang="zh-CN" sz="1800" dirty="0"/>
              <a:t>16.39%</a:t>
            </a:r>
            <a:r>
              <a:rPr lang="zh-CN" altLang="en-US" sz="1800" dirty="0"/>
              <a:t>，此后连续两个交易日持续大跌，</a:t>
            </a:r>
            <a:r>
              <a:rPr lang="en-US" altLang="zh-CN" sz="1800" dirty="0"/>
              <a:t>5</a:t>
            </a:r>
            <a:r>
              <a:rPr lang="zh-CN" altLang="en-US" sz="1800" dirty="0"/>
              <a:t>月</a:t>
            </a:r>
            <a:r>
              <a:rPr lang="en-US" altLang="zh-CN" sz="1800" dirty="0"/>
              <a:t>25</a:t>
            </a:r>
            <a:r>
              <a:rPr lang="zh-CN" altLang="en-US" sz="1800" dirty="0"/>
              <a:t>日收盘点位</a:t>
            </a:r>
            <a:r>
              <a:rPr lang="en-US" altLang="zh-CN" sz="1800" dirty="0"/>
              <a:t>696.85</a:t>
            </a:r>
            <a:r>
              <a:rPr lang="zh-CN" altLang="en-US" sz="1800" dirty="0"/>
              <a:t>失守</a:t>
            </a:r>
            <a:r>
              <a:rPr lang="en-US" altLang="zh-CN" sz="1800" dirty="0"/>
              <a:t>700</a:t>
            </a:r>
            <a:r>
              <a:rPr lang="zh-CN" altLang="en-US" sz="1800" dirty="0"/>
              <a:t>点，日交易量减至</a:t>
            </a:r>
            <a:r>
              <a:rPr lang="en-US" altLang="zh-CN" sz="1800" dirty="0"/>
              <a:t>25.25</a:t>
            </a:r>
            <a:r>
              <a:rPr lang="zh-CN" altLang="en-US" sz="1800" dirty="0"/>
              <a:t>亿元</a:t>
            </a:r>
            <a:r>
              <a:rPr lang="zh-CN" altLang="en-US" sz="1800" dirty="0" smtClean="0"/>
              <a:t>。此后一路下跌了半年。“</a:t>
            </a:r>
            <a:r>
              <a:rPr lang="en-US" altLang="zh-CN" sz="1800" dirty="0"/>
              <a:t>5·18</a:t>
            </a:r>
            <a:r>
              <a:rPr lang="zh-CN" altLang="en-US" sz="1800" dirty="0"/>
              <a:t>井喷”来也匆匆，去也匆匆。</a:t>
            </a:r>
          </a:p>
          <a:p>
            <a:endParaRPr lang="en-US" altLang="zh-CN" sz="1800" dirty="0" smtClean="0"/>
          </a:p>
        </p:txBody>
      </p:sp>
      <p:sp>
        <p:nvSpPr>
          <p:cNvPr id="4" name="标题 3"/>
          <p:cNvSpPr>
            <a:spLocks noGrp="1"/>
          </p:cNvSpPr>
          <p:nvPr>
            <p:ph type="title"/>
          </p:nvPr>
        </p:nvSpPr>
        <p:spPr/>
        <p:txBody>
          <a:bodyPr/>
          <a:lstStyle/>
          <a:p>
            <a:r>
              <a:rPr lang="zh-CN" altLang="en-US" sz="2000" b="1" dirty="0">
                <a:solidFill>
                  <a:srgbClr val="00B050"/>
                </a:solidFill>
              </a:rPr>
              <a:t>第四次熊市：</a:t>
            </a:r>
            <a:r>
              <a:rPr lang="en-US" altLang="zh-CN" sz="2000" b="1" dirty="0">
                <a:solidFill>
                  <a:srgbClr val="00B050"/>
                </a:solidFill>
              </a:rPr>
              <a:t>1995</a:t>
            </a:r>
            <a:r>
              <a:rPr lang="zh-CN" altLang="en-US" sz="2000" b="1" dirty="0">
                <a:solidFill>
                  <a:srgbClr val="00B050"/>
                </a:solidFill>
              </a:rPr>
              <a:t>年</a:t>
            </a:r>
            <a:r>
              <a:rPr lang="en-US" altLang="zh-CN" sz="2000" b="1" dirty="0">
                <a:solidFill>
                  <a:srgbClr val="00B050"/>
                </a:solidFill>
              </a:rPr>
              <a:t>5</a:t>
            </a:r>
            <a:r>
              <a:rPr lang="zh-CN" altLang="en-US" sz="2000" b="1" dirty="0">
                <a:solidFill>
                  <a:srgbClr val="00B050"/>
                </a:solidFill>
              </a:rPr>
              <a:t>月</a:t>
            </a:r>
            <a:r>
              <a:rPr lang="en-US" altLang="zh-CN" sz="2000" b="1" dirty="0">
                <a:solidFill>
                  <a:srgbClr val="00B050"/>
                </a:solidFill>
              </a:rPr>
              <a:t>22</a:t>
            </a:r>
            <a:r>
              <a:rPr lang="zh-CN" altLang="en-US" sz="2000" b="1" dirty="0">
                <a:solidFill>
                  <a:srgbClr val="00B050"/>
                </a:solidFill>
              </a:rPr>
              <a:t>日至</a:t>
            </a:r>
            <a:r>
              <a:rPr lang="en-US" altLang="zh-CN" sz="2000" b="1" dirty="0">
                <a:solidFill>
                  <a:srgbClr val="00B050"/>
                </a:solidFill>
              </a:rPr>
              <a:t>1996</a:t>
            </a:r>
            <a:r>
              <a:rPr lang="zh-CN" altLang="en-US" sz="2000" b="1" dirty="0">
                <a:solidFill>
                  <a:srgbClr val="00B050"/>
                </a:solidFill>
              </a:rPr>
              <a:t>年</a:t>
            </a:r>
            <a:r>
              <a:rPr lang="en-US" altLang="zh-CN" sz="2000" b="1" dirty="0">
                <a:solidFill>
                  <a:srgbClr val="00B050"/>
                </a:solidFill>
              </a:rPr>
              <a:t>1</a:t>
            </a:r>
            <a:r>
              <a:rPr lang="zh-CN" altLang="en-US" sz="2000" b="1" dirty="0">
                <a:solidFill>
                  <a:srgbClr val="00B050"/>
                </a:solidFill>
              </a:rPr>
              <a:t>月</a:t>
            </a:r>
            <a:r>
              <a:rPr lang="en-US" altLang="zh-CN" sz="2000" b="1" dirty="0">
                <a:solidFill>
                  <a:srgbClr val="00B050"/>
                </a:solidFill>
              </a:rPr>
              <a:t>19</a:t>
            </a:r>
            <a:r>
              <a:rPr lang="zh-CN" altLang="en-US" sz="2000" b="1" dirty="0">
                <a:solidFill>
                  <a:srgbClr val="00B050"/>
                </a:solidFill>
              </a:rPr>
              <a:t>日</a:t>
            </a:r>
          </a:p>
        </p:txBody>
      </p:sp>
    </p:spTree>
    <p:extLst>
      <p:ext uri="{BB962C8B-B14F-4D97-AF65-F5344CB8AC3E}">
        <p14:creationId xmlns:p14="http://schemas.microsoft.com/office/powerpoint/2010/main" val="292528879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从</a:t>
            </a:r>
            <a:r>
              <a:rPr lang="en-US" altLang="zh-CN" sz="1800" dirty="0"/>
              <a:t>1995</a:t>
            </a:r>
            <a:r>
              <a:rPr lang="zh-CN" altLang="en-US" sz="1800" dirty="0"/>
              <a:t>年的</a:t>
            </a:r>
            <a:r>
              <a:rPr lang="en-US" altLang="zh-CN" sz="1800" dirty="0"/>
              <a:t>8</a:t>
            </a:r>
            <a:r>
              <a:rPr lang="zh-CN" altLang="en-US" sz="1800" dirty="0"/>
              <a:t>月开始，当时仅仅</a:t>
            </a:r>
            <a:r>
              <a:rPr lang="en-US" altLang="zh-CN" sz="1800" dirty="0"/>
              <a:t>3</a:t>
            </a:r>
            <a:r>
              <a:rPr lang="zh-CN" altLang="en-US" sz="1800" dirty="0"/>
              <a:t>倍市盈率的四川长虹开始悄悄走强，业绩白马股票逐步受到主流资金的关注。至</a:t>
            </a:r>
            <a:r>
              <a:rPr lang="en-US" altLang="zh-CN" sz="1800" dirty="0"/>
              <a:t>1996</a:t>
            </a:r>
            <a:r>
              <a:rPr lang="zh-CN" altLang="en-US" sz="1800" dirty="0"/>
              <a:t>年</a:t>
            </a:r>
            <a:r>
              <a:rPr lang="en-US" altLang="zh-CN" sz="1800" dirty="0"/>
              <a:t>1</a:t>
            </a:r>
            <a:r>
              <a:rPr lang="zh-CN" altLang="en-US" sz="1800" dirty="0"/>
              <a:t>月</a:t>
            </a:r>
            <a:r>
              <a:rPr lang="en-US" altLang="zh-CN" sz="1800" dirty="0"/>
              <a:t>19</a:t>
            </a:r>
            <a:r>
              <a:rPr lang="zh-CN" altLang="en-US" sz="1800" dirty="0"/>
              <a:t>日，股指达到阶段低点</a:t>
            </a:r>
            <a:r>
              <a:rPr lang="en-US" altLang="zh-CN" sz="1800" dirty="0"/>
              <a:t>512</a:t>
            </a:r>
            <a:r>
              <a:rPr lang="zh-CN" altLang="en-US" sz="1800" dirty="0"/>
              <a:t>点，绩优股股价普遍超跌，新</a:t>
            </a:r>
            <a:r>
              <a:rPr lang="zh-CN" altLang="en-US" sz="1800" dirty="0" smtClean="0"/>
              <a:t>一轮牛市行情</a:t>
            </a:r>
            <a:r>
              <a:rPr lang="zh-CN" altLang="en-US" sz="1800" dirty="0"/>
              <a:t>条件具备。</a:t>
            </a:r>
          </a:p>
          <a:p>
            <a:endParaRPr lang="en-US" altLang="zh-CN" sz="1800" dirty="0" smtClean="0"/>
          </a:p>
          <a:p>
            <a:r>
              <a:rPr lang="zh-CN" altLang="en-US" sz="1800" dirty="0" smtClean="0"/>
              <a:t>崇尚</a:t>
            </a:r>
            <a:r>
              <a:rPr lang="zh-CN" altLang="en-US" sz="1800" dirty="0"/>
              <a:t>绩</a:t>
            </a:r>
            <a:r>
              <a:rPr lang="zh-CN" altLang="en-US" sz="1800" dirty="0" smtClean="0"/>
              <a:t>优股开始</a:t>
            </a:r>
            <a:r>
              <a:rPr lang="zh-CN" altLang="en-US" sz="1800" dirty="0"/>
              <a:t>成为市场主流投资理念，深发展、四川长虹、深科技、湖北兴化等龙头股均为业绩极佳的绩优成长股，在这些股票的带领下，股指重新回到</a:t>
            </a:r>
            <a:r>
              <a:rPr lang="en-US" altLang="zh-CN" sz="1800" dirty="0"/>
              <a:t>1510</a:t>
            </a:r>
            <a:r>
              <a:rPr lang="zh-CN" altLang="en-US" sz="1800" dirty="0"/>
              <a:t>点，这些股票创造</a:t>
            </a:r>
            <a:r>
              <a:rPr lang="zh-CN" altLang="en-US" sz="1800" dirty="0" smtClean="0"/>
              <a:t>的投资神话也给当时的股民进行</a:t>
            </a:r>
            <a:r>
              <a:rPr lang="zh-CN" altLang="en-US" sz="1800" dirty="0"/>
              <a:t>了一场鲜活</a:t>
            </a:r>
            <a:r>
              <a:rPr lang="zh-CN" altLang="en-US" sz="1800" dirty="0" smtClean="0"/>
              <a:t>的价值投资教育</a:t>
            </a:r>
            <a:r>
              <a:rPr lang="zh-CN" altLang="en-US" sz="1800" dirty="0"/>
              <a:t>。</a:t>
            </a:r>
          </a:p>
        </p:txBody>
      </p:sp>
      <p:sp>
        <p:nvSpPr>
          <p:cNvPr id="4" name="标题 3"/>
          <p:cNvSpPr>
            <a:spLocks noGrp="1"/>
          </p:cNvSpPr>
          <p:nvPr>
            <p:ph type="title"/>
          </p:nvPr>
        </p:nvSpPr>
        <p:spPr/>
        <p:txBody>
          <a:bodyPr/>
          <a:lstStyle/>
          <a:p>
            <a:r>
              <a:rPr lang="zh-CN" altLang="en-US" sz="2000" b="1" dirty="0">
                <a:solidFill>
                  <a:srgbClr val="FF0000"/>
                </a:solidFill>
              </a:rPr>
              <a:t>第五次大牛市：</a:t>
            </a:r>
            <a:r>
              <a:rPr lang="en-US" altLang="zh-CN" sz="2000" b="1" dirty="0">
                <a:solidFill>
                  <a:srgbClr val="FF0000"/>
                </a:solidFill>
              </a:rPr>
              <a:t>1996</a:t>
            </a:r>
            <a:r>
              <a:rPr lang="zh-CN" altLang="en-US" sz="2000" b="1" dirty="0">
                <a:solidFill>
                  <a:srgbClr val="FF0000"/>
                </a:solidFill>
              </a:rPr>
              <a:t>年</a:t>
            </a:r>
            <a:r>
              <a:rPr lang="en-US" altLang="zh-CN" sz="2000" b="1" dirty="0">
                <a:solidFill>
                  <a:srgbClr val="FF0000"/>
                </a:solidFill>
              </a:rPr>
              <a:t>1</a:t>
            </a:r>
            <a:r>
              <a:rPr lang="zh-CN" altLang="en-US" sz="2000" b="1" dirty="0">
                <a:solidFill>
                  <a:srgbClr val="FF0000"/>
                </a:solidFill>
              </a:rPr>
              <a:t>月</a:t>
            </a:r>
            <a:r>
              <a:rPr lang="en-US" altLang="zh-CN" sz="2000" b="1" dirty="0">
                <a:solidFill>
                  <a:srgbClr val="FF0000"/>
                </a:solidFill>
              </a:rPr>
              <a:t>19</a:t>
            </a:r>
            <a:r>
              <a:rPr lang="zh-CN" altLang="en-US" sz="2000" b="1" dirty="0">
                <a:solidFill>
                  <a:srgbClr val="FF0000"/>
                </a:solidFill>
              </a:rPr>
              <a:t>日至</a:t>
            </a:r>
            <a:r>
              <a:rPr lang="en-US" altLang="zh-CN" sz="2000" b="1" dirty="0">
                <a:solidFill>
                  <a:srgbClr val="FF0000"/>
                </a:solidFill>
              </a:rPr>
              <a:t>1997</a:t>
            </a:r>
            <a:r>
              <a:rPr lang="zh-CN" altLang="en-US" sz="2000" b="1" dirty="0">
                <a:solidFill>
                  <a:srgbClr val="FF0000"/>
                </a:solidFill>
              </a:rPr>
              <a:t>年</a:t>
            </a:r>
            <a:r>
              <a:rPr lang="en-US" altLang="zh-CN" sz="2000" b="1" dirty="0">
                <a:solidFill>
                  <a:srgbClr val="FF0000"/>
                </a:solidFill>
              </a:rPr>
              <a:t>5</a:t>
            </a:r>
            <a:r>
              <a:rPr lang="zh-CN" altLang="en-US" sz="2000" b="1" dirty="0">
                <a:solidFill>
                  <a:srgbClr val="FF0000"/>
                </a:solidFill>
              </a:rPr>
              <a:t>月</a:t>
            </a:r>
            <a:r>
              <a:rPr lang="en-US" altLang="zh-CN" sz="2000" b="1" dirty="0">
                <a:solidFill>
                  <a:srgbClr val="FF0000"/>
                </a:solidFill>
              </a:rPr>
              <a:t>12</a:t>
            </a:r>
            <a:r>
              <a:rPr lang="zh-CN" altLang="en-US" sz="2000" b="1" dirty="0">
                <a:solidFill>
                  <a:srgbClr val="FF0000"/>
                </a:solidFill>
              </a:rPr>
              <a:t>日</a:t>
            </a:r>
          </a:p>
        </p:txBody>
      </p:sp>
    </p:spTree>
    <p:extLst>
      <p:ext uri="{BB962C8B-B14F-4D97-AF65-F5344CB8AC3E}">
        <p14:creationId xmlns:p14="http://schemas.microsoft.com/office/powerpoint/2010/main" val="358091398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43558"/>
            <a:ext cx="8496944" cy="4176464"/>
          </a:xfrm>
        </p:spPr>
        <p:txBody>
          <a:bodyPr/>
          <a:lstStyle/>
          <a:p>
            <a:endParaRPr lang="en-US" altLang="zh-CN" sz="1600" dirty="0" smtClean="0"/>
          </a:p>
          <a:p>
            <a:r>
              <a:rPr lang="zh-CN" altLang="zh-CN" sz="1600" dirty="0"/>
              <a:t>从</a:t>
            </a:r>
            <a:r>
              <a:rPr lang="en-US" altLang="zh-CN" sz="1600" dirty="0"/>
              <a:t>1996</a:t>
            </a:r>
            <a:r>
              <a:rPr lang="zh-CN" altLang="zh-CN" sz="1600" dirty="0"/>
              <a:t>年</a:t>
            </a:r>
            <a:r>
              <a:rPr lang="en-US" altLang="zh-CN" sz="1600" dirty="0"/>
              <a:t>10</a:t>
            </a:r>
            <a:r>
              <a:rPr lang="zh-CN" altLang="zh-CN" sz="1600" dirty="0"/>
              <a:t>月</a:t>
            </a:r>
            <a:r>
              <a:rPr lang="en-US" altLang="zh-CN" sz="1600" dirty="0"/>
              <a:t>22</a:t>
            </a:r>
            <a:r>
              <a:rPr lang="zh-CN" altLang="zh-CN" sz="1600" dirty="0"/>
              <a:t>日起，中国证监会开始连续发布多道通知和评论，警告市场方方面面不要从事融资交易，严禁操纵市场，查处机构违规事件，</a:t>
            </a:r>
            <a:r>
              <a:rPr lang="zh-CN" altLang="en-US" sz="1600" dirty="0"/>
              <a:t> </a:t>
            </a:r>
            <a:r>
              <a:rPr lang="en-US" altLang="zh-CN" sz="1600" dirty="0" smtClean="0"/>
              <a:t>1996</a:t>
            </a:r>
            <a:r>
              <a:rPr lang="zh-CN" altLang="en-US" sz="1600" dirty="0"/>
              <a:t>年</a:t>
            </a:r>
            <a:r>
              <a:rPr lang="en-US" altLang="zh-CN" sz="1600" dirty="0"/>
              <a:t>12</a:t>
            </a:r>
            <a:r>
              <a:rPr lang="zh-CN" altLang="en-US" sz="1600" dirty="0"/>
              <a:t>月</a:t>
            </a:r>
            <a:r>
              <a:rPr lang="en-US" altLang="zh-CN" sz="1600" dirty="0"/>
              <a:t>16</a:t>
            </a:r>
            <a:r>
              <a:rPr lang="zh-CN" altLang="en-US" sz="1600" dirty="0"/>
              <a:t>日，一篇短短数千字名为</a:t>
            </a:r>
            <a:r>
              <a:rPr lang="en-US" altLang="zh-CN" sz="1600" dirty="0"/>
              <a:t>《</a:t>
            </a:r>
            <a:r>
              <a:rPr lang="zh-CN" altLang="en-US" sz="1600" dirty="0"/>
              <a:t>正确认识当前股票市场</a:t>
            </a:r>
            <a:r>
              <a:rPr lang="en-US" altLang="zh-CN" sz="1600" dirty="0"/>
              <a:t>》</a:t>
            </a:r>
            <a:r>
              <a:rPr lang="zh-CN" altLang="en-US" sz="1600" dirty="0"/>
              <a:t>的特约评论员文章在</a:t>
            </a:r>
            <a:r>
              <a:rPr lang="en-US" altLang="zh-CN" sz="1600" dirty="0"/>
              <a:t>《</a:t>
            </a:r>
            <a:r>
              <a:rPr lang="zh-CN" altLang="en-US" sz="1600" dirty="0"/>
              <a:t>人民日报</a:t>
            </a:r>
            <a:r>
              <a:rPr lang="en-US" altLang="zh-CN" sz="1600" dirty="0"/>
              <a:t>》</a:t>
            </a:r>
            <a:r>
              <a:rPr lang="zh-CN" altLang="en-US" sz="1600" dirty="0"/>
              <a:t>当天的头版发表。文章指出，股市存在严重投机行为，提醒股民暴涨必有暴跌</a:t>
            </a:r>
            <a:r>
              <a:rPr lang="zh-CN" altLang="en-US" sz="1600" dirty="0" smtClean="0"/>
              <a:t>。文章</a:t>
            </a:r>
            <a:r>
              <a:rPr lang="zh-CN" altLang="en-US" sz="1600" dirty="0"/>
              <a:t>口气之严厉、用词之尖锐（如“搬起石头砸自己的脚”、“将扰乱市场秩序的‘害群之马’清除出证券市场”），都使人联想到过去的政治风暴</a:t>
            </a:r>
            <a:r>
              <a:rPr lang="zh-CN" altLang="en-US" sz="1600" dirty="0" smtClean="0"/>
              <a:t>。</a:t>
            </a:r>
            <a:endParaRPr lang="en-US" altLang="zh-CN" sz="1600" dirty="0" smtClean="0"/>
          </a:p>
          <a:p>
            <a:r>
              <a:rPr lang="en-US" altLang="zh-CN" sz="1600" dirty="0"/>
              <a:t>12</a:t>
            </a:r>
            <a:r>
              <a:rPr lang="zh-CN" altLang="zh-CN" sz="1600" dirty="0"/>
              <a:t>月</a:t>
            </a:r>
            <a:r>
              <a:rPr lang="en-US" altLang="zh-CN" sz="1600" dirty="0"/>
              <a:t>16</a:t>
            </a:r>
            <a:r>
              <a:rPr lang="zh-CN" altLang="zh-CN" sz="1600" dirty="0"/>
              <a:t>日，两地市场开始执行股票交易价格涨跌幅</a:t>
            </a:r>
            <a:r>
              <a:rPr lang="en-US" altLang="zh-CN" sz="1600" dirty="0"/>
              <a:t>10%</a:t>
            </a:r>
            <a:r>
              <a:rPr lang="zh-CN" altLang="zh-CN" sz="1600" dirty="0"/>
              <a:t>的新规定</a:t>
            </a:r>
            <a:r>
              <a:rPr lang="zh-CN" altLang="zh-CN" sz="1600" dirty="0" smtClean="0"/>
              <a:t>，</a:t>
            </a:r>
            <a:r>
              <a:rPr lang="zh-CN" altLang="en-US" sz="1600" dirty="0" smtClean="0"/>
              <a:t>除了新股，</a:t>
            </a:r>
            <a:r>
              <a:rPr lang="zh-CN" altLang="en-US" sz="1600" dirty="0"/>
              <a:t>当天所有</a:t>
            </a:r>
            <a:r>
              <a:rPr lang="en-US" altLang="zh-CN" sz="1600" dirty="0"/>
              <a:t>610</a:t>
            </a:r>
            <a:r>
              <a:rPr lang="zh-CN" altLang="en-US" sz="1600" dirty="0"/>
              <a:t>只股票和基金全部跌停，第二天又是全线跌停</a:t>
            </a:r>
            <a:r>
              <a:rPr lang="zh-CN" altLang="en-US" sz="1600" dirty="0" smtClean="0"/>
              <a:t>。</a:t>
            </a:r>
            <a:r>
              <a:rPr lang="en-US" altLang="zh-CN" sz="1600" dirty="0" smtClean="0"/>
              <a:t>10</a:t>
            </a:r>
            <a:r>
              <a:rPr lang="zh-CN" altLang="en-US" sz="1600" dirty="0" smtClean="0"/>
              <a:t>个交易日沪指重挫</a:t>
            </a:r>
            <a:r>
              <a:rPr lang="en-US" altLang="zh-CN" sz="1600" dirty="0" smtClean="0"/>
              <a:t>32%</a:t>
            </a:r>
            <a:r>
              <a:rPr lang="zh-CN" altLang="en-US" sz="1600" dirty="0" smtClean="0"/>
              <a:t>。此时</a:t>
            </a:r>
            <a:r>
              <a:rPr lang="zh-CN" altLang="en-US" sz="1600" dirty="0"/>
              <a:t>，管理层又感到害怕了，忙放低身段，说自己是如何如何爱护股市的，中国股市还是光明的，等等</a:t>
            </a:r>
            <a:r>
              <a:rPr lang="zh-CN" altLang="en-US" sz="1600" dirty="0" smtClean="0"/>
              <a:t>。</a:t>
            </a:r>
            <a:endParaRPr lang="en-US" altLang="zh-CN" sz="1600" dirty="0" smtClean="0"/>
          </a:p>
          <a:p>
            <a:r>
              <a:rPr lang="zh-CN" altLang="en-US" sz="1600" dirty="0"/>
              <a:t>这次调整是硬用行政手段压下来的</a:t>
            </a:r>
            <a:r>
              <a:rPr lang="zh-CN" altLang="en-US" sz="1600" dirty="0" smtClean="0"/>
              <a:t>，政策风险是最大的风险。</a:t>
            </a:r>
            <a:endParaRPr lang="zh-CN" altLang="en-US" sz="1600" dirty="0"/>
          </a:p>
        </p:txBody>
      </p:sp>
      <p:sp>
        <p:nvSpPr>
          <p:cNvPr id="4" name="标题 3"/>
          <p:cNvSpPr>
            <a:spLocks noGrp="1"/>
          </p:cNvSpPr>
          <p:nvPr>
            <p:ph type="title"/>
          </p:nvPr>
        </p:nvSpPr>
        <p:spPr/>
        <p:txBody>
          <a:bodyPr/>
          <a:lstStyle/>
          <a:p>
            <a:r>
              <a:rPr lang="zh-CN" altLang="en-US" sz="2000" b="1" dirty="0" smtClean="0"/>
              <a:t>诡异的调控导致牛市中途暴跌</a:t>
            </a:r>
            <a:endParaRPr lang="zh-CN" altLang="en-US" sz="2000" b="1" dirty="0"/>
          </a:p>
        </p:txBody>
      </p:sp>
    </p:spTree>
    <p:extLst>
      <p:ext uri="{BB962C8B-B14F-4D97-AF65-F5344CB8AC3E}">
        <p14:creationId xmlns:p14="http://schemas.microsoft.com/office/powerpoint/2010/main" val="151609967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1997</a:t>
            </a:r>
            <a:r>
              <a:rPr lang="zh-CN" altLang="en-US" sz="1800" dirty="0"/>
              <a:t>年</a:t>
            </a:r>
            <a:r>
              <a:rPr lang="en-US" altLang="zh-CN" sz="1800" dirty="0"/>
              <a:t>2</a:t>
            </a:r>
            <a:r>
              <a:rPr lang="zh-CN" altLang="en-US" sz="1800" dirty="0"/>
              <a:t>月</a:t>
            </a:r>
            <a:r>
              <a:rPr lang="en-US" altLang="zh-CN" sz="1800" dirty="0"/>
              <a:t>18</a:t>
            </a:r>
            <a:r>
              <a:rPr lang="zh-CN" altLang="en-US" sz="1800" dirty="0"/>
              <a:t>日星期二：受到领导人病危传闻的影响，沪深股市大跌，上证指数大跌</a:t>
            </a:r>
            <a:r>
              <a:rPr lang="en-US" altLang="zh-CN" sz="1800" dirty="0"/>
              <a:t>8.91</a:t>
            </a:r>
            <a:r>
              <a:rPr lang="zh-CN" altLang="en-US" sz="1800" dirty="0"/>
              <a:t>％。 </a:t>
            </a:r>
            <a:endParaRPr lang="en-US" altLang="zh-CN" sz="1800" dirty="0" smtClean="0"/>
          </a:p>
          <a:p>
            <a:r>
              <a:rPr lang="en-US" altLang="zh-CN" sz="1800" dirty="0" smtClean="0"/>
              <a:t>1997</a:t>
            </a:r>
            <a:r>
              <a:rPr lang="zh-CN" altLang="en-US" sz="1800" dirty="0"/>
              <a:t>年</a:t>
            </a:r>
            <a:r>
              <a:rPr lang="en-US" altLang="zh-CN" sz="1800" dirty="0"/>
              <a:t>2</a:t>
            </a:r>
            <a:r>
              <a:rPr lang="zh-CN" altLang="en-US" sz="1800" dirty="0"/>
              <a:t>月</a:t>
            </a:r>
            <a:r>
              <a:rPr lang="en-US" altLang="zh-CN" sz="1800" dirty="0"/>
              <a:t>19</a:t>
            </a:r>
            <a:r>
              <a:rPr lang="zh-CN" altLang="en-US" sz="1800" dirty="0"/>
              <a:t>日星期三：一代伟人邓小平逝世。股市出现剧烈波动</a:t>
            </a:r>
            <a:r>
              <a:rPr lang="zh-CN" altLang="en-US" sz="1800" dirty="0" smtClean="0"/>
              <a:t>。</a:t>
            </a:r>
            <a:endParaRPr lang="en-US" altLang="zh-CN" sz="1800" dirty="0" smtClean="0"/>
          </a:p>
          <a:p>
            <a:r>
              <a:rPr lang="en-US" altLang="zh-CN" sz="1800" dirty="0" smtClean="0"/>
              <a:t>1997</a:t>
            </a:r>
            <a:r>
              <a:rPr lang="zh-CN" altLang="en-US" sz="1800" dirty="0"/>
              <a:t>年</a:t>
            </a:r>
            <a:r>
              <a:rPr lang="en-US" altLang="zh-CN" sz="1800" dirty="0"/>
              <a:t>2</a:t>
            </a:r>
            <a:r>
              <a:rPr lang="zh-CN" altLang="en-US" sz="1800" dirty="0"/>
              <a:t>月</a:t>
            </a:r>
            <a:r>
              <a:rPr lang="en-US" altLang="zh-CN" sz="1800" dirty="0"/>
              <a:t>20</a:t>
            </a:r>
            <a:r>
              <a:rPr lang="zh-CN" altLang="en-US" sz="1800" dirty="0"/>
              <a:t>日：上证指数以</a:t>
            </a:r>
            <a:r>
              <a:rPr lang="en-US" altLang="zh-CN" sz="1800" dirty="0"/>
              <a:t>9.61</a:t>
            </a:r>
            <a:r>
              <a:rPr lang="zh-CN" altLang="en-US" sz="1800" dirty="0"/>
              <a:t>％的跌停开盘，但当日在主力的护盘下出现低开高走的大阳线，收盘涨了</a:t>
            </a:r>
            <a:r>
              <a:rPr lang="en-US" altLang="zh-CN" sz="1800" dirty="0"/>
              <a:t>0.25</a:t>
            </a:r>
            <a:r>
              <a:rPr lang="zh-CN" altLang="en-US" sz="1800" dirty="0"/>
              <a:t>％。当天的跌停最低价</a:t>
            </a:r>
            <a:r>
              <a:rPr lang="en-US" altLang="zh-CN" sz="1800" dirty="0"/>
              <a:t>870.18</a:t>
            </a:r>
            <a:r>
              <a:rPr lang="zh-CN" altLang="en-US" sz="1800" dirty="0"/>
              <a:t>点成为全年最低点。第二天大涨</a:t>
            </a:r>
            <a:r>
              <a:rPr lang="en-US" altLang="zh-CN" sz="1800" dirty="0"/>
              <a:t>5.39</a:t>
            </a:r>
            <a:r>
              <a:rPr lang="zh-CN" altLang="en-US" sz="1800" dirty="0"/>
              <a:t>％。 </a:t>
            </a:r>
            <a:endParaRPr lang="en-US" altLang="zh-CN" sz="1800" dirty="0" smtClean="0"/>
          </a:p>
          <a:p>
            <a:r>
              <a:rPr lang="zh-CN" altLang="en-US" sz="1800" dirty="0" smtClean="0"/>
              <a:t>此后指数一路上扬至</a:t>
            </a:r>
            <a:r>
              <a:rPr lang="en-US" altLang="zh-CN" sz="1800" dirty="0" smtClean="0"/>
              <a:t>5</a:t>
            </a:r>
            <a:r>
              <a:rPr lang="zh-CN" altLang="en-US" sz="1800" dirty="0" smtClean="0"/>
              <a:t>月</a:t>
            </a:r>
            <a:r>
              <a:rPr lang="en-US" altLang="zh-CN" sz="1800" dirty="0" smtClean="0"/>
              <a:t>12</a:t>
            </a:r>
            <a:r>
              <a:rPr lang="zh-CN" altLang="en-US" sz="1800" dirty="0" smtClean="0"/>
              <a:t>日高点。</a:t>
            </a:r>
            <a:endParaRPr lang="zh-CN" altLang="en-US" sz="1800" dirty="0"/>
          </a:p>
        </p:txBody>
      </p:sp>
      <p:sp>
        <p:nvSpPr>
          <p:cNvPr id="4" name="标题 3"/>
          <p:cNvSpPr>
            <a:spLocks noGrp="1"/>
          </p:cNvSpPr>
          <p:nvPr>
            <p:ph type="title"/>
          </p:nvPr>
        </p:nvSpPr>
        <p:spPr/>
        <p:txBody>
          <a:bodyPr/>
          <a:lstStyle/>
          <a:p>
            <a:r>
              <a:rPr lang="zh-CN" altLang="en-US" sz="2000" b="1" dirty="0" smtClean="0"/>
              <a:t>邓小平去世</a:t>
            </a:r>
            <a:endParaRPr lang="zh-CN" altLang="en-US" sz="2000" b="1" dirty="0"/>
          </a:p>
        </p:txBody>
      </p:sp>
    </p:spTree>
    <p:extLst>
      <p:ext uri="{BB962C8B-B14F-4D97-AF65-F5344CB8AC3E}">
        <p14:creationId xmlns:p14="http://schemas.microsoft.com/office/powerpoint/2010/main" val="316747692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915567"/>
            <a:ext cx="7992888" cy="1872207"/>
          </a:xfrm>
        </p:spPr>
      </p:pic>
      <p:sp>
        <p:nvSpPr>
          <p:cNvPr id="4" name="标题 3"/>
          <p:cNvSpPr>
            <a:spLocks noGrp="1"/>
          </p:cNvSpPr>
          <p:nvPr>
            <p:ph type="title"/>
          </p:nvPr>
        </p:nvSpPr>
        <p:spPr/>
        <p:txBody>
          <a:bodyPr/>
          <a:lstStyle/>
          <a:p>
            <a:r>
              <a:rPr lang="zh-CN" altLang="en-US" sz="2000" b="1" dirty="0" smtClean="0"/>
              <a:t>沪深两地斗法：四川长虹陆家嘴</a:t>
            </a:r>
            <a:r>
              <a:rPr lang="en-US" altLang="zh-CN" sz="2000" b="1" dirty="0" smtClean="0"/>
              <a:t>PK</a:t>
            </a:r>
            <a:r>
              <a:rPr lang="zh-CN" altLang="en-US" sz="2000" b="1" dirty="0"/>
              <a:t>深</a:t>
            </a:r>
            <a:r>
              <a:rPr lang="zh-CN" altLang="en-US" sz="2000" b="1" dirty="0" smtClean="0"/>
              <a:t>发展</a:t>
            </a:r>
            <a:endParaRPr lang="zh-CN" altLang="en-US" sz="2000" b="1"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219822"/>
            <a:ext cx="8064896" cy="1648725"/>
          </a:xfrm>
          <a:prstGeom prst="rect">
            <a:avLst/>
          </a:prstGeom>
        </p:spPr>
      </p:pic>
    </p:spTree>
    <p:extLst>
      <p:ext uri="{BB962C8B-B14F-4D97-AF65-F5344CB8AC3E}">
        <p14:creationId xmlns:p14="http://schemas.microsoft.com/office/powerpoint/2010/main" val="365136197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43558"/>
            <a:ext cx="8496944" cy="4176464"/>
          </a:xfrm>
        </p:spPr>
        <p:txBody>
          <a:bodyPr/>
          <a:lstStyle/>
          <a:p>
            <a:endParaRPr lang="en-US" altLang="zh-CN" sz="1600" dirty="0" smtClean="0"/>
          </a:p>
          <a:p>
            <a:r>
              <a:rPr lang="zh-CN" altLang="zh-CN" sz="1600" dirty="0" smtClean="0"/>
              <a:t>在</a:t>
            </a:r>
            <a:r>
              <a:rPr lang="zh-CN" altLang="zh-CN" sz="1600" dirty="0"/>
              <a:t>政府</a:t>
            </a:r>
            <a:r>
              <a:rPr lang="en-US" altLang="zh-CN" sz="1600" dirty="0"/>
              <a:t>“</a:t>
            </a:r>
            <a:r>
              <a:rPr lang="zh-CN" altLang="zh-CN" sz="1600" dirty="0"/>
              <a:t>提高股票</a:t>
            </a:r>
            <a:r>
              <a:rPr lang="zh-CN" altLang="zh-CN" sz="1600" dirty="0" smtClean="0"/>
              <a:t>印花税</a:t>
            </a:r>
            <a:r>
              <a:rPr lang="zh-CN" altLang="en-US" sz="1600" dirty="0" smtClean="0"/>
              <a:t>（</a:t>
            </a:r>
            <a:r>
              <a:rPr lang="en-US" altLang="zh-CN" sz="1600" dirty="0"/>
              <a:t> 1997</a:t>
            </a:r>
            <a:r>
              <a:rPr lang="zh-CN" altLang="en-US" sz="1600" dirty="0"/>
              <a:t>年</a:t>
            </a:r>
            <a:r>
              <a:rPr lang="en-US" altLang="zh-CN" sz="1600" dirty="0"/>
              <a:t>5</a:t>
            </a:r>
            <a:r>
              <a:rPr lang="zh-CN" altLang="en-US" sz="1600" dirty="0"/>
              <a:t>月</a:t>
            </a:r>
            <a:r>
              <a:rPr lang="en-US" altLang="zh-CN" sz="1600" dirty="0"/>
              <a:t>10</a:t>
            </a:r>
            <a:r>
              <a:rPr lang="zh-CN" altLang="en-US" sz="1600" dirty="0"/>
              <a:t>日</a:t>
            </a:r>
            <a:r>
              <a:rPr lang="en-US" altLang="zh-CN" sz="1600" dirty="0"/>
              <a:t>(</a:t>
            </a:r>
            <a:r>
              <a:rPr lang="zh-CN" altLang="en-US" sz="1600" dirty="0"/>
              <a:t>周六</a:t>
            </a:r>
            <a:r>
              <a:rPr lang="en-US" altLang="zh-CN" sz="1600" dirty="0"/>
              <a:t>)</a:t>
            </a:r>
            <a:r>
              <a:rPr lang="zh-CN" altLang="en-US" sz="1600" dirty="0"/>
              <a:t>印花税由千三上调至千五）</a:t>
            </a:r>
            <a:r>
              <a:rPr lang="en-US" altLang="zh-CN" sz="1600" dirty="0" smtClean="0"/>
              <a:t>” </a:t>
            </a:r>
            <a:r>
              <a:rPr lang="zh-CN" altLang="zh-CN" sz="1600" dirty="0" smtClean="0"/>
              <a:t>、</a:t>
            </a:r>
            <a:r>
              <a:rPr lang="en-US" altLang="zh-CN" sz="1600" dirty="0"/>
              <a:t>“</a:t>
            </a:r>
            <a:r>
              <a:rPr lang="zh-CN" altLang="zh-CN" sz="1600" dirty="0"/>
              <a:t>严禁国有企业和上市公司炒作股票</a:t>
            </a:r>
            <a:r>
              <a:rPr lang="en-US" altLang="zh-CN" sz="1600" dirty="0"/>
              <a:t>”</a:t>
            </a:r>
            <a:r>
              <a:rPr lang="zh-CN" altLang="zh-CN" sz="1600" dirty="0"/>
              <a:t>，尤其是宣布将股票发行额度扩大到</a:t>
            </a:r>
            <a:r>
              <a:rPr lang="en-US" altLang="zh-CN" sz="1600" dirty="0"/>
              <a:t>300</a:t>
            </a:r>
            <a:r>
              <a:rPr lang="zh-CN" altLang="zh-CN" sz="1600" dirty="0"/>
              <a:t>亿元后，</a:t>
            </a:r>
            <a:r>
              <a:rPr lang="en-US" altLang="zh-CN" sz="1600" dirty="0"/>
              <a:t>1996</a:t>
            </a:r>
            <a:r>
              <a:rPr lang="zh-CN" altLang="zh-CN" sz="1600" dirty="0"/>
              <a:t>年以来的牛市终于夭折</a:t>
            </a:r>
            <a:r>
              <a:rPr lang="zh-CN" altLang="zh-CN" sz="1600" dirty="0" smtClean="0"/>
              <a:t>。严重</a:t>
            </a:r>
            <a:r>
              <a:rPr lang="zh-CN" altLang="zh-CN" sz="1600" dirty="0"/>
              <a:t>的供需矛盾使二级市场出现极度失血，持续</a:t>
            </a:r>
            <a:r>
              <a:rPr lang="en-US" altLang="zh-CN" sz="1600" dirty="0"/>
              <a:t>2</a:t>
            </a:r>
            <a:r>
              <a:rPr lang="zh-CN" altLang="zh-CN" sz="1600" dirty="0"/>
              <a:t>年的熊市就此</a:t>
            </a:r>
            <a:r>
              <a:rPr lang="zh-CN" altLang="zh-CN" sz="1600" dirty="0" smtClean="0"/>
              <a:t>展开</a:t>
            </a:r>
            <a:r>
              <a:rPr lang="zh-CN" altLang="en-US" sz="1600" dirty="0" smtClean="0"/>
              <a:t>，跌幅</a:t>
            </a:r>
            <a:r>
              <a:rPr lang="en-US" altLang="zh-CN" sz="1600" dirty="0" smtClean="0"/>
              <a:t>30%</a:t>
            </a:r>
            <a:r>
              <a:rPr lang="zh-CN" altLang="en-US" sz="1600" dirty="0" smtClean="0"/>
              <a:t>。</a:t>
            </a:r>
            <a:endParaRPr lang="en-US" altLang="zh-CN" sz="1600" dirty="0" smtClean="0"/>
          </a:p>
          <a:p>
            <a:r>
              <a:rPr lang="zh-CN" altLang="en-US" sz="1600" dirty="0" smtClean="0"/>
              <a:t>严格来讲，是持续两年的震荡市。</a:t>
            </a:r>
            <a:endParaRPr lang="zh-CN" altLang="zh-CN" sz="1600" dirty="0"/>
          </a:p>
          <a:p>
            <a:endParaRPr lang="zh-CN" altLang="en-US" sz="1600" dirty="0"/>
          </a:p>
        </p:txBody>
      </p:sp>
      <p:sp>
        <p:nvSpPr>
          <p:cNvPr id="4" name="标题 3"/>
          <p:cNvSpPr>
            <a:spLocks noGrp="1"/>
          </p:cNvSpPr>
          <p:nvPr>
            <p:ph type="title"/>
          </p:nvPr>
        </p:nvSpPr>
        <p:spPr/>
        <p:txBody>
          <a:bodyPr/>
          <a:lstStyle/>
          <a:p>
            <a:r>
              <a:rPr lang="zh-CN" altLang="en-US" sz="2000" b="1" dirty="0">
                <a:solidFill>
                  <a:srgbClr val="00B050"/>
                </a:solidFill>
              </a:rPr>
              <a:t>第五次大熊市：</a:t>
            </a:r>
            <a:r>
              <a:rPr lang="en-US" altLang="zh-CN" sz="2000" b="1" dirty="0">
                <a:solidFill>
                  <a:srgbClr val="00B050"/>
                </a:solidFill>
              </a:rPr>
              <a:t>1997</a:t>
            </a:r>
            <a:r>
              <a:rPr lang="zh-CN" altLang="en-US" sz="2000" b="1" dirty="0">
                <a:solidFill>
                  <a:srgbClr val="00B050"/>
                </a:solidFill>
              </a:rPr>
              <a:t>年</a:t>
            </a:r>
            <a:r>
              <a:rPr lang="en-US" altLang="zh-CN" sz="2000" b="1" dirty="0">
                <a:solidFill>
                  <a:srgbClr val="00B050"/>
                </a:solidFill>
              </a:rPr>
              <a:t>5</a:t>
            </a:r>
            <a:r>
              <a:rPr lang="zh-CN" altLang="en-US" sz="2000" b="1" dirty="0">
                <a:solidFill>
                  <a:srgbClr val="00B050"/>
                </a:solidFill>
              </a:rPr>
              <a:t>月</a:t>
            </a:r>
            <a:r>
              <a:rPr lang="en-US" altLang="zh-CN" sz="2000" b="1" dirty="0">
                <a:solidFill>
                  <a:srgbClr val="00B050"/>
                </a:solidFill>
              </a:rPr>
              <a:t>12</a:t>
            </a:r>
            <a:r>
              <a:rPr lang="zh-CN" altLang="en-US" sz="2000" b="1" dirty="0">
                <a:solidFill>
                  <a:srgbClr val="00B050"/>
                </a:solidFill>
              </a:rPr>
              <a:t>日至</a:t>
            </a:r>
            <a:r>
              <a:rPr lang="en-US" altLang="zh-CN" sz="2000" b="1" dirty="0">
                <a:solidFill>
                  <a:srgbClr val="00B050"/>
                </a:solidFill>
              </a:rPr>
              <a:t>1999</a:t>
            </a:r>
            <a:r>
              <a:rPr lang="zh-CN" altLang="en-US" sz="2000" b="1" dirty="0">
                <a:solidFill>
                  <a:srgbClr val="00B050"/>
                </a:solidFill>
              </a:rPr>
              <a:t>年</a:t>
            </a:r>
            <a:r>
              <a:rPr lang="en-US" altLang="zh-CN" sz="2000" b="1" dirty="0">
                <a:solidFill>
                  <a:srgbClr val="00B050"/>
                </a:solidFill>
              </a:rPr>
              <a:t>5</a:t>
            </a:r>
            <a:r>
              <a:rPr lang="zh-CN" altLang="en-US" sz="2000" b="1" dirty="0">
                <a:solidFill>
                  <a:srgbClr val="00B050"/>
                </a:solidFill>
              </a:rPr>
              <a:t>月</a:t>
            </a:r>
            <a:r>
              <a:rPr lang="en-US" altLang="zh-CN" sz="2000" b="1" dirty="0">
                <a:solidFill>
                  <a:srgbClr val="00B050"/>
                </a:solidFill>
              </a:rPr>
              <a:t>18</a:t>
            </a:r>
            <a:r>
              <a:rPr lang="zh-CN" altLang="en-US" sz="2000" b="1" dirty="0">
                <a:solidFill>
                  <a:srgbClr val="00B050"/>
                </a:solidFill>
              </a:rPr>
              <a:t>日</a:t>
            </a:r>
          </a:p>
        </p:txBody>
      </p:sp>
    </p:spTree>
    <p:extLst>
      <p:ext uri="{BB962C8B-B14F-4D97-AF65-F5344CB8AC3E}">
        <p14:creationId xmlns:p14="http://schemas.microsoft.com/office/powerpoint/2010/main" val="133785765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长江洪水是继</a:t>
            </a:r>
            <a:r>
              <a:rPr lang="en-US" altLang="zh-CN" sz="1800" dirty="0"/>
              <a:t>1931</a:t>
            </a:r>
            <a:r>
              <a:rPr lang="zh-CN" altLang="en-US" sz="1800" dirty="0"/>
              <a:t>年和</a:t>
            </a:r>
            <a:r>
              <a:rPr lang="en-US" altLang="zh-CN" sz="1800" dirty="0"/>
              <a:t>1954</a:t>
            </a:r>
            <a:r>
              <a:rPr lang="zh-CN" altLang="en-US" sz="1800" dirty="0"/>
              <a:t>年两次洪水后，</a:t>
            </a:r>
            <a:r>
              <a:rPr lang="en-US" altLang="zh-CN" sz="1800" dirty="0"/>
              <a:t>20</a:t>
            </a:r>
            <a:r>
              <a:rPr lang="zh-CN" altLang="en-US" sz="1800" dirty="0"/>
              <a:t>世纪发生的又一次全流域型的特大洪之一；嫩江、松花江洪水同样是</a:t>
            </a:r>
            <a:r>
              <a:rPr lang="en-US" altLang="zh-CN" sz="1800" dirty="0"/>
              <a:t>150</a:t>
            </a:r>
            <a:r>
              <a:rPr lang="zh-CN" altLang="en-US" sz="1800" dirty="0"/>
              <a:t>年来最严重的全流域特大洪水。</a:t>
            </a:r>
            <a:endParaRPr lang="en-US" altLang="zh-CN" sz="1800" dirty="0" smtClean="0"/>
          </a:p>
          <a:p>
            <a:r>
              <a:rPr lang="en-US" altLang="zh-CN" sz="1800" dirty="0" smtClean="0"/>
              <a:t>1998</a:t>
            </a:r>
            <a:r>
              <a:rPr lang="zh-CN" altLang="en-US" sz="1800" dirty="0"/>
              <a:t>年的</a:t>
            </a:r>
            <a:r>
              <a:rPr lang="en-US" altLang="zh-CN" sz="1800" dirty="0" smtClean="0"/>
              <a:t>6</a:t>
            </a:r>
            <a:r>
              <a:rPr lang="zh-CN" altLang="en-US" sz="1800" dirty="0" smtClean="0"/>
              <a:t>、</a:t>
            </a:r>
            <a:r>
              <a:rPr lang="en-US" altLang="zh-CN" sz="1800" dirty="0" smtClean="0"/>
              <a:t>7</a:t>
            </a:r>
            <a:r>
              <a:rPr lang="zh-CN" altLang="en-US" sz="1800" dirty="0" smtClean="0"/>
              <a:t>、</a:t>
            </a:r>
            <a:r>
              <a:rPr lang="en-US" altLang="zh-CN" sz="1800" dirty="0" smtClean="0"/>
              <a:t>8</a:t>
            </a:r>
            <a:r>
              <a:rPr lang="zh-CN" altLang="en-US" sz="1800" dirty="0"/>
              <a:t>月</a:t>
            </a:r>
            <a:r>
              <a:rPr lang="zh-CN" altLang="en-US" sz="1800" dirty="0" smtClean="0"/>
              <a:t>，股市都</a:t>
            </a:r>
            <a:r>
              <a:rPr lang="zh-CN" altLang="en-US" sz="1800" dirty="0"/>
              <a:t>在下跌。尤其是</a:t>
            </a:r>
            <a:r>
              <a:rPr lang="en-US" altLang="zh-CN" sz="1800" dirty="0"/>
              <a:t>8</a:t>
            </a:r>
            <a:r>
              <a:rPr lang="zh-CN" altLang="en-US" sz="1800" dirty="0"/>
              <a:t>月，跌幅巨大。当时是抗洪救灾的高峰期</a:t>
            </a:r>
            <a:r>
              <a:rPr lang="zh-CN" altLang="en-US" sz="1800" dirty="0" smtClean="0"/>
              <a:t>，从这个层面看，</a:t>
            </a:r>
            <a:r>
              <a:rPr lang="en-US" altLang="zh-CN" sz="1800" dirty="0" smtClean="0"/>
              <a:t>98</a:t>
            </a:r>
            <a:r>
              <a:rPr lang="zh-CN" altLang="en-US" sz="1800" dirty="0" smtClean="0"/>
              <a:t>年自然灾害对</a:t>
            </a:r>
            <a:r>
              <a:rPr lang="zh-CN" altLang="en-US" sz="1800" dirty="0"/>
              <a:t>股市冲击很大。</a:t>
            </a:r>
          </a:p>
        </p:txBody>
      </p:sp>
      <p:sp>
        <p:nvSpPr>
          <p:cNvPr id="4" name="标题 3"/>
          <p:cNvSpPr>
            <a:spLocks noGrp="1"/>
          </p:cNvSpPr>
          <p:nvPr>
            <p:ph type="title"/>
          </p:nvPr>
        </p:nvSpPr>
        <p:spPr/>
        <p:txBody>
          <a:bodyPr/>
          <a:lstStyle/>
          <a:p>
            <a:r>
              <a:rPr lang="en-US" altLang="zh-CN" sz="2000" b="1" dirty="0" smtClean="0"/>
              <a:t>1998</a:t>
            </a:r>
            <a:r>
              <a:rPr lang="zh-CN" altLang="en-US" sz="2000" b="1" dirty="0" smtClean="0"/>
              <a:t>年特大洪水</a:t>
            </a:r>
            <a:endParaRPr lang="zh-CN" altLang="en-US" sz="2000" b="1" dirty="0"/>
          </a:p>
        </p:txBody>
      </p:sp>
    </p:spTree>
    <p:extLst>
      <p:ext uri="{BB962C8B-B14F-4D97-AF65-F5344CB8AC3E}">
        <p14:creationId xmlns:p14="http://schemas.microsoft.com/office/powerpoint/2010/main" val="2597386783"/>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5</a:t>
            </a:r>
            <a:r>
              <a:rPr lang="zh-CN" altLang="zh-CN" sz="1800" dirty="0"/>
              <a:t>月</a:t>
            </a:r>
            <a:r>
              <a:rPr lang="en-US" altLang="zh-CN" sz="1800" dirty="0"/>
              <a:t>8</a:t>
            </a:r>
            <a:r>
              <a:rPr lang="zh-CN" altLang="zh-CN" sz="1800" dirty="0"/>
              <a:t>日，美国导弹袭击中国驻南联盟大使馆的消息传来，</a:t>
            </a:r>
            <a:r>
              <a:rPr lang="en-US" altLang="zh-CN" sz="1800" dirty="0"/>
              <a:t>5</a:t>
            </a:r>
            <a:r>
              <a:rPr lang="zh-CN" altLang="zh-CN" sz="1800" dirty="0"/>
              <a:t>月</a:t>
            </a:r>
            <a:r>
              <a:rPr lang="en-US" altLang="zh-CN" sz="1800" dirty="0"/>
              <a:t>10</a:t>
            </a:r>
            <a:r>
              <a:rPr lang="zh-CN" altLang="zh-CN" sz="1800" dirty="0"/>
              <a:t>日深沪两市跳空下挫，形成了较大的</a:t>
            </a:r>
            <a:r>
              <a:rPr lang="en-US" altLang="zh-CN" sz="1800" dirty="0"/>
              <a:t>“</a:t>
            </a:r>
            <a:r>
              <a:rPr lang="zh-CN" altLang="zh-CN" sz="1800" dirty="0"/>
              <a:t>导弹缺口</a:t>
            </a:r>
            <a:r>
              <a:rPr lang="en-US" altLang="zh-CN" sz="1800" dirty="0"/>
              <a:t>”</a:t>
            </a:r>
            <a:r>
              <a:rPr lang="zh-CN" altLang="zh-CN" sz="1800" dirty="0"/>
              <a:t>。</a:t>
            </a:r>
            <a:endParaRPr lang="zh-CN" altLang="en-US" sz="1800" dirty="0"/>
          </a:p>
        </p:txBody>
      </p:sp>
      <p:sp>
        <p:nvSpPr>
          <p:cNvPr id="4" name="标题 3"/>
          <p:cNvSpPr>
            <a:spLocks noGrp="1"/>
          </p:cNvSpPr>
          <p:nvPr>
            <p:ph type="title"/>
          </p:nvPr>
        </p:nvSpPr>
        <p:spPr/>
        <p:txBody>
          <a:bodyPr/>
          <a:lstStyle/>
          <a:p>
            <a:r>
              <a:rPr lang="zh-CN" altLang="en-US" sz="2000" b="1" dirty="0" smtClean="0"/>
              <a:t>导弹缺口</a:t>
            </a:r>
            <a:endParaRPr lang="zh-CN" altLang="en-US" sz="2000" b="1" dirty="0"/>
          </a:p>
        </p:txBody>
      </p:sp>
    </p:spTree>
    <p:extLst>
      <p:ext uri="{BB962C8B-B14F-4D97-AF65-F5344CB8AC3E}">
        <p14:creationId xmlns:p14="http://schemas.microsoft.com/office/powerpoint/2010/main" val="223647248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627784" y="1919650"/>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b="1" dirty="0" smtClean="0">
                <a:solidFill>
                  <a:srgbClr val="FF0000"/>
                </a:solidFill>
                <a:latin typeface="微软雅黑" panose="020B0503020204020204" pitchFamily="34" charset="-122"/>
                <a:ea typeface="微软雅黑" panose="020B0503020204020204" pitchFamily="34" charset="-122"/>
              </a:rPr>
              <a:t>有趣的中国证券史</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631776" y="2846023"/>
            <a:ext cx="5925020" cy="584775"/>
          </a:xfrm>
          <a:prstGeom prst="rect">
            <a:avLst/>
          </a:prstGeom>
          <a:noFill/>
        </p:spPr>
        <p:txBody>
          <a:bodyPr wrap="none" rtlCol="0">
            <a:spAutoFit/>
          </a:bodyPr>
          <a:lstStyle/>
          <a:p>
            <a:pPr marL="285750" indent="-285750">
              <a:buFont typeface="Wingdings" panose="05000000000000000000" pitchFamily="2" charset="2"/>
              <a:buChar char="u"/>
            </a:pPr>
            <a:r>
              <a:rPr lang="zh-CN" altLang="en-US" sz="3200" b="1" dirty="0" smtClean="0">
                <a:solidFill>
                  <a:srgbClr val="FF0000"/>
                </a:solidFill>
                <a:latin typeface="微软雅黑" panose="020B0503020204020204" pitchFamily="34" charset="-122"/>
                <a:ea typeface="微软雅黑" panose="020B0503020204020204" pitchFamily="34" charset="-122"/>
              </a:rPr>
              <a:t>如何成为持续盈利的快乐股民</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038065" y="2288983"/>
            <a:ext cx="1005404" cy="584775"/>
          </a:xfrm>
          <a:prstGeom prst="rect">
            <a:avLst/>
          </a:prstGeom>
        </p:spPr>
        <p:txBody>
          <a:bodyPr wrap="none">
            <a:spAutoFit/>
          </a:bodyPr>
          <a:lstStyle/>
          <a:p>
            <a:pPr algn="ctr" eaLnBrk="1" hangingPunct="1"/>
            <a:r>
              <a:rPr lang="zh-CN" altLang="en-US" sz="3200" b="1" dirty="0" smtClean="0">
                <a:solidFill>
                  <a:srgbClr val="CD2929"/>
                </a:solidFill>
                <a:latin typeface="微软雅黑" panose="020B0503020204020204" pitchFamily="34" charset="-122"/>
                <a:ea typeface="微软雅黑" panose="020B0503020204020204" pitchFamily="34" charset="-122"/>
              </a:rPr>
              <a:t>目录</a:t>
            </a:r>
            <a:endParaRPr lang="en-US" altLang="zh-CN" sz="3200" b="1" dirty="0">
              <a:solidFill>
                <a:srgbClr val="CD292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这次的牛市</a:t>
            </a:r>
            <a:r>
              <a:rPr lang="zh-CN" altLang="en-US" sz="1800" dirty="0" smtClean="0"/>
              <a:t>俗称</a:t>
            </a:r>
            <a:r>
              <a:rPr lang="en-US" altLang="zh-CN" sz="1800" dirty="0" smtClean="0"/>
              <a:t>“5·19”</a:t>
            </a:r>
            <a:r>
              <a:rPr lang="zh-CN" altLang="en-US" sz="1800" dirty="0" smtClean="0"/>
              <a:t>行情</a:t>
            </a:r>
            <a:r>
              <a:rPr lang="zh-CN" altLang="en-US" sz="1800" dirty="0"/>
              <a:t>，多数的投资者都记忆犹新，网络概念股的强劲喷发</a:t>
            </a:r>
            <a:r>
              <a:rPr lang="zh-CN" altLang="en-US" sz="1800" dirty="0" smtClean="0"/>
              <a:t>将沪指推</a:t>
            </a:r>
            <a:r>
              <a:rPr lang="zh-CN" altLang="en-US" sz="1800" dirty="0"/>
              <a:t>高到</a:t>
            </a:r>
            <a:r>
              <a:rPr lang="en-US" altLang="zh-CN" sz="1800" dirty="0"/>
              <a:t>2000</a:t>
            </a:r>
            <a:r>
              <a:rPr lang="zh-CN" altLang="en-US" sz="1800" dirty="0"/>
              <a:t>点以上，并创出</a:t>
            </a:r>
            <a:r>
              <a:rPr lang="en-US" altLang="zh-CN" sz="1800" dirty="0"/>
              <a:t>2245</a:t>
            </a:r>
            <a:r>
              <a:rPr lang="zh-CN" altLang="en-US" sz="1800" dirty="0"/>
              <a:t>点的历史最高点，伴随一轮波澜壮阔的大牛市，证券投资基金也出现了历史上罕见的大发展</a:t>
            </a:r>
            <a:r>
              <a:rPr lang="zh-CN" altLang="en-US" sz="1800" dirty="0" smtClean="0"/>
              <a:t>。</a:t>
            </a:r>
            <a:endParaRPr lang="en-US" altLang="zh-CN" sz="1800" dirty="0" smtClean="0"/>
          </a:p>
          <a:p>
            <a:r>
              <a:rPr lang="zh-CN" altLang="en-US" sz="1800" dirty="0" smtClean="0"/>
              <a:t>中美股市联动</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zh-CN" altLang="en-US" sz="2000" b="1" dirty="0">
                <a:solidFill>
                  <a:srgbClr val="FF0000"/>
                </a:solidFill>
              </a:rPr>
              <a:t>第六次大牛市：</a:t>
            </a:r>
            <a:r>
              <a:rPr lang="en-US" altLang="zh-CN" sz="2000" b="1" dirty="0">
                <a:solidFill>
                  <a:srgbClr val="FF0000"/>
                </a:solidFill>
              </a:rPr>
              <a:t>1999</a:t>
            </a:r>
            <a:r>
              <a:rPr lang="zh-CN" altLang="en-US" sz="2000" b="1" dirty="0">
                <a:solidFill>
                  <a:srgbClr val="FF0000"/>
                </a:solidFill>
              </a:rPr>
              <a:t>年</a:t>
            </a:r>
            <a:r>
              <a:rPr lang="en-US" altLang="zh-CN" sz="2000" b="1" dirty="0">
                <a:solidFill>
                  <a:srgbClr val="FF0000"/>
                </a:solidFill>
              </a:rPr>
              <a:t>5</a:t>
            </a:r>
            <a:r>
              <a:rPr lang="zh-CN" altLang="en-US" sz="2000" b="1" dirty="0">
                <a:solidFill>
                  <a:srgbClr val="FF0000"/>
                </a:solidFill>
              </a:rPr>
              <a:t>月</a:t>
            </a:r>
            <a:r>
              <a:rPr lang="en-US" altLang="zh-CN" sz="2000" b="1" dirty="0">
                <a:solidFill>
                  <a:srgbClr val="FF0000"/>
                </a:solidFill>
              </a:rPr>
              <a:t>19</a:t>
            </a:r>
            <a:r>
              <a:rPr lang="zh-CN" altLang="en-US" sz="2000" b="1" dirty="0">
                <a:solidFill>
                  <a:srgbClr val="FF0000"/>
                </a:solidFill>
              </a:rPr>
              <a:t>日至</a:t>
            </a:r>
            <a:r>
              <a:rPr lang="en-US" altLang="zh-CN" sz="2000" b="1" dirty="0">
                <a:solidFill>
                  <a:srgbClr val="FF0000"/>
                </a:solidFill>
              </a:rPr>
              <a:t>2001</a:t>
            </a:r>
            <a:r>
              <a:rPr lang="zh-CN" altLang="en-US" sz="2000" b="1" dirty="0">
                <a:solidFill>
                  <a:srgbClr val="FF0000"/>
                </a:solidFill>
              </a:rPr>
              <a:t>年</a:t>
            </a:r>
            <a:r>
              <a:rPr lang="en-US" altLang="zh-CN" sz="2000" b="1" dirty="0">
                <a:solidFill>
                  <a:srgbClr val="FF0000"/>
                </a:solidFill>
              </a:rPr>
              <a:t>6</a:t>
            </a:r>
            <a:r>
              <a:rPr lang="zh-CN" altLang="en-US" sz="2000" b="1" dirty="0">
                <a:solidFill>
                  <a:srgbClr val="FF0000"/>
                </a:solidFill>
              </a:rPr>
              <a:t>月</a:t>
            </a:r>
            <a:r>
              <a:rPr lang="en-US" altLang="zh-CN" sz="2000" b="1" dirty="0">
                <a:solidFill>
                  <a:srgbClr val="FF0000"/>
                </a:solidFill>
              </a:rPr>
              <a:t>14</a:t>
            </a:r>
            <a:r>
              <a:rPr lang="zh-CN" altLang="en-US" sz="2000" b="1" dirty="0" smtClean="0">
                <a:solidFill>
                  <a:srgbClr val="FF0000"/>
                </a:solidFill>
              </a:rPr>
              <a:t>日</a:t>
            </a:r>
            <a:endParaRPr lang="zh-CN" altLang="en-US" sz="2000" b="1" dirty="0">
              <a:solidFill>
                <a:srgbClr val="FF0000"/>
              </a:solidFill>
            </a:endParaRPr>
          </a:p>
        </p:txBody>
      </p:sp>
    </p:spTree>
    <p:extLst>
      <p:ext uri="{BB962C8B-B14F-4D97-AF65-F5344CB8AC3E}">
        <p14:creationId xmlns:p14="http://schemas.microsoft.com/office/powerpoint/2010/main" val="280181174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1999</a:t>
            </a:r>
            <a:r>
              <a:rPr lang="zh-CN" altLang="en-US" sz="1800" dirty="0"/>
              <a:t>年</a:t>
            </a:r>
            <a:r>
              <a:rPr lang="en-US" altLang="zh-CN" sz="1800" dirty="0"/>
              <a:t>6</a:t>
            </a:r>
            <a:r>
              <a:rPr lang="zh-CN" altLang="en-US" sz="1800" dirty="0"/>
              <a:t>月</a:t>
            </a:r>
            <a:r>
              <a:rPr lang="en-US" altLang="zh-CN" sz="1800" dirty="0"/>
              <a:t>15</a:t>
            </a:r>
            <a:r>
              <a:rPr lang="zh-CN" altLang="en-US" sz="1800" dirty="0"/>
              <a:t>日，</a:t>
            </a:r>
            <a:r>
              <a:rPr lang="en-US" altLang="zh-CN" sz="1800" dirty="0"/>
              <a:t>《</a:t>
            </a:r>
            <a:r>
              <a:rPr lang="zh-CN" altLang="en-US" sz="1800" dirty="0"/>
              <a:t>人民日报</a:t>
            </a:r>
            <a:r>
              <a:rPr lang="en-US" altLang="zh-CN" sz="1800" dirty="0"/>
              <a:t>》</a:t>
            </a:r>
            <a:r>
              <a:rPr lang="zh-CN" altLang="en-US" sz="1800" dirty="0"/>
              <a:t>头版头条发表了一篇题为</a:t>
            </a:r>
            <a:r>
              <a:rPr lang="en-US" altLang="zh-CN" sz="1800" dirty="0"/>
              <a:t>《</a:t>
            </a:r>
            <a:r>
              <a:rPr lang="zh-CN" altLang="en-US" sz="1800" dirty="0"/>
              <a:t>坚定信心，规范发展</a:t>
            </a:r>
            <a:r>
              <a:rPr lang="en-US" altLang="zh-CN" sz="1800" dirty="0"/>
              <a:t>》</a:t>
            </a:r>
            <a:r>
              <a:rPr lang="zh-CN" altLang="en-US" sz="1800" dirty="0"/>
              <a:t>的特约评论员文章。这篇特约评论员文章似乎出自一位股评人士，说出了许多看多理由，还预测了将来的市场一定更为美好</a:t>
            </a:r>
            <a:r>
              <a:rPr lang="zh-CN" altLang="en-US" sz="1800" dirty="0" smtClean="0"/>
              <a:t>。</a:t>
            </a:r>
            <a:endParaRPr lang="en-US" altLang="zh-CN" sz="1800" dirty="0" smtClean="0"/>
          </a:p>
          <a:p>
            <a:r>
              <a:rPr lang="en-US" altLang="zh-CN" sz="1800" dirty="0"/>
              <a:t>1996</a:t>
            </a:r>
            <a:r>
              <a:rPr lang="zh-CN" altLang="en-US" sz="1800" dirty="0"/>
              <a:t>年</a:t>
            </a:r>
            <a:r>
              <a:rPr lang="en-US" altLang="zh-CN" sz="1800" dirty="0"/>
              <a:t>12</a:t>
            </a:r>
            <a:r>
              <a:rPr lang="zh-CN" altLang="en-US" sz="1800" dirty="0"/>
              <a:t>月</a:t>
            </a:r>
            <a:r>
              <a:rPr lang="en-US" altLang="zh-CN" sz="1800" dirty="0"/>
              <a:t>16</a:t>
            </a:r>
            <a:r>
              <a:rPr lang="zh-CN" altLang="en-US" sz="1800" dirty="0"/>
              <a:t>日</a:t>
            </a:r>
            <a:r>
              <a:rPr lang="en-US" altLang="zh-CN" sz="1800" dirty="0"/>
              <a:t>《</a:t>
            </a:r>
            <a:r>
              <a:rPr lang="zh-CN" altLang="en-US" sz="1800" dirty="0"/>
              <a:t>人民日报</a:t>
            </a:r>
            <a:r>
              <a:rPr lang="en-US" altLang="zh-CN" sz="1800" dirty="0"/>
              <a:t>》</a:t>
            </a:r>
            <a:r>
              <a:rPr lang="zh-CN" altLang="en-US" sz="1800" dirty="0"/>
              <a:t>的特约评论员文章言犹在耳，</a:t>
            </a:r>
            <a:r>
              <a:rPr lang="en-US" altLang="zh-CN" sz="1800" dirty="0"/>
              <a:t>2</a:t>
            </a:r>
            <a:r>
              <a:rPr lang="zh-CN" altLang="en-US" sz="1800" dirty="0"/>
              <a:t>年多后的文章尽管口气要亲切柔和，可思维结构和叙述模式却有着惊人的相似之处，只不过前一个拼命地说市场是多么的有风险，后一个努力地辩护说市场是多么有上升潜力，并用了一个创新名词：“正常的恢复性上升”。</a:t>
            </a:r>
          </a:p>
          <a:p>
            <a:r>
              <a:rPr lang="zh-CN" altLang="en-US" sz="1800" dirty="0" smtClean="0"/>
              <a:t>大盘点位一致，市盈率一致。</a:t>
            </a:r>
            <a:endParaRPr lang="en-US" altLang="zh-CN" sz="1800" dirty="0" smtClean="0"/>
          </a:p>
          <a:p>
            <a:r>
              <a:rPr lang="zh-CN" altLang="en-US" sz="1800" dirty="0"/>
              <a:t>两篇文章在最后的一部分都列举了许多条措施，只不过</a:t>
            </a:r>
            <a:r>
              <a:rPr lang="en-US" altLang="zh-CN" sz="1800" dirty="0"/>
              <a:t>1996</a:t>
            </a:r>
            <a:r>
              <a:rPr lang="zh-CN" altLang="en-US" sz="1800" dirty="0"/>
              <a:t>年是说如何把股价打压下去，</a:t>
            </a:r>
            <a:r>
              <a:rPr lang="en-US" altLang="zh-CN" sz="1800" dirty="0"/>
              <a:t>1999</a:t>
            </a:r>
            <a:r>
              <a:rPr lang="zh-CN" altLang="en-US" sz="1800" dirty="0"/>
              <a:t>年又说如何要珍惜来之不易的股指上升，言下之意是如何把股市搞上去。</a:t>
            </a:r>
          </a:p>
        </p:txBody>
      </p:sp>
      <p:sp>
        <p:nvSpPr>
          <p:cNvPr id="4" name="标题 3"/>
          <p:cNvSpPr>
            <a:spLocks noGrp="1"/>
          </p:cNvSpPr>
          <p:nvPr>
            <p:ph type="title"/>
          </p:nvPr>
        </p:nvSpPr>
        <p:spPr/>
        <p:txBody>
          <a:bodyPr/>
          <a:lstStyle/>
          <a:p>
            <a:r>
              <a:rPr lang="zh-CN" altLang="en-US" sz="2000" b="1" dirty="0" smtClean="0"/>
              <a:t>周正庆与人民日报</a:t>
            </a:r>
            <a:endParaRPr lang="zh-CN" altLang="en-US" sz="2000" b="1" dirty="0"/>
          </a:p>
        </p:txBody>
      </p:sp>
    </p:spTree>
    <p:extLst>
      <p:ext uri="{BB962C8B-B14F-4D97-AF65-F5344CB8AC3E}">
        <p14:creationId xmlns:p14="http://schemas.microsoft.com/office/powerpoint/2010/main" val="400512562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1999</a:t>
            </a:r>
            <a:r>
              <a:rPr lang="zh-CN" altLang="en-US" sz="1800" dirty="0"/>
              <a:t>年</a:t>
            </a:r>
            <a:r>
              <a:rPr lang="en-US" altLang="zh-CN" sz="1800" dirty="0"/>
              <a:t>5</a:t>
            </a:r>
            <a:r>
              <a:rPr lang="zh-CN" altLang="en-US" sz="1800" dirty="0"/>
              <a:t>月，在席卷中国的网络科技股热潮的带动下，中国股市走出了一波凌厉的飚升走势，在不到两个月的时间里，上证综指从</a:t>
            </a:r>
            <a:r>
              <a:rPr lang="en-US" altLang="zh-CN" sz="1800" dirty="0"/>
              <a:t>1100</a:t>
            </a:r>
            <a:r>
              <a:rPr lang="zh-CN" altLang="en-US" sz="1800" dirty="0"/>
              <a:t>点之下开始，最高见到</a:t>
            </a:r>
            <a:r>
              <a:rPr lang="en-US" altLang="zh-CN" sz="1800" dirty="0"/>
              <a:t>1725</a:t>
            </a:r>
            <a:r>
              <a:rPr lang="zh-CN" altLang="en-US" sz="1800" dirty="0"/>
              <a:t>点，涨幅超过</a:t>
            </a:r>
            <a:r>
              <a:rPr lang="en-US" altLang="zh-CN" sz="1800" dirty="0"/>
              <a:t>50%</a:t>
            </a:r>
            <a:r>
              <a:rPr lang="zh-CN" altLang="en-US" sz="1800" dirty="0"/>
              <a:t>，期间涌现出了无数网络新贵，而其中的龙头亿安科技、海虹控股、四川湖山等股价更是被炒到了一个非理性的高度；次年春节，沪深股市在充分消化</a:t>
            </a:r>
            <a:r>
              <a:rPr lang="en-US" altLang="zh-CN" sz="1800" dirty="0"/>
              <a:t>5.19</a:t>
            </a:r>
            <a:r>
              <a:rPr lang="zh-CN" altLang="en-US" sz="1800" dirty="0"/>
              <a:t>行情的获利筹码之后重拾升势，上证综指不断创出历史新高，并于</a:t>
            </a:r>
            <a:r>
              <a:rPr lang="en-US" altLang="zh-CN" sz="1800" dirty="0"/>
              <a:t>2001</a:t>
            </a:r>
            <a:r>
              <a:rPr lang="zh-CN" altLang="en-US" sz="1800" dirty="0"/>
              <a:t>年</a:t>
            </a:r>
            <a:r>
              <a:rPr lang="en-US" altLang="zh-CN" sz="1800" dirty="0"/>
              <a:t>6</a:t>
            </a:r>
            <a:r>
              <a:rPr lang="zh-CN" altLang="en-US" sz="1800" dirty="0"/>
              <a:t>月</a:t>
            </a:r>
            <a:r>
              <a:rPr lang="en-US" altLang="zh-CN" sz="1800" dirty="0"/>
              <a:t>14</a:t>
            </a:r>
            <a:r>
              <a:rPr lang="zh-CN" altLang="en-US" sz="1800" dirty="0"/>
              <a:t>日达到最高点</a:t>
            </a:r>
            <a:r>
              <a:rPr lang="en-US" altLang="zh-CN" sz="1800" dirty="0"/>
              <a:t>2245.44</a:t>
            </a:r>
            <a:r>
              <a:rPr lang="zh-CN" altLang="en-US" sz="1800" dirty="0"/>
              <a:t>点，持续长达两年的大牛市，随后便展开了长达四年的熊市之旅。由于此轮行情的起始日为</a:t>
            </a:r>
            <a:r>
              <a:rPr lang="en-US" altLang="zh-CN" sz="1800" dirty="0"/>
              <a:t>1999</a:t>
            </a:r>
            <a:r>
              <a:rPr lang="zh-CN" altLang="en-US" sz="1800" dirty="0"/>
              <a:t>年</a:t>
            </a:r>
            <a:r>
              <a:rPr lang="en-US" altLang="zh-CN" sz="1800" dirty="0"/>
              <a:t>5</a:t>
            </a:r>
            <a:r>
              <a:rPr lang="zh-CN" altLang="en-US" sz="1800" dirty="0"/>
              <a:t>月</a:t>
            </a:r>
            <a:r>
              <a:rPr lang="en-US" altLang="zh-CN" sz="1800" dirty="0"/>
              <a:t>19</a:t>
            </a:r>
            <a:r>
              <a:rPr lang="zh-CN" altLang="en-US" sz="1800" dirty="0"/>
              <a:t>日，因此此轮行情被称为</a:t>
            </a:r>
            <a:r>
              <a:rPr lang="zh-CN" altLang="en-US" sz="1800" dirty="0" smtClean="0"/>
              <a:t>“</a:t>
            </a:r>
            <a:r>
              <a:rPr lang="en-US" altLang="zh-CN" sz="1800" dirty="0" smtClean="0"/>
              <a:t>519</a:t>
            </a:r>
            <a:r>
              <a:rPr lang="zh-CN" altLang="en-US" sz="1800" dirty="0" smtClean="0"/>
              <a:t>行情”</a:t>
            </a:r>
            <a:r>
              <a:rPr lang="zh-CN" altLang="en-US" sz="1800" dirty="0"/>
              <a:t>。</a:t>
            </a:r>
          </a:p>
        </p:txBody>
      </p:sp>
      <p:sp>
        <p:nvSpPr>
          <p:cNvPr id="4" name="标题 3"/>
          <p:cNvSpPr>
            <a:spLocks noGrp="1"/>
          </p:cNvSpPr>
          <p:nvPr>
            <p:ph type="title"/>
          </p:nvPr>
        </p:nvSpPr>
        <p:spPr/>
        <p:txBody>
          <a:bodyPr/>
          <a:lstStyle/>
          <a:p>
            <a:r>
              <a:rPr lang="en-US" altLang="zh-CN" sz="2000" b="1" dirty="0"/>
              <a:t>519</a:t>
            </a:r>
            <a:r>
              <a:rPr lang="zh-CN" altLang="zh-CN" sz="2000" b="1" dirty="0"/>
              <a:t>行情</a:t>
            </a:r>
            <a:endParaRPr lang="zh-CN" altLang="en-US" sz="2000" b="1" dirty="0"/>
          </a:p>
        </p:txBody>
      </p:sp>
    </p:spTree>
    <p:extLst>
      <p:ext uri="{BB962C8B-B14F-4D97-AF65-F5344CB8AC3E}">
        <p14:creationId xmlns:p14="http://schemas.microsoft.com/office/powerpoint/2010/main" val="183030047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"5·19"</a:t>
            </a:r>
            <a:r>
              <a:rPr lang="zh-CN" altLang="en-US" sz="1800" dirty="0"/>
              <a:t>行情过后，市场最关注的就是股权分置的问题。投资者普遍认为这是利空因素，解决股权分置也成为股市下跌的理由，股指也从</a:t>
            </a:r>
            <a:r>
              <a:rPr lang="en-US" altLang="zh-CN" sz="1800" dirty="0"/>
              <a:t>2245</a:t>
            </a:r>
            <a:r>
              <a:rPr lang="zh-CN" altLang="en-US" sz="1800" dirty="0"/>
              <a:t>点一路下跌到</a:t>
            </a:r>
            <a:r>
              <a:rPr lang="en-US" altLang="zh-CN" sz="1800" dirty="0"/>
              <a:t>998</a:t>
            </a:r>
            <a:r>
              <a:rPr lang="zh-CN" altLang="en-US" sz="1800" dirty="0"/>
              <a:t>点。经过这轮历史上最长时间的大调整，</a:t>
            </a:r>
            <a:r>
              <a:rPr lang="en-US" altLang="zh-CN" sz="1800" dirty="0"/>
              <a:t>A</a:t>
            </a:r>
            <a:r>
              <a:rPr lang="zh-CN" altLang="en-US" sz="1800" dirty="0"/>
              <a:t>股市场的市盈率降至合理水平，新一轮行情也在悄然酝酿当中。</a:t>
            </a:r>
          </a:p>
        </p:txBody>
      </p:sp>
      <p:sp>
        <p:nvSpPr>
          <p:cNvPr id="4" name="标题 3"/>
          <p:cNvSpPr>
            <a:spLocks noGrp="1"/>
          </p:cNvSpPr>
          <p:nvPr>
            <p:ph type="title"/>
          </p:nvPr>
        </p:nvSpPr>
        <p:spPr/>
        <p:txBody>
          <a:bodyPr/>
          <a:lstStyle/>
          <a:p>
            <a:r>
              <a:rPr lang="zh-CN" altLang="en-US" sz="2000" b="1" dirty="0">
                <a:solidFill>
                  <a:srgbClr val="00B050"/>
                </a:solidFill>
              </a:rPr>
              <a:t>第六次大熊市：</a:t>
            </a:r>
            <a:r>
              <a:rPr lang="en-US" altLang="zh-CN" sz="2000" b="1" dirty="0">
                <a:solidFill>
                  <a:srgbClr val="00B050"/>
                </a:solidFill>
              </a:rPr>
              <a:t>2001</a:t>
            </a:r>
            <a:r>
              <a:rPr lang="zh-CN" altLang="en-US" sz="2000" b="1" dirty="0">
                <a:solidFill>
                  <a:srgbClr val="00B050"/>
                </a:solidFill>
              </a:rPr>
              <a:t>年</a:t>
            </a:r>
            <a:r>
              <a:rPr lang="en-US" altLang="zh-CN" sz="2000" b="1" dirty="0">
                <a:solidFill>
                  <a:srgbClr val="00B050"/>
                </a:solidFill>
              </a:rPr>
              <a:t>6</a:t>
            </a:r>
            <a:r>
              <a:rPr lang="zh-CN" altLang="en-US" sz="2000" b="1" dirty="0">
                <a:solidFill>
                  <a:srgbClr val="00B050"/>
                </a:solidFill>
              </a:rPr>
              <a:t>月</a:t>
            </a:r>
            <a:r>
              <a:rPr lang="en-US" altLang="zh-CN" sz="2000" b="1" dirty="0">
                <a:solidFill>
                  <a:srgbClr val="00B050"/>
                </a:solidFill>
              </a:rPr>
              <a:t>14</a:t>
            </a:r>
            <a:r>
              <a:rPr lang="zh-CN" altLang="en-US" sz="2000" b="1" dirty="0">
                <a:solidFill>
                  <a:srgbClr val="00B050"/>
                </a:solidFill>
              </a:rPr>
              <a:t>日至</a:t>
            </a:r>
            <a:r>
              <a:rPr lang="en-US" altLang="zh-CN" sz="2000" b="1" dirty="0">
                <a:solidFill>
                  <a:srgbClr val="00B050"/>
                </a:solidFill>
              </a:rPr>
              <a:t>2005</a:t>
            </a:r>
            <a:r>
              <a:rPr lang="zh-CN" altLang="en-US" sz="2000" b="1" dirty="0">
                <a:solidFill>
                  <a:srgbClr val="00B050"/>
                </a:solidFill>
              </a:rPr>
              <a:t>年</a:t>
            </a:r>
            <a:r>
              <a:rPr lang="en-US" altLang="zh-CN" sz="2000" b="1" dirty="0">
                <a:solidFill>
                  <a:srgbClr val="00B050"/>
                </a:solidFill>
              </a:rPr>
              <a:t>6</a:t>
            </a:r>
            <a:r>
              <a:rPr lang="zh-CN" altLang="en-US" sz="2000" b="1" dirty="0">
                <a:solidFill>
                  <a:srgbClr val="00B050"/>
                </a:solidFill>
              </a:rPr>
              <a:t>月</a:t>
            </a:r>
            <a:r>
              <a:rPr lang="en-US" altLang="zh-CN" sz="2000" b="1" dirty="0">
                <a:solidFill>
                  <a:srgbClr val="00B050"/>
                </a:solidFill>
              </a:rPr>
              <a:t>6</a:t>
            </a:r>
            <a:r>
              <a:rPr lang="zh-CN" altLang="en-US" sz="2000" b="1" dirty="0">
                <a:solidFill>
                  <a:srgbClr val="00B050"/>
                </a:solidFill>
              </a:rPr>
              <a:t>日</a:t>
            </a:r>
          </a:p>
        </p:txBody>
      </p:sp>
    </p:spTree>
    <p:extLst>
      <p:ext uri="{BB962C8B-B14F-4D97-AF65-F5344CB8AC3E}">
        <p14:creationId xmlns:p14="http://schemas.microsoft.com/office/powerpoint/2010/main" val="328419130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无股不庄：</a:t>
            </a:r>
            <a:endParaRPr lang="en-US" altLang="zh-CN" dirty="0" smtClean="0"/>
          </a:p>
          <a:p>
            <a:r>
              <a:rPr lang="zh-CN" altLang="en-US" dirty="0" smtClean="0"/>
              <a:t>吕梁（中科系）、</a:t>
            </a:r>
            <a:r>
              <a:rPr lang="zh-CN" altLang="en-US" dirty="0"/>
              <a:t>唐万</a:t>
            </a:r>
            <a:r>
              <a:rPr lang="zh-CN" altLang="en-US" dirty="0" smtClean="0"/>
              <a:t>新（德隆系）、汤凡</a:t>
            </a:r>
            <a:r>
              <a:rPr lang="zh-CN" altLang="en-US" dirty="0"/>
              <a:t>、</a:t>
            </a:r>
            <a:r>
              <a:rPr lang="zh-CN" altLang="en-US" dirty="0" smtClean="0"/>
              <a:t>李彪</a:t>
            </a:r>
            <a:r>
              <a:rPr lang="zh-CN" altLang="en-US" dirty="0"/>
              <a:t>、罗成</a:t>
            </a:r>
            <a:r>
              <a:rPr lang="zh-CN" altLang="en-US" dirty="0" smtClean="0"/>
              <a:t>、</a:t>
            </a:r>
            <a:r>
              <a:rPr lang="zh-CN" altLang="en-US" dirty="0"/>
              <a:t>魏东（涌金系）</a:t>
            </a:r>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b="1" dirty="0" smtClean="0"/>
              <a:t>庄股横行</a:t>
            </a:r>
            <a:endParaRPr lang="zh-CN" altLang="en-US" b="1" dirty="0"/>
          </a:p>
        </p:txBody>
      </p:sp>
    </p:spTree>
    <p:extLst>
      <p:ext uri="{BB962C8B-B14F-4D97-AF65-F5344CB8AC3E}">
        <p14:creationId xmlns:p14="http://schemas.microsoft.com/office/powerpoint/2010/main" val="120880599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44008" y="987574"/>
            <a:ext cx="4042792" cy="3872562"/>
          </a:xfrm>
        </p:spPr>
        <p:txBody>
          <a:bodyPr/>
          <a:lstStyle/>
          <a:p>
            <a:r>
              <a:rPr lang="zh-CN" altLang="en-US" sz="1800" dirty="0"/>
              <a:t>进行了股权分置改革，理顺了机制和利益格局，改变了中国股市与生俱来的制度缺陷，进入了全流通</a:t>
            </a:r>
            <a:r>
              <a:rPr lang="zh-CN" altLang="en-US" sz="1800" dirty="0" smtClean="0"/>
              <a:t>时代。</a:t>
            </a:r>
            <a:endParaRPr lang="zh-CN" altLang="en-US" sz="1800" dirty="0"/>
          </a:p>
          <a:p>
            <a:r>
              <a:rPr lang="zh-CN" altLang="en-US" sz="1800" dirty="0"/>
              <a:t>在任内推出了中小板、创业板和三板市场，中国资本市场多层次结构得以确立。</a:t>
            </a:r>
          </a:p>
          <a:p>
            <a:r>
              <a:rPr lang="zh-CN" altLang="en-US" sz="1800" dirty="0"/>
              <a:t>推出了股指期货，使中国股市有了做空和套期保值功能，减少了一些大机构的风险。</a:t>
            </a:r>
          </a:p>
        </p:txBody>
      </p:sp>
      <p:sp>
        <p:nvSpPr>
          <p:cNvPr id="4" name="标题 3"/>
          <p:cNvSpPr>
            <a:spLocks noGrp="1"/>
          </p:cNvSpPr>
          <p:nvPr>
            <p:ph type="title"/>
          </p:nvPr>
        </p:nvSpPr>
        <p:spPr/>
        <p:txBody>
          <a:bodyPr/>
          <a:lstStyle/>
          <a:p>
            <a:r>
              <a:rPr lang="zh-CN" altLang="en-US" sz="2000" b="1" dirty="0"/>
              <a:t>尚福林（</a:t>
            </a:r>
            <a:r>
              <a:rPr lang="en-US" altLang="zh-CN" sz="2000" b="1" dirty="0"/>
              <a:t>2002</a:t>
            </a:r>
            <a:r>
              <a:rPr lang="zh-CN" altLang="en-US" sz="2000" b="1" dirty="0"/>
              <a:t>年</a:t>
            </a:r>
            <a:r>
              <a:rPr lang="en-US" altLang="zh-CN" sz="2000" b="1" dirty="0"/>
              <a:t>12</a:t>
            </a:r>
            <a:r>
              <a:rPr lang="zh-CN" altLang="en-US" sz="2000" b="1" dirty="0"/>
              <a:t>月至</a:t>
            </a:r>
            <a:r>
              <a:rPr lang="en-US" altLang="zh-CN" sz="2000" b="1" dirty="0"/>
              <a:t>2011</a:t>
            </a:r>
            <a:r>
              <a:rPr lang="zh-CN" altLang="en-US" sz="2000" b="1" dirty="0"/>
              <a:t>年</a:t>
            </a:r>
            <a:r>
              <a:rPr lang="en-US" altLang="zh-CN" sz="2000" b="1" dirty="0"/>
              <a:t>10</a:t>
            </a:r>
            <a:r>
              <a:rPr lang="zh-CN" altLang="en-US" sz="2000" b="1" dirty="0"/>
              <a:t>月）</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87574"/>
            <a:ext cx="3096344" cy="3872562"/>
          </a:xfrm>
          <a:prstGeom prst="rect">
            <a:avLst/>
          </a:prstGeom>
        </p:spPr>
      </p:pic>
    </p:spTree>
    <p:extLst>
      <p:ext uri="{BB962C8B-B14F-4D97-AF65-F5344CB8AC3E}">
        <p14:creationId xmlns:p14="http://schemas.microsoft.com/office/powerpoint/2010/main" val="149012719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这次行情是最具有基本面支撑的行情，股权分制问题的解决，人民币升值，公司业绩的不断增长，</a:t>
            </a:r>
            <a:r>
              <a:rPr lang="en-US" altLang="zh-CN" sz="1800" dirty="0"/>
              <a:t>QFII</a:t>
            </a:r>
            <a:r>
              <a:rPr lang="zh-CN" altLang="en-US" sz="1800" dirty="0"/>
              <a:t>，等等诸多利好支撑着这轮牛市，从</a:t>
            </a:r>
            <a:r>
              <a:rPr lang="en-US" altLang="zh-CN" sz="1800" dirty="0"/>
              <a:t>998</a:t>
            </a:r>
            <a:r>
              <a:rPr lang="zh-CN" altLang="en-US" sz="1800" dirty="0"/>
              <a:t>点开始，创出</a:t>
            </a:r>
            <a:r>
              <a:rPr lang="en-US" altLang="zh-CN" sz="1800" dirty="0"/>
              <a:t>6124</a:t>
            </a:r>
            <a:r>
              <a:rPr lang="zh-CN" altLang="en-US" sz="1800" dirty="0"/>
              <a:t>点的历史最高点，整整涨了</a:t>
            </a:r>
            <a:r>
              <a:rPr lang="en-US" altLang="zh-CN" sz="1800" dirty="0"/>
              <a:t>513.49%</a:t>
            </a:r>
            <a:r>
              <a:rPr lang="zh-CN" altLang="en-US" sz="1800" dirty="0"/>
              <a:t>，这是中国股市到目前为止最为波澜壮阔的一轮大牛市。</a:t>
            </a:r>
          </a:p>
        </p:txBody>
      </p:sp>
      <p:sp>
        <p:nvSpPr>
          <p:cNvPr id="4" name="标题 3"/>
          <p:cNvSpPr>
            <a:spLocks noGrp="1"/>
          </p:cNvSpPr>
          <p:nvPr>
            <p:ph type="title"/>
          </p:nvPr>
        </p:nvSpPr>
        <p:spPr/>
        <p:txBody>
          <a:bodyPr/>
          <a:lstStyle/>
          <a:p>
            <a:r>
              <a:rPr lang="zh-CN" altLang="en-US" sz="2000" b="1" dirty="0">
                <a:solidFill>
                  <a:srgbClr val="FF0000"/>
                </a:solidFill>
              </a:rPr>
              <a:t>第七次大牛市：</a:t>
            </a:r>
            <a:r>
              <a:rPr lang="en-US" altLang="zh-CN" sz="2000" b="1" dirty="0">
                <a:solidFill>
                  <a:srgbClr val="FF0000"/>
                </a:solidFill>
              </a:rPr>
              <a:t>2005</a:t>
            </a:r>
            <a:r>
              <a:rPr lang="zh-CN" altLang="en-US" sz="2000" b="1" dirty="0">
                <a:solidFill>
                  <a:srgbClr val="FF0000"/>
                </a:solidFill>
              </a:rPr>
              <a:t>年</a:t>
            </a:r>
            <a:r>
              <a:rPr lang="en-US" altLang="zh-CN" sz="2000" b="1" dirty="0">
                <a:solidFill>
                  <a:srgbClr val="FF0000"/>
                </a:solidFill>
              </a:rPr>
              <a:t>06</a:t>
            </a:r>
            <a:r>
              <a:rPr lang="zh-CN" altLang="en-US" sz="2000" b="1" dirty="0">
                <a:solidFill>
                  <a:srgbClr val="FF0000"/>
                </a:solidFill>
              </a:rPr>
              <a:t>月</a:t>
            </a:r>
            <a:r>
              <a:rPr lang="en-US" altLang="zh-CN" sz="2000" b="1" dirty="0">
                <a:solidFill>
                  <a:srgbClr val="FF0000"/>
                </a:solidFill>
              </a:rPr>
              <a:t>06</a:t>
            </a:r>
            <a:r>
              <a:rPr lang="zh-CN" altLang="en-US" sz="2000" b="1" dirty="0">
                <a:solidFill>
                  <a:srgbClr val="FF0000"/>
                </a:solidFill>
              </a:rPr>
              <a:t>日至</a:t>
            </a:r>
            <a:r>
              <a:rPr lang="en-US" altLang="zh-CN" sz="2000" b="1" dirty="0">
                <a:solidFill>
                  <a:srgbClr val="FF0000"/>
                </a:solidFill>
              </a:rPr>
              <a:t>2007</a:t>
            </a:r>
            <a:r>
              <a:rPr lang="zh-CN" altLang="en-US" sz="2000" b="1" dirty="0">
                <a:solidFill>
                  <a:srgbClr val="FF0000"/>
                </a:solidFill>
              </a:rPr>
              <a:t>年</a:t>
            </a:r>
            <a:r>
              <a:rPr lang="en-US" altLang="zh-CN" sz="2000" b="1" dirty="0">
                <a:solidFill>
                  <a:srgbClr val="FF0000"/>
                </a:solidFill>
              </a:rPr>
              <a:t>10</a:t>
            </a:r>
            <a:r>
              <a:rPr lang="zh-CN" altLang="en-US" sz="2000" b="1" dirty="0">
                <a:solidFill>
                  <a:srgbClr val="FF0000"/>
                </a:solidFill>
              </a:rPr>
              <a:t>月</a:t>
            </a:r>
            <a:r>
              <a:rPr lang="en-US" altLang="zh-CN" sz="2000" b="1" dirty="0">
                <a:solidFill>
                  <a:srgbClr val="FF0000"/>
                </a:solidFill>
              </a:rPr>
              <a:t>16</a:t>
            </a:r>
            <a:r>
              <a:rPr lang="zh-CN" altLang="en-US" sz="2000" b="1" dirty="0">
                <a:solidFill>
                  <a:srgbClr val="FF0000"/>
                </a:solidFill>
              </a:rPr>
              <a:t>日</a:t>
            </a:r>
          </a:p>
        </p:txBody>
      </p:sp>
    </p:spTree>
    <p:extLst>
      <p:ext uri="{BB962C8B-B14F-4D97-AF65-F5344CB8AC3E}">
        <p14:creationId xmlns:p14="http://schemas.microsoft.com/office/powerpoint/2010/main" val="325616048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15566"/>
            <a:ext cx="8280920" cy="3456384"/>
          </a:xfrm>
        </p:spPr>
        <p:txBody>
          <a:bodyPr/>
          <a:lstStyle/>
          <a:p>
            <a:r>
              <a:rPr lang="zh-CN" altLang="en-US" sz="1400" dirty="0"/>
              <a:t>股权分置也称为股权分裂，是指上市公司的一部分股份上市流通，另一部分股份暂时不上市流通。前者主要称为流通股，主要成分为社会公众股；后者为非流通股，大多为国有股和法人股</a:t>
            </a:r>
            <a:r>
              <a:rPr lang="zh-CN" altLang="en-US" sz="1400" dirty="0" smtClean="0"/>
              <a:t>。</a:t>
            </a:r>
            <a:endParaRPr lang="en-US" altLang="zh-CN" sz="1400" dirty="0" smtClean="0"/>
          </a:p>
          <a:p>
            <a:r>
              <a:rPr lang="zh-CN" altLang="en-US" sz="1400" dirty="0"/>
              <a:t>流通股股东认为国有大股东当初上市时并没有以现金在市场上购买股份，而是以低于市场价的资本估值而获得股份及控股权，因此认为吃了亏，需要在股权分置改革时获得补偿。到底需要补偿多少？没有人讲得清楚。显然，这是一个大股东与流通股小股东讨价还价的问题。</a:t>
            </a:r>
          </a:p>
          <a:p>
            <a:r>
              <a:rPr lang="zh-CN" altLang="en-US" sz="1400" dirty="0"/>
              <a:t>中国证监会在</a:t>
            </a:r>
            <a:r>
              <a:rPr lang="en-US" altLang="zh-CN" sz="1400" dirty="0"/>
              <a:t>2005</a:t>
            </a:r>
            <a:r>
              <a:rPr lang="zh-CN" altLang="en-US" sz="1400" dirty="0"/>
              <a:t>年的股权分置改革方案中很明确地将讨价还价的细节交给了每一个上市公司自己去处理，但规定股改方案必须经过三分之二流通股股东同意及三分之二全体股东同意。这一政策是</a:t>
            </a:r>
            <a:r>
              <a:rPr lang="en-US" altLang="zh-CN" sz="1400" dirty="0"/>
              <a:t>2005</a:t>
            </a:r>
            <a:r>
              <a:rPr lang="zh-CN" altLang="en-US" sz="1400" dirty="0"/>
              <a:t>年股改可以顺利推行的关键，因为它一方面使得证监会可以超脱于具体的利益分配，另一方面也限定了流通股股东与非流通股股东讨价还价的相对力量，中国股改势在必行大大降低了股权分置改革的交易成本与阻力。</a:t>
            </a:r>
          </a:p>
          <a:p>
            <a:r>
              <a:rPr lang="zh-CN" altLang="en-US" sz="1400" dirty="0"/>
              <a:t>由于大部分企业的大股东是国有企业母公司，相对较好说话，他们对流通股小股东的让步也就比较大，小股东在股权分置改革中获得补偿的股份数平均达到流通股总量的</a:t>
            </a:r>
            <a:r>
              <a:rPr lang="en-US" altLang="zh-CN" sz="1400" dirty="0"/>
              <a:t>30%</a:t>
            </a:r>
            <a:r>
              <a:rPr lang="zh-CN" altLang="en-US" sz="1400" dirty="0"/>
              <a:t>之高。</a:t>
            </a:r>
          </a:p>
          <a:p>
            <a:r>
              <a:rPr lang="zh-CN" altLang="en-US" sz="1400" dirty="0"/>
              <a:t>自改革方案实施之日起， 在</a:t>
            </a:r>
            <a:r>
              <a:rPr lang="en-US" altLang="zh-CN" sz="1400" dirty="0"/>
              <a:t>12</a:t>
            </a:r>
            <a:r>
              <a:rPr lang="zh-CN" altLang="en-US" sz="1400" dirty="0"/>
              <a:t>月内不得上市交易或转让，持有上市公司股份总数的</a:t>
            </a:r>
            <a:r>
              <a:rPr lang="en-US" altLang="zh-CN" sz="1400" dirty="0"/>
              <a:t>5%</a:t>
            </a:r>
            <a:r>
              <a:rPr lang="zh-CN" altLang="en-US" sz="1400" dirty="0"/>
              <a:t>以上的原非流通股股东在上述规定期满了之后，通过证券交易所挂牌交易出售原非流通股股份，出售数量占该公司股份总数的比例在十二月内不得超过</a:t>
            </a:r>
            <a:r>
              <a:rPr lang="en-US" altLang="zh-CN" sz="1400" dirty="0"/>
              <a:t>5%</a:t>
            </a:r>
            <a:r>
              <a:rPr lang="zh-CN" altLang="en-US" sz="1400" dirty="0"/>
              <a:t>， 在二十四个月内不得超过</a:t>
            </a:r>
            <a:r>
              <a:rPr lang="en-US" altLang="zh-CN" sz="1400" dirty="0"/>
              <a:t>10%</a:t>
            </a:r>
            <a:r>
              <a:rPr lang="zh-CN" altLang="en-US" sz="1400" dirty="0"/>
              <a:t>。</a:t>
            </a:r>
          </a:p>
        </p:txBody>
      </p:sp>
      <p:sp>
        <p:nvSpPr>
          <p:cNvPr id="4" name="标题 3"/>
          <p:cNvSpPr>
            <a:spLocks noGrp="1"/>
          </p:cNvSpPr>
          <p:nvPr>
            <p:ph type="title"/>
          </p:nvPr>
        </p:nvSpPr>
        <p:spPr/>
        <p:txBody>
          <a:bodyPr/>
          <a:lstStyle/>
          <a:p>
            <a:r>
              <a:rPr lang="zh-CN" altLang="en-US" sz="2000" b="1" dirty="0" smtClean="0"/>
              <a:t>股权分置改革</a:t>
            </a:r>
            <a:endParaRPr lang="zh-CN" altLang="en-US" sz="2000" b="1" dirty="0"/>
          </a:p>
        </p:txBody>
      </p:sp>
    </p:spTree>
    <p:extLst>
      <p:ext uri="{BB962C8B-B14F-4D97-AF65-F5344CB8AC3E}">
        <p14:creationId xmlns:p14="http://schemas.microsoft.com/office/powerpoint/2010/main" val="156096045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2005</a:t>
            </a:r>
            <a:r>
              <a:rPr lang="zh-CN" altLang="en-US" sz="1800" dirty="0"/>
              <a:t>年</a:t>
            </a:r>
            <a:r>
              <a:rPr lang="en-US" altLang="zh-CN" sz="1800" dirty="0"/>
              <a:t>4</a:t>
            </a:r>
            <a:r>
              <a:rPr lang="zh-CN" altLang="en-US" sz="1800" dirty="0"/>
              <a:t>月</a:t>
            </a:r>
            <a:r>
              <a:rPr lang="en-US" altLang="zh-CN" sz="1800" dirty="0"/>
              <a:t>6</a:t>
            </a:r>
            <a:r>
              <a:rPr lang="zh-CN" altLang="en-US" sz="1800" dirty="0"/>
              <a:t>日，美国参议院通过了议员舒默提出的一项修正案，要求人民币在</a:t>
            </a:r>
            <a:r>
              <a:rPr lang="en-US" altLang="zh-CN" sz="1800" dirty="0"/>
              <a:t>6</a:t>
            </a:r>
            <a:r>
              <a:rPr lang="zh-CN" altLang="en-US" sz="1800" dirty="0"/>
              <a:t>个月内升值，否则将对中国进口商品增收</a:t>
            </a:r>
            <a:r>
              <a:rPr lang="en-US" altLang="zh-CN" sz="1800" dirty="0"/>
              <a:t>27.5%</a:t>
            </a:r>
            <a:r>
              <a:rPr lang="zh-CN" altLang="en-US" sz="1800" dirty="0"/>
              <a:t>的惩罚性关税。</a:t>
            </a:r>
          </a:p>
          <a:p>
            <a:r>
              <a:rPr lang="en-US" altLang="zh-CN" sz="1800" dirty="0"/>
              <a:t>2005</a:t>
            </a:r>
            <a:r>
              <a:rPr lang="zh-CN" altLang="en-US" sz="1800" dirty="0"/>
              <a:t>年</a:t>
            </a:r>
            <a:r>
              <a:rPr lang="en-US" altLang="zh-CN" sz="1800" dirty="0"/>
              <a:t>5</a:t>
            </a:r>
            <a:r>
              <a:rPr lang="zh-CN" altLang="en-US" sz="1800" dirty="0"/>
              <a:t>月</a:t>
            </a:r>
            <a:r>
              <a:rPr lang="en-US" altLang="zh-CN" sz="1800" dirty="0"/>
              <a:t>18</a:t>
            </a:r>
            <a:r>
              <a:rPr lang="zh-CN" altLang="en-US" sz="1800" dirty="0"/>
              <a:t>日，布什政府拒绝了美国国会和商界提出的将中国列为汇率操纵国的要求，但布什再次敦促中国尽快允许人民币升值。同时，美国财政部发表声明，除非中国在</a:t>
            </a:r>
            <a:r>
              <a:rPr lang="en-US" altLang="zh-CN" sz="1800" dirty="0"/>
              <a:t>6</a:t>
            </a:r>
            <a:r>
              <a:rPr lang="zh-CN" altLang="en-US" sz="1800" dirty="0"/>
              <a:t>个月内对人民币进行重估，否则将被视为操纵汇率的贸易伙伴。</a:t>
            </a:r>
          </a:p>
          <a:p>
            <a:r>
              <a:rPr lang="en-US" altLang="zh-CN" sz="1800" dirty="0"/>
              <a:t>2005</a:t>
            </a:r>
            <a:r>
              <a:rPr lang="zh-CN" altLang="en-US" sz="1800" dirty="0"/>
              <a:t>年</a:t>
            </a:r>
            <a:r>
              <a:rPr lang="en-US" altLang="zh-CN" sz="1800" dirty="0"/>
              <a:t>7</a:t>
            </a:r>
            <a:r>
              <a:rPr lang="zh-CN" altLang="en-US" sz="1800" dirty="0"/>
              <a:t>月</a:t>
            </a:r>
            <a:r>
              <a:rPr lang="en-US" altLang="zh-CN" sz="1800" dirty="0"/>
              <a:t>21</a:t>
            </a:r>
            <a:r>
              <a:rPr lang="zh-CN" altLang="en-US" sz="1800" dirty="0"/>
              <a:t>日，中国人民银行发布公告称，自</a:t>
            </a:r>
            <a:r>
              <a:rPr lang="en-US" altLang="zh-CN" sz="1800" dirty="0"/>
              <a:t>2005</a:t>
            </a:r>
            <a:r>
              <a:rPr lang="zh-CN" altLang="en-US" sz="1800" dirty="0"/>
              <a:t>年</a:t>
            </a:r>
            <a:r>
              <a:rPr lang="en-US" altLang="zh-CN" sz="1800" dirty="0"/>
              <a:t>7</a:t>
            </a:r>
            <a:r>
              <a:rPr lang="zh-CN" altLang="en-US" sz="1800" dirty="0"/>
              <a:t>月</a:t>
            </a:r>
            <a:r>
              <a:rPr lang="en-US" altLang="zh-CN" sz="1800" dirty="0"/>
              <a:t>21</a:t>
            </a:r>
            <a:r>
              <a:rPr lang="zh-CN" altLang="en-US" sz="1800" dirty="0"/>
              <a:t>日起，我国开始实行以市场供求为基础、参考一篮币进行调节、有管理的浮动汇率制度。人民币汇率不再盯住单一美元，形成更富弹性的人民币汇率机制。</a:t>
            </a:r>
          </a:p>
        </p:txBody>
      </p:sp>
      <p:sp>
        <p:nvSpPr>
          <p:cNvPr id="4" name="标题 3"/>
          <p:cNvSpPr>
            <a:spLocks noGrp="1"/>
          </p:cNvSpPr>
          <p:nvPr>
            <p:ph type="title"/>
          </p:nvPr>
        </p:nvSpPr>
        <p:spPr/>
        <p:txBody>
          <a:bodyPr/>
          <a:lstStyle/>
          <a:p>
            <a:r>
              <a:rPr lang="en-US" altLang="zh-CN" sz="2000" b="1" dirty="0"/>
              <a:t>2005</a:t>
            </a:r>
            <a:r>
              <a:rPr lang="zh-CN" altLang="en-US" sz="2000" b="1" dirty="0"/>
              <a:t>年</a:t>
            </a:r>
            <a:r>
              <a:rPr lang="en-US" altLang="zh-CN" sz="2000" b="1" dirty="0"/>
              <a:t>7</a:t>
            </a:r>
            <a:r>
              <a:rPr lang="zh-CN" altLang="en-US" sz="2000" b="1" dirty="0"/>
              <a:t>月</a:t>
            </a:r>
            <a:r>
              <a:rPr lang="en-US" altLang="zh-CN" sz="2000" b="1" dirty="0"/>
              <a:t>21</a:t>
            </a:r>
            <a:r>
              <a:rPr lang="zh-CN" altLang="en-US" sz="2000" b="1" dirty="0"/>
              <a:t>日人民币汇率</a:t>
            </a:r>
            <a:r>
              <a:rPr lang="zh-CN" altLang="en-US" sz="2000" b="1" dirty="0" smtClean="0"/>
              <a:t>改革：货币战争的</a:t>
            </a:r>
            <a:r>
              <a:rPr lang="zh-CN" altLang="en-US" sz="2000" b="1" dirty="0"/>
              <a:t>七七事变</a:t>
            </a:r>
          </a:p>
        </p:txBody>
      </p:sp>
    </p:spTree>
    <p:extLst>
      <p:ext uri="{BB962C8B-B14F-4D97-AF65-F5344CB8AC3E}">
        <p14:creationId xmlns:p14="http://schemas.microsoft.com/office/powerpoint/2010/main" val="1730476548"/>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疯狂操纵</a:t>
            </a:r>
            <a:r>
              <a:rPr lang="en-US" altLang="zh-CN" sz="1800" dirty="0"/>
              <a:t>*ST</a:t>
            </a:r>
            <a:r>
              <a:rPr lang="zh-CN" altLang="en-US" sz="1800" dirty="0" smtClean="0"/>
              <a:t>金泰（山东金泰</a:t>
            </a:r>
            <a:r>
              <a:rPr lang="en-US" altLang="zh-CN" sz="1800" dirty="0" smtClean="0"/>
              <a:t>600385</a:t>
            </a:r>
            <a:r>
              <a:rPr lang="zh-CN" altLang="en-US" sz="1800" dirty="0" smtClean="0"/>
              <a:t>）</a:t>
            </a:r>
            <a:r>
              <a:rPr lang="en-US" altLang="zh-CN" sz="1800" dirty="0" smtClean="0"/>
              <a:t>42</a:t>
            </a:r>
            <a:r>
              <a:rPr lang="zh-CN" altLang="en-US" sz="1800" dirty="0"/>
              <a:t>个涨</a:t>
            </a:r>
            <a:r>
              <a:rPr lang="zh-CN" altLang="en-US" sz="1800" dirty="0" smtClean="0"/>
              <a:t>停</a:t>
            </a:r>
            <a:endParaRPr lang="en-US" altLang="zh-CN" sz="1800" dirty="0" smtClean="0"/>
          </a:p>
          <a:p>
            <a:r>
              <a:rPr lang="zh-CN" altLang="en-US" sz="1800" dirty="0" smtClean="0"/>
              <a:t>国内零售业格局改变</a:t>
            </a:r>
            <a:endParaRPr lang="zh-CN" altLang="en-US" sz="1800" dirty="0"/>
          </a:p>
        </p:txBody>
      </p:sp>
      <p:sp>
        <p:nvSpPr>
          <p:cNvPr id="4" name="标题 3"/>
          <p:cNvSpPr>
            <a:spLocks noGrp="1"/>
          </p:cNvSpPr>
          <p:nvPr>
            <p:ph type="title"/>
          </p:nvPr>
        </p:nvSpPr>
        <p:spPr/>
        <p:txBody>
          <a:bodyPr/>
          <a:lstStyle/>
          <a:p>
            <a:r>
              <a:rPr lang="zh-CN" altLang="en-US" sz="2000" b="1" dirty="0" smtClean="0"/>
              <a:t>黄光裕的倒下</a:t>
            </a:r>
            <a:endParaRPr lang="zh-CN" altLang="en-US" sz="2000" b="1" dirty="0"/>
          </a:p>
        </p:txBody>
      </p:sp>
    </p:spTree>
    <p:extLst>
      <p:ext uri="{BB962C8B-B14F-4D97-AF65-F5344CB8AC3E}">
        <p14:creationId xmlns:p14="http://schemas.microsoft.com/office/powerpoint/2010/main" val="399277531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矩形 36"/>
          <p:cNvSpPr>
            <a:spLocks noChangeArrowheads="1"/>
          </p:cNvSpPr>
          <p:nvPr/>
        </p:nvSpPr>
        <p:spPr bwMode="auto">
          <a:xfrm>
            <a:off x="1979712" y="1563638"/>
            <a:ext cx="48965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4400" b="1" dirty="0" smtClean="0">
                <a:solidFill>
                  <a:schemeClr val="bg1"/>
                </a:solidFill>
                <a:latin typeface="微软雅黑" panose="020B0503020204020204" pitchFamily="34" charset="-122"/>
                <a:ea typeface="微软雅黑" panose="020B0503020204020204" pitchFamily="34" charset="-122"/>
              </a:rPr>
              <a:t>有趣的中国证券史</a:t>
            </a:r>
            <a:endParaRPr kumimoji="0" lang="en-US" altLang="zh-CN" sz="4400" b="1" dirty="0">
              <a:solidFill>
                <a:schemeClr val="bg1"/>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2555776" y="2984773"/>
            <a:ext cx="38877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55776" y="1203598"/>
            <a:ext cx="38877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675081"/>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很多制造业的老板，发现搞制造业赚不到钱了，所以投身于股市</a:t>
            </a:r>
            <a:r>
              <a:rPr lang="zh-CN" altLang="en-US" sz="1800" dirty="0" smtClean="0"/>
              <a:t>。全国</a:t>
            </a:r>
            <a:r>
              <a:rPr lang="zh-CN" altLang="en-US" sz="1800" dirty="0"/>
              <a:t>制造业和地产等支柱产业泡沫显现，危机四伏，在投资者普遍对行情盲目乐观之际，股指则开始一路下跌</a:t>
            </a:r>
            <a:r>
              <a:rPr lang="zh-CN" altLang="en-US" sz="1800" dirty="0" smtClean="0"/>
              <a:t>。</a:t>
            </a:r>
            <a:endParaRPr lang="en-US" altLang="zh-CN" sz="1800" dirty="0" smtClean="0"/>
          </a:p>
          <a:p>
            <a:r>
              <a:rPr lang="zh-CN" altLang="en-US" sz="1800" dirty="0" smtClean="0"/>
              <a:t>随着</a:t>
            </a:r>
            <a:r>
              <a:rPr lang="zh-CN" altLang="en-US" sz="1800" dirty="0"/>
              <a:t>全球金融危机的爆发，指数随之一泻千里，仅一年时间，股指便从</a:t>
            </a:r>
            <a:r>
              <a:rPr lang="en-US" altLang="zh-CN" sz="1800" dirty="0"/>
              <a:t>6124</a:t>
            </a:r>
            <a:r>
              <a:rPr lang="zh-CN" altLang="en-US" sz="1800" dirty="0"/>
              <a:t>点狂跌至</a:t>
            </a:r>
            <a:r>
              <a:rPr lang="en-US" altLang="zh-CN" sz="1800" dirty="0"/>
              <a:t>1664</a:t>
            </a:r>
            <a:r>
              <a:rPr lang="zh-CN" altLang="en-US" sz="1800" dirty="0" smtClean="0"/>
              <a:t>点，跌幅</a:t>
            </a:r>
            <a:r>
              <a:rPr lang="en-US" altLang="zh-CN" sz="1800" dirty="0" smtClean="0"/>
              <a:t>73%</a:t>
            </a:r>
            <a:r>
              <a:rPr lang="zh-CN" altLang="en-US" sz="1800" dirty="0" smtClean="0"/>
              <a:t>。</a:t>
            </a:r>
            <a:endParaRPr lang="zh-CN" altLang="en-US" sz="1800" dirty="0"/>
          </a:p>
        </p:txBody>
      </p:sp>
      <p:sp>
        <p:nvSpPr>
          <p:cNvPr id="4" name="标题 3"/>
          <p:cNvSpPr>
            <a:spLocks noGrp="1"/>
          </p:cNvSpPr>
          <p:nvPr>
            <p:ph type="title"/>
          </p:nvPr>
        </p:nvSpPr>
        <p:spPr/>
        <p:txBody>
          <a:bodyPr/>
          <a:lstStyle/>
          <a:p>
            <a:r>
              <a:rPr lang="zh-CN" altLang="en-US" sz="2000" b="1" dirty="0">
                <a:solidFill>
                  <a:srgbClr val="00B050"/>
                </a:solidFill>
              </a:rPr>
              <a:t>第七次大熊市：</a:t>
            </a:r>
            <a:r>
              <a:rPr lang="en-US" altLang="zh-CN" sz="2000" b="1" dirty="0">
                <a:solidFill>
                  <a:srgbClr val="00B050"/>
                </a:solidFill>
              </a:rPr>
              <a:t>2007</a:t>
            </a:r>
            <a:r>
              <a:rPr lang="zh-CN" altLang="en-US" sz="2000" b="1" dirty="0">
                <a:solidFill>
                  <a:srgbClr val="00B050"/>
                </a:solidFill>
              </a:rPr>
              <a:t>年</a:t>
            </a:r>
            <a:r>
              <a:rPr lang="en-US" altLang="zh-CN" sz="2000" b="1" dirty="0">
                <a:solidFill>
                  <a:srgbClr val="00B050"/>
                </a:solidFill>
              </a:rPr>
              <a:t>10</a:t>
            </a:r>
            <a:r>
              <a:rPr lang="zh-CN" altLang="en-US" sz="2000" b="1" dirty="0">
                <a:solidFill>
                  <a:srgbClr val="00B050"/>
                </a:solidFill>
              </a:rPr>
              <a:t>月</a:t>
            </a:r>
            <a:r>
              <a:rPr lang="en-US" altLang="zh-CN" sz="2000" b="1" dirty="0">
                <a:solidFill>
                  <a:srgbClr val="00B050"/>
                </a:solidFill>
              </a:rPr>
              <a:t>16</a:t>
            </a:r>
            <a:r>
              <a:rPr lang="zh-CN" altLang="en-US" sz="2000" b="1" dirty="0">
                <a:solidFill>
                  <a:srgbClr val="00B050"/>
                </a:solidFill>
              </a:rPr>
              <a:t>日至</a:t>
            </a:r>
            <a:r>
              <a:rPr lang="en-US" altLang="zh-CN" sz="2000" b="1" dirty="0">
                <a:solidFill>
                  <a:srgbClr val="00B050"/>
                </a:solidFill>
              </a:rPr>
              <a:t>2008</a:t>
            </a:r>
            <a:r>
              <a:rPr lang="zh-CN" altLang="en-US" sz="2000" b="1" dirty="0">
                <a:solidFill>
                  <a:srgbClr val="00B050"/>
                </a:solidFill>
              </a:rPr>
              <a:t>年</a:t>
            </a:r>
            <a:r>
              <a:rPr lang="en-US" altLang="zh-CN" sz="2000" b="1" dirty="0">
                <a:solidFill>
                  <a:srgbClr val="00B050"/>
                </a:solidFill>
              </a:rPr>
              <a:t>10</a:t>
            </a:r>
            <a:r>
              <a:rPr lang="zh-CN" altLang="en-US" sz="2000" b="1" dirty="0">
                <a:solidFill>
                  <a:srgbClr val="00B050"/>
                </a:solidFill>
              </a:rPr>
              <a:t>月</a:t>
            </a:r>
            <a:r>
              <a:rPr lang="en-US" altLang="zh-CN" sz="2000" b="1" dirty="0">
                <a:solidFill>
                  <a:srgbClr val="00B050"/>
                </a:solidFill>
              </a:rPr>
              <a:t>28</a:t>
            </a:r>
            <a:r>
              <a:rPr lang="zh-CN" altLang="en-US" sz="2000" b="1" dirty="0">
                <a:solidFill>
                  <a:srgbClr val="00B050"/>
                </a:solidFill>
              </a:rPr>
              <a:t>日</a:t>
            </a:r>
          </a:p>
        </p:txBody>
      </p:sp>
    </p:spTree>
    <p:extLst>
      <p:ext uri="{BB962C8B-B14F-4D97-AF65-F5344CB8AC3E}">
        <p14:creationId xmlns:p14="http://schemas.microsoft.com/office/powerpoint/2010/main" val="2558675269"/>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受四川省汶川</a:t>
            </a:r>
            <a:r>
              <a:rPr lang="zh-CN" altLang="en-US" dirty="0" smtClean="0"/>
              <a:t>县</a:t>
            </a:r>
            <a:r>
              <a:rPr lang="en-US" altLang="zh-CN" dirty="0" smtClean="0"/>
              <a:t>5</a:t>
            </a:r>
            <a:r>
              <a:rPr lang="zh-CN" altLang="en-US" dirty="0" smtClean="0"/>
              <a:t>月</a:t>
            </a:r>
            <a:r>
              <a:rPr lang="en-US" altLang="zh-CN" dirty="0" smtClean="0"/>
              <a:t>12</a:t>
            </a:r>
            <a:r>
              <a:rPr lang="zh-CN" altLang="en-US" dirty="0"/>
              <a:t>日发生里</a:t>
            </a:r>
            <a:r>
              <a:rPr lang="zh-CN" altLang="en-US" dirty="0" smtClean="0"/>
              <a:t>氏</a:t>
            </a:r>
            <a:r>
              <a:rPr lang="en-US" altLang="zh-CN" dirty="0" smtClean="0"/>
              <a:t>8.0</a:t>
            </a:r>
            <a:r>
              <a:rPr lang="zh-CN" altLang="en-US" dirty="0" smtClean="0"/>
              <a:t>级地震影响</a:t>
            </a:r>
            <a:r>
              <a:rPr lang="zh-CN" altLang="en-US" dirty="0"/>
              <a:t>，沪深股市</a:t>
            </a:r>
            <a:r>
              <a:rPr lang="en-US" altLang="zh-CN" dirty="0"/>
              <a:t>66</a:t>
            </a:r>
            <a:r>
              <a:rPr lang="zh-CN" altLang="en-US" dirty="0"/>
              <a:t>家上市公司在</a:t>
            </a:r>
            <a:r>
              <a:rPr lang="en-US" altLang="zh-CN" dirty="0"/>
              <a:t>5</a:t>
            </a:r>
            <a:r>
              <a:rPr lang="zh-CN" altLang="en-US" dirty="0"/>
              <a:t>月</a:t>
            </a:r>
            <a:r>
              <a:rPr lang="en-US" altLang="zh-CN" dirty="0"/>
              <a:t>13</a:t>
            </a:r>
            <a:r>
              <a:rPr lang="zh-CN" altLang="en-US" dirty="0"/>
              <a:t>日停牌</a:t>
            </a:r>
            <a:r>
              <a:rPr lang="zh-CN" altLang="en-US" dirty="0" smtClean="0"/>
              <a:t>。</a:t>
            </a:r>
            <a:endParaRPr lang="en-US" altLang="zh-CN" dirty="0" smtClean="0"/>
          </a:p>
          <a:p>
            <a:r>
              <a:rPr lang="zh-CN" altLang="en-US" dirty="0"/>
              <a:t>四川路桥、重庆路桥、重庆钢铁、祁连山、四川金顶、联合化工</a:t>
            </a:r>
            <a:r>
              <a:rPr lang="zh-CN" altLang="en-US" dirty="0" smtClean="0"/>
              <a:t>、西南合成（北大医药）、西南</a:t>
            </a:r>
            <a:r>
              <a:rPr lang="zh-CN" altLang="en-US" dirty="0"/>
              <a:t>药</a:t>
            </a:r>
            <a:r>
              <a:rPr lang="zh-CN" altLang="en-US" dirty="0" smtClean="0"/>
              <a:t>业（奥瑞德）等</a:t>
            </a:r>
            <a:r>
              <a:rPr lang="zh-CN" altLang="en-US" dirty="0"/>
              <a:t>股大涨。</a:t>
            </a:r>
          </a:p>
        </p:txBody>
      </p:sp>
      <p:sp>
        <p:nvSpPr>
          <p:cNvPr id="4" name="标题 3"/>
          <p:cNvSpPr>
            <a:spLocks noGrp="1"/>
          </p:cNvSpPr>
          <p:nvPr>
            <p:ph type="title"/>
          </p:nvPr>
        </p:nvSpPr>
        <p:spPr/>
        <p:txBody>
          <a:bodyPr/>
          <a:lstStyle/>
          <a:p>
            <a:r>
              <a:rPr lang="en-US" altLang="zh-CN" dirty="0" smtClean="0"/>
              <a:t>512</a:t>
            </a:r>
            <a:r>
              <a:rPr lang="zh-CN" altLang="en-US" dirty="0" smtClean="0"/>
              <a:t>汶川地震</a:t>
            </a:r>
            <a:endParaRPr lang="zh-CN" altLang="en-US" dirty="0"/>
          </a:p>
        </p:txBody>
      </p:sp>
    </p:spTree>
    <p:extLst>
      <p:ext uri="{BB962C8B-B14F-4D97-AF65-F5344CB8AC3E}">
        <p14:creationId xmlns:p14="http://schemas.microsoft.com/office/powerpoint/2010/main" val="2193318813"/>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2008</a:t>
            </a:r>
            <a:r>
              <a:rPr lang="zh-CN" altLang="en-US" sz="1800" dirty="0"/>
              <a:t>年</a:t>
            </a:r>
            <a:r>
              <a:rPr lang="en-US" altLang="zh-CN" sz="1800" dirty="0"/>
              <a:t>10</a:t>
            </a:r>
            <a:r>
              <a:rPr lang="zh-CN" altLang="en-US" sz="1800" dirty="0"/>
              <a:t>月</a:t>
            </a:r>
            <a:r>
              <a:rPr lang="en-US" altLang="zh-CN" sz="1800" dirty="0"/>
              <a:t>15</a:t>
            </a:r>
            <a:r>
              <a:rPr lang="zh-CN" altLang="en-US" sz="1800" dirty="0"/>
              <a:t>日，美国总统候选人奥巴马和麦凯恩举行了最后一场电视辩论后，</a:t>
            </a:r>
            <a:r>
              <a:rPr lang="en-US" altLang="zh-CN" sz="1800" dirty="0"/>
              <a:t>10</a:t>
            </a:r>
            <a:r>
              <a:rPr lang="zh-CN" altLang="en-US" sz="1800" dirty="0"/>
              <a:t>月</a:t>
            </a:r>
            <a:r>
              <a:rPr lang="en-US" altLang="zh-CN" sz="1800" dirty="0"/>
              <a:t>17</a:t>
            </a:r>
            <a:r>
              <a:rPr lang="zh-CN" altLang="en-US" sz="1800" dirty="0"/>
              <a:t>日至</a:t>
            </a:r>
            <a:r>
              <a:rPr lang="en-US" altLang="zh-CN" sz="1800" dirty="0"/>
              <a:t>22</a:t>
            </a:r>
            <a:r>
              <a:rPr lang="zh-CN" altLang="en-US" sz="1800" dirty="0"/>
              <a:t>日，</a:t>
            </a:r>
            <a:r>
              <a:rPr lang="en-US" altLang="zh-CN" sz="1800" dirty="0"/>
              <a:t>A</a:t>
            </a:r>
            <a:r>
              <a:rPr lang="zh-CN" altLang="en-US" sz="1800" dirty="0"/>
              <a:t>股澳柯玛便连续三个涨停；</a:t>
            </a:r>
            <a:r>
              <a:rPr lang="en-US" altLang="zh-CN" sz="1800" dirty="0"/>
              <a:t>2008</a:t>
            </a:r>
            <a:r>
              <a:rPr lang="zh-CN" altLang="en-US" sz="1800" dirty="0"/>
              <a:t>年</a:t>
            </a:r>
            <a:r>
              <a:rPr lang="en-US" altLang="zh-CN" sz="1800" dirty="0"/>
              <a:t>11</a:t>
            </a:r>
            <a:r>
              <a:rPr lang="zh-CN" altLang="en-US" sz="1800" dirty="0"/>
              <a:t>月</a:t>
            </a:r>
            <a:r>
              <a:rPr lang="en-US" altLang="zh-CN" sz="1800" dirty="0"/>
              <a:t>4</a:t>
            </a:r>
            <a:r>
              <a:rPr lang="zh-CN" altLang="en-US" sz="1800" dirty="0"/>
              <a:t>日美国总统大选当日，澳柯玛继续上涨。</a:t>
            </a:r>
          </a:p>
          <a:p>
            <a:endParaRPr lang="zh-CN" altLang="en-US" sz="1800" dirty="0"/>
          </a:p>
        </p:txBody>
      </p:sp>
      <p:sp>
        <p:nvSpPr>
          <p:cNvPr id="4" name="标题 3"/>
          <p:cNvSpPr>
            <a:spLocks noGrp="1"/>
          </p:cNvSpPr>
          <p:nvPr>
            <p:ph type="title"/>
          </p:nvPr>
        </p:nvSpPr>
        <p:spPr/>
        <p:txBody>
          <a:bodyPr/>
          <a:lstStyle/>
          <a:p>
            <a:r>
              <a:rPr lang="zh-CN" altLang="en-US" sz="2000" b="1" dirty="0" smtClean="0"/>
              <a:t>神奇的澳柯玛</a:t>
            </a:r>
            <a:endParaRPr lang="zh-CN" altLang="en-US" sz="2000" b="1" dirty="0"/>
          </a:p>
        </p:txBody>
      </p:sp>
    </p:spTree>
    <p:extLst>
      <p:ext uri="{BB962C8B-B14F-4D97-AF65-F5344CB8AC3E}">
        <p14:creationId xmlns:p14="http://schemas.microsoft.com/office/powerpoint/2010/main" val="22434356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2008</a:t>
            </a:r>
            <a:r>
              <a:rPr lang="zh-CN" altLang="en-US" sz="1800" dirty="0"/>
              <a:t>年</a:t>
            </a:r>
            <a:r>
              <a:rPr lang="en-US" altLang="zh-CN" sz="1800" dirty="0"/>
              <a:t>9</a:t>
            </a:r>
            <a:r>
              <a:rPr lang="zh-CN" altLang="en-US" sz="1800" dirty="0"/>
              <a:t>月，国际金融危机全面爆发后，中国经济增速快速回落，出口出现负增长，大批农民工返乡，经济面临硬着陆的风险。为了应对这种危局，中国政府于</a:t>
            </a:r>
            <a:r>
              <a:rPr lang="en-US" altLang="zh-CN" sz="1800" dirty="0"/>
              <a:t>2008</a:t>
            </a:r>
            <a:r>
              <a:rPr lang="zh-CN" altLang="en-US" sz="1800" dirty="0"/>
              <a:t>年</a:t>
            </a:r>
            <a:r>
              <a:rPr lang="en-US" altLang="zh-CN" sz="1800" dirty="0"/>
              <a:t>11</a:t>
            </a:r>
            <a:r>
              <a:rPr lang="zh-CN" altLang="en-US" sz="1800" dirty="0"/>
              <a:t>月推出了进一步扩大内需、促进经济平稳较快增长的十项措施。初步匡算，</a:t>
            </a:r>
            <a:r>
              <a:rPr lang="zh-CN" altLang="en-US" sz="1800" dirty="0" smtClean="0"/>
              <a:t>实施这</a:t>
            </a:r>
            <a:r>
              <a:rPr lang="zh-CN" altLang="en-US" sz="1800" dirty="0"/>
              <a:t>十大措施，到</a:t>
            </a:r>
            <a:r>
              <a:rPr lang="en-US" altLang="zh-CN" sz="1800" dirty="0"/>
              <a:t>2010</a:t>
            </a:r>
            <a:r>
              <a:rPr lang="zh-CN" altLang="en-US" sz="1800" dirty="0"/>
              <a:t>年底约需投资</a:t>
            </a:r>
            <a:r>
              <a:rPr lang="en-US" altLang="zh-CN" sz="1800" dirty="0"/>
              <a:t>4</a:t>
            </a:r>
            <a:r>
              <a:rPr lang="zh-CN" altLang="en-US" sz="1800" dirty="0"/>
              <a:t>万亿元</a:t>
            </a:r>
            <a:r>
              <a:rPr lang="zh-CN" altLang="en-US" sz="1800" dirty="0" smtClean="0"/>
              <a:t>。</a:t>
            </a:r>
            <a:endParaRPr lang="en-US" altLang="zh-CN" sz="1800" dirty="0" smtClean="0"/>
          </a:p>
          <a:p>
            <a:r>
              <a:rPr lang="zh-CN" altLang="en-US" sz="1800" dirty="0"/>
              <a:t>天</a:t>
            </a:r>
            <a:r>
              <a:rPr lang="zh-CN" altLang="en-US" sz="1800" dirty="0" smtClean="0"/>
              <a:t>量资金将股市从熊市泥潭带向牛市，短短</a:t>
            </a:r>
            <a:r>
              <a:rPr lang="en-US" altLang="zh-CN" sz="1800" dirty="0" smtClean="0"/>
              <a:t>8</a:t>
            </a:r>
            <a:r>
              <a:rPr lang="zh-CN" altLang="en-US" sz="1800" dirty="0" smtClean="0"/>
              <a:t>个月时间，沪指翻倍。</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zh-CN" altLang="zh-CN" sz="2000" b="1" dirty="0">
                <a:solidFill>
                  <a:srgbClr val="FF0000"/>
                </a:solidFill>
              </a:rPr>
              <a:t>第八次大牛市：</a:t>
            </a:r>
            <a:r>
              <a:rPr lang="en-US" altLang="zh-CN" sz="2000" b="1" dirty="0">
                <a:solidFill>
                  <a:srgbClr val="FF0000"/>
                </a:solidFill>
              </a:rPr>
              <a:t>2008</a:t>
            </a:r>
            <a:r>
              <a:rPr lang="zh-CN" altLang="zh-CN" sz="2000" b="1" dirty="0">
                <a:solidFill>
                  <a:srgbClr val="FF0000"/>
                </a:solidFill>
              </a:rPr>
              <a:t>年</a:t>
            </a:r>
            <a:r>
              <a:rPr lang="en-US" altLang="zh-CN" sz="2000" b="1" dirty="0">
                <a:solidFill>
                  <a:srgbClr val="FF0000"/>
                </a:solidFill>
              </a:rPr>
              <a:t>10</a:t>
            </a:r>
            <a:r>
              <a:rPr lang="zh-CN" altLang="zh-CN" sz="2000" b="1" dirty="0">
                <a:solidFill>
                  <a:srgbClr val="FF0000"/>
                </a:solidFill>
              </a:rPr>
              <a:t>月</a:t>
            </a:r>
            <a:r>
              <a:rPr lang="en-US" altLang="zh-CN" sz="2000" b="1" dirty="0">
                <a:solidFill>
                  <a:srgbClr val="FF0000"/>
                </a:solidFill>
              </a:rPr>
              <a:t>28</a:t>
            </a:r>
            <a:r>
              <a:rPr lang="zh-CN" altLang="zh-CN" sz="2000" b="1" dirty="0" smtClean="0">
                <a:solidFill>
                  <a:srgbClr val="FF0000"/>
                </a:solidFill>
              </a:rPr>
              <a:t>日</a:t>
            </a:r>
            <a:r>
              <a:rPr lang="zh-CN" altLang="en-US" sz="2000" b="1" dirty="0" smtClean="0">
                <a:solidFill>
                  <a:srgbClr val="FF0000"/>
                </a:solidFill>
              </a:rPr>
              <a:t>至</a:t>
            </a:r>
            <a:r>
              <a:rPr lang="en-US" altLang="zh-CN" sz="2000" b="1" dirty="0" smtClean="0">
                <a:solidFill>
                  <a:srgbClr val="FF0000"/>
                </a:solidFill>
              </a:rPr>
              <a:t>2009</a:t>
            </a:r>
            <a:r>
              <a:rPr lang="zh-CN" altLang="zh-CN" sz="2000" b="1" dirty="0">
                <a:solidFill>
                  <a:srgbClr val="FF0000"/>
                </a:solidFill>
              </a:rPr>
              <a:t>年</a:t>
            </a:r>
            <a:r>
              <a:rPr lang="en-US" altLang="zh-CN" sz="2000" b="1" dirty="0">
                <a:solidFill>
                  <a:srgbClr val="FF0000"/>
                </a:solidFill>
              </a:rPr>
              <a:t>8</a:t>
            </a:r>
            <a:r>
              <a:rPr lang="zh-CN" altLang="zh-CN" sz="2000" b="1" dirty="0">
                <a:solidFill>
                  <a:srgbClr val="FF0000"/>
                </a:solidFill>
              </a:rPr>
              <a:t>月</a:t>
            </a:r>
            <a:r>
              <a:rPr lang="en-US" altLang="zh-CN" sz="2000" b="1" dirty="0">
                <a:solidFill>
                  <a:srgbClr val="FF0000"/>
                </a:solidFill>
              </a:rPr>
              <a:t>4</a:t>
            </a:r>
            <a:r>
              <a:rPr lang="zh-CN" altLang="zh-CN" sz="2000" b="1" dirty="0">
                <a:solidFill>
                  <a:srgbClr val="FF0000"/>
                </a:solidFill>
              </a:rPr>
              <a:t>日</a:t>
            </a:r>
            <a:endParaRPr lang="zh-CN" altLang="en-US" sz="2000" b="1" dirty="0">
              <a:solidFill>
                <a:srgbClr val="FF0000"/>
              </a:solidFill>
            </a:endParaRPr>
          </a:p>
        </p:txBody>
      </p:sp>
    </p:spTree>
    <p:extLst>
      <p:ext uri="{BB962C8B-B14F-4D97-AF65-F5344CB8AC3E}">
        <p14:creationId xmlns:p14="http://schemas.microsoft.com/office/powerpoint/2010/main" val="4048075558"/>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持续时间长，到</a:t>
            </a:r>
            <a:r>
              <a:rPr lang="en-US" altLang="zh-CN" sz="1800" dirty="0" smtClean="0"/>
              <a:t>2012</a:t>
            </a:r>
            <a:r>
              <a:rPr lang="zh-CN" altLang="en-US" sz="1800" dirty="0" smtClean="0"/>
              <a:t>年中的时候许多老股民去证券公司销户，私募大面积清盘</a:t>
            </a:r>
            <a:endParaRPr lang="en-US" altLang="zh-CN" sz="1800" dirty="0" smtClean="0"/>
          </a:p>
          <a:p>
            <a:r>
              <a:rPr lang="en-US" altLang="zh-CN" sz="1800" dirty="0"/>
              <a:t>2009</a:t>
            </a:r>
            <a:r>
              <a:rPr lang="zh-CN" altLang="en-US" sz="1800" dirty="0"/>
              <a:t>年</a:t>
            </a:r>
            <a:r>
              <a:rPr lang="en-US" altLang="zh-CN" sz="1800" dirty="0"/>
              <a:t>10</a:t>
            </a:r>
            <a:r>
              <a:rPr lang="zh-CN" altLang="en-US" sz="1800" dirty="0"/>
              <a:t>月</a:t>
            </a:r>
            <a:r>
              <a:rPr lang="en-US" altLang="zh-CN" sz="1800" dirty="0"/>
              <a:t>23</a:t>
            </a:r>
            <a:r>
              <a:rPr lang="zh-CN" altLang="en-US" sz="1800" dirty="0"/>
              <a:t>日，中国创业板举行开板启动仪式。数据显示，首批上市的</a:t>
            </a:r>
            <a:r>
              <a:rPr lang="en-US" altLang="zh-CN" sz="1800" dirty="0"/>
              <a:t>28</a:t>
            </a:r>
            <a:r>
              <a:rPr lang="zh-CN" altLang="en-US" sz="1800" dirty="0"/>
              <a:t>家创业板公司，平均市盈率为</a:t>
            </a:r>
            <a:r>
              <a:rPr lang="en-US" altLang="zh-CN" sz="1800" dirty="0"/>
              <a:t>56.7</a:t>
            </a:r>
            <a:r>
              <a:rPr lang="zh-CN" altLang="en-US" sz="1800" dirty="0"/>
              <a:t>倍，而市盈率最高的宝德股份达到</a:t>
            </a:r>
            <a:r>
              <a:rPr lang="en-US" altLang="zh-CN" sz="1800" dirty="0"/>
              <a:t>81.67</a:t>
            </a:r>
            <a:r>
              <a:rPr lang="zh-CN" altLang="en-US" sz="1800" dirty="0"/>
              <a:t>倍，远高于全部</a:t>
            </a:r>
            <a:r>
              <a:rPr lang="en-US" altLang="zh-CN" sz="1800" dirty="0"/>
              <a:t>A</a:t>
            </a:r>
            <a:r>
              <a:rPr lang="zh-CN" altLang="en-US" sz="1800" dirty="0"/>
              <a:t>股市盈率以及中小板的市盈率。</a:t>
            </a:r>
            <a:r>
              <a:rPr lang="en-US" altLang="zh-CN" sz="1800" dirty="0"/>
              <a:t>2009</a:t>
            </a:r>
            <a:r>
              <a:rPr lang="zh-CN" altLang="en-US" sz="1800" dirty="0"/>
              <a:t>年</a:t>
            </a:r>
            <a:r>
              <a:rPr lang="en-US" altLang="zh-CN" sz="1800" dirty="0"/>
              <a:t>10</a:t>
            </a:r>
            <a:r>
              <a:rPr lang="zh-CN" altLang="en-US" sz="1800" dirty="0"/>
              <a:t>月</a:t>
            </a:r>
            <a:r>
              <a:rPr lang="en-US" altLang="zh-CN" sz="1800" dirty="0"/>
              <a:t>30</a:t>
            </a:r>
            <a:r>
              <a:rPr lang="zh-CN" altLang="en-US" sz="1800" dirty="0"/>
              <a:t>日，中国创业板正式上市</a:t>
            </a:r>
            <a:r>
              <a:rPr lang="zh-CN" altLang="en-US" sz="1800" dirty="0" smtClean="0"/>
              <a:t>。</a:t>
            </a:r>
            <a:endParaRPr lang="en-US" altLang="zh-CN" sz="1800" dirty="0" smtClean="0"/>
          </a:p>
          <a:p>
            <a:r>
              <a:rPr lang="zh-CN" altLang="en-US" sz="1800" dirty="0" smtClean="0"/>
              <a:t>券商求客户到创业板开户，首批新股暴涨后股民又翁涌而至。</a:t>
            </a:r>
            <a:endParaRPr lang="en-US" altLang="zh-CN" sz="1800" dirty="0" smtClean="0"/>
          </a:p>
          <a:p>
            <a:r>
              <a:rPr lang="zh-CN" altLang="en-US" sz="1800" dirty="0"/>
              <a:t>徐</a:t>
            </a:r>
            <a:r>
              <a:rPr lang="zh-CN" altLang="en-US" sz="1800" dirty="0" smtClean="0"/>
              <a:t>翔在这波熊市中赚翻，经典战役重庆啤酒</a:t>
            </a:r>
            <a:endParaRPr lang="zh-CN" altLang="en-US" sz="1800" dirty="0"/>
          </a:p>
        </p:txBody>
      </p:sp>
      <p:sp>
        <p:nvSpPr>
          <p:cNvPr id="4" name="标题 3"/>
          <p:cNvSpPr>
            <a:spLocks noGrp="1"/>
          </p:cNvSpPr>
          <p:nvPr>
            <p:ph type="title"/>
          </p:nvPr>
        </p:nvSpPr>
        <p:spPr/>
        <p:txBody>
          <a:bodyPr/>
          <a:lstStyle/>
          <a:p>
            <a:r>
              <a:rPr lang="zh-CN" altLang="zh-CN" sz="2000" b="1" dirty="0" smtClean="0">
                <a:solidFill>
                  <a:srgbClr val="00B050"/>
                </a:solidFill>
              </a:rPr>
              <a:t>第</a:t>
            </a:r>
            <a:r>
              <a:rPr lang="zh-CN" altLang="en-US" sz="2000" b="1" dirty="0" smtClean="0">
                <a:solidFill>
                  <a:srgbClr val="00B050"/>
                </a:solidFill>
              </a:rPr>
              <a:t>八</a:t>
            </a:r>
            <a:r>
              <a:rPr lang="zh-CN" altLang="zh-CN" sz="2000" b="1" dirty="0" smtClean="0">
                <a:solidFill>
                  <a:srgbClr val="00B050"/>
                </a:solidFill>
              </a:rPr>
              <a:t>次</a:t>
            </a:r>
            <a:r>
              <a:rPr lang="zh-CN" altLang="zh-CN" sz="2000" b="1" dirty="0">
                <a:solidFill>
                  <a:srgbClr val="00B050"/>
                </a:solidFill>
              </a:rPr>
              <a:t>大熊市：</a:t>
            </a:r>
            <a:r>
              <a:rPr lang="en-US" altLang="zh-CN" sz="2000" b="1" dirty="0">
                <a:solidFill>
                  <a:srgbClr val="00B050"/>
                </a:solidFill>
              </a:rPr>
              <a:t>2009</a:t>
            </a:r>
            <a:r>
              <a:rPr lang="zh-CN" altLang="zh-CN" sz="2000" b="1" dirty="0">
                <a:solidFill>
                  <a:srgbClr val="00B050"/>
                </a:solidFill>
              </a:rPr>
              <a:t>年</a:t>
            </a:r>
            <a:r>
              <a:rPr lang="en-US" altLang="zh-CN" sz="2000" b="1" dirty="0">
                <a:solidFill>
                  <a:srgbClr val="00B050"/>
                </a:solidFill>
              </a:rPr>
              <a:t>8</a:t>
            </a:r>
            <a:r>
              <a:rPr lang="zh-CN" altLang="zh-CN" sz="2000" b="1" dirty="0">
                <a:solidFill>
                  <a:srgbClr val="00B050"/>
                </a:solidFill>
              </a:rPr>
              <a:t>月</a:t>
            </a:r>
            <a:r>
              <a:rPr lang="en-US" altLang="zh-CN" sz="2000" b="1" dirty="0">
                <a:solidFill>
                  <a:srgbClr val="00B050"/>
                </a:solidFill>
              </a:rPr>
              <a:t>4</a:t>
            </a:r>
            <a:r>
              <a:rPr lang="zh-CN" altLang="zh-CN" sz="2000" b="1" dirty="0" smtClean="0">
                <a:solidFill>
                  <a:srgbClr val="00B050"/>
                </a:solidFill>
              </a:rPr>
              <a:t>日</a:t>
            </a:r>
            <a:r>
              <a:rPr lang="zh-CN" altLang="en-US" sz="2000" b="1" dirty="0" smtClean="0">
                <a:solidFill>
                  <a:srgbClr val="00B050"/>
                </a:solidFill>
              </a:rPr>
              <a:t>至</a:t>
            </a:r>
            <a:r>
              <a:rPr lang="en-US" altLang="zh-CN" sz="2000" b="1" dirty="0" smtClean="0">
                <a:solidFill>
                  <a:srgbClr val="00B050"/>
                </a:solidFill>
              </a:rPr>
              <a:t>2012</a:t>
            </a:r>
            <a:r>
              <a:rPr lang="zh-CN" altLang="en-US" sz="2000" b="1" dirty="0" smtClean="0">
                <a:solidFill>
                  <a:srgbClr val="00B050"/>
                </a:solidFill>
              </a:rPr>
              <a:t>年</a:t>
            </a:r>
            <a:r>
              <a:rPr lang="en-US" altLang="zh-CN" sz="2000" b="1" dirty="0" smtClean="0">
                <a:solidFill>
                  <a:srgbClr val="00B050"/>
                </a:solidFill>
              </a:rPr>
              <a:t>12</a:t>
            </a:r>
            <a:r>
              <a:rPr lang="zh-CN" altLang="en-US" sz="2000" b="1" dirty="0" smtClean="0">
                <a:solidFill>
                  <a:srgbClr val="00B050"/>
                </a:solidFill>
              </a:rPr>
              <a:t>月</a:t>
            </a:r>
            <a:r>
              <a:rPr lang="en-US" altLang="zh-CN" sz="2000" b="1" dirty="0" smtClean="0">
                <a:solidFill>
                  <a:srgbClr val="00B050"/>
                </a:solidFill>
              </a:rPr>
              <a:t>4</a:t>
            </a:r>
            <a:r>
              <a:rPr lang="zh-CN" altLang="en-US" sz="2000" b="1" dirty="0" smtClean="0">
                <a:solidFill>
                  <a:srgbClr val="00B050"/>
                </a:solidFill>
              </a:rPr>
              <a:t>日</a:t>
            </a:r>
            <a:endParaRPr lang="zh-CN" altLang="en-US" sz="2000" b="1" dirty="0">
              <a:solidFill>
                <a:srgbClr val="00B050"/>
              </a:solidFill>
            </a:endParaRPr>
          </a:p>
        </p:txBody>
      </p:sp>
    </p:spTree>
    <p:extLst>
      <p:ext uri="{BB962C8B-B14F-4D97-AF65-F5344CB8AC3E}">
        <p14:creationId xmlns:p14="http://schemas.microsoft.com/office/powerpoint/2010/main" val="2318764005"/>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2012</a:t>
            </a:r>
            <a:r>
              <a:rPr lang="zh-CN" altLang="en-US" sz="1800" dirty="0"/>
              <a:t>年</a:t>
            </a:r>
            <a:r>
              <a:rPr lang="en-US" altLang="zh-CN" sz="1800" dirty="0"/>
              <a:t>2</a:t>
            </a:r>
            <a:r>
              <a:rPr lang="zh-CN" altLang="en-US" sz="1800" dirty="0"/>
              <a:t>月</a:t>
            </a:r>
            <a:r>
              <a:rPr lang="en-US" altLang="zh-CN" sz="1800" dirty="0"/>
              <a:t>14</a:t>
            </a:r>
            <a:r>
              <a:rPr lang="zh-CN" altLang="en-US" sz="1800" dirty="0"/>
              <a:t>日情人节，住房率激增的东方宾馆涨停，洗床单概念的广州浪奇</a:t>
            </a:r>
            <a:r>
              <a:rPr lang="zh-CN" altLang="en-US" sz="1800"/>
              <a:t>涨</a:t>
            </a:r>
            <a:r>
              <a:rPr lang="zh-CN" altLang="en-US" sz="1800" smtClean="0"/>
              <a:t>停。</a:t>
            </a:r>
            <a:endParaRPr lang="zh-CN" altLang="en-US" sz="1800" dirty="0"/>
          </a:p>
        </p:txBody>
      </p:sp>
      <p:sp>
        <p:nvSpPr>
          <p:cNvPr id="4" name="标题 3"/>
          <p:cNvSpPr>
            <a:spLocks noGrp="1"/>
          </p:cNvSpPr>
          <p:nvPr>
            <p:ph type="title"/>
          </p:nvPr>
        </p:nvSpPr>
        <p:spPr/>
        <p:txBody>
          <a:bodyPr/>
          <a:lstStyle/>
          <a:p>
            <a:r>
              <a:rPr lang="zh-CN" altLang="en-US" sz="2000" b="1" dirty="0" smtClean="0"/>
              <a:t>无聊至极的游资</a:t>
            </a:r>
            <a:endParaRPr lang="zh-CN" altLang="en-US" sz="2000" b="1" dirty="0"/>
          </a:p>
        </p:txBody>
      </p:sp>
    </p:spTree>
    <p:extLst>
      <p:ext uri="{BB962C8B-B14F-4D97-AF65-F5344CB8AC3E}">
        <p14:creationId xmlns:p14="http://schemas.microsoft.com/office/powerpoint/2010/main" val="2357650630"/>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定义不同</a:t>
            </a:r>
            <a:endParaRPr lang="en-US" altLang="zh-CN" sz="1800" dirty="0" smtClean="0"/>
          </a:p>
          <a:p>
            <a:r>
              <a:rPr lang="zh-CN" altLang="en-US" sz="1800" dirty="0" smtClean="0"/>
              <a:t>本轮大牛市其实是从创业板开始，而沪指</a:t>
            </a:r>
            <a:r>
              <a:rPr lang="en-US" altLang="zh-CN" sz="1800" dirty="0" smtClean="0"/>
              <a:t>2013</a:t>
            </a:r>
            <a:r>
              <a:rPr lang="zh-CN" altLang="en-US" sz="1800" dirty="0" smtClean="0"/>
              <a:t>年</a:t>
            </a:r>
            <a:r>
              <a:rPr lang="en-US" altLang="zh-CN" sz="1800" dirty="0" smtClean="0"/>
              <a:t>6</a:t>
            </a:r>
            <a:r>
              <a:rPr lang="zh-CN" altLang="en-US" sz="1800" dirty="0" smtClean="0"/>
              <a:t>月</a:t>
            </a:r>
            <a:r>
              <a:rPr lang="en-US" altLang="zh-CN" sz="1800" dirty="0" smtClean="0"/>
              <a:t>25</a:t>
            </a:r>
            <a:r>
              <a:rPr lang="zh-CN" altLang="en-US" sz="1800" dirty="0" smtClean="0"/>
              <a:t>日的</a:t>
            </a:r>
            <a:r>
              <a:rPr lang="en-US" altLang="zh-CN" sz="1800" dirty="0" smtClean="0"/>
              <a:t>1849</a:t>
            </a:r>
            <a:r>
              <a:rPr lang="zh-CN" altLang="en-US" sz="1800" dirty="0" smtClean="0"/>
              <a:t>低点完全是由两桶油大跌造成的假象</a:t>
            </a:r>
            <a:endParaRPr lang="en-US" altLang="zh-CN" sz="1800" dirty="0" smtClean="0"/>
          </a:p>
          <a:p>
            <a:r>
              <a:rPr lang="en-US" altLang="zh-CN" sz="1800" dirty="0"/>
              <a:t>816</a:t>
            </a:r>
            <a:r>
              <a:rPr lang="zh-CN" altLang="en-US" sz="1800" dirty="0"/>
              <a:t>光大乌龙</a:t>
            </a:r>
            <a:r>
              <a:rPr lang="zh-CN" altLang="en-US" sz="1800" dirty="0" smtClean="0"/>
              <a:t>指</a:t>
            </a:r>
            <a:endParaRPr lang="en-US" altLang="zh-CN" sz="1800" dirty="0" smtClean="0"/>
          </a:p>
          <a:p>
            <a:r>
              <a:rPr lang="zh-CN" altLang="en-US" sz="1800" dirty="0" smtClean="0"/>
              <a:t>国家支持力度最大</a:t>
            </a:r>
            <a:endParaRPr lang="en-US" altLang="zh-CN" sz="1800" dirty="0" smtClean="0"/>
          </a:p>
          <a:p>
            <a:r>
              <a:rPr lang="zh-CN" altLang="en-US" sz="1800" dirty="0"/>
              <a:t>周小</a:t>
            </a:r>
            <a:r>
              <a:rPr lang="zh-CN" altLang="en-US" sz="1800" dirty="0" smtClean="0"/>
              <a:t>川、人民日报</a:t>
            </a:r>
            <a:endParaRPr lang="en-US" altLang="zh-CN" sz="1800" dirty="0" smtClean="0"/>
          </a:p>
          <a:p>
            <a:r>
              <a:rPr lang="zh-CN" altLang="en-US" sz="1800" dirty="0" smtClean="0"/>
              <a:t>明天系肖建华</a:t>
            </a:r>
            <a:endParaRPr lang="zh-CN" altLang="en-US" sz="1800" dirty="0"/>
          </a:p>
        </p:txBody>
      </p:sp>
      <p:sp>
        <p:nvSpPr>
          <p:cNvPr id="4" name="标题 3"/>
          <p:cNvSpPr>
            <a:spLocks noGrp="1"/>
          </p:cNvSpPr>
          <p:nvPr>
            <p:ph type="title"/>
          </p:nvPr>
        </p:nvSpPr>
        <p:spPr/>
        <p:txBody>
          <a:bodyPr/>
          <a:lstStyle/>
          <a:p>
            <a:r>
              <a:rPr lang="zh-CN" altLang="zh-CN" sz="2000" b="1" dirty="0" smtClean="0">
                <a:solidFill>
                  <a:srgbClr val="FF0000"/>
                </a:solidFill>
              </a:rPr>
              <a:t>第</a:t>
            </a:r>
            <a:r>
              <a:rPr lang="zh-CN" altLang="en-US" sz="2000" b="1" dirty="0" smtClean="0">
                <a:solidFill>
                  <a:srgbClr val="FF0000"/>
                </a:solidFill>
              </a:rPr>
              <a:t>九</a:t>
            </a:r>
            <a:r>
              <a:rPr lang="zh-CN" altLang="zh-CN" sz="2000" b="1" dirty="0" smtClean="0">
                <a:solidFill>
                  <a:srgbClr val="FF0000"/>
                </a:solidFill>
              </a:rPr>
              <a:t>次大</a:t>
            </a:r>
            <a:r>
              <a:rPr lang="zh-CN" altLang="en-US" sz="2000" b="1" dirty="0" smtClean="0">
                <a:solidFill>
                  <a:srgbClr val="FF0000"/>
                </a:solidFill>
              </a:rPr>
              <a:t>牛</a:t>
            </a:r>
            <a:r>
              <a:rPr lang="zh-CN" altLang="zh-CN" sz="2000" b="1" dirty="0" smtClean="0">
                <a:solidFill>
                  <a:srgbClr val="FF0000"/>
                </a:solidFill>
              </a:rPr>
              <a:t>市：</a:t>
            </a:r>
            <a:r>
              <a:rPr lang="en-US" altLang="zh-CN" sz="2000" b="1" dirty="0">
                <a:solidFill>
                  <a:srgbClr val="FF0000"/>
                </a:solidFill>
              </a:rPr>
              <a:t> 2012</a:t>
            </a:r>
            <a:r>
              <a:rPr lang="zh-CN" altLang="zh-CN" sz="2000" b="1" dirty="0" smtClean="0">
                <a:solidFill>
                  <a:srgbClr val="FF0000"/>
                </a:solidFill>
              </a:rPr>
              <a:t>年</a:t>
            </a:r>
            <a:r>
              <a:rPr lang="en-US" altLang="zh-CN" sz="2000" b="1" dirty="0" smtClean="0">
                <a:solidFill>
                  <a:srgbClr val="FF0000"/>
                </a:solidFill>
              </a:rPr>
              <a:t>12</a:t>
            </a:r>
            <a:r>
              <a:rPr lang="zh-CN" altLang="zh-CN" sz="2000" b="1" dirty="0" smtClean="0">
                <a:solidFill>
                  <a:srgbClr val="FF0000"/>
                </a:solidFill>
              </a:rPr>
              <a:t>月</a:t>
            </a:r>
            <a:r>
              <a:rPr lang="en-US" altLang="zh-CN" sz="2000" b="1" dirty="0">
                <a:solidFill>
                  <a:srgbClr val="FF0000"/>
                </a:solidFill>
              </a:rPr>
              <a:t>4</a:t>
            </a:r>
            <a:r>
              <a:rPr lang="zh-CN" altLang="zh-CN" sz="2000" b="1" dirty="0">
                <a:solidFill>
                  <a:srgbClr val="FF0000"/>
                </a:solidFill>
              </a:rPr>
              <a:t>日</a:t>
            </a:r>
            <a:r>
              <a:rPr lang="zh-CN" altLang="en-US" sz="2000" b="1" dirty="0">
                <a:solidFill>
                  <a:srgbClr val="FF0000"/>
                </a:solidFill>
              </a:rPr>
              <a:t>至</a:t>
            </a:r>
            <a:r>
              <a:rPr lang="en-US" altLang="zh-CN" sz="2000" b="1" dirty="0" smtClean="0">
                <a:solidFill>
                  <a:srgbClr val="FF0000"/>
                </a:solidFill>
              </a:rPr>
              <a:t>2015</a:t>
            </a:r>
            <a:r>
              <a:rPr lang="zh-CN" altLang="en-US" sz="2000" b="1" dirty="0" smtClean="0">
                <a:solidFill>
                  <a:srgbClr val="FF0000"/>
                </a:solidFill>
              </a:rPr>
              <a:t>年</a:t>
            </a:r>
            <a:r>
              <a:rPr lang="en-US" altLang="zh-CN" sz="2000" b="1" dirty="0">
                <a:solidFill>
                  <a:srgbClr val="FF0000"/>
                </a:solidFill>
              </a:rPr>
              <a:t>6</a:t>
            </a:r>
            <a:r>
              <a:rPr lang="zh-CN" altLang="en-US" sz="2000" b="1" dirty="0" smtClean="0">
                <a:solidFill>
                  <a:srgbClr val="FF0000"/>
                </a:solidFill>
              </a:rPr>
              <a:t>月</a:t>
            </a:r>
            <a:r>
              <a:rPr lang="en-US" altLang="zh-CN" sz="2000" b="1" dirty="0" smtClean="0">
                <a:solidFill>
                  <a:srgbClr val="FF0000"/>
                </a:solidFill>
              </a:rPr>
              <a:t>14</a:t>
            </a:r>
            <a:r>
              <a:rPr lang="zh-CN" altLang="en-US" sz="2000" b="1" dirty="0">
                <a:solidFill>
                  <a:srgbClr val="FF0000"/>
                </a:solidFill>
              </a:rPr>
              <a:t>日</a:t>
            </a:r>
          </a:p>
        </p:txBody>
      </p:sp>
    </p:spTree>
    <p:extLst>
      <p:ext uri="{BB962C8B-B14F-4D97-AF65-F5344CB8AC3E}">
        <p14:creationId xmlns:p14="http://schemas.microsoft.com/office/powerpoint/2010/main" val="2354382183"/>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股灾</a:t>
            </a:r>
            <a:endParaRPr lang="en-US" altLang="zh-CN" dirty="0" smtClean="0"/>
          </a:p>
          <a:p>
            <a:r>
              <a:rPr lang="zh-CN" altLang="en-US" dirty="0"/>
              <a:t>救</a:t>
            </a:r>
            <a:r>
              <a:rPr lang="zh-CN" altLang="en-US" dirty="0" smtClean="0"/>
              <a:t>市</a:t>
            </a:r>
            <a:endParaRPr lang="en-US" altLang="zh-CN" dirty="0" smtClean="0"/>
          </a:p>
          <a:p>
            <a:r>
              <a:rPr lang="zh-CN" altLang="en-US" dirty="0"/>
              <a:t>徐翔</a:t>
            </a:r>
            <a:endParaRPr lang="en-US" altLang="zh-CN" dirty="0" smtClean="0"/>
          </a:p>
          <a:p>
            <a:r>
              <a:rPr lang="zh-CN" altLang="en-US" dirty="0"/>
              <a:t>熔断</a:t>
            </a:r>
          </a:p>
        </p:txBody>
      </p:sp>
      <p:sp>
        <p:nvSpPr>
          <p:cNvPr id="4" name="标题 3"/>
          <p:cNvSpPr>
            <a:spLocks noGrp="1"/>
          </p:cNvSpPr>
          <p:nvPr>
            <p:ph type="title"/>
          </p:nvPr>
        </p:nvSpPr>
        <p:spPr/>
        <p:txBody>
          <a:bodyPr/>
          <a:lstStyle/>
          <a:p>
            <a:r>
              <a:rPr lang="zh-CN" altLang="en-US" sz="2000" b="1" dirty="0" smtClean="0">
                <a:solidFill>
                  <a:srgbClr val="00B050"/>
                </a:solidFill>
              </a:rPr>
              <a:t>第九次熊市：</a:t>
            </a:r>
            <a:r>
              <a:rPr lang="en-US" altLang="zh-CN" sz="2000" b="1" dirty="0">
                <a:solidFill>
                  <a:srgbClr val="00B050"/>
                </a:solidFill>
              </a:rPr>
              <a:t>2015</a:t>
            </a:r>
            <a:r>
              <a:rPr lang="zh-CN" altLang="en-US" sz="2000" b="1" dirty="0">
                <a:solidFill>
                  <a:srgbClr val="00B050"/>
                </a:solidFill>
              </a:rPr>
              <a:t>年</a:t>
            </a:r>
            <a:r>
              <a:rPr lang="en-US" altLang="zh-CN" sz="2000" b="1" dirty="0">
                <a:solidFill>
                  <a:srgbClr val="00B050"/>
                </a:solidFill>
              </a:rPr>
              <a:t>6</a:t>
            </a:r>
            <a:r>
              <a:rPr lang="zh-CN" altLang="en-US" sz="2000" b="1" dirty="0">
                <a:solidFill>
                  <a:srgbClr val="00B050"/>
                </a:solidFill>
              </a:rPr>
              <a:t>月</a:t>
            </a:r>
            <a:r>
              <a:rPr lang="en-US" altLang="zh-CN" sz="2000" b="1" dirty="0">
                <a:solidFill>
                  <a:srgbClr val="00B050"/>
                </a:solidFill>
              </a:rPr>
              <a:t>14</a:t>
            </a:r>
            <a:r>
              <a:rPr lang="zh-CN" altLang="en-US" sz="2000" b="1" dirty="0" smtClean="0">
                <a:solidFill>
                  <a:srgbClr val="00B050"/>
                </a:solidFill>
              </a:rPr>
              <a:t>日至</a:t>
            </a:r>
            <a:r>
              <a:rPr lang="en-US" altLang="zh-CN" sz="2000" b="1" dirty="0" smtClean="0">
                <a:solidFill>
                  <a:srgbClr val="00B050"/>
                </a:solidFill>
              </a:rPr>
              <a:t>2016</a:t>
            </a:r>
            <a:r>
              <a:rPr lang="zh-CN" altLang="en-US" sz="2000" b="1" dirty="0" smtClean="0">
                <a:solidFill>
                  <a:srgbClr val="00B050"/>
                </a:solidFill>
              </a:rPr>
              <a:t>年</a:t>
            </a:r>
            <a:r>
              <a:rPr lang="en-US" altLang="zh-CN" sz="2000" b="1" dirty="0" smtClean="0">
                <a:solidFill>
                  <a:srgbClr val="00B050"/>
                </a:solidFill>
              </a:rPr>
              <a:t>1</a:t>
            </a:r>
            <a:r>
              <a:rPr lang="zh-CN" altLang="en-US" sz="2000" b="1" dirty="0" smtClean="0">
                <a:solidFill>
                  <a:srgbClr val="00B050"/>
                </a:solidFill>
              </a:rPr>
              <a:t>月</a:t>
            </a:r>
            <a:r>
              <a:rPr lang="en-US" altLang="zh-CN" sz="2000" b="1" dirty="0" smtClean="0">
                <a:solidFill>
                  <a:srgbClr val="00B050"/>
                </a:solidFill>
              </a:rPr>
              <a:t>27</a:t>
            </a:r>
            <a:r>
              <a:rPr lang="zh-CN" altLang="en-US" sz="2000" b="1" dirty="0" smtClean="0">
                <a:solidFill>
                  <a:srgbClr val="00B050"/>
                </a:solidFill>
              </a:rPr>
              <a:t>日</a:t>
            </a:r>
            <a:endParaRPr lang="zh-CN" altLang="en-US" sz="2000" b="1" dirty="0">
              <a:solidFill>
                <a:srgbClr val="00B050"/>
              </a:solidFill>
            </a:endParaRPr>
          </a:p>
        </p:txBody>
      </p:sp>
    </p:spTree>
    <p:extLst>
      <p:ext uri="{BB962C8B-B14F-4D97-AF65-F5344CB8AC3E}">
        <p14:creationId xmlns:p14="http://schemas.microsoft.com/office/powerpoint/2010/main" val="325982602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刘士余</a:t>
            </a:r>
            <a:endParaRPr lang="en-US" altLang="zh-CN" dirty="0" smtClean="0"/>
          </a:p>
          <a:p>
            <a:r>
              <a:rPr lang="zh-CN" altLang="en-US" dirty="0"/>
              <a:t>宝能</a:t>
            </a:r>
            <a:r>
              <a:rPr lang="zh-CN" altLang="en-US" dirty="0" smtClean="0"/>
              <a:t>系</a:t>
            </a:r>
            <a:endParaRPr lang="en-US" altLang="zh-CN" dirty="0" smtClean="0"/>
          </a:p>
          <a:p>
            <a:r>
              <a:rPr lang="zh-CN" altLang="en-US" dirty="0"/>
              <a:t>恒</a:t>
            </a:r>
            <a:r>
              <a:rPr lang="zh-CN" altLang="en-US" dirty="0" smtClean="0"/>
              <a:t>大系</a:t>
            </a:r>
            <a:endParaRPr lang="zh-CN" altLang="en-US" dirty="0"/>
          </a:p>
        </p:txBody>
      </p:sp>
      <p:sp>
        <p:nvSpPr>
          <p:cNvPr id="4" name="标题 3"/>
          <p:cNvSpPr>
            <a:spLocks noGrp="1"/>
          </p:cNvSpPr>
          <p:nvPr>
            <p:ph type="title"/>
          </p:nvPr>
        </p:nvSpPr>
        <p:spPr/>
        <p:txBody>
          <a:bodyPr/>
          <a:lstStyle/>
          <a:p>
            <a:r>
              <a:rPr lang="zh-CN" altLang="en-US" sz="2000" b="1" dirty="0" smtClean="0">
                <a:solidFill>
                  <a:srgbClr val="FF0000"/>
                </a:solidFill>
              </a:rPr>
              <a:t>第十</a:t>
            </a:r>
            <a:r>
              <a:rPr lang="zh-CN" altLang="en-US" sz="2000" b="1" dirty="0" smtClean="0">
                <a:solidFill>
                  <a:srgbClr val="FF0000"/>
                </a:solidFill>
              </a:rPr>
              <a:t>次牛市：</a:t>
            </a:r>
            <a:r>
              <a:rPr lang="en-US" altLang="zh-CN" sz="2000" b="1" dirty="0">
                <a:solidFill>
                  <a:srgbClr val="FF0000"/>
                </a:solidFill>
              </a:rPr>
              <a:t>2016</a:t>
            </a:r>
            <a:r>
              <a:rPr lang="zh-CN" altLang="en-US" sz="2000" b="1" dirty="0">
                <a:solidFill>
                  <a:srgbClr val="FF0000"/>
                </a:solidFill>
              </a:rPr>
              <a:t>年</a:t>
            </a:r>
            <a:r>
              <a:rPr lang="en-US" altLang="zh-CN" sz="2000" b="1" dirty="0">
                <a:solidFill>
                  <a:srgbClr val="FF0000"/>
                </a:solidFill>
              </a:rPr>
              <a:t>1</a:t>
            </a:r>
            <a:r>
              <a:rPr lang="zh-CN" altLang="en-US" sz="2000" b="1" dirty="0">
                <a:solidFill>
                  <a:srgbClr val="FF0000"/>
                </a:solidFill>
              </a:rPr>
              <a:t>月</a:t>
            </a:r>
            <a:r>
              <a:rPr lang="en-US" altLang="zh-CN" sz="2000" b="1" dirty="0">
                <a:solidFill>
                  <a:srgbClr val="FF0000"/>
                </a:solidFill>
              </a:rPr>
              <a:t>27</a:t>
            </a:r>
            <a:r>
              <a:rPr lang="zh-CN" altLang="en-US" sz="2000" b="1" dirty="0">
                <a:solidFill>
                  <a:srgbClr val="FF0000"/>
                </a:solidFill>
              </a:rPr>
              <a:t>日</a:t>
            </a:r>
            <a:r>
              <a:rPr lang="zh-CN" altLang="en-US" sz="2000" b="1" dirty="0" smtClean="0">
                <a:solidFill>
                  <a:srgbClr val="FF0000"/>
                </a:solidFill>
              </a:rPr>
              <a:t>至今</a:t>
            </a:r>
            <a:endParaRPr lang="zh-CN" altLang="en-US" sz="2000" dirty="0">
              <a:solidFill>
                <a:srgbClr val="FF0000"/>
              </a:solidFill>
            </a:endParaRPr>
          </a:p>
        </p:txBody>
      </p:sp>
    </p:spTree>
    <p:extLst>
      <p:ext uri="{BB962C8B-B14F-4D97-AF65-F5344CB8AC3E}">
        <p14:creationId xmlns:p14="http://schemas.microsoft.com/office/powerpoint/2010/main" val="58433224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548" y="843558"/>
            <a:ext cx="4278327" cy="3750667"/>
          </a:xfrm>
        </p:spPr>
      </p:pic>
      <p:sp>
        <p:nvSpPr>
          <p:cNvPr id="4" name="标题 3"/>
          <p:cNvSpPr>
            <a:spLocks noGrp="1"/>
          </p:cNvSpPr>
          <p:nvPr>
            <p:ph type="title"/>
          </p:nvPr>
        </p:nvSpPr>
        <p:spPr/>
        <p:txBody>
          <a:bodyPr/>
          <a:lstStyle/>
          <a:p>
            <a:r>
              <a:rPr lang="zh-CN" altLang="en-US" sz="2000" b="1" dirty="0"/>
              <a:t>银行加息降息与股市关系的完美呈现</a:t>
            </a:r>
            <a:endParaRPr lang="zh-CN" altLang="en-US" sz="2000" dirty="0"/>
          </a:p>
        </p:txBody>
      </p:sp>
    </p:spTree>
    <p:extLst>
      <p:ext uri="{BB962C8B-B14F-4D97-AF65-F5344CB8AC3E}">
        <p14:creationId xmlns:p14="http://schemas.microsoft.com/office/powerpoint/2010/main" val="137776222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707654"/>
            <a:ext cx="4023360" cy="2560320"/>
          </a:xfrm>
        </p:spPr>
      </p:pic>
      <p:sp>
        <p:nvSpPr>
          <p:cNvPr id="4" name="标题 3"/>
          <p:cNvSpPr>
            <a:spLocks noGrp="1"/>
          </p:cNvSpPr>
          <p:nvPr>
            <p:ph type="title"/>
          </p:nvPr>
        </p:nvSpPr>
        <p:spPr/>
        <p:txBody>
          <a:bodyPr/>
          <a:lstStyle/>
          <a:p>
            <a:r>
              <a:rPr lang="zh-CN" altLang="en-US" sz="2000" b="1" dirty="0" smtClean="0"/>
              <a:t>新中国第一只公开发行股票</a:t>
            </a:r>
            <a:endParaRPr lang="zh-CN" altLang="en-US" sz="2000" b="1" dirty="0"/>
          </a:p>
        </p:txBody>
      </p:sp>
      <p:sp>
        <p:nvSpPr>
          <p:cNvPr id="6" name="TextBox 5"/>
          <p:cNvSpPr txBox="1"/>
          <p:nvPr/>
        </p:nvSpPr>
        <p:spPr>
          <a:xfrm>
            <a:off x="5292080" y="1995686"/>
            <a:ext cx="2664296"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1984</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18</a:t>
            </a:r>
            <a:r>
              <a:rPr lang="zh-CN" altLang="en-US" dirty="0">
                <a:latin typeface="微软雅黑" pitchFamily="34" charset="-122"/>
                <a:ea typeface="微软雅黑" pitchFamily="34" charset="-122"/>
              </a:rPr>
              <a:t>日，中国</a:t>
            </a:r>
            <a:r>
              <a:rPr lang="zh-CN" altLang="en-US" dirty="0" smtClean="0">
                <a:latin typeface="微软雅黑" pitchFamily="34" charset="-122"/>
                <a:ea typeface="微软雅黑" pitchFamily="34" charset="-122"/>
              </a:rPr>
              <a:t>第一只公开</a:t>
            </a:r>
            <a:r>
              <a:rPr lang="zh-CN" altLang="en-US" dirty="0">
                <a:latin typeface="微软雅黑" pitchFamily="34" charset="-122"/>
                <a:ea typeface="微软雅黑" pitchFamily="34" charset="-122"/>
              </a:rPr>
              <a:t>发行的股票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飞乐音响向社会发行</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万股（每股票面</a:t>
            </a:r>
            <a:r>
              <a:rPr lang="en-US" altLang="zh-CN" dirty="0">
                <a:latin typeface="微软雅黑" pitchFamily="34" charset="-122"/>
                <a:ea typeface="微软雅黑" pitchFamily="34" charset="-122"/>
              </a:rPr>
              <a:t>50</a:t>
            </a:r>
            <a:r>
              <a:rPr lang="zh-CN" altLang="en-US" dirty="0">
                <a:latin typeface="微软雅黑" pitchFamily="34" charset="-122"/>
                <a:ea typeface="微软雅黑" pitchFamily="34" charset="-122"/>
              </a:rPr>
              <a:t>元），在海外引起比国内更大的反响，被誉为中国改革开放的一个信号。</a:t>
            </a:r>
          </a:p>
        </p:txBody>
      </p:sp>
    </p:spTree>
    <p:extLst>
      <p:ext uri="{BB962C8B-B14F-4D97-AF65-F5344CB8AC3E}">
        <p14:creationId xmlns:p14="http://schemas.microsoft.com/office/powerpoint/2010/main" val="340737219"/>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5566"/>
            <a:ext cx="8229600" cy="3888432"/>
          </a:xfrm>
        </p:spPr>
        <p:txBody>
          <a:bodyPr/>
          <a:lstStyle/>
          <a:p>
            <a:r>
              <a:rPr lang="en-US" altLang="zh-CN" sz="1200" dirty="0"/>
              <a:t>2011</a:t>
            </a:r>
            <a:r>
              <a:rPr lang="zh-CN" altLang="en-US" sz="1200" dirty="0"/>
              <a:t>年</a:t>
            </a:r>
            <a:r>
              <a:rPr lang="en-US" altLang="zh-CN" sz="1200" dirty="0"/>
              <a:t>4</a:t>
            </a:r>
            <a:r>
              <a:rPr lang="zh-CN" altLang="en-US" sz="1200" dirty="0"/>
              <a:t>月</a:t>
            </a:r>
            <a:r>
              <a:rPr lang="en-US" altLang="zh-CN" sz="1200" dirty="0"/>
              <a:t>5</a:t>
            </a:r>
            <a:r>
              <a:rPr lang="zh-CN" altLang="en-US" sz="1200" dirty="0"/>
              <a:t>日，一年期存贷款基准利率分别上调</a:t>
            </a:r>
            <a:r>
              <a:rPr lang="en-US" altLang="zh-CN" sz="1200" dirty="0"/>
              <a:t>0.25</a:t>
            </a:r>
            <a:r>
              <a:rPr lang="zh-CN" altLang="en-US" sz="1200" dirty="0"/>
              <a:t>个百分点</a:t>
            </a:r>
          </a:p>
          <a:p>
            <a:r>
              <a:rPr lang="en-US" altLang="zh-CN" sz="1200" dirty="0"/>
              <a:t>2011</a:t>
            </a:r>
            <a:r>
              <a:rPr lang="zh-CN" altLang="en-US" sz="1200" dirty="0"/>
              <a:t>年</a:t>
            </a:r>
            <a:r>
              <a:rPr lang="en-US" altLang="zh-CN" sz="1200" dirty="0"/>
              <a:t>2</a:t>
            </a:r>
            <a:r>
              <a:rPr lang="zh-CN" altLang="en-US" sz="1200" dirty="0"/>
              <a:t>月</a:t>
            </a:r>
            <a:r>
              <a:rPr lang="en-US" altLang="zh-CN" sz="1200" dirty="0"/>
              <a:t>8</a:t>
            </a:r>
            <a:r>
              <a:rPr lang="zh-CN" altLang="en-US" sz="1200" dirty="0"/>
              <a:t>日，一年期存、贷款基准利率上调</a:t>
            </a:r>
            <a:r>
              <a:rPr lang="en-US" altLang="zh-CN" sz="1200" dirty="0"/>
              <a:t>0.25</a:t>
            </a:r>
            <a:r>
              <a:rPr lang="zh-CN" altLang="en-US" sz="1200" dirty="0"/>
              <a:t>个百分点</a:t>
            </a:r>
          </a:p>
          <a:p>
            <a:r>
              <a:rPr lang="en-US" altLang="zh-CN" sz="1200" dirty="0"/>
              <a:t>2010</a:t>
            </a:r>
            <a:r>
              <a:rPr lang="zh-CN" altLang="en-US" sz="1200" dirty="0"/>
              <a:t>年</a:t>
            </a:r>
            <a:r>
              <a:rPr lang="en-US" altLang="zh-CN" sz="1200" dirty="0"/>
              <a:t>12</a:t>
            </a:r>
            <a:r>
              <a:rPr lang="zh-CN" altLang="en-US" sz="1200" dirty="0"/>
              <a:t>月</a:t>
            </a:r>
            <a:r>
              <a:rPr lang="en-US" altLang="zh-CN" sz="1200" dirty="0"/>
              <a:t>25</a:t>
            </a:r>
            <a:r>
              <a:rPr lang="zh-CN" altLang="en-US" sz="1200" dirty="0"/>
              <a:t>日，一年期存贷款基准利率分别上调</a:t>
            </a:r>
            <a:r>
              <a:rPr lang="en-US" altLang="zh-CN" sz="1200" dirty="0"/>
              <a:t>0.25</a:t>
            </a:r>
            <a:r>
              <a:rPr lang="zh-CN" altLang="en-US" sz="1200" dirty="0"/>
              <a:t>个百分点</a:t>
            </a:r>
          </a:p>
          <a:p>
            <a:r>
              <a:rPr lang="en-US" altLang="zh-CN" sz="1200" b="1" dirty="0">
                <a:solidFill>
                  <a:srgbClr val="FF0000"/>
                </a:solidFill>
              </a:rPr>
              <a:t>2010</a:t>
            </a:r>
            <a:r>
              <a:rPr lang="zh-CN" altLang="en-US" sz="1200" b="1" dirty="0">
                <a:solidFill>
                  <a:srgbClr val="FF0000"/>
                </a:solidFill>
              </a:rPr>
              <a:t>年</a:t>
            </a:r>
            <a:r>
              <a:rPr lang="en-US" altLang="zh-CN" sz="1200" b="1" dirty="0">
                <a:solidFill>
                  <a:srgbClr val="FF0000"/>
                </a:solidFill>
              </a:rPr>
              <a:t>10</a:t>
            </a:r>
            <a:r>
              <a:rPr lang="zh-CN" altLang="en-US" sz="1200" b="1" dirty="0">
                <a:solidFill>
                  <a:srgbClr val="FF0000"/>
                </a:solidFill>
              </a:rPr>
              <a:t>月</a:t>
            </a:r>
            <a:r>
              <a:rPr lang="en-US" altLang="zh-CN" sz="1200" b="1" dirty="0">
                <a:solidFill>
                  <a:srgbClr val="FF0000"/>
                </a:solidFill>
              </a:rPr>
              <a:t>19</a:t>
            </a:r>
            <a:r>
              <a:rPr lang="zh-CN" altLang="en-US" sz="1200" b="1" dirty="0">
                <a:solidFill>
                  <a:srgbClr val="FF0000"/>
                </a:solidFill>
              </a:rPr>
              <a:t>日，一年期存贷款基准利率上调</a:t>
            </a:r>
            <a:r>
              <a:rPr lang="en-US" altLang="zh-CN" sz="1200" b="1" dirty="0">
                <a:solidFill>
                  <a:srgbClr val="FF0000"/>
                </a:solidFill>
              </a:rPr>
              <a:t>0.25</a:t>
            </a:r>
            <a:r>
              <a:rPr lang="zh-CN" altLang="en-US" sz="1200" b="1" dirty="0">
                <a:solidFill>
                  <a:srgbClr val="FF0000"/>
                </a:solidFill>
              </a:rPr>
              <a:t>个百分点</a:t>
            </a:r>
          </a:p>
          <a:p>
            <a:r>
              <a:rPr lang="en-US" altLang="zh-CN" sz="1200" dirty="0"/>
              <a:t>2008</a:t>
            </a:r>
            <a:r>
              <a:rPr lang="zh-CN" altLang="en-US" sz="1200" dirty="0"/>
              <a:t>年</a:t>
            </a:r>
            <a:r>
              <a:rPr lang="en-US" altLang="zh-CN" sz="1200" dirty="0"/>
              <a:t>12</a:t>
            </a:r>
            <a:r>
              <a:rPr lang="zh-CN" altLang="en-US" sz="1200" dirty="0"/>
              <a:t>月</a:t>
            </a:r>
            <a:r>
              <a:rPr lang="en-US" altLang="zh-CN" sz="1200" dirty="0"/>
              <a:t>22</a:t>
            </a:r>
            <a:r>
              <a:rPr lang="zh-CN" altLang="en-US" sz="1200" dirty="0"/>
              <a:t>日，一年期存贷款基准利率下调</a:t>
            </a:r>
            <a:r>
              <a:rPr lang="en-US" altLang="zh-CN" sz="1200" dirty="0"/>
              <a:t>0.27</a:t>
            </a:r>
            <a:r>
              <a:rPr lang="zh-CN" altLang="en-US" sz="1200" dirty="0"/>
              <a:t>个百分点</a:t>
            </a:r>
          </a:p>
          <a:p>
            <a:r>
              <a:rPr lang="en-US" altLang="zh-CN" sz="1200" dirty="0"/>
              <a:t>2008</a:t>
            </a:r>
            <a:r>
              <a:rPr lang="zh-CN" altLang="en-US" sz="1200" dirty="0"/>
              <a:t>年</a:t>
            </a:r>
            <a:r>
              <a:rPr lang="en-US" altLang="zh-CN" sz="1200" dirty="0"/>
              <a:t>11</a:t>
            </a:r>
            <a:r>
              <a:rPr lang="zh-CN" altLang="en-US" sz="1200" dirty="0"/>
              <a:t>月</a:t>
            </a:r>
            <a:r>
              <a:rPr lang="en-US" altLang="zh-CN" sz="1200" dirty="0"/>
              <a:t>26</a:t>
            </a:r>
            <a:r>
              <a:rPr lang="zh-CN" altLang="en-US" sz="1200" dirty="0"/>
              <a:t>日，一年期存贷款基准利率下调</a:t>
            </a:r>
            <a:r>
              <a:rPr lang="en-US" altLang="zh-CN" sz="1200" dirty="0"/>
              <a:t>1.08</a:t>
            </a:r>
            <a:r>
              <a:rPr lang="zh-CN" altLang="en-US" sz="1200" dirty="0"/>
              <a:t>个百分点</a:t>
            </a:r>
          </a:p>
          <a:p>
            <a:r>
              <a:rPr lang="en-US" altLang="zh-CN" sz="1200" dirty="0"/>
              <a:t>2008</a:t>
            </a:r>
            <a:r>
              <a:rPr lang="zh-CN" altLang="en-US" sz="1200" dirty="0"/>
              <a:t>年</a:t>
            </a:r>
            <a:r>
              <a:rPr lang="en-US" altLang="zh-CN" sz="1200" dirty="0"/>
              <a:t>10</a:t>
            </a:r>
            <a:r>
              <a:rPr lang="zh-CN" altLang="en-US" sz="1200" dirty="0"/>
              <a:t>月</a:t>
            </a:r>
            <a:r>
              <a:rPr lang="en-US" altLang="zh-CN" sz="1200" dirty="0"/>
              <a:t>30</a:t>
            </a:r>
            <a:r>
              <a:rPr lang="zh-CN" altLang="en-US" sz="1200" dirty="0"/>
              <a:t>日，一年期存贷款基准利率下调</a:t>
            </a:r>
            <a:r>
              <a:rPr lang="en-US" altLang="zh-CN" sz="1200" dirty="0"/>
              <a:t>0.27</a:t>
            </a:r>
            <a:r>
              <a:rPr lang="zh-CN" altLang="en-US" sz="1200" dirty="0"/>
              <a:t>个百分点</a:t>
            </a:r>
          </a:p>
          <a:p>
            <a:r>
              <a:rPr lang="en-US" altLang="zh-CN" sz="1200" dirty="0"/>
              <a:t>2008</a:t>
            </a:r>
            <a:r>
              <a:rPr lang="zh-CN" altLang="en-US" sz="1200" dirty="0"/>
              <a:t>年</a:t>
            </a:r>
            <a:r>
              <a:rPr lang="en-US" altLang="zh-CN" sz="1200" dirty="0"/>
              <a:t>10</a:t>
            </a:r>
            <a:r>
              <a:rPr lang="zh-CN" altLang="en-US" sz="1200" dirty="0"/>
              <a:t>月</a:t>
            </a:r>
            <a:r>
              <a:rPr lang="en-US" altLang="zh-CN" sz="1200" dirty="0"/>
              <a:t>9</a:t>
            </a:r>
            <a:r>
              <a:rPr lang="zh-CN" altLang="en-US" sz="1200" dirty="0"/>
              <a:t>日，一年期存贷款基准利率下调</a:t>
            </a:r>
            <a:r>
              <a:rPr lang="en-US" altLang="zh-CN" sz="1200" dirty="0"/>
              <a:t>0.27</a:t>
            </a:r>
            <a:r>
              <a:rPr lang="zh-CN" altLang="en-US" sz="1200" dirty="0"/>
              <a:t>个百分点</a:t>
            </a:r>
          </a:p>
          <a:p>
            <a:r>
              <a:rPr lang="en-US" altLang="zh-CN" sz="1200" dirty="0"/>
              <a:t>2008</a:t>
            </a:r>
            <a:r>
              <a:rPr lang="zh-CN" altLang="en-US" sz="1200" dirty="0"/>
              <a:t>年</a:t>
            </a:r>
            <a:r>
              <a:rPr lang="en-US" altLang="zh-CN" sz="1200" dirty="0"/>
              <a:t>9</a:t>
            </a:r>
            <a:r>
              <a:rPr lang="zh-CN" altLang="en-US" sz="1200" dirty="0"/>
              <a:t>月</a:t>
            </a:r>
            <a:r>
              <a:rPr lang="en-US" altLang="zh-CN" sz="1200" dirty="0"/>
              <a:t>16</a:t>
            </a:r>
            <a:r>
              <a:rPr lang="zh-CN" altLang="en-US" sz="1200" dirty="0"/>
              <a:t>日，一年期贷款基准利率下调</a:t>
            </a:r>
            <a:r>
              <a:rPr lang="en-US" altLang="zh-CN" sz="1200" dirty="0"/>
              <a:t>0.27</a:t>
            </a:r>
            <a:r>
              <a:rPr lang="zh-CN" altLang="en-US" sz="1200" dirty="0"/>
              <a:t>个</a:t>
            </a:r>
            <a:r>
              <a:rPr lang="zh-CN" altLang="en-US" sz="1200" dirty="0" smtClean="0"/>
              <a:t>百分点</a:t>
            </a:r>
          </a:p>
          <a:p>
            <a:r>
              <a:rPr lang="en-US" altLang="zh-CN" sz="1200" b="1" dirty="0" smtClean="0">
                <a:solidFill>
                  <a:srgbClr val="FF0000"/>
                </a:solidFill>
              </a:rPr>
              <a:t>2007</a:t>
            </a:r>
            <a:r>
              <a:rPr lang="zh-CN" altLang="en-US" sz="1200" b="1" dirty="0" smtClean="0">
                <a:solidFill>
                  <a:srgbClr val="FF0000"/>
                </a:solidFill>
              </a:rPr>
              <a:t>年</a:t>
            </a:r>
            <a:r>
              <a:rPr lang="en-US" altLang="zh-CN" sz="1200" b="1" dirty="0" smtClean="0">
                <a:solidFill>
                  <a:srgbClr val="FF0000"/>
                </a:solidFill>
              </a:rPr>
              <a:t>12</a:t>
            </a:r>
            <a:r>
              <a:rPr lang="zh-CN" altLang="en-US" sz="1200" b="1" dirty="0" smtClean="0">
                <a:solidFill>
                  <a:srgbClr val="FF0000"/>
                </a:solidFill>
              </a:rPr>
              <a:t>月</a:t>
            </a:r>
            <a:r>
              <a:rPr lang="en-US" altLang="zh-CN" sz="1200" b="1" dirty="0" smtClean="0">
                <a:solidFill>
                  <a:srgbClr val="FF0000"/>
                </a:solidFill>
              </a:rPr>
              <a:t>20</a:t>
            </a:r>
            <a:r>
              <a:rPr lang="zh-CN" altLang="en-US" sz="1200" b="1" dirty="0" smtClean="0">
                <a:solidFill>
                  <a:srgbClr val="FF0000"/>
                </a:solidFill>
              </a:rPr>
              <a:t>日，一年期存款基准利率上</a:t>
            </a:r>
            <a:r>
              <a:rPr lang="en-US" altLang="zh-CN" sz="1200" b="1" dirty="0" smtClean="0">
                <a:solidFill>
                  <a:srgbClr val="FF0000"/>
                </a:solidFill>
              </a:rPr>
              <a:t>0.27</a:t>
            </a:r>
            <a:r>
              <a:rPr lang="zh-CN" altLang="en-US" sz="1200" b="1" dirty="0" smtClean="0">
                <a:solidFill>
                  <a:srgbClr val="FF0000"/>
                </a:solidFill>
              </a:rPr>
              <a:t>个百分点；一年期贷款基准利率上调</a:t>
            </a:r>
            <a:r>
              <a:rPr lang="en-US" altLang="zh-CN" sz="1200" b="1" dirty="0" smtClean="0">
                <a:solidFill>
                  <a:srgbClr val="FF0000"/>
                </a:solidFill>
              </a:rPr>
              <a:t>0.18</a:t>
            </a:r>
            <a:r>
              <a:rPr lang="zh-CN" altLang="en-US" sz="1200" b="1" dirty="0" smtClean="0">
                <a:solidFill>
                  <a:srgbClr val="FF0000"/>
                </a:solidFill>
              </a:rPr>
              <a:t>个百分点</a:t>
            </a:r>
          </a:p>
          <a:p>
            <a:r>
              <a:rPr lang="en-US" altLang="zh-CN" sz="1200" dirty="0" smtClean="0"/>
              <a:t>2007</a:t>
            </a:r>
            <a:r>
              <a:rPr lang="zh-CN" altLang="en-US" sz="1200" dirty="0" smtClean="0"/>
              <a:t>年</a:t>
            </a:r>
            <a:r>
              <a:rPr lang="en-US" altLang="zh-CN" sz="1200" dirty="0" smtClean="0"/>
              <a:t>09</a:t>
            </a:r>
            <a:r>
              <a:rPr lang="zh-CN" altLang="en-US" sz="1200" dirty="0" smtClean="0"/>
              <a:t>月</a:t>
            </a:r>
            <a:r>
              <a:rPr lang="en-US" altLang="zh-CN" sz="1200" dirty="0" smtClean="0"/>
              <a:t>15</a:t>
            </a:r>
            <a:r>
              <a:rPr lang="zh-CN" altLang="en-US" sz="1200" dirty="0" smtClean="0"/>
              <a:t>日，一年期存款基准利率上调</a:t>
            </a:r>
            <a:r>
              <a:rPr lang="en-US" altLang="zh-CN" sz="1200" dirty="0" smtClean="0"/>
              <a:t>0.27</a:t>
            </a:r>
            <a:r>
              <a:rPr lang="zh-CN" altLang="en-US" sz="1200" dirty="0" smtClean="0"/>
              <a:t>个百分点；一年期贷款基准利率上调</a:t>
            </a:r>
            <a:r>
              <a:rPr lang="en-US" altLang="zh-CN" sz="1200" dirty="0" smtClean="0"/>
              <a:t>0.27</a:t>
            </a:r>
            <a:r>
              <a:rPr lang="zh-CN" altLang="en-US" sz="1200" dirty="0" smtClean="0"/>
              <a:t>个百分点</a:t>
            </a:r>
          </a:p>
          <a:p>
            <a:r>
              <a:rPr lang="en-US" altLang="zh-CN" sz="1200" dirty="0" smtClean="0"/>
              <a:t>2007</a:t>
            </a:r>
            <a:r>
              <a:rPr lang="zh-CN" altLang="en-US" sz="1200" dirty="0" smtClean="0"/>
              <a:t>年</a:t>
            </a:r>
            <a:r>
              <a:rPr lang="en-US" altLang="zh-CN" sz="1200" dirty="0" smtClean="0"/>
              <a:t>08</a:t>
            </a:r>
            <a:r>
              <a:rPr lang="zh-CN" altLang="en-US" sz="1200" dirty="0" smtClean="0"/>
              <a:t>月</a:t>
            </a:r>
            <a:r>
              <a:rPr lang="en-US" altLang="zh-CN" sz="1200" dirty="0" smtClean="0"/>
              <a:t>22</a:t>
            </a:r>
            <a:r>
              <a:rPr lang="zh-CN" altLang="en-US" sz="1200" dirty="0" smtClean="0"/>
              <a:t>日，一年期存款基准利率上调</a:t>
            </a:r>
            <a:r>
              <a:rPr lang="en-US" altLang="zh-CN" sz="1200" dirty="0" smtClean="0"/>
              <a:t>0.27</a:t>
            </a:r>
            <a:r>
              <a:rPr lang="zh-CN" altLang="en-US" sz="1200" dirty="0" smtClean="0"/>
              <a:t>个百分点；一年期贷款基准利率上调</a:t>
            </a:r>
            <a:r>
              <a:rPr lang="en-US" altLang="zh-CN" sz="1200" dirty="0" smtClean="0"/>
              <a:t>0.18</a:t>
            </a:r>
            <a:r>
              <a:rPr lang="zh-CN" altLang="en-US" sz="1200" dirty="0" smtClean="0"/>
              <a:t>个百分点</a:t>
            </a:r>
          </a:p>
          <a:p>
            <a:r>
              <a:rPr lang="en-US" altLang="zh-CN" sz="1200" dirty="0" smtClean="0"/>
              <a:t>2007</a:t>
            </a:r>
            <a:r>
              <a:rPr lang="zh-CN" altLang="en-US" sz="1200" dirty="0" smtClean="0"/>
              <a:t>年</a:t>
            </a:r>
            <a:r>
              <a:rPr lang="en-US" altLang="zh-CN" sz="1200" dirty="0" smtClean="0"/>
              <a:t>07</a:t>
            </a:r>
            <a:r>
              <a:rPr lang="zh-CN" altLang="en-US" sz="1200" dirty="0" smtClean="0"/>
              <a:t>月</a:t>
            </a:r>
            <a:r>
              <a:rPr lang="en-US" altLang="zh-CN" sz="1200" dirty="0" smtClean="0"/>
              <a:t>20</a:t>
            </a:r>
            <a:r>
              <a:rPr lang="zh-CN" altLang="en-US" sz="1200" dirty="0" smtClean="0"/>
              <a:t>日，上调金融机构人民币存贷款基准利率</a:t>
            </a:r>
            <a:r>
              <a:rPr lang="en-US" altLang="zh-CN" sz="1200" dirty="0" smtClean="0"/>
              <a:t>0.27</a:t>
            </a:r>
            <a:r>
              <a:rPr lang="zh-CN" altLang="en-US" sz="1200" dirty="0" smtClean="0"/>
              <a:t>个百分点</a:t>
            </a:r>
          </a:p>
          <a:p>
            <a:r>
              <a:rPr lang="en-US" altLang="zh-CN" sz="1200" dirty="0" smtClean="0"/>
              <a:t>2007</a:t>
            </a:r>
            <a:r>
              <a:rPr lang="zh-CN" altLang="en-US" sz="1200" dirty="0" smtClean="0"/>
              <a:t>年</a:t>
            </a:r>
            <a:r>
              <a:rPr lang="en-US" altLang="zh-CN" sz="1200" dirty="0" smtClean="0"/>
              <a:t>05</a:t>
            </a:r>
            <a:r>
              <a:rPr lang="zh-CN" altLang="en-US" sz="1200" dirty="0" smtClean="0"/>
              <a:t>月</a:t>
            </a:r>
            <a:r>
              <a:rPr lang="en-US" altLang="zh-CN" sz="1200" dirty="0" smtClean="0"/>
              <a:t>19</a:t>
            </a:r>
            <a:r>
              <a:rPr lang="zh-CN" altLang="en-US" sz="1200" dirty="0" smtClean="0"/>
              <a:t>日，一年期存款基准利率上调</a:t>
            </a:r>
            <a:r>
              <a:rPr lang="en-US" altLang="zh-CN" sz="1200" dirty="0" smtClean="0"/>
              <a:t>0.27</a:t>
            </a:r>
            <a:r>
              <a:rPr lang="zh-CN" altLang="en-US" sz="1200" dirty="0" smtClean="0"/>
              <a:t>个百分点；一年期贷款基准利率上调</a:t>
            </a:r>
            <a:r>
              <a:rPr lang="en-US" altLang="zh-CN" sz="1200" dirty="0" smtClean="0"/>
              <a:t>0.18</a:t>
            </a:r>
            <a:r>
              <a:rPr lang="zh-CN" altLang="en-US" sz="1200" dirty="0" smtClean="0"/>
              <a:t>个百分点</a:t>
            </a:r>
          </a:p>
          <a:p>
            <a:r>
              <a:rPr lang="en-US" altLang="zh-CN" sz="1200" dirty="0" smtClean="0"/>
              <a:t>2007</a:t>
            </a:r>
            <a:r>
              <a:rPr lang="zh-CN" altLang="en-US" sz="1200" dirty="0" smtClean="0"/>
              <a:t>年</a:t>
            </a:r>
            <a:r>
              <a:rPr lang="en-US" altLang="zh-CN" sz="1200" dirty="0" smtClean="0"/>
              <a:t>03</a:t>
            </a:r>
            <a:r>
              <a:rPr lang="zh-CN" altLang="en-US" sz="1200" dirty="0" smtClean="0"/>
              <a:t>月</a:t>
            </a:r>
            <a:r>
              <a:rPr lang="en-US" altLang="zh-CN" sz="1200" dirty="0" smtClean="0"/>
              <a:t>18</a:t>
            </a:r>
            <a:r>
              <a:rPr lang="zh-CN" altLang="en-US" sz="1200" dirty="0" smtClean="0"/>
              <a:t>日，上调金融机构人民币存贷款基准利率</a:t>
            </a:r>
            <a:r>
              <a:rPr lang="en-US" altLang="zh-CN" sz="1200" dirty="0" smtClean="0"/>
              <a:t>0.27%</a:t>
            </a:r>
          </a:p>
          <a:p>
            <a:r>
              <a:rPr lang="en-US" altLang="zh-CN" sz="1200" dirty="0" smtClean="0"/>
              <a:t>2006</a:t>
            </a:r>
            <a:r>
              <a:rPr lang="zh-CN" altLang="en-US" sz="1200" dirty="0" smtClean="0"/>
              <a:t>年</a:t>
            </a:r>
            <a:r>
              <a:rPr lang="en-US" altLang="zh-CN" sz="1200" dirty="0" smtClean="0"/>
              <a:t>08</a:t>
            </a:r>
            <a:r>
              <a:rPr lang="zh-CN" altLang="en-US" sz="1200" dirty="0" smtClean="0"/>
              <a:t>月</a:t>
            </a:r>
            <a:r>
              <a:rPr lang="en-US" altLang="zh-CN" sz="1200" dirty="0" smtClean="0"/>
              <a:t>19</a:t>
            </a:r>
            <a:r>
              <a:rPr lang="zh-CN" altLang="en-US" sz="1200" dirty="0" smtClean="0"/>
              <a:t>日，一年期存、贷款基准利率均上调</a:t>
            </a:r>
            <a:r>
              <a:rPr lang="en-US" altLang="zh-CN" sz="1200" dirty="0" smtClean="0"/>
              <a:t>0.27%</a:t>
            </a:r>
          </a:p>
          <a:p>
            <a:r>
              <a:rPr lang="en-US" altLang="zh-CN" sz="1200" dirty="0" smtClean="0"/>
              <a:t>2006</a:t>
            </a:r>
            <a:r>
              <a:rPr lang="zh-CN" altLang="en-US" sz="1200" dirty="0" smtClean="0"/>
              <a:t>年</a:t>
            </a:r>
            <a:r>
              <a:rPr lang="en-US" altLang="zh-CN" sz="1200" dirty="0" smtClean="0"/>
              <a:t>04</a:t>
            </a:r>
            <a:r>
              <a:rPr lang="zh-CN" altLang="en-US" sz="1200" dirty="0" smtClean="0"/>
              <a:t>月</a:t>
            </a:r>
            <a:r>
              <a:rPr lang="en-US" altLang="zh-CN" sz="1200" dirty="0" smtClean="0"/>
              <a:t>28</a:t>
            </a:r>
            <a:r>
              <a:rPr lang="zh-CN" altLang="en-US" sz="1200" dirty="0" smtClean="0"/>
              <a:t>日，金融机构贷款利率上调</a:t>
            </a:r>
            <a:r>
              <a:rPr lang="en-US" altLang="zh-CN" sz="1200" dirty="0" smtClean="0"/>
              <a:t>0.27%</a:t>
            </a:r>
            <a:r>
              <a:rPr lang="zh-CN" altLang="en-US" sz="1200" dirty="0" smtClean="0"/>
              <a:t>，到</a:t>
            </a:r>
            <a:r>
              <a:rPr lang="en-US" altLang="zh-CN" sz="1200" dirty="0" smtClean="0"/>
              <a:t>5.85%</a:t>
            </a:r>
            <a:endParaRPr lang="zh-CN" altLang="en-US" sz="1200" dirty="0"/>
          </a:p>
        </p:txBody>
      </p:sp>
      <p:sp>
        <p:nvSpPr>
          <p:cNvPr id="4" name="标题 3"/>
          <p:cNvSpPr>
            <a:spLocks noGrp="1"/>
          </p:cNvSpPr>
          <p:nvPr>
            <p:ph type="title"/>
          </p:nvPr>
        </p:nvSpPr>
        <p:spPr/>
        <p:txBody>
          <a:bodyPr/>
          <a:lstStyle/>
          <a:p>
            <a:r>
              <a:rPr lang="zh-CN" altLang="en-US" sz="2000" b="1" dirty="0" smtClean="0"/>
              <a:t>银行加息降息与股市关系的完美呈现</a:t>
            </a:r>
            <a:endParaRPr lang="zh-CN" altLang="en-US" sz="2000" b="1" dirty="0"/>
          </a:p>
        </p:txBody>
      </p:sp>
    </p:spTree>
    <p:extLst>
      <p:ext uri="{BB962C8B-B14F-4D97-AF65-F5344CB8AC3E}">
        <p14:creationId xmlns:p14="http://schemas.microsoft.com/office/powerpoint/2010/main" val="995320661"/>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843558"/>
            <a:ext cx="6349809" cy="3809885"/>
          </a:xfrm>
        </p:spPr>
      </p:pic>
      <p:sp>
        <p:nvSpPr>
          <p:cNvPr id="4" name="标题 3"/>
          <p:cNvSpPr>
            <a:spLocks noGrp="1"/>
          </p:cNvSpPr>
          <p:nvPr>
            <p:ph type="title"/>
          </p:nvPr>
        </p:nvSpPr>
        <p:spPr/>
        <p:txBody>
          <a:bodyPr/>
          <a:lstStyle/>
          <a:p>
            <a:r>
              <a:rPr lang="zh-CN" altLang="en-US" sz="2000" b="1" dirty="0" smtClean="0"/>
              <a:t>历任证监会主席</a:t>
            </a:r>
            <a:endParaRPr lang="zh-CN" altLang="en-US" sz="2000" b="1" dirty="0"/>
          </a:p>
        </p:txBody>
      </p:sp>
    </p:spTree>
    <p:extLst>
      <p:ext uri="{BB962C8B-B14F-4D97-AF65-F5344CB8AC3E}">
        <p14:creationId xmlns:p14="http://schemas.microsoft.com/office/powerpoint/2010/main" val="674195623"/>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6913"/>
            <a:ext cx="7482423" cy="3377312"/>
          </a:xfrm>
        </p:spPr>
      </p:pic>
      <p:sp>
        <p:nvSpPr>
          <p:cNvPr id="4" name="文本框 3"/>
          <p:cNvSpPr txBox="1"/>
          <p:nvPr/>
        </p:nvSpPr>
        <p:spPr>
          <a:xfrm>
            <a:off x="457200" y="195486"/>
            <a:ext cx="326243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中国股市本质是政策市</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4448588"/>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赵本山小品</a:t>
            </a:r>
            <a:r>
              <a:rPr lang="en-US" altLang="zh-CN" sz="1800" dirty="0"/>
              <a:t>《</a:t>
            </a:r>
            <a:r>
              <a:rPr lang="zh-CN" altLang="en-US" sz="1800" dirty="0"/>
              <a:t>功夫</a:t>
            </a:r>
            <a:r>
              <a:rPr lang="en-US" altLang="zh-CN" sz="1800" dirty="0" smtClean="0"/>
              <a:t>》</a:t>
            </a:r>
          </a:p>
          <a:p>
            <a:r>
              <a:rPr lang="zh-CN" altLang="en-US" sz="1800" dirty="0"/>
              <a:t>小品对后市进行了明确预测：“两千，两千五，三千，三千五，四千，五千。成交！</a:t>
            </a:r>
            <a:r>
              <a:rPr lang="zh-CN" altLang="en-US" sz="1800" dirty="0" smtClean="0"/>
              <a:t>”</a:t>
            </a:r>
            <a:endParaRPr lang="en-US" altLang="zh-CN" sz="1800" dirty="0" smtClean="0"/>
          </a:p>
          <a:p>
            <a:r>
              <a:rPr lang="zh-CN" altLang="en-US" sz="1800" dirty="0"/>
              <a:t>黄渤的</a:t>
            </a:r>
            <a:r>
              <a:rPr lang="zh-CN" altLang="en-US" sz="1800" dirty="0" smtClean="0"/>
              <a:t>经历</a:t>
            </a:r>
            <a:endParaRPr lang="en-US" altLang="zh-CN" sz="1800" dirty="0" smtClean="0"/>
          </a:p>
          <a:p>
            <a:r>
              <a:rPr lang="zh-CN" altLang="en-US" sz="1800" dirty="0"/>
              <a:t>王</a:t>
            </a:r>
            <a:r>
              <a:rPr lang="zh-CN" altLang="en-US" sz="1800" dirty="0" smtClean="0"/>
              <a:t>菲的爱恨情仇</a:t>
            </a:r>
            <a:endParaRPr lang="zh-CN" altLang="en-US" sz="1800" dirty="0"/>
          </a:p>
          <a:p>
            <a:endParaRPr lang="zh-CN" altLang="en-US" sz="1800" dirty="0"/>
          </a:p>
        </p:txBody>
      </p:sp>
      <p:sp>
        <p:nvSpPr>
          <p:cNvPr id="4" name="标题 3"/>
          <p:cNvSpPr>
            <a:spLocks noGrp="1"/>
          </p:cNvSpPr>
          <p:nvPr>
            <p:ph type="title"/>
          </p:nvPr>
        </p:nvSpPr>
        <p:spPr/>
        <p:txBody>
          <a:bodyPr/>
          <a:lstStyle/>
          <a:p>
            <a:r>
              <a:rPr lang="zh-CN" altLang="en-US" sz="2000" b="1" dirty="0" smtClean="0"/>
              <a:t>另类的牛熊判断指标</a:t>
            </a:r>
            <a:endParaRPr lang="zh-CN" altLang="en-US" sz="2000" b="1" dirty="0"/>
          </a:p>
        </p:txBody>
      </p:sp>
    </p:spTree>
    <p:extLst>
      <p:ext uri="{BB962C8B-B14F-4D97-AF65-F5344CB8AC3E}">
        <p14:creationId xmlns:p14="http://schemas.microsoft.com/office/powerpoint/2010/main" val="4059702932"/>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smtClean="0"/>
              <a:t>2012</a:t>
            </a:r>
            <a:r>
              <a:rPr lang="zh-CN" altLang="en-US" sz="1800" dirty="0" smtClean="0"/>
              <a:t>年</a:t>
            </a:r>
            <a:r>
              <a:rPr lang="en-US" altLang="zh-CN" sz="1800" dirty="0" smtClean="0"/>
              <a:t>6</a:t>
            </a:r>
            <a:r>
              <a:rPr lang="zh-CN" altLang="en-US" sz="1800" dirty="0" smtClean="0"/>
              <a:t>月</a:t>
            </a:r>
            <a:r>
              <a:rPr lang="en-US" altLang="zh-CN" sz="1800" dirty="0" smtClean="0"/>
              <a:t>4</a:t>
            </a:r>
            <a:r>
              <a:rPr lang="zh-CN" altLang="en-US" sz="1800" dirty="0" smtClean="0"/>
              <a:t>日，开盘点位</a:t>
            </a:r>
            <a:r>
              <a:rPr lang="en-US" altLang="zh-CN" sz="1800" dirty="0" smtClean="0"/>
              <a:t>2346.98</a:t>
            </a:r>
            <a:r>
              <a:rPr lang="zh-CN" altLang="en-US" sz="1800" dirty="0" smtClean="0"/>
              <a:t>点，沪指下跌</a:t>
            </a:r>
            <a:r>
              <a:rPr lang="en-US" altLang="zh-CN" sz="1800" dirty="0" smtClean="0"/>
              <a:t>64.89</a:t>
            </a:r>
            <a:r>
              <a:rPr lang="zh-CN" altLang="en-US" sz="1800" dirty="0" smtClean="0"/>
              <a:t>点，你相信仅仅是巧合吗？</a:t>
            </a:r>
            <a:endParaRPr lang="zh-CN" altLang="en-US" sz="1800" dirty="0"/>
          </a:p>
        </p:txBody>
      </p:sp>
      <p:sp>
        <p:nvSpPr>
          <p:cNvPr id="4" name="标题 3"/>
          <p:cNvSpPr>
            <a:spLocks noGrp="1"/>
          </p:cNvSpPr>
          <p:nvPr>
            <p:ph type="title"/>
          </p:nvPr>
        </p:nvSpPr>
        <p:spPr/>
        <p:txBody>
          <a:bodyPr/>
          <a:lstStyle/>
          <a:p>
            <a:r>
              <a:rPr lang="zh-CN" altLang="en-US" sz="2000" b="1" dirty="0" smtClean="0"/>
              <a:t>永远敬畏市场：</a:t>
            </a:r>
            <a:r>
              <a:rPr lang="en-US" altLang="zh-CN" sz="2000" b="1" dirty="0" smtClean="0"/>
              <a:t>A</a:t>
            </a:r>
            <a:r>
              <a:rPr lang="zh-CN" altLang="en-US" sz="2000" b="1" dirty="0" smtClean="0"/>
              <a:t>股的能量超乎你想象</a:t>
            </a:r>
            <a:endParaRPr lang="zh-CN" altLang="en-US" sz="2000" b="1" dirty="0"/>
          </a:p>
        </p:txBody>
      </p:sp>
    </p:spTree>
    <p:extLst>
      <p:ext uri="{BB962C8B-B14F-4D97-AF65-F5344CB8AC3E}">
        <p14:creationId xmlns:p14="http://schemas.microsoft.com/office/powerpoint/2010/main" val="2565807851"/>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015" y="1554163"/>
            <a:ext cx="5183970" cy="3040062"/>
          </a:xfrm>
        </p:spPr>
      </p:pic>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1593380"/>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矩形 36"/>
          <p:cNvSpPr>
            <a:spLocks noChangeArrowheads="1"/>
          </p:cNvSpPr>
          <p:nvPr/>
        </p:nvSpPr>
        <p:spPr bwMode="auto">
          <a:xfrm>
            <a:off x="971600" y="1563638"/>
            <a:ext cx="6480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b="1" dirty="0" smtClean="0">
                <a:solidFill>
                  <a:schemeClr val="bg1"/>
                </a:solidFill>
                <a:latin typeface="微软雅黑" panose="020B0503020204020204" pitchFamily="34" charset="-122"/>
                <a:ea typeface="微软雅黑" panose="020B0503020204020204" pitchFamily="34" charset="-122"/>
              </a:rPr>
              <a:t>如何成为一名持续盈利的快乐股民</a:t>
            </a:r>
            <a:endParaRPr kumimoji="0" lang="en-US" altLang="zh-CN" b="1" dirty="0">
              <a:solidFill>
                <a:schemeClr val="bg1"/>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2555776" y="2984773"/>
            <a:ext cx="38877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55776" y="1203598"/>
            <a:ext cx="388778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434934"/>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800" dirty="0" smtClean="0"/>
              <a:t>证券网站：京东股票、东方财富、金融界、和讯</a:t>
            </a:r>
            <a:endParaRPr lang="en-US" altLang="zh-CN" sz="1800" dirty="0" smtClean="0"/>
          </a:p>
          <a:p>
            <a:r>
              <a:rPr lang="zh-CN" altLang="en-US" sz="1800" dirty="0" smtClean="0"/>
              <a:t>证券报：上海证券报、中国证券报、证券日报、证券时报、第一财经日报</a:t>
            </a:r>
            <a:endParaRPr lang="en-US" altLang="zh-CN" sz="1800" dirty="0" smtClean="0"/>
          </a:p>
          <a:p>
            <a:r>
              <a:rPr lang="zh-CN" altLang="en-US" sz="1800" dirty="0" smtClean="0"/>
              <a:t>电视剧：</a:t>
            </a:r>
            <a:r>
              <a:rPr lang="zh-CN" altLang="zh-CN" sz="1800" dirty="0" smtClean="0"/>
              <a:t>《大时代》</a:t>
            </a:r>
            <a:r>
              <a:rPr lang="zh-CN" altLang="zh-CN" sz="1800" dirty="0"/>
              <a:t>《陌生人》</a:t>
            </a:r>
            <a:r>
              <a:rPr lang="en-US" altLang="zh-CN" sz="1800" dirty="0" smtClean="0"/>
              <a:t>《</a:t>
            </a:r>
            <a:r>
              <a:rPr lang="zh-CN" altLang="en-US" sz="1800" dirty="0" smtClean="0"/>
              <a:t>天道</a:t>
            </a:r>
            <a:r>
              <a:rPr lang="en-US" altLang="zh-CN" sz="1800" dirty="0" smtClean="0"/>
              <a:t>》《</a:t>
            </a:r>
            <a:r>
              <a:rPr lang="zh-CN" altLang="en-US" sz="1800" dirty="0" smtClean="0"/>
              <a:t>坐庄</a:t>
            </a:r>
            <a:r>
              <a:rPr lang="en-US" altLang="zh-CN" sz="1800" dirty="0" smtClean="0"/>
              <a:t>》《</a:t>
            </a:r>
            <a:r>
              <a:rPr lang="zh-CN" altLang="en-US" sz="1800" dirty="0"/>
              <a:t>坐庄</a:t>
            </a:r>
            <a:r>
              <a:rPr lang="en-US" altLang="zh-CN" sz="1800" dirty="0"/>
              <a:t>2</a:t>
            </a:r>
            <a:r>
              <a:rPr lang="zh-CN" altLang="en-US" sz="1800" dirty="0"/>
              <a:t>：操盘手</a:t>
            </a:r>
            <a:r>
              <a:rPr lang="en-US" altLang="zh-CN" sz="1800" dirty="0" smtClean="0"/>
              <a:t>》</a:t>
            </a:r>
          </a:p>
          <a:p>
            <a:r>
              <a:rPr lang="zh-CN" altLang="en-US" sz="1800" dirty="0" smtClean="0"/>
              <a:t>电影：国内推荐</a:t>
            </a:r>
            <a:r>
              <a:rPr lang="en-US" altLang="zh-CN" sz="1800" dirty="0" smtClean="0"/>
              <a:t>《</a:t>
            </a:r>
            <a:r>
              <a:rPr lang="zh-CN" altLang="en-US" sz="1800" dirty="0"/>
              <a:t>股疯</a:t>
            </a:r>
            <a:r>
              <a:rPr lang="en-US" altLang="zh-CN" sz="1800" dirty="0"/>
              <a:t>》 </a:t>
            </a:r>
            <a:r>
              <a:rPr lang="en-US" altLang="zh-CN" sz="1800" dirty="0" smtClean="0"/>
              <a:t>《</a:t>
            </a:r>
            <a:r>
              <a:rPr lang="zh-CN" altLang="en-US" sz="1800" dirty="0"/>
              <a:t>股市婚恋</a:t>
            </a:r>
            <a:r>
              <a:rPr lang="en-US" altLang="zh-CN" sz="1800" dirty="0" smtClean="0"/>
              <a:t>》《</a:t>
            </a:r>
            <a:r>
              <a:rPr lang="zh-CN" altLang="en-US" sz="1800" dirty="0"/>
              <a:t>窃听</a:t>
            </a:r>
            <a:r>
              <a:rPr lang="zh-CN" altLang="en-US" sz="1800" dirty="0" smtClean="0"/>
              <a:t>风云</a:t>
            </a:r>
            <a:r>
              <a:rPr lang="en-US" altLang="zh-CN" sz="1800" dirty="0"/>
              <a:t>I</a:t>
            </a:r>
            <a:r>
              <a:rPr lang="en-US" altLang="zh-CN" sz="1800" dirty="0" smtClean="0"/>
              <a:t>》《</a:t>
            </a:r>
            <a:r>
              <a:rPr lang="zh-CN" altLang="en-US" sz="1800" dirty="0" smtClean="0"/>
              <a:t>大话股神</a:t>
            </a:r>
            <a:r>
              <a:rPr lang="en-US" altLang="zh-CN" sz="1800" dirty="0" smtClean="0"/>
              <a:t>》《</a:t>
            </a:r>
            <a:r>
              <a:rPr lang="zh-CN" altLang="en-US" sz="1800" dirty="0"/>
              <a:t>股市婚恋</a:t>
            </a:r>
            <a:r>
              <a:rPr lang="en-US" altLang="zh-CN" sz="1800" dirty="0" smtClean="0"/>
              <a:t>》</a:t>
            </a:r>
            <a:r>
              <a:rPr lang="zh-CN" altLang="en-US" sz="1800" dirty="0" smtClean="0"/>
              <a:t>国外推荐</a:t>
            </a:r>
            <a:r>
              <a:rPr lang="zh-CN" altLang="zh-CN" sz="1800" dirty="0" smtClean="0"/>
              <a:t> </a:t>
            </a:r>
            <a:r>
              <a:rPr lang="zh-CN" altLang="zh-CN" sz="1800" dirty="0"/>
              <a:t>《华尔街》 </a:t>
            </a:r>
            <a:r>
              <a:rPr lang="zh-CN" altLang="zh-CN" sz="1800" dirty="0" smtClean="0"/>
              <a:t>《当幸福来敲门》</a:t>
            </a:r>
            <a:r>
              <a:rPr lang="en-US" altLang="zh-CN" sz="1800" dirty="0" smtClean="0"/>
              <a:t>《</a:t>
            </a:r>
            <a:r>
              <a:rPr lang="zh-CN" altLang="zh-CN" sz="1800" dirty="0"/>
              <a:t>金钱作战</a:t>
            </a:r>
            <a:r>
              <a:rPr lang="en-US" altLang="zh-CN" sz="1800" dirty="0" smtClean="0"/>
              <a:t>》</a:t>
            </a:r>
          </a:p>
          <a:p>
            <a:r>
              <a:rPr lang="zh-CN" altLang="en-US" sz="1800" dirty="0" smtClean="0"/>
              <a:t>大师：</a:t>
            </a:r>
            <a:r>
              <a:rPr lang="zh-CN" altLang="en-US" sz="1800" dirty="0"/>
              <a:t>缠中说禅</a:t>
            </a:r>
            <a:endParaRPr lang="en-US" altLang="zh-CN" sz="1800" dirty="0" smtClean="0"/>
          </a:p>
          <a:p>
            <a:r>
              <a:rPr lang="zh-CN" altLang="en-US" sz="1800" dirty="0"/>
              <a:t>选股的功夫主要在市场之外，你要对整个国家经济乃至世界经济形势有个大概的了解，对于国内的金融情况、各行业情况、时事新闻等有个宏观的</a:t>
            </a:r>
            <a:r>
              <a:rPr lang="zh-CN" altLang="en-US" sz="1800" dirty="0" smtClean="0"/>
              <a:t>认识</a:t>
            </a:r>
            <a:endParaRPr lang="en-US" altLang="zh-CN" sz="1800" dirty="0" smtClean="0"/>
          </a:p>
          <a:p>
            <a:r>
              <a:rPr lang="zh-CN" altLang="en-US" sz="1800" dirty="0"/>
              <a:t>模拟</a:t>
            </a:r>
            <a:r>
              <a:rPr lang="zh-CN" altLang="en-US" sz="1800" dirty="0" smtClean="0"/>
              <a:t>盘</a:t>
            </a:r>
            <a:endParaRPr lang="zh-CN" altLang="en-US" sz="1800" dirty="0"/>
          </a:p>
          <a:p>
            <a:pPr marL="0" indent="0">
              <a:buNone/>
            </a:pPr>
            <a:endParaRPr lang="zh-CN" altLang="en-US" sz="1800" dirty="0"/>
          </a:p>
        </p:txBody>
      </p:sp>
      <p:sp>
        <p:nvSpPr>
          <p:cNvPr id="4" name="文本框 3"/>
          <p:cNvSpPr txBox="1"/>
          <p:nvPr/>
        </p:nvSpPr>
        <p:spPr>
          <a:xfrm>
            <a:off x="457200" y="195486"/>
            <a:ext cx="2507418" cy="400110"/>
          </a:xfrm>
          <a:prstGeom prst="rect">
            <a:avLst/>
          </a:prstGeom>
          <a:noFill/>
        </p:spPr>
        <p:txBody>
          <a:bodyPr wrap="none" rtlCol="0">
            <a:spAutoFit/>
          </a:bodyPr>
          <a:lstStyle/>
          <a:p>
            <a:r>
              <a:rPr lang="zh-CN" altLang="en-US" sz="2000" b="1" dirty="0"/>
              <a:t>学习基本的证券知识</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981585"/>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95486"/>
            <a:ext cx="2236510" cy="400110"/>
          </a:xfrm>
          <a:prstGeom prst="rect">
            <a:avLst/>
          </a:prstGeom>
          <a:noFill/>
        </p:spPr>
        <p:txBody>
          <a:bodyPr wrap="none" rtlCol="0">
            <a:spAutoFit/>
          </a:bodyPr>
          <a:lstStyle/>
          <a:p>
            <a:r>
              <a:rPr lang="zh-CN" altLang="en-US" sz="2000" b="1" dirty="0">
                <a:latin typeface="微软雅黑" pitchFamily="34" charset="-122"/>
                <a:ea typeface="微软雅黑" pitchFamily="34" charset="-122"/>
              </a:rPr>
              <a:t>证券从业资格考试</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843558"/>
            <a:ext cx="4176463" cy="3969778"/>
          </a:xfrm>
        </p:spPr>
      </p:pic>
    </p:spTree>
    <p:extLst>
      <p:ext uri="{BB962C8B-B14F-4D97-AF65-F5344CB8AC3E}">
        <p14:creationId xmlns:p14="http://schemas.microsoft.com/office/powerpoint/2010/main" val="1715981585"/>
      </p:ext>
    </p:ext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国家队：证金、汇金、社保基金</a:t>
            </a:r>
            <a:endParaRPr lang="en-US" altLang="zh-CN" sz="1800" dirty="0" smtClean="0"/>
          </a:p>
          <a:p>
            <a:r>
              <a:rPr lang="zh-CN" altLang="en-US" sz="1800" dirty="0" smtClean="0"/>
              <a:t>基金公司、券商自营</a:t>
            </a:r>
            <a:endParaRPr lang="en-US" altLang="zh-CN" sz="1800" dirty="0" smtClean="0"/>
          </a:p>
          <a:p>
            <a:r>
              <a:rPr lang="zh-CN" altLang="en-US" sz="1800" dirty="0" smtClean="0"/>
              <a:t>金融大鳄，各种派系：明天系、恒大、宝能</a:t>
            </a:r>
            <a:endParaRPr lang="en-US" altLang="zh-CN" sz="1800" dirty="0" smtClean="0"/>
          </a:p>
          <a:p>
            <a:r>
              <a:rPr lang="zh-CN" altLang="en-US" sz="1800" dirty="0"/>
              <a:t>牛</a:t>
            </a:r>
            <a:r>
              <a:rPr lang="zh-CN" altLang="en-US" sz="1800" dirty="0" smtClean="0"/>
              <a:t>散</a:t>
            </a:r>
            <a:endParaRPr lang="en-US" altLang="zh-CN" sz="1800" dirty="0" smtClean="0"/>
          </a:p>
          <a:p>
            <a:r>
              <a:rPr lang="zh-CN" altLang="en-US" sz="1800" dirty="0"/>
              <a:t>小</a:t>
            </a:r>
            <a:r>
              <a:rPr lang="zh-CN" altLang="en-US" sz="1800" dirty="0" smtClean="0"/>
              <a:t>散</a:t>
            </a:r>
            <a:endParaRPr lang="en-US" altLang="zh-CN" sz="1800" dirty="0"/>
          </a:p>
          <a:p>
            <a:r>
              <a:rPr lang="zh-CN" altLang="en-US" sz="1800" dirty="0" smtClean="0"/>
              <a:t>在这个资本生态系统中，我们处于最底层</a:t>
            </a:r>
            <a:endParaRPr lang="zh-CN" altLang="en-US" sz="1800" dirty="0"/>
          </a:p>
        </p:txBody>
      </p:sp>
      <p:sp>
        <p:nvSpPr>
          <p:cNvPr id="4" name="标题 3"/>
          <p:cNvSpPr>
            <a:spLocks noGrp="1"/>
          </p:cNvSpPr>
          <p:nvPr>
            <p:ph type="title"/>
          </p:nvPr>
        </p:nvSpPr>
        <p:spPr/>
        <p:txBody>
          <a:bodyPr/>
          <a:lstStyle/>
          <a:p>
            <a:r>
              <a:rPr lang="zh-CN" altLang="en-US" sz="2000" b="1" dirty="0" smtClean="0"/>
              <a:t>散户要明白我们所处的位置</a:t>
            </a:r>
            <a:endParaRPr lang="zh-CN" altLang="en-US" sz="2000" b="1" dirty="0"/>
          </a:p>
        </p:txBody>
      </p:sp>
    </p:spTree>
    <p:extLst>
      <p:ext uri="{BB962C8B-B14F-4D97-AF65-F5344CB8AC3E}">
        <p14:creationId xmlns:p14="http://schemas.microsoft.com/office/powerpoint/2010/main" val="4048236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24128" y="1164268"/>
            <a:ext cx="2890664" cy="2814961"/>
          </a:xfrm>
        </p:spPr>
        <p:txBody>
          <a:bodyPr/>
          <a:lstStyle/>
          <a:p>
            <a:pPr marL="0" indent="0">
              <a:spcBef>
                <a:spcPct val="0"/>
              </a:spcBef>
              <a:buNone/>
            </a:pPr>
            <a:r>
              <a:rPr lang="en-US" altLang="zh-CN" sz="1800" dirty="0">
                <a:cs typeface="+mn-cs"/>
              </a:rPr>
              <a:t>1986</a:t>
            </a:r>
            <a:r>
              <a:rPr lang="zh-CN" altLang="en-US" sz="1800" dirty="0">
                <a:cs typeface="+mn-cs"/>
              </a:rPr>
              <a:t>年</a:t>
            </a:r>
            <a:r>
              <a:rPr lang="en-US" altLang="zh-CN" sz="1800" dirty="0">
                <a:cs typeface="+mn-cs"/>
              </a:rPr>
              <a:t>11</a:t>
            </a:r>
            <a:r>
              <a:rPr lang="zh-CN" altLang="en-US" sz="1800" dirty="0">
                <a:cs typeface="+mn-cs"/>
              </a:rPr>
              <a:t>月</a:t>
            </a:r>
            <a:r>
              <a:rPr lang="en-US" altLang="zh-CN" sz="1800" dirty="0">
                <a:cs typeface="+mn-cs"/>
              </a:rPr>
              <a:t>14</a:t>
            </a:r>
            <a:r>
              <a:rPr lang="zh-CN" altLang="en-US" sz="1800" dirty="0">
                <a:cs typeface="+mn-cs"/>
              </a:rPr>
              <a:t>日，邓小平同志在会见美国纽约证券交易所董事长约翰</a:t>
            </a:r>
            <a:r>
              <a:rPr lang="en-US" altLang="zh-CN" sz="1800" dirty="0">
                <a:cs typeface="+mn-cs"/>
              </a:rPr>
              <a:t>·</a:t>
            </a:r>
            <a:r>
              <a:rPr lang="zh-CN" altLang="en-US" sz="1800" dirty="0">
                <a:cs typeface="+mn-cs"/>
              </a:rPr>
              <a:t>凡尔霖时，将一张上海飞乐音响股票作为礼物回赠。国际社会因而发出“中国与股市握手”的惊叹。</a:t>
            </a:r>
          </a:p>
        </p:txBody>
      </p:sp>
      <p:sp>
        <p:nvSpPr>
          <p:cNvPr id="4" name="标题 3"/>
          <p:cNvSpPr>
            <a:spLocks noGrp="1"/>
          </p:cNvSpPr>
          <p:nvPr>
            <p:ph type="title"/>
          </p:nvPr>
        </p:nvSpPr>
        <p:spPr/>
        <p:txBody>
          <a:bodyPr/>
          <a:lstStyle/>
          <a:p>
            <a:r>
              <a:rPr lang="zh-CN" altLang="en-US" sz="2000" b="1" dirty="0"/>
              <a:t>中国与股市握手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81087"/>
            <a:ext cx="4657725" cy="2981325"/>
          </a:xfrm>
          <a:prstGeom prst="rect">
            <a:avLst/>
          </a:prstGeom>
        </p:spPr>
      </p:pic>
    </p:spTree>
    <p:extLst>
      <p:ext uri="{BB962C8B-B14F-4D97-AF65-F5344CB8AC3E}">
        <p14:creationId xmlns:p14="http://schemas.microsoft.com/office/powerpoint/2010/main" val="3596944012"/>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7574"/>
            <a:ext cx="8229600" cy="3607049"/>
          </a:xfrm>
        </p:spPr>
        <p:txBody>
          <a:bodyPr/>
          <a:lstStyle/>
          <a:p>
            <a:r>
              <a:rPr lang="zh-CN" altLang="en-US" sz="1800" dirty="0" smtClean="0"/>
              <a:t>根据中国证券登记有限公司</a:t>
            </a:r>
            <a:r>
              <a:rPr lang="en-US" altLang="zh-CN" sz="1800" dirty="0" smtClean="0"/>
              <a:t>2016.12.12-2016.12.16</a:t>
            </a:r>
            <a:r>
              <a:rPr lang="zh-CN" altLang="en-US" sz="1800" dirty="0" smtClean="0"/>
              <a:t>当周数据，两市共有账户</a:t>
            </a:r>
            <a:r>
              <a:rPr lang="en-US" altLang="zh-CN" sz="1800" dirty="0"/>
              <a:t>11,753.00</a:t>
            </a:r>
            <a:r>
              <a:rPr lang="zh-CN" altLang="en-US" sz="1800" dirty="0" smtClean="0"/>
              <a:t>万户。</a:t>
            </a:r>
            <a:endParaRPr lang="en-US" altLang="zh-CN" sz="1800" dirty="0" smtClean="0"/>
          </a:p>
          <a:p>
            <a:endParaRPr lang="en-US" altLang="zh-CN" sz="1800" dirty="0" smtClean="0"/>
          </a:p>
          <a:p>
            <a:r>
              <a:rPr lang="zh-CN" altLang="en-US" sz="1800" dirty="0" smtClean="0"/>
              <a:t>而从</a:t>
            </a:r>
            <a:r>
              <a:rPr lang="en-US" altLang="zh-CN" sz="1800" dirty="0" smtClean="0"/>
              <a:t>2016</a:t>
            </a:r>
            <a:r>
              <a:rPr lang="zh-CN" altLang="en-US" sz="1800" dirty="0" smtClean="0"/>
              <a:t>年</a:t>
            </a:r>
            <a:r>
              <a:rPr lang="en-US" altLang="zh-CN" sz="1800" dirty="0" smtClean="0"/>
              <a:t>11</a:t>
            </a:r>
            <a:r>
              <a:rPr lang="zh-CN" altLang="en-US" sz="1800" dirty="0" smtClean="0"/>
              <a:t>月月报来看，</a:t>
            </a:r>
            <a:r>
              <a:rPr lang="en-US" altLang="zh-CN" sz="1800" dirty="0" smtClean="0"/>
              <a:t>70%</a:t>
            </a:r>
            <a:r>
              <a:rPr lang="zh-CN" altLang="en-US" sz="1800" dirty="0" smtClean="0"/>
              <a:t>的股民持仓市值在</a:t>
            </a:r>
            <a:r>
              <a:rPr lang="en-US" altLang="zh-CN" sz="1800" dirty="0" smtClean="0"/>
              <a:t>10</a:t>
            </a:r>
            <a:r>
              <a:rPr lang="zh-CN" altLang="en-US" sz="1800" dirty="0" smtClean="0"/>
              <a:t>万元之下。</a:t>
            </a:r>
            <a:endParaRPr lang="en-US" altLang="zh-CN" sz="1800" dirty="0" smtClean="0"/>
          </a:p>
          <a:p>
            <a:endParaRPr lang="zh-CN" altLang="en-US" sz="1800" dirty="0"/>
          </a:p>
        </p:txBody>
      </p:sp>
      <p:sp>
        <p:nvSpPr>
          <p:cNvPr id="4" name="标题 3"/>
          <p:cNvSpPr>
            <a:spLocks noGrp="1"/>
          </p:cNvSpPr>
          <p:nvPr>
            <p:ph type="title"/>
          </p:nvPr>
        </p:nvSpPr>
        <p:spPr/>
        <p:txBody>
          <a:bodyPr/>
          <a:lstStyle/>
          <a:p>
            <a:r>
              <a:rPr lang="en-US" altLang="zh-CN" sz="2000" b="1" dirty="0" smtClean="0"/>
              <a:t>A</a:t>
            </a:r>
            <a:r>
              <a:rPr lang="zh-CN" altLang="en-US" sz="2000" b="1" dirty="0" smtClean="0"/>
              <a:t>股散户数量众多，但持股市值不多</a:t>
            </a:r>
            <a:endParaRPr lang="zh-CN" altLang="en-US" sz="2000" b="1" dirty="0"/>
          </a:p>
        </p:txBody>
      </p:sp>
    </p:spTree>
    <p:extLst>
      <p:ext uri="{BB962C8B-B14F-4D97-AF65-F5344CB8AC3E}">
        <p14:creationId xmlns:p14="http://schemas.microsoft.com/office/powerpoint/2010/main" val="1512421102"/>
      </p:ext>
    </p:ext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843558"/>
            <a:ext cx="6336982" cy="3821539"/>
          </a:xfrm>
        </p:spPr>
      </p:pic>
      <p:sp>
        <p:nvSpPr>
          <p:cNvPr id="4" name="标题 3"/>
          <p:cNvSpPr>
            <a:spLocks noGrp="1"/>
          </p:cNvSpPr>
          <p:nvPr>
            <p:ph type="title"/>
          </p:nvPr>
        </p:nvSpPr>
        <p:spPr/>
        <p:txBody>
          <a:bodyPr/>
          <a:lstStyle/>
          <a:p>
            <a:r>
              <a:rPr lang="zh-CN" altLang="en-US" sz="2000" b="1" dirty="0" smtClean="0"/>
              <a:t>中国股市投资者市值分布表</a:t>
            </a:r>
            <a:endParaRPr lang="zh-CN" altLang="en-US" sz="2000" b="1" dirty="0"/>
          </a:p>
        </p:txBody>
      </p:sp>
    </p:spTree>
    <p:extLst>
      <p:ext uri="{BB962C8B-B14F-4D97-AF65-F5344CB8AC3E}">
        <p14:creationId xmlns:p14="http://schemas.microsoft.com/office/powerpoint/2010/main" val="3693515483"/>
      </p:ext>
    </p:extLst>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进入</a:t>
            </a:r>
            <a:r>
              <a:rPr lang="zh-CN" altLang="en-US" sz="1800" dirty="0"/>
              <a:t>市场的钱一定不能是急用的钱，一定</a:t>
            </a:r>
            <a:r>
              <a:rPr lang="zh-CN" altLang="en-US" sz="1800" dirty="0" smtClean="0"/>
              <a:t>不能是影响</a:t>
            </a:r>
            <a:r>
              <a:rPr lang="zh-CN" altLang="en-US" sz="1800" dirty="0"/>
              <a:t>到</a:t>
            </a:r>
            <a:r>
              <a:rPr lang="zh-CN" altLang="en-US" sz="1800" dirty="0" smtClean="0"/>
              <a:t>生活的钱，</a:t>
            </a:r>
            <a:r>
              <a:rPr lang="zh-CN" altLang="en-US" sz="1800" dirty="0"/>
              <a:t>一定不能是借来的钱</a:t>
            </a:r>
            <a:r>
              <a:rPr lang="zh-CN" altLang="en-US" sz="1800" dirty="0" smtClean="0"/>
              <a:t>。</a:t>
            </a:r>
            <a:endParaRPr lang="en-US" altLang="zh-CN" sz="1800" dirty="0" smtClean="0"/>
          </a:p>
          <a:p>
            <a:endParaRPr lang="en-US" altLang="zh-CN" sz="1800" dirty="0"/>
          </a:p>
          <a:p>
            <a:r>
              <a:rPr lang="zh-CN" altLang="en-US" sz="1800" dirty="0" smtClean="0"/>
              <a:t>投入股市的资金最多不超过家庭流动资金的</a:t>
            </a:r>
            <a:r>
              <a:rPr lang="en-US" altLang="zh-CN" sz="1800" dirty="0" smtClean="0"/>
              <a:t>30%</a:t>
            </a:r>
            <a:r>
              <a:rPr lang="zh-CN" altLang="en-US" sz="1800" dirty="0" smtClean="0"/>
              <a:t>。</a:t>
            </a:r>
            <a:endParaRPr lang="en-US" altLang="zh-CN" sz="1800" dirty="0" smtClean="0"/>
          </a:p>
          <a:p>
            <a:endParaRPr lang="zh-CN" altLang="en-US" sz="1800" dirty="0"/>
          </a:p>
          <a:p>
            <a:r>
              <a:rPr lang="zh-CN" altLang="en-US" sz="1800" dirty="0" smtClean="0"/>
              <a:t>任何</a:t>
            </a:r>
            <a:r>
              <a:rPr lang="zh-CN" altLang="en-US" sz="1800" dirty="0"/>
              <a:t>时候都不要使用杠杆，任何时候都不要满仓</a:t>
            </a:r>
            <a:r>
              <a:rPr lang="zh-CN" altLang="en-US" sz="1800" dirty="0" smtClean="0"/>
              <a:t>，</a:t>
            </a:r>
            <a:r>
              <a:rPr lang="en-US" altLang="zh-CN" sz="1800" dirty="0" smtClean="0"/>
              <a:t>A</a:t>
            </a:r>
            <a:r>
              <a:rPr lang="zh-CN" altLang="en-US" sz="1800" dirty="0" smtClean="0"/>
              <a:t>股里没有一只股票值得你这样做。一定</a:t>
            </a:r>
            <a:r>
              <a:rPr lang="zh-CN" altLang="en-US" sz="1800" dirty="0"/>
              <a:t>要有一部分固定不动的资金作为最后的救命稻草</a:t>
            </a:r>
            <a:r>
              <a:rPr lang="zh-CN" altLang="en-US" sz="1800" dirty="0" smtClean="0"/>
              <a:t>。不要开两融账户。</a:t>
            </a:r>
            <a:endParaRPr lang="zh-CN" altLang="en-US" sz="1800" dirty="0"/>
          </a:p>
        </p:txBody>
      </p:sp>
      <p:sp>
        <p:nvSpPr>
          <p:cNvPr id="4" name="标题 3"/>
          <p:cNvSpPr>
            <a:spLocks noGrp="1"/>
          </p:cNvSpPr>
          <p:nvPr>
            <p:ph type="title"/>
          </p:nvPr>
        </p:nvSpPr>
        <p:spPr/>
        <p:txBody>
          <a:bodyPr/>
          <a:lstStyle/>
          <a:p>
            <a:r>
              <a:rPr lang="zh-CN" altLang="en-US" sz="2000" b="1" dirty="0" smtClean="0"/>
              <a:t>严格的资金管理</a:t>
            </a:r>
            <a:endParaRPr lang="zh-CN" altLang="en-US" sz="2000" b="1" dirty="0"/>
          </a:p>
        </p:txBody>
      </p:sp>
    </p:spTree>
    <p:extLst>
      <p:ext uri="{BB962C8B-B14F-4D97-AF65-F5344CB8AC3E}">
        <p14:creationId xmlns:p14="http://schemas.microsoft.com/office/powerpoint/2010/main" val="3982976265"/>
      </p:ext>
    </p:extLst>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短线</a:t>
            </a:r>
            <a:r>
              <a:rPr lang="zh-CN" altLang="en-US" sz="1800" dirty="0"/>
              <a:t>资金</a:t>
            </a:r>
            <a:r>
              <a:rPr lang="en-US" altLang="zh-CN" sz="1800" dirty="0"/>
              <a:t>20</a:t>
            </a:r>
            <a:r>
              <a:rPr lang="en-US" altLang="zh-CN" sz="1800" dirty="0" smtClean="0"/>
              <a:t>%</a:t>
            </a:r>
            <a:r>
              <a:rPr lang="zh-CN" altLang="en-US" sz="1800" dirty="0" smtClean="0"/>
              <a:t>：打</a:t>
            </a:r>
            <a:r>
              <a:rPr lang="zh-CN" altLang="en-US" sz="1800" dirty="0"/>
              <a:t>板追热点</a:t>
            </a:r>
            <a:endParaRPr lang="en-US" altLang="zh-CN" sz="1800" dirty="0" smtClean="0"/>
          </a:p>
          <a:p>
            <a:endParaRPr lang="en-US" altLang="zh-CN" sz="1800" dirty="0"/>
          </a:p>
          <a:p>
            <a:r>
              <a:rPr lang="zh-CN" altLang="en-US" sz="1800" dirty="0" smtClean="0"/>
              <a:t>中线</a:t>
            </a:r>
            <a:r>
              <a:rPr lang="zh-CN" altLang="en-US" sz="1800" dirty="0"/>
              <a:t>资金</a:t>
            </a:r>
            <a:r>
              <a:rPr lang="en-US" altLang="zh-CN" sz="1800" dirty="0"/>
              <a:t>30</a:t>
            </a:r>
            <a:r>
              <a:rPr lang="en-US" altLang="zh-CN" sz="1800" dirty="0" smtClean="0"/>
              <a:t>%</a:t>
            </a:r>
          </a:p>
          <a:p>
            <a:endParaRPr lang="en-US" altLang="zh-CN" sz="1800" dirty="0"/>
          </a:p>
          <a:p>
            <a:r>
              <a:rPr lang="zh-CN" altLang="en-US" sz="1800" dirty="0" smtClean="0"/>
              <a:t>长线</a:t>
            </a:r>
            <a:r>
              <a:rPr lang="zh-CN" altLang="en-US" sz="1800" dirty="0"/>
              <a:t>资金</a:t>
            </a:r>
            <a:r>
              <a:rPr lang="en-US" altLang="zh-CN" sz="1800" dirty="0"/>
              <a:t>30</a:t>
            </a:r>
            <a:r>
              <a:rPr lang="en-US" altLang="zh-CN" sz="1800" dirty="0" smtClean="0"/>
              <a:t>%</a:t>
            </a:r>
          </a:p>
          <a:p>
            <a:endParaRPr lang="en-US" altLang="zh-CN" sz="1800" dirty="0"/>
          </a:p>
          <a:p>
            <a:r>
              <a:rPr lang="zh-CN" altLang="en-US" sz="1800" dirty="0" smtClean="0"/>
              <a:t>机动</a:t>
            </a:r>
            <a:r>
              <a:rPr lang="zh-CN" altLang="en-US" sz="1800" dirty="0"/>
              <a:t>资金</a:t>
            </a:r>
            <a:r>
              <a:rPr lang="en-US" altLang="zh-CN" sz="1800" dirty="0"/>
              <a:t>20</a:t>
            </a:r>
            <a:r>
              <a:rPr lang="en-US" altLang="zh-CN" sz="1800" dirty="0" smtClean="0"/>
              <a:t>%</a:t>
            </a:r>
            <a:r>
              <a:rPr lang="zh-CN" altLang="en-US" sz="1800" dirty="0"/>
              <a:t>：救火队不要轻易动用</a:t>
            </a:r>
            <a:endParaRPr lang="en-US" altLang="zh-CN" sz="1800" dirty="0" smtClean="0"/>
          </a:p>
          <a:p>
            <a:endParaRPr lang="en-US" altLang="zh-CN" sz="1800" dirty="0" smtClean="0"/>
          </a:p>
          <a:p>
            <a:endParaRPr lang="zh-CN" altLang="en-US" sz="1800" dirty="0"/>
          </a:p>
        </p:txBody>
      </p:sp>
      <p:sp>
        <p:nvSpPr>
          <p:cNvPr id="4" name="标题 3"/>
          <p:cNvSpPr>
            <a:spLocks noGrp="1"/>
          </p:cNvSpPr>
          <p:nvPr>
            <p:ph type="title"/>
          </p:nvPr>
        </p:nvSpPr>
        <p:spPr/>
        <p:txBody>
          <a:bodyPr/>
          <a:lstStyle/>
          <a:p>
            <a:r>
              <a:rPr lang="zh-CN" altLang="en-US" sz="2000" b="1" dirty="0" smtClean="0"/>
              <a:t>股票账户资金分配</a:t>
            </a:r>
            <a:endParaRPr lang="zh-CN" altLang="en-US" sz="2000" b="1" dirty="0"/>
          </a:p>
        </p:txBody>
      </p:sp>
    </p:spTree>
    <p:extLst>
      <p:ext uri="{BB962C8B-B14F-4D97-AF65-F5344CB8AC3E}">
        <p14:creationId xmlns:p14="http://schemas.microsoft.com/office/powerpoint/2010/main" val="850815299"/>
      </p:ext>
    </p:extLst>
  </p:cSld>
  <p:clrMapOvr>
    <a:masterClrMapping/>
  </p:clrMapOvr>
  <p:transition spd="med">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7574"/>
            <a:ext cx="8229600" cy="3888432"/>
          </a:xfrm>
        </p:spPr>
        <p:txBody>
          <a:bodyPr/>
          <a:lstStyle/>
          <a:p>
            <a:r>
              <a:rPr lang="zh-CN" altLang="en-US" sz="1800" dirty="0"/>
              <a:t>金融股，一般是需要配置的。其中包括银行、保险、券商、信托、创投等。至于如何取舍，还是要根据各位的资金量和喜好来决定</a:t>
            </a:r>
            <a:r>
              <a:rPr lang="zh-CN" altLang="en-US" sz="1800" dirty="0" smtClean="0"/>
              <a:t>。配置</a:t>
            </a:r>
            <a:r>
              <a:rPr lang="zh-CN" altLang="en-US" sz="1800" dirty="0"/>
              <a:t>比例大概在</a:t>
            </a:r>
            <a:r>
              <a:rPr lang="en-US" altLang="zh-CN" sz="1800" dirty="0"/>
              <a:t>20%</a:t>
            </a:r>
            <a:r>
              <a:rPr lang="zh-CN" altLang="en-US" sz="1800" dirty="0" smtClean="0"/>
              <a:t>左右。</a:t>
            </a:r>
            <a:endParaRPr lang="zh-CN" altLang="en-US" sz="1800" dirty="0"/>
          </a:p>
          <a:p>
            <a:r>
              <a:rPr lang="zh-CN" altLang="en-US" sz="1800" dirty="0"/>
              <a:t>成长股，必须</a:t>
            </a:r>
            <a:r>
              <a:rPr lang="zh-CN" altLang="en-US" sz="1800" dirty="0" smtClean="0"/>
              <a:t>配置。</a:t>
            </a:r>
            <a:r>
              <a:rPr lang="zh-CN" altLang="en-US" sz="1800" dirty="0"/>
              <a:t>其中主要包括科技股、新兴产业之类的总之比较高大上的，一般这类股的收益率比较高，但同时也代表着风险稍大一些，需要根据自己的技术来选择。配置比例大概在</a:t>
            </a:r>
            <a:r>
              <a:rPr lang="en-US" altLang="zh-CN" sz="1800" dirty="0"/>
              <a:t>40%</a:t>
            </a:r>
            <a:r>
              <a:rPr lang="zh-CN" altLang="en-US" sz="1800" dirty="0"/>
              <a:t>左右</a:t>
            </a:r>
            <a:r>
              <a:rPr lang="zh-CN" altLang="en-US" sz="1800" dirty="0" smtClean="0"/>
              <a:t>。</a:t>
            </a:r>
            <a:endParaRPr lang="en-US" altLang="zh-CN" sz="1800" dirty="0" smtClean="0"/>
          </a:p>
          <a:p>
            <a:r>
              <a:rPr lang="zh-CN" altLang="en-US" sz="1800" dirty="0"/>
              <a:t>周期性的蓝筹指标股，比如钢铁、煤炭、电力、有色等国企能源、资源股，中字头、交通运输、农业等等</a:t>
            </a:r>
            <a:r>
              <a:rPr lang="zh-CN" altLang="en-US" sz="1800" dirty="0" smtClean="0"/>
              <a:t>。</a:t>
            </a:r>
            <a:r>
              <a:rPr lang="zh-CN" altLang="en-US" sz="1800" dirty="0"/>
              <a:t>配置比例大概</a:t>
            </a:r>
            <a:r>
              <a:rPr lang="zh-CN" altLang="en-US" sz="1800" dirty="0" smtClean="0"/>
              <a:t>在</a:t>
            </a:r>
            <a:r>
              <a:rPr lang="en-US" altLang="zh-CN" sz="1800" dirty="0" smtClean="0"/>
              <a:t>20%</a:t>
            </a:r>
            <a:r>
              <a:rPr lang="zh-CN" altLang="en-US" sz="1800" dirty="0"/>
              <a:t>左右。</a:t>
            </a:r>
          </a:p>
          <a:p>
            <a:r>
              <a:rPr lang="zh-CN" altLang="en-US" sz="1800" dirty="0"/>
              <a:t>人口股，建议配置的。主要是和人有关的，比如药啊、酒啊、服装、餐饮、酒店、旅游、公用事业服务之类的，总之就是和人的吃喝拉撒、衣食住行有关的。人口是最根本的东西，所以这类股一般比较稳妥一些，周期性也相对规律一些，根据自己的情况选择。比例大概在</a:t>
            </a:r>
            <a:r>
              <a:rPr lang="en-US" altLang="zh-CN" sz="1800" dirty="0"/>
              <a:t>20%</a:t>
            </a:r>
            <a:r>
              <a:rPr lang="zh-CN" altLang="en-US" sz="1800" dirty="0" smtClean="0"/>
              <a:t>左右。</a:t>
            </a:r>
            <a:endParaRPr lang="zh-CN" altLang="en-US" sz="1800" dirty="0"/>
          </a:p>
          <a:p>
            <a:endParaRPr lang="zh-CN" altLang="en-US" sz="1800" dirty="0"/>
          </a:p>
          <a:p>
            <a:endParaRPr lang="zh-CN" altLang="en-US" sz="1800" dirty="0"/>
          </a:p>
        </p:txBody>
      </p:sp>
      <p:sp>
        <p:nvSpPr>
          <p:cNvPr id="4" name="标题 3"/>
          <p:cNvSpPr>
            <a:spLocks noGrp="1"/>
          </p:cNvSpPr>
          <p:nvPr>
            <p:ph type="title"/>
          </p:nvPr>
        </p:nvSpPr>
        <p:spPr/>
        <p:txBody>
          <a:bodyPr/>
          <a:lstStyle/>
          <a:p>
            <a:r>
              <a:rPr lang="zh-CN" altLang="en-US" sz="2000" b="1" dirty="0" smtClean="0"/>
              <a:t>股票资产配置：跟据行情的热点做调整</a:t>
            </a:r>
            <a:endParaRPr lang="zh-CN" altLang="en-US" sz="2000" b="1" dirty="0"/>
          </a:p>
        </p:txBody>
      </p:sp>
    </p:spTree>
    <p:extLst>
      <p:ext uri="{BB962C8B-B14F-4D97-AF65-F5344CB8AC3E}">
        <p14:creationId xmlns:p14="http://schemas.microsoft.com/office/powerpoint/2010/main" val="3913135372"/>
      </p:ext>
    </p:extLst>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一般来说</a:t>
            </a:r>
            <a:r>
              <a:rPr lang="zh-CN" altLang="en-US" sz="1800" dirty="0"/>
              <a:t>，每个人手里的股票有个</a:t>
            </a:r>
            <a:r>
              <a:rPr lang="en-US" altLang="zh-CN" sz="1800" dirty="0"/>
              <a:t>3-5</a:t>
            </a:r>
            <a:r>
              <a:rPr lang="zh-CN" altLang="en-US" sz="1800" dirty="0"/>
              <a:t>只就差不多够忙活了</a:t>
            </a:r>
            <a:r>
              <a:rPr lang="zh-CN" altLang="en-US" sz="1800" dirty="0" smtClean="0"/>
              <a:t>。炒股不是集邮。</a:t>
            </a:r>
            <a:endParaRPr lang="en-US" altLang="zh-CN" sz="1800" dirty="0" smtClean="0"/>
          </a:p>
          <a:p>
            <a:r>
              <a:rPr lang="zh-CN" altLang="en-US" sz="1800" dirty="0" smtClean="0"/>
              <a:t>对于</a:t>
            </a:r>
            <a:r>
              <a:rPr lang="zh-CN" altLang="en-US" sz="1800" dirty="0"/>
              <a:t>非专业人士来说，你搞</a:t>
            </a:r>
            <a:r>
              <a:rPr lang="en-US" altLang="zh-CN" sz="1800" dirty="0"/>
              <a:t>10</a:t>
            </a:r>
            <a:r>
              <a:rPr lang="zh-CN" altLang="en-US" sz="1800" dirty="0"/>
              <a:t>来只股票，一方面自己需要看更多的东西，反而遗漏了重点，搞的那么忙活，还不一定能收到好效果，真有那技术，在一只票上也能有所收获。</a:t>
            </a:r>
          </a:p>
          <a:p>
            <a:endParaRPr lang="zh-CN" altLang="en-US" sz="1800" dirty="0"/>
          </a:p>
        </p:txBody>
      </p:sp>
      <p:sp>
        <p:nvSpPr>
          <p:cNvPr id="4" name="标题 3"/>
          <p:cNvSpPr>
            <a:spLocks noGrp="1"/>
          </p:cNvSpPr>
          <p:nvPr>
            <p:ph type="title"/>
          </p:nvPr>
        </p:nvSpPr>
        <p:spPr/>
        <p:txBody>
          <a:bodyPr/>
          <a:lstStyle/>
          <a:p>
            <a:r>
              <a:rPr lang="zh-CN" altLang="en-US" sz="2000" b="1" dirty="0" smtClean="0"/>
              <a:t>持股数量：同时持股不超过</a:t>
            </a:r>
            <a:r>
              <a:rPr lang="en-US" altLang="zh-CN" sz="2000" b="1" dirty="0" smtClean="0"/>
              <a:t>3</a:t>
            </a:r>
            <a:r>
              <a:rPr lang="zh-CN" altLang="en-US" sz="2000" b="1" dirty="0" smtClean="0"/>
              <a:t>只</a:t>
            </a:r>
            <a:endParaRPr lang="zh-CN" altLang="en-US" sz="2000" b="1" dirty="0"/>
          </a:p>
        </p:txBody>
      </p:sp>
    </p:spTree>
    <p:extLst>
      <p:ext uri="{BB962C8B-B14F-4D97-AF65-F5344CB8AC3E}">
        <p14:creationId xmlns:p14="http://schemas.microsoft.com/office/powerpoint/2010/main" val="4064547475"/>
      </p:ext>
    </p:extLst>
  </p:cSld>
  <p:clrMapOvr>
    <a:masterClrMapping/>
  </p:clrMapOvr>
  <p:transition spd="med">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0823"/>
            <a:ext cx="8229600" cy="535779"/>
          </a:xfrm>
        </p:spPr>
        <p:txBody>
          <a:bodyPr>
            <a:normAutofit/>
          </a:bodyPr>
          <a:lstStyle/>
          <a:p>
            <a:r>
              <a:rPr lang="zh-CN" altLang="en-US" sz="2000" b="1" dirty="0"/>
              <a:t>一、确定适合你自己的技术指标</a:t>
            </a:r>
          </a:p>
        </p:txBody>
      </p:sp>
      <p:sp>
        <p:nvSpPr>
          <p:cNvPr id="3" name="内容占位符 2"/>
          <p:cNvSpPr>
            <a:spLocks noGrp="1"/>
          </p:cNvSpPr>
          <p:nvPr>
            <p:ph idx="1"/>
          </p:nvPr>
        </p:nvSpPr>
        <p:spPr/>
        <p:txBody>
          <a:bodyPr/>
          <a:lstStyle/>
          <a:p>
            <a:r>
              <a:rPr lang="en-US" altLang="zh-CN" sz="1800" dirty="0" smtClean="0"/>
              <a:t>MACD</a:t>
            </a:r>
            <a:r>
              <a:rPr lang="zh-CN" altLang="en-US" sz="1800" dirty="0" smtClean="0"/>
              <a:t>、</a:t>
            </a:r>
            <a:r>
              <a:rPr lang="en-US" altLang="zh-CN" sz="1800" dirty="0" smtClean="0"/>
              <a:t>KDJ</a:t>
            </a:r>
            <a:r>
              <a:rPr lang="zh-CN" altLang="en-US" sz="1800" dirty="0" smtClean="0"/>
              <a:t>、布林线、艾略特波浪理论、周易</a:t>
            </a:r>
            <a:endParaRPr lang="en-US" altLang="zh-CN" sz="1800" dirty="0" smtClean="0"/>
          </a:p>
          <a:p>
            <a:r>
              <a:rPr lang="zh-CN" altLang="en-US" sz="1800" dirty="0" smtClean="0"/>
              <a:t>技术</a:t>
            </a:r>
            <a:r>
              <a:rPr lang="zh-CN" altLang="en-US" sz="1800" dirty="0"/>
              <a:t>指标，都单纯</a:t>
            </a:r>
            <a:r>
              <a:rPr lang="zh-CN" altLang="en-US" sz="1800" dirty="0" smtClean="0"/>
              <a:t>涉及股价和成交量，</a:t>
            </a:r>
            <a:r>
              <a:rPr lang="zh-CN" altLang="en-US" sz="1800" dirty="0"/>
              <a:t>都不是独立的，只需要选择任意一个技术指标构成一个买卖程序就可以。对于水平高点的人来说，一个带均线和成交量的</a:t>
            </a:r>
            <a:r>
              <a:rPr lang="en-US" altLang="zh-CN" sz="1800" dirty="0"/>
              <a:t>K</a:t>
            </a:r>
            <a:r>
              <a:rPr lang="zh-CN" altLang="en-US" sz="1800" dirty="0"/>
              <a:t>线图，比任何技术指标都有意义</a:t>
            </a:r>
            <a:r>
              <a:rPr lang="zh-CN" altLang="en-US" sz="1800" dirty="0" smtClean="0"/>
              <a:t>。</a:t>
            </a:r>
            <a:endParaRPr lang="en-US" altLang="zh-CN" sz="1800" dirty="0" smtClean="0"/>
          </a:p>
          <a:p>
            <a:endParaRPr lang="zh-CN" altLang="en-US" sz="1800" dirty="0"/>
          </a:p>
        </p:txBody>
      </p:sp>
      <p:sp>
        <p:nvSpPr>
          <p:cNvPr id="4" name="文本框 3"/>
          <p:cNvSpPr txBox="1"/>
          <p:nvPr/>
        </p:nvSpPr>
        <p:spPr>
          <a:xfrm>
            <a:off x="457200" y="195486"/>
            <a:ext cx="3005951" cy="400110"/>
          </a:xfrm>
          <a:prstGeom prst="rect">
            <a:avLst/>
          </a:prstGeom>
          <a:noFill/>
        </p:spPr>
        <p:txBody>
          <a:bodyPr wrap="non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建立适合自己的交易系统</a:t>
            </a:r>
          </a:p>
        </p:txBody>
      </p:sp>
    </p:spTree>
    <p:extLst>
      <p:ext uri="{BB962C8B-B14F-4D97-AF65-F5344CB8AC3E}">
        <p14:creationId xmlns:p14="http://schemas.microsoft.com/office/powerpoint/2010/main" val="2150926521"/>
      </p:ext>
    </p:extLst>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0823"/>
            <a:ext cx="8229600" cy="535779"/>
          </a:xfrm>
        </p:spPr>
        <p:txBody>
          <a:bodyPr>
            <a:normAutofit/>
          </a:bodyPr>
          <a:lstStyle/>
          <a:p>
            <a:r>
              <a:rPr lang="zh-CN" altLang="en-US" sz="2000" b="1" dirty="0" smtClean="0"/>
              <a:t>二、比价关系</a:t>
            </a:r>
            <a:endParaRPr lang="zh-CN" altLang="en-US" sz="2000" b="1" dirty="0"/>
          </a:p>
        </p:txBody>
      </p:sp>
      <p:sp>
        <p:nvSpPr>
          <p:cNvPr id="3" name="内容占位符 2"/>
          <p:cNvSpPr>
            <a:spLocks noGrp="1"/>
          </p:cNvSpPr>
          <p:nvPr>
            <p:ph idx="1"/>
          </p:nvPr>
        </p:nvSpPr>
        <p:spPr/>
        <p:txBody>
          <a:bodyPr/>
          <a:lstStyle/>
          <a:p>
            <a:r>
              <a:rPr lang="zh-CN" altLang="en-US" sz="1800" dirty="0" smtClean="0"/>
              <a:t>任何一只股票</a:t>
            </a:r>
            <a:r>
              <a:rPr lang="zh-CN" altLang="en-US" sz="1800" dirty="0"/>
              <a:t>都不是独立的，在整个股票市场中，处在一定的比价关系中，这个比价关系的变动，也可以构成一个买卖系统，这个买卖系统是和市场资金的流向相关的，一切与市场资金相关的系统，都不能与之</a:t>
            </a:r>
            <a:r>
              <a:rPr lang="zh-CN" altLang="en-US" sz="1800" dirty="0" smtClean="0"/>
              <a:t>独立。</a:t>
            </a:r>
            <a:endParaRPr lang="en-US" altLang="zh-CN" sz="1800" dirty="0" smtClean="0"/>
          </a:p>
          <a:p>
            <a:r>
              <a:rPr lang="zh-CN" altLang="en-US" sz="1800" dirty="0" smtClean="0"/>
              <a:t>比如四川长虹与</a:t>
            </a:r>
            <a:r>
              <a:rPr lang="en-US" altLang="zh-CN" sz="1800" dirty="0" smtClean="0"/>
              <a:t>TCL</a:t>
            </a:r>
            <a:r>
              <a:rPr lang="zh-CN" altLang="en-US" sz="1800" dirty="0" smtClean="0"/>
              <a:t>集团，中金黄金与山东黄金，茅台与五粮液</a:t>
            </a:r>
            <a:endParaRPr lang="en-US" altLang="zh-CN" sz="1800" dirty="0" smtClean="0"/>
          </a:p>
          <a:p>
            <a:r>
              <a:rPr lang="zh-CN" altLang="en-US" sz="1800" dirty="0"/>
              <a:t>一</a:t>
            </a:r>
            <a:r>
              <a:rPr lang="zh-CN" altLang="en-US" sz="1800" dirty="0" smtClean="0"/>
              <a:t>只股票要看总市值，不要看股价</a:t>
            </a:r>
            <a:endParaRPr lang="zh-CN" altLang="en-US" sz="1800" dirty="0"/>
          </a:p>
        </p:txBody>
      </p:sp>
      <p:sp>
        <p:nvSpPr>
          <p:cNvPr id="4" name="文本框 3"/>
          <p:cNvSpPr txBox="1"/>
          <p:nvPr/>
        </p:nvSpPr>
        <p:spPr>
          <a:xfrm>
            <a:off x="457200" y="195486"/>
            <a:ext cx="3570208"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建立适合自己的交易系统</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8065902"/>
      </p:ext>
    </p:extLst>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0823"/>
            <a:ext cx="8229600" cy="535779"/>
          </a:xfrm>
        </p:spPr>
        <p:txBody>
          <a:bodyPr>
            <a:normAutofit/>
          </a:bodyPr>
          <a:lstStyle/>
          <a:p>
            <a:r>
              <a:rPr lang="zh-CN" altLang="en-US" sz="2000" b="1" dirty="0"/>
              <a:t>三、</a:t>
            </a:r>
            <a:r>
              <a:rPr lang="zh-CN" altLang="en-US" sz="2000" b="1" dirty="0" smtClean="0"/>
              <a:t>基本</a:t>
            </a:r>
            <a:r>
              <a:rPr lang="zh-CN" altLang="en-US" sz="2000" b="1" dirty="0"/>
              <a:t>面</a:t>
            </a:r>
          </a:p>
        </p:txBody>
      </p:sp>
      <p:sp>
        <p:nvSpPr>
          <p:cNvPr id="3" name="内容占位符 2"/>
          <p:cNvSpPr>
            <a:spLocks noGrp="1"/>
          </p:cNvSpPr>
          <p:nvPr>
            <p:ph idx="1"/>
          </p:nvPr>
        </p:nvSpPr>
        <p:spPr/>
        <p:txBody>
          <a:bodyPr/>
          <a:lstStyle/>
          <a:p>
            <a:r>
              <a:rPr lang="zh-CN" altLang="en-US" sz="1800" dirty="0"/>
              <a:t>主营业务</a:t>
            </a:r>
            <a:endParaRPr lang="en-US" altLang="zh-CN" sz="1800" dirty="0"/>
          </a:p>
          <a:p>
            <a:r>
              <a:rPr lang="zh-CN" altLang="en-US" sz="1800" dirty="0"/>
              <a:t>既往业绩</a:t>
            </a:r>
            <a:endParaRPr lang="en-US" altLang="zh-CN" sz="1800" dirty="0"/>
          </a:p>
          <a:p>
            <a:r>
              <a:rPr lang="zh-CN" altLang="en-US" sz="1800" dirty="0"/>
              <a:t>股东和高管</a:t>
            </a:r>
            <a:endParaRPr lang="en-US" altLang="zh-CN" sz="1800" dirty="0"/>
          </a:p>
          <a:p>
            <a:r>
              <a:rPr lang="zh-CN" altLang="en-US" sz="1800" dirty="0"/>
              <a:t>潜在</a:t>
            </a:r>
            <a:r>
              <a:rPr lang="zh-CN" altLang="en-US" sz="1800" dirty="0" smtClean="0"/>
              <a:t>概念</a:t>
            </a:r>
            <a:endParaRPr lang="en-US" altLang="zh-CN" sz="1800" dirty="0" smtClean="0"/>
          </a:p>
          <a:p>
            <a:r>
              <a:rPr lang="zh-CN" altLang="en-US" sz="1800" dirty="0" smtClean="0"/>
              <a:t>这个</a:t>
            </a:r>
            <a:r>
              <a:rPr lang="zh-CN" altLang="en-US" sz="1800" dirty="0"/>
              <a:t>基本面不是单纯指公司赢利之类的，</a:t>
            </a:r>
            <a:r>
              <a:rPr lang="zh-CN" altLang="en-US" sz="1800" dirty="0" smtClean="0"/>
              <a:t>像乐视网贾跃亭长时间不回国，</a:t>
            </a:r>
            <a:r>
              <a:rPr lang="zh-CN" altLang="en-US" sz="1800" dirty="0"/>
              <a:t>这才是更重要的基本面，这需要对市场的参与者、对人性有更多的了解才可能</a:t>
            </a:r>
            <a:r>
              <a:rPr lang="zh-CN" altLang="en-US" sz="1800" dirty="0" smtClean="0"/>
              <a:t>精通。</a:t>
            </a:r>
            <a:endParaRPr lang="zh-CN" altLang="en-US" sz="1800" dirty="0"/>
          </a:p>
        </p:txBody>
      </p:sp>
      <p:sp>
        <p:nvSpPr>
          <p:cNvPr id="4" name="文本框 3"/>
          <p:cNvSpPr txBox="1"/>
          <p:nvPr/>
        </p:nvSpPr>
        <p:spPr>
          <a:xfrm>
            <a:off x="457200" y="195486"/>
            <a:ext cx="3570208"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建立适合自己的交易系统</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2899309"/>
      </p:ext>
    </p:extLst>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一招鲜，吃遍天</a:t>
            </a:r>
            <a:endParaRPr lang="en-US" altLang="zh-CN" dirty="0" smtClean="0"/>
          </a:p>
          <a:p>
            <a:r>
              <a:rPr lang="zh-CN" altLang="en-US" dirty="0" smtClean="0"/>
              <a:t>孙</a:t>
            </a:r>
            <a:r>
              <a:rPr lang="zh-CN" altLang="en-US" dirty="0"/>
              <a:t>海英</a:t>
            </a:r>
          </a:p>
        </p:txBody>
      </p:sp>
      <p:sp>
        <p:nvSpPr>
          <p:cNvPr id="4" name="文本框 3"/>
          <p:cNvSpPr txBox="1"/>
          <p:nvPr/>
        </p:nvSpPr>
        <p:spPr>
          <a:xfrm>
            <a:off x="457200" y="195486"/>
            <a:ext cx="2954655"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给自己定一个小目标</a:t>
            </a:r>
            <a:endParaRPr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132150640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75606"/>
            <a:ext cx="4560093" cy="3040062"/>
          </a:xfrm>
        </p:spPr>
      </p:pic>
      <p:sp>
        <p:nvSpPr>
          <p:cNvPr id="4" name="标题 3"/>
          <p:cNvSpPr>
            <a:spLocks noGrp="1"/>
          </p:cNvSpPr>
          <p:nvPr>
            <p:ph type="title"/>
          </p:nvPr>
        </p:nvSpPr>
        <p:spPr/>
        <p:txBody>
          <a:bodyPr/>
          <a:lstStyle/>
          <a:p>
            <a:r>
              <a:rPr lang="zh-CN" altLang="en-US" sz="2000" b="1" dirty="0" smtClean="0"/>
              <a:t>机智的</a:t>
            </a:r>
            <a:r>
              <a:rPr lang="zh-CN" altLang="en-US" sz="2000" b="1" dirty="0"/>
              <a:t>约翰</a:t>
            </a:r>
            <a:r>
              <a:rPr lang="en-US" altLang="zh-CN" sz="2000" b="1" dirty="0"/>
              <a:t>·</a:t>
            </a:r>
            <a:r>
              <a:rPr lang="zh-CN" altLang="en-US" sz="2000" b="1" dirty="0"/>
              <a:t>凡尔霖</a:t>
            </a:r>
          </a:p>
        </p:txBody>
      </p:sp>
      <p:sp>
        <p:nvSpPr>
          <p:cNvPr id="6" name="TextBox 5"/>
          <p:cNvSpPr txBox="1"/>
          <p:nvPr/>
        </p:nvSpPr>
        <p:spPr>
          <a:xfrm>
            <a:off x="5796136" y="1923678"/>
            <a:ext cx="2304256" cy="1754326"/>
          </a:xfrm>
          <a:prstGeom prst="rect">
            <a:avLst/>
          </a:prstGeom>
          <a:noFill/>
        </p:spPr>
        <p:txBody>
          <a:bodyPr wrap="square" rtlCol="0">
            <a:spAutoFit/>
          </a:bodyPr>
          <a:lstStyle/>
          <a:p>
            <a:r>
              <a:rPr lang="en-US" altLang="zh-CN" dirty="0">
                <a:latin typeface="微软雅黑" pitchFamily="34" charset="-122"/>
                <a:ea typeface="微软雅黑" pitchFamily="34" charset="-122"/>
              </a:rPr>
              <a:t>1986</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11</a:t>
            </a:r>
            <a:r>
              <a:rPr lang="zh-CN" altLang="en-US"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23</a:t>
            </a:r>
            <a:r>
              <a:rPr lang="zh-CN" altLang="en-US" dirty="0" smtClean="0">
                <a:latin typeface="微软雅黑" pitchFamily="34" charset="-122"/>
                <a:ea typeface="微软雅黑" pitchFamily="34" charset="-122"/>
              </a:rPr>
              <a:t>日，</a:t>
            </a:r>
            <a:r>
              <a:rPr lang="zh-CN" altLang="en-US" dirty="0">
                <a:latin typeface="微软雅黑" pitchFamily="34" charset="-122"/>
                <a:ea typeface="微软雅黑" pitchFamily="34" charset="-122"/>
              </a:rPr>
              <a:t>时任纽约证交所主席约翰</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凡尔霖拿着飞乐音响股票到静安证券业务部办理过户手续。</a:t>
            </a:r>
          </a:p>
        </p:txBody>
      </p:sp>
    </p:spTree>
    <p:extLst>
      <p:ext uri="{BB962C8B-B14F-4D97-AF65-F5344CB8AC3E}">
        <p14:creationId xmlns:p14="http://schemas.microsoft.com/office/powerpoint/2010/main" val="367232965"/>
      </p:ext>
    </p:extLst>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0823"/>
            <a:ext cx="8229600" cy="535779"/>
          </a:xfrm>
        </p:spPr>
        <p:txBody>
          <a:bodyPr>
            <a:normAutofit/>
          </a:bodyPr>
          <a:lstStyle/>
          <a:p>
            <a:r>
              <a:rPr lang="zh-CN" altLang="en-US" sz="2000" b="1" dirty="0" smtClean="0"/>
              <a:t>终极目标：量化投资</a:t>
            </a:r>
            <a:endParaRPr lang="zh-CN" altLang="en-US" sz="2000" b="1" dirty="0"/>
          </a:p>
        </p:txBody>
      </p:sp>
      <p:sp>
        <p:nvSpPr>
          <p:cNvPr id="3" name="内容占位符 2"/>
          <p:cNvSpPr>
            <a:spLocks noGrp="1"/>
          </p:cNvSpPr>
          <p:nvPr>
            <p:ph idx="1"/>
          </p:nvPr>
        </p:nvSpPr>
        <p:spPr/>
        <p:txBody>
          <a:bodyPr/>
          <a:lstStyle/>
          <a:p>
            <a:r>
              <a:rPr lang="zh-CN" altLang="en-US" dirty="0" smtClean="0"/>
              <a:t>大奖章基金</a:t>
            </a:r>
            <a:endParaRPr lang="zh-CN" altLang="en-US" dirty="0"/>
          </a:p>
        </p:txBody>
      </p:sp>
      <p:sp>
        <p:nvSpPr>
          <p:cNvPr id="4" name="文本框 3"/>
          <p:cNvSpPr txBox="1"/>
          <p:nvPr/>
        </p:nvSpPr>
        <p:spPr>
          <a:xfrm>
            <a:off x="457200" y="195486"/>
            <a:ext cx="3570208"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建立适合自己的交易系统</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2899309"/>
      </p:ext>
    </p:extLst>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224" y="888756"/>
            <a:ext cx="4143404" cy="369332"/>
          </a:xfrm>
          <a:prstGeom prst="rect">
            <a:avLst/>
          </a:prstGeom>
          <a:noFill/>
        </p:spPr>
        <p:txBody>
          <a:bodyPr wrap="square" rtlCol="0">
            <a:spAutoFit/>
          </a:bodyPr>
          <a:lstStyle/>
          <a:p>
            <a:r>
              <a:rPr lang="zh-CN" altLang="en-US" kern="0" dirty="0" smtClean="0">
                <a:solidFill>
                  <a:srgbClr val="E56D09"/>
                </a:solidFill>
                <a:latin typeface="微软雅黑" pitchFamily="34" charset="-122"/>
                <a:ea typeface="微软雅黑" pitchFamily="34" charset="-122"/>
              </a:rPr>
              <a:t>大奖章基金历史业绩</a:t>
            </a:r>
            <a:endParaRPr lang="en-US" altLang="zh-CN" kern="0" dirty="0" smtClean="0">
              <a:solidFill>
                <a:srgbClr val="E56D09"/>
              </a:solidFill>
              <a:latin typeface="微软雅黑" pitchFamily="34" charset="-122"/>
              <a:ea typeface="微软雅黑" pitchFamily="34" charset="-122"/>
            </a:endParaRPr>
          </a:p>
        </p:txBody>
      </p:sp>
      <p:sp>
        <p:nvSpPr>
          <p:cNvPr id="6" name="TextBox 5"/>
          <p:cNvSpPr txBox="1"/>
          <p:nvPr/>
        </p:nvSpPr>
        <p:spPr>
          <a:xfrm>
            <a:off x="1000100" y="3964792"/>
            <a:ext cx="7215238" cy="646331"/>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1988</a:t>
            </a:r>
            <a:r>
              <a:rPr lang="zh-CN" altLang="en-US" dirty="0" smtClean="0">
                <a:solidFill>
                  <a:schemeClr val="bg1"/>
                </a:solidFill>
                <a:latin typeface="微软雅黑" pitchFamily="34" charset="-122"/>
                <a:ea typeface="微软雅黑" pitchFamily="34" charset="-122"/>
              </a:rPr>
              <a:t>年成立至今，西蒙斯掌管的“大奖章基金”在剔除</a:t>
            </a:r>
            <a:r>
              <a:rPr lang="en-US" altLang="zh-CN" dirty="0" smtClean="0">
                <a:solidFill>
                  <a:schemeClr val="bg1"/>
                </a:solidFill>
                <a:latin typeface="微软雅黑" pitchFamily="34" charset="-122"/>
                <a:ea typeface="微软雅黑" pitchFamily="34" charset="-122"/>
              </a:rPr>
              <a:t>5%</a:t>
            </a:r>
            <a:r>
              <a:rPr lang="zh-CN" altLang="en-US" dirty="0" smtClean="0">
                <a:solidFill>
                  <a:schemeClr val="bg1"/>
                </a:solidFill>
                <a:latin typeface="微软雅黑" pitchFamily="34" charset="-122"/>
                <a:ea typeface="微软雅黑" pitchFamily="34" charset="-122"/>
              </a:rPr>
              <a:t>的管理费和</a:t>
            </a:r>
            <a:r>
              <a:rPr lang="en-US" altLang="zh-CN" dirty="0" smtClean="0">
                <a:solidFill>
                  <a:schemeClr val="bg1"/>
                </a:solidFill>
                <a:latin typeface="微软雅黑" pitchFamily="34" charset="-122"/>
                <a:ea typeface="微软雅黑" pitchFamily="34" charset="-122"/>
              </a:rPr>
              <a:t>44%</a:t>
            </a:r>
            <a:r>
              <a:rPr lang="zh-CN" altLang="en-US" dirty="0" smtClean="0">
                <a:solidFill>
                  <a:schemeClr val="bg1"/>
                </a:solidFill>
                <a:latin typeface="微软雅黑" pitchFamily="34" charset="-122"/>
                <a:ea typeface="微软雅黑" pitchFamily="34" charset="-122"/>
              </a:rPr>
              <a:t>的利润分成后，年均回报率仍然高达</a:t>
            </a:r>
            <a:r>
              <a:rPr lang="en-US" altLang="zh-CN" dirty="0" smtClean="0">
                <a:solidFill>
                  <a:schemeClr val="bg1"/>
                </a:solidFill>
                <a:latin typeface="微软雅黑" pitchFamily="34" charset="-122"/>
                <a:ea typeface="微软雅黑" pitchFamily="34" charset="-122"/>
              </a:rPr>
              <a:t>35%</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cs typeface="Arial" charset="0"/>
            </a:endParaRPr>
          </a:p>
        </p:txBody>
      </p:sp>
      <p:pic>
        <p:nvPicPr>
          <p:cNvPr id="1026" name="Picture 2" descr="C:\Users\Cziyang\Desktop\电视机PPT\32.png"/>
          <p:cNvPicPr>
            <a:picLocks noChangeAspect="1" noChangeArrowheads="1"/>
          </p:cNvPicPr>
          <p:nvPr/>
        </p:nvPicPr>
        <p:blipFill>
          <a:blip r:embed="rId2"/>
          <a:srcRect/>
          <a:stretch>
            <a:fillRect/>
          </a:stretch>
        </p:blipFill>
        <p:spPr bwMode="auto">
          <a:xfrm>
            <a:off x="0" y="0"/>
            <a:ext cx="9144000" cy="742950"/>
          </a:xfrm>
          <a:prstGeom prst="rect">
            <a:avLst/>
          </a:prstGeom>
          <a:noFill/>
        </p:spPr>
      </p:pic>
      <p:graphicFrame>
        <p:nvGraphicFramePr>
          <p:cNvPr id="7" name="对象 3"/>
          <p:cNvGraphicFramePr>
            <a:graphicFrameLocks noGrp="1"/>
          </p:cNvGraphicFramePr>
          <p:nvPr>
            <p:extLst>
              <p:ext uri="{D42A27DB-BD31-4B8C-83A1-F6EECF244321}">
                <p14:modId xmlns:p14="http://schemas.microsoft.com/office/powerpoint/2010/main" val="2576463505"/>
              </p:ext>
            </p:extLst>
          </p:nvPr>
        </p:nvGraphicFramePr>
        <p:xfrm>
          <a:off x="683568" y="1335629"/>
          <a:ext cx="7128792" cy="295232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003185" y="4287957"/>
            <a:ext cx="6596236" cy="523220"/>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1988</a:t>
            </a:r>
            <a:r>
              <a:rPr lang="zh-CN" altLang="en-US" sz="1400" dirty="0">
                <a:latin typeface="微软雅黑" pitchFamily="34" charset="-122"/>
                <a:ea typeface="微软雅黑" pitchFamily="34" charset="-122"/>
              </a:rPr>
              <a:t>年成立至今，西蒙斯掌管的“大奖章基金”在剔除</a:t>
            </a:r>
            <a:r>
              <a:rPr lang="en-US" altLang="zh-CN" sz="1400" dirty="0">
                <a:latin typeface="微软雅黑" pitchFamily="34" charset="-122"/>
                <a:ea typeface="微软雅黑" pitchFamily="34" charset="-122"/>
              </a:rPr>
              <a:t>5%</a:t>
            </a:r>
            <a:r>
              <a:rPr lang="zh-CN" altLang="en-US" sz="1400" dirty="0">
                <a:latin typeface="微软雅黑" pitchFamily="34" charset="-122"/>
                <a:ea typeface="微软雅黑" pitchFamily="34" charset="-122"/>
              </a:rPr>
              <a:t>的</a:t>
            </a:r>
            <a:r>
              <a:rPr lang="zh-CN" altLang="en-US" sz="1400" dirty="0" smtClean="0">
                <a:latin typeface="微软雅黑" pitchFamily="34" charset="-122"/>
                <a:ea typeface="微软雅黑" pitchFamily="34" charset="-122"/>
              </a:rPr>
              <a:t>管理费和</a:t>
            </a:r>
            <a:r>
              <a:rPr lang="en-US" altLang="zh-CN" sz="1400" dirty="0">
                <a:latin typeface="微软雅黑" pitchFamily="34" charset="-122"/>
                <a:ea typeface="微软雅黑" pitchFamily="34" charset="-122"/>
              </a:rPr>
              <a:t>44%</a:t>
            </a:r>
            <a:r>
              <a:rPr lang="zh-CN" altLang="en-US" sz="1400" dirty="0">
                <a:latin typeface="微软雅黑" pitchFamily="34" charset="-122"/>
                <a:ea typeface="微软雅黑" pitchFamily="34" charset="-122"/>
              </a:rPr>
              <a:t>的利润分成后</a:t>
            </a:r>
            <a:r>
              <a:rPr lang="zh-CN" altLang="en-US" sz="1400" dirty="0" smtClean="0">
                <a:latin typeface="微软雅黑" pitchFamily="34" charset="-122"/>
                <a:ea typeface="微软雅黑" pitchFamily="34" charset="-122"/>
              </a:rPr>
              <a:t>，年均</a:t>
            </a:r>
            <a:r>
              <a:rPr lang="zh-CN" altLang="en-US" sz="1400" dirty="0">
                <a:latin typeface="微软雅黑" pitchFamily="34" charset="-122"/>
                <a:ea typeface="微软雅黑" pitchFamily="34" charset="-122"/>
              </a:rPr>
              <a:t>回报率仍然高达</a:t>
            </a:r>
            <a:r>
              <a:rPr lang="en-US" altLang="zh-CN" sz="1400" dirty="0">
                <a:latin typeface="微软雅黑" pitchFamily="34" charset="-122"/>
                <a:ea typeface="微软雅黑" pitchFamily="34" charset="-122"/>
              </a:rPr>
              <a:t>35%</a:t>
            </a:r>
            <a:r>
              <a:rPr lang="zh-CN" altLang="en-US" sz="1400" dirty="0">
                <a:latin typeface="微软雅黑" pitchFamily="34" charset="-122"/>
                <a:ea typeface="微软雅黑" pitchFamily="34" charset="-122"/>
              </a:rPr>
              <a:t>。</a:t>
            </a:r>
          </a:p>
        </p:txBody>
      </p:sp>
      <p:pic>
        <p:nvPicPr>
          <p:cNvPr id="3" name="Picture 2" descr="https://wx.qq.com/zh_CN/htmledition/v2/images/spac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524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x.qq.com/zh_CN/htmledition/v2/images/spac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30480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34333"/>
      </p:ext>
    </p:extLst>
  </p:cSld>
  <p:clrMapOvr>
    <a:masterClrMapping/>
  </p:clrMapOvr>
  <p:transition advTm="22277"/>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195486"/>
            <a:ext cx="3005951"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股市投资最终比的是心态</a:t>
            </a:r>
            <a:endParaRPr lang="zh-CN" altLang="en-US" sz="2000" b="1" dirty="0">
              <a:latin typeface="微软雅黑" panose="020B0503020204020204" pitchFamily="34" charset="-122"/>
              <a:ea typeface="微软雅黑" panose="020B0503020204020204" pitchFamily="34" charset="-122"/>
            </a:endParaRPr>
          </a:p>
        </p:txBody>
      </p:sp>
      <p:sp>
        <p:nvSpPr>
          <p:cNvPr id="3" name="TextBox 2"/>
          <p:cNvSpPr txBox="1"/>
          <p:nvPr/>
        </p:nvSpPr>
        <p:spPr>
          <a:xfrm>
            <a:off x="755576" y="1275606"/>
            <a:ext cx="7200800" cy="2592288"/>
          </a:xfrm>
          <a:prstGeom prst="rect">
            <a:avLst/>
          </a:prstGeom>
          <a:noFill/>
        </p:spPr>
        <p:txBody>
          <a:bodyPr wrap="square" rtlCol="0">
            <a:spAutoFit/>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813313"/>
            <a:ext cx="5563570" cy="4117041"/>
          </a:xfrm>
          <a:prstGeom prst="rect">
            <a:avLst/>
          </a:prstGeom>
        </p:spPr>
      </p:pic>
    </p:spTree>
    <p:extLst>
      <p:ext uri="{BB962C8B-B14F-4D97-AF65-F5344CB8AC3E}">
        <p14:creationId xmlns:p14="http://schemas.microsoft.com/office/powerpoint/2010/main" val="1715981585"/>
      </p:ext>
    </p:extLst>
  </p:cSld>
  <p:clrMapOvr>
    <a:masterClrMapping/>
  </p:clrMapOvr>
  <p:transition spd="med">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915566"/>
            <a:ext cx="2307460" cy="1504656"/>
          </a:xfrm>
        </p:spPr>
      </p:pic>
      <p:sp>
        <p:nvSpPr>
          <p:cNvPr id="4" name="标题 3"/>
          <p:cNvSpPr>
            <a:spLocks noGrp="1"/>
          </p:cNvSpPr>
          <p:nvPr>
            <p:ph type="title"/>
          </p:nvPr>
        </p:nvSpPr>
        <p:spPr/>
        <p:txBody>
          <a:bodyPr/>
          <a:lstStyle/>
          <a:p>
            <a:r>
              <a:rPr lang="zh-CN" altLang="en-US" sz="2000" b="1" dirty="0" smtClean="0"/>
              <a:t>做个快乐的股民</a:t>
            </a:r>
            <a:endParaRPr lang="zh-CN" altLang="en-US" sz="2000" b="1"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0056" y="954098"/>
            <a:ext cx="2160240" cy="156737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30" y="2427734"/>
            <a:ext cx="2696443" cy="1449338"/>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4073" y="2427734"/>
            <a:ext cx="2677605" cy="1605161"/>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0296" y="701513"/>
            <a:ext cx="2634335" cy="1760215"/>
          </a:xfrm>
          <a:prstGeom prst="rect">
            <a:avLst/>
          </a:prstGeom>
        </p:spPr>
      </p:pic>
    </p:spTree>
    <p:extLst>
      <p:ext uri="{BB962C8B-B14F-4D97-AF65-F5344CB8AC3E}">
        <p14:creationId xmlns:p14="http://schemas.microsoft.com/office/powerpoint/2010/main" val="158283537"/>
      </p:ext>
    </p:extLst>
  </p:cSld>
  <p:clrMapOvr>
    <a:masterClrMapping/>
  </p:clrMapOvr>
  <p:transition spd="med">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7614"/>
            <a:ext cx="8229600" cy="3040864"/>
          </a:xfrm>
        </p:spPr>
        <p:txBody>
          <a:bodyPr/>
          <a:lstStyle/>
          <a:p>
            <a:r>
              <a:rPr lang="zh-CN" altLang="en-US" sz="1800" dirty="0" smtClean="0"/>
              <a:t>毛泽东文选</a:t>
            </a:r>
            <a:endParaRPr lang="en-US" altLang="zh-CN" sz="1800" dirty="0" smtClean="0"/>
          </a:p>
          <a:p>
            <a:r>
              <a:rPr lang="zh-CN" altLang="en-US" sz="1800" dirty="0" smtClean="0"/>
              <a:t>孙子兵法</a:t>
            </a:r>
            <a:endParaRPr lang="en-US" altLang="zh-CN" sz="1800" dirty="0" smtClean="0"/>
          </a:p>
          <a:p>
            <a:r>
              <a:rPr lang="zh-CN" altLang="en-US" sz="1800" dirty="0"/>
              <a:t>缠中说</a:t>
            </a:r>
            <a:r>
              <a:rPr lang="zh-CN" altLang="en-US" sz="1800" dirty="0" smtClean="0"/>
              <a:t>禅</a:t>
            </a:r>
            <a:endParaRPr lang="en-US" altLang="zh-CN" sz="1800" dirty="0" smtClean="0"/>
          </a:p>
          <a:p>
            <a:r>
              <a:rPr lang="zh-CN" altLang="en-US" sz="1800" dirty="0"/>
              <a:t>利弗莫尔</a:t>
            </a:r>
            <a:r>
              <a:rPr lang="en-US" altLang="zh-CN" sz="1800" dirty="0" smtClean="0"/>
              <a:t>《</a:t>
            </a:r>
            <a:r>
              <a:rPr lang="zh-CN" altLang="en-US" sz="1800" dirty="0"/>
              <a:t>股票大作手操盘术</a:t>
            </a:r>
            <a:r>
              <a:rPr lang="en-US" altLang="zh-CN" sz="1800" dirty="0" smtClean="0"/>
              <a:t>》</a:t>
            </a:r>
          </a:p>
          <a:p>
            <a:r>
              <a:rPr lang="zh-CN" altLang="en-US" sz="1800" dirty="0"/>
              <a:t>本杰明</a:t>
            </a:r>
            <a:r>
              <a:rPr lang="en-US" altLang="zh-CN" sz="1800" dirty="0"/>
              <a:t>·</a:t>
            </a:r>
            <a:r>
              <a:rPr lang="zh-CN" altLang="en-US" sz="1800" dirty="0"/>
              <a:t>格雷厄姆</a:t>
            </a:r>
            <a:r>
              <a:rPr lang="en-US" altLang="zh-CN" sz="1800" dirty="0" smtClean="0"/>
              <a:t>《</a:t>
            </a:r>
            <a:r>
              <a:rPr lang="zh-CN" altLang="en-US" sz="1800" dirty="0"/>
              <a:t>聪明的投资者</a:t>
            </a:r>
            <a:r>
              <a:rPr lang="en-US" altLang="zh-CN" sz="1800" dirty="0" smtClean="0"/>
              <a:t>》</a:t>
            </a:r>
          </a:p>
          <a:p>
            <a:r>
              <a:rPr lang="zh-CN" altLang="en-US" sz="1800" dirty="0" smtClean="0"/>
              <a:t>巴菲特</a:t>
            </a:r>
            <a:r>
              <a:rPr lang="en-US" altLang="zh-CN" sz="1800" dirty="0" smtClean="0"/>
              <a:t>《</a:t>
            </a:r>
            <a:r>
              <a:rPr lang="zh-CN" altLang="en-US" sz="1800" dirty="0"/>
              <a:t>滚雪球</a:t>
            </a:r>
            <a:r>
              <a:rPr lang="en-US" altLang="zh-CN" sz="1800" dirty="0" smtClean="0"/>
              <a:t>》</a:t>
            </a:r>
          </a:p>
          <a:p>
            <a:r>
              <a:rPr lang="zh-CN" altLang="en-US" sz="1800" dirty="0"/>
              <a:t>幽灵的礼物</a:t>
            </a:r>
          </a:p>
          <a:p>
            <a:endParaRPr lang="zh-CN" altLang="en-US" sz="1800" dirty="0"/>
          </a:p>
        </p:txBody>
      </p:sp>
      <p:sp>
        <p:nvSpPr>
          <p:cNvPr id="4" name="标题 3"/>
          <p:cNvSpPr>
            <a:spLocks noGrp="1"/>
          </p:cNvSpPr>
          <p:nvPr>
            <p:ph type="title"/>
          </p:nvPr>
        </p:nvSpPr>
        <p:spPr/>
        <p:txBody>
          <a:bodyPr/>
          <a:lstStyle/>
          <a:p>
            <a:r>
              <a:rPr lang="zh-CN" altLang="en-US" sz="2000" b="1" dirty="0" smtClean="0"/>
              <a:t>推荐书籍</a:t>
            </a:r>
            <a:endParaRPr lang="zh-CN" altLang="en-US" sz="2000" b="1" dirty="0"/>
          </a:p>
        </p:txBody>
      </p:sp>
    </p:spTree>
    <p:extLst>
      <p:ext uri="{BB962C8B-B14F-4D97-AF65-F5344CB8AC3E}">
        <p14:creationId xmlns:p14="http://schemas.microsoft.com/office/powerpoint/2010/main" val="3005803805"/>
      </p:ext>
    </p:extLst>
  </p:cSld>
  <p:clrMapOvr>
    <a:masterClrMapping/>
  </p:clrMapOvr>
  <p:transition spd="med">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5143500"/>
          </a:xfrm>
          <a:prstGeom prst="rect">
            <a:avLst/>
          </a:prstGeom>
          <a:solidFill>
            <a:srgbClr val="CD29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矩形 1"/>
          <p:cNvSpPr>
            <a:spLocks noChangeArrowheads="1"/>
          </p:cNvSpPr>
          <p:nvPr/>
        </p:nvSpPr>
        <p:spPr bwMode="auto">
          <a:xfrm>
            <a:off x="0" y="1509921"/>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6600" b="1" dirty="0" smtClean="0">
                <a:solidFill>
                  <a:schemeClr val="bg1"/>
                </a:solidFill>
                <a:latin typeface="微软雅黑" panose="020B0503020204020204" pitchFamily="34" charset="-122"/>
                <a:ea typeface="微软雅黑" panose="020B0503020204020204" pitchFamily="34" charset="-122"/>
              </a:rPr>
              <a:t>股市有风险</a:t>
            </a:r>
            <a:endParaRPr kumimoji="0" lang="en-US" altLang="zh-CN" sz="6600" b="1" dirty="0" smtClean="0">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kumimoji="0" lang="zh-CN" altLang="en-US" sz="6600" b="1" dirty="0" smtClean="0">
                <a:solidFill>
                  <a:schemeClr val="bg1"/>
                </a:solidFill>
                <a:latin typeface="微软雅黑" panose="020B0503020204020204" pitchFamily="34" charset="-122"/>
                <a:ea typeface="微软雅黑" panose="020B0503020204020204" pitchFamily="34" charset="-122"/>
              </a:rPr>
              <a:t>投资需谨慎</a:t>
            </a:r>
            <a:endParaRPr kumimoji="0" lang="en-US" altLang="zh-CN" sz="6600" b="1" dirty="0" smtClean="0">
              <a:solidFill>
                <a:schemeClr val="bg1"/>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kumimoji="0" lang="en-US" altLang="zh-CN" sz="6600" b="1" dirty="0" smtClean="0">
                <a:solidFill>
                  <a:schemeClr val="bg1"/>
                </a:solidFill>
                <a:latin typeface="微软雅黑" panose="020B0503020204020204" pitchFamily="34" charset="-122"/>
                <a:ea typeface="微软雅黑" panose="020B0503020204020204" pitchFamily="34" charset="-122"/>
              </a:rPr>
              <a:t>Thanks</a:t>
            </a:r>
            <a:endParaRPr kumimoji="0" lang="zh-CN" altLang="en-US" sz="66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2716213"/>
            <a:ext cx="2484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59563" y="2716213"/>
            <a:ext cx="24844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83659"/>
            <a:ext cx="3771900" cy="2581275"/>
          </a:xfrm>
        </p:spPr>
      </p:pic>
      <p:sp>
        <p:nvSpPr>
          <p:cNvPr id="4" name="标题 3"/>
          <p:cNvSpPr>
            <a:spLocks noGrp="1"/>
          </p:cNvSpPr>
          <p:nvPr>
            <p:ph type="title"/>
          </p:nvPr>
        </p:nvSpPr>
        <p:spPr/>
        <p:txBody>
          <a:bodyPr/>
          <a:lstStyle/>
          <a:p>
            <a:r>
              <a:rPr lang="zh-CN" altLang="en-US" sz="2000" b="1" dirty="0" smtClean="0"/>
              <a:t>上交所开业</a:t>
            </a:r>
            <a:endParaRPr lang="zh-CN" altLang="en-US" sz="2000" b="1" dirty="0"/>
          </a:p>
        </p:txBody>
      </p:sp>
      <p:sp>
        <p:nvSpPr>
          <p:cNvPr id="6" name="TextBox 5"/>
          <p:cNvSpPr txBox="1"/>
          <p:nvPr/>
        </p:nvSpPr>
        <p:spPr>
          <a:xfrm>
            <a:off x="2195736" y="3939902"/>
            <a:ext cx="5148572" cy="369332"/>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1990</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12</a:t>
            </a:r>
            <a:r>
              <a:rPr lang="zh-CN" altLang="en-US"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19</a:t>
            </a:r>
            <a:r>
              <a:rPr lang="zh-CN" altLang="en-US" dirty="0" smtClean="0">
                <a:latin typeface="微软雅黑" pitchFamily="34" charset="-122"/>
                <a:ea typeface="微软雅黑" pitchFamily="34" charset="-122"/>
              </a:rPr>
              <a:t>日，上海证券交易所正式开业</a:t>
            </a:r>
            <a:endParaRPr lang="zh-CN" altLang="en-US" dirty="0">
              <a:latin typeface="微软雅黑" pitchFamily="34" charset="-122"/>
              <a:ea typeface="微软雅黑"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987574"/>
            <a:ext cx="3672408" cy="2570686"/>
          </a:xfrm>
          <a:prstGeom prst="rect">
            <a:avLst/>
          </a:prstGeom>
        </p:spPr>
      </p:pic>
    </p:spTree>
    <p:extLst>
      <p:ext uri="{BB962C8B-B14F-4D97-AF65-F5344CB8AC3E}">
        <p14:creationId xmlns:p14="http://schemas.microsoft.com/office/powerpoint/2010/main" val="269529462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14611</TotalTime>
  <Words>7081</Words>
  <Application>Microsoft Office PowerPoint</Application>
  <PresentationFormat>全屏显示(16:9)</PresentationFormat>
  <Paragraphs>355</Paragraphs>
  <Slides>85</Slides>
  <Notes>5</Notes>
  <HiddenSlides>1</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PowerPoint 演示文稿</vt:lpstr>
      <vt:lpstr>课程开发建议：</vt:lpstr>
      <vt:lpstr>PowerPoint 演示文稿</vt:lpstr>
      <vt:lpstr>PowerPoint 演示文稿</vt:lpstr>
      <vt:lpstr>PowerPoint 演示文稿</vt:lpstr>
      <vt:lpstr>新中国第一只公开发行股票</vt:lpstr>
      <vt:lpstr>中国与股市握手</vt:lpstr>
      <vt:lpstr>机智的约翰·凡尔霖</vt:lpstr>
      <vt:lpstr>上交所开业</vt:lpstr>
      <vt:lpstr>老八股</vt:lpstr>
      <vt:lpstr>深交所开业： 老五股</vt:lpstr>
      <vt:lpstr>第一次大牛市：1990年12月19日至1992年5月26日</vt:lpstr>
      <vt:lpstr>恶性通货膨胀</vt:lpstr>
      <vt:lpstr>初期各种奇葩政策</vt:lpstr>
      <vt:lpstr>“T＋1”与 “T＋0”</vt:lpstr>
      <vt:lpstr>1992年年初，邓小平南巡讲话</vt:lpstr>
      <vt:lpstr>中国股市第一只万元股</vt:lpstr>
      <vt:lpstr>第一次大熊市：1992年5月26日至1992年11月17日</vt:lpstr>
      <vt:lpstr>深交所面临关门危机</vt:lpstr>
      <vt:lpstr>深圳“8•10”事件影响</vt:lpstr>
      <vt:lpstr>中国证监会成立于1992年10月</vt:lpstr>
      <vt:lpstr>第二次大牛市：1992年11月17日至1993年2月16日</vt:lpstr>
      <vt:lpstr>第二次大熊市：1993年2月16日至1994年7月29日</vt:lpstr>
      <vt:lpstr>第一次大扩容引发的暴跌</vt:lpstr>
      <vt:lpstr>第三次大牛市：1994年7月29日至1994年9月13日</vt:lpstr>
      <vt:lpstr>三大救市政策</vt:lpstr>
      <vt:lpstr>第三次大熊市：1994年9月13日至1995年5月17日</vt:lpstr>
      <vt:lpstr>327国债事件：中国证券史上最黑暗的一天</vt:lpstr>
      <vt:lpstr>思考：如果你是尉文渊，你应该怎么办？</vt:lpstr>
      <vt:lpstr>第四次大牛市：1995年5月18日至1995年5月22日</vt:lpstr>
      <vt:lpstr>A股历史上最短的牛市：5·18井喷行情</vt:lpstr>
      <vt:lpstr>第四次熊市：1995年5月22日至1996年1月19日</vt:lpstr>
      <vt:lpstr>第五次大牛市：1996年1月19日至1997年5月12日</vt:lpstr>
      <vt:lpstr>诡异的调控导致牛市中途暴跌</vt:lpstr>
      <vt:lpstr>邓小平去世</vt:lpstr>
      <vt:lpstr>沪深两地斗法：四川长虹陆家嘴PK深发展</vt:lpstr>
      <vt:lpstr>第五次大熊市：1997年5月12日至1999年5月18日</vt:lpstr>
      <vt:lpstr>1998年特大洪水</vt:lpstr>
      <vt:lpstr>导弹缺口</vt:lpstr>
      <vt:lpstr>第六次大牛市：1999年5月19日至2001年6月14日</vt:lpstr>
      <vt:lpstr>周正庆与人民日报</vt:lpstr>
      <vt:lpstr>519行情</vt:lpstr>
      <vt:lpstr>第六次大熊市：2001年6月14日至2005年6月6日</vt:lpstr>
      <vt:lpstr>庄股横行</vt:lpstr>
      <vt:lpstr>尚福林（2002年12月至2011年10月）</vt:lpstr>
      <vt:lpstr>第七次大牛市：2005年06月06日至2007年10月16日</vt:lpstr>
      <vt:lpstr>股权分置改革</vt:lpstr>
      <vt:lpstr>2005年7月21日人民币汇率改革：货币战争的七七事变</vt:lpstr>
      <vt:lpstr>黄光裕的倒下</vt:lpstr>
      <vt:lpstr>第七次大熊市：2007年10月16日至2008年10月28日</vt:lpstr>
      <vt:lpstr>512汶川地震</vt:lpstr>
      <vt:lpstr>神奇的澳柯玛</vt:lpstr>
      <vt:lpstr>第八次大牛市：2008年10月28日至2009年8月4日</vt:lpstr>
      <vt:lpstr>第八次大熊市：2009年8月4日至2012年12月4日</vt:lpstr>
      <vt:lpstr>无聊至极的游资</vt:lpstr>
      <vt:lpstr>第九次大牛市： 2012年12月4日至2015年6月14日</vt:lpstr>
      <vt:lpstr>第九次熊市：2015年6月14日至2016年1月27日</vt:lpstr>
      <vt:lpstr>第十次牛市：2016年1月27日至今</vt:lpstr>
      <vt:lpstr>银行加息降息与股市关系的完美呈现</vt:lpstr>
      <vt:lpstr>银行加息降息与股市关系的完美呈现</vt:lpstr>
      <vt:lpstr>历任证监会主席</vt:lpstr>
      <vt:lpstr>PowerPoint 演示文稿</vt:lpstr>
      <vt:lpstr>另类的牛熊判断指标</vt:lpstr>
      <vt:lpstr>永远敬畏市场：A股的能量超乎你想象</vt:lpstr>
      <vt:lpstr>PowerPoint 演示文稿</vt:lpstr>
      <vt:lpstr>PowerPoint 演示文稿</vt:lpstr>
      <vt:lpstr>PowerPoint 演示文稿</vt:lpstr>
      <vt:lpstr>PowerPoint 演示文稿</vt:lpstr>
      <vt:lpstr>散户要明白我们所处的位置</vt:lpstr>
      <vt:lpstr>A股散户数量众多，但持股市值不多</vt:lpstr>
      <vt:lpstr>中国股市投资者市值分布表</vt:lpstr>
      <vt:lpstr>严格的资金管理</vt:lpstr>
      <vt:lpstr>股票账户资金分配</vt:lpstr>
      <vt:lpstr>股票资产配置：跟据行情的热点做调整</vt:lpstr>
      <vt:lpstr>持股数量：同时持股不超过3只</vt:lpstr>
      <vt:lpstr>一、确定适合你自己的技术指标</vt:lpstr>
      <vt:lpstr>二、比价关系</vt:lpstr>
      <vt:lpstr>三、基本面</vt:lpstr>
      <vt:lpstr>PowerPoint 演示文稿</vt:lpstr>
      <vt:lpstr>终极目标：量化投资</vt:lpstr>
      <vt:lpstr>PowerPoint 演示文稿</vt:lpstr>
      <vt:lpstr>PowerPoint 演示文稿</vt:lpstr>
      <vt:lpstr>做个快乐的股民</vt:lpstr>
      <vt:lpstr>推荐书籍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180</dc:creator>
  <cp:lastModifiedBy>chenziyang</cp:lastModifiedBy>
  <cp:revision>796</cp:revision>
  <dcterms:created xsi:type="dcterms:W3CDTF">2014-06-27T09:39:32Z</dcterms:created>
  <dcterms:modified xsi:type="dcterms:W3CDTF">2016-12-23T06:43:32Z</dcterms:modified>
</cp:coreProperties>
</file>