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custom-properties" Target="docProps/custom.xml" Id="rId5" /><Relationship Type="http://schemas.openxmlformats.org/officeDocument/2006/relationships/extended-properties" Target="docProps/app.xml" Id="rId4" /><Relationship Type="http://schemas.microsoft.com/office/2006/relationships/txt" Target="/udata/data.dat" Id="Rd55ca769d08e436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98" r:id="rId3"/>
    <p:sldId id="317" r:id="rId4"/>
    <p:sldId id="302" r:id="rId5"/>
    <p:sldId id="319" r:id="rId6"/>
    <p:sldId id="301" r:id="rId7"/>
    <p:sldId id="320" r:id="rId8"/>
    <p:sldId id="321" r:id="rId9"/>
    <p:sldId id="299" r:id="rId10"/>
    <p:sldId id="323" r:id="rId11"/>
    <p:sldId id="318" r:id="rId12"/>
    <p:sldId id="324" r:id="rId13"/>
    <p:sldId id="268" r:id="rId14"/>
  </p:sldIdLst>
  <p:sldSz cx="9144000" cy="6858000" type="screen4x3"/>
  <p:notesSz cx="6735763" cy="9799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32" autoAdjust="0"/>
  </p:normalViewPr>
  <p:slideViewPr>
    <p:cSldViewPr>
      <p:cViewPr varScale="1">
        <p:scale>
          <a:sx n="97" d="100"/>
          <a:sy n="97" d="100"/>
        </p:scale>
        <p:origin x="-1782" y="-90"/>
      </p:cViewPr>
      <p:guideLst>
        <p:guide orient="horz" pos="21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982A4-2AAB-4582-9288-CE381FC093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AA3EE6-3851-4A0D-BAD0-A38D7299592B}">
      <dgm:prSet/>
      <dgm:spPr>
        <a:noFill/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、定时任务执行组件</a:t>
          </a:r>
        </a:p>
      </dgm:t>
    </dgm:pt>
    <dgm:pt modelId="{8EBF9D0B-2C62-437F-9733-954D39ED3031}" type="parTrans" cxnId="{B392AB81-E64F-46A0-A3CA-BCCC19285FD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05735AA-74CA-4D09-9D34-3ED8479D9683}" type="sibTrans" cxnId="{B392AB81-E64F-46A0-A3CA-BCCC19285FD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5A52723-5591-4D30-A3EB-3857893E7699}">
      <dgm:prSet/>
      <dgm:spPr>
        <a:noFill/>
      </dgm:spPr>
      <dgm:t>
        <a:bodyPr/>
        <a:lstStyle/>
        <a:p>
          <a:r>
            <a:rPr lang="en-US" altLang="zh-CN" b="0" dirty="0" smtClean="0">
              <a:solidFill>
                <a:schemeClr val="tx1"/>
              </a:solidFill>
            </a:rPr>
            <a:t>1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、双</a:t>
          </a:r>
          <a:r>
            <a:rPr lang="en-US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11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左侧滑接口功能</a:t>
          </a:r>
        </a:p>
      </dgm:t>
    </dgm:pt>
    <dgm:pt modelId="{4C7F6D86-D465-444C-B4CB-E3485840A2FC}" type="parTrans" cxnId="{9C2B7E08-0B00-4D8B-A31E-78BC8802BF7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F701C32-1FC2-4CCC-9B94-5274418128F3}" type="sibTrans" cxnId="{9C2B7E08-0B00-4D8B-A31E-78BC8802BF7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9E4C5CA-D864-4BDB-9F5A-3972FCD71D7A}">
      <dgm:prSet/>
      <dgm:spPr/>
      <dgm:t>
        <a:bodyPr/>
        <a:lstStyle/>
        <a:p>
          <a:r>
            <a:rPr lang="zh-CN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主要是缓存及更新，外网</a:t>
          </a:r>
          <a:r>
            <a:rPr lang="en-US" altLang="en-US" b="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json</a:t>
          </a:r>
          <a:r>
            <a:rPr lang="zh-CN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接口，双</a:t>
          </a:r>
          <a:r>
            <a:rPr lang="en-US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11</a:t>
          </a:r>
          <a:r>
            <a:rPr lang="zh-CN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当天秒杀最高峰为</a:t>
          </a:r>
          <a:r>
            <a:rPr lang="en-US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35W/</a:t>
          </a:r>
          <a:r>
            <a:rPr lang="zh-CN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分；</a:t>
          </a:r>
        </a:p>
      </dgm:t>
    </dgm:pt>
    <dgm:pt modelId="{AA48F029-D28B-421B-953C-A74FCDCD0DEC}" type="parTrans" cxnId="{E7963B2C-7536-433B-967F-3FA13122C0D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01CE2D7-0FDC-450E-A4DA-7E7D6FB3F22C}" type="sibTrans" cxnId="{E7963B2C-7536-433B-967F-3FA13122C0D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A67737C-6C3D-4D47-B95D-B2A5C38D929D}">
      <dgm:prSet/>
      <dgm:spPr>
        <a:noFill/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en-US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redis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分布并发锁</a:t>
          </a:r>
          <a:r>
            <a: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zh-CN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提供了两种使用方式：</a:t>
          </a:r>
          <a:endParaRPr lang="zh-CN" alt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960838-475C-4215-9FD2-B96E99895187}" type="parTrans" cxnId="{7C819964-C13E-4251-8CD9-8E6ECA57FE1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4B8058E-7D41-44AC-A08A-1B36CB814A2E}" type="sibTrans" cxnId="{7C819964-C13E-4251-8CD9-8E6ECA57FE1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89CF69D-EBBC-4D2A-B9EA-7D28EB49DEEB}">
      <dgm:prSet/>
      <dgm:spPr>
        <a:noFill/>
      </dgm:spPr>
      <dgm:t>
        <a:bodyPr/>
        <a:lstStyle/>
        <a:p>
          <a:r>
            <a:rPr lang="en-US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a)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、只获试着取一次锁</a:t>
          </a:r>
        </a:p>
      </dgm:t>
    </dgm:pt>
    <dgm:pt modelId="{3096ADCB-8F43-40CC-9F40-B1BD1AF3EF07}" type="parTrans" cxnId="{51DD7E5A-792F-4A1E-980F-13877188B879}">
      <dgm:prSet/>
      <dgm:spPr/>
      <dgm:t>
        <a:bodyPr/>
        <a:lstStyle/>
        <a:p>
          <a:endParaRPr lang="zh-CN" altLang="en-US"/>
        </a:p>
      </dgm:t>
    </dgm:pt>
    <dgm:pt modelId="{03C04C57-C772-4B2A-BB6E-94ABDD2AEEFC}" type="sibTrans" cxnId="{51DD7E5A-792F-4A1E-980F-13877188B879}">
      <dgm:prSet/>
      <dgm:spPr/>
      <dgm:t>
        <a:bodyPr/>
        <a:lstStyle/>
        <a:p>
          <a:endParaRPr lang="zh-CN" altLang="en-US"/>
        </a:p>
      </dgm:t>
    </dgm:pt>
    <dgm:pt modelId="{E5A0E8A9-EA1C-4F8E-A909-B7513ED42AEB}">
      <dgm:prSet/>
      <dgm:spPr>
        <a:noFill/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、异步任务方式讨论</a:t>
          </a:r>
        </a:p>
      </dgm:t>
    </dgm:pt>
    <dgm:pt modelId="{FFD1EB5B-BEFB-4E5C-B62F-F803C9B26226}" type="parTrans" cxnId="{1D24554A-5BD8-4ECF-9179-5F0C4B9D98C2}">
      <dgm:prSet/>
      <dgm:spPr/>
      <dgm:t>
        <a:bodyPr/>
        <a:lstStyle/>
        <a:p>
          <a:endParaRPr lang="zh-CN" altLang="en-US"/>
        </a:p>
      </dgm:t>
    </dgm:pt>
    <dgm:pt modelId="{135DF737-89F5-4E22-B53E-6D77DF180002}" type="sibTrans" cxnId="{1D24554A-5BD8-4ECF-9179-5F0C4B9D98C2}">
      <dgm:prSet/>
      <dgm:spPr/>
      <dgm:t>
        <a:bodyPr/>
        <a:lstStyle/>
        <a:p>
          <a:endParaRPr lang="zh-CN" altLang="en-US"/>
        </a:p>
      </dgm:t>
    </dgm:pt>
    <dgm:pt modelId="{617FC62A-7EF0-4FE4-8C9C-CD0F2BD7737D}">
      <dgm:prSet/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主要是基于定时任务组件上完成的</a:t>
          </a:r>
        </a:p>
      </dgm:t>
    </dgm:pt>
    <dgm:pt modelId="{9A221BAF-34C8-4D9B-931C-A23C3D750809}" type="parTrans" cxnId="{180D67FB-81D1-4D99-AB94-1938A4720476}">
      <dgm:prSet/>
      <dgm:spPr/>
      <dgm:t>
        <a:bodyPr/>
        <a:lstStyle/>
        <a:p>
          <a:endParaRPr lang="zh-CN" altLang="en-US"/>
        </a:p>
      </dgm:t>
    </dgm:pt>
    <dgm:pt modelId="{953CF072-2ED9-4476-B631-9776CC04B173}" type="sibTrans" cxnId="{180D67FB-81D1-4D99-AB94-1938A4720476}">
      <dgm:prSet/>
      <dgm:spPr/>
      <dgm:t>
        <a:bodyPr/>
        <a:lstStyle/>
        <a:p>
          <a:endParaRPr lang="zh-CN" altLang="en-US"/>
        </a:p>
      </dgm:t>
    </dgm:pt>
    <dgm:pt modelId="{E2CAEA37-0683-40D1-8C87-62D0B6914E9F}">
      <dgm:prSet/>
      <dgm:spPr>
        <a:noFill/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b)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、在指定时间内获取锁；获取超时返回异常</a:t>
          </a:r>
        </a:p>
      </dgm:t>
    </dgm:pt>
    <dgm:pt modelId="{03C329C1-237B-44D2-843B-714A6B19D37E}" type="parTrans" cxnId="{993269FA-9AB5-4F11-9FCA-19123EA86FB6}">
      <dgm:prSet/>
      <dgm:spPr/>
      <dgm:t>
        <a:bodyPr/>
        <a:lstStyle/>
        <a:p>
          <a:endParaRPr lang="zh-CN" altLang="en-US"/>
        </a:p>
      </dgm:t>
    </dgm:pt>
    <dgm:pt modelId="{B6C47FEA-F66A-4161-8B5E-DC397E794117}" type="sibTrans" cxnId="{993269FA-9AB5-4F11-9FCA-19123EA86FB6}">
      <dgm:prSet/>
      <dgm:spPr/>
      <dgm:t>
        <a:bodyPr/>
        <a:lstStyle/>
        <a:p>
          <a:endParaRPr lang="zh-CN" altLang="en-US"/>
        </a:p>
      </dgm:t>
    </dgm:pt>
    <dgm:pt modelId="{EE9E927A-D2EA-4B4A-A76C-59DDD81E82B7}" type="pres">
      <dgm:prSet presAssocID="{AAA982A4-2AAB-4582-9288-CE381FC093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D41718F-3E80-4077-AB4F-F29C29A98C97}" type="pres">
      <dgm:prSet presAssocID="{55A52723-5591-4D30-A3EB-3857893E769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E9255-6C10-4D35-A2B3-B7C8BC4496EC}" type="pres">
      <dgm:prSet presAssocID="{55A52723-5591-4D30-A3EB-3857893E769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E703DA-265F-4F4F-8A62-5F21484E04F4}" type="pres">
      <dgm:prSet presAssocID="{7A67737C-6C3D-4D47-B95D-B2A5C38D929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D279FD-B77B-429A-A89C-76D25172AB4E}" type="pres">
      <dgm:prSet presAssocID="{7A67737C-6C3D-4D47-B95D-B2A5C38D929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317074-36D3-4A98-B0B2-95697625394F}" type="pres">
      <dgm:prSet presAssocID="{2EAA3EE6-3851-4A0D-BAD0-A38D7299592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FF913E-62BA-4FDF-B692-73D836F14AA5}" type="pres">
      <dgm:prSet presAssocID="{605735AA-74CA-4D09-9D34-3ED8479D9683}" presName="spacer" presStyleCnt="0"/>
      <dgm:spPr/>
    </dgm:pt>
    <dgm:pt modelId="{B61F41C4-C681-4844-B17C-200AEC17C4A0}" type="pres">
      <dgm:prSet presAssocID="{E5A0E8A9-EA1C-4F8E-A909-B7513ED42AE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FCA72C-6B03-4D80-B431-DD59951F05ED}" type="pres">
      <dgm:prSet presAssocID="{E5A0E8A9-EA1C-4F8E-A909-B7513ED42AE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0A8E0E-5BC3-486C-85B3-B560D8BEAFF4}" type="presOf" srcId="{989CF69D-EBBC-4D2A-B9EA-7D28EB49DEEB}" destId="{DFD279FD-B77B-429A-A89C-76D25172AB4E}" srcOrd="0" destOrd="0" presId="urn:microsoft.com/office/officeart/2005/8/layout/vList2"/>
    <dgm:cxn modelId="{993269FA-9AB5-4F11-9FCA-19123EA86FB6}" srcId="{7A67737C-6C3D-4D47-B95D-B2A5C38D929D}" destId="{E2CAEA37-0683-40D1-8C87-62D0B6914E9F}" srcOrd="1" destOrd="0" parTransId="{03C329C1-237B-44D2-843B-714A6B19D37E}" sibTransId="{B6C47FEA-F66A-4161-8B5E-DC397E794117}"/>
    <dgm:cxn modelId="{7C819964-C13E-4251-8CD9-8E6ECA57FE1D}" srcId="{AAA982A4-2AAB-4582-9288-CE381FC09386}" destId="{7A67737C-6C3D-4D47-B95D-B2A5C38D929D}" srcOrd="1" destOrd="0" parTransId="{4A960838-475C-4215-9FD2-B96E99895187}" sibTransId="{04B8058E-7D41-44AC-A08A-1B36CB814A2E}"/>
    <dgm:cxn modelId="{22CD9466-E060-4425-B581-FBF3551BD1CE}" type="presOf" srcId="{55A52723-5591-4D30-A3EB-3857893E7699}" destId="{4D41718F-3E80-4077-AB4F-F29C29A98C97}" srcOrd="0" destOrd="0" presId="urn:microsoft.com/office/officeart/2005/8/layout/vList2"/>
    <dgm:cxn modelId="{E7963B2C-7536-433B-967F-3FA13122C0DA}" srcId="{55A52723-5591-4D30-A3EB-3857893E7699}" destId="{19E4C5CA-D864-4BDB-9F5A-3972FCD71D7A}" srcOrd="0" destOrd="0" parTransId="{AA48F029-D28B-421B-953C-A74FCDCD0DEC}" sibTransId="{001CE2D7-0FDC-450E-A4DA-7E7D6FB3F22C}"/>
    <dgm:cxn modelId="{9C2B7E08-0B00-4D8B-A31E-78BC8802BF7C}" srcId="{AAA982A4-2AAB-4582-9288-CE381FC09386}" destId="{55A52723-5591-4D30-A3EB-3857893E7699}" srcOrd="0" destOrd="0" parTransId="{4C7F6D86-D465-444C-B4CB-E3485840A2FC}" sibTransId="{EF701C32-1FC2-4CCC-9B94-5274418128F3}"/>
    <dgm:cxn modelId="{B392AB81-E64F-46A0-A3CA-BCCC19285FD4}" srcId="{AAA982A4-2AAB-4582-9288-CE381FC09386}" destId="{2EAA3EE6-3851-4A0D-BAD0-A38D7299592B}" srcOrd="2" destOrd="0" parTransId="{8EBF9D0B-2C62-437F-9733-954D39ED3031}" sibTransId="{605735AA-74CA-4D09-9D34-3ED8479D9683}"/>
    <dgm:cxn modelId="{EF44EC98-65F7-455B-86D1-7025CA6CF59F}" type="presOf" srcId="{2EAA3EE6-3851-4A0D-BAD0-A38D7299592B}" destId="{B1317074-36D3-4A98-B0B2-95697625394F}" srcOrd="0" destOrd="0" presId="urn:microsoft.com/office/officeart/2005/8/layout/vList2"/>
    <dgm:cxn modelId="{B3481480-AA37-4094-B153-BA7268289528}" type="presOf" srcId="{7A67737C-6C3D-4D47-B95D-B2A5C38D929D}" destId="{DDE703DA-265F-4F4F-8A62-5F21484E04F4}" srcOrd="0" destOrd="0" presId="urn:microsoft.com/office/officeart/2005/8/layout/vList2"/>
    <dgm:cxn modelId="{C989D62E-2392-48CA-9530-8F35F773E15F}" type="presOf" srcId="{E5A0E8A9-EA1C-4F8E-A909-B7513ED42AEB}" destId="{B61F41C4-C681-4844-B17C-200AEC17C4A0}" srcOrd="0" destOrd="0" presId="urn:microsoft.com/office/officeart/2005/8/layout/vList2"/>
    <dgm:cxn modelId="{665CD67A-49E8-4C50-8710-0ADD65A5A709}" type="presOf" srcId="{E2CAEA37-0683-40D1-8C87-62D0B6914E9F}" destId="{DFD279FD-B77B-429A-A89C-76D25172AB4E}" srcOrd="0" destOrd="1" presId="urn:microsoft.com/office/officeart/2005/8/layout/vList2"/>
    <dgm:cxn modelId="{51E0B608-D3AC-4A78-9FBF-839653B84AAE}" type="presOf" srcId="{617FC62A-7EF0-4FE4-8C9C-CD0F2BD7737D}" destId="{C3FCA72C-6B03-4D80-B431-DD59951F05ED}" srcOrd="0" destOrd="0" presId="urn:microsoft.com/office/officeart/2005/8/layout/vList2"/>
    <dgm:cxn modelId="{51DD7E5A-792F-4A1E-980F-13877188B879}" srcId="{7A67737C-6C3D-4D47-B95D-B2A5C38D929D}" destId="{989CF69D-EBBC-4D2A-B9EA-7D28EB49DEEB}" srcOrd="0" destOrd="0" parTransId="{3096ADCB-8F43-40CC-9F40-B1BD1AF3EF07}" sibTransId="{03C04C57-C772-4B2A-BB6E-94ABDD2AEEFC}"/>
    <dgm:cxn modelId="{1D24554A-5BD8-4ECF-9179-5F0C4B9D98C2}" srcId="{AAA982A4-2AAB-4582-9288-CE381FC09386}" destId="{E5A0E8A9-EA1C-4F8E-A909-B7513ED42AEB}" srcOrd="3" destOrd="0" parTransId="{FFD1EB5B-BEFB-4E5C-B62F-F803C9B26226}" sibTransId="{135DF737-89F5-4E22-B53E-6D77DF180002}"/>
    <dgm:cxn modelId="{180D67FB-81D1-4D99-AB94-1938A4720476}" srcId="{E5A0E8A9-EA1C-4F8E-A909-B7513ED42AEB}" destId="{617FC62A-7EF0-4FE4-8C9C-CD0F2BD7737D}" srcOrd="0" destOrd="0" parTransId="{9A221BAF-34C8-4D9B-931C-A23C3D750809}" sibTransId="{953CF072-2ED9-4476-B631-9776CC04B173}"/>
    <dgm:cxn modelId="{FF2D1EC0-8233-4195-B91F-A43BD7063D70}" type="presOf" srcId="{AAA982A4-2AAB-4582-9288-CE381FC09386}" destId="{EE9E927A-D2EA-4B4A-A76C-59DDD81E82B7}" srcOrd="0" destOrd="0" presId="urn:microsoft.com/office/officeart/2005/8/layout/vList2"/>
    <dgm:cxn modelId="{FEB18046-653C-4E0B-B057-2B5F4834FCA7}" type="presOf" srcId="{19E4C5CA-D864-4BDB-9F5A-3972FCD71D7A}" destId="{3EEE9255-6C10-4D35-A2B3-B7C8BC4496EC}" srcOrd="0" destOrd="0" presId="urn:microsoft.com/office/officeart/2005/8/layout/vList2"/>
    <dgm:cxn modelId="{D3782E4C-097B-4FE2-BB97-41CD310F06FE}" type="presParOf" srcId="{EE9E927A-D2EA-4B4A-A76C-59DDD81E82B7}" destId="{4D41718F-3E80-4077-AB4F-F29C29A98C97}" srcOrd="0" destOrd="0" presId="urn:microsoft.com/office/officeart/2005/8/layout/vList2"/>
    <dgm:cxn modelId="{6EBFA738-F90A-4392-A69D-1FD89EA47181}" type="presParOf" srcId="{EE9E927A-D2EA-4B4A-A76C-59DDD81E82B7}" destId="{3EEE9255-6C10-4D35-A2B3-B7C8BC4496EC}" srcOrd="1" destOrd="0" presId="urn:microsoft.com/office/officeart/2005/8/layout/vList2"/>
    <dgm:cxn modelId="{06E9E8D3-6FB8-431C-88D0-C149BCB0B668}" type="presParOf" srcId="{EE9E927A-D2EA-4B4A-A76C-59DDD81E82B7}" destId="{DDE703DA-265F-4F4F-8A62-5F21484E04F4}" srcOrd="2" destOrd="0" presId="urn:microsoft.com/office/officeart/2005/8/layout/vList2"/>
    <dgm:cxn modelId="{7E5CB408-5488-4D07-AF25-456994050558}" type="presParOf" srcId="{EE9E927A-D2EA-4B4A-A76C-59DDD81E82B7}" destId="{DFD279FD-B77B-429A-A89C-76D25172AB4E}" srcOrd="3" destOrd="0" presId="urn:microsoft.com/office/officeart/2005/8/layout/vList2"/>
    <dgm:cxn modelId="{CA7B1217-512B-401D-B1A3-31D4CE9124BE}" type="presParOf" srcId="{EE9E927A-D2EA-4B4A-A76C-59DDD81E82B7}" destId="{B1317074-36D3-4A98-B0B2-95697625394F}" srcOrd="4" destOrd="0" presId="urn:microsoft.com/office/officeart/2005/8/layout/vList2"/>
    <dgm:cxn modelId="{EBF9BCEE-4A53-4F41-AFEE-39DBA884AB31}" type="presParOf" srcId="{EE9E927A-D2EA-4B4A-A76C-59DDD81E82B7}" destId="{E3FF913E-62BA-4FDF-B692-73D836F14AA5}" srcOrd="5" destOrd="0" presId="urn:microsoft.com/office/officeart/2005/8/layout/vList2"/>
    <dgm:cxn modelId="{415BDCCC-93FC-410C-B3C0-0BE975D43819}" type="presParOf" srcId="{EE9E927A-D2EA-4B4A-A76C-59DDD81E82B7}" destId="{B61F41C4-C681-4844-B17C-200AEC17C4A0}" srcOrd="6" destOrd="0" presId="urn:microsoft.com/office/officeart/2005/8/layout/vList2"/>
    <dgm:cxn modelId="{678D7829-762C-406B-A051-38F461509B5C}" type="presParOf" srcId="{EE9E927A-D2EA-4B4A-A76C-59DDD81E82B7}" destId="{C3FCA72C-6B03-4D80-B431-DD59951F05ED}" srcOrd="7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1718F-3E80-4077-AB4F-F29C29A98C97}">
      <dsp:nvSpPr>
        <dsp:cNvPr id="0" name=""/>
        <dsp:cNvSpPr/>
      </dsp:nvSpPr>
      <dsp:spPr>
        <a:xfrm>
          <a:off x="0" y="215372"/>
          <a:ext cx="6096000" cy="564671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smtClean="0">
              <a:solidFill>
                <a:schemeClr val="tx1"/>
              </a:solidFill>
            </a:rPr>
            <a:t>1</a:t>
          </a:r>
          <a:r>
            <a:rPr lang="zh-CN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、双</a:t>
          </a:r>
          <a:r>
            <a:rPr lang="en-US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11</a:t>
          </a:r>
          <a:r>
            <a:rPr lang="zh-CN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左侧滑接口功能</a:t>
          </a:r>
        </a:p>
      </dsp:txBody>
      <dsp:txXfrm>
        <a:off x="27565" y="242937"/>
        <a:ext cx="6040870" cy="509541"/>
      </dsp:txXfrm>
    </dsp:sp>
    <dsp:sp modelId="{3EEE9255-6C10-4D35-A2B3-B7C8BC4496EC}">
      <dsp:nvSpPr>
        <dsp:cNvPr id="0" name=""/>
        <dsp:cNvSpPr/>
      </dsp:nvSpPr>
      <dsp:spPr>
        <a:xfrm>
          <a:off x="0" y="780043"/>
          <a:ext cx="6096000" cy="3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主要是缓存及更新，外网</a:t>
          </a:r>
          <a:r>
            <a:rPr lang="en-US" altLang="en-US" sz="1400" b="0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json</a:t>
          </a:r>
          <a:r>
            <a:rPr lang="zh-CN" altLang="en-US" sz="14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接口，双</a:t>
          </a:r>
          <a:r>
            <a:rPr lang="en-US" altLang="en-US" sz="14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11</a:t>
          </a:r>
          <a:r>
            <a:rPr lang="zh-CN" altLang="en-US" sz="14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当天秒杀最高峰为</a:t>
          </a:r>
          <a:r>
            <a:rPr lang="en-US" altLang="en-US" sz="14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35W/</a:t>
          </a:r>
          <a:r>
            <a:rPr lang="zh-CN" altLang="en-US" sz="14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分；</a:t>
          </a:r>
        </a:p>
      </dsp:txBody>
      <dsp:txXfrm>
        <a:off x="0" y="780043"/>
        <a:ext cx="6096000" cy="326025"/>
      </dsp:txXfrm>
    </dsp:sp>
    <dsp:sp modelId="{DDE703DA-265F-4F4F-8A62-5F21484E04F4}">
      <dsp:nvSpPr>
        <dsp:cNvPr id="0" name=""/>
        <dsp:cNvSpPr/>
      </dsp:nvSpPr>
      <dsp:spPr>
        <a:xfrm>
          <a:off x="0" y="1106068"/>
          <a:ext cx="6096000" cy="564671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en-US" sz="1800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redis</a:t>
          </a:r>
          <a:r>
            <a:rPr lang="zh-CN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分布并发锁</a:t>
          </a:r>
          <a:r>
            <a:rPr lang="en-US" altLang="zh-CN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zh-CN" altLang="zh-CN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提供了两种使用方式：</a:t>
          </a:r>
          <a:endParaRPr lang="zh-CN" altLang="en-US" sz="18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65" y="1133633"/>
        <a:ext cx="6040870" cy="509541"/>
      </dsp:txXfrm>
    </dsp:sp>
    <dsp:sp modelId="{DFD279FD-B77B-429A-A89C-76D25172AB4E}">
      <dsp:nvSpPr>
        <dsp:cNvPr id="0" name=""/>
        <dsp:cNvSpPr/>
      </dsp:nvSpPr>
      <dsp:spPr>
        <a:xfrm>
          <a:off x="0" y="1670740"/>
          <a:ext cx="6096000" cy="670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a)</a:t>
          </a:r>
          <a:r>
            <a:rPr lang="zh-CN" altLang="en-US" sz="1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、只获试着取一次锁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b)</a:t>
          </a:r>
          <a:r>
            <a:rPr lang="zh-CN" altLang="en-US" sz="1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、在指定时间内获取锁；获取超时返回异常</a:t>
          </a:r>
        </a:p>
      </dsp:txBody>
      <dsp:txXfrm>
        <a:off x="0" y="1670740"/>
        <a:ext cx="6096000" cy="670680"/>
      </dsp:txXfrm>
    </dsp:sp>
    <dsp:sp modelId="{B1317074-36D3-4A98-B0B2-95697625394F}">
      <dsp:nvSpPr>
        <dsp:cNvPr id="0" name=""/>
        <dsp:cNvSpPr/>
      </dsp:nvSpPr>
      <dsp:spPr>
        <a:xfrm>
          <a:off x="0" y="2341420"/>
          <a:ext cx="6096000" cy="564671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、定时任务执行组件</a:t>
          </a:r>
        </a:p>
      </dsp:txBody>
      <dsp:txXfrm>
        <a:off x="27565" y="2368985"/>
        <a:ext cx="6040870" cy="509541"/>
      </dsp:txXfrm>
    </dsp:sp>
    <dsp:sp modelId="{B61F41C4-C681-4844-B17C-200AEC17C4A0}">
      <dsp:nvSpPr>
        <dsp:cNvPr id="0" name=""/>
        <dsp:cNvSpPr/>
      </dsp:nvSpPr>
      <dsp:spPr>
        <a:xfrm>
          <a:off x="0" y="2957931"/>
          <a:ext cx="6096000" cy="564671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、异步任务方式讨论</a:t>
          </a:r>
        </a:p>
      </dsp:txBody>
      <dsp:txXfrm>
        <a:off x="27565" y="2985496"/>
        <a:ext cx="6040870" cy="509541"/>
      </dsp:txXfrm>
    </dsp:sp>
    <dsp:sp modelId="{C3FCA72C-6B03-4D80-B431-DD59951F05ED}">
      <dsp:nvSpPr>
        <dsp:cNvPr id="0" name=""/>
        <dsp:cNvSpPr/>
      </dsp:nvSpPr>
      <dsp:spPr>
        <a:xfrm>
          <a:off x="0" y="3522602"/>
          <a:ext cx="6096000" cy="3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主要是基于定时任务组件上完成的</a:t>
          </a:r>
        </a:p>
      </dsp:txBody>
      <dsp:txXfrm>
        <a:off x="0" y="3522602"/>
        <a:ext cx="6096000" cy="326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DB699A-CC29-4DA8-9D35-A7F252A9B9E3}" type="datetimeFigureOut">
              <a:rPr lang="zh-CN" altLang="en-US"/>
              <a:pPr>
                <a:defRPr/>
              </a:pPr>
              <a:t>2015/1/22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100" y="4654550"/>
            <a:ext cx="5389563" cy="441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513"/>
            <a:ext cx="2919413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4763" y="9307513"/>
            <a:ext cx="2919412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238CB2C-5546-48E2-B3B2-28AA3F1226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39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9A6CBDD-F32D-4EC0-99A0-AFB0D3304345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优点：任务不用向其它中间件系统流转，任务执行快！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缺点：但在虚线方框内的系统重启等操作会造成丢失消息，导致后续任务无法执行，无重试机制；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若单个应用异步过多，异步执行线程池配置不对，响应时间会提高或丢失任务！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第一步、在写库前，向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或其它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可根据实际设置时间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后执行的任务信息！主要是设定该任务什么时候执行！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第二步、写库操作；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第三步、异步执行任务，任务执行完成后，把第一步执行的任务信息删除或修改状态为完成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第四步、根据任务执行时间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检索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未执行任务，并执行！主要对异步执行过程中，丢失任务补尝执行；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特点：能尽量避免任务丢失，若任务丢失，可在指定时间后系统自动补尝；不依赖其它中间件系统！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第一步、在写库前，向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或其它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可根据实际设置时间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后执行的任务信息！主要是设定该任务什么时候执行！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第二步、写库操作；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第三步、异步执行任务，任务执行完成后，把第一步执行的任务信息删除或修改状态为完成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第四步、根据任务执行时间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检索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未执行任务，并执行！主要对异步执行过程中，丢失任务补尝执行；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特点：能尽量避免任务丢失，若任务丢失，可在指定时间后系统自动补尝；不依赖其它中间件系统！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676F26E-C025-4EDC-9F88-2506E0A6EE22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CF5CFE5-6280-441C-9F10-399B38DE93FE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CF5CFE5-6280-441C-9F10-399B38DE93FE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EACD269-C73E-429F-AD6C-5127DCD74E9A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lang="en-US" altLang="zh-CN" sz="1200" dirty="0" smtClean="0">
              <a:solidFill>
                <a:srgbClr val="600000"/>
              </a:solidFill>
              <a:cs typeface="Arial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EACD269-C73E-429F-AD6C-5127DCD74E9A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EACD269-C73E-429F-AD6C-5127DCD74E9A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该方式是现在多数系统正在使用，但在虚线方框内的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步容易丢失消息，导致后续任务无法执行，且依赖其它系统，任务执行延时较大！</a:t>
            </a:r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0E463-C439-412B-A32E-BA33FCD13832}" type="datetime1">
              <a:rPr lang="zh-CN" altLang="en-US"/>
              <a:pPr>
                <a:defRPr/>
              </a:pPr>
              <a:t>2015/1/22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2D68-8794-41E5-9004-1E26F85E1D7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FC4EA-FC42-4FD3-A987-12B0E73CF13E}" type="datetime1">
              <a:rPr lang="zh-CN" altLang="en-US"/>
              <a:pPr>
                <a:defRPr/>
              </a:pPr>
              <a:t>2015/1/22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6074B-9030-4A7F-8DA5-CFF1797CE81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8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816FC-4900-41DF-BAC0-DA696843B4AC}" type="datetime1">
              <a:rPr lang="zh-CN" altLang="en-US"/>
              <a:pPr>
                <a:defRPr/>
              </a:pPr>
              <a:t>2015/1/22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93629-55B0-40C4-95D9-30DBF5182BC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69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653E1-5E14-4EF9-A8C4-249012765862}" type="datetime1">
              <a:rPr lang="zh-CN" altLang="en-US"/>
              <a:pPr>
                <a:defRPr/>
              </a:pPr>
              <a:t>2015/1/22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A60B7-8975-4CF6-9037-47D1FDE2D4B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3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9775A-8325-4DCE-9239-A64DA99512E6}" type="datetime1">
              <a:rPr lang="zh-CN" altLang="en-US"/>
              <a:pPr>
                <a:defRPr/>
              </a:pPr>
              <a:t>2015/1/22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A7929-35CA-40DD-8601-94DFD96C5C6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4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91A6E-22D6-4585-8CE1-E0E798B8EBCD}" type="datetime1">
              <a:rPr lang="zh-CN" altLang="en-US"/>
              <a:pPr>
                <a:defRPr/>
              </a:pPr>
              <a:t>2015/1/22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135A-E732-4019-BBF2-57ACEDE264D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54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EEDB5-4058-4BF4-B7CC-83FC146C4813}" type="datetime1">
              <a:rPr lang="zh-CN" altLang="en-US"/>
              <a:pPr>
                <a:defRPr/>
              </a:pPr>
              <a:t>2015/1/22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D6CE0-29F1-4732-82EF-B1393FC65D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5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E220E-AB38-49FC-A516-3617D57DCD95}" type="datetime1">
              <a:rPr lang="zh-CN" altLang="en-US"/>
              <a:pPr>
                <a:defRPr/>
              </a:pPr>
              <a:t>2015/1/22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9C3BB-6580-4F83-A079-F5851308283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0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5FCB0-8F75-4591-8A5C-81CBAF94A177}" type="datetime1">
              <a:rPr lang="zh-CN" altLang="en-US"/>
              <a:pPr>
                <a:defRPr/>
              </a:pPr>
              <a:t>2015/1/22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D0BB5-9A49-47B0-BAAC-544CC9046D9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2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8560E-8606-4CF1-9CD4-5D713C01E583}" type="datetime1">
              <a:rPr lang="zh-CN" altLang="en-US"/>
              <a:pPr>
                <a:defRPr/>
              </a:pPr>
              <a:t>2015/1/22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AAE1F-81BA-461A-BFE7-1589ED592E3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6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545EA-D93C-46FC-9E07-2220D8B29D6D}" type="datetime1">
              <a:rPr lang="zh-CN" altLang="en-US"/>
              <a:pPr>
                <a:defRPr/>
              </a:pPr>
              <a:t>2015/1/22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141F1-E7B6-486B-828E-F1C748D62FC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5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73D1AEE-80A3-40DC-BDEB-4391E190C237}" type="datetime1">
              <a:rPr lang="zh-CN" altLang="en-US"/>
              <a:pPr>
                <a:defRPr/>
              </a:pPr>
              <a:t>2015/1/22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839802F-2B9E-4604-9A2D-00EE129C598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3"/>
            <a:ext cx="9164638" cy="68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>
            <a:spLocks noChangeArrowheads="1"/>
          </p:cNvSpPr>
          <p:nvPr/>
        </p:nvSpPr>
        <p:spPr bwMode="auto">
          <a:xfrm>
            <a:off x="898525" y="1411288"/>
            <a:ext cx="67675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83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分享与讨论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Text Box 8"/>
          <p:cNvSpPr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2054" name="Text Box 7"/>
          <p:cNvSpPr>
            <a:spLocks noChangeArrowheads="1"/>
          </p:cNvSpPr>
          <p:nvPr/>
        </p:nvSpPr>
        <p:spPr bwMode="auto">
          <a:xfrm>
            <a:off x="2915241" y="3573066"/>
            <a:ext cx="31702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457200" eaLnBrk="1" hangingPunct="1">
              <a:lnSpc>
                <a:spcPct val="83000"/>
              </a:lnSpc>
              <a:spcBef>
                <a:spcPct val="20000"/>
              </a:spcBef>
              <a:defRPr/>
            </a:pPr>
            <a:r>
              <a:rPr kumimoji="1" lang="zh-CN" altLang="en-US" sz="3200" dirty="0" smtClean="0">
                <a:latin typeface="+mn-lt"/>
                <a:ea typeface="+mn-ea"/>
              </a:rPr>
              <a:t>徐贤军</a:t>
            </a:r>
            <a:endParaRPr kumimoji="1" lang="en-US" altLang="zh-CN" sz="3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445" y="-316716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59" y="522612"/>
            <a:ext cx="675322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9116" y="107348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marL="342900" lvl="0" indent="-342900"/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/>
              <a:t>异步线程</a:t>
            </a:r>
          </a:p>
        </p:txBody>
      </p:sp>
    </p:spTree>
    <p:extLst>
      <p:ext uri="{BB962C8B-B14F-4D97-AF65-F5344CB8AC3E}">
        <p14:creationId xmlns:p14="http://schemas.microsoft.com/office/powerpoint/2010/main" val="33709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9116" y="219603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marL="342900" lvl="0" indent="-342900"/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15" y="876526"/>
            <a:ext cx="7184835" cy="56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3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9116" y="219603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marL="342900" lvl="0" indent="-342900"/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15" y="876526"/>
            <a:ext cx="7184835" cy="56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0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应用部分3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3175"/>
            <a:ext cx="9161463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3"/>
          <p:cNvSpPr>
            <a:spLocks noChangeArrowheads="1"/>
          </p:cNvSpPr>
          <p:nvPr/>
        </p:nvSpPr>
        <p:spPr bwMode="auto">
          <a:xfrm>
            <a:off x="612775" y="1773238"/>
            <a:ext cx="79914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chemeClr val="bg1"/>
                </a:solidFill>
              </a:rPr>
              <a:t>Thanks</a:t>
            </a:r>
            <a:endParaRPr lang="en-US" altLang="zh-CN" sz="1800">
              <a:latin typeface="Arial" charset="0"/>
            </a:endParaRPr>
          </a:p>
        </p:txBody>
      </p:sp>
      <p:sp>
        <p:nvSpPr>
          <p:cNvPr id="9220" name="Text Box 4"/>
          <p:cNvSpPr>
            <a:spLocks noChangeArrowheads="1"/>
          </p:cNvSpPr>
          <p:nvPr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北京市朝阳区北辰西路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号北辰世纪中心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座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6F Building A, North-Star Century Center, 8 Beichen West Street,</a:t>
            </a:r>
            <a:endParaRPr lang="zh-CN" altLang="en-US" sz="9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Chaoyang District, Beijing 100101</a:t>
            </a:r>
            <a:endParaRPr lang="zh-CN" altLang="en-US" sz="9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T. 010-5895 1234   F. 010-5895 1234</a:t>
            </a:r>
            <a:endParaRPr lang="zh-CN" altLang="en-US" sz="9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E. xingming@jd.com   www.jd.com </a:t>
            </a:r>
            <a:endParaRPr lang="zh-CN" alt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" y="12378"/>
            <a:ext cx="9180513" cy="687705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录</a:t>
            </a:r>
            <a:endParaRPr lang="en-US" altLang="zh-CN" sz="1400" b="1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626544475"/>
              </p:ext>
            </p:extLst>
          </p:nvPr>
        </p:nvGraphicFramePr>
        <p:xfrm>
          <a:off x="1690680" y="105191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95" y="1795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/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侧滑功能</a:t>
            </a:r>
            <a:endParaRPr lang="zh-CN" altLang="en-US" sz="2000" dirty="0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708025" y="893763"/>
            <a:ext cx="7488238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双</a:t>
            </a: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11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侧滑功能，场景：给活动页及部分频道页提供通用侧滑或底通</a:t>
            </a: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html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片段</a:t>
            </a:r>
            <a:endParaRPr lang="en-US" altLang="zh-CN" sz="1600" dirty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lang="en-US" altLang="zh-CN" sz="1000" dirty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1.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使用</a:t>
            </a:r>
            <a:r>
              <a:rPr lang="en-US" altLang="zh-CN" sz="1600" dirty="0" err="1">
                <a:solidFill>
                  <a:srgbClr val="600000"/>
                </a:solidFill>
                <a:cs typeface="Arial" charset="0"/>
              </a:rPr>
              <a:t>redis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缓存：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Arial" charset="0"/>
              </a:rPr>
              <a:t>更新删除</a:t>
            </a:r>
            <a:r>
              <a:rPr lang="en-US" altLang="zh-CN" sz="16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Arial" charset="0"/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Arial" charset="0"/>
              </a:rPr>
              <a:t>缓存，读取时，缓存为空，读取</a:t>
            </a:r>
            <a:r>
              <a:rPr lang="en-US" altLang="zh-CN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Arial" charset="0"/>
              </a:rPr>
              <a:t>DB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Arial" charset="0"/>
              </a:rPr>
              <a:t>并存放</a:t>
            </a:r>
            <a:r>
              <a:rPr lang="en-US" altLang="zh-CN" sz="16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Arial" charset="0"/>
              </a:rPr>
              <a:t>redis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Arial" charset="0"/>
              </a:rPr>
              <a:t>   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问题：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并发高时，集中命中单个</a:t>
            </a:r>
            <a:r>
              <a:rPr lang="en-US" altLang="zh-CN" sz="16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分片；并存在集中穿透缓存使用</a:t>
            </a:r>
            <a:r>
              <a:rPr lang="en-US" altLang="zh-CN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DB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可能！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2.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本地</a:t>
            </a: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JVM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缓存加</a:t>
            </a:r>
            <a:r>
              <a:rPr lang="en-US" altLang="zh-CN" sz="1600" dirty="0" err="1">
                <a:solidFill>
                  <a:srgbClr val="600000"/>
                </a:solidFill>
                <a:cs typeface="Arial" charset="0"/>
              </a:rPr>
              <a:t>redis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缓存：</a:t>
            </a:r>
            <a:r>
              <a:rPr lang="en-US" altLang="zh-CN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JVM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使用</a:t>
            </a:r>
            <a:r>
              <a:rPr lang="en-US" altLang="zh-CN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分种失效；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   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问题：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存在集中穿透缓存使用</a:t>
            </a:r>
            <a:r>
              <a:rPr lang="en-US" altLang="zh-CN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DB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可能！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3.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本地</a:t>
            </a: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JVM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缓存加异步补尝刷新：以</a:t>
            </a: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JVM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数据为返回，异步刷新并补尝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4.Nginx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对</a:t>
            </a:r>
            <a:r>
              <a:rPr lang="en-US" altLang="zh-CN" sz="1600" dirty="0" err="1">
                <a:solidFill>
                  <a:srgbClr val="600000"/>
                </a:solidFill>
                <a:cs typeface="Arial" charset="0"/>
              </a:rPr>
              <a:t>json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增加</a:t>
            </a:r>
            <a:r>
              <a:rPr lang="en-US" altLang="zh-CN" sz="1600" dirty="0" err="1">
                <a:solidFill>
                  <a:srgbClr val="600000"/>
                </a:solidFill>
                <a:cs typeface="Arial" charset="0"/>
              </a:rPr>
              <a:t>gzip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压缩</a:t>
            </a:r>
            <a:endParaRPr lang="en-US" altLang="zh-CN" sz="1600" dirty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缓存思考：</a:t>
            </a:r>
            <a:endParaRPr lang="en-US" altLang="zh-CN" sz="1600" dirty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1.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三级缓存：</a:t>
            </a:r>
            <a:r>
              <a:rPr lang="en-US" altLang="zh-CN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JVM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内存、本机</a:t>
            </a:r>
            <a:r>
              <a:rPr lang="en-US" altLang="zh-CN" sz="16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缓存、统一</a:t>
            </a:r>
            <a:r>
              <a:rPr lang="en-US" altLang="zh-CN" sz="16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缓存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2.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缓存穿透：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缓存失效、数据不存在！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2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4" y="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marL="342900" indent="-342900"/>
            <a:r>
              <a:rPr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分布并发锁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708025" y="893763"/>
            <a:ext cx="7488238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rgbClr val="600000"/>
                </a:solidFill>
                <a:cs typeface="Arial" charset="0"/>
              </a:rPr>
              <a:t>具体实现可能有</a:t>
            </a:r>
            <a:r>
              <a:rPr lang="en-US" altLang="zh-CN" sz="1600" dirty="0" smtClean="0">
                <a:solidFill>
                  <a:srgbClr val="600000"/>
                </a:solidFill>
                <a:cs typeface="Arial" charset="0"/>
              </a:rPr>
              <a:t>bug</a:t>
            </a:r>
            <a:r>
              <a:rPr lang="zh-CN" altLang="en-US" sz="1600" dirty="0" smtClean="0">
                <a:solidFill>
                  <a:srgbClr val="600000"/>
                </a:solidFill>
                <a:cs typeface="Arial" charset="0"/>
              </a:rPr>
              <a:t>甚至错了，但思路是可以试一试的！</a:t>
            </a:r>
            <a:endParaRPr lang="en-US" altLang="zh-CN" sz="1600" dirty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lang="en-US" altLang="zh-CN" sz="1000" dirty="0" smtClean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rgbClr val="600000"/>
                </a:solidFill>
                <a:cs typeface="Arial" charset="0"/>
              </a:rPr>
              <a:t>1</a:t>
            </a: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.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使用</a:t>
            </a:r>
            <a:r>
              <a:rPr lang="en-US" altLang="zh-CN" sz="1600" dirty="0" err="1" smtClean="0">
                <a:solidFill>
                  <a:srgbClr val="600000"/>
                </a:solidFill>
                <a:cs typeface="Arial" charset="0"/>
              </a:rPr>
              <a:t>redis</a:t>
            </a:r>
            <a:r>
              <a:rPr lang="zh-CN" altLang="en-US" sz="1600" dirty="0" smtClean="0">
                <a:solidFill>
                  <a:srgbClr val="600000"/>
                </a:solidFill>
                <a:cs typeface="Arial" charset="0"/>
              </a:rPr>
              <a:t>达到应用分布：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lang="en-US" altLang="zh-CN" sz="1600" dirty="0" smtClean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rgbClr val="600000"/>
                </a:solidFill>
                <a:cs typeface="Arial" charset="0"/>
              </a:rPr>
              <a:t>2.incr</a:t>
            </a:r>
            <a:r>
              <a:rPr lang="zh-CN" altLang="en-US" sz="1600" dirty="0" smtClean="0">
                <a:solidFill>
                  <a:srgbClr val="600000"/>
                </a:solidFill>
                <a:cs typeface="Arial" charset="0"/>
              </a:rPr>
              <a:t>命令进行获取锁 </a:t>
            </a:r>
            <a:r>
              <a:rPr lang="zh-CN" altLang="en-US" sz="1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；</a:t>
            </a:r>
            <a:r>
              <a:rPr lang="en-US" altLang="zh-CN" sz="1600" dirty="0" smtClean="0">
                <a:solidFill>
                  <a:srgbClr val="600000"/>
                </a:solidFill>
                <a:cs typeface="Arial" charset="0"/>
              </a:rPr>
              <a:t>   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lang="en-US" altLang="zh-CN" sz="1600" dirty="0" smtClean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rgbClr val="600000"/>
                </a:solidFill>
                <a:cs typeface="Arial" charset="0"/>
              </a:rPr>
              <a:t>3.Key</a:t>
            </a:r>
            <a:r>
              <a:rPr lang="zh-CN" altLang="en-US" sz="1600" dirty="0" smtClean="0">
                <a:solidFill>
                  <a:srgbClr val="600000"/>
                </a:solidFill>
                <a:cs typeface="Arial" charset="0"/>
              </a:rPr>
              <a:t>有效时间处理解锁：</a:t>
            </a:r>
            <a:r>
              <a:rPr lang="en-US" altLang="zh-CN" sz="1600" dirty="0" smtClean="0">
                <a:solidFill>
                  <a:srgbClr val="600000"/>
                </a:solidFill>
                <a:cs typeface="Arial" charset="0"/>
              </a:rPr>
              <a:t>expire</a:t>
            </a:r>
            <a:r>
              <a:rPr lang="zh-CN" altLang="en-US" sz="1600" dirty="0" smtClean="0">
                <a:solidFill>
                  <a:srgbClr val="600000"/>
                </a:solidFill>
                <a:cs typeface="Arial" charset="0"/>
              </a:rPr>
              <a:t>、</a:t>
            </a:r>
            <a:r>
              <a:rPr lang="en-US" altLang="zh-CN" sz="1600" dirty="0" err="1">
                <a:solidFill>
                  <a:srgbClr val="600000"/>
                </a:solidFill>
                <a:cs typeface="Arial" charset="0"/>
              </a:rPr>
              <a:t>ttl</a:t>
            </a:r>
            <a:r>
              <a:rPr lang="zh-CN" altLang="en-US" sz="1600" dirty="0" smtClean="0">
                <a:solidFill>
                  <a:srgbClr val="600000"/>
                </a:solidFill>
                <a:cs typeface="Arial" charset="0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16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600" dirty="0" smtClean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600" dirty="0" smtClean="0">
                <a:solidFill>
                  <a:srgbClr val="600000"/>
                </a:solidFill>
                <a:cs typeface="Arial" charset="0"/>
              </a:rPr>
              <a:t>4</a:t>
            </a: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. </a:t>
            </a:r>
            <a:r>
              <a:rPr lang="en-US" altLang="zh-CN" sz="1600" dirty="0" smtClean="0">
                <a:solidFill>
                  <a:srgbClr val="600000"/>
                </a:solidFill>
                <a:cs typeface="Arial" charset="0"/>
              </a:rPr>
              <a:t>Exists</a:t>
            </a:r>
            <a:r>
              <a:rPr lang="zh-CN" altLang="en-US" sz="1600" dirty="0" smtClean="0">
                <a:solidFill>
                  <a:srgbClr val="600000"/>
                </a:solidFill>
                <a:cs typeface="Arial" charset="0"/>
              </a:rPr>
              <a:t>：等待过程中，检测锁是否存在；</a:t>
            </a:r>
            <a:endParaRPr lang="en-US" altLang="zh-CN" sz="1600" dirty="0" smtClean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lang="en-US" altLang="zh-CN" sz="1600" dirty="0" smtClean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5</a:t>
            </a:r>
            <a:r>
              <a:rPr lang="en-US" altLang="zh-CN" sz="1600" dirty="0" smtClean="0">
                <a:solidFill>
                  <a:srgbClr val="600000"/>
                </a:solidFill>
                <a:cs typeface="Arial" charset="0"/>
              </a:rPr>
              <a:t>. </a:t>
            </a:r>
            <a:r>
              <a:rPr lang="zh-CN" altLang="en-US" sz="1600" dirty="0" smtClean="0">
                <a:solidFill>
                  <a:srgbClr val="600000"/>
                </a:solidFill>
                <a:cs typeface="Arial" charset="0"/>
              </a:rPr>
              <a:t>执行完成后，删除</a:t>
            </a:r>
            <a:r>
              <a:rPr lang="en-US" altLang="zh-CN" sz="1600" dirty="0" smtClean="0">
                <a:solidFill>
                  <a:srgbClr val="600000"/>
                </a:solidFill>
                <a:cs typeface="Arial" charset="0"/>
              </a:rPr>
              <a:t>key</a:t>
            </a:r>
            <a:r>
              <a:rPr lang="zh-CN" altLang="en-US" sz="1600" dirty="0" smtClean="0">
                <a:solidFill>
                  <a:srgbClr val="600000"/>
                </a:solidFill>
                <a:cs typeface="Arial" charset="0"/>
              </a:rPr>
              <a:t>进行释放锁</a:t>
            </a:r>
            <a:r>
              <a:rPr lang="en-US" altLang="zh-CN" sz="1600" dirty="0" smtClean="0">
                <a:solidFill>
                  <a:srgbClr val="600000"/>
                </a:solidFill>
                <a:cs typeface="Arial" charset="0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32" y="1851055"/>
            <a:ext cx="3336131" cy="187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25" y="4149330"/>
            <a:ext cx="2505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63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50020" y="28415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marL="342900" indent="-342900"/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分布并发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锁－只获取一次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46" y="835812"/>
            <a:ext cx="5035742" cy="570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6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682" y="953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marL="342900" indent="-342900"/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分布并发锁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－在给定时间内获取锁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1910"/>
            <a:ext cx="4785329" cy="532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30" y="1154510"/>
            <a:ext cx="3529617" cy="5116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682" y="953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marL="342900" indent="-342900"/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定时任务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708025" y="893763"/>
            <a:ext cx="74882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rgbClr val="600000"/>
                </a:solidFill>
                <a:cs typeface="Arial" charset="0"/>
              </a:rPr>
              <a:t>Mongo</a:t>
            </a:r>
            <a:r>
              <a:rPr lang="zh-CN" altLang="en-US" sz="1600" dirty="0" smtClean="0">
                <a:solidFill>
                  <a:srgbClr val="600000"/>
                </a:solidFill>
                <a:cs typeface="Arial" charset="0"/>
              </a:rPr>
              <a:t>存储任务信息表，表中把执行时间设为索引！</a:t>
            </a:r>
            <a:endParaRPr lang="en-US" altLang="zh-CN" sz="1600" dirty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表字段：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id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、任务类型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(type)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、关联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id(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rfid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)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、任务状态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(status)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、扩展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id(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extendId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)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、任务内容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(content)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、操作时间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operateDate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)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、执行失败次数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failCount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)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、失败原因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failInfo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)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lang="en-US" altLang="zh-CN" sz="1000" dirty="0" smtClean="0">
              <a:solidFill>
                <a:srgbClr val="600000"/>
              </a:solidFill>
              <a:cs typeface="Arial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44" y="2424703"/>
            <a:ext cx="60674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335953" y="4297816"/>
            <a:ext cx="496470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rgbClr val="600000"/>
                </a:solidFill>
                <a:cs typeface="Arial" charset="0"/>
              </a:rPr>
              <a:t>1.</a:t>
            </a:r>
            <a:r>
              <a:rPr lang="zh-CN" altLang="en-US" sz="1600" dirty="0" smtClean="0">
                <a:solidFill>
                  <a:srgbClr val="600000"/>
                </a:solidFill>
                <a:cs typeface="Arial" charset="0"/>
              </a:rPr>
              <a:t>任务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插入时根据业务设置</a:t>
            </a:r>
            <a:r>
              <a:rPr lang="zh-CN" altLang="zh-CN" sz="1600" dirty="0">
                <a:solidFill>
                  <a:srgbClr val="600000"/>
                </a:solidFill>
                <a:cs typeface="Arial" charset="0"/>
              </a:rPr>
              <a:t>任务延迟</a:t>
            </a:r>
            <a:r>
              <a:rPr lang="zh-CN" altLang="zh-CN" sz="1600" dirty="0" smtClean="0">
                <a:solidFill>
                  <a:srgbClr val="600000"/>
                </a:solidFill>
                <a:cs typeface="Arial" charset="0"/>
              </a:rPr>
              <a:t>执行时间</a:t>
            </a:r>
            <a:endParaRPr lang="en-US" altLang="zh-CN" sz="1600" dirty="0" smtClean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 smtClean="0">
                <a:solidFill>
                  <a:srgbClr val="600000"/>
                </a:solidFill>
                <a:cs typeface="Arial" charset="0"/>
              </a:rPr>
              <a:t>2.</a:t>
            </a:r>
            <a:r>
              <a:rPr lang="zh-CN" altLang="en-US" sz="1000" dirty="0" smtClean="0">
                <a:solidFill>
                  <a:srgbClr val="600000"/>
                </a:solidFill>
                <a:cs typeface="Arial" charset="0"/>
              </a:rPr>
              <a:t>根据</a:t>
            </a:r>
            <a:r>
              <a:rPr lang="zh-CN" altLang="en-US" sz="1000" dirty="0">
                <a:solidFill>
                  <a:srgbClr val="600000"/>
                </a:solidFill>
                <a:cs typeface="Arial" charset="0"/>
              </a:rPr>
              <a:t>任务类型使用</a:t>
            </a:r>
            <a:r>
              <a:rPr lang="en-US" altLang="zh-CN" sz="1000" dirty="0">
                <a:solidFill>
                  <a:srgbClr val="600000"/>
                </a:solidFill>
                <a:cs typeface="Arial" charset="0"/>
              </a:rPr>
              <a:t>quartz</a:t>
            </a:r>
            <a:r>
              <a:rPr lang="zh-CN" altLang="en-US" sz="1000" dirty="0">
                <a:solidFill>
                  <a:srgbClr val="600000"/>
                </a:solidFill>
                <a:cs typeface="Arial" charset="0"/>
              </a:rPr>
              <a:t>定时触发一</a:t>
            </a:r>
            <a:r>
              <a:rPr lang="zh-CN" altLang="en-US" sz="1000" dirty="0" smtClean="0">
                <a:solidFill>
                  <a:srgbClr val="600000"/>
                </a:solidFill>
                <a:cs typeface="Arial" charset="0"/>
              </a:rPr>
              <a:t>次任务执行动作</a:t>
            </a:r>
            <a:r>
              <a:rPr lang="en-US" altLang="zh-CN" sz="1000" dirty="0" smtClean="0">
                <a:solidFill>
                  <a:srgbClr val="600000"/>
                </a:solidFill>
                <a:cs typeface="Arial" charset="0"/>
              </a:rPr>
              <a:t>(</a:t>
            </a:r>
            <a:r>
              <a:rPr lang="zh-CN" altLang="en-US" sz="1000" dirty="0">
                <a:solidFill>
                  <a:srgbClr val="600000"/>
                </a:solidFill>
                <a:cs typeface="Arial" charset="0"/>
              </a:rPr>
              <a:t>如每</a:t>
            </a:r>
            <a:r>
              <a:rPr lang="en-US" altLang="zh-CN" sz="1000" dirty="0">
                <a:solidFill>
                  <a:srgbClr val="600000"/>
                </a:solidFill>
                <a:cs typeface="Arial" charset="0"/>
              </a:rPr>
              <a:t>10</a:t>
            </a:r>
            <a:r>
              <a:rPr lang="zh-CN" altLang="en-US" sz="1000" dirty="0">
                <a:solidFill>
                  <a:srgbClr val="600000"/>
                </a:solidFill>
                <a:cs typeface="Arial" charset="0"/>
              </a:rPr>
              <a:t>秒触发一次</a:t>
            </a:r>
            <a:r>
              <a:rPr lang="en-US" altLang="zh-CN" sz="1000" dirty="0" smtClean="0">
                <a:solidFill>
                  <a:srgbClr val="600000"/>
                </a:solidFill>
                <a:cs typeface="Arial" charset="0"/>
              </a:rPr>
              <a:t>)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 smtClean="0">
                <a:solidFill>
                  <a:srgbClr val="600000"/>
                </a:solidFill>
                <a:cs typeface="Arial" charset="0"/>
              </a:rPr>
              <a:t>3.</a:t>
            </a:r>
            <a:r>
              <a:rPr lang="zh-CN" altLang="en-US" sz="1000" dirty="0" smtClean="0">
                <a:solidFill>
                  <a:srgbClr val="600000"/>
                </a:solidFill>
                <a:cs typeface="Arial" charset="0"/>
              </a:rPr>
              <a:t>查询任务类型指定时间内未执行任务列表：如查询定时下架</a:t>
            </a:r>
            <a:r>
              <a:rPr lang="en-US" altLang="zh-CN" sz="1000" dirty="0" smtClean="0">
                <a:solidFill>
                  <a:srgbClr val="600000"/>
                </a:solidFill>
                <a:cs typeface="Arial" charset="0"/>
              </a:rPr>
              <a:t>30</a:t>
            </a:r>
            <a:r>
              <a:rPr lang="zh-CN" altLang="en-US" sz="1000" dirty="0" smtClean="0">
                <a:solidFill>
                  <a:srgbClr val="600000"/>
                </a:solidFill>
                <a:cs typeface="Arial" charset="0"/>
              </a:rPr>
              <a:t>分钟内未执行任务</a:t>
            </a:r>
            <a:endParaRPr lang="en-US" altLang="zh-CN" sz="1000" dirty="0" smtClean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 smtClean="0">
                <a:solidFill>
                  <a:srgbClr val="600000"/>
                </a:solidFill>
                <a:cs typeface="Arial" charset="0"/>
              </a:rPr>
              <a:t>4.</a:t>
            </a:r>
            <a:r>
              <a:rPr lang="zh-CN" altLang="en-US" sz="1000" dirty="0" smtClean="0">
                <a:solidFill>
                  <a:srgbClr val="600000"/>
                </a:solidFill>
                <a:cs typeface="Arial" charset="0"/>
              </a:rPr>
              <a:t>获取任务执行锁，防止由于多实例启动任务：暂时使用表</a:t>
            </a:r>
            <a:r>
              <a:rPr lang="en-US" altLang="zh-CN" sz="1000" dirty="0" smtClean="0">
                <a:solidFill>
                  <a:srgbClr val="600000"/>
                </a:solidFill>
                <a:cs typeface="Arial" charset="0"/>
              </a:rPr>
              <a:t>status</a:t>
            </a:r>
            <a:r>
              <a:rPr lang="zh-CN" altLang="en-US" sz="1000" dirty="0" smtClean="0">
                <a:solidFill>
                  <a:srgbClr val="600000"/>
                </a:solidFill>
                <a:cs typeface="Arial" charset="0"/>
              </a:rPr>
              <a:t>进行锁任务</a:t>
            </a:r>
            <a:endParaRPr lang="en-US" altLang="zh-CN" sz="1000" dirty="0" smtClean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 smtClean="0">
                <a:solidFill>
                  <a:srgbClr val="600000"/>
                </a:solidFill>
                <a:cs typeface="Arial" charset="0"/>
              </a:rPr>
              <a:t>5.</a:t>
            </a:r>
            <a:r>
              <a:rPr lang="zh-CN" altLang="en-US" sz="1000" dirty="0" smtClean="0">
                <a:solidFill>
                  <a:srgbClr val="600000"/>
                </a:solidFill>
                <a:cs typeface="Arial" charset="0"/>
              </a:rPr>
              <a:t>执行任务</a:t>
            </a:r>
            <a:endParaRPr lang="en-US" altLang="zh-CN" sz="1000" dirty="0" smtClean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 smtClean="0">
                <a:solidFill>
                  <a:srgbClr val="600000"/>
                </a:solidFill>
                <a:cs typeface="Arial" charset="0"/>
              </a:rPr>
              <a:t>6.</a:t>
            </a:r>
            <a:r>
              <a:rPr lang="zh-CN" altLang="en-US" sz="1000" dirty="0" smtClean="0">
                <a:solidFill>
                  <a:srgbClr val="600000"/>
                </a:solidFill>
                <a:cs typeface="Arial" charset="0"/>
              </a:rPr>
              <a:t>任务完成</a:t>
            </a:r>
            <a:endParaRPr lang="en-US" altLang="zh-CN" sz="1000" dirty="0" smtClean="0">
              <a:solidFill>
                <a:srgbClr val="6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12" y="-17265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3849" y="28845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marL="342900" lvl="0" indent="-342900"/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610184" y="1195977"/>
            <a:ext cx="6049377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1600" dirty="0">
                <a:solidFill>
                  <a:srgbClr val="6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异步执行需要考虑三个方面</a:t>
            </a:r>
            <a:r>
              <a:rPr lang="zh-CN" altLang="zh-CN" sz="1600" dirty="0" smtClean="0">
                <a:solidFill>
                  <a:srgbClr val="6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：</a:t>
            </a:r>
            <a:endParaRPr lang="en-US" altLang="zh-CN" sz="1600" dirty="0" smtClean="0">
              <a:solidFill>
                <a:srgbClr val="6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lnSpc>
                <a:spcPct val="200000"/>
              </a:lnSpc>
            </a:pPr>
            <a:endParaRPr lang="zh-CN" altLang="zh-CN" sz="1600" dirty="0">
              <a:solidFill>
                <a:srgbClr val="6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防止</a:t>
            </a:r>
            <a:r>
              <a:rPr lang="zh-CN" altLang="zh-CN" dirty="0"/>
              <a:t>任务丢失，这个是重点！避免存在数据不一致；</a:t>
            </a:r>
          </a:p>
          <a:p>
            <a:r>
              <a:rPr lang="en-US" altLang="zh-CN" dirty="0" smtClean="0"/>
              <a:t>      </a:t>
            </a:r>
            <a:r>
              <a:rPr lang="zh-CN" altLang="zh-CN" dirty="0" smtClean="0"/>
              <a:t>这个</a:t>
            </a:r>
            <a:r>
              <a:rPr lang="zh-CN" altLang="zh-CN" dirty="0"/>
              <a:t>是现在系统急需要解决；若丢失，缓存、</a:t>
            </a:r>
            <a:r>
              <a:rPr lang="en-US" altLang="zh-CN" dirty="0" err="1"/>
              <a:t>solr</a:t>
            </a:r>
            <a:r>
              <a:rPr lang="zh-CN" altLang="zh-CN" dirty="0"/>
              <a:t>不能及时更新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endParaRPr lang="zh-CN" altLang="zh-CN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高效</a:t>
            </a:r>
            <a:r>
              <a:rPr lang="zh-CN" altLang="zh-CN" dirty="0"/>
              <a:t>，异步任务尽可能的快速执行；</a:t>
            </a:r>
          </a:p>
          <a:p>
            <a:r>
              <a:rPr lang="en-US" altLang="zh-CN" dirty="0" smtClean="0"/>
              <a:t>     </a:t>
            </a:r>
            <a:r>
              <a:rPr lang="zh-CN" altLang="zh-CN" dirty="0" smtClean="0"/>
              <a:t>为了</a:t>
            </a:r>
            <a:r>
              <a:rPr lang="zh-CN" altLang="zh-CN" dirty="0"/>
              <a:t>达到这个目的，任务尽量不需要出</a:t>
            </a:r>
            <a:r>
              <a:rPr lang="en-US" altLang="zh-CN" dirty="0" err="1"/>
              <a:t>jvm</a:t>
            </a:r>
            <a:r>
              <a:rPr lang="zh-CN" altLang="zh-CN" dirty="0"/>
              <a:t>就执行完成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备</a:t>
            </a:r>
            <a:r>
              <a:rPr lang="zh-CN" altLang="zh-CN" dirty="0"/>
              <a:t>灾：需要考虑两方面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外部</a:t>
            </a:r>
            <a:r>
              <a:rPr lang="zh-CN" altLang="zh-CN" dirty="0"/>
              <a:t>依赖资源备灾：如任务引擎或</a:t>
            </a:r>
            <a:r>
              <a:rPr lang="en-US" altLang="zh-CN" dirty="0" err="1" smtClean="0"/>
              <a:t>mq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、任务被死锁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、任务多次执行失败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445" y="-316716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49" y="43449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marL="342900" lvl="0" indent="-342900"/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/>
              <a:t>任务</a:t>
            </a:r>
            <a:r>
              <a:rPr lang="zh-CN" altLang="en-US" sz="2000" dirty="0" smtClean="0"/>
              <a:t>引擎方式异步</a:t>
            </a:r>
            <a:r>
              <a:rPr lang="zh-CN" altLang="en-US" sz="2000" dirty="0"/>
              <a:t>执行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16" y="547680"/>
            <a:ext cx="6753225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>
        <a:spAutoFit/>
      </a:bodyPr>
      <a:lstStyle>
        <a:defPPr>
          <a:buFont typeface="Wingdings" pitchFamily="2" charset="2"/>
          <a:buChar char="l"/>
          <a:defRPr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3034</TotalTime>
  <Pages>0</Pages>
  <Words>984</Words>
  <Characters>0</Characters>
  <Application>Microsoft Office PowerPoint</Application>
  <DocSecurity>0</DocSecurity>
  <PresentationFormat>全屏显示(4:3)</PresentationFormat>
  <Lines>0</Lines>
  <Paragraphs>101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shichen</dc:creator>
  <cp:lastModifiedBy>徐贤军</cp:lastModifiedBy>
  <cp:revision>548</cp:revision>
  <dcterms:created xsi:type="dcterms:W3CDTF">2013-03-28T01:11:00Z</dcterms:created>
  <dcterms:modified xsi:type="dcterms:W3CDTF">2015-01-22T05:46:03Z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