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52149a72cb004ec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handoutMasterIdLst>
    <p:handoutMasterId r:id="rId18"/>
  </p:handoutMasterIdLst>
  <p:sldIdLst>
    <p:sldId id="267" r:id="rId2"/>
    <p:sldId id="314" r:id="rId3"/>
    <p:sldId id="264" r:id="rId4"/>
    <p:sldId id="316" r:id="rId5"/>
    <p:sldId id="315" r:id="rId6"/>
    <p:sldId id="353" r:id="rId7"/>
    <p:sldId id="317" r:id="rId8"/>
    <p:sldId id="363" r:id="rId9"/>
    <p:sldId id="369" r:id="rId10"/>
    <p:sldId id="368" r:id="rId11"/>
    <p:sldId id="350" r:id="rId12"/>
    <p:sldId id="352" r:id="rId13"/>
    <p:sldId id="341" r:id="rId14"/>
    <p:sldId id="365" r:id="rId15"/>
    <p:sldId id="33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8B5"/>
    <a:srgbClr val="BF6861"/>
    <a:srgbClr val="FFCCFF"/>
    <a:srgbClr val="EEE2E2"/>
    <a:srgbClr val="967A7A"/>
    <a:srgbClr val="ECD2D0"/>
    <a:srgbClr val="D3C7C7"/>
    <a:srgbClr val="E9E3E3"/>
    <a:srgbClr val="934754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9485" autoAdjust="0"/>
  </p:normalViewPr>
  <p:slideViewPr>
    <p:cSldViewPr>
      <p:cViewPr varScale="1">
        <p:scale>
          <a:sx n="73" d="100"/>
          <a:sy n="73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1C1AD-B7F3-4538-BF62-8D675D8AB856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B6B8D-CA0B-45CC-8827-5EB497F9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11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D0CC-18C1-4F3D-898E-A7ADBA21521A}" type="datetimeFigureOut">
              <a:rPr lang="zh-CN" altLang="en-US" smtClean="0"/>
              <a:pPr/>
              <a:t>2016/7/15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7329-8BB0-44A8-BFFC-3D552A6EE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2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 proxy</a:t>
            </a:r>
            <a:r>
              <a:rPr lang="zh-CN" altLang="en-US" dirty="0"/>
              <a:t>指向主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客户端配置从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检测是否正在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发出命令阻塞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检查传播完成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proxy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指向从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客户端配置从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指向从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E90F-32A6-4751-986C-85FA1CCF03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9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188640"/>
            <a:ext cx="8784976" cy="4896544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5760640" cy="1944216"/>
          </a:xfrm>
        </p:spPr>
        <p:txBody>
          <a:bodyPr anchor="t" anchorCtr="0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1771" y="3645024"/>
            <a:ext cx="2686481" cy="115212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71" y="5580405"/>
            <a:ext cx="2880320" cy="824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552" y="5877272"/>
            <a:ext cx="100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www.jd.com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80488" y="3245779"/>
            <a:ext cx="75830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80488" y="3212976"/>
            <a:ext cx="75830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0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164" y="836712"/>
            <a:ext cx="8229600" cy="547260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7A8D-BEC6-4125-A7D5-9A42919565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4678" y="6495651"/>
            <a:ext cx="100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2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www.jd.com</a:t>
            </a:r>
            <a:endParaRPr lang="zh-CN" altLang="en-U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1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47260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47260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3CE7A8D-BEC6-4125-A7D5-9A42919565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4678" y="6495651"/>
            <a:ext cx="100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2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www.jd.com</a:t>
            </a:r>
            <a:endParaRPr lang="zh-CN" altLang="en-U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4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3CE7A8D-BEC6-4125-A7D5-9A42919565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4678" y="6495651"/>
            <a:ext cx="100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2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www.jd.com</a:t>
            </a:r>
            <a:endParaRPr lang="zh-CN" altLang="en-U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zh-CN"/>
              <a:t>Page </a:t>
            </a:r>
            <a:fld id="{E3CE7A8D-BEC6-4125-A7D5-9A42919565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678" y="6495651"/>
            <a:ext cx="100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2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www.jd.com</a:t>
            </a:r>
            <a:endParaRPr lang="zh-CN" altLang="en-U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9512" y="3813754"/>
            <a:ext cx="8784976" cy="2857740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93096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2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188640"/>
            <a:ext cx="8784976" cy="4896544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71" y="5580405"/>
            <a:ext cx="2880320" cy="824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1030374"/>
            <a:ext cx="49023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Thanks!</a:t>
            </a:r>
            <a:endParaRPr lang="zh-CN" altLang="en-US" sz="1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5711771" y="3645024"/>
            <a:ext cx="2686481" cy="115212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780488" y="3245779"/>
            <a:ext cx="75830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0488" y="3212976"/>
            <a:ext cx="75830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2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9878" y="836712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80238" y="6484618"/>
            <a:ext cx="87444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7A8D-BEC6-4125-A7D5-9A42919565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1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mbria" pitchFamily="18" charset="0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Wingdings" pitchFamily="2" charset="2"/>
        <a:buChar char="²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7560840" cy="1944216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华文楷体" pitchFamily="2" charset="-122"/>
                <a:ea typeface="华文楷体" pitchFamily="2" charset="-122"/>
              </a:rPr>
              <a:t>JIMDB</a:t>
            </a:r>
            <a:r>
              <a:rPr lang="zh-CN" altLang="en-US" sz="4800" dirty="0">
                <a:latin typeface="华文楷体" pitchFamily="2" charset="-122"/>
                <a:ea typeface="华文楷体" pitchFamily="2" charset="-122"/>
              </a:rPr>
              <a:t>新特性及其</a:t>
            </a:r>
            <a:r>
              <a:rPr lang="en-US" altLang="zh-CN" sz="4800" dirty="0">
                <a:latin typeface="华文楷体" pitchFamily="2" charset="-122"/>
                <a:ea typeface="华文楷体" pitchFamily="2" charset="-122"/>
              </a:rPr>
              <a:t>618</a:t>
            </a:r>
            <a:r>
              <a:rPr lang="zh-CN" altLang="en-US" sz="4800" dirty="0">
                <a:latin typeface="华文楷体" pitchFamily="2" charset="-122"/>
                <a:ea typeface="华文楷体" pitchFamily="2" charset="-122"/>
              </a:rPr>
              <a:t>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27984" y="3573016"/>
            <a:ext cx="3898260" cy="86409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2016-07-11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4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replication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691680" y="2262847"/>
            <a:ext cx="1512168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192.168.1.2:6379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709980" y="3992957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192.168.1.4:6379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2640422" y="3992957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192.168.1.5:6379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stCxn id="19" idx="0"/>
            <a:endCxn id="18" idx="2"/>
          </p:cNvCxnSpPr>
          <p:nvPr/>
        </p:nvCxnSpPr>
        <p:spPr>
          <a:xfrm flipV="1">
            <a:off x="1466064" y="2622887"/>
            <a:ext cx="981700" cy="137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0"/>
            <a:endCxn id="18" idx="2"/>
          </p:cNvCxnSpPr>
          <p:nvPr/>
        </p:nvCxnSpPr>
        <p:spPr>
          <a:xfrm flipH="1" flipV="1">
            <a:off x="2447764" y="2622887"/>
            <a:ext cx="948742" cy="137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6083032" y="2262847"/>
            <a:ext cx="1703122" cy="2145015"/>
            <a:chOff x="6083032" y="2262847"/>
            <a:chExt cx="1703122" cy="2145015"/>
          </a:xfrm>
        </p:grpSpPr>
        <p:sp>
          <p:nvSpPr>
            <p:cNvPr id="23" name="圆角矩形 22"/>
            <p:cNvSpPr/>
            <p:nvPr/>
          </p:nvSpPr>
          <p:spPr>
            <a:xfrm>
              <a:off x="6083032" y="226284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192.168.1.4:6379</a:t>
              </a:r>
              <a:endParaRPr lang="zh-CN" altLang="en-US" sz="1400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083032" y="4047822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192.168.1.5:6379</a:t>
              </a:r>
              <a:endParaRPr lang="zh-CN" altLang="en-US" sz="1400" dirty="0"/>
            </a:p>
          </p:txBody>
        </p:sp>
        <p:cxnSp>
          <p:nvCxnSpPr>
            <p:cNvPr id="25" name="直接箭头连接符 24"/>
            <p:cNvCxnSpPr>
              <a:stCxn id="24" idx="0"/>
              <a:endCxn id="23" idx="2"/>
            </p:cNvCxnSpPr>
            <p:nvPr/>
          </p:nvCxnSpPr>
          <p:spPr>
            <a:xfrm flipV="1">
              <a:off x="6839116" y="2622887"/>
              <a:ext cx="0" cy="142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6420274" y="3125141"/>
              <a:ext cx="1365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增量复制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21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</a:t>
            </a:r>
            <a:r>
              <a:rPr lang="en-US" altLang="zh-CN" dirty="0" err="1"/>
              <a:t>config</a:t>
            </a:r>
            <a:r>
              <a:rPr lang="en-US" altLang="zh-CN" dirty="0"/>
              <a:t> dispatch</a:t>
            </a:r>
            <a:endParaRPr lang="zh-CN" altLang="en-US" dirty="0"/>
          </a:p>
        </p:txBody>
      </p:sp>
      <p:pic>
        <p:nvPicPr>
          <p:cNvPr id="4098" name="Picture 2" descr="网页实时聊天之js和jQuery实现&lt;strong&gt;ajax&lt;/strong&gt;长轮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23244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355976" y="4047099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B4B4B"/>
                </a:solidFill>
                <a:latin typeface="Verdana" panose="020B0604030504040204" pitchFamily="34" charset="0"/>
              </a:rPr>
              <a:t>在无消息的情况下不会频繁的请求</a:t>
            </a:r>
            <a:r>
              <a:rPr lang="en-US" altLang="zh-CN" dirty="0">
                <a:solidFill>
                  <a:srgbClr val="4B4B4B"/>
                </a:solidFill>
                <a:latin typeface="Verdana" panose="020B0604030504040204" pitchFamily="34" charset="0"/>
              </a:rPr>
              <a:t>/</a:t>
            </a:r>
            <a:r>
              <a:rPr lang="zh-CN" altLang="en-US" dirty="0">
                <a:solidFill>
                  <a:srgbClr val="4B4B4B"/>
                </a:solidFill>
                <a:latin typeface="Verdana" panose="020B0604030504040204" pitchFamily="34" charset="0"/>
              </a:rPr>
              <a:t>更及时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40470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B4B4B"/>
                </a:solidFill>
                <a:latin typeface="Verdana" panose="020B0604030504040204" pitchFamily="34" charset="0"/>
              </a:rPr>
              <a:t>请求中有大半是无用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229594" y="4076146"/>
            <a:ext cx="936104" cy="342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3"/>
          <p:cNvSpPr>
            <a:spLocks noGrp="1"/>
          </p:cNvSpPr>
          <p:nvPr>
            <p:ph idx="1"/>
          </p:nvPr>
        </p:nvSpPr>
        <p:spPr>
          <a:xfrm>
            <a:off x="633552" y="4460704"/>
            <a:ext cx="7610856" cy="92941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1700" dirty="0">
                <a:solidFill>
                  <a:prstClr val="black"/>
                </a:solidFill>
              </a:rPr>
              <a:t>Long polling</a:t>
            </a:r>
            <a:r>
              <a:rPr lang="zh-CN" altLang="en-US" sz="1700" dirty="0">
                <a:solidFill>
                  <a:prstClr val="black"/>
                </a:solidFill>
              </a:rPr>
              <a:t>：</a:t>
            </a:r>
            <a:endParaRPr lang="en-US" altLang="zh-CN" sz="1700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无需重启应用，远程动态下发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内容占位符 3"/>
          <p:cNvSpPr txBox="1">
            <a:spLocks/>
          </p:cNvSpPr>
          <p:nvPr/>
        </p:nvSpPr>
        <p:spPr>
          <a:xfrm>
            <a:off x="630985" y="5517232"/>
            <a:ext cx="744998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²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1700" dirty="0">
                <a:solidFill>
                  <a:prstClr val="black"/>
                </a:solidFill>
              </a:rPr>
              <a:t>服务端</a:t>
            </a:r>
            <a:r>
              <a:rPr lang="en-US" altLang="zh-CN" sz="1700" dirty="0">
                <a:solidFill>
                  <a:prstClr val="black"/>
                </a:solidFill>
              </a:rPr>
              <a:t>Failover</a:t>
            </a:r>
            <a:r>
              <a:rPr lang="zh-CN" altLang="en-US" sz="1700" dirty="0">
                <a:solidFill>
                  <a:prstClr val="black"/>
                </a:solidFill>
              </a:rPr>
              <a:t>以及扩容过程中，客户端无需重启，不影响生产。</a:t>
            </a:r>
          </a:p>
        </p:txBody>
      </p:sp>
    </p:spTree>
    <p:extLst>
      <p:ext uri="{BB962C8B-B14F-4D97-AF65-F5344CB8AC3E}">
        <p14:creationId xmlns:p14="http://schemas.microsoft.com/office/powerpoint/2010/main" val="72862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7543" y="116632"/>
            <a:ext cx="561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New user web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interface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4915992" cy="3087207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84984"/>
            <a:ext cx="4577015" cy="252028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97" y="996106"/>
            <a:ext cx="3173367" cy="1526531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7" y="4264795"/>
            <a:ext cx="3232490" cy="16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5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3357951"/>
            <a:ext cx="8352928" cy="316739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集群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读写分离</a:t>
            </a:r>
          </a:p>
        </p:txBody>
      </p:sp>
      <p:sp>
        <p:nvSpPr>
          <p:cNvPr id="28" name="矩形 27"/>
          <p:cNvSpPr/>
          <p:nvPr/>
        </p:nvSpPr>
        <p:spPr>
          <a:xfrm>
            <a:off x="395536" y="792870"/>
            <a:ext cx="3394720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读流量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读写分离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读流量在副本间均衡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5813" y="3685699"/>
            <a:ext cx="3520008" cy="2511896"/>
            <a:chOff x="616289" y="3036668"/>
            <a:chExt cx="3520008" cy="2511896"/>
          </a:xfrm>
        </p:grpSpPr>
        <p:sp>
          <p:nvSpPr>
            <p:cNvPr id="10" name="矩形 9"/>
            <p:cNvSpPr/>
            <p:nvPr/>
          </p:nvSpPr>
          <p:spPr>
            <a:xfrm>
              <a:off x="616289" y="3036668"/>
              <a:ext cx="3520008" cy="251189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anchor="t" anchorCtr="0"/>
            <a:lstStyle/>
            <a:p>
              <a:pPr algn="ctr">
                <a:defRPr/>
              </a:pPr>
              <a:r>
                <a:rPr lang="zh-CN" altLang="en-US" sz="1400" dirty="0"/>
                <a:t>分片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620209" y="3212976"/>
              <a:ext cx="1512168" cy="3600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廊坊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64125" y="4268003"/>
              <a:ext cx="1512168" cy="3600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廊坊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376293" y="494308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马驹桥</a:t>
              </a:r>
            </a:p>
          </p:txBody>
        </p:sp>
        <p:cxnSp>
          <p:nvCxnSpPr>
            <p:cNvPr id="7" name="直接箭头连接符 6"/>
            <p:cNvCxnSpPr>
              <a:stCxn id="5" idx="0"/>
              <a:endCxn id="4" idx="2"/>
            </p:cNvCxnSpPr>
            <p:nvPr/>
          </p:nvCxnSpPr>
          <p:spPr>
            <a:xfrm flipV="1">
              <a:off x="1620209" y="3573016"/>
              <a:ext cx="756084" cy="694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6" idx="0"/>
              <a:endCxn id="4" idx="2"/>
            </p:cNvCxnSpPr>
            <p:nvPr/>
          </p:nvCxnSpPr>
          <p:spPr>
            <a:xfrm flipH="1" flipV="1">
              <a:off x="2376293" y="3573016"/>
              <a:ext cx="756084" cy="1370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673860" y="3685699"/>
            <a:ext cx="3520008" cy="2511896"/>
            <a:chOff x="616289" y="3036668"/>
            <a:chExt cx="3520008" cy="2511896"/>
          </a:xfrm>
        </p:grpSpPr>
        <p:sp>
          <p:nvSpPr>
            <p:cNvPr id="16" name="矩形 15"/>
            <p:cNvSpPr/>
            <p:nvPr/>
          </p:nvSpPr>
          <p:spPr>
            <a:xfrm>
              <a:off x="616289" y="3036668"/>
              <a:ext cx="3520008" cy="251189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anchor="t" anchorCtr="0"/>
            <a:lstStyle/>
            <a:p>
              <a:pPr algn="ctr">
                <a:defRPr/>
              </a:pPr>
              <a:r>
                <a:rPr lang="zh-CN" altLang="en-US" sz="1400" dirty="0"/>
                <a:t>分片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620209" y="3212976"/>
              <a:ext cx="1512168" cy="3600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廊坊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40207" y="4284879"/>
              <a:ext cx="1512168" cy="3600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廊坊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376293" y="494308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马驹桥</a:t>
              </a:r>
            </a:p>
          </p:txBody>
        </p:sp>
        <p:cxnSp>
          <p:nvCxnSpPr>
            <p:cNvPr id="20" name="直接箭头连接符 19"/>
            <p:cNvCxnSpPr>
              <a:stCxn id="18" idx="0"/>
              <a:endCxn id="17" idx="2"/>
            </p:cNvCxnSpPr>
            <p:nvPr/>
          </p:nvCxnSpPr>
          <p:spPr>
            <a:xfrm flipV="1">
              <a:off x="1496291" y="3573016"/>
              <a:ext cx="880002" cy="71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9" idx="0"/>
              <a:endCxn id="17" idx="2"/>
            </p:cNvCxnSpPr>
            <p:nvPr/>
          </p:nvCxnSpPr>
          <p:spPr>
            <a:xfrm flipH="1" flipV="1">
              <a:off x="2376293" y="3573016"/>
              <a:ext cx="756084" cy="1370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289748" y="3780490"/>
            <a:ext cx="6272647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Group1/</a:t>
            </a:r>
            <a:r>
              <a:rPr lang="zh-CN" altLang="en-US" sz="3200" dirty="0">
                <a:solidFill>
                  <a:schemeClr val="tx1"/>
                </a:solidFill>
              </a:rPr>
              <a:t>写</a:t>
            </a:r>
          </a:p>
        </p:txBody>
      </p:sp>
      <p:sp>
        <p:nvSpPr>
          <p:cNvPr id="25" name="矩形 24"/>
          <p:cNvSpPr/>
          <p:nvPr/>
        </p:nvSpPr>
        <p:spPr>
          <a:xfrm>
            <a:off x="668937" y="4809022"/>
            <a:ext cx="5991295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Group2/</a:t>
            </a:r>
            <a:r>
              <a:rPr lang="zh-CN" altLang="en-US" sz="3200" dirty="0">
                <a:solidFill>
                  <a:schemeClr val="tx1"/>
                </a:solidFill>
              </a:rPr>
              <a:t>廊坊读</a:t>
            </a:r>
          </a:p>
        </p:txBody>
      </p:sp>
      <p:sp>
        <p:nvSpPr>
          <p:cNvPr id="26" name="矩形 25"/>
          <p:cNvSpPr/>
          <p:nvPr/>
        </p:nvSpPr>
        <p:spPr>
          <a:xfrm>
            <a:off x="2161101" y="5509974"/>
            <a:ext cx="5991295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Group2/</a:t>
            </a:r>
            <a:r>
              <a:rPr lang="zh-CN" altLang="en-US" sz="3200" dirty="0">
                <a:solidFill>
                  <a:schemeClr val="tx1"/>
                </a:solidFill>
              </a:rPr>
              <a:t>马驹桥读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80" y="897132"/>
            <a:ext cx="5049584" cy="22804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7" y="2467378"/>
            <a:ext cx="3025924" cy="4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1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618</a:t>
            </a:r>
            <a:endParaRPr lang="zh-CN" altLang="en-US" dirty="0"/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611560" y="908720"/>
            <a:ext cx="7920880" cy="482453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提前扩容（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月份、</a:t>
            </a:r>
            <a:r>
              <a:rPr lang="en-US" altLang="zh-CN" dirty="0">
                <a:solidFill>
                  <a:prstClr val="black"/>
                </a:solidFill>
              </a:rPr>
              <a:t>4</a:t>
            </a:r>
            <a:r>
              <a:rPr lang="zh-CN" altLang="en-US" dirty="0">
                <a:solidFill>
                  <a:prstClr val="black"/>
                </a:solidFill>
              </a:rPr>
              <a:t>月份、</a:t>
            </a:r>
            <a:r>
              <a:rPr lang="en-US" altLang="zh-CN" dirty="0">
                <a:solidFill>
                  <a:prstClr val="black"/>
                </a:solidFill>
              </a:rPr>
              <a:t>5</a:t>
            </a:r>
            <a:r>
              <a:rPr lang="zh-CN" altLang="en-US" dirty="0">
                <a:solidFill>
                  <a:prstClr val="black"/>
                </a:solidFill>
              </a:rPr>
              <a:t>月份）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Promise</a:t>
            </a:r>
            <a:r>
              <a:rPr lang="zh-CN" altLang="en-US" dirty="0">
                <a:solidFill>
                  <a:prstClr val="black"/>
                </a:solidFill>
              </a:rPr>
              <a:t>集群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发现热点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更换</a:t>
            </a:r>
            <a:r>
              <a:rPr lang="en-US" altLang="zh-CN" dirty="0" err="1">
                <a:solidFill>
                  <a:prstClr val="black"/>
                </a:solidFill>
              </a:rPr>
              <a:t>aoc</a:t>
            </a:r>
            <a:r>
              <a:rPr lang="zh-CN" altLang="en-US" dirty="0">
                <a:solidFill>
                  <a:prstClr val="black"/>
                </a:solidFill>
              </a:rPr>
              <a:t>线缆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批量补从去从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5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560840" cy="1944216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itchFamily="2" charset="-122"/>
                <a:ea typeface="华文楷体" pitchFamily="2" charset="-122"/>
              </a:rPr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3501008"/>
            <a:ext cx="5184576" cy="129614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Question?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20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Pains, No Motivations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容错能力</a:t>
            </a:r>
            <a:endParaRPr lang="en-US" altLang="zh-CN" dirty="0"/>
          </a:p>
          <a:p>
            <a:r>
              <a:rPr lang="zh-CN" altLang="en-US" dirty="0"/>
              <a:t>内存超标</a:t>
            </a:r>
            <a:endParaRPr lang="en-US" altLang="zh-CN" dirty="0"/>
          </a:p>
          <a:p>
            <a:r>
              <a:rPr lang="zh-CN" altLang="en-US" dirty="0"/>
              <a:t>性能下降</a:t>
            </a:r>
            <a:endParaRPr lang="en-US" altLang="zh-CN" dirty="0"/>
          </a:p>
          <a:p>
            <a:r>
              <a:rPr lang="zh-CN" altLang="en-US" dirty="0"/>
              <a:t>故障恢复耗时长</a:t>
            </a:r>
            <a:endParaRPr lang="en-US" altLang="zh-CN" dirty="0"/>
          </a:p>
          <a:p>
            <a:r>
              <a:rPr lang="zh-CN" altLang="en-US" dirty="0"/>
              <a:t>难以扩展</a:t>
            </a:r>
            <a:endParaRPr lang="en-US" altLang="zh-CN" dirty="0"/>
          </a:p>
          <a:p>
            <a:r>
              <a:rPr lang="en-US" altLang="zh-CN" dirty="0"/>
              <a:t>…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52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容错能力</a:t>
            </a:r>
            <a:r>
              <a:rPr lang="en-US" altLang="zh-CN" dirty="0"/>
              <a:t>(failover</a:t>
            </a:r>
            <a:r>
              <a:rPr lang="zh-CN" altLang="en-US" dirty="0"/>
              <a:t>后机房保持不变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内存超标</a:t>
            </a:r>
            <a:r>
              <a:rPr lang="en-US" altLang="zh-CN" dirty="0"/>
              <a:t>(</a:t>
            </a:r>
            <a:r>
              <a:rPr lang="zh-CN" altLang="en-US" dirty="0"/>
              <a:t>分片增加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性能下降</a:t>
            </a:r>
            <a:r>
              <a:rPr lang="en-US" altLang="zh-CN" dirty="0"/>
              <a:t>(</a:t>
            </a:r>
            <a:r>
              <a:rPr lang="zh-CN" altLang="en-US" dirty="0"/>
              <a:t>流量、</a:t>
            </a:r>
            <a:r>
              <a:rPr lang="en-US" altLang="zh-CN" dirty="0"/>
              <a:t>ops)</a:t>
            </a:r>
          </a:p>
          <a:p>
            <a:r>
              <a:rPr lang="zh-CN" altLang="en-US" dirty="0"/>
              <a:t>更好的增量复制</a:t>
            </a:r>
          </a:p>
          <a:p>
            <a:r>
              <a:rPr lang="zh-CN" altLang="en-US" dirty="0"/>
              <a:t>故障恢复耗时长</a:t>
            </a:r>
            <a:r>
              <a:rPr lang="en-US" altLang="zh-CN" dirty="0"/>
              <a:t>(</a:t>
            </a:r>
            <a:r>
              <a:rPr lang="zh-CN" altLang="en-US" dirty="0"/>
              <a:t>长轮询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新的管理平台</a:t>
            </a:r>
          </a:p>
          <a:p>
            <a:r>
              <a:rPr lang="zh-CN" altLang="en-US" dirty="0"/>
              <a:t>读写分离</a:t>
            </a:r>
          </a:p>
        </p:txBody>
      </p:sp>
    </p:spTree>
    <p:extLst>
      <p:ext uri="{BB962C8B-B14F-4D97-AF65-F5344CB8AC3E}">
        <p14:creationId xmlns:p14="http://schemas.microsoft.com/office/powerpoint/2010/main" val="116536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20"/>
            <a:ext cx="10081120" cy="52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7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failover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13509" y="908720"/>
            <a:ext cx="3970459" cy="174494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集群</a:t>
            </a:r>
          </a:p>
        </p:txBody>
      </p:sp>
      <p:sp>
        <p:nvSpPr>
          <p:cNvPr id="36" name="矩形 35"/>
          <p:cNvSpPr/>
          <p:nvPr/>
        </p:nvSpPr>
        <p:spPr>
          <a:xfrm>
            <a:off x="439586" y="995504"/>
            <a:ext cx="943026" cy="14707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分片</a:t>
            </a:r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452287" y="1293475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10" name="圆角矩形 9"/>
          <p:cNvSpPr>
            <a:spLocks noChangeAspect="1"/>
          </p:cNvSpPr>
          <p:nvPr/>
        </p:nvSpPr>
        <p:spPr>
          <a:xfrm>
            <a:off x="468186" y="1884974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37" name="圆角矩形 36"/>
          <p:cNvSpPr>
            <a:spLocks noChangeAspect="1"/>
          </p:cNvSpPr>
          <p:nvPr/>
        </p:nvSpPr>
        <p:spPr>
          <a:xfrm>
            <a:off x="1366712" y="1293475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40" name="圆角矩形 39"/>
          <p:cNvSpPr>
            <a:spLocks noChangeAspect="1"/>
          </p:cNvSpPr>
          <p:nvPr/>
        </p:nvSpPr>
        <p:spPr>
          <a:xfrm>
            <a:off x="1382611" y="1884974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41" name="圆角矩形 40"/>
          <p:cNvSpPr>
            <a:spLocks noChangeAspect="1"/>
          </p:cNvSpPr>
          <p:nvPr/>
        </p:nvSpPr>
        <p:spPr>
          <a:xfrm>
            <a:off x="2281139" y="1293475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42" name="圆角矩形 41"/>
          <p:cNvSpPr>
            <a:spLocks noChangeAspect="1"/>
          </p:cNvSpPr>
          <p:nvPr/>
        </p:nvSpPr>
        <p:spPr>
          <a:xfrm>
            <a:off x="2297038" y="1884974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45" name="圆角矩形 44"/>
          <p:cNvSpPr>
            <a:spLocks noChangeAspect="1"/>
          </p:cNvSpPr>
          <p:nvPr/>
        </p:nvSpPr>
        <p:spPr>
          <a:xfrm>
            <a:off x="3198763" y="1293474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46" name="圆角矩形 45"/>
          <p:cNvSpPr>
            <a:spLocks noChangeAspect="1"/>
          </p:cNvSpPr>
          <p:nvPr/>
        </p:nvSpPr>
        <p:spPr>
          <a:xfrm>
            <a:off x="3206713" y="1884974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47" name="矩形 46"/>
          <p:cNvSpPr/>
          <p:nvPr/>
        </p:nvSpPr>
        <p:spPr>
          <a:xfrm>
            <a:off x="4825093" y="908720"/>
            <a:ext cx="4006316" cy="174494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集群</a:t>
            </a:r>
          </a:p>
        </p:txBody>
      </p:sp>
      <p:sp>
        <p:nvSpPr>
          <p:cNvPr id="48" name="矩形 47"/>
          <p:cNvSpPr/>
          <p:nvPr/>
        </p:nvSpPr>
        <p:spPr>
          <a:xfrm>
            <a:off x="4987027" y="995504"/>
            <a:ext cx="943026" cy="14707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分片</a:t>
            </a:r>
          </a:p>
        </p:txBody>
      </p:sp>
      <p:sp>
        <p:nvSpPr>
          <p:cNvPr id="49" name="圆角矩形 48"/>
          <p:cNvSpPr>
            <a:spLocks noChangeAspect="1"/>
          </p:cNvSpPr>
          <p:nvPr/>
        </p:nvSpPr>
        <p:spPr>
          <a:xfrm>
            <a:off x="4999728" y="1293475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50" name="圆角矩形 49"/>
          <p:cNvSpPr>
            <a:spLocks noChangeAspect="1"/>
          </p:cNvSpPr>
          <p:nvPr/>
        </p:nvSpPr>
        <p:spPr>
          <a:xfrm>
            <a:off x="5015627" y="1884974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51" name="圆角矩形 50"/>
          <p:cNvSpPr>
            <a:spLocks noChangeAspect="1"/>
          </p:cNvSpPr>
          <p:nvPr/>
        </p:nvSpPr>
        <p:spPr>
          <a:xfrm>
            <a:off x="5914153" y="1293475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52" name="圆角矩形 51"/>
          <p:cNvSpPr>
            <a:spLocks noChangeAspect="1"/>
          </p:cNvSpPr>
          <p:nvPr/>
        </p:nvSpPr>
        <p:spPr>
          <a:xfrm>
            <a:off x="5930052" y="1884974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53" name="圆角矩形 52"/>
          <p:cNvSpPr>
            <a:spLocks noChangeAspect="1"/>
          </p:cNvSpPr>
          <p:nvPr/>
        </p:nvSpPr>
        <p:spPr>
          <a:xfrm>
            <a:off x="6828580" y="1293475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55" name="圆角矩形 54"/>
          <p:cNvSpPr>
            <a:spLocks noChangeAspect="1"/>
          </p:cNvSpPr>
          <p:nvPr/>
        </p:nvSpPr>
        <p:spPr>
          <a:xfrm>
            <a:off x="7746204" y="1293474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56" name="圆角矩形 55"/>
          <p:cNvSpPr>
            <a:spLocks noChangeAspect="1"/>
          </p:cNvSpPr>
          <p:nvPr/>
        </p:nvSpPr>
        <p:spPr>
          <a:xfrm>
            <a:off x="7754154" y="1884974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3" name="乘号 2"/>
          <p:cNvSpPr/>
          <p:nvPr/>
        </p:nvSpPr>
        <p:spPr>
          <a:xfrm>
            <a:off x="2807841" y="1420109"/>
            <a:ext cx="382974" cy="360000"/>
          </a:xfrm>
          <a:prstGeom prst="mathMultiply">
            <a:avLst/>
          </a:prstGeom>
          <a:ln w="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/>
        </p:nvSpPr>
        <p:spPr>
          <a:xfrm>
            <a:off x="2680664" y="1713011"/>
            <a:ext cx="114477" cy="362613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>
            <a:off x="4296713" y="1632351"/>
            <a:ext cx="515635" cy="295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02572" y="2852936"/>
            <a:ext cx="3970459" cy="174494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集群</a:t>
            </a:r>
          </a:p>
        </p:txBody>
      </p:sp>
      <p:sp>
        <p:nvSpPr>
          <p:cNvPr id="84" name="矩形 83"/>
          <p:cNvSpPr/>
          <p:nvPr/>
        </p:nvSpPr>
        <p:spPr>
          <a:xfrm>
            <a:off x="428649" y="2939720"/>
            <a:ext cx="943026" cy="14707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分片</a:t>
            </a:r>
          </a:p>
        </p:txBody>
      </p:sp>
      <p:sp>
        <p:nvSpPr>
          <p:cNvPr id="85" name="圆角矩形 84"/>
          <p:cNvSpPr>
            <a:spLocks noChangeAspect="1"/>
          </p:cNvSpPr>
          <p:nvPr/>
        </p:nvSpPr>
        <p:spPr>
          <a:xfrm>
            <a:off x="441350" y="3237691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86" name="圆角矩形 85"/>
          <p:cNvSpPr>
            <a:spLocks noChangeAspect="1"/>
          </p:cNvSpPr>
          <p:nvPr/>
        </p:nvSpPr>
        <p:spPr>
          <a:xfrm>
            <a:off x="457249" y="3829190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87" name="圆角矩形 86"/>
          <p:cNvSpPr>
            <a:spLocks noChangeAspect="1"/>
          </p:cNvSpPr>
          <p:nvPr/>
        </p:nvSpPr>
        <p:spPr>
          <a:xfrm>
            <a:off x="1355775" y="3237691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88" name="圆角矩形 87"/>
          <p:cNvSpPr>
            <a:spLocks noChangeAspect="1"/>
          </p:cNvSpPr>
          <p:nvPr/>
        </p:nvSpPr>
        <p:spPr>
          <a:xfrm>
            <a:off x="1371674" y="3829190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89" name="圆角矩形 88"/>
          <p:cNvSpPr>
            <a:spLocks noChangeAspect="1"/>
          </p:cNvSpPr>
          <p:nvPr/>
        </p:nvSpPr>
        <p:spPr>
          <a:xfrm>
            <a:off x="2270202" y="3237691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90" name="圆角矩形 89"/>
          <p:cNvSpPr>
            <a:spLocks noChangeAspect="1"/>
          </p:cNvSpPr>
          <p:nvPr/>
        </p:nvSpPr>
        <p:spPr>
          <a:xfrm>
            <a:off x="2286101" y="3829190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91" name="圆角矩形 90"/>
          <p:cNvSpPr>
            <a:spLocks noChangeAspect="1"/>
          </p:cNvSpPr>
          <p:nvPr/>
        </p:nvSpPr>
        <p:spPr>
          <a:xfrm>
            <a:off x="3187826" y="3237690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92" name="圆角矩形 91"/>
          <p:cNvSpPr>
            <a:spLocks noChangeAspect="1"/>
          </p:cNvSpPr>
          <p:nvPr/>
        </p:nvSpPr>
        <p:spPr>
          <a:xfrm>
            <a:off x="3195776" y="3829190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93" name="矩形 92"/>
          <p:cNvSpPr/>
          <p:nvPr/>
        </p:nvSpPr>
        <p:spPr>
          <a:xfrm>
            <a:off x="4814156" y="2852936"/>
            <a:ext cx="4006316" cy="174494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集群</a:t>
            </a:r>
          </a:p>
        </p:txBody>
      </p:sp>
      <p:sp>
        <p:nvSpPr>
          <p:cNvPr id="94" name="矩形 93"/>
          <p:cNvSpPr/>
          <p:nvPr/>
        </p:nvSpPr>
        <p:spPr>
          <a:xfrm>
            <a:off x="4976090" y="2939720"/>
            <a:ext cx="943026" cy="14707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分片</a:t>
            </a:r>
          </a:p>
        </p:txBody>
      </p:sp>
      <p:sp>
        <p:nvSpPr>
          <p:cNvPr id="95" name="圆角矩形 94"/>
          <p:cNvSpPr>
            <a:spLocks noChangeAspect="1"/>
          </p:cNvSpPr>
          <p:nvPr/>
        </p:nvSpPr>
        <p:spPr>
          <a:xfrm>
            <a:off x="4988791" y="3237691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96" name="圆角矩形 95"/>
          <p:cNvSpPr>
            <a:spLocks noChangeAspect="1"/>
          </p:cNvSpPr>
          <p:nvPr/>
        </p:nvSpPr>
        <p:spPr>
          <a:xfrm>
            <a:off x="5004690" y="3829190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97" name="圆角矩形 96"/>
          <p:cNvSpPr>
            <a:spLocks noChangeAspect="1"/>
          </p:cNvSpPr>
          <p:nvPr/>
        </p:nvSpPr>
        <p:spPr>
          <a:xfrm>
            <a:off x="5903216" y="3237691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98" name="圆角矩形 97"/>
          <p:cNvSpPr>
            <a:spLocks noChangeAspect="1"/>
          </p:cNvSpPr>
          <p:nvPr/>
        </p:nvSpPr>
        <p:spPr>
          <a:xfrm>
            <a:off x="5919115" y="3829190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99" name="圆角矩形 98"/>
          <p:cNvSpPr>
            <a:spLocks noChangeAspect="1"/>
          </p:cNvSpPr>
          <p:nvPr/>
        </p:nvSpPr>
        <p:spPr>
          <a:xfrm>
            <a:off x="6817643" y="3237691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100" name="圆角矩形 99"/>
          <p:cNvSpPr>
            <a:spLocks noChangeAspect="1"/>
          </p:cNvSpPr>
          <p:nvPr/>
        </p:nvSpPr>
        <p:spPr>
          <a:xfrm>
            <a:off x="7735267" y="3237690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101" name="圆角矩形 100"/>
          <p:cNvSpPr>
            <a:spLocks noChangeAspect="1"/>
          </p:cNvSpPr>
          <p:nvPr/>
        </p:nvSpPr>
        <p:spPr>
          <a:xfrm>
            <a:off x="7743217" y="3829190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102" name="乘号 101"/>
          <p:cNvSpPr/>
          <p:nvPr/>
        </p:nvSpPr>
        <p:spPr>
          <a:xfrm>
            <a:off x="2796904" y="3364325"/>
            <a:ext cx="382974" cy="360000"/>
          </a:xfrm>
          <a:prstGeom prst="mathMultiply">
            <a:avLst/>
          </a:prstGeom>
          <a:ln w="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03" name="上箭头 102"/>
          <p:cNvSpPr/>
          <p:nvPr/>
        </p:nvSpPr>
        <p:spPr>
          <a:xfrm>
            <a:off x="2669727" y="3657227"/>
            <a:ext cx="114477" cy="362613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>
            <a:off x="4285776" y="3576567"/>
            <a:ext cx="515635" cy="295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814156" y="4924411"/>
            <a:ext cx="4006316" cy="174494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集群</a:t>
            </a:r>
          </a:p>
        </p:txBody>
      </p:sp>
      <p:sp>
        <p:nvSpPr>
          <p:cNvPr id="116" name="矩形 115"/>
          <p:cNvSpPr/>
          <p:nvPr/>
        </p:nvSpPr>
        <p:spPr>
          <a:xfrm>
            <a:off x="4976090" y="5011195"/>
            <a:ext cx="943026" cy="14707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分片</a:t>
            </a:r>
          </a:p>
        </p:txBody>
      </p:sp>
      <p:sp>
        <p:nvSpPr>
          <p:cNvPr id="117" name="圆角矩形 116"/>
          <p:cNvSpPr>
            <a:spLocks noChangeAspect="1"/>
          </p:cNvSpPr>
          <p:nvPr/>
        </p:nvSpPr>
        <p:spPr>
          <a:xfrm>
            <a:off x="4988791" y="5309166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118" name="圆角矩形 117"/>
          <p:cNvSpPr>
            <a:spLocks noChangeAspect="1"/>
          </p:cNvSpPr>
          <p:nvPr/>
        </p:nvSpPr>
        <p:spPr>
          <a:xfrm>
            <a:off x="5004690" y="5900665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119" name="圆角矩形 118"/>
          <p:cNvSpPr>
            <a:spLocks noChangeAspect="1"/>
          </p:cNvSpPr>
          <p:nvPr/>
        </p:nvSpPr>
        <p:spPr>
          <a:xfrm>
            <a:off x="5903216" y="5309166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120" name="圆角矩形 119"/>
          <p:cNvSpPr>
            <a:spLocks noChangeAspect="1"/>
          </p:cNvSpPr>
          <p:nvPr/>
        </p:nvSpPr>
        <p:spPr>
          <a:xfrm>
            <a:off x="5919115" y="5900665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121" name="圆角矩形 120"/>
          <p:cNvSpPr>
            <a:spLocks noChangeAspect="1"/>
          </p:cNvSpPr>
          <p:nvPr/>
        </p:nvSpPr>
        <p:spPr>
          <a:xfrm>
            <a:off x="6817643" y="5910008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122" name="圆角矩形 121"/>
          <p:cNvSpPr>
            <a:spLocks noChangeAspect="1"/>
          </p:cNvSpPr>
          <p:nvPr/>
        </p:nvSpPr>
        <p:spPr>
          <a:xfrm>
            <a:off x="7735267" y="5309165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123" name="圆角矩形 122"/>
          <p:cNvSpPr>
            <a:spLocks noChangeAspect="1"/>
          </p:cNvSpPr>
          <p:nvPr/>
        </p:nvSpPr>
        <p:spPr>
          <a:xfrm>
            <a:off x="7743217" y="5900665"/>
            <a:ext cx="901725" cy="581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马驹桥</a:t>
            </a:r>
          </a:p>
        </p:txBody>
      </p:sp>
      <p:sp>
        <p:nvSpPr>
          <p:cNvPr id="127" name="圆角矩形 126"/>
          <p:cNvSpPr>
            <a:spLocks noChangeAspect="1"/>
          </p:cNvSpPr>
          <p:nvPr/>
        </p:nvSpPr>
        <p:spPr>
          <a:xfrm>
            <a:off x="6846442" y="3824066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128" name="圆角矩形 127"/>
          <p:cNvSpPr>
            <a:spLocks noChangeAspect="1"/>
          </p:cNvSpPr>
          <p:nvPr/>
        </p:nvSpPr>
        <p:spPr>
          <a:xfrm>
            <a:off x="6828580" y="5299822"/>
            <a:ext cx="917626" cy="5915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廊坊</a:t>
            </a:r>
          </a:p>
        </p:txBody>
      </p:sp>
      <p:sp>
        <p:nvSpPr>
          <p:cNvPr id="125" name="上箭头 124"/>
          <p:cNvSpPr/>
          <p:nvPr/>
        </p:nvSpPr>
        <p:spPr>
          <a:xfrm>
            <a:off x="6951853" y="3666570"/>
            <a:ext cx="114477" cy="362613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29" name="下箭头 128"/>
          <p:cNvSpPr/>
          <p:nvPr/>
        </p:nvSpPr>
        <p:spPr>
          <a:xfrm>
            <a:off x="7479273" y="3666570"/>
            <a:ext cx="144321" cy="367283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下箭头 129"/>
          <p:cNvSpPr/>
          <p:nvPr/>
        </p:nvSpPr>
        <p:spPr>
          <a:xfrm>
            <a:off x="6660233" y="4597885"/>
            <a:ext cx="244808" cy="297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1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server and scaling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233863"/>
            <a:ext cx="53625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392363"/>
            <a:ext cx="441960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32085" y="935461"/>
            <a:ext cx="4572000" cy="10248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Safe Online Re-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Sharding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Based on </a:t>
            </a:r>
            <a:r>
              <a:rPr lang="en-US" altLang="zh-CN" b="1" i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particial</a:t>
            </a:r>
            <a:r>
              <a:rPr lang="en-US" altLang="zh-CN" b="1" i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replication</a:t>
            </a:r>
            <a:endParaRPr lang="zh-CN" altLang="en-US" b="1" i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66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server and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16384 buckets(not </a:t>
            </a:r>
            <a:r>
              <a:rPr lang="en-US" altLang="zh-CN" dirty="0" err="1"/>
              <a:t>redis</a:t>
            </a:r>
            <a:r>
              <a:rPr lang="en-US" altLang="zh-CN" dirty="0"/>
              <a:t> cluster)</a:t>
            </a:r>
          </a:p>
          <a:p>
            <a:r>
              <a:rPr lang="en-US" altLang="zh-CN" dirty="0"/>
              <a:t>Diskless migrate by buckets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03639"/>
            <a:ext cx="7984650" cy="5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1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server and scaling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2084" y="935461"/>
            <a:ext cx="8244372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资源调度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按需使用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进程级别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内存、流量、负载超过阈值（实例扩容）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机器级别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内存、流量、负载超过阈值（实例迁移、扩容）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233" y="2402168"/>
            <a:ext cx="7557243" cy="432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扩容、迁移目的地选择算法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根据历史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天监控数据预测，覆盖历史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天最差情况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负载、内存、流量、</a:t>
            </a:r>
            <a:r>
              <a:rPr lang="en-US" altLang="zh-CN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、磁盘综合评分，综合评分排名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负载、内存、流量、</a:t>
            </a:r>
            <a:r>
              <a:rPr lang="en-US" altLang="zh-CN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、磁盘、实例数设置合格门限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设置过滤器（去除不满足条件的机器）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维持原有机房条件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高流量向低流量迁移，读流量在全平台范围内均衡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084" y="5877272"/>
            <a:ext cx="43286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谨慎缩容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各持续两周处于低位</a:t>
            </a:r>
          </a:p>
        </p:txBody>
      </p:sp>
    </p:spTree>
    <p:extLst>
      <p:ext uri="{BB962C8B-B14F-4D97-AF65-F5344CB8AC3E}">
        <p14:creationId xmlns:p14="http://schemas.microsoft.com/office/powerpoint/2010/main" val="387173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memory/net isolation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</a:p>
          <a:p>
            <a:r>
              <a:rPr lang="en-US" altLang="zh-CN" dirty="0"/>
              <a:t>Registry/image</a:t>
            </a:r>
            <a:r>
              <a:rPr lang="zh-CN" altLang="en-US" dirty="0"/>
              <a:t>（批量操作</a:t>
            </a:r>
            <a:r>
              <a:rPr lang="en-US" altLang="zh-CN" dirty="0"/>
              <a:t>/server</a:t>
            </a:r>
            <a:r>
              <a:rPr lang="zh-CN" altLang="en-US" dirty="0"/>
              <a:t>升级）</a:t>
            </a:r>
            <a:endParaRPr lang="en-US" altLang="zh-CN" dirty="0"/>
          </a:p>
          <a:p>
            <a:r>
              <a:rPr lang="en-US" altLang="zh-CN" dirty="0"/>
              <a:t>Server</a:t>
            </a:r>
            <a:r>
              <a:rPr lang="zh-CN" altLang="en-US" dirty="0"/>
              <a:t>内流控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18940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4284</TotalTime>
  <Words>471</Words>
  <Application>Microsoft Office PowerPoint</Application>
  <PresentationFormat>全屏显示(4:3)</PresentationFormat>
  <Paragraphs>140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仿宋</vt:lpstr>
      <vt:lpstr>黑体</vt:lpstr>
      <vt:lpstr>华文楷体</vt:lpstr>
      <vt:lpstr>宋体</vt:lpstr>
      <vt:lpstr>微软雅黑</vt:lpstr>
      <vt:lpstr>Arial</vt:lpstr>
      <vt:lpstr>Calibri</vt:lpstr>
      <vt:lpstr>Cambria</vt:lpstr>
      <vt:lpstr>Verdana</vt:lpstr>
      <vt:lpstr>Wingdings</vt:lpstr>
      <vt:lpstr>Default Theme</vt:lpstr>
      <vt:lpstr>JIMDB新特性及其618实践</vt:lpstr>
      <vt:lpstr>No Pains, No Motivations</vt:lpstr>
      <vt:lpstr>New features</vt:lpstr>
      <vt:lpstr>overview</vt:lpstr>
      <vt:lpstr>New failover</vt:lpstr>
      <vt:lpstr>New server and scaling</vt:lpstr>
      <vt:lpstr>New server and scaling</vt:lpstr>
      <vt:lpstr>New server and scaling</vt:lpstr>
      <vt:lpstr>New memory/net isolation </vt:lpstr>
      <vt:lpstr>New replication</vt:lpstr>
      <vt:lpstr>New config dispatch</vt:lpstr>
      <vt:lpstr>PowerPoint 演示文稿</vt:lpstr>
      <vt:lpstr>读写分离</vt:lpstr>
      <vt:lpstr>618</vt:lpstr>
      <vt:lpstr>谢谢！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质量管理实施方案</dc:title>
  <dc:creator>Lucia Wang</dc:creator>
  <cp:lastModifiedBy>梁秋实</cp:lastModifiedBy>
  <cp:revision>601</cp:revision>
  <dcterms:created xsi:type="dcterms:W3CDTF">2013-05-09T08:38:00Z</dcterms:created>
  <dcterms:modified xsi:type="dcterms:W3CDTF">2016-07-15T02:55:21Z</dcterms:modified>
</cp:coreProperties>
</file>