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2029128384b949e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98" r:id="rId3"/>
    <p:sldId id="326" r:id="rId4"/>
    <p:sldId id="317" r:id="rId5"/>
    <p:sldId id="325" r:id="rId6"/>
    <p:sldId id="321" r:id="rId7"/>
    <p:sldId id="302" r:id="rId8"/>
    <p:sldId id="327" r:id="rId9"/>
    <p:sldId id="329" r:id="rId10"/>
    <p:sldId id="323" r:id="rId11"/>
    <p:sldId id="320" r:id="rId12"/>
    <p:sldId id="324" r:id="rId13"/>
    <p:sldId id="322" r:id="rId14"/>
    <p:sldId id="328" r:id="rId15"/>
    <p:sldId id="268" r:id="rId16"/>
  </p:sldIdLst>
  <p:sldSz cx="9144000" cy="6858000" type="screen4x3"/>
  <p:notesSz cx="6735763" cy="9799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32" y="-108"/>
      </p:cViewPr>
      <p:guideLst>
        <p:guide orient="horz" pos="21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04316583591029"/>
          <c:y val="2.5190999731844663E-2"/>
          <c:w val="0.690811878710201"/>
          <c:h val="0.847475195631505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商品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2010年</c:v>
                </c:pt>
                <c:pt idx="1">
                  <c:v>2011年</c:v>
                </c:pt>
                <c:pt idx="2">
                  <c:v>2012年</c:v>
                </c:pt>
                <c:pt idx="3">
                  <c:v>2013年</c:v>
                </c:pt>
                <c:pt idx="4">
                  <c:v>2014年</c:v>
                </c:pt>
                <c:pt idx="5">
                  <c:v>2015年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19345</c:v>
                </c:pt>
                <c:pt idx="1">
                  <c:v>889920</c:v>
                </c:pt>
                <c:pt idx="2">
                  <c:v>6431024</c:v>
                </c:pt>
                <c:pt idx="3">
                  <c:v>25001110</c:v>
                </c:pt>
                <c:pt idx="4" formatCode="#,##0">
                  <c:v>230307152</c:v>
                </c:pt>
                <c:pt idx="5" formatCode="#,##0">
                  <c:v>614862025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SKU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2010年</c:v>
                </c:pt>
                <c:pt idx="1">
                  <c:v>2011年</c:v>
                </c:pt>
                <c:pt idx="2">
                  <c:v>2012年</c:v>
                </c:pt>
                <c:pt idx="3">
                  <c:v>2013年</c:v>
                </c:pt>
                <c:pt idx="4">
                  <c:v>2014年</c:v>
                </c:pt>
                <c:pt idx="5">
                  <c:v>2015年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48690</c:v>
                </c:pt>
                <c:pt idx="1">
                  <c:v>2079840</c:v>
                </c:pt>
                <c:pt idx="2">
                  <c:v>2962048</c:v>
                </c:pt>
                <c:pt idx="3">
                  <c:v>57502559</c:v>
                </c:pt>
                <c:pt idx="4" formatCode="#,##0">
                  <c:v>443773109</c:v>
                </c:pt>
                <c:pt idx="5" formatCode="#,##0">
                  <c:v>1003281944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914752"/>
        <c:axId val="33370624"/>
      </c:lineChart>
      <c:catAx>
        <c:axId val="155914752"/>
        <c:scaling>
          <c:orientation val="minMax"/>
        </c:scaling>
        <c:delete val="0"/>
        <c:axPos val="b"/>
        <c:majorTickMark val="out"/>
        <c:minorTickMark val="none"/>
        <c:tickLblPos val="nextTo"/>
        <c:crossAx val="33370624"/>
        <c:crosses val="autoZero"/>
        <c:auto val="1"/>
        <c:lblAlgn val="ctr"/>
        <c:lblOffset val="100"/>
        <c:noMultiLvlLbl val="0"/>
      </c:catAx>
      <c:valAx>
        <c:axId val="33370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914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982A4-2AAB-4582-9288-CE381FC09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A52723-5591-4D30-A3EB-3857893E7699}">
      <dgm:prSet/>
      <dgm:spPr>
        <a:noFill/>
      </dgm:spPr>
      <dgm:t>
        <a:bodyPr/>
        <a:lstStyle/>
        <a:p>
          <a:r>
            <a:rPr lang="en-US" altLang="zh-CN" b="0" dirty="0" smtClean="0">
              <a:solidFill>
                <a:schemeClr val="tx1"/>
              </a:solidFill>
            </a:rPr>
            <a:t>1</a:t>
          </a:r>
          <a:r>
            <a:rPr lang="zh-CN" altLang="zh-CN" b="0" dirty="0" smtClean="0">
              <a:solidFill>
                <a:schemeClr val="tx1"/>
              </a:solidFill>
            </a:rPr>
            <a:t>、商品业务</a:t>
          </a:r>
        </a:p>
        <a:p>
          <a:r>
            <a:rPr lang="en-US" altLang="zh-CN" b="0" dirty="0" smtClean="0">
              <a:solidFill>
                <a:schemeClr val="tx1"/>
              </a:solidFill>
            </a:rPr>
            <a:t>2</a:t>
          </a:r>
          <a:r>
            <a:rPr lang="zh-CN" altLang="zh-CN" b="0" dirty="0" smtClean="0">
              <a:solidFill>
                <a:schemeClr val="tx1"/>
              </a:solidFill>
            </a:rPr>
            <a:t>、商品数据</a:t>
          </a:r>
        </a:p>
        <a:p>
          <a:r>
            <a:rPr lang="en-US" altLang="zh-CN" b="0" dirty="0" smtClean="0">
              <a:solidFill>
                <a:schemeClr val="tx1"/>
              </a:solidFill>
            </a:rPr>
            <a:t>3</a:t>
          </a:r>
          <a:r>
            <a:rPr lang="zh-CN" altLang="zh-CN" b="0" dirty="0" smtClean="0">
              <a:solidFill>
                <a:schemeClr val="tx1"/>
              </a:solidFill>
            </a:rPr>
            <a:t>、发展</a:t>
          </a:r>
          <a:r>
            <a:rPr lang="zh-CN" altLang="en-US" b="0" dirty="0" smtClean="0">
              <a:solidFill>
                <a:schemeClr val="tx1"/>
              </a:solidFill>
            </a:rPr>
            <a:t>时间表</a:t>
          </a:r>
          <a:endParaRPr lang="zh-CN" altLang="zh-CN" b="0" dirty="0" smtClean="0">
            <a:solidFill>
              <a:schemeClr val="tx1"/>
            </a:solidFill>
          </a:endParaRPr>
        </a:p>
        <a:p>
          <a:r>
            <a:rPr lang="en-US" altLang="zh-CN" b="0" dirty="0" smtClean="0">
              <a:solidFill>
                <a:schemeClr val="tx1"/>
              </a:solidFill>
            </a:rPr>
            <a:t>4</a:t>
          </a:r>
          <a:r>
            <a:rPr lang="zh-CN" altLang="zh-CN" b="0" dirty="0" smtClean="0">
              <a:solidFill>
                <a:schemeClr val="tx1"/>
              </a:solidFill>
            </a:rPr>
            <a:t>、技术细节</a:t>
          </a:r>
        </a:p>
        <a:p>
          <a:r>
            <a:rPr lang="en-US" altLang="zh-CN" b="0" dirty="0" smtClean="0">
              <a:solidFill>
                <a:schemeClr val="tx1"/>
              </a:solidFill>
            </a:rPr>
            <a:t>5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系统重构</a:t>
          </a:r>
          <a:endParaRPr lang="zh-CN" altLang="en-US" b="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7F6D86-D465-444C-B4CB-E3485840A2FC}" type="par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F701C32-1FC2-4CCC-9B94-5274418128F3}" type="sib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E9E927A-D2EA-4B4A-A76C-59DDD81E82B7}" type="pres">
      <dgm:prSet presAssocID="{AAA982A4-2AAB-4582-9288-CE381FC093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41718F-3E80-4077-AB4F-F29C29A98C97}" type="pres">
      <dgm:prSet presAssocID="{55A52723-5591-4D30-A3EB-3857893E769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CD9466-E060-4425-B581-FBF3551BD1CE}" type="presOf" srcId="{55A52723-5591-4D30-A3EB-3857893E7699}" destId="{4D41718F-3E80-4077-AB4F-F29C29A98C97}" srcOrd="0" destOrd="0" presId="urn:microsoft.com/office/officeart/2005/8/layout/vList2"/>
    <dgm:cxn modelId="{9C2B7E08-0B00-4D8B-A31E-78BC8802BF7C}" srcId="{AAA982A4-2AAB-4582-9288-CE381FC09386}" destId="{55A52723-5591-4D30-A3EB-3857893E7699}" srcOrd="0" destOrd="0" parTransId="{4C7F6D86-D465-444C-B4CB-E3485840A2FC}" sibTransId="{EF701C32-1FC2-4CCC-9B94-5274418128F3}"/>
    <dgm:cxn modelId="{FF2D1EC0-8233-4195-B91F-A43BD7063D70}" type="presOf" srcId="{AAA982A4-2AAB-4582-9288-CE381FC09386}" destId="{EE9E927A-D2EA-4B4A-A76C-59DDD81E82B7}" srcOrd="0" destOrd="0" presId="urn:microsoft.com/office/officeart/2005/8/layout/vList2"/>
    <dgm:cxn modelId="{D3782E4C-097B-4FE2-BB97-41CD310F06FE}" type="presParOf" srcId="{EE9E927A-D2EA-4B4A-A76C-59DDD81E82B7}" destId="{4D41718F-3E80-4077-AB4F-F29C29A98C97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982A4-2AAB-4582-9288-CE381FC09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A52723-5591-4D30-A3EB-3857893E7699}">
      <dgm:prSet/>
      <dgm:spPr>
        <a:noFill/>
      </dgm:spPr>
      <dgm:t>
        <a:bodyPr/>
        <a:lstStyle/>
        <a:p>
          <a:r>
            <a:rPr lang="en-US" altLang="zh-CN" b="0" dirty="0" smtClean="0">
              <a:solidFill>
                <a:schemeClr val="tx1"/>
              </a:solidFill>
            </a:rPr>
            <a:t>1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接口抽象不足</a:t>
          </a:r>
          <a:endParaRPr lang="zh-CN" altLang="zh-CN" b="0" dirty="0" smtClean="0">
            <a:solidFill>
              <a:schemeClr val="tx1"/>
            </a:solidFill>
          </a:endParaRPr>
        </a:p>
        <a:p>
          <a:r>
            <a:rPr lang="en-US" altLang="zh-CN" b="0" dirty="0" smtClean="0">
              <a:solidFill>
                <a:schemeClr val="tx1"/>
              </a:solidFill>
            </a:rPr>
            <a:t>2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不易扩展</a:t>
          </a:r>
          <a:endParaRPr lang="zh-CN" altLang="zh-CN" b="0" dirty="0" smtClean="0">
            <a:solidFill>
              <a:schemeClr val="tx1"/>
            </a:solidFill>
          </a:endParaRPr>
        </a:p>
        <a:p>
          <a:r>
            <a:rPr lang="en-US" altLang="zh-CN" b="0" dirty="0" smtClean="0">
              <a:solidFill>
                <a:schemeClr val="tx1"/>
              </a:solidFill>
            </a:rPr>
            <a:t>3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无法满足新业务</a:t>
          </a:r>
          <a:endParaRPr lang="zh-CN" altLang="zh-CN" b="0" dirty="0" smtClean="0">
            <a:solidFill>
              <a:schemeClr val="tx1"/>
            </a:solidFill>
          </a:endParaRPr>
        </a:p>
        <a:p>
          <a:r>
            <a:rPr lang="en-US" altLang="zh-CN" b="0" dirty="0" smtClean="0">
              <a:solidFill>
                <a:schemeClr val="tx1"/>
              </a:solidFill>
            </a:rPr>
            <a:t>4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业务分散</a:t>
          </a:r>
          <a:endParaRPr lang="zh-CN" altLang="zh-CN" b="0" dirty="0" smtClean="0">
            <a:solidFill>
              <a:schemeClr val="tx1"/>
            </a:solidFill>
          </a:endParaRPr>
        </a:p>
        <a:p>
          <a:r>
            <a:rPr lang="en-US" altLang="zh-CN" b="0" dirty="0" smtClean="0">
              <a:solidFill>
                <a:schemeClr val="tx1"/>
              </a:solidFill>
            </a:rPr>
            <a:t>5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维护成本高</a:t>
          </a:r>
          <a:endParaRPr lang="zh-CN" altLang="en-US" b="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7F6D86-D465-444C-B4CB-E3485840A2FC}" type="par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F701C32-1FC2-4CCC-9B94-5274418128F3}" type="sib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E9E927A-D2EA-4B4A-A76C-59DDD81E82B7}" type="pres">
      <dgm:prSet presAssocID="{AAA982A4-2AAB-4582-9288-CE381FC093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41718F-3E80-4077-AB4F-F29C29A98C97}" type="pres">
      <dgm:prSet presAssocID="{55A52723-5591-4D30-A3EB-3857893E769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2DB585-E4C0-4CAC-B629-B257EC438E43}" type="presOf" srcId="{55A52723-5591-4D30-A3EB-3857893E7699}" destId="{4D41718F-3E80-4077-AB4F-F29C29A98C97}" srcOrd="0" destOrd="0" presId="urn:microsoft.com/office/officeart/2005/8/layout/vList2"/>
    <dgm:cxn modelId="{6E78326E-866A-4684-BBC4-94CEF4EDBE60}" type="presOf" srcId="{AAA982A4-2AAB-4582-9288-CE381FC09386}" destId="{EE9E927A-D2EA-4B4A-A76C-59DDD81E82B7}" srcOrd="0" destOrd="0" presId="urn:microsoft.com/office/officeart/2005/8/layout/vList2"/>
    <dgm:cxn modelId="{9C2B7E08-0B00-4D8B-A31E-78BC8802BF7C}" srcId="{AAA982A4-2AAB-4582-9288-CE381FC09386}" destId="{55A52723-5591-4D30-A3EB-3857893E7699}" srcOrd="0" destOrd="0" parTransId="{4C7F6D86-D465-444C-B4CB-E3485840A2FC}" sibTransId="{EF701C32-1FC2-4CCC-9B94-5274418128F3}"/>
    <dgm:cxn modelId="{782CAD42-B662-4884-A66E-D1CCB68E8901}" type="presParOf" srcId="{EE9E927A-D2EA-4B4A-A76C-59DDD81E82B7}" destId="{4D41718F-3E80-4077-AB4F-F29C29A98C97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718F-3E80-4077-AB4F-F29C29A98C97}">
      <dsp:nvSpPr>
        <dsp:cNvPr id="0" name=""/>
        <dsp:cNvSpPr/>
      </dsp:nvSpPr>
      <dsp:spPr>
        <a:xfrm>
          <a:off x="0" y="24279"/>
          <a:ext cx="6096000" cy="401544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1</a:t>
          </a:r>
          <a:r>
            <a:rPr lang="zh-CN" altLang="zh-CN" sz="3300" b="0" kern="1200" dirty="0" smtClean="0">
              <a:solidFill>
                <a:schemeClr val="tx1"/>
              </a:solidFill>
            </a:rPr>
            <a:t>、商品业务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2</a:t>
          </a:r>
          <a:r>
            <a:rPr lang="zh-CN" altLang="zh-CN" sz="3300" b="0" kern="1200" dirty="0" smtClean="0">
              <a:solidFill>
                <a:schemeClr val="tx1"/>
              </a:solidFill>
            </a:rPr>
            <a:t>、商品数据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3</a:t>
          </a:r>
          <a:r>
            <a:rPr lang="zh-CN" altLang="zh-CN" sz="3300" b="0" kern="1200" dirty="0" smtClean="0">
              <a:solidFill>
                <a:schemeClr val="tx1"/>
              </a:solidFill>
            </a:rPr>
            <a:t>、发展</a:t>
          </a:r>
          <a:r>
            <a:rPr lang="zh-CN" altLang="en-US" sz="3300" b="0" kern="1200" dirty="0" smtClean="0">
              <a:solidFill>
                <a:schemeClr val="tx1"/>
              </a:solidFill>
            </a:rPr>
            <a:t>时间表</a:t>
          </a:r>
          <a:endParaRPr lang="zh-CN" altLang="zh-CN" sz="3300" b="0" kern="1200" dirty="0" smtClean="0">
            <a:solidFill>
              <a:schemeClr val="tx1"/>
            </a:solidFill>
          </a:endParaRP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4</a:t>
          </a:r>
          <a:r>
            <a:rPr lang="zh-CN" altLang="zh-CN" sz="3300" b="0" kern="1200" dirty="0" smtClean="0">
              <a:solidFill>
                <a:schemeClr val="tx1"/>
              </a:solidFill>
            </a:rPr>
            <a:t>、技术细节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5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系统重构</a:t>
          </a:r>
          <a:endParaRPr lang="zh-CN" altLang="en-US" sz="3300" b="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018" y="220297"/>
        <a:ext cx="5703964" cy="3623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718F-3E80-4077-AB4F-F29C29A98C97}">
      <dsp:nvSpPr>
        <dsp:cNvPr id="0" name=""/>
        <dsp:cNvSpPr/>
      </dsp:nvSpPr>
      <dsp:spPr>
        <a:xfrm>
          <a:off x="0" y="24279"/>
          <a:ext cx="6096000" cy="401544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1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接口抽象不足</a:t>
          </a:r>
          <a:endParaRPr lang="zh-CN" altLang="zh-CN" sz="3300" b="0" kern="1200" dirty="0" smtClean="0">
            <a:solidFill>
              <a:schemeClr val="tx1"/>
            </a:solidFill>
          </a:endParaRP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2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不易扩展</a:t>
          </a:r>
          <a:endParaRPr lang="zh-CN" altLang="zh-CN" sz="3300" b="0" kern="1200" dirty="0" smtClean="0">
            <a:solidFill>
              <a:schemeClr val="tx1"/>
            </a:solidFill>
          </a:endParaRP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3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无法满足新业务</a:t>
          </a:r>
          <a:endParaRPr lang="zh-CN" altLang="zh-CN" sz="3300" b="0" kern="1200" dirty="0" smtClean="0">
            <a:solidFill>
              <a:schemeClr val="tx1"/>
            </a:solidFill>
          </a:endParaRP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4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业务分散</a:t>
          </a:r>
          <a:endParaRPr lang="zh-CN" altLang="zh-CN" sz="3300" b="0" kern="1200" dirty="0" smtClean="0">
            <a:solidFill>
              <a:schemeClr val="tx1"/>
            </a:solidFill>
          </a:endParaRP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5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维护成本高</a:t>
          </a:r>
          <a:endParaRPr lang="zh-CN" altLang="en-US" sz="3300" b="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018" y="220297"/>
        <a:ext cx="5703964" cy="362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DB699A-CC29-4DA8-9D35-A7F252A9B9E3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38CB2C-5546-48E2-B3B2-28AA3F122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39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9A6CBDD-F32D-4EC0-99A0-AFB0D330434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676F26E-C025-4EDC-9F88-2506E0A6EE2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商品、</a:t>
            </a:r>
            <a:r>
              <a:rPr lang="en-US" altLang="zh-CN" dirty="0" smtClean="0"/>
              <a:t>SKU</a:t>
            </a:r>
            <a:r>
              <a:rPr lang="zh-CN" altLang="zh-CN" dirty="0" smtClean="0"/>
              <a:t>、打标、广告词、类目、关联版式、店内分类、类目属性、运费模板、图片、限购</a:t>
            </a:r>
            <a:r>
              <a:rPr lang="en-US" altLang="zh-CN" dirty="0" smtClean="0"/>
              <a:t>/</a:t>
            </a:r>
            <a:r>
              <a:rPr lang="zh-CN" altLang="zh-CN" dirty="0" smtClean="0"/>
              <a:t>可购、价格、库存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商品、</a:t>
            </a:r>
            <a:r>
              <a:rPr lang="en-US" altLang="zh-CN" dirty="0" smtClean="0"/>
              <a:t>SKU</a:t>
            </a:r>
            <a:r>
              <a:rPr lang="zh-CN" altLang="zh-CN" dirty="0" smtClean="0"/>
              <a:t>、打标、广告词、类目、关联版式、店内分类、类目属性、运费模板、图片、限购</a:t>
            </a:r>
            <a:r>
              <a:rPr lang="en-US" altLang="zh-CN" dirty="0" smtClean="0"/>
              <a:t>/</a:t>
            </a:r>
            <a:r>
              <a:rPr lang="zh-CN" altLang="zh-CN" dirty="0" smtClean="0"/>
              <a:t>可购、价格、库存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商品、</a:t>
            </a:r>
            <a:r>
              <a:rPr lang="en-US" altLang="zh-CN" dirty="0" smtClean="0"/>
              <a:t>SKU</a:t>
            </a:r>
            <a:r>
              <a:rPr lang="zh-CN" altLang="zh-CN" dirty="0" smtClean="0"/>
              <a:t>、打标、广告词、类目、关联版式、店内分类、类目属性、运费模板、图片、限购</a:t>
            </a:r>
            <a:r>
              <a:rPr lang="en-US" altLang="zh-CN" dirty="0" smtClean="0"/>
              <a:t>/</a:t>
            </a:r>
            <a:r>
              <a:rPr lang="zh-CN" altLang="zh-CN" dirty="0" smtClean="0"/>
              <a:t>可购、价格、库存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F5CFE5-6280-441C-9F10-399B38DE93F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60%-70%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，接口平均响应速度提高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60%-70%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，接口平均响应速度提高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E463-C439-412B-A32E-BA33FCD13832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2D68-8794-41E5-9004-1E26F85E1D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C4EA-FC42-4FD3-A987-12B0E73CF13E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6074B-9030-4A7F-8DA5-CFF1797CE8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816FC-4900-41DF-BAC0-DA696843B4AC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3629-55B0-40C4-95D9-30DBF5182B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653E1-5E14-4EF9-A8C4-249012765862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A60B7-8975-4CF6-9037-47D1FDE2D4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775A-8325-4DCE-9239-A64DA99512E6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A7929-35CA-40DD-8601-94DFD96C5C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1A6E-22D6-4585-8CE1-E0E798B8EBCD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135A-E732-4019-BBF2-57ACEDE264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EEDB5-4058-4BF4-B7CC-83FC146C4813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6CE0-29F1-4732-82EF-B1393FC65D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220E-AB38-49FC-A516-3617D57DCD95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C3BB-6580-4F83-A079-F585130828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FCB0-8F75-4591-8A5C-81CBAF94A177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D0BB5-9A49-47B0-BAAC-544CC9046D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8560E-8606-4CF1-9CD4-5D713C01E583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AAE1F-81BA-461A-BFE7-1589ED592E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45EA-D93C-46FC-9E07-2220D8B29D6D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141F1-E7B6-486B-828E-F1C748D62F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1AEE-80A3-40DC-BDEB-4391E190C237}" type="datetime1">
              <a:rPr lang="zh-CN" altLang="en-US"/>
              <a:pPr>
                <a:defRPr/>
              </a:pPr>
              <a:t>2015/7/13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39802F-2B9E-4604-9A2D-00EE129C59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64638" cy="68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>
            <a:spLocks noChangeArrowheads="1"/>
          </p:cNvSpPr>
          <p:nvPr/>
        </p:nvSpPr>
        <p:spPr bwMode="auto">
          <a:xfrm>
            <a:off x="898525" y="1411288"/>
            <a:ext cx="67675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商品演进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8"/>
          <p:cNvSpPr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2054" name="Text Box 7"/>
          <p:cNvSpPr>
            <a:spLocks noChangeArrowheads="1"/>
          </p:cNvSpPr>
          <p:nvPr/>
        </p:nvSpPr>
        <p:spPr bwMode="auto">
          <a:xfrm>
            <a:off x="2915241" y="3573066"/>
            <a:ext cx="3170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457200" eaLnBrk="1" hangingPunct="1">
              <a:lnSpc>
                <a:spcPct val="83000"/>
              </a:lnSpc>
              <a:spcBef>
                <a:spcPct val="20000"/>
              </a:spcBef>
              <a:defRPr/>
            </a:pPr>
            <a:r>
              <a:rPr kumimoji="1" lang="zh-CN" altLang="en-US" sz="3200" dirty="0" smtClean="0">
                <a:latin typeface="+mn-lt"/>
                <a:ea typeface="+mn-ea"/>
              </a:rPr>
              <a:t>徐贤军</a:t>
            </a:r>
            <a:endParaRPr kumimoji="1" lang="en-US" altLang="zh-CN" sz="3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1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商品系统部署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2" y="907845"/>
            <a:ext cx="8180133" cy="586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6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1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商品系统流程</a:t>
            </a:r>
            <a:endParaRPr lang="zh-CN" altLang="en-US" sz="2000" dirty="0"/>
          </a:p>
        </p:txBody>
      </p:sp>
      <p:pic>
        <p:nvPicPr>
          <p:cNvPr id="57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3" y="1051911"/>
            <a:ext cx="8424863" cy="5259793"/>
          </a:xfrm>
        </p:spPr>
      </p:pic>
    </p:spTree>
    <p:extLst>
      <p:ext uri="{BB962C8B-B14F-4D97-AF65-F5344CB8AC3E}">
        <p14:creationId xmlns:p14="http://schemas.microsoft.com/office/powerpoint/2010/main" val="40000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3704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系统重构－痛点</a:t>
            </a:r>
            <a:endParaRPr lang="zh-CN" altLang="en-US" sz="20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19162158"/>
              </p:ext>
            </p:extLst>
          </p:nvPr>
        </p:nvGraphicFramePr>
        <p:xfrm>
          <a:off x="1654500" y="12530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6" y="1224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系统重构－重构前</a:t>
            </a:r>
            <a:endParaRPr lang="zh-CN" altLang="en-US" sz="20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31" y="1340768"/>
            <a:ext cx="5572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4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6" y="1224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系统重构－重构后</a:t>
            </a:r>
            <a:endParaRPr lang="zh-CN" altLang="en-US" sz="2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70" y="1244610"/>
            <a:ext cx="78867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8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3175"/>
            <a:ext cx="916146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>
            <a:spLocks noChangeArrowheads="1"/>
          </p:cNvSpPr>
          <p:nvPr/>
        </p:nvSpPr>
        <p:spPr bwMode="auto">
          <a:xfrm>
            <a:off x="612775" y="1773238"/>
            <a:ext cx="79914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</a:rPr>
              <a:t>Thanks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" y="12378"/>
            <a:ext cx="9180513" cy="687705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endParaRPr lang="en-US" altLang="zh-CN" sz="14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634255989"/>
              </p:ext>
            </p:extLst>
          </p:nvPr>
        </p:nvGraphicFramePr>
        <p:xfrm>
          <a:off x="1654500" y="12530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1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商品结构</a:t>
            </a:r>
            <a:endParaRPr lang="zh-CN" altLang="en-US" sz="2000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16" y="1268010"/>
            <a:ext cx="66103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1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商品业务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970350" y="1988340"/>
            <a:ext cx="5887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商品、</a:t>
            </a:r>
            <a:r>
              <a:rPr lang="en-US" altLang="zh-CN" dirty="0"/>
              <a:t>SKU</a:t>
            </a:r>
            <a:r>
              <a:rPr lang="zh-CN" altLang="zh-CN" dirty="0"/>
              <a:t>、打标、广告词、类目、关联版式、店内分类、类目属性、运费模板、图片、限购</a:t>
            </a:r>
            <a:r>
              <a:rPr lang="en-US" altLang="zh-CN" dirty="0"/>
              <a:t>/</a:t>
            </a:r>
            <a:r>
              <a:rPr lang="zh-CN" altLang="zh-CN" dirty="0"/>
              <a:t>可购、价格、库存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5" y="1340043"/>
            <a:ext cx="74104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1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商品业务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4" y="995747"/>
            <a:ext cx="7429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9" y="3789165"/>
            <a:ext cx="73723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7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8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66119" y="979878"/>
            <a:ext cx="4831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商品量近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量近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亿，占京东总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58841363"/>
              </p:ext>
            </p:extLst>
          </p:nvPr>
        </p:nvGraphicFramePr>
        <p:xfrm>
          <a:off x="1546614" y="2348505"/>
          <a:ext cx="527431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524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" y="-2858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indent="-34290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5706" y="162817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10.07 </a:t>
            </a:r>
            <a:r>
              <a:rPr lang="zh-CN" altLang="en-US" dirty="0" smtClean="0"/>
              <a:t>发布</a:t>
            </a:r>
            <a:r>
              <a:rPr lang="zh-CN" altLang="en-US" dirty="0"/>
              <a:t>第一个商品</a:t>
            </a:r>
          </a:p>
          <a:p>
            <a:r>
              <a:rPr lang="en-US" altLang="zh-CN" dirty="0" smtClean="0"/>
              <a:t>11.11 </a:t>
            </a:r>
            <a:r>
              <a:rPr lang="zh-CN" altLang="en-US" dirty="0" smtClean="0"/>
              <a:t>月</a:t>
            </a:r>
            <a:r>
              <a:rPr lang="zh-CN" altLang="en-US" dirty="0"/>
              <a:t>中心服务化</a:t>
            </a:r>
          </a:p>
          <a:p>
            <a:r>
              <a:rPr lang="en-US" altLang="zh-CN" dirty="0" smtClean="0"/>
              <a:t>12.03 </a:t>
            </a:r>
            <a:r>
              <a:rPr lang="zh-CN" altLang="en-US" dirty="0" smtClean="0"/>
              <a:t>接口</a:t>
            </a:r>
            <a:r>
              <a:rPr lang="zh-CN" altLang="en-US" dirty="0"/>
              <a:t>开放</a:t>
            </a:r>
          </a:p>
          <a:p>
            <a:r>
              <a:rPr lang="en-US" altLang="zh-CN" dirty="0" smtClean="0"/>
              <a:t>13.03 </a:t>
            </a:r>
            <a:r>
              <a:rPr lang="zh-CN" altLang="en-US" dirty="0" smtClean="0"/>
              <a:t>同步</a:t>
            </a:r>
            <a:r>
              <a:rPr lang="zh-CN" altLang="en-US" dirty="0"/>
              <a:t>改造</a:t>
            </a:r>
          </a:p>
          <a:p>
            <a:r>
              <a:rPr lang="en-US" altLang="zh-CN" dirty="0" smtClean="0"/>
              <a:t>13.06 </a:t>
            </a:r>
            <a:r>
              <a:rPr lang="zh-CN" altLang="en-US" dirty="0" smtClean="0"/>
              <a:t>图书</a:t>
            </a:r>
            <a:r>
              <a:rPr lang="zh-CN" altLang="en-US" dirty="0"/>
              <a:t>入驻</a:t>
            </a:r>
          </a:p>
          <a:p>
            <a:r>
              <a:rPr lang="en-US" altLang="zh-CN" dirty="0" smtClean="0"/>
              <a:t>13.08 </a:t>
            </a:r>
            <a:r>
              <a:rPr lang="zh-CN" altLang="en-US" dirty="0" smtClean="0"/>
              <a:t>去除复杂</a:t>
            </a:r>
            <a:r>
              <a:rPr lang="en-US" altLang="zh-CN" dirty="0" smtClean="0"/>
              <a:t>SQL</a:t>
            </a:r>
            <a:endParaRPr lang="zh-CN" altLang="en-US" dirty="0"/>
          </a:p>
          <a:p>
            <a:r>
              <a:rPr lang="en-US" altLang="zh-CN" dirty="0" smtClean="0"/>
              <a:t>13.10 </a:t>
            </a:r>
            <a:r>
              <a:rPr lang="zh-CN" altLang="en-US" dirty="0" smtClean="0"/>
              <a:t>冷热</a:t>
            </a:r>
            <a:r>
              <a:rPr lang="zh-CN" altLang="en-US" dirty="0"/>
              <a:t>分离</a:t>
            </a:r>
          </a:p>
          <a:p>
            <a:r>
              <a:rPr lang="en-US" altLang="zh-CN" dirty="0" smtClean="0"/>
              <a:t>14.01 </a:t>
            </a:r>
            <a:r>
              <a:rPr lang="zh-CN" altLang="en-US" dirty="0" smtClean="0"/>
              <a:t>数据</a:t>
            </a:r>
            <a:r>
              <a:rPr lang="zh-CN" altLang="en-US" dirty="0"/>
              <a:t>存储合一</a:t>
            </a:r>
          </a:p>
          <a:p>
            <a:r>
              <a:rPr lang="en-US" altLang="zh-CN" dirty="0" smtClean="0"/>
              <a:t>14.05 </a:t>
            </a:r>
            <a:r>
              <a:rPr lang="zh-CN" altLang="en-US" dirty="0" smtClean="0"/>
              <a:t>技术</a:t>
            </a:r>
            <a:r>
              <a:rPr lang="zh-CN" altLang="en-US" dirty="0"/>
              <a:t>升级</a:t>
            </a:r>
          </a:p>
          <a:p>
            <a:r>
              <a:rPr lang="en-US" altLang="zh-CN" dirty="0" smtClean="0"/>
              <a:t>15.03 </a:t>
            </a:r>
            <a:r>
              <a:rPr lang="zh-CN" altLang="en-US" dirty="0" smtClean="0"/>
              <a:t>系统</a:t>
            </a:r>
            <a:r>
              <a:rPr lang="zh-CN" altLang="en-US" dirty="0"/>
              <a:t>重构</a:t>
            </a:r>
          </a:p>
        </p:txBody>
      </p:sp>
      <p:pic>
        <p:nvPicPr>
          <p:cNvPr id="1028" name="Picture 4" descr="C:\Users\Administrator\Documents\JDdongdong\JIMEnterprise\bjxuxianjun\Temp\JdOnline201507131619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53" y="1173948"/>
            <a:ext cx="2315690" cy="38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12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商品系统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14" y="1268010"/>
            <a:ext cx="58102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2547" y="5128325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buFont typeface="Wingdings" pitchFamily="2" charset="2"/>
              <a:buChar char="l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下降到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60%-70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%</a:t>
            </a:r>
          </a:p>
          <a:p>
            <a:pPr marL="0" lvl="1">
              <a:buFont typeface="Wingdings" pitchFamily="2" charset="2"/>
              <a:buChar char="l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平均响应速度提高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3-5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倍。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商品命中率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96%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sku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命中率：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90%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9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12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商品系统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zh-CN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7" y="979878"/>
            <a:ext cx="35718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69" y="3487568"/>
            <a:ext cx="4705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5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>
        <a:spAutoFit/>
      </a:bodyPr>
      <a:lstStyle>
        <a:defPPr>
          <a:buFont typeface="Wingdings" pitchFamily="2" charset="2"/>
          <a:buChar char="l"/>
          <a:defRPr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Pages>0</Pages>
  <Words>415</Words>
  <Characters>0</Characters>
  <Application>Microsoft Office PowerPoint</Application>
  <DocSecurity>0</DocSecurity>
  <PresentationFormat>全屏显示(4:3)</PresentationFormat>
  <Lines>0</Lines>
  <Paragraphs>69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shichen</dc:creator>
  <cp:lastModifiedBy>徐贤军</cp:lastModifiedBy>
  <cp:revision>522</cp:revision>
  <dcterms:created xsi:type="dcterms:W3CDTF">2013-03-28T01:11:00Z</dcterms:created>
  <dcterms:modified xsi:type="dcterms:W3CDTF">2015-07-13T10:28:16Z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