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openxmlformats.org/officeDocument/2006/relationships/extended-properties" Target="docProps/app.xml" Id="rId4" /><Relationship Type="http://schemas.microsoft.com/office/2006/relationships/txt" Target="/udata/data.dat" Id="Rd4286acb23cc4b29"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98" r:id="rId3"/>
    <p:sldId id="326" r:id="rId4"/>
    <p:sldId id="317" r:id="rId5"/>
    <p:sldId id="325" r:id="rId6"/>
    <p:sldId id="321" r:id="rId7"/>
    <p:sldId id="302" r:id="rId8"/>
    <p:sldId id="327" r:id="rId9"/>
    <p:sldId id="329" r:id="rId10"/>
    <p:sldId id="323" r:id="rId11"/>
    <p:sldId id="320" r:id="rId12"/>
    <p:sldId id="324" r:id="rId13"/>
    <p:sldId id="322" r:id="rId14"/>
    <p:sldId id="328" r:id="rId15"/>
    <p:sldId id="268" r:id="rId16"/>
  </p:sldIdLst>
  <p:sldSz cx="9144000" cy="6858000" type="screen4x3"/>
  <p:notesSz cx="6735763" cy="97996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32" y="-108"/>
      </p:cViewPr>
      <p:guideLst>
        <p:guide orient="horz" pos="2155"/>
        <p:guide pos="2880"/>
      </p:guideLst>
    </p:cSldViewPr>
  </p:slideViewPr>
  <p:notesTextViewPr>
    <p:cViewPr>
      <p:scale>
        <a:sx n="1" d="1"/>
        <a:sy n="1" d="1"/>
      </p:scale>
      <p:origin x="0" y="0"/>
    </p:cViewPr>
  </p:notesText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982A4-2AAB-4582-9288-CE381FC093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5A52723-5591-4D30-A3EB-3857893E7699}">
      <dgm:prSet/>
      <dgm:spPr>
        <a:noFill/>
      </dgm:spPr>
      <dgm:t>
        <a:bodyPr/>
        <a:lstStyle/>
        <a:p>
          <a:r>
            <a:rPr lang="en-US" altLang="zh-CN" b="0" dirty="0" smtClean="0">
              <a:solidFill>
                <a:schemeClr val="tx1"/>
              </a:solidFill>
            </a:rPr>
            <a:t>1</a:t>
          </a:r>
          <a:r>
            <a:rPr lang="zh-CN" altLang="zh-CN" b="0" dirty="0" smtClean="0">
              <a:solidFill>
                <a:schemeClr val="tx1"/>
              </a:solidFill>
            </a:rPr>
            <a:t>、</a:t>
          </a:r>
          <a:r>
            <a:rPr lang="zh-CN" altLang="en-US" b="0" dirty="0" smtClean="0">
              <a:solidFill>
                <a:schemeClr val="tx1"/>
              </a:solidFill>
            </a:rPr>
            <a:t>接口抽象不足</a:t>
          </a:r>
          <a:endParaRPr lang="zh-CN" altLang="zh-CN" b="0" dirty="0" smtClean="0">
            <a:solidFill>
              <a:schemeClr val="tx1"/>
            </a:solidFill>
          </a:endParaRPr>
        </a:p>
        <a:p>
          <a:r>
            <a:rPr lang="en-US" altLang="zh-CN" b="0" dirty="0" smtClean="0">
              <a:solidFill>
                <a:schemeClr val="tx1"/>
              </a:solidFill>
            </a:rPr>
            <a:t>2</a:t>
          </a:r>
          <a:r>
            <a:rPr lang="zh-CN" altLang="zh-CN" b="0" dirty="0" smtClean="0">
              <a:solidFill>
                <a:schemeClr val="tx1"/>
              </a:solidFill>
            </a:rPr>
            <a:t>、</a:t>
          </a:r>
          <a:r>
            <a:rPr lang="zh-CN" altLang="en-US" b="0" dirty="0" smtClean="0">
              <a:solidFill>
                <a:schemeClr val="tx1"/>
              </a:solidFill>
            </a:rPr>
            <a:t>不易扩展</a:t>
          </a:r>
          <a:endParaRPr lang="zh-CN" altLang="zh-CN" b="0" dirty="0" smtClean="0">
            <a:solidFill>
              <a:schemeClr val="tx1"/>
            </a:solidFill>
          </a:endParaRPr>
        </a:p>
        <a:p>
          <a:r>
            <a:rPr lang="en-US" altLang="zh-CN" b="0" dirty="0" smtClean="0">
              <a:solidFill>
                <a:schemeClr val="tx1"/>
              </a:solidFill>
            </a:rPr>
            <a:t>3</a:t>
          </a:r>
          <a:r>
            <a:rPr lang="zh-CN" altLang="zh-CN" b="0" dirty="0" smtClean="0">
              <a:solidFill>
                <a:schemeClr val="tx1"/>
              </a:solidFill>
            </a:rPr>
            <a:t>、</a:t>
          </a:r>
          <a:r>
            <a:rPr lang="zh-CN" altLang="en-US" b="0" dirty="0" smtClean="0">
              <a:solidFill>
                <a:schemeClr val="tx1"/>
              </a:solidFill>
            </a:rPr>
            <a:t>无法满足新业务</a:t>
          </a:r>
          <a:endParaRPr lang="zh-CN" altLang="zh-CN" b="0" dirty="0" smtClean="0">
            <a:solidFill>
              <a:schemeClr val="tx1"/>
            </a:solidFill>
          </a:endParaRPr>
        </a:p>
        <a:p>
          <a:r>
            <a:rPr lang="en-US" altLang="zh-CN" b="0" dirty="0" smtClean="0">
              <a:solidFill>
                <a:schemeClr val="tx1"/>
              </a:solidFill>
            </a:rPr>
            <a:t>4</a:t>
          </a:r>
          <a:r>
            <a:rPr lang="zh-CN" altLang="zh-CN" b="0" dirty="0" smtClean="0">
              <a:solidFill>
                <a:schemeClr val="tx1"/>
              </a:solidFill>
            </a:rPr>
            <a:t>、</a:t>
          </a:r>
          <a:r>
            <a:rPr lang="zh-CN" altLang="en-US" b="0" dirty="0" smtClean="0">
              <a:solidFill>
                <a:schemeClr val="tx1"/>
              </a:solidFill>
            </a:rPr>
            <a:t>业务分散</a:t>
          </a:r>
          <a:endParaRPr lang="zh-CN" altLang="zh-CN" b="0" dirty="0" smtClean="0">
            <a:solidFill>
              <a:schemeClr val="tx1"/>
            </a:solidFill>
          </a:endParaRPr>
        </a:p>
        <a:p>
          <a:r>
            <a:rPr lang="en-US" altLang="zh-CN" b="0" dirty="0" smtClean="0">
              <a:solidFill>
                <a:schemeClr val="tx1"/>
              </a:solidFill>
            </a:rPr>
            <a:t>5</a:t>
          </a:r>
          <a:r>
            <a:rPr lang="zh-CN" altLang="zh-CN" b="0" dirty="0" smtClean="0">
              <a:solidFill>
                <a:schemeClr val="tx1"/>
              </a:solidFill>
            </a:rPr>
            <a:t>、</a:t>
          </a:r>
          <a:r>
            <a:rPr lang="zh-CN" altLang="en-US" b="0" dirty="0" smtClean="0">
              <a:solidFill>
                <a:schemeClr val="tx1"/>
              </a:solidFill>
            </a:rPr>
            <a:t>维护成本高</a:t>
          </a:r>
          <a:endParaRPr lang="zh-CN" altLang="en-US" b="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C7F6D86-D465-444C-B4CB-E3485840A2FC}" type="parTrans" cxnId="{9C2B7E08-0B00-4D8B-A31E-78BC8802BF7C}">
      <dgm:prSet/>
      <dgm:spPr/>
      <dgm:t>
        <a:bodyPr/>
        <a:lstStyle/>
        <a:p>
          <a:endParaRPr lang="zh-CN" altLang="en-US">
            <a:solidFill>
              <a:schemeClr val="tx1"/>
            </a:solidFill>
          </a:endParaRPr>
        </a:p>
      </dgm:t>
    </dgm:pt>
    <dgm:pt modelId="{EF701C32-1FC2-4CCC-9B94-5274418128F3}" type="sibTrans" cxnId="{9C2B7E08-0B00-4D8B-A31E-78BC8802BF7C}">
      <dgm:prSet/>
      <dgm:spPr/>
      <dgm:t>
        <a:bodyPr/>
        <a:lstStyle/>
        <a:p>
          <a:endParaRPr lang="zh-CN" altLang="en-US">
            <a:solidFill>
              <a:schemeClr val="tx1"/>
            </a:solidFill>
          </a:endParaRPr>
        </a:p>
      </dgm:t>
    </dgm:pt>
    <dgm:pt modelId="{EE9E927A-D2EA-4B4A-A76C-59DDD81E82B7}" type="pres">
      <dgm:prSet presAssocID="{AAA982A4-2AAB-4582-9288-CE381FC09386}" presName="linear" presStyleCnt="0">
        <dgm:presLayoutVars>
          <dgm:animLvl val="lvl"/>
          <dgm:resizeHandles val="exact"/>
        </dgm:presLayoutVars>
      </dgm:prSet>
      <dgm:spPr/>
      <dgm:t>
        <a:bodyPr/>
        <a:lstStyle/>
        <a:p>
          <a:endParaRPr lang="zh-CN" altLang="en-US"/>
        </a:p>
      </dgm:t>
    </dgm:pt>
    <dgm:pt modelId="{4D41718F-3E80-4077-AB4F-F29C29A98C97}" type="pres">
      <dgm:prSet presAssocID="{55A52723-5591-4D30-A3EB-3857893E7699}" presName="parentText" presStyleLbl="node1" presStyleIdx="0" presStyleCnt="1">
        <dgm:presLayoutVars>
          <dgm:chMax val="0"/>
          <dgm:bulletEnabled val="1"/>
        </dgm:presLayoutVars>
      </dgm:prSet>
      <dgm:spPr/>
      <dgm:t>
        <a:bodyPr/>
        <a:lstStyle/>
        <a:p>
          <a:endParaRPr lang="zh-CN" altLang="en-US"/>
        </a:p>
      </dgm:t>
    </dgm:pt>
  </dgm:ptLst>
  <dgm:cxnLst>
    <dgm:cxn modelId="{832DB585-E4C0-4CAC-B629-B257EC438E43}" type="presOf" srcId="{55A52723-5591-4D30-A3EB-3857893E7699}" destId="{4D41718F-3E80-4077-AB4F-F29C29A98C97}" srcOrd="0" destOrd="0" presId="urn:microsoft.com/office/officeart/2005/8/layout/vList2"/>
    <dgm:cxn modelId="{6E78326E-866A-4684-BBC4-94CEF4EDBE60}" type="presOf" srcId="{AAA982A4-2AAB-4582-9288-CE381FC09386}" destId="{EE9E927A-D2EA-4B4A-A76C-59DDD81E82B7}" srcOrd="0" destOrd="0" presId="urn:microsoft.com/office/officeart/2005/8/layout/vList2"/>
    <dgm:cxn modelId="{9C2B7E08-0B00-4D8B-A31E-78BC8802BF7C}" srcId="{AAA982A4-2AAB-4582-9288-CE381FC09386}" destId="{55A52723-5591-4D30-A3EB-3857893E7699}" srcOrd="0" destOrd="0" parTransId="{4C7F6D86-D465-444C-B4CB-E3485840A2FC}" sibTransId="{EF701C32-1FC2-4CCC-9B94-5274418128F3}"/>
    <dgm:cxn modelId="{782CAD42-B662-4884-A66E-D1CCB68E8901}" type="presParOf" srcId="{EE9E927A-D2EA-4B4A-A76C-59DDD81E82B7}" destId="{4D41718F-3E80-4077-AB4F-F29C29A98C97}" srcOrd="0"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1718F-3E80-4077-AB4F-F29C29A98C97}">
      <dsp:nvSpPr>
        <dsp:cNvPr id="0" name=""/>
        <dsp:cNvSpPr/>
      </dsp:nvSpPr>
      <dsp:spPr>
        <a:xfrm>
          <a:off x="0" y="24279"/>
          <a:ext cx="6096000" cy="4015440"/>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b="0" kern="1200" dirty="0" smtClean="0">
              <a:solidFill>
                <a:schemeClr val="tx1"/>
              </a:solidFill>
            </a:rPr>
            <a:t>1</a:t>
          </a:r>
          <a:r>
            <a:rPr lang="zh-CN" altLang="zh-CN" sz="3300" b="0" kern="1200" dirty="0" smtClean="0">
              <a:solidFill>
                <a:schemeClr val="tx1"/>
              </a:solidFill>
            </a:rPr>
            <a:t>、</a:t>
          </a:r>
          <a:r>
            <a:rPr lang="zh-CN" altLang="en-US" sz="3300" b="0" kern="1200" dirty="0" smtClean="0">
              <a:solidFill>
                <a:schemeClr val="tx1"/>
              </a:solidFill>
            </a:rPr>
            <a:t>接口抽象不足</a:t>
          </a:r>
          <a:endParaRPr lang="zh-CN" altLang="zh-CN" sz="3300" b="0" kern="1200" dirty="0" smtClean="0">
            <a:solidFill>
              <a:schemeClr val="tx1"/>
            </a:solidFill>
          </a:endParaRPr>
        </a:p>
        <a:p>
          <a:pPr lvl="0" algn="l" defTabSz="1466850">
            <a:lnSpc>
              <a:spcPct val="90000"/>
            </a:lnSpc>
            <a:spcBef>
              <a:spcPct val="0"/>
            </a:spcBef>
            <a:spcAft>
              <a:spcPct val="35000"/>
            </a:spcAft>
          </a:pPr>
          <a:r>
            <a:rPr lang="en-US" altLang="zh-CN" sz="3300" b="0" kern="1200" dirty="0" smtClean="0">
              <a:solidFill>
                <a:schemeClr val="tx1"/>
              </a:solidFill>
            </a:rPr>
            <a:t>2</a:t>
          </a:r>
          <a:r>
            <a:rPr lang="zh-CN" altLang="zh-CN" sz="3300" b="0" kern="1200" dirty="0" smtClean="0">
              <a:solidFill>
                <a:schemeClr val="tx1"/>
              </a:solidFill>
            </a:rPr>
            <a:t>、</a:t>
          </a:r>
          <a:r>
            <a:rPr lang="zh-CN" altLang="en-US" sz="3300" b="0" kern="1200" dirty="0" smtClean="0">
              <a:solidFill>
                <a:schemeClr val="tx1"/>
              </a:solidFill>
            </a:rPr>
            <a:t>不易扩展</a:t>
          </a:r>
          <a:endParaRPr lang="zh-CN" altLang="zh-CN" sz="3300" b="0" kern="1200" dirty="0" smtClean="0">
            <a:solidFill>
              <a:schemeClr val="tx1"/>
            </a:solidFill>
          </a:endParaRPr>
        </a:p>
        <a:p>
          <a:pPr lvl="0" algn="l" defTabSz="1466850">
            <a:lnSpc>
              <a:spcPct val="90000"/>
            </a:lnSpc>
            <a:spcBef>
              <a:spcPct val="0"/>
            </a:spcBef>
            <a:spcAft>
              <a:spcPct val="35000"/>
            </a:spcAft>
          </a:pPr>
          <a:r>
            <a:rPr lang="en-US" altLang="zh-CN" sz="3300" b="0" kern="1200" dirty="0" smtClean="0">
              <a:solidFill>
                <a:schemeClr val="tx1"/>
              </a:solidFill>
            </a:rPr>
            <a:t>3</a:t>
          </a:r>
          <a:r>
            <a:rPr lang="zh-CN" altLang="zh-CN" sz="3300" b="0" kern="1200" dirty="0" smtClean="0">
              <a:solidFill>
                <a:schemeClr val="tx1"/>
              </a:solidFill>
            </a:rPr>
            <a:t>、</a:t>
          </a:r>
          <a:r>
            <a:rPr lang="zh-CN" altLang="en-US" sz="3300" b="0" kern="1200" dirty="0" smtClean="0">
              <a:solidFill>
                <a:schemeClr val="tx1"/>
              </a:solidFill>
            </a:rPr>
            <a:t>无法满足新业务</a:t>
          </a:r>
          <a:endParaRPr lang="zh-CN" altLang="zh-CN" sz="3300" b="0" kern="1200" dirty="0" smtClean="0">
            <a:solidFill>
              <a:schemeClr val="tx1"/>
            </a:solidFill>
          </a:endParaRPr>
        </a:p>
        <a:p>
          <a:pPr lvl="0" algn="l" defTabSz="1466850">
            <a:lnSpc>
              <a:spcPct val="90000"/>
            </a:lnSpc>
            <a:spcBef>
              <a:spcPct val="0"/>
            </a:spcBef>
            <a:spcAft>
              <a:spcPct val="35000"/>
            </a:spcAft>
          </a:pPr>
          <a:r>
            <a:rPr lang="en-US" altLang="zh-CN" sz="3300" b="0" kern="1200" dirty="0" smtClean="0">
              <a:solidFill>
                <a:schemeClr val="tx1"/>
              </a:solidFill>
            </a:rPr>
            <a:t>4</a:t>
          </a:r>
          <a:r>
            <a:rPr lang="zh-CN" altLang="zh-CN" sz="3300" b="0" kern="1200" dirty="0" smtClean="0">
              <a:solidFill>
                <a:schemeClr val="tx1"/>
              </a:solidFill>
            </a:rPr>
            <a:t>、</a:t>
          </a:r>
          <a:r>
            <a:rPr lang="zh-CN" altLang="en-US" sz="3300" b="0" kern="1200" dirty="0" smtClean="0">
              <a:solidFill>
                <a:schemeClr val="tx1"/>
              </a:solidFill>
            </a:rPr>
            <a:t>业务分散</a:t>
          </a:r>
          <a:endParaRPr lang="zh-CN" altLang="zh-CN" sz="3300" b="0" kern="1200" dirty="0" smtClean="0">
            <a:solidFill>
              <a:schemeClr val="tx1"/>
            </a:solidFill>
          </a:endParaRPr>
        </a:p>
        <a:p>
          <a:pPr lvl="0" algn="l" defTabSz="1466850">
            <a:lnSpc>
              <a:spcPct val="90000"/>
            </a:lnSpc>
            <a:spcBef>
              <a:spcPct val="0"/>
            </a:spcBef>
            <a:spcAft>
              <a:spcPct val="35000"/>
            </a:spcAft>
          </a:pPr>
          <a:r>
            <a:rPr lang="en-US" altLang="zh-CN" sz="3300" b="0" kern="1200" dirty="0" smtClean="0">
              <a:solidFill>
                <a:schemeClr val="tx1"/>
              </a:solidFill>
            </a:rPr>
            <a:t>5</a:t>
          </a:r>
          <a:r>
            <a:rPr lang="zh-CN" altLang="zh-CN" sz="3300" b="0" kern="1200" dirty="0" smtClean="0">
              <a:solidFill>
                <a:schemeClr val="tx1"/>
              </a:solidFill>
            </a:rPr>
            <a:t>、</a:t>
          </a:r>
          <a:r>
            <a:rPr lang="zh-CN" altLang="en-US" sz="3300" b="0" kern="1200" dirty="0" smtClean="0">
              <a:solidFill>
                <a:schemeClr val="tx1"/>
              </a:solidFill>
            </a:rPr>
            <a:t>维护成本高</a:t>
          </a:r>
          <a:endParaRPr lang="zh-CN" altLang="en-US" sz="3300" b="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96018" y="220297"/>
        <a:ext cx="5703964" cy="3623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053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14763" y="0"/>
            <a:ext cx="2919412" cy="490538"/>
          </a:xfrm>
          <a:prstGeom prst="rect">
            <a:avLst/>
          </a:prstGeom>
        </p:spPr>
        <p:txBody>
          <a:bodyPr vert="horz" lIns="91440" tIns="45720" rIns="91440" bIns="45720" rtlCol="0"/>
          <a:lstStyle>
            <a:lvl1pPr algn="r">
              <a:defRPr sz="1200"/>
            </a:lvl1pPr>
          </a:lstStyle>
          <a:p>
            <a:pPr>
              <a:defRPr/>
            </a:pPr>
            <a:fld id="{B0DB699A-CC29-4DA8-9D35-A7F252A9B9E3}" type="datetimeFigureOut">
              <a:rPr lang="zh-CN" altLang="en-US"/>
              <a:pPr>
                <a:defRPr/>
              </a:pPr>
              <a:t>2015/11/3</a:t>
            </a:fld>
            <a:endParaRPr lang="zh-CN" altLang="en-US"/>
          </a:p>
        </p:txBody>
      </p:sp>
      <p:sp>
        <p:nvSpPr>
          <p:cNvPr id="4" name="幻灯片图像占位符 3"/>
          <p:cNvSpPr>
            <a:spLocks noGrp="1" noRot="1" noChangeAspect="1"/>
          </p:cNvSpPr>
          <p:nvPr>
            <p:ph type="sldImg" idx="2"/>
          </p:nvPr>
        </p:nvSpPr>
        <p:spPr>
          <a:xfrm>
            <a:off x="919163" y="735013"/>
            <a:ext cx="4897437" cy="3675062"/>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3100" y="4654550"/>
            <a:ext cx="5389563" cy="44100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307513"/>
            <a:ext cx="2919413" cy="49053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14763" y="9307513"/>
            <a:ext cx="2919412" cy="490537"/>
          </a:xfrm>
          <a:prstGeom prst="rect">
            <a:avLst/>
          </a:prstGeom>
        </p:spPr>
        <p:txBody>
          <a:bodyPr vert="horz" lIns="91440" tIns="45720" rIns="91440" bIns="45720" rtlCol="0" anchor="b"/>
          <a:lstStyle>
            <a:lvl1pPr algn="r">
              <a:defRPr sz="1200"/>
            </a:lvl1pPr>
          </a:lstStyle>
          <a:p>
            <a:pPr>
              <a:defRPr/>
            </a:pPr>
            <a:fld id="{2238CB2C-5546-48E2-B3B2-28AA3F12260C}" type="slidenum">
              <a:rPr lang="zh-CN" altLang="en-US"/>
              <a:pPr>
                <a:defRPr/>
              </a:pPr>
              <a:t>‹#›</a:t>
            </a:fld>
            <a:endParaRPr lang="zh-CN" altLang="en-US"/>
          </a:p>
        </p:txBody>
      </p:sp>
    </p:spTree>
    <p:extLst>
      <p:ext uri="{BB962C8B-B14F-4D97-AF65-F5344CB8AC3E}">
        <p14:creationId xmlns:p14="http://schemas.microsoft.com/office/powerpoint/2010/main" val="3138839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9A6CBDD-F32D-4EC0-99A0-AFB0D3304345}" type="slidenum">
              <a:rPr lang="zh-CN" altLang="en-US" smtClean="0">
                <a:latin typeface="Arial" charset="0"/>
              </a:rPr>
              <a:pPr eaLnBrk="1" hangingPunct="1">
                <a:spcBef>
                  <a:spcPct val="0"/>
                </a:spcBef>
              </a:pPr>
              <a:t>1</a:t>
            </a:fld>
            <a:endParaRPr lang="zh-CN"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10</a:t>
            </a:fld>
            <a:endParaRPr lang="zh-CN"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11</a:t>
            </a:fld>
            <a:endParaRPr lang="zh-CN"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12</a:t>
            </a:fld>
            <a:endParaRPr lang="zh-CN"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13</a:t>
            </a:fld>
            <a:endParaRPr lang="zh-CN"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14</a:t>
            </a:fld>
            <a:endParaRPr lang="zh-CN"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1676F26E-C025-4EDC-9F88-2506E0A6EE22}" type="slidenum">
              <a:rPr lang="zh-CN" altLang="en-US" smtClean="0">
                <a:latin typeface="Arial" charset="0"/>
              </a:rPr>
              <a:pPr eaLnBrk="1" hangingPunct="1">
                <a:spcBef>
                  <a:spcPct val="0"/>
                </a:spcBef>
              </a:pPr>
              <a:t>15</a:t>
            </a:fld>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2</a:t>
            </a:fld>
            <a:endParaRPr lang="zh-CN"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dirty="0" smtClean="0"/>
              <a:t>商品、</a:t>
            </a:r>
            <a:r>
              <a:rPr lang="en-US" altLang="zh-CN" dirty="0" smtClean="0"/>
              <a:t>SKU</a:t>
            </a:r>
            <a:r>
              <a:rPr lang="zh-CN" altLang="zh-CN" dirty="0" smtClean="0"/>
              <a:t>、打标、广告词、类目、关联版式、店内分类、类目属性、运费模板、图片、限购</a:t>
            </a:r>
            <a:r>
              <a:rPr lang="en-US" altLang="zh-CN" dirty="0" smtClean="0"/>
              <a:t>/</a:t>
            </a:r>
            <a:r>
              <a:rPr lang="zh-CN" altLang="zh-CN" dirty="0" smtClean="0"/>
              <a:t>可购、价格、库存</a:t>
            </a:r>
            <a:endParaRPr lang="zh-CN" altLang="en-US" dirty="0" smtClean="0"/>
          </a:p>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3</a:t>
            </a:fld>
            <a:endParaRPr lang="zh-CN"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dirty="0" smtClean="0"/>
              <a:t>商品、</a:t>
            </a:r>
            <a:r>
              <a:rPr lang="en-US" altLang="zh-CN" dirty="0" smtClean="0"/>
              <a:t>SKU</a:t>
            </a:r>
            <a:r>
              <a:rPr lang="zh-CN" altLang="zh-CN" dirty="0" smtClean="0"/>
              <a:t>、打标、广告词、类目、关联版式、店内分类、类目属性、运费模板、图片、限购</a:t>
            </a:r>
            <a:r>
              <a:rPr lang="en-US" altLang="zh-CN" dirty="0" smtClean="0"/>
              <a:t>/</a:t>
            </a:r>
            <a:r>
              <a:rPr lang="zh-CN" altLang="zh-CN" dirty="0" smtClean="0"/>
              <a:t>可购、价格、库存</a:t>
            </a:r>
            <a:endParaRPr lang="zh-CN" altLang="en-US" dirty="0" smtClean="0"/>
          </a:p>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4</a:t>
            </a:fld>
            <a:endParaRPr lang="zh-CN"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dirty="0" smtClean="0"/>
              <a:t>商品、</a:t>
            </a:r>
            <a:r>
              <a:rPr lang="en-US" altLang="zh-CN" dirty="0" smtClean="0"/>
              <a:t>SKU</a:t>
            </a:r>
            <a:r>
              <a:rPr lang="zh-CN" altLang="zh-CN" dirty="0" smtClean="0"/>
              <a:t>、打标、广告词、类目、关联版式、店内分类、类目属性、运费模板、图片、限购</a:t>
            </a:r>
            <a:r>
              <a:rPr lang="en-US" altLang="zh-CN" dirty="0" smtClean="0"/>
              <a:t>/</a:t>
            </a:r>
            <a:r>
              <a:rPr lang="zh-CN" altLang="zh-CN" dirty="0" smtClean="0"/>
              <a:t>可购、价格、库存</a:t>
            </a:r>
            <a:endParaRPr lang="zh-CN" altLang="en-US" dirty="0" smtClean="0"/>
          </a:p>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5</a:t>
            </a:fld>
            <a:endParaRPr lang="zh-CN"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6</a:t>
            </a:fld>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DCF5CFE5-6280-441C-9F10-399B38DE93FE}" type="slidenum">
              <a:rPr lang="zh-CN" altLang="en-US" smtClean="0">
                <a:latin typeface="Arial" charset="0"/>
              </a:rPr>
              <a:pPr eaLnBrk="1" hangingPunct="1">
                <a:spcBef>
                  <a:spcPct val="0"/>
                </a:spcBef>
              </a:pPr>
              <a:t>7</a:t>
            </a:fld>
            <a:endParaRPr lang="zh-CN"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下降到</a:t>
            </a:r>
            <a:r>
              <a:rPr lang="en-US" altLang="zh-CN" dirty="0" smtClean="0">
                <a:latin typeface="微软雅黑" panose="020B0503020204020204" pitchFamily="34" charset="-122"/>
                <a:ea typeface="微软雅黑" panose="020B0503020204020204" pitchFamily="34" charset="-122"/>
              </a:rPr>
              <a:t>60%-70%</a:t>
            </a:r>
            <a:r>
              <a:rPr lang="zh-CN" altLang="en-US" dirty="0" smtClean="0">
                <a:latin typeface="微软雅黑" panose="020B0503020204020204" pitchFamily="34" charset="-122"/>
                <a:ea typeface="微软雅黑" panose="020B0503020204020204" pitchFamily="34" charset="-122"/>
              </a:rPr>
              <a:t>，接口平均响应速度提高</a:t>
            </a:r>
            <a:r>
              <a:rPr lang="en-US" altLang="zh-CN" dirty="0" smtClean="0">
                <a:latin typeface="微软雅黑" panose="020B0503020204020204" pitchFamily="34" charset="-122"/>
                <a:ea typeface="微软雅黑" panose="020B0503020204020204" pitchFamily="34" charset="-122"/>
              </a:rPr>
              <a:t>3-5</a:t>
            </a:r>
            <a:r>
              <a:rPr lang="zh-CN" altLang="en-US" dirty="0" smtClean="0">
                <a:latin typeface="微软雅黑" panose="020B0503020204020204" pitchFamily="34" charset="-122"/>
                <a:ea typeface="微软雅黑" panose="020B0503020204020204" pitchFamily="34" charset="-122"/>
              </a:rPr>
              <a:t>倍。</a:t>
            </a:r>
            <a:endParaRPr lang="en-US" altLang="zh-CN" dirty="0" smtClean="0">
              <a:latin typeface="微软雅黑" panose="020B0503020204020204" pitchFamily="34" charset="-122"/>
              <a:ea typeface="微软雅黑" panose="020B0503020204020204" pitchFamily="34" charset="-122"/>
            </a:endParaRPr>
          </a:p>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8</a:t>
            </a:fld>
            <a:endParaRPr lang="zh-CN"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下降到</a:t>
            </a:r>
            <a:r>
              <a:rPr lang="en-US" altLang="zh-CN" dirty="0" smtClean="0">
                <a:latin typeface="微软雅黑" panose="020B0503020204020204" pitchFamily="34" charset="-122"/>
                <a:ea typeface="微软雅黑" panose="020B0503020204020204" pitchFamily="34" charset="-122"/>
              </a:rPr>
              <a:t>60%-70%</a:t>
            </a:r>
            <a:r>
              <a:rPr lang="zh-CN" altLang="en-US" dirty="0" smtClean="0">
                <a:latin typeface="微软雅黑" panose="020B0503020204020204" pitchFamily="34" charset="-122"/>
                <a:ea typeface="微软雅黑" panose="020B0503020204020204" pitchFamily="34" charset="-122"/>
              </a:rPr>
              <a:t>，接口平均响应速度提高</a:t>
            </a:r>
            <a:r>
              <a:rPr lang="en-US" altLang="zh-CN" dirty="0" smtClean="0">
                <a:latin typeface="微软雅黑" panose="020B0503020204020204" pitchFamily="34" charset="-122"/>
                <a:ea typeface="微软雅黑" panose="020B0503020204020204" pitchFamily="34" charset="-122"/>
              </a:rPr>
              <a:t>3-5</a:t>
            </a:r>
            <a:r>
              <a:rPr lang="zh-CN" altLang="en-US" dirty="0" smtClean="0">
                <a:latin typeface="微软雅黑" panose="020B0503020204020204" pitchFamily="34" charset="-122"/>
                <a:ea typeface="微软雅黑" panose="020B0503020204020204" pitchFamily="34" charset="-122"/>
              </a:rPr>
              <a:t>倍。</a:t>
            </a:r>
            <a:endParaRPr lang="en-US" altLang="zh-CN" dirty="0" smtClean="0">
              <a:latin typeface="微软雅黑" panose="020B0503020204020204" pitchFamily="34" charset="-122"/>
              <a:ea typeface="微软雅黑" panose="020B0503020204020204" pitchFamily="34" charset="-122"/>
            </a:endParaRPr>
          </a:p>
          <a:p>
            <a:pPr eaLnBrk="1" hangingPunct="1">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fld id="{B7809A69-7C34-481B-BDB0-2265762F9538}" type="slidenum">
              <a:rPr lang="zh-CN" altLang="en-US" smtClean="0">
                <a:latin typeface="Arial" charset="0"/>
              </a:rPr>
              <a:pPr eaLnBrk="1" hangingPunct="1">
                <a:spcBef>
                  <a:spcPct val="0"/>
                </a:spcBef>
              </a:pPr>
              <a:t>9</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360E463-C439-412B-A32E-BA33FCD13832}" type="datetime1">
              <a:rPr lang="zh-CN" altLang="en-US"/>
              <a:pPr>
                <a:defRPr/>
              </a:pPr>
              <a:t>2015/11/3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782D68-8794-41E5-9004-1E26F85E1D7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131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03FC4EA-FC42-4FD3-A987-12B0E73CF13E}" type="datetime1">
              <a:rPr lang="zh-CN" altLang="en-US"/>
              <a:pPr>
                <a:defRPr/>
              </a:pPr>
              <a:t>2015/11/3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D856074B-9030-4A7F-8DA5-CFF1797CE81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4118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B2816FC-4900-41DF-BAC0-DA696843B4AC}" type="datetime1">
              <a:rPr lang="zh-CN" altLang="en-US"/>
              <a:pPr>
                <a:defRPr/>
              </a:pPr>
              <a:t>2015/11/3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F093629-55B0-40C4-95D9-30DBF5182B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906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653E1-5E14-4EF9-A8C4-249012765862}" type="datetime1">
              <a:rPr lang="zh-CN" altLang="en-US"/>
              <a:pPr>
                <a:defRPr/>
              </a:pPr>
              <a:t>2015/11/3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458A60B7-8975-4CF6-9037-47D1FDE2D4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9583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B09775A-8325-4DCE-9239-A64DA99512E6}" type="datetime1">
              <a:rPr lang="zh-CN" altLang="en-US"/>
              <a:pPr>
                <a:defRPr/>
              </a:pPr>
              <a:t>2015/11/3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1C8A7929-35CA-40DD-8601-94DFD96C5C6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0404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9E91A6E-22D6-4585-8CE1-E0E798B8EBCD}" type="datetime1">
              <a:rPr lang="zh-CN" altLang="en-US"/>
              <a:pPr>
                <a:defRPr/>
              </a:pPr>
              <a:t>2015/11/3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0D7A135A-E732-4019-BBF2-57ACEDE264D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9454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B3EEDB5-4058-4BF4-B7CC-83FC146C4813}" type="datetime1">
              <a:rPr lang="zh-CN" altLang="en-US"/>
              <a:pPr>
                <a:defRPr/>
              </a:pPr>
              <a:t>2015/11/3</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F2ED6CE0-29F1-4732-82EF-B1393FC65DE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3275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09CE220E-AB38-49FC-A516-3617D57DCD95}" type="datetime1">
              <a:rPr lang="zh-CN" altLang="en-US"/>
              <a:pPr>
                <a:defRPr/>
              </a:pPr>
              <a:t>2015/11/3</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A6E9C3BB-6580-4F83-A079-F5851308283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9030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A25FCB0-8F75-4591-8A5C-81CBAF94A177}" type="datetime1">
              <a:rPr lang="zh-CN" altLang="en-US"/>
              <a:pPr>
                <a:defRPr/>
              </a:pPr>
              <a:t>2015/11/3</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482D0BB5-9A49-47B0-BAAC-544CC9046D9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8962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2F8560E-8606-4CF1-9CD4-5D713C01E583}" type="datetime1">
              <a:rPr lang="zh-CN" altLang="en-US"/>
              <a:pPr>
                <a:defRPr/>
              </a:pPr>
              <a:t>2015/11/3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3CBAAE1F-81BA-461A-BFE7-1589ED592E3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9856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56545EA-D93C-46FC-9E07-2220D8B29D6D}" type="datetime1">
              <a:rPr lang="zh-CN" altLang="en-US"/>
              <a:pPr>
                <a:defRPr/>
              </a:pPr>
              <a:t>2015/11/3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285141F1-E7B6-486B-828E-F1C748D62FC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6395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宋体" pitchFamily="2" charset="-122"/>
              </a:defRPr>
            </a:lvl1pPr>
          </a:lstStyle>
          <a:p>
            <a:pPr>
              <a:defRPr/>
            </a:pPr>
            <a:fld id="{C73D1AEE-80A3-40DC-BDEB-4391E190C237}" type="datetime1">
              <a:rPr lang="zh-CN" altLang="en-US"/>
              <a:pPr>
                <a:defRPr/>
              </a:pPr>
              <a:t>2015/11/3</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ea typeface="宋体"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5839802F-2B9E-4604-9A2D-00EE129C5985}"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baike.baidu.com/view/549479.htm" TargetMode="External"/><Relationship Id="rId4" Type="http://schemas.openxmlformats.org/officeDocument/2006/relationships/hyperlink" Target="http://baike.baidu.com/view/51839.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9" descr="应用部分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9164638" cy="68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5"/>
          <p:cNvSpPr>
            <a:spLocks noChangeArrowheads="1"/>
          </p:cNvSpPr>
          <p:nvPr/>
        </p:nvSpPr>
        <p:spPr bwMode="auto">
          <a:xfrm>
            <a:off x="898525" y="1411288"/>
            <a:ext cx="67675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algn="ctr" eaLnBrk="1" hangingPunct="1">
              <a:lnSpc>
                <a:spcPct val="83000"/>
              </a:lnSpc>
              <a:spcBef>
                <a:spcPct val="50000"/>
              </a:spcBef>
              <a:buFontTx/>
              <a:buNone/>
            </a:pPr>
            <a:r>
              <a:rPr lang="en-US" altLang="zh-CN" b="1" dirty="0">
                <a:solidFill>
                  <a:schemeClr val="bg1"/>
                </a:solidFill>
                <a:latin typeface="微软雅黑" pitchFamily="34" charset="-122"/>
                <a:ea typeface="微软雅黑" pitchFamily="34" charset="-122"/>
              </a:rPr>
              <a:t>pop</a:t>
            </a:r>
            <a:r>
              <a:rPr lang="zh-CN" altLang="en-US" b="1" dirty="0">
                <a:solidFill>
                  <a:schemeClr val="bg1"/>
                </a:solidFill>
                <a:latin typeface="微软雅黑" pitchFamily="34" charset="-122"/>
                <a:ea typeface="微软雅黑" pitchFamily="34" charset="-122"/>
              </a:rPr>
              <a:t>开发技术介绍</a:t>
            </a:r>
            <a:endParaRPr lang="zh-CN" altLang="en-US" b="1" dirty="0">
              <a:solidFill>
                <a:schemeClr val="bg1"/>
              </a:solidFill>
              <a:latin typeface="微软雅黑" pitchFamily="34" charset="-122"/>
              <a:ea typeface="微软雅黑" pitchFamily="34" charset="-122"/>
            </a:endParaRPr>
          </a:p>
        </p:txBody>
      </p:sp>
      <p:sp>
        <p:nvSpPr>
          <p:cNvPr id="2052" name="Text Box 8"/>
          <p:cNvSpPr>
            <a:spLocks noChangeArrowheads="1"/>
          </p:cNvSpPr>
          <p:nvPr/>
        </p:nvSpPr>
        <p:spPr bwMode="auto">
          <a:xfrm>
            <a:off x="612775" y="5949950"/>
            <a:ext cx="2519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50000"/>
              </a:spcBef>
              <a:buFontTx/>
              <a:buNone/>
            </a:pPr>
            <a:r>
              <a:rPr lang="en-US" altLang="zh-CN" sz="1200">
                <a:solidFill>
                  <a:schemeClr val="bg2"/>
                </a:solidFill>
              </a:rPr>
              <a:t>www.jd.com</a:t>
            </a:r>
            <a:endParaRPr lang="zh-CN" altLang="en-US" sz="1800">
              <a:latin typeface="Arial" charset="0"/>
            </a:endParaRPr>
          </a:p>
        </p:txBody>
      </p:sp>
      <p:sp>
        <p:nvSpPr>
          <p:cNvPr id="2054" name="Text Box 7"/>
          <p:cNvSpPr>
            <a:spLocks noChangeArrowheads="1"/>
          </p:cNvSpPr>
          <p:nvPr/>
        </p:nvSpPr>
        <p:spPr bwMode="auto">
          <a:xfrm>
            <a:off x="2915241" y="3573066"/>
            <a:ext cx="3170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457200" eaLnBrk="1" hangingPunct="1">
              <a:lnSpc>
                <a:spcPct val="83000"/>
              </a:lnSpc>
              <a:spcBef>
                <a:spcPct val="20000"/>
              </a:spcBef>
              <a:defRPr/>
            </a:pPr>
            <a:r>
              <a:rPr kumimoji="1" lang="zh-CN" altLang="en-US" sz="3200" dirty="0" smtClean="0">
                <a:latin typeface="+mn-lt"/>
                <a:ea typeface="+mn-ea"/>
              </a:rPr>
              <a:t>徐贤军</a:t>
            </a:r>
            <a:endParaRPr kumimoji="1" lang="en-US" altLang="zh-CN" sz="320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商品系统部署</a:t>
            </a:r>
            <a:endParaRPr lang="zh-CN" altLang="en-US" sz="20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52" y="907845"/>
            <a:ext cx="8180133" cy="5860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600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商品系统流程</a:t>
            </a:r>
            <a:endParaRPr lang="zh-CN" altLang="en-US" sz="2000" dirty="0"/>
          </a:p>
        </p:txBody>
      </p:sp>
      <p:pic>
        <p:nvPicPr>
          <p:cNvPr id="57"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0363" y="1051911"/>
            <a:ext cx="8424863" cy="5259793"/>
          </a:xfrm>
        </p:spPr>
      </p:pic>
    </p:spTree>
    <p:extLst>
      <p:ext uri="{BB962C8B-B14F-4D97-AF65-F5344CB8AC3E}">
        <p14:creationId xmlns:p14="http://schemas.microsoft.com/office/powerpoint/2010/main" val="4000091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37045"/>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系统重构－痛点</a:t>
            </a:r>
            <a:endParaRPr lang="zh-CN" altLang="en-US" sz="2000" dirty="0"/>
          </a:p>
        </p:txBody>
      </p:sp>
      <p:graphicFrame>
        <p:nvGraphicFramePr>
          <p:cNvPr id="5" name="图示 4"/>
          <p:cNvGraphicFramePr/>
          <p:nvPr>
            <p:extLst>
              <p:ext uri="{D42A27DB-BD31-4B8C-83A1-F6EECF244321}">
                <p14:modId xmlns:p14="http://schemas.microsoft.com/office/powerpoint/2010/main" val="3019162158"/>
              </p:ext>
            </p:extLst>
          </p:nvPr>
        </p:nvGraphicFramePr>
        <p:xfrm>
          <a:off x="1654500" y="1253086"/>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552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6" y="122450"/>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系统重构－重构前</a:t>
            </a:r>
            <a:endParaRPr lang="zh-CN" altLang="en-US" sz="2000" dirty="0"/>
          </a:p>
        </p:txBody>
      </p: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131" y="1340768"/>
            <a:ext cx="557212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49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6" y="122450"/>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系统重构－重构后</a:t>
            </a:r>
            <a:endParaRPr lang="zh-CN" altLang="en-US" sz="2000" dirty="0"/>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70" y="1244610"/>
            <a:ext cx="788670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867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应用部分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175"/>
            <a:ext cx="916146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a:spLocks noChangeArrowheads="1"/>
          </p:cNvSpPr>
          <p:nvPr/>
        </p:nvSpPr>
        <p:spPr bwMode="auto">
          <a:xfrm>
            <a:off x="612775" y="1773238"/>
            <a:ext cx="79914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algn="ctr" eaLnBrk="1" hangingPunct="1">
              <a:spcBef>
                <a:spcPct val="0"/>
              </a:spcBef>
              <a:buFontTx/>
              <a:buNone/>
            </a:pPr>
            <a:r>
              <a:rPr lang="en-US" altLang="zh-CN" sz="6600">
                <a:solidFill>
                  <a:schemeClr val="bg1"/>
                </a:solidFill>
              </a:rPr>
              <a:t>Thanks</a:t>
            </a:r>
            <a:endParaRPr lang="en-US" altLang="zh-CN" sz="1800">
              <a:latin typeface="Arial" charset="0"/>
            </a:endParaRPr>
          </a:p>
        </p:txBody>
      </p:sp>
      <p:sp>
        <p:nvSpPr>
          <p:cNvPr id="9220" name="Text Box 4"/>
          <p:cNvSpPr>
            <a:spLocks noChangeArrowheads="1"/>
          </p:cNvSpPr>
          <p:nvPr/>
        </p:nvSpPr>
        <p:spPr bwMode="auto">
          <a:xfrm>
            <a:off x="612775" y="5534025"/>
            <a:ext cx="37449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Tx/>
              <a:buNone/>
            </a:pPr>
            <a:r>
              <a:rPr lang="zh-CN" altLang="en-US" sz="900">
                <a:solidFill>
                  <a:schemeClr val="bg2"/>
                </a:solidFill>
                <a:latin typeface="微软雅黑" pitchFamily="34" charset="-122"/>
                <a:ea typeface="微软雅黑" pitchFamily="34" charset="-122"/>
                <a:sym typeface="微软雅黑" pitchFamily="34" charset="-122"/>
              </a:rPr>
              <a:t>北京市朝阳区北辰西路</a:t>
            </a:r>
            <a:r>
              <a:rPr lang="en-US" altLang="zh-CN" sz="900">
                <a:solidFill>
                  <a:schemeClr val="bg2"/>
                </a:solidFill>
                <a:latin typeface="微软雅黑" pitchFamily="34" charset="-122"/>
                <a:ea typeface="微软雅黑" pitchFamily="34" charset="-122"/>
                <a:sym typeface="微软雅黑" pitchFamily="34" charset="-122"/>
              </a:rPr>
              <a:t>8</a:t>
            </a:r>
            <a:r>
              <a:rPr lang="zh-CN" altLang="en-US" sz="900">
                <a:solidFill>
                  <a:schemeClr val="bg2"/>
                </a:solidFill>
                <a:latin typeface="微软雅黑" pitchFamily="34" charset="-122"/>
                <a:ea typeface="微软雅黑" pitchFamily="34" charset="-122"/>
                <a:sym typeface="微软雅黑" pitchFamily="34" charset="-122"/>
              </a:rPr>
              <a:t>号北辰世纪中心</a:t>
            </a:r>
            <a:r>
              <a:rPr lang="en-US" altLang="zh-CN" sz="900">
                <a:solidFill>
                  <a:schemeClr val="bg2"/>
                </a:solidFill>
                <a:latin typeface="微软雅黑" pitchFamily="34" charset="-122"/>
                <a:ea typeface="微软雅黑" pitchFamily="34" charset="-122"/>
                <a:sym typeface="微软雅黑" pitchFamily="34" charset="-122"/>
              </a:rPr>
              <a:t>A</a:t>
            </a:r>
            <a:r>
              <a:rPr lang="zh-CN" altLang="en-US" sz="900">
                <a:solidFill>
                  <a:schemeClr val="bg2"/>
                </a:solidFill>
                <a:latin typeface="微软雅黑" pitchFamily="34" charset="-122"/>
                <a:ea typeface="微软雅黑" pitchFamily="34" charset="-122"/>
                <a:sym typeface="微软雅黑" pitchFamily="34" charset="-122"/>
              </a:rPr>
              <a:t>座</a:t>
            </a:r>
            <a:r>
              <a:rPr lang="en-US" altLang="zh-CN" sz="900">
                <a:solidFill>
                  <a:schemeClr val="bg2"/>
                </a:solidFill>
                <a:latin typeface="微软雅黑" pitchFamily="34" charset="-122"/>
                <a:ea typeface="微软雅黑" pitchFamily="34" charset="-122"/>
                <a:sym typeface="微软雅黑" pitchFamily="34" charset="-122"/>
              </a:rPr>
              <a:t>6</a:t>
            </a:r>
            <a:r>
              <a:rPr lang="zh-CN" altLang="en-US" sz="900">
                <a:solidFill>
                  <a:schemeClr val="bg2"/>
                </a:solidFill>
                <a:latin typeface="微软雅黑" pitchFamily="34" charset="-122"/>
                <a:ea typeface="微软雅黑" pitchFamily="34" charset="-122"/>
                <a:sym typeface="微软雅黑" pitchFamily="34" charset="-122"/>
              </a:rPr>
              <a:t>层</a:t>
            </a:r>
          </a:p>
          <a:p>
            <a:pPr eaLnBrk="1" hangingPunct="1">
              <a:spcBef>
                <a:spcPct val="0"/>
              </a:spcBef>
              <a:buFontTx/>
              <a:buNone/>
            </a:pPr>
            <a:r>
              <a:rPr lang="en-US" altLang="zh-CN" sz="900">
                <a:solidFill>
                  <a:schemeClr val="bg2"/>
                </a:solidFill>
              </a:rPr>
              <a:t>6F Building A, North-Star Century Center, 8 Beichen West Street,</a:t>
            </a:r>
            <a:endParaRPr lang="zh-CN" altLang="en-US" sz="900">
              <a:solidFill>
                <a:schemeClr val="bg2"/>
              </a:solidFill>
            </a:endParaRPr>
          </a:p>
          <a:p>
            <a:pPr eaLnBrk="1" hangingPunct="1">
              <a:spcBef>
                <a:spcPct val="0"/>
              </a:spcBef>
              <a:buFontTx/>
              <a:buNone/>
            </a:pPr>
            <a:r>
              <a:rPr lang="en-US" altLang="zh-CN" sz="900">
                <a:solidFill>
                  <a:schemeClr val="bg2"/>
                </a:solidFill>
              </a:rPr>
              <a:t>Chaoyang District, Beijing 100101</a:t>
            </a:r>
            <a:endParaRPr lang="zh-CN" altLang="en-US" sz="900">
              <a:solidFill>
                <a:schemeClr val="bg2"/>
              </a:solidFill>
            </a:endParaRPr>
          </a:p>
          <a:p>
            <a:pPr eaLnBrk="1" hangingPunct="1">
              <a:spcBef>
                <a:spcPct val="0"/>
              </a:spcBef>
              <a:buFontTx/>
              <a:buNone/>
            </a:pPr>
            <a:r>
              <a:rPr lang="en-US" altLang="zh-CN" sz="900">
                <a:solidFill>
                  <a:schemeClr val="bg2"/>
                </a:solidFill>
              </a:rPr>
              <a:t>T. 010-5895 1234   F. 010-5895 1234</a:t>
            </a:r>
            <a:endParaRPr lang="zh-CN" altLang="en-US" sz="900">
              <a:solidFill>
                <a:schemeClr val="bg2"/>
              </a:solidFill>
            </a:endParaRPr>
          </a:p>
          <a:p>
            <a:pPr eaLnBrk="1" hangingPunct="1">
              <a:spcBef>
                <a:spcPct val="0"/>
              </a:spcBef>
              <a:buFontTx/>
              <a:buNone/>
            </a:pPr>
            <a:r>
              <a:rPr lang="en-US" altLang="zh-CN" sz="900">
                <a:solidFill>
                  <a:schemeClr val="bg2"/>
                </a:solidFill>
              </a:rPr>
              <a:t>E. xingming@jd.com   www.jd.com </a:t>
            </a:r>
            <a:endParaRPr lang="zh-CN" altLang="en-US" sz="180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 y="12378"/>
            <a:ext cx="9180513" cy="6877050"/>
          </a:xfrm>
          <a:prstGeom prst="rect">
            <a:avLst/>
          </a:prstGeom>
          <a:noFill/>
          <a:ln>
            <a:noFill/>
          </a:ln>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50000"/>
              </a:spcBef>
              <a:buFontTx/>
              <a:buNone/>
            </a:pPr>
            <a:r>
              <a:rPr lang="zh-CN" altLang="en-US" sz="2000" b="1" dirty="0">
                <a:solidFill>
                  <a:srgbClr val="FF0000"/>
                </a:solidFill>
                <a:latin typeface="微软雅黑" pitchFamily="34" charset="-122"/>
                <a:ea typeface="微软雅黑" pitchFamily="34" charset="-122"/>
                <a:sym typeface="微软雅黑" pitchFamily="34" charset="-122"/>
              </a:rPr>
              <a:t>目 录</a:t>
            </a:r>
            <a:endParaRPr lang="en-US" altLang="zh-CN" sz="1400" b="1" dirty="0">
              <a:solidFill>
                <a:srgbClr val="FF0000"/>
              </a:solidFill>
              <a:latin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3" y="835812"/>
            <a:ext cx="553402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en-US" altLang="zh-CN" sz="2000" dirty="0" smtClean="0"/>
              <a:t>Crud</a:t>
            </a:r>
            <a:endParaRPr lang="zh-CN" altLang="en-US" sz="2000" dirty="0"/>
          </a:p>
        </p:txBody>
      </p:sp>
      <p:sp>
        <p:nvSpPr>
          <p:cNvPr id="5" name="矩形 4"/>
          <p:cNvSpPr/>
          <p:nvPr/>
        </p:nvSpPr>
        <p:spPr>
          <a:xfrm>
            <a:off x="1205706" y="1628175"/>
            <a:ext cx="4572000" cy="2862322"/>
          </a:xfrm>
          <a:prstGeom prst="rect">
            <a:avLst/>
          </a:prstGeom>
        </p:spPr>
        <p:txBody>
          <a:bodyPr>
            <a:spAutoFit/>
          </a:bodyPr>
          <a:lstStyle/>
          <a:p>
            <a:r>
              <a:rPr lang="en-US" altLang="zh-CN" dirty="0"/>
              <a:t>velocity</a:t>
            </a:r>
            <a:endParaRPr lang="zh-CN" altLang="en-US" dirty="0"/>
          </a:p>
          <a:p>
            <a:endParaRPr lang="en-US" altLang="zh-CN" dirty="0" smtClean="0"/>
          </a:p>
          <a:p>
            <a:endParaRPr lang="en-US" altLang="zh-CN" dirty="0" smtClean="0"/>
          </a:p>
          <a:p>
            <a:r>
              <a:rPr lang="en-US" altLang="zh-CN" dirty="0" smtClean="0"/>
              <a:t>Struts2</a:t>
            </a:r>
          </a:p>
          <a:p>
            <a:endParaRPr lang="en-US" altLang="zh-CN" dirty="0" smtClean="0"/>
          </a:p>
          <a:p>
            <a:endParaRPr lang="zh-CN" altLang="en-US" dirty="0"/>
          </a:p>
          <a:p>
            <a:r>
              <a:rPr lang="en-US" altLang="zh-CN" dirty="0" smtClean="0"/>
              <a:t>Spring</a:t>
            </a:r>
          </a:p>
          <a:p>
            <a:endParaRPr lang="en-US" altLang="zh-CN" dirty="0"/>
          </a:p>
          <a:p>
            <a:endParaRPr lang="zh-CN" altLang="en-US" dirty="0" smtClean="0"/>
          </a:p>
          <a:p>
            <a:r>
              <a:rPr lang="en-US" altLang="zh-CN" dirty="0" err="1"/>
              <a:t>ibatis</a:t>
            </a:r>
            <a:endParaRPr lang="zh-CN" altLang="en-US" dirty="0"/>
          </a:p>
        </p:txBody>
      </p:sp>
    </p:spTree>
    <p:extLst>
      <p:ext uri="{BB962C8B-B14F-4D97-AF65-F5344CB8AC3E}">
        <p14:creationId xmlns:p14="http://schemas.microsoft.com/office/powerpoint/2010/main" val="263936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t>消息</a:t>
            </a:r>
            <a:endParaRPr lang="zh-CN" altLang="en-US" sz="2000" dirty="0"/>
          </a:p>
        </p:txBody>
      </p:sp>
      <p:sp>
        <p:nvSpPr>
          <p:cNvPr id="3" name="矩形 2"/>
          <p:cNvSpPr/>
          <p:nvPr/>
        </p:nvSpPr>
        <p:spPr>
          <a:xfrm>
            <a:off x="682218" y="1123944"/>
            <a:ext cx="5887650" cy="369332"/>
          </a:xfrm>
          <a:prstGeom prst="rect">
            <a:avLst/>
          </a:prstGeom>
        </p:spPr>
        <p:txBody>
          <a:bodyPr wrap="square">
            <a:spAutoFit/>
          </a:bodyPr>
          <a:lstStyle/>
          <a:p>
            <a:r>
              <a:rPr lang="zh-CN" altLang="en-US" dirty="0" smtClean="0"/>
              <a:t>作用：异步、解藕、任务执行</a:t>
            </a:r>
            <a:endParaRPr lang="zh-CN" altLang="en-US" dirty="0"/>
          </a:p>
        </p:txBody>
      </p:sp>
      <p:sp>
        <p:nvSpPr>
          <p:cNvPr id="7" name="矩形 6"/>
          <p:cNvSpPr/>
          <p:nvPr/>
        </p:nvSpPr>
        <p:spPr>
          <a:xfrm>
            <a:off x="547881" y="1988340"/>
            <a:ext cx="5887650" cy="2862322"/>
          </a:xfrm>
          <a:prstGeom prst="rect">
            <a:avLst/>
          </a:prstGeom>
        </p:spPr>
        <p:txBody>
          <a:bodyPr wrap="square">
            <a:spAutoFit/>
          </a:bodyPr>
          <a:lstStyle/>
          <a:p>
            <a:r>
              <a:rPr lang="zh-CN" altLang="en-US" dirty="0" smtClean="0"/>
              <a:t>任务引擎：这是部门的一个任务执行方案，主要使用</a:t>
            </a:r>
            <a:r>
              <a:rPr lang="en-US" altLang="zh-CN" dirty="0" err="1" smtClean="0"/>
              <a:t>redis+mongoDB</a:t>
            </a:r>
            <a:r>
              <a:rPr lang="zh-CN" altLang="en-US" dirty="0" smtClean="0"/>
              <a:t>（周樱）</a:t>
            </a:r>
            <a:endParaRPr lang="en-US" altLang="zh-CN" dirty="0" smtClean="0"/>
          </a:p>
          <a:p>
            <a:r>
              <a:rPr lang="en-US" altLang="zh-CN" dirty="0"/>
              <a:t> </a:t>
            </a:r>
            <a:r>
              <a:rPr lang="en-US" altLang="zh-CN" dirty="0" smtClean="0"/>
              <a:t>          </a:t>
            </a:r>
            <a:r>
              <a:rPr lang="zh-CN" altLang="en-US" dirty="0" smtClean="0"/>
              <a:t>主要先向任务引擎</a:t>
            </a:r>
            <a:r>
              <a:rPr lang="en-US" altLang="zh-CN" dirty="0" smtClean="0"/>
              <a:t>push</a:t>
            </a:r>
            <a:r>
              <a:rPr lang="zh-CN" altLang="en-US" dirty="0" smtClean="0"/>
              <a:t>一个任务，然后我们再定时去向任务引擎获</a:t>
            </a:r>
            <a:r>
              <a:rPr lang="en-US" altLang="zh-CN" dirty="0" smtClean="0"/>
              <a:t>(</a:t>
            </a:r>
            <a:r>
              <a:rPr lang="zh-CN" altLang="en-US" dirty="0" smtClean="0"/>
              <a:t>拉</a:t>
            </a:r>
            <a:r>
              <a:rPr lang="en-US" altLang="zh-CN" dirty="0" smtClean="0"/>
              <a:t>)</a:t>
            </a:r>
            <a:r>
              <a:rPr lang="zh-CN" altLang="en-US" dirty="0" smtClean="0"/>
              <a:t>取任务执行。</a:t>
            </a:r>
            <a:endParaRPr lang="en-US" altLang="zh-CN" dirty="0" smtClean="0"/>
          </a:p>
          <a:p>
            <a:endParaRPr lang="en-US" altLang="zh-CN" dirty="0"/>
          </a:p>
          <a:p>
            <a:endParaRPr lang="en-US" altLang="zh-CN" dirty="0" smtClean="0"/>
          </a:p>
          <a:p>
            <a:r>
              <a:rPr lang="en-US" altLang="zh-CN" dirty="0" err="1" smtClean="0"/>
              <a:t>activeMQ</a:t>
            </a:r>
            <a:r>
              <a:rPr lang="en-US" altLang="zh-CN" dirty="0" smtClean="0"/>
              <a:t>/JMQ:</a:t>
            </a:r>
            <a:r>
              <a:rPr lang="zh-CN" altLang="en-US" dirty="0" smtClean="0"/>
              <a:t>去平台提供的消息服务，基本都是使用</a:t>
            </a:r>
            <a:r>
              <a:rPr lang="en-US" altLang="zh-CN" dirty="0" smtClean="0"/>
              <a:t>topic</a:t>
            </a:r>
            <a:r>
              <a:rPr lang="zh-CN" altLang="en-US" dirty="0" smtClean="0"/>
              <a:t>，</a:t>
            </a:r>
            <a:r>
              <a:rPr lang="en-US" altLang="zh-CN" dirty="0" smtClean="0"/>
              <a:t>JMQ</a:t>
            </a:r>
            <a:r>
              <a:rPr lang="zh-CN" altLang="en-US" dirty="0" smtClean="0"/>
              <a:t>是对</a:t>
            </a:r>
            <a:r>
              <a:rPr lang="en-US" altLang="zh-CN" dirty="0" err="1" smtClean="0"/>
              <a:t>activeMQ</a:t>
            </a:r>
            <a:r>
              <a:rPr lang="zh-CN" altLang="en-US" dirty="0" smtClean="0"/>
              <a:t>的一个升级，向下兼容。</a:t>
            </a:r>
            <a:endParaRPr lang="en-US" altLang="zh-CN" dirty="0" smtClean="0"/>
          </a:p>
          <a:p>
            <a:r>
              <a:rPr lang="en-US" altLang="zh-CN" dirty="0"/>
              <a:t> </a:t>
            </a:r>
            <a:r>
              <a:rPr lang="en-US" altLang="zh-CN" dirty="0" smtClean="0"/>
              <a:t>   </a:t>
            </a:r>
            <a:r>
              <a:rPr lang="zh-CN" altLang="en-US" dirty="0" smtClean="0"/>
              <a:t>消费者使用配置方式，是由</a:t>
            </a:r>
            <a:r>
              <a:rPr lang="en-US" altLang="zh-CN" dirty="0" smtClean="0"/>
              <a:t>MQ</a:t>
            </a:r>
            <a:r>
              <a:rPr lang="zh-CN" altLang="en-US" dirty="0" smtClean="0"/>
              <a:t>的服务端向消费者推消息。</a:t>
            </a:r>
            <a:endParaRPr lang="zh-CN" altLang="en-US" dirty="0"/>
          </a:p>
        </p:txBody>
      </p:sp>
    </p:spTree>
    <p:extLst>
      <p:ext uri="{BB962C8B-B14F-4D97-AF65-F5344CB8AC3E}">
        <p14:creationId xmlns:p14="http://schemas.microsoft.com/office/powerpoint/2010/main" val="359529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 y="16228"/>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en-US" altLang="zh-CN" sz="2000" dirty="0" err="1" smtClean="0"/>
              <a:t>noSql</a:t>
            </a:r>
            <a:r>
              <a:rPr lang="en-US" altLang="zh-CN" sz="2000" dirty="0" smtClean="0"/>
              <a:t>(</a:t>
            </a:r>
            <a:r>
              <a:rPr lang="zh-CN" altLang="en-US" sz="2000" dirty="0" smtClean="0"/>
              <a:t>缓存</a:t>
            </a:r>
            <a:r>
              <a:rPr lang="en-US" altLang="zh-CN" sz="2000" dirty="0" smtClean="0"/>
              <a:t>)</a:t>
            </a:r>
            <a:endParaRPr lang="zh-CN" altLang="en-US" sz="2000" dirty="0"/>
          </a:p>
        </p:txBody>
      </p:sp>
      <p:sp>
        <p:nvSpPr>
          <p:cNvPr id="6" name="矩形 5"/>
          <p:cNvSpPr/>
          <p:nvPr/>
        </p:nvSpPr>
        <p:spPr>
          <a:xfrm>
            <a:off x="682218" y="1123944"/>
            <a:ext cx="5887650" cy="923330"/>
          </a:xfrm>
          <a:prstGeom prst="rect">
            <a:avLst/>
          </a:prstGeom>
        </p:spPr>
        <p:txBody>
          <a:bodyPr wrap="square">
            <a:spAutoFit/>
          </a:bodyPr>
          <a:lstStyle/>
          <a:p>
            <a:r>
              <a:rPr lang="zh-CN" altLang="en-US" dirty="0" smtClean="0"/>
              <a:t> 非关系型</a:t>
            </a:r>
            <a:r>
              <a:rPr lang="zh-CN" altLang="en-US" dirty="0"/>
              <a:t>的数据库</a:t>
            </a:r>
            <a:r>
              <a:rPr lang="zh-CN" altLang="en-US" dirty="0" smtClean="0"/>
              <a:t>。</a:t>
            </a:r>
            <a:r>
              <a:rPr lang="zh-CN" altLang="en-US" dirty="0"/>
              <a:t> </a:t>
            </a:r>
            <a:r>
              <a:rPr lang="en-US" altLang="zh-CN" dirty="0"/>
              <a:t>NoSQL</a:t>
            </a:r>
            <a:r>
              <a:rPr lang="zh-CN" altLang="en-US" dirty="0"/>
              <a:t>数据库的产生就是为了解决大规模数据集合多重数据种类带来的挑战，尤其是大数据应用难题。</a:t>
            </a:r>
            <a:endParaRPr lang="zh-CN" altLang="en-US" dirty="0"/>
          </a:p>
        </p:txBody>
      </p:sp>
      <p:sp>
        <p:nvSpPr>
          <p:cNvPr id="7" name="矩形 6"/>
          <p:cNvSpPr/>
          <p:nvPr/>
        </p:nvSpPr>
        <p:spPr>
          <a:xfrm>
            <a:off x="771913" y="2492571"/>
            <a:ext cx="5887650" cy="800219"/>
          </a:xfrm>
          <a:prstGeom prst="rect">
            <a:avLst/>
          </a:prstGeom>
        </p:spPr>
        <p:txBody>
          <a:bodyPr wrap="square">
            <a:spAutoFit/>
          </a:bodyPr>
          <a:lstStyle/>
          <a:p>
            <a:r>
              <a:rPr lang="zh-CN" altLang="en-US" dirty="0" smtClean="0"/>
              <a:t> </a:t>
            </a:r>
            <a:r>
              <a:rPr lang="en-US" altLang="zh-CN" sz="2800" dirty="0" smtClean="0"/>
              <a:t>mongoDB:</a:t>
            </a:r>
            <a:r>
              <a:rPr lang="en-US" altLang="zh-CN" dirty="0" smtClean="0"/>
              <a:t>SimpleMongoDBClient3</a:t>
            </a:r>
          </a:p>
          <a:p>
            <a:r>
              <a:rPr lang="en-US" altLang="zh-CN" dirty="0"/>
              <a:t> </a:t>
            </a:r>
            <a:r>
              <a:rPr lang="en-US" altLang="zh-CN" dirty="0" smtClean="0"/>
              <a:t>    </a:t>
            </a:r>
            <a:r>
              <a:rPr lang="zh-CN" altLang="en-US" dirty="0" smtClean="0"/>
              <a:t>连接工具</a:t>
            </a:r>
            <a:r>
              <a:rPr lang="en-US" altLang="zh-CN" dirty="0" smtClean="0"/>
              <a:t>:</a:t>
            </a:r>
            <a:r>
              <a:rPr lang="en-US" altLang="zh-CN" dirty="0" err="1"/>
              <a:t>MongoVUE</a:t>
            </a:r>
            <a:endParaRPr lang="en-US" altLang="zh-CN" dirty="0"/>
          </a:p>
        </p:txBody>
      </p:sp>
      <p:sp>
        <p:nvSpPr>
          <p:cNvPr id="8" name="矩形 7"/>
          <p:cNvSpPr/>
          <p:nvPr/>
        </p:nvSpPr>
        <p:spPr>
          <a:xfrm>
            <a:off x="771913" y="4221363"/>
            <a:ext cx="5887650" cy="1138773"/>
          </a:xfrm>
          <a:prstGeom prst="rect">
            <a:avLst/>
          </a:prstGeom>
        </p:spPr>
        <p:txBody>
          <a:bodyPr wrap="square">
            <a:spAutoFit/>
          </a:bodyPr>
          <a:lstStyle/>
          <a:p>
            <a:r>
              <a:rPr lang="zh-CN" altLang="en-US" dirty="0" smtClean="0"/>
              <a:t> </a:t>
            </a:r>
            <a:r>
              <a:rPr lang="en-US" altLang="zh-CN" sz="3200" dirty="0" err="1" smtClean="0"/>
              <a:t>redis:</a:t>
            </a:r>
            <a:r>
              <a:rPr lang="en-US" altLang="zh-CN" dirty="0" err="1"/>
              <a:t>key-value</a:t>
            </a:r>
            <a:r>
              <a:rPr lang="zh-CN" altLang="en-US" dirty="0" smtClean="0">
                <a:hlinkClick r:id="rId4"/>
              </a:rPr>
              <a:t>存储系统</a:t>
            </a:r>
            <a:r>
              <a:rPr lang="zh-CN" altLang="en-US" dirty="0" smtClean="0"/>
              <a:t>，</a:t>
            </a:r>
            <a:endParaRPr lang="en-US" altLang="zh-CN" dirty="0" smtClean="0"/>
          </a:p>
          <a:p>
            <a:r>
              <a:rPr lang="zh-CN" altLang="en-US" dirty="0"/>
              <a:t>包括</a:t>
            </a:r>
            <a:r>
              <a:rPr lang="en-US" altLang="zh-CN" dirty="0"/>
              <a:t>string(</a:t>
            </a:r>
            <a:r>
              <a:rPr lang="zh-CN" altLang="en-US" dirty="0"/>
              <a:t>字符串</a:t>
            </a:r>
            <a:r>
              <a:rPr lang="en-US" altLang="zh-CN" dirty="0"/>
              <a:t>)</a:t>
            </a:r>
            <a:r>
              <a:rPr lang="zh-CN" altLang="en-US" dirty="0"/>
              <a:t>、</a:t>
            </a:r>
            <a:r>
              <a:rPr lang="en-US" altLang="zh-CN" dirty="0"/>
              <a:t>list(</a:t>
            </a:r>
            <a:r>
              <a:rPr lang="zh-CN" altLang="en-US" dirty="0">
                <a:hlinkClick r:id="rId5"/>
              </a:rPr>
              <a:t>链表</a:t>
            </a:r>
            <a:r>
              <a:rPr lang="en-US" altLang="zh-CN" dirty="0"/>
              <a:t>)</a:t>
            </a:r>
            <a:r>
              <a:rPr lang="zh-CN" altLang="en-US" dirty="0"/>
              <a:t>、</a:t>
            </a:r>
            <a:r>
              <a:rPr lang="en-US" altLang="zh-CN" dirty="0"/>
              <a:t>set(</a:t>
            </a:r>
            <a:r>
              <a:rPr lang="zh-CN" altLang="en-US" dirty="0"/>
              <a:t>集合</a:t>
            </a:r>
            <a:r>
              <a:rPr lang="en-US" altLang="zh-CN" dirty="0"/>
              <a:t>)</a:t>
            </a:r>
            <a:r>
              <a:rPr lang="zh-CN" altLang="en-US" dirty="0"/>
              <a:t>、</a:t>
            </a:r>
            <a:r>
              <a:rPr lang="en-US" altLang="zh-CN" dirty="0" err="1"/>
              <a:t>zset</a:t>
            </a:r>
            <a:r>
              <a:rPr lang="en-US" altLang="zh-CN" dirty="0"/>
              <a:t>(sorted set --</a:t>
            </a:r>
            <a:r>
              <a:rPr lang="zh-CN" altLang="en-US" dirty="0"/>
              <a:t>有序集合</a:t>
            </a:r>
            <a:r>
              <a:rPr lang="en-US" altLang="zh-CN" dirty="0"/>
              <a:t>)</a:t>
            </a:r>
            <a:r>
              <a:rPr lang="zh-CN" altLang="en-US" dirty="0"/>
              <a:t>和</a:t>
            </a:r>
            <a:r>
              <a:rPr lang="en-US" altLang="zh-CN" dirty="0"/>
              <a:t>hash</a:t>
            </a:r>
            <a:r>
              <a:rPr lang="zh-CN" altLang="en-US" dirty="0"/>
              <a:t>（哈希类型）</a:t>
            </a:r>
            <a:endParaRPr lang="en-US" altLang="zh-CN" dirty="0"/>
          </a:p>
        </p:txBody>
      </p:sp>
      <p:sp>
        <p:nvSpPr>
          <p:cNvPr id="9" name="矩形 8"/>
          <p:cNvSpPr/>
          <p:nvPr/>
        </p:nvSpPr>
        <p:spPr>
          <a:xfrm>
            <a:off x="934691" y="3356967"/>
            <a:ext cx="5887650" cy="646331"/>
          </a:xfrm>
          <a:prstGeom prst="rect">
            <a:avLst/>
          </a:prstGeom>
        </p:spPr>
        <p:txBody>
          <a:bodyPr wrap="square">
            <a:spAutoFit/>
          </a:bodyPr>
          <a:lstStyle/>
          <a:p>
            <a:r>
              <a:rPr lang="zh-CN" altLang="en-US" dirty="0" smtClean="0"/>
              <a:t> </a:t>
            </a:r>
            <a:r>
              <a:rPr lang="en-US" altLang="zh-CN" dirty="0" err="1"/>
              <a:t>Memcached</a:t>
            </a:r>
            <a:r>
              <a:rPr lang="en-US" altLang="zh-CN" dirty="0" smtClean="0"/>
              <a:t>:</a:t>
            </a:r>
          </a:p>
          <a:p>
            <a:r>
              <a:rPr lang="en-US" altLang="zh-CN" dirty="0"/>
              <a:t> </a:t>
            </a:r>
            <a:r>
              <a:rPr lang="en-US" altLang="zh-CN" dirty="0" smtClean="0"/>
              <a:t>    </a:t>
            </a:r>
            <a:r>
              <a:rPr lang="zh-CN" altLang="en-US" dirty="0" smtClean="0"/>
              <a:t>现在不太使用了。。</a:t>
            </a:r>
            <a:endParaRPr lang="en-US" altLang="zh-CN" dirty="0" smtClean="0"/>
          </a:p>
        </p:txBody>
      </p:sp>
    </p:spTree>
    <p:extLst>
      <p:ext uri="{BB962C8B-B14F-4D97-AF65-F5344CB8AC3E}">
        <p14:creationId xmlns:p14="http://schemas.microsoft.com/office/powerpoint/2010/main" val="197878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8" y="0"/>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t>服务</a:t>
            </a:r>
            <a:endParaRPr lang="zh-CN" altLang="en-US" sz="2000" dirty="0"/>
          </a:p>
        </p:txBody>
      </p:sp>
      <p:sp>
        <p:nvSpPr>
          <p:cNvPr id="3" name="TextBox 2"/>
          <p:cNvSpPr txBox="1"/>
          <p:nvPr/>
        </p:nvSpPr>
        <p:spPr>
          <a:xfrm>
            <a:off x="466119" y="979878"/>
            <a:ext cx="7422225" cy="1200329"/>
          </a:xfrm>
          <a:prstGeom prst="rect">
            <a:avLst/>
          </a:prstGeom>
          <a:noFill/>
        </p:spPr>
        <p:txBody>
          <a:bodyPr wrap="none" rtlCol="0">
            <a:spAutoFit/>
          </a:bodyPr>
          <a:lstStyle/>
          <a:p>
            <a:pPr>
              <a:buFont typeface="Wingdings" pitchFamily="2" charset="2"/>
              <a:buChar char="l"/>
            </a:pPr>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Hessian:</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早期的</a:t>
            </a: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webService</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技术，是通过域名</a:t>
            </a:r>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(http)</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方式</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提供服务</a:t>
            </a: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Font typeface="Wingdings" pitchFamily="2" charset="2"/>
              <a:buChar char="l"/>
            </a:pP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Font typeface="Wingdings" pitchFamily="2" charset="2"/>
              <a:buChar char="l"/>
            </a:pP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Saf</a:t>
            </a:r>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jsf</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：是京东的服务治理框架，</a:t>
            </a: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saf</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是封装的</a:t>
            </a: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dubbo</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jsf</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是升级版。</a:t>
            </a: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都是端对端调用，是服务寻址方式的。</a:t>
            </a:r>
            <a:endPar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050" name="Picture 2" descr="http://jpcloud.jd.com/download/attachments/13503987/JSF.002.jpg?version=2&amp;modificationDate=1422256312000&amp;api=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601" y="2180207"/>
            <a:ext cx="5546541" cy="415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93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 y="-28584"/>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marL="342900" indent="-342900"/>
            <a:r>
              <a:rPr lang="en-US" altLang="zh-CN" sz="200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a:t>
            </a:r>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maven</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682218" y="1195977"/>
            <a:ext cx="4572000" cy="2585323"/>
          </a:xfrm>
          <a:prstGeom prst="rect">
            <a:avLst/>
          </a:prstGeom>
        </p:spPr>
        <p:txBody>
          <a:bodyPr>
            <a:spAutoFit/>
          </a:bodyPr>
          <a:lstStyle/>
          <a:p>
            <a:r>
              <a:rPr lang="en-US" altLang="zh-CN" dirty="0" err="1" smtClean="0"/>
              <a:t>Git</a:t>
            </a:r>
            <a:r>
              <a:rPr lang="en-US" altLang="zh-CN" dirty="0" smtClean="0"/>
              <a:t>:</a:t>
            </a:r>
            <a:r>
              <a:rPr lang="zh-CN" altLang="en-US" dirty="0" smtClean="0"/>
              <a:t>代码管理</a:t>
            </a:r>
            <a:endParaRPr lang="en-US" altLang="zh-CN" dirty="0" smtClean="0"/>
          </a:p>
          <a:p>
            <a:endParaRPr lang="en-US" altLang="zh-CN" dirty="0" smtClean="0"/>
          </a:p>
          <a:p>
            <a:endParaRPr lang="en-US" altLang="zh-CN" dirty="0"/>
          </a:p>
          <a:p>
            <a:r>
              <a:rPr lang="en-US" altLang="zh-CN" dirty="0" smtClean="0"/>
              <a:t>Maven:</a:t>
            </a:r>
            <a:r>
              <a:rPr lang="zh-CN" altLang="en-US" dirty="0" smtClean="0"/>
              <a:t>打包及包管理</a:t>
            </a:r>
            <a:endParaRPr lang="en-US" altLang="zh-CN" dirty="0" smtClean="0"/>
          </a:p>
          <a:p>
            <a:endParaRPr lang="en-US" altLang="zh-CN" dirty="0"/>
          </a:p>
          <a:p>
            <a:endParaRPr lang="en-US" altLang="zh-CN" dirty="0"/>
          </a:p>
          <a:p>
            <a:endParaRPr lang="en-US" altLang="zh-CN" dirty="0" smtClean="0"/>
          </a:p>
          <a:p>
            <a:r>
              <a:rPr lang="en-US" altLang="zh-CN" dirty="0" smtClean="0"/>
              <a:t>Idea</a:t>
            </a:r>
            <a:r>
              <a:rPr lang="zh-CN" altLang="en-US" dirty="0" smtClean="0"/>
              <a:t>：开发</a:t>
            </a:r>
            <a:r>
              <a:rPr lang="en-US" altLang="zh-CN" dirty="0" smtClean="0"/>
              <a:t>ide</a:t>
            </a:r>
            <a:r>
              <a:rPr lang="zh-CN" altLang="en-US" dirty="0" smtClean="0"/>
              <a:t>工具，与</a:t>
            </a:r>
            <a:r>
              <a:rPr lang="en-US" altLang="zh-CN" dirty="0" err="1" smtClean="0"/>
              <a:t>git</a:t>
            </a:r>
            <a:r>
              <a:rPr lang="zh-CN" altLang="en-US" dirty="0" smtClean="0"/>
              <a:t>及</a:t>
            </a:r>
            <a:r>
              <a:rPr lang="en-US" altLang="zh-CN" dirty="0" smtClean="0"/>
              <a:t>maven</a:t>
            </a:r>
            <a:r>
              <a:rPr lang="zh-CN" altLang="en-US" dirty="0" smtClean="0"/>
              <a:t>结合的很好，</a:t>
            </a:r>
            <a:endParaRPr lang="en-US" altLang="zh-CN" dirty="0" smtClean="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604" y="619713"/>
            <a:ext cx="5575397"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商品系统</a:t>
            </a:r>
            <a:r>
              <a:rPr lang="en-US" altLang="zh-CN"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升级</a:t>
            </a:r>
            <a:endParaRPr lang="zh-CN" altLang="en-US" sz="20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614" y="1268010"/>
            <a:ext cx="58102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02547" y="5128325"/>
            <a:ext cx="3704860" cy="923330"/>
          </a:xfrm>
          <a:prstGeom prst="rect">
            <a:avLst/>
          </a:prstGeom>
          <a:noFill/>
        </p:spPr>
        <p:txBody>
          <a:bodyPr wrap="none" rtlCol="0">
            <a:spAutoFit/>
          </a:bodyPr>
          <a:lstStyle/>
          <a:p>
            <a:pPr marL="0" lvl="1">
              <a:buFont typeface="Wingdings" pitchFamily="2" charset="2"/>
              <a:buChar char="l"/>
            </a:pPr>
            <a:r>
              <a:rPr lang="en-US" altLang="zh-CN" dirty="0" smtClean="0">
                <a:latin typeface="仿宋" panose="02010609060101010101" pitchFamily="49" charset="-122"/>
                <a:ea typeface="仿宋" panose="02010609060101010101" pitchFamily="49" charset="-122"/>
              </a:rPr>
              <a:t>CPU</a:t>
            </a:r>
            <a:r>
              <a:rPr lang="zh-CN" altLang="en-US" dirty="0">
                <a:latin typeface="仿宋" panose="02010609060101010101" pitchFamily="49" charset="-122"/>
                <a:ea typeface="仿宋" panose="02010609060101010101" pitchFamily="49" charset="-122"/>
              </a:rPr>
              <a:t>下降到</a:t>
            </a:r>
            <a:r>
              <a:rPr lang="en-US" altLang="zh-CN" dirty="0">
                <a:latin typeface="仿宋" panose="02010609060101010101" pitchFamily="49" charset="-122"/>
                <a:ea typeface="仿宋" panose="02010609060101010101" pitchFamily="49" charset="-122"/>
              </a:rPr>
              <a:t>60%-70</a:t>
            </a:r>
            <a:r>
              <a:rPr lang="en-US" altLang="zh-CN" dirty="0" smtClean="0">
                <a:latin typeface="仿宋" panose="02010609060101010101" pitchFamily="49" charset="-122"/>
                <a:ea typeface="仿宋" panose="02010609060101010101" pitchFamily="49" charset="-122"/>
              </a:rPr>
              <a:t>%</a:t>
            </a:r>
          </a:p>
          <a:p>
            <a:pPr marL="0" lvl="1">
              <a:buFont typeface="Wingdings" pitchFamily="2" charset="2"/>
              <a:buChar char="l"/>
            </a:pPr>
            <a:r>
              <a:rPr lang="zh-CN" altLang="en-US" dirty="0" smtClean="0">
                <a:latin typeface="仿宋" panose="02010609060101010101" pitchFamily="49" charset="-122"/>
                <a:ea typeface="仿宋" panose="02010609060101010101" pitchFamily="49" charset="-122"/>
              </a:rPr>
              <a:t>接口</a:t>
            </a:r>
            <a:r>
              <a:rPr lang="zh-CN" altLang="en-US" dirty="0">
                <a:latin typeface="仿宋" panose="02010609060101010101" pitchFamily="49" charset="-122"/>
                <a:ea typeface="仿宋" panose="02010609060101010101" pitchFamily="49" charset="-122"/>
              </a:rPr>
              <a:t>平均响应速度提高</a:t>
            </a:r>
            <a:r>
              <a:rPr lang="en-US" altLang="zh-CN" dirty="0">
                <a:latin typeface="仿宋" panose="02010609060101010101" pitchFamily="49" charset="-122"/>
                <a:ea typeface="仿宋" panose="02010609060101010101" pitchFamily="49" charset="-122"/>
              </a:rPr>
              <a:t>3-5</a:t>
            </a:r>
            <a:r>
              <a:rPr lang="zh-CN" altLang="en-US" dirty="0">
                <a:latin typeface="仿宋" panose="02010609060101010101" pitchFamily="49" charset="-122"/>
                <a:ea typeface="仿宋" panose="02010609060101010101" pitchFamily="49" charset="-122"/>
              </a:rPr>
              <a:t>倍。</a:t>
            </a:r>
            <a:endParaRPr lang="en-US" altLang="zh-CN" dirty="0">
              <a:latin typeface="仿宋" panose="02010609060101010101" pitchFamily="49" charset="-122"/>
              <a:ea typeface="仿宋" panose="02010609060101010101" pitchFamily="49" charset="-122"/>
            </a:endParaRPr>
          </a:p>
          <a:p>
            <a:pPr>
              <a:buFont typeface="Wingdings" pitchFamily="2" charset="2"/>
              <a:buChar char="l"/>
            </a:pPr>
            <a:r>
              <a:rPr lang="zh-CN" altLang="en-US"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商品命中率</a:t>
            </a:r>
            <a:r>
              <a:rPr lang="en-US" altLang="zh-CN"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96%</a:t>
            </a:r>
            <a:r>
              <a:rPr lang="zh-CN" altLang="en-US"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en-US" altLang="zh-CN" dirty="0" err="1"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sku</a:t>
            </a:r>
            <a:r>
              <a:rPr lang="zh-CN" altLang="en-US"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命中率：</a:t>
            </a:r>
            <a:r>
              <a:rPr lang="en-US" altLang="zh-CN"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90%</a:t>
            </a:r>
            <a:endParaRPr lang="zh-CN" altLang="en-US"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43965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应用部分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 y="5771"/>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23850" y="295275"/>
            <a:ext cx="6335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lvl="0"/>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商品系统</a:t>
            </a:r>
            <a:r>
              <a:rPr lang="en-US" altLang="zh-CN"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升级</a:t>
            </a:r>
            <a:endParaRPr lang="zh-CN" altLang="en-US" sz="20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87" y="979878"/>
            <a:ext cx="35718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769" y="3487568"/>
            <a:ext cx="47053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56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a:spAutoFit/>
      </a:bodyPr>
      <a:lstStyle>
        <a:defPPr>
          <a:buFont typeface="Wingdings" pitchFamily="2" charset="2"/>
          <a:buChar char="l"/>
          <a:defRPr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2802</TotalTime>
  <Pages>0</Pages>
  <Words>553</Words>
  <Characters>0</Characters>
  <Application>Microsoft Office PowerPoint</Application>
  <DocSecurity>0</DocSecurity>
  <PresentationFormat>全屏显示(4:3)</PresentationFormat>
  <Lines>0</Lines>
  <Paragraphs>86</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shichen</dc:creator>
  <cp:lastModifiedBy>徐贤军</cp:lastModifiedBy>
  <cp:revision>541</cp:revision>
  <dcterms:created xsi:type="dcterms:W3CDTF">2013-03-28T01:11:00Z</dcterms:created>
  <dcterms:modified xsi:type="dcterms:W3CDTF">2015-11-03T06:38:06Z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