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379" r:id="rId5"/>
    <p:sldId id="503" r:id="rId6"/>
    <p:sldId id="556" r:id="rId7"/>
    <p:sldId id="557" r:id="rId8"/>
    <p:sldId id="535" r:id="rId9"/>
    <p:sldId id="558" r:id="rId10"/>
    <p:sldId id="559" r:id="rId11"/>
    <p:sldId id="560" r:id="rId12"/>
    <p:sldId id="561" r:id="rId13"/>
    <p:sldId id="562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6146" autoAdjust="0"/>
  </p:normalViewPr>
  <p:slideViewPr>
    <p:cSldViewPr snapToGrid="0">
      <p:cViewPr varScale="1">
        <p:scale>
          <a:sx n="95" d="100"/>
          <a:sy n="95" d="100"/>
        </p:scale>
        <p:origin x="2395" y="62"/>
      </p:cViewPr>
      <p:guideLst>
        <p:guide orient="horz" pos="913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6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3470" indent="-2859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800" indent="-22876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1320" indent="-22876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8840" indent="-22876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6360" indent="-228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3880" indent="-228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31400" indent="-228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8920" indent="-228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472900D-0A89-4768-BD93-5DAFC1128FF3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74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5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96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39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42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5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89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80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18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77980D-187B-4CD7-B16A-1E030E75F9A2}"/>
              </a:ext>
            </a:extLst>
          </p:cNvPr>
          <p:cNvSpPr/>
          <p:nvPr userDrawn="1"/>
        </p:nvSpPr>
        <p:spPr>
          <a:xfrm>
            <a:off x="0" y="0"/>
            <a:ext cx="9144000" cy="1207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 userDrawn="1"/>
        </p:nvSpPr>
        <p:spPr>
          <a:xfrm>
            <a:off x="181429" y="181429"/>
            <a:ext cx="878306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40000" y="2754276"/>
            <a:ext cx="4631871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1 May 2019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40000" y="1484784"/>
            <a:ext cx="6408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2133600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83" y="185515"/>
            <a:ext cx="2037600" cy="762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D9A0D0-934A-4FC8-9196-BD7DE11D52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8654"/>
          <a:stretch/>
        </p:blipFill>
        <p:spPr>
          <a:xfrm>
            <a:off x="185860" y="3082345"/>
            <a:ext cx="8776711" cy="3621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C473E-014A-442E-A8BB-4B7F18EDA0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6" y="355043"/>
            <a:ext cx="1258827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0000" y="6381330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3117" y="6381330"/>
            <a:ext cx="306058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40000" y="1620000"/>
            <a:ext cx="8064000" cy="452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B299D0-3FB3-47A0-8E8E-664904B8B9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800670"/>
            <a:ext cx="6407150" cy="4096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E480BE62-2A52-4482-8016-C8AE71B15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1210336"/>
            <a:ext cx="6407150" cy="325166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5522"/>
            <a:ext cx="4104456" cy="365125"/>
          </a:xfrm>
        </p:spPr>
        <p:txBody>
          <a:bodyPr/>
          <a:lstStyle/>
          <a:p>
            <a:r>
              <a:rPr lang="en-AU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72731" y="6385523"/>
            <a:ext cx="362311" cy="361008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500958" y="57150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684EE5-E957-41CD-8F72-243A79BCD6BB}"/>
              </a:ext>
            </a:extLst>
          </p:cNvPr>
          <p:cNvSpPr/>
          <p:nvPr userDrawn="1"/>
        </p:nvSpPr>
        <p:spPr>
          <a:xfrm>
            <a:off x="0" y="0"/>
            <a:ext cx="9144000" cy="1207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 userDrawn="1"/>
        </p:nvSpPr>
        <p:spPr>
          <a:xfrm>
            <a:off x="181429" y="181429"/>
            <a:ext cx="878306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AE3CF-7424-4E4F-978C-2CC94C6966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02025" y="3062172"/>
            <a:ext cx="5456238" cy="3610091"/>
          </a:xfrm>
          <a:solidFill>
            <a:schemeClr val="accent6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40000" y="2754276"/>
            <a:ext cx="4631871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1 May 2019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40000" y="1484784"/>
            <a:ext cx="6408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2133600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83" y="185515"/>
            <a:ext cx="2037600" cy="76273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84772" y="3062172"/>
            <a:ext cx="3319200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80A7F4-574A-4508-A3C9-ED567DE415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6" y="355043"/>
            <a:ext cx="1258827" cy="423673"/>
          </a:xfrm>
          <a:prstGeom prst="rect">
            <a:avLst/>
          </a:prstGeom>
        </p:spPr>
      </p:pic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8DAEC23-1BB8-482A-A08B-CC18AFED38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5013" y="5522573"/>
            <a:ext cx="3724275" cy="943262"/>
          </a:xfrm>
          <a:solidFill>
            <a:schemeClr val="accent1"/>
          </a:solidFill>
        </p:spPr>
        <p:txBody>
          <a:bodyPr lIns="91440" tIns="91440" rIns="91440" bIns="91440"/>
          <a:lstStyle>
            <a:lvl1pPr marL="0" indent="0">
              <a:buNone/>
              <a:defRPr/>
            </a:lvl1pPr>
            <a:lvl3pPr marL="114300" indent="-1143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3pPr>
          </a:lstStyle>
          <a:p>
            <a:pPr>
              <a:lnSpc>
                <a:spcPct val="120000"/>
              </a:lnSpc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Note to user: Replace this image with your own.</a:t>
            </a:r>
          </a:p>
          <a:p>
            <a:pPr marL="114300" indent="-1143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Right click on this Placeholder box</a:t>
            </a:r>
          </a:p>
          <a:p>
            <a:pPr marL="114300" lvl="2" indent="-1143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Replace image</a:t>
            </a:r>
          </a:p>
          <a:p>
            <a:pPr marL="114300" lvl="2" indent="-1143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0D2AFC-F9B6-4B5E-BA5D-7A1DEEA7C24A}"/>
              </a:ext>
            </a:extLst>
          </p:cNvPr>
          <p:cNvSpPr/>
          <p:nvPr userDrawn="1"/>
        </p:nvSpPr>
        <p:spPr>
          <a:xfrm>
            <a:off x="0" y="0"/>
            <a:ext cx="9144000" cy="1207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 userDrawn="1"/>
        </p:nvSpPr>
        <p:spPr>
          <a:xfrm>
            <a:off x="181429" y="181429"/>
            <a:ext cx="878306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662BC26-82A7-4491-8FF9-0226A95CF6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9388" y="1274763"/>
            <a:ext cx="8783060" cy="5397500"/>
          </a:xfrm>
          <a:solidFill>
            <a:schemeClr val="accent6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60" y="185515"/>
            <a:ext cx="2037600" cy="76273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5896" y="1567892"/>
            <a:ext cx="6034314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25896" y="2189986"/>
            <a:ext cx="4805363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CF41C6-4865-4B02-B5D8-9C5873B37A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6" y="355043"/>
            <a:ext cx="1258827" cy="42367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1F318B-EBCB-4834-81FE-96BC01156E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896" y="5522573"/>
            <a:ext cx="3724275" cy="943262"/>
          </a:xfrm>
          <a:solidFill>
            <a:schemeClr val="accent1"/>
          </a:solidFill>
        </p:spPr>
        <p:txBody>
          <a:bodyPr lIns="91440" tIns="91440" rIns="91440" bIns="91440"/>
          <a:lstStyle>
            <a:lvl1pPr marL="0" indent="0">
              <a:buNone/>
              <a:defRPr/>
            </a:lvl1pPr>
            <a:lvl3pPr marL="114300" indent="-1143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3pPr>
          </a:lstStyle>
          <a:p>
            <a:pPr>
              <a:lnSpc>
                <a:spcPct val="120000"/>
              </a:lnSpc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Note to user: Replace this image with your own.</a:t>
            </a:r>
          </a:p>
          <a:p>
            <a:pPr marL="114300" indent="-1143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Right click on this Placeholder box</a:t>
            </a:r>
          </a:p>
          <a:p>
            <a:pPr marL="114300" lvl="2" indent="-1143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Replace image</a:t>
            </a:r>
          </a:p>
          <a:p>
            <a:pPr marL="114300" lvl="2" indent="-1143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DE22C8-E6AD-4278-9181-7B1D2238E02D}"/>
              </a:ext>
            </a:extLst>
          </p:cNvPr>
          <p:cNvSpPr/>
          <p:nvPr userDrawn="1"/>
        </p:nvSpPr>
        <p:spPr>
          <a:xfrm>
            <a:off x="0" y="0"/>
            <a:ext cx="9144000" cy="1207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>
            <a:off x="181428" y="181429"/>
            <a:ext cx="87831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383539" y="6183276"/>
            <a:ext cx="4329501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1 May 2019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4383539" y="2708920"/>
            <a:ext cx="4248472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383539" y="3357564"/>
            <a:ext cx="4249737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83" y="185515"/>
            <a:ext cx="2037600" cy="762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3EF02-D0DE-4694-8925-A3487BCF58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539" y="355043"/>
            <a:ext cx="1258827" cy="423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E4F08-A1A6-4B79-918C-8ECD8A9C1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8" r="25471"/>
          <a:stretch/>
        </p:blipFill>
        <p:spPr>
          <a:xfrm>
            <a:off x="179471" y="181429"/>
            <a:ext cx="3952581" cy="65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800670"/>
            <a:ext cx="6407150" cy="4096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0000" y="1620001"/>
            <a:ext cx="81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0950" y="6381330"/>
            <a:ext cx="3978498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3116" y="6381330"/>
            <a:ext cx="315583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1210336"/>
            <a:ext cx="6407150" cy="325166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540001" y="1620000"/>
            <a:ext cx="8082506" cy="4524375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169" y="6381330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0370" y="6381330"/>
            <a:ext cx="281662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E17DD3-1234-4080-97F7-B043F151AB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800670"/>
            <a:ext cx="6407150" cy="4096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CF968E3D-8964-4D0C-81E5-ECFE28F02D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1210336"/>
            <a:ext cx="6407150" cy="325166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0000" y="1620001"/>
            <a:ext cx="3915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0000" y="6381330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7238" y="6381330"/>
            <a:ext cx="322412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86300" y="1620001"/>
            <a:ext cx="3915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AD7E65-802D-4F18-A25B-1EB9B49E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800670"/>
            <a:ext cx="6407150" cy="4096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4DE46466-CD1A-48A9-A0CE-00BE556700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1210336"/>
            <a:ext cx="6407150" cy="325166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0000" y="6381330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5863" y="6381330"/>
            <a:ext cx="323311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40000" y="1620000"/>
            <a:ext cx="3915000" cy="4529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71800" y="1620000"/>
            <a:ext cx="3915000" cy="4529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AF86C0-7B61-4317-B2E4-249421D05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800670"/>
            <a:ext cx="6407150" cy="4096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24446E14-3109-42A2-9700-7C94F12F0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1210336"/>
            <a:ext cx="6407150" cy="325166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0000" y="6381330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599" y="6381330"/>
            <a:ext cx="4095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B5DC82-B2A4-4F4A-B4D6-8BCF8521D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800670"/>
            <a:ext cx="6407150" cy="4096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2B365BC7-3ED5-4D4B-ACA5-9BC1068724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1210336"/>
            <a:ext cx="6407150" cy="325166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854534"/>
            <a:ext cx="6343707" cy="3322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620001"/>
            <a:ext cx="81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01" y="6309322"/>
            <a:ext cx="405050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478" y="6309322"/>
            <a:ext cx="3670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519247"/>
            <a:ext cx="81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31" y="141749"/>
            <a:ext cx="2037600" cy="762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12B2D-EA4F-4A19-9D48-D0DCDB7D26A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94661"/>
            <a:ext cx="1258827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5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anleihan8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568810" y="1680196"/>
            <a:ext cx="7841412" cy="1748803"/>
          </a:xfrm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Cordia New" panose="020B0304020202020204" pitchFamily="34" charset="-34"/>
              </a:rPr>
              <a:t>HDR data workshop 1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Cordia New" panose="020B0304020202020204" pitchFamily="34" charset="-34"/>
              </a:rPr>
            </a:b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Cordia New" panose="020B0304020202020204" pitchFamily="34" charset="-34"/>
              </a:rPr>
            </a:b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Cordia New" panose="020B0304020202020204" pitchFamily="34" charset="-34"/>
              </a:rPr>
              <a:t>Jianlei Han</a:t>
            </a:r>
            <a:endParaRPr lang="en-US" sz="180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100" y="2457650"/>
            <a:ext cx="8305800" cy="4353347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000099"/>
              </a:buClr>
              <a:buFont typeface="Wingdings" pitchFamily="2" charset="2"/>
              <a:buChar char="q"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9pPr>
          </a:lstStyle>
          <a:p>
            <a:pPr eaLnBrk="1" hangingPunct="1">
              <a:defRPr/>
            </a:pPr>
            <a:fld id="{71735696-A5EC-41E7-B6AE-EDABB5B97CB7}" type="slidenum">
              <a:rPr lang="zh-CN" altLang="en-US" smtClean="0"/>
              <a:pPr eaLnBrk="1" hangingPunct="1">
                <a:defRPr/>
              </a:pPr>
              <a:t>1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6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5501" y="1620000"/>
            <a:ext cx="8100001" cy="452596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onstantia" panose="02030602050306030303" pitchFamily="18" charset="0"/>
              </a:rPr>
              <a:t>Other databases you may want to learn? Tell me!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Constantia" panose="0203060205030603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dirty="0">
              <a:latin typeface="Constantia" panose="020306020503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83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Overview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5501" y="1620000"/>
            <a:ext cx="8100001" cy="452596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onstantia" panose="02030602050306030303" pitchFamily="18" charset="0"/>
              </a:rPr>
              <a:t>Introduction of MQBS data subscriptions (Dr Abhay Singh)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Constantia" panose="0203060205030603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onstantia" panose="02030602050306030303" pitchFamily="18" charset="0"/>
              </a:rPr>
              <a:t>Access WRDS. Download corporate data from </a:t>
            </a:r>
            <a:r>
              <a:rPr lang="en-US" altLang="zh-CN" sz="2000" b="1" dirty="0" err="1">
                <a:latin typeface="Constantia" panose="02030602050306030303" pitchFamily="18" charset="0"/>
              </a:rPr>
              <a:t>Compustat</a:t>
            </a:r>
            <a:r>
              <a:rPr lang="en-US" altLang="zh-CN" sz="2000" b="1" dirty="0">
                <a:latin typeface="Constantia" panose="02030602050306030303" pitchFamily="18" charset="0"/>
              </a:rPr>
              <a:t>, stock price data from CRSP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Constantia" panose="0203060205030603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onstantia" panose="02030602050306030303" pitchFamily="18" charset="0"/>
              </a:rPr>
              <a:t>Query WRDS in R. Replicable research.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dirty="0">
              <a:latin typeface="Constantia" panose="020306020503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40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Web query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nstantia" panose="02030602050306030303" pitchFamily="18" charset="0"/>
              </a:rPr>
              <a:t>Lodge an </a:t>
            </a:r>
            <a:r>
              <a:rPr lang="en-US" sz="2000" b="1" dirty="0" err="1">
                <a:latin typeface="Constantia" panose="02030602050306030303" pitchFamily="18" charset="0"/>
              </a:rPr>
              <a:t>AskMQ</a:t>
            </a:r>
            <a:r>
              <a:rPr lang="en-US" sz="2000" b="1" dirty="0">
                <a:latin typeface="Constantia" panose="02030602050306030303" pitchFamily="18" charset="0"/>
              </a:rPr>
              <a:t> ticket to open your account.</a:t>
            </a: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r>
              <a:rPr lang="en-US" sz="2000" b="1" dirty="0">
                <a:latin typeface="Constantia" panose="02030602050306030303" pitchFamily="18" charset="0"/>
              </a:rPr>
              <a:t>A class account for your trail:</a:t>
            </a:r>
          </a:p>
          <a:p>
            <a:pPr lvl="1"/>
            <a:r>
              <a:rPr lang="en-US" sz="2000" b="1" dirty="0">
                <a:latin typeface="Constantia" panose="02030602050306030303" pitchFamily="18" charset="0"/>
              </a:rPr>
              <a:t>Account: afin8005</a:t>
            </a:r>
          </a:p>
          <a:p>
            <a:pPr lvl="1"/>
            <a:r>
              <a:rPr lang="en-US" sz="2000" b="1" dirty="0">
                <a:latin typeface="Constantia" panose="02030602050306030303" pitchFamily="18" charset="0"/>
              </a:rPr>
              <a:t>Password: afin80052023</a:t>
            </a: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endParaRPr lang="en-AU" sz="2000" b="1" dirty="0">
              <a:latin typeface="Constantia" panose="02030602050306030303" pitchFamily="18" charset="0"/>
            </a:endParaRPr>
          </a:p>
          <a:p>
            <a:endParaRPr lang="en-AU" sz="2250" dirty="0"/>
          </a:p>
          <a:p>
            <a:endParaRPr lang="en-AU" sz="2250" dirty="0"/>
          </a:p>
          <a:p>
            <a:pPr marL="0" indent="0">
              <a:buNone/>
            </a:pPr>
            <a:endParaRPr lang="en-US" sz="2250" dirty="0"/>
          </a:p>
          <a:p>
            <a:endParaRPr lang="en-US" sz="2250" dirty="0"/>
          </a:p>
          <a:p>
            <a:endParaRPr lang="en-AU" sz="22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6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SQL query in R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nstantia" panose="02030602050306030303" pitchFamily="18" charset="0"/>
              </a:rPr>
              <a:t>Good tool for replicable research</a:t>
            </a:r>
          </a:p>
          <a:p>
            <a:pPr lvl="1"/>
            <a:r>
              <a:rPr lang="en-US" sz="2000" b="1" dirty="0">
                <a:latin typeface="Constantia" panose="02030602050306030303" pitchFamily="18" charset="0"/>
              </a:rPr>
              <a:t>Implant your data downloading in your data analysis code</a:t>
            </a:r>
          </a:p>
          <a:p>
            <a:pPr lvl="1"/>
            <a:r>
              <a:rPr lang="en-US" sz="2000" b="1" dirty="0">
                <a:latin typeface="Constantia" panose="02030602050306030303" pitchFamily="18" charset="0"/>
              </a:rPr>
              <a:t>No need to manually renew your data for revisions</a:t>
            </a:r>
          </a:p>
          <a:p>
            <a:r>
              <a:rPr lang="en-US" altLang="zh-CN" sz="2000" b="1" dirty="0">
                <a:latin typeface="Constantia" panose="02030602050306030303" pitchFamily="18" charset="0"/>
              </a:rPr>
              <a:t>Customize your data using code</a:t>
            </a:r>
          </a:p>
          <a:p>
            <a:r>
              <a:rPr lang="en-US" altLang="zh-CN" sz="2000" b="1" dirty="0">
                <a:latin typeface="Constantia" panose="02030602050306030303" pitchFamily="18" charset="0"/>
              </a:rPr>
              <a:t>Store your code for future research</a:t>
            </a:r>
          </a:p>
          <a:p>
            <a:pPr marL="0" indent="0">
              <a:buNone/>
            </a:pPr>
            <a:endParaRPr lang="en-US" sz="2000" b="1" dirty="0">
              <a:latin typeface="Constantia" panose="02030602050306030303" pitchFamily="18" charset="0"/>
            </a:endParaRP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endParaRPr lang="en-AU" sz="2000" b="1" dirty="0">
              <a:latin typeface="Constantia" panose="02030602050306030303" pitchFamily="18" charset="0"/>
            </a:endParaRPr>
          </a:p>
          <a:p>
            <a:endParaRPr lang="en-AU" sz="2250" dirty="0"/>
          </a:p>
          <a:p>
            <a:endParaRPr lang="en-AU" sz="2250" dirty="0"/>
          </a:p>
          <a:p>
            <a:pPr marL="0" indent="0">
              <a:buNone/>
            </a:pPr>
            <a:endParaRPr lang="en-US" sz="2250" dirty="0"/>
          </a:p>
          <a:p>
            <a:endParaRPr lang="en-US" sz="2250" dirty="0"/>
          </a:p>
          <a:p>
            <a:endParaRPr lang="en-AU" sz="22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43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WRDS structure</a:t>
            </a:r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77B90-1EA4-3583-5D2E-69F83DEFC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B9326-2F5F-843E-E010-C5E1DDE05C8F}"/>
              </a:ext>
            </a:extLst>
          </p:cNvPr>
          <p:cNvSpPr/>
          <p:nvPr/>
        </p:nvSpPr>
        <p:spPr>
          <a:xfrm>
            <a:off x="2761358" y="1604210"/>
            <a:ext cx="1900990" cy="85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WRDS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A7B9C-91DA-5AD3-B669-42718E99E2E0}"/>
              </a:ext>
            </a:extLst>
          </p:cNvPr>
          <p:cNvSpPr/>
          <p:nvPr/>
        </p:nvSpPr>
        <p:spPr>
          <a:xfrm>
            <a:off x="2029326" y="2791829"/>
            <a:ext cx="1347537" cy="85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BAE82-1982-3EF8-B5ED-D770E469B49D}"/>
              </a:ext>
            </a:extLst>
          </p:cNvPr>
          <p:cNvSpPr txBox="1"/>
          <p:nvPr/>
        </p:nvSpPr>
        <p:spPr>
          <a:xfrm>
            <a:off x="695718" y="1876883"/>
            <a:ext cx="12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Library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F4FF4-F0AA-659B-DEC0-08E43E71F022}"/>
              </a:ext>
            </a:extLst>
          </p:cNvPr>
          <p:cNvSpPr txBox="1"/>
          <p:nvPr/>
        </p:nvSpPr>
        <p:spPr>
          <a:xfrm>
            <a:off x="695718" y="2956010"/>
            <a:ext cx="12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2BA74-70D4-78BA-E318-77B7179BFCFF}"/>
              </a:ext>
            </a:extLst>
          </p:cNvPr>
          <p:cNvSpPr/>
          <p:nvPr/>
        </p:nvSpPr>
        <p:spPr>
          <a:xfrm>
            <a:off x="3518652" y="2791829"/>
            <a:ext cx="1347537" cy="85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crsp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0B436-63A9-CF3E-3D95-6C439E1F34F8}"/>
              </a:ext>
            </a:extLst>
          </p:cNvPr>
          <p:cNvSpPr/>
          <p:nvPr/>
        </p:nvSpPr>
        <p:spPr>
          <a:xfrm>
            <a:off x="5093370" y="2791829"/>
            <a:ext cx="1347537" cy="85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DFA8A-0237-60F6-F59D-123B81D2389D}"/>
              </a:ext>
            </a:extLst>
          </p:cNvPr>
          <p:cNvSpPr txBox="1"/>
          <p:nvPr/>
        </p:nvSpPr>
        <p:spPr>
          <a:xfrm>
            <a:off x="703739" y="4292019"/>
            <a:ext cx="12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Tables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DDF2B5-2DAF-6175-7FAE-F27887285DBD}"/>
              </a:ext>
            </a:extLst>
          </p:cNvPr>
          <p:cNvSpPr/>
          <p:nvPr/>
        </p:nvSpPr>
        <p:spPr>
          <a:xfrm>
            <a:off x="1633705" y="4260008"/>
            <a:ext cx="930443" cy="85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5F5F21-60FB-CB63-FEE0-380BEDAD0076}"/>
              </a:ext>
            </a:extLst>
          </p:cNvPr>
          <p:cNvSpPr/>
          <p:nvPr/>
        </p:nvSpPr>
        <p:spPr>
          <a:xfrm>
            <a:off x="2794863" y="4260008"/>
            <a:ext cx="930443" cy="85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fundaq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3E971-505D-0DDB-50D8-43A81D618A1A}"/>
              </a:ext>
            </a:extLst>
          </p:cNvPr>
          <p:cNvSpPr/>
          <p:nvPr/>
        </p:nvSpPr>
        <p:spPr>
          <a:xfrm>
            <a:off x="3956021" y="4292019"/>
            <a:ext cx="1137349" cy="818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49360C-FADA-471E-9684-4A4881F7ECF7}"/>
              </a:ext>
            </a:extLst>
          </p:cNvPr>
          <p:cNvCxnSpPr/>
          <p:nvPr/>
        </p:nvCxnSpPr>
        <p:spPr>
          <a:xfrm flipH="1">
            <a:off x="3112168" y="2454442"/>
            <a:ext cx="264695" cy="23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208D8C-BFA3-54FB-A315-8608F6075C7F}"/>
              </a:ext>
            </a:extLst>
          </p:cNvPr>
          <p:cNvCxnSpPr/>
          <p:nvPr/>
        </p:nvCxnSpPr>
        <p:spPr>
          <a:xfrm>
            <a:off x="3725306" y="2454442"/>
            <a:ext cx="293241" cy="23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0D8D1D-C118-4FBE-53E1-4DAE9C771FEF}"/>
              </a:ext>
            </a:extLst>
          </p:cNvPr>
          <p:cNvCxnSpPr/>
          <p:nvPr/>
        </p:nvCxnSpPr>
        <p:spPr>
          <a:xfrm>
            <a:off x="4259179" y="2454442"/>
            <a:ext cx="1187116" cy="23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C0E4B1-2A22-5F71-06EE-336BA8638589}"/>
              </a:ext>
            </a:extLst>
          </p:cNvPr>
          <p:cNvCxnSpPr>
            <a:stCxn id="10" idx="2"/>
          </p:cNvCxnSpPr>
          <p:nvPr/>
        </p:nvCxnSpPr>
        <p:spPr>
          <a:xfrm flipH="1">
            <a:off x="2133600" y="3642061"/>
            <a:ext cx="569495" cy="48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BC59C9-F12A-FA2E-30D1-A8B4FCF7888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703095" y="3642061"/>
            <a:ext cx="569495" cy="48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32B989-0B3B-6858-82DA-1420DD929C15}"/>
              </a:ext>
            </a:extLst>
          </p:cNvPr>
          <p:cNvCxnSpPr/>
          <p:nvPr/>
        </p:nvCxnSpPr>
        <p:spPr>
          <a:xfrm>
            <a:off x="2794863" y="3705726"/>
            <a:ext cx="1777137" cy="48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4FF012-1546-6867-D48B-AA54954A1AF9}"/>
              </a:ext>
            </a:extLst>
          </p:cNvPr>
          <p:cNvCxnSpPr>
            <a:cxnSpLocks/>
          </p:cNvCxnSpPr>
          <p:nvPr/>
        </p:nvCxnSpPr>
        <p:spPr>
          <a:xfrm>
            <a:off x="2189747" y="5110240"/>
            <a:ext cx="922421" cy="48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5EEA977-6229-DC48-3C95-665D030B1522}"/>
              </a:ext>
            </a:extLst>
          </p:cNvPr>
          <p:cNvSpPr/>
          <p:nvPr/>
        </p:nvSpPr>
        <p:spPr>
          <a:xfrm>
            <a:off x="5324086" y="4308564"/>
            <a:ext cx="779938" cy="85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3E5183-8948-A550-1A97-8156576F5914}"/>
              </a:ext>
            </a:extLst>
          </p:cNvPr>
          <p:cNvCxnSpPr/>
          <p:nvPr/>
        </p:nvCxnSpPr>
        <p:spPr>
          <a:xfrm>
            <a:off x="2794863" y="3642061"/>
            <a:ext cx="2900084" cy="61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AB3764-CB91-3DD1-B947-84093DCBA7D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270694" y="5110240"/>
            <a:ext cx="1254002" cy="4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978029D-9D35-2787-482C-DBC9CC2A5A62}"/>
              </a:ext>
            </a:extLst>
          </p:cNvPr>
          <p:cNvSpPr/>
          <p:nvPr/>
        </p:nvSpPr>
        <p:spPr>
          <a:xfrm>
            <a:off x="2517536" y="5600962"/>
            <a:ext cx="1386127" cy="818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 data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AE4896-5D1A-A053-FE03-79FFA3EE8E67}"/>
              </a:ext>
            </a:extLst>
          </p:cNvPr>
          <p:cNvSpPr txBox="1"/>
          <p:nvPr/>
        </p:nvSpPr>
        <p:spPr>
          <a:xfrm>
            <a:off x="783948" y="5776632"/>
            <a:ext cx="146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tables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39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SQL query in R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Constantia" panose="02030602050306030303" pitchFamily="18" charset="0"/>
              </a:rPr>
              <a:t>Available at https://github.com/jianleihan89/dataclass</a:t>
            </a:r>
            <a:endParaRPr lang="en-US" b="1" dirty="0">
              <a:solidFill>
                <a:srgbClr val="FF0000"/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Library(</a:t>
            </a:r>
            <a:r>
              <a:rPr lang="en-US" sz="1400" b="1" dirty="0" err="1">
                <a:latin typeface="Constantia" panose="02030602050306030303" pitchFamily="18" charset="0"/>
              </a:rPr>
              <a:t>Rpostgres</a:t>
            </a:r>
            <a:r>
              <a:rPr lang="en-US" sz="1400" b="1" dirty="0">
                <a:latin typeface="Constantia" panose="020306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### connect WRDS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 &lt;- </a:t>
            </a:r>
            <a:r>
              <a:rPr lang="en-US" sz="1400" b="1" dirty="0" err="1">
                <a:latin typeface="Constantia" panose="02030602050306030303" pitchFamily="18" charset="0"/>
              </a:rPr>
              <a:t>dbConnect</a:t>
            </a:r>
            <a:r>
              <a:rPr lang="en-US" sz="1400" b="1" dirty="0">
                <a:latin typeface="Constantia" panose="02030602050306030303" pitchFamily="18" charset="0"/>
              </a:rPr>
              <a:t>(Postgres(),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host='wrds-pgdata.wharton.upenn.edu',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port=9737,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</a:t>
            </a:r>
            <a:r>
              <a:rPr lang="en-US" sz="1400" b="1" dirty="0" err="1">
                <a:latin typeface="Constantia" panose="02030602050306030303" pitchFamily="18" charset="0"/>
              </a:rPr>
              <a:t>dbname</a:t>
            </a:r>
            <a:r>
              <a:rPr lang="en-US" sz="1400" b="1" dirty="0">
                <a:latin typeface="Constantia" panose="02030602050306030303" pitchFamily="18" charset="0"/>
              </a:rPr>
              <a:t>='</a:t>
            </a: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',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</a:t>
            </a:r>
            <a:r>
              <a:rPr lang="en-US" sz="1400" b="1" dirty="0" err="1">
                <a:latin typeface="Constantia" panose="02030602050306030303" pitchFamily="18" charset="0"/>
              </a:rPr>
              <a:t>sslmode</a:t>
            </a:r>
            <a:r>
              <a:rPr lang="en-US" sz="1400" b="1" dirty="0">
                <a:latin typeface="Constantia" panose="02030602050306030303" pitchFamily="18" charset="0"/>
              </a:rPr>
              <a:t>='require',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user=“</a:t>
            </a:r>
            <a:r>
              <a:rPr lang="en-US" sz="1400" b="1" dirty="0" err="1">
                <a:latin typeface="Constantia" panose="02030602050306030303" pitchFamily="18" charset="0"/>
              </a:rPr>
              <a:t>mqjhan</a:t>
            </a:r>
            <a:r>
              <a:rPr lang="en-US" sz="1400" b="1" dirty="0">
                <a:latin typeface="Constantia" panose="02030602050306030303" pitchFamily="18" charset="0"/>
              </a:rPr>
              <a:t>",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password=“</a:t>
            </a:r>
            <a:r>
              <a:rPr lang="en-US" sz="1400" b="1" dirty="0" err="1">
                <a:latin typeface="Constantia" panose="02030602050306030303" pitchFamily="18" charset="0"/>
              </a:rPr>
              <a:t>mqjhan@PhDclass</a:t>
            </a:r>
            <a:r>
              <a:rPr lang="en-US" sz="1400" b="1" dirty="0">
                <a:latin typeface="Constantia" panose="02030602050306030303" pitchFamily="18" charset="0"/>
              </a:rPr>
              <a:t>")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### get table list of a schema comp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res &lt;- </a:t>
            </a:r>
            <a:r>
              <a:rPr lang="en-US" sz="1400" b="1" dirty="0" err="1">
                <a:latin typeface="Constantia" panose="02030602050306030303" pitchFamily="18" charset="0"/>
              </a:rPr>
              <a:t>dbSendQuery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, "select </a:t>
            </a:r>
            <a:r>
              <a:rPr lang="en-US" sz="1400" b="1" dirty="0" err="1">
                <a:latin typeface="Constantia" panose="02030602050306030303" pitchFamily="18" charset="0"/>
              </a:rPr>
              <a:t>table_name</a:t>
            </a:r>
            <a:r>
              <a:rPr lang="en-US" sz="1400" b="1" dirty="0">
                <a:latin typeface="Constantia" panose="02030602050306030303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from </a:t>
            </a:r>
            <a:r>
              <a:rPr lang="en-US" sz="1400" b="1" dirty="0" err="1">
                <a:latin typeface="Constantia" panose="02030602050306030303" pitchFamily="18" charset="0"/>
              </a:rPr>
              <a:t>information_schema.tables</a:t>
            </a:r>
            <a:r>
              <a:rPr lang="en-US" sz="1400" b="1" dirty="0">
                <a:latin typeface="Constantia" panose="020306020503060303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where </a:t>
            </a:r>
            <a:r>
              <a:rPr lang="en-US" sz="1400" b="1" dirty="0" err="1">
                <a:latin typeface="Constantia" panose="02030602050306030303" pitchFamily="18" charset="0"/>
              </a:rPr>
              <a:t>table_schema</a:t>
            </a:r>
            <a:r>
              <a:rPr lang="en-US" sz="1400" b="1" dirty="0">
                <a:latin typeface="Constantia" panose="02030602050306030303" pitchFamily="18" charset="0"/>
              </a:rPr>
              <a:t>='comp’”)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tables &lt;- </a:t>
            </a:r>
            <a:r>
              <a:rPr lang="en-US" sz="1400" b="1" dirty="0" err="1">
                <a:latin typeface="Constantia" panose="02030602050306030303" pitchFamily="18" charset="0"/>
              </a:rPr>
              <a:t>dbFetch</a:t>
            </a:r>
            <a:r>
              <a:rPr lang="en-US" sz="1400" b="1" dirty="0">
                <a:latin typeface="Constantia" panose="02030602050306030303" pitchFamily="18" charset="0"/>
              </a:rPr>
              <a:t>(res, n=-1)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tables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dbClearResult</a:t>
            </a:r>
            <a:r>
              <a:rPr lang="en-US" sz="1400" b="1" dirty="0">
                <a:latin typeface="Constantia" panose="02030602050306030303" pitchFamily="18" charset="0"/>
              </a:rPr>
              <a:t>(res)</a:t>
            </a:r>
          </a:p>
          <a:p>
            <a:pPr marL="0" indent="0">
              <a:buNone/>
            </a:pPr>
            <a:endParaRPr lang="en-US" sz="1400" b="1" dirty="0">
              <a:latin typeface="Constantia" panose="02030602050306030303" pitchFamily="18" charset="0"/>
            </a:endParaRP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endParaRPr lang="en-AU" sz="2000" b="1" dirty="0">
              <a:latin typeface="Constantia" panose="02030602050306030303" pitchFamily="18" charset="0"/>
            </a:endParaRPr>
          </a:p>
          <a:p>
            <a:endParaRPr lang="en-AU" sz="2250" dirty="0"/>
          </a:p>
          <a:p>
            <a:endParaRPr lang="en-AU" sz="2250" dirty="0"/>
          </a:p>
          <a:p>
            <a:pPr marL="0" indent="0">
              <a:buNone/>
            </a:pPr>
            <a:endParaRPr lang="en-US" sz="2250" dirty="0"/>
          </a:p>
          <a:p>
            <a:endParaRPr lang="en-US" sz="2250" dirty="0"/>
          </a:p>
          <a:p>
            <a:endParaRPr lang="en-AU" sz="22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07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SQL query in R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####get </a:t>
            </a:r>
            <a:r>
              <a:rPr lang="en-US" sz="1400" b="1" dirty="0" err="1">
                <a:latin typeface="Constantia" panose="02030602050306030303" pitchFamily="18" charset="0"/>
              </a:rPr>
              <a:t>varaible</a:t>
            </a:r>
            <a:r>
              <a:rPr lang="en-US" sz="1400" b="1" dirty="0">
                <a:latin typeface="Constantia" panose="02030602050306030303" pitchFamily="18" charset="0"/>
              </a:rPr>
              <a:t> names form a table </a:t>
            </a:r>
            <a:r>
              <a:rPr lang="en-US" sz="1400" b="1" dirty="0" err="1">
                <a:latin typeface="Constantia" panose="02030602050306030303" pitchFamily="18" charset="0"/>
              </a:rPr>
              <a:t>funda</a:t>
            </a:r>
            <a:r>
              <a:rPr lang="en-US" sz="1400" b="1" dirty="0">
                <a:latin typeface="Constantia" panose="02030602050306030303" pitchFamily="18" charset="0"/>
              </a:rPr>
              <a:t> of schema comp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res &lt;- </a:t>
            </a:r>
            <a:r>
              <a:rPr lang="en-US" sz="1400" b="1" dirty="0" err="1">
                <a:latin typeface="Constantia" panose="02030602050306030303" pitchFamily="18" charset="0"/>
              </a:rPr>
              <a:t>dbSendQuery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, "select </a:t>
            </a:r>
            <a:r>
              <a:rPr lang="en-US" sz="1400" b="1" dirty="0" err="1">
                <a:latin typeface="Constantia" panose="02030602050306030303" pitchFamily="18" charset="0"/>
              </a:rPr>
              <a:t>column_name</a:t>
            </a:r>
            <a:r>
              <a:rPr lang="en-US" sz="1400" b="1" dirty="0">
                <a:latin typeface="Constantia" panose="020306020503060303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from </a:t>
            </a:r>
            <a:r>
              <a:rPr lang="en-US" sz="1400" b="1" dirty="0" err="1">
                <a:latin typeface="Constantia" panose="02030602050306030303" pitchFamily="18" charset="0"/>
              </a:rPr>
              <a:t>information_schema.columns</a:t>
            </a:r>
            <a:endParaRPr lang="en-US" sz="1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where </a:t>
            </a:r>
            <a:r>
              <a:rPr lang="en-US" sz="1400" b="1" dirty="0" err="1">
                <a:latin typeface="Constantia" panose="02030602050306030303" pitchFamily="18" charset="0"/>
              </a:rPr>
              <a:t>table_schema</a:t>
            </a:r>
            <a:r>
              <a:rPr lang="en-US" sz="1400" b="1" dirty="0">
                <a:latin typeface="Constantia" panose="02030602050306030303" pitchFamily="18" charset="0"/>
              </a:rPr>
              <a:t>='comp’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table_name</a:t>
            </a:r>
            <a:r>
              <a:rPr lang="en-US" sz="1400" b="1" dirty="0">
                <a:latin typeface="Constantia" panose="02030602050306030303" pitchFamily="18" charset="0"/>
              </a:rPr>
              <a:t>='</a:t>
            </a:r>
            <a:r>
              <a:rPr lang="en-US" sz="1400" b="1" dirty="0" err="1">
                <a:latin typeface="Constantia" panose="02030602050306030303" pitchFamily="18" charset="0"/>
              </a:rPr>
              <a:t>funda</a:t>
            </a:r>
            <a:r>
              <a:rPr lang="en-US" sz="1400" b="1" dirty="0">
                <a:latin typeface="Constantia" panose="02030602050306030303" pitchFamily="18" charset="0"/>
              </a:rPr>
              <a:t>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order by </a:t>
            </a:r>
            <a:r>
              <a:rPr lang="en-US" sz="1400" b="1" dirty="0" err="1">
                <a:latin typeface="Constantia" panose="02030602050306030303" pitchFamily="18" charset="0"/>
              </a:rPr>
              <a:t>column_name</a:t>
            </a:r>
            <a:r>
              <a:rPr lang="en-US" sz="1400" b="1" dirty="0">
                <a:latin typeface="Constantia" panose="02030602050306030303" pitchFamily="18" charset="0"/>
              </a:rPr>
              <a:t>")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varaibles</a:t>
            </a:r>
            <a:r>
              <a:rPr lang="en-US" sz="1400" b="1" dirty="0">
                <a:latin typeface="Constantia" panose="02030602050306030303" pitchFamily="18" charset="0"/>
              </a:rPr>
              <a:t> &lt;- </a:t>
            </a:r>
            <a:r>
              <a:rPr lang="en-US" sz="1400" b="1" dirty="0" err="1">
                <a:latin typeface="Constantia" panose="02030602050306030303" pitchFamily="18" charset="0"/>
              </a:rPr>
              <a:t>dbFetch</a:t>
            </a:r>
            <a:r>
              <a:rPr lang="en-US" sz="1400" b="1" dirty="0">
                <a:latin typeface="Constantia" panose="02030602050306030303" pitchFamily="18" charset="0"/>
              </a:rPr>
              <a:t>(res, n=-1)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dbClearResult</a:t>
            </a:r>
            <a:r>
              <a:rPr lang="en-US" sz="1400" b="1" dirty="0">
                <a:latin typeface="Constantia" panose="02030602050306030303" pitchFamily="18" charset="0"/>
              </a:rPr>
              <a:t>(res)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variables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## customize a dataset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res &lt;- </a:t>
            </a:r>
            <a:r>
              <a:rPr lang="en-US" sz="1400" b="1" dirty="0" err="1">
                <a:latin typeface="Constantia" panose="02030602050306030303" pitchFamily="18" charset="0"/>
              </a:rPr>
              <a:t>dbSendQuery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, "select </a:t>
            </a:r>
            <a:r>
              <a:rPr lang="en-US" sz="1400" b="1" dirty="0" err="1">
                <a:latin typeface="Constantia" panose="02030602050306030303" pitchFamily="18" charset="0"/>
              </a:rPr>
              <a:t>a.gvkey,a.fyear</a:t>
            </a:r>
            <a:r>
              <a:rPr lang="en-US" sz="1400" b="1" dirty="0">
                <a:latin typeface="Constantia" panose="02030602050306030303" pitchFamily="18" charset="0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</a:t>
            </a:r>
            <a:r>
              <a:rPr lang="en-US" sz="1400" b="1" dirty="0" err="1">
                <a:latin typeface="Constantia" panose="02030602050306030303" pitchFamily="18" charset="0"/>
              </a:rPr>
              <a:t>a.at,a.sale,b.sic,b.state</a:t>
            </a:r>
            <a:endParaRPr lang="en-US" sz="1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from </a:t>
            </a:r>
            <a:r>
              <a:rPr lang="en-US" sz="1400" b="1" dirty="0" err="1">
                <a:latin typeface="Constantia" panose="02030602050306030303" pitchFamily="18" charset="0"/>
              </a:rPr>
              <a:t>comp.funda</a:t>
            </a:r>
            <a:r>
              <a:rPr lang="en-US" sz="1400" b="1" dirty="0">
                <a:latin typeface="Constantia" panose="02030602050306030303" pitchFamily="18" charset="0"/>
              </a:rPr>
              <a:t> a join </a:t>
            </a:r>
            <a:r>
              <a:rPr lang="en-US" sz="1400" b="1" dirty="0" err="1">
                <a:latin typeface="Constantia" panose="02030602050306030303" pitchFamily="18" charset="0"/>
              </a:rPr>
              <a:t>comp.company</a:t>
            </a:r>
            <a:r>
              <a:rPr lang="en-US" sz="1400" b="1" dirty="0">
                <a:latin typeface="Constantia" panose="02030602050306030303" pitchFamily="18" charset="0"/>
              </a:rPr>
              <a:t> b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on </a:t>
            </a:r>
            <a:r>
              <a:rPr lang="en-US" sz="1400" b="1" dirty="0" err="1">
                <a:latin typeface="Constantia" panose="02030602050306030303" pitchFamily="18" charset="0"/>
              </a:rPr>
              <a:t>a.gvkey</a:t>
            </a:r>
            <a:r>
              <a:rPr lang="en-US" sz="1400" b="1" dirty="0">
                <a:latin typeface="Constantia" panose="02030602050306030303" pitchFamily="18" charset="0"/>
              </a:rPr>
              <a:t>=</a:t>
            </a:r>
            <a:r>
              <a:rPr lang="en-US" sz="1400" b="1" dirty="0" err="1">
                <a:latin typeface="Constantia" panose="02030602050306030303" pitchFamily="18" charset="0"/>
              </a:rPr>
              <a:t>b.gvkey</a:t>
            </a:r>
            <a:endParaRPr lang="en-US" sz="1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where </a:t>
            </a:r>
            <a:r>
              <a:rPr lang="en-US" sz="1400" b="1" dirty="0" err="1">
                <a:latin typeface="Constantia" panose="02030602050306030303" pitchFamily="18" charset="0"/>
              </a:rPr>
              <a:t>a.consol</a:t>
            </a:r>
            <a:r>
              <a:rPr lang="en-US" sz="1400" b="1" dirty="0">
                <a:latin typeface="Constantia" panose="02030602050306030303" pitchFamily="18" charset="0"/>
              </a:rPr>
              <a:t>='C’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a.datafmt</a:t>
            </a:r>
            <a:r>
              <a:rPr lang="en-US" sz="1400" b="1" dirty="0">
                <a:latin typeface="Constantia" panose="02030602050306030303" pitchFamily="18" charset="0"/>
              </a:rPr>
              <a:t>='STD’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a.popsrc</a:t>
            </a:r>
            <a:r>
              <a:rPr lang="en-US" sz="1400" b="1" dirty="0">
                <a:latin typeface="Constantia" panose="02030602050306030303" pitchFamily="18" charset="0"/>
              </a:rPr>
              <a:t>='D’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a.at&gt;0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a.sale</a:t>
            </a:r>
            <a:r>
              <a:rPr lang="en-US" sz="1400" b="1" dirty="0">
                <a:latin typeface="Constantia" panose="02030602050306030303" pitchFamily="18" charset="0"/>
              </a:rPr>
              <a:t>&gt;0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a.fyear</a:t>
            </a:r>
            <a:r>
              <a:rPr lang="en-US" sz="1400" b="1" dirty="0">
                <a:latin typeface="Constantia" panose="02030602050306030303" pitchFamily="18" charset="0"/>
              </a:rPr>
              <a:t> between 2010 and 2012")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compfunda</a:t>
            </a:r>
            <a:r>
              <a:rPr lang="en-US" sz="1400" b="1" dirty="0">
                <a:latin typeface="Constantia" panose="02030602050306030303" pitchFamily="18" charset="0"/>
              </a:rPr>
              <a:t>=</a:t>
            </a:r>
            <a:r>
              <a:rPr lang="en-US" sz="1400" b="1" dirty="0" err="1">
                <a:latin typeface="Constantia" panose="02030602050306030303" pitchFamily="18" charset="0"/>
              </a:rPr>
              <a:t>dbFetch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res,n</a:t>
            </a:r>
            <a:r>
              <a:rPr lang="en-US" sz="1400" b="1" dirty="0">
                <a:latin typeface="Constantia" panose="02030602050306030303" pitchFamily="18" charset="0"/>
              </a:rPr>
              <a:t>=-1)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dbClearResult</a:t>
            </a:r>
            <a:r>
              <a:rPr lang="en-US" sz="1400" b="1" dirty="0">
                <a:latin typeface="Constantia" panose="02030602050306030303" pitchFamily="18" charset="0"/>
              </a:rPr>
              <a:t>(res)</a:t>
            </a: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endParaRPr lang="en-AU" sz="2000" b="1" dirty="0">
              <a:latin typeface="Constantia" panose="02030602050306030303" pitchFamily="18" charset="0"/>
            </a:endParaRPr>
          </a:p>
          <a:p>
            <a:endParaRPr lang="en-AU" sz="2250" dirty="0"/>
          </a:p>
          <a:p>
            <a:endParaRPr lang="en-AU" sz="2250" dirty="0"/>
          </a:p>
          <a:p>
            <a:pPr marL="0" indent="0">
              <a:buNone/>
            </a:pPr>
            <a:endParaRPr lang="en-US" sz="2250" dirty="0"/>
          </a:p>
          <a:p>
            <a:endParaRPr lang="en-US" sz="2250" dirty="0"/>
          </a:p>
          <a:p>
            <a:endParaRPr lang="en-AU" sz="22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SQL query in R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####get </a:t>
            </a:r>
            <a:r>
              <a:rPr lang="en-US" sz="1400" b="1" dirty="0" err="1">
                <a:latin typeface="Constantia" panose="02030602050306030303" pitchFamily="18" charset="0"/>
              </a:rPr>
              <a:t>varaible</a:t>
            </a:r>
            <a:r>
              <a:rPr lang="en-US" sz="1400" b="1" dirty="0">
                <a:latin typeface="Constantia" panose="02030602050306030303" pitchFamily="18" charset="0"/>
              </a:rPr>
              <a:t> names form a table </a:t>
            </a:r>
            <a:r>
              <a:rPr lang="en-US" sz="1400" b="1" dirty="0" err="1">
                <a:latin typeface="Constantia" panose="02030602050306030303" pitchFamily="18" charset="0"/>
              </a:rPr>
              <a:t>funda</a:t>
            </a:r>
            <a:r>
              <a:rPr lang="en-US" sz="1400" b="1" dirty="0">
                <a:latin typeface="Constantia" panose="02030602050306030303" pitchFamily="18" charset="0"/>
              </a:rPr>
              <a:t> of schema comp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res &lt;- </a:t>
            </a:r>
            <a:r>
              <a:rPr lang="en-US" sz="1400" b="1" dirty="0" err="1">
                <a:latin typeface="Constantia" panose="02030602050306030303" pitchFamily="18" charset="0"/>
              </a:rPr>
              <a:t>dbSendQuery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, "select </a:t>
            </a:r>
            <a:r>
              <a:rPr lang="en-US" sz="1400" b="1" dirty="0" err="1">
                <a:latin typeface="Constantia" panose="02030602050306030303" pitchFamily="18" charset="0"/>
              </a:rPr>
              <a:t>column_name</a:t>
            </a:r>
            <a:r>
              <a:rPr lang="en-US" sz="1400" b="1" dirty="0">
                <a:latin typeface="Constantia" panose="020306020503060303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from </a:t>
            </a:r>
            <a:r>
              <a:rPr lang="en-US" sz="1400" b="1" dirty="0" err="1">
                <a:latin typeface="Constantia" panose="02030602050306030303" pitchFamily="18" charset="0"/>
              </a:rPr>
              <a:t>information_schema.columns</a:t>
            </a:r>
            <a:endParaRPr lang="en-US" sz="1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where </a:t>
            </a:r>
            <a:r>
              <a:rPr lang="en-US" sz="1400" b="1" dirty="0" err="1">
                <a:latin typeface="Constantia" panose="02030602050306030303" pitchFamily="18" charset="0"/>
              </a:rPr>
              <a:t>table_schema</a:t>
            </a:r>
            <a:r>
              <a:rPr lang="en-US" sz="1400" b="1" dirty="0">
                <a:latin typeface="Constantia" panose="02030602050306030303" pitchFamily="18" charset="0"/>
              </a:rPr>
              <a:t>='comp’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table_name</a:t>
            </a:r>
            <a:r>
              <a:rPr lang="en-US" sz="1400" b="1" dirty="0">
                <a:latin typeface="Constantia" panose="02030602050306030303" pitchFamily="18" charset="0"/>
              </a:rPr>
              <a:t>='</a:t>
            </a:r>
            <a:r>
              <a:rPr lang="en-US" sz="1400" b="1" dirty="0" err="1">
                <a:latin typeface="Constantia" panose="02030602050306030303" pitchFamily="18" charset="0"/>
              </a:rPr>
              <a:t>funda</a:t>
            </a:r>
            <a:r>
              <a:rPr lang="en-US" sz="1400" b="1" dirty="0">
                <a:latin typeface="Constantia" panose="02030602050306030303" pitchFamily="18" charset="0"/>
              </a:rPr>
              <a:t>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order by </a:t>
            </a:r>
            <a:r>
              <a:rPr lang="en-US" sz="1400" b="1" dirty="0" err="1">
                <a:latin typeface="Constantia" panose="02030602050306030303" pitchFamily="18" charset="0"/>
              </a:rPr>
              <a:t>column_name</a:t>
            </a:r>
            <a:r>
              <a:rPr lang="en-US" sz="1400" b="1" dirty="0">
                <a:latin typeface="Constantia" panose="02030602050306030303" pitchFamily="18" charset="0"/>
              </a:rPr>
              <a:t>")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varaibles</a:t>
            </a:r>
            <a:r>
              <a:rPr lang="en-US" sz="1400" b="1" dirty="0">
                <a:latin typeface="Constantia" panose="02030602050306030303" pitchFamily="18" charset="0"/>
              </a:rPr>
              <a:t> &lt;- </a:t>
            </a:r>
            <a:r>
              <a:rPr lang="en-US" sz="1400" b="1" dirty="0" err="1">
                <a:latin typeface="Constantia" panose="02030602050306030303" pitchFamily="18" charset="0"/>
              </a:rPr>
              <a:t>dbFetch</a:t>
            </a:r>
            <a:r>
              <a:rPr lang="en-US" sz="1400" b="1" dirty="0">
                <a:latin typeface="Constantia" panose="02030602050306030303" pitchFamily="18" charset="0"/>
              </a:rPr>
              <a:t>(res, n=-1)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dbClearResult</a:t>
            </a:r>
            <a:r>
              <a:rPr lang="en-US" sz="1400" b="1" dirty="0">
                <a:latin typeface="Constantia" panose="02030602050306030303" pitchFamily="18" charset="0"/>
              </a:rPr>
              <a:t>(res)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variables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## customize a dataset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res &lt;- </a:t>
            </a:r>
            <a:r>
              <a:rPr lang="en-US" sz="1400" b="1" dirty="0" err="1">
                <a:latin typeface="Constantia" panose="02030602050306030303" pitchFamily="18" charset="0"/>
              </a:rPr>
              <a:t>dbSendQuery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, "select </a:t>
            </a:r>
            <a:r>
              <a:rPr lang="en-US" sz="1400" b="1" dirty="0" err="1">
                <a:latin typeface="Constantia" panose="02030602050306030303" pitchFamily="18" charset="0"/>
              </a:rPr>
              <a:t>a.gvkey,a.fyear</a:t>
            </a:r>
            <a:r>
              <a:rPr lang="en-US" sz="1400" b="1" dirty="0">
                <a:latin typeface="Constantia" panose="02030602050306030303" pitchFamily="18" charset="0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</a:t>
            </a:r>
            <a:r>
              <a:rPr lang="en-US" sz="1400" b="1" dirty="0" err="1">
                <a:latin typeface="Constantia" panose="02030602050306030303" pitchFamily="18" charset="0"/>
              </a:rPr>
              <a:t>a.at,a.sale,b.sic,b.state</a:t>
            </a:r>
            <a:endParaRPr lang="en-US" sz="1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from </a:t>
            </a:r>
            <a:r>
              <a:rPr lang="en-US" sz="1400" b="1" dirty="0" err="1">
                <a:latin typeface="Constantia" panose="02030602050306030303" pitchFamily="18" charset="0"/>
              </a:rPr>
              <a:t>comp.funda</a:t>
            </a:r>
            <a:r>
              <a:rPr lang="en-US" sz="1400" b="1" dirty="0">
                <a:latin typeface="Constantia" panose="02030602050306030303" pitchFamily="18" charset="0"/>
              </a:rPr>
              <a:t> a join </a:t>
            </a:r>
            <a:r>
              <a:rPr lang="en-US" sz="1400" b="1" dirty="0" err="1">
                <a:latin typeface="Constantia" panose="02030602050306030303" pitchFamily="18" charset="0"/>
              </a:rPr>
              <a:t>comp.company</a:t>
            </a:r>
            <a:r>
              <a:rPr lang="en-US" sz="1400" b="1" dirty="0">
                <a:latin typeface="Constantia" panose="02030602050306030303" pitchFamily="18" charset="0"/>
              </a:rPr>
              <a:t> b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on </a:t>
            </a:r>
            <a:r>
              <a:rPr lang="en-US" sz="1400" b="1" dirty="0" err="1">
                <a:latin typeface="Constantia" panose="02030602050306030303" pitchFamily="18" charset="0"/>
              </a:rPr>
              <a:t>a.gvkey</a:t>
            </a:r>
            <a:r>
              <a:rPr lang="en-US" sz="1400" b="1" dirty="0">
                <a:latin typeface="Constantia" panose="02030602050306030303" pitchFamily="18" charset="0"/>
              </a:rPr>
              <a:t>=</a:t>
            </a:r>
            <a:r>
              <a:rPr lang="en-US" sz="1400" b="1" dirty="0" err="1">
                <a:latin typeface="Constantia" panose="02030602050306030303" pitchFamily="18" charset="0"/>
              </a:rPr>
              <a:t>b.gvkey</a:t>
            </a:r>
            <a:endParaRPr lang="en-US" sz="1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where </a:t>
            </a:r>
            <a:r>
              <a:rPr lang="en-US" sz="1400" b="1" dirty="0" err="1">
                <a:latin typeface="Constantia" panose="02030602050306030303" pitchFamily="18" charset="0"/>
              </a:rPr>
              <a:t>a.consol</a:t>
            </a:r>
            <a:r>
              <a:rPr lang="en-US" sz="1400" b="1" dirty="0">
                <a:latin typeface="Constantia" panose="02030602050306030303" pitchFamily="18" charset="0"/>
              </a:rPr>
              <a:t>='C’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a.datafmt</a:t>
            </a:r>
            <a:r>
              <a:rPr lang="en-US" sz="1400" b="1" dirty="0">
                <a:latin typeface="Constantia" panose="02030602050306030303" pitchFamily="18" charset="0"/>
              </a:rPr>
              <a:t>='STD’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a.popsrc</a:t>
            </a:r>
            <a:r>
              <a:rPr lang="en-US" sz="1400" b="1" dirty="0">
                <a:latin typeface="Constantia" panose="02030602050306030303" pitchFamily="18" charset="0"/>
              </a:rPr>
              <a:t>='D’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a.at&gt;0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a.sale</a:t>
            </a:r>
            <a:r>
              <a:rPr lang="en-US" sz="1400" b="1" dirty="0">
                <a:latin typeface="Constantia" panose="02030602050306030303" pitchFamily="18" charset="0"/>
              </a:rPr>
              <a:t>&gt;0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a.fyear</a:t>
            </a:r>
            <a:r>
              <a:rPr lang="en-US" sz="1400" b="1" dirty="0">
                <a:latin typeface="Constantia" panose="02030602050306030303" pitchFamily="18" charset="0"/>
              </a:rPr>
              <a:t> between 2010 and 2012")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compfunda</a:t>
            </a:r>
            <a:r>
              <a:rPr lang="en-US" sz="1400" b="1" dirty="0">
                <a:latin typeface="Constantia" panose="02030602050306030303" pitchFamily="18" charset="0"/>
              </a:rPr>
              <a:t>=</a:t>
            </a:r>
            <a:r>
              <a:rPr lang="en-US" sz="1400" b="1" dirty="0" err="1">
                <a:latin typeface="Constantia" panose="02030602050306030303" pitchFamily="18" charset="0"/>
              </a:rPr>
              <a:t>dbFetch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res,n</a:t>
            </a:r>
            <a:r>
              <a:rPr lang="en-US" sz="1400" b="1" dirty="0">
                <a:latin typeface="Constantia" panose="02030602050306030303" pitchFamily="18" charset="0"/>
              </a:rPr>
              <a:t>=-1)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dbClearResult</a:t>
            </a:r>
            <a:r>
              <a:rPr lang="en-US" sz="1400" b="1" dirty="0">
                <a:latin typeface="Constantia" panose="02030602050306030303" pitchFamily="18" charset="0"/>
              </a:rPr>
              <a:t>(res)</a:t>
            </a: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endParaRPr lang="en-AU" sz="2000" b="1" dirty="0">
              <a:latin typeface="Constantia" panose="02030602050306030303" pitchFamily="18" charset="0"/>
            </a:endParaRPr>
          </a:p>
          <a:p>
            <a:endParaRPr lang="en-AU" sz="2250" dirty="0"/>
          </a:p>
          <a:p>
            <a:endParaRPr lang="en-AU" sz="2250" dirty="0"/>
          </a:p>
          <a:p>
            <a:pPr marL="0" indent="0">
              <a:buNone/>
            </a:pPr>
            <a:endParaRPr lang="en-US" sz="2250" dirty="0"/>
          </a:p>
          <a:p>
            <a:endParaRPr lang="en-US" sz="2250" dirty="0"/>
          </a:p>
          <a:p>
            <a:endParaRPr lang="en-AU" sz="22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3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SQL query in R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##crsp example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res &lt;- </a:t>
            </a:r>
            <a:r>
              <a:rPr lang="en-US" sz="1400" b="1" dirty="0" err="1">
                <a:latin typeface="Constantia" panose="02030602050306030303" pitchFamily="18" charset="0"/>
              </a:rPr>
              <a:t>dbSendQuery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, "select </a:t>
            </a:r>
            <a:r>
              <a:rPr lang="en-US" sz="1400" b="1" dirty="0" err="1">
                <a:latin typeface="Constantia" panose="02030602050306030303" pitchFamily="18" charset="0"/>
              </a:rPr>
              <a:t>a.permno,a.date,a.ret,b.vwretd</a:t>
            </a:r>
            <a:endParaRPr lang="en-US" sz="1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from </a:t>
            </a:r>
            <a:r>
              <a:rPr lang="en-US" sz="1400" b="1" dirty="0" err="1">
                <a:latin typeface="Constantia" panose="02030602050306030303" pitchFamily="18" charset="0"/>
              </a:rPr>
              <a:t>crsp.dsf</a:t>
            </a:r>
            <a:r>
              <a:rPr lang="en-US" sz="1400" b="1" dirty="0">
                <a:latin typeface="Constantia" panose="02030602050306030303" pitchFamily="18" charset="0"/>
              </a:rPr>
              <a:t> a join </a:t>
            </a:r>
            <a:r>
              <a:rPr lang="en-US" sz="1400" b="1" dirty="0" err="1">
                <a:latin typeface="Constantia" panose="02030602050306030303" pitchFamily="18" charset="0"/>
              </a:rPr>
              <a:t>crsp.dsi</a:t>
            </a:r>
            <a:r>
              <a:rPr lang="en-US" sz="1400" b="1" dirty="0">
                <a:latin typeface="Constantia" panose="02030602050306030303" pitchFamily="18" charset="0"/>
              </a:rPr>
              <a:t> b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on </a:t>
            </a:r>
            <a:r>
              <a:rPr lang="en-US" sz="1400" b="1" dirty="0" err="1">
                <a:latin typeface="Constantia" panose="02030602050306030303" pitchFamily="18" charset="0"/>
              </a:rPr>
              <a:t>a.date</a:t>
            </a:r>
            <a:r>
              <a:rPr lang="en-US" sz="1400" b="1" dirty="0">
                <a:latin typeface="Constantia" panose="02030602050306030303" pitchFamily="18" charset="0"/>
              </a:rPr>
              <a:t>=</a:t>
            </a:r>
            <a:r>
              <a:rPr lang="en-US" sz="1400" b="1" dirty="0" err="1">
                <a:latin typeface="Constantia" panose="02030602050306030303" pitchFamily="18" charset="0"/>
              </a:rPr>
              <a:t>b.date</a:t>
            </a:r>
            <a:r>
              <a:rPr lang="en-US" sz="1400" b="1" dirty="0">
                <a:latin typeface="Constantia" panose="020306020503060303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where </a:t>
            </a:r>
            <a:r>
              <a:rPr lang="en-US" sz="1400" b="1" dirty="0" err="1">
                <a:latin typeface="Constantia" panose="02030602050306030303" pitchFamily="18" charset="0"/>
              </a:rPr>
              <a:t>a.date</a:t>
            </a:r>
            <a:r>
              <a:rPr lang="en-US" sz="1400" b="1" dirty="0">
                <a:latin typeface="Constantia" panose="02030602050306030303" pitchFamily="18" charset="0"/>
              </a:rPr>
              <a:t> between '2013-01-07’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'2013-02-07’”)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stockdata</a:t>
            </a:r>
            <a:r>
              <a:rPr lang="en-US" sz="1400" b="1" dirty="0">
                <a:latin typeface="Constantia" panose="02030602050306030303" pitchFamily="18" charset="0"/>
              </a:rPr>
              <a:t> &lt;- </a:t>
            </a:r>
            <a:r>
              <a:rPr lang="en-US" sz="1400" b="1" dirty="0" err="1">
                <a:latin typeface="Constantia" panose="02030602050306030303" pitchFamily="18" charset="0"/>
              </a:rPr>
              <a:t>dbFetch</a:t>
            </a:r>
            <a:r>
              <a:rPr lang="en-US" sz="1400" b="1" dirty="0">
                <a:latin typeface="Constantia" panose="02030602050306030303" pitchFamily="18" charset="0"/>
              </a:rPr>
              <a:t>(res, n=-1)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dbClearResult</a:t>
            </a:r>
            <a:r>
              <a:rPr lang="en-US" sz="1400" b="1" dirty="0">
                <a:latin typeface="Constantia" panose="02030602050306030303" pitchFamily="18" charset="0"/>
              </a:rPr>
              <a:t>(res)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stockdata</a:t>
            </a:r>
            <a:endParaRPr lang="en-US" sz="20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AU" sz="2000" b="1" dirty="0">
                <a:latin typeface="Constantia" panose="02030602050306030303" pitchFamily="18" charset="0"/>
              </a:rPr>
              <a:t>Some useful code:</a:t>
            </a:r>
          </a:p>
          <a:p>
            <a:pPr marL="0" indent="0">
              <a:buNone/>
            </a:pPr>
            <a:r>
              <a:rPr lang="en-AU" sz="2000" b="1" dirty="0">
                <a:latin typeface="Constantia" panose="02030602050306030303" pitchFamily="18" charset="0"/>
                <a:hlinkClick r:id="rId3"/>
              </a:rPr>
              <a:t>https://github.com/jianleihan89</a:t>
            </a:r>
            <a:endParaRPr lang="en-AU" sz="2000" b="1" dirty="0">
              <a:latin typeface="Constantia" panose="02030602050306030303" pitchFamily="18" charset="0"/>
            </a:endParaRPr>
          </a:p>
          <a:p>
            <a:r>
              <a:rPr lang="en-AU" b="1" dirty="0">
                <a:latin typeface="Constantia" panose="02030602050306030303" pitchFamily="18" charset="0"/>
              </a:rPr>
              <a:t>output a general control variable set directly (</a:t>
            </a:r>
            <a:r>
              <a:rPr lang="en-AU" b="1" dirty="0" err="1">
                <a:latin typeface="Constantia" panose="02030602050306030303" pitchFamily="18" charset="0"/>
              </a:rPr>
              <a:t>logat,rd,roa,ppe,lev,q,cashflow</a:t>
            </a:r>
            <a:r>
              <a:rPr lang="en-AU" b="1" dirty="0">
                <a:latin typeface="Constantia" panose="02030602050306030303" pitchFamily="18" charset="0"/>
              </a:rPr>
              <a:t> etc.)</a:t>
            </a:r>
          </a:p>
          <a:p>
            <a:r>
              <a:rPr lang="en-AU" b="1" dirty="0">
                <a:latin typeface="Constantia" panose="02030602050306030303" pitchFamily="18" charset="0"/>
              </a:rPr>
              <a:t>output discretionary </a:t>
            </a:r>
            <a:r>
              <a:rPr lang="en-AU" b="1" dirty="0" err="1">
                <a:latin typeface="Constantia" panose="02030602050306030303" pitchFamily="18" charset="0"/>
              </a:rPr>
              <a:t>accurals</a:t>
            </a:r>
            <a:r>
              <a:rPr lang="en-AU" b="1" dirty="0">
                <a:latin typeface="Constantia" panose="02030602050306030303" pitchFamily="18" charset="0"/>
              </a:rPr>
              <a:t> directly</a:t>
            </a:r>
          </a:p>
          <a:p>
            <a:r>
              <a:rPr lang="en-AU" b="1" dirty="0">
                <a:latin typeface="Constantia" panose="02030602050306030303" pitchFamily="18" charset="0"/>
              </a:rPr>
              <a:t>define </a:t>
            </a:r>
            <a:r>
              <a:rPr lang="en-AU" b="1" dirty="0" err="1">
                <a:latin typeface="Constantia" panose="02030602050306030303" pitchFamily="18" charset="0"/>
              </a:rPr>
              <a:t>Fama</a:t>
            </a:r>
            <a:r>
              <a:rPr lang="en-AU" b="1" dirty="0">
                <a:latin typeface="Constantia" panose="02030602050306030303" pitchFamily="18" charset="0"/>
              </a:rPr>
              <a:t> French 12 industry</a:t>
            </a:r>
          </a:p>
          <a:p>
            <a:r>
              <a:rPr lang="en-AU" b="1" dirty="0">
                <a:latin typeface="Constantia" panose="02030602050306030303" pitchFamily="18" charset="0"/>
              </a:rPr>
              <a:t>transform daily return to weekly return from </a:t>
            </a:r>
            <a:r>
              <a:rPr lang="en-AU" b="1" dirty="0" err="1">
                <a:latin typeface="Constantia" panose="02030602050306030303" pitchFamily="18" charset="0"/>
              </a:rPr>
              <a:t>crsp</a:t>
            </a:r>
            <a:endParaRPr lang="en-AU" b="1" dirty="0">
              <a:latin typeface="Constantia" panose="02030602050306030303" pitchFamily="18" charset="0"/>
            </a:endParaRPr>
          </a:p>
          <a:p>
            <a:endParaRPr lang="en-AU" sz="2250" dirty="0"/>
          </a:p>
          <a:p>
            <a:endParaRPr lang="en-AU" sz="2250" dirty="0"/>
          </a:p>
          <a:p>
            <a:pPr marL="0" indent="0">
              <a:buNone/>
            </a:pPr>
            <a:endParaRPr lang="en-US" sz="2250" dirty="0"/>
          </a:p>
          <a:p>
            <a:endParaRPr lang="en-US" sz="2250" dirty="0"/>
          </a:p>
          <a:p>
            <a:endParaRPr lang="en-AU" sz="22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032792"/>
      </p:ext>
    </p:extLst>
  </p:cSld>
  <p:clrMapOvr>
    <a:masterClrMapping/>
  </p:clrMapOvr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S Standard Template" id="{7C25D12C-0431-4FA0-ACAA-A667B3888E6A}" vid="{3DE0090B-AEF3-48A5-9484-2024EB1D44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6D820AB314C438034B54AF8C7F993" ma:contentTypeVersion="4" ma:contentTypeDescription="Create a new document." ma:contentTypeScope="" ma:versionID="aa2bbac7010019faa58b840ad412448c">
  <xsd:schema xmlns:xsd="http://www.w3.org/2001/XMLSchema" xmlns:xs="http://www.w3.org/2001/XMLSchema" xmlns:p="http://schemas.microsoft.com/office/2006/metadata/properties" xmlns:ns2="f6ed9c91-6ee8-481d-9a32-c3a88b94d193" xmlns:ns3="e6bd90fc-019c-4bb1-8ebe-509895f828a0" targetNamespace="http://schemas.microsoft.com/office/2006/metadata/properties" ma:root="true" ma:fieldsID="af1f0b05bccb999a8a83b4af981b6304" ns2:_="" ns3:_="">
    <xsd:import namespace="f6ed9c91-6ee8-481d-9a32-c3a88b94d193"/>
    <xsd:import namespace="e6bd90fc-019c-4bb1-8ebe-509895f828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d9c91-6ee8-481d-9a32-c3a88b94d1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d90fc-019c-4bb1-8ebe-509895f828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AD66AB-85A3-4204-86CA-D11FE6FA24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30FA16-F977-46BA-98B1-016A330BF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ed9c91-6ee8-481d-9a32-c3a88b94d193"/>
    <ds:schemaRef ds:uri="e6bd90fc-019c-4bb1-8ebe-509895f828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F04863-5E72-4218-B5DF-B0C8B20FC72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 UNI BASIC_Round 1 Draft for feedback</Template>
  <TotalTime>21952</TotalTime>
  <Words>772</Words>
  <Application>Microsoft Office PowerPoint</Application>
  <PresentationFormat>On-screen Show (4:3)</PresentationFormat>
  <Paragraphs>171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楷体</vt:lpstr>
      <vt:lpstr>Arial</vt:lpstr>
      <vt:lpstr>Calibri</vt:lpstr>
      <vt:lpstr>Constantia</vt:lpstr>
      <vt:lpstr>Georgia</vt:lpstr>
      <vt:lpstr>Times New Roman</vt:lpstr>
      <vt:lpstr>Verdana</vt:lpstr>
      <vt:lpstr>Wingdings</vt:lpstr>
      <vt:lpstr>MAC UNI BASIC_Round 1 Draft for feedback</vt:lpstr>
      <vt:lpstr>HDR data workshop 1  Jianlei Han</vt:lpstr>
      <vt:lpstr>Overview</vt:lpstr>
      <vt:lpstr>Web query</vt:lpstr>
      <vt:lpstr>SQL query in R</vt:lpstr>
      <vt:lpstr>WRDS structure</vt:lpstr>
      <vt:lpstr>SQL query in R</vt:lpstr>
      <vt:lpstr>SQL query in R</vt:lpstr>
      <vt:lpstr>SQL query in R</vt:lpstr>
      <vt:lpstr>SQL query in 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Jenny Page</dc:creator>
  <cp:lastModifiedBy>Jianlei Han</cp:lastModifiedBy>
  <cp:revision>247</cp:revision>
  <cp:lastPrinted>2016-11-10T06:26:38Z</cp:lastPrinted>
  <dcterms:created xsi:type="dcterms:W3CDTF">2019-04-29T05:16:11Z</dcterms:created>
  <dcterms:modified xsi:type="dcterms:W3CDTF">2023-03-12T12:14:37Z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0x0101006276D820AB314C438034B54AF8C7F993</vt:lpwstr>
  </property>
</Properties>
</file>