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79" r:id="rId5"/>
    <p:sldId id="503" r:id="rId6"/>
    <p:sldId id="553" r:id="rId7"/>
    <p:sldId id="512" r:id="rId8"/>
    <p:sldId id="535" r:id="rId9"/>
    <p:sldId id="536" r:id="rId10"/>
    <p:sldId id="554" r:id="rId11"/>
    <p:sldId id="561" r:id="rId12"/>
    <p:sldId id="516" r:id="rId13"/>
    <p:sldId id="555" r:id="rId14"/>
    <p:sldId id="556" r:id="rId15"/>
    <p:sldId id="557" r:id="rId16"/>
    <p:sldId id="572" r:id="rId17"/>
    <p:sldId id="558" r:id="rId18"/>
    <p:sldId id="559" r:id="rId19"/>
    <p:sldId id="560" r:id="rId20"/>
    <p:sldId id="562" r:id="rId21"/>
    <p:sldId id="563" r:id="rId22"/>
    <p:sldId id="564" r:id="rId23"/>
    <p:sldId id="565" r:id="rId24"/>
    <p:sldId id="566" r:id="rId25"/>
    <p:sldId id="567" r:id="rId26"/>
    <p:sldId id="568" r:id="rId27"/>
    <p:sldId id="569" r:id="rId28"/>
    <p:sldId id="570" r:id="rId29"/>
    <p:sldId id="571" r:id="rId30"/>
    <p:sldId id="577" r:id="rId31"/>
    <p:sldId id="573" r:id="rId32"/>
    <p:sldId id="574" r:id="rId33"/>
    <p:sldId id="575" r:id="rId34"/>
    <p:sldId id="576" r:id="rId3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560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4DC"/>
    <a:srgbClr val="D6D2C4"/>
    <a:srgbClr val="A61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76146" autoAdjust="0"/>
  </p:normalViewPr>
  <p:slideViewPr>
    <p:cSldViewPr snapToGrid="0">
      <p:cViewPr varScale="1">
        <p:scale>
          <a:sx n="85" d="100"/>
          <a:sy n="85" d="100"/>
        </p:scale>
        <p:origin x="2400" y="84"/>
      </p:cViewPr>
      <p:guideLst>
        <p:guide orient="horz" pos="913"/>
        <p:guide pos="560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64" d="100"/>
          <a:sy n="64" d="100"/>
        </p:scale>
        <p:origin x="3696"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AU"/>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AC062A73-2E64-49D6-ABD8-1FCFA8272204}" type="datetimeFigureOut">
              <a:rPr lang="en-AU" smtClean="0"/>
              <a:t>2/06/2023</a:t>
            </a:fld>
            <a:endParaRPr lang="en-AU"/>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AU"/>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AU"/>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780AC98-8E30-490D-A639-38DF0F70C274}" type="slidenum">
              <a:rPr lang="en-AU" smtClean="0"/>
              <a:t>‹#›</a:t>
            </a:fld>
            <a:endParaRPr lang="en-AU"/>
          </a:p>
        </p:txBody>
      </p:sp>
    </p:spTree>
    <p:extLst>
      <p:ext uri="{BB962C8B-B14F-4D97-AF65-F5344CB8AC3E}">
        <p14:creationId xmlns:p14="http://schemas.microsoft.com/office/powerpoint/2010/main" val="3954587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ea typeface="ＭＳ Ｐゴシック" pitchFamily="34" charset="-128"/>
              </a:rPr>
              <a:t>Thank you for coming to my brownbag seminar. This is my first time I present this work. I’m very much expecting your comments and suggestions. The title is Fintech lending and debt spiral. This is a joint work with Lili Dai from UNSW, </a:t>
            </a:r>
            <a:r>
              <a:rPr lang="en-US" altLang="zh-CN" dirty="0" err="1">
                <a:ea typeface="ＭＳ Ｐゴシック" pitchFamily="34" charset="-128"/>
              </a:rPr>
              <a:t>JingShi</a:t>
            </a:r>
            <a:r>
              <a:rPr lang="en-US" altLang="zh-CN" dirty="0">
                <a:ea typeface="ＭＳ Ｐゴシック" pitchFamily="34" charset="-128"/>
              </a:rPr>
              <a:t> from our department, and Bohui Zhang from Chinese </a:t>
            </a:r>
            <a:r>
              <a:rPr lang="en-US" altLang="zh-CN" dirty="0" err="1">
                <a:ea typeface="ＭＳ Ｐゴシック" pitchFamily="34" charset="-128"/>
              </a:rPr>
              <a:t>HongKong</a:t>
            </a:r>
            <a:r>
              <a:rPr lang="en-US" altLang="zh-CN" dirty="0">
                <a:ea typeface="ＭＳ Ｐゴシック" pitchFamily="34" charset="-128"/>
              </a:rPr>
              <a:t> University.</a:t>
            </a:r>
            <a:endParaRPr lang="en-US" dirty="0">
              <a:ea typeface="ＭＳ Ｐゴシック" pitchFamily="34" charset="-128"/>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3470" indent="-285950" eaLnBrk="0" hangingPunct="0">
              <a:defRPr>
                <a:solidFill>
                  <a:schemeClr val="tx1"/>
                </a:solidFill>
                <a:latin typeface="Arial" pitchFamily="34" charset="0"/>
                <a:ea typeface="ＭＳ Ｐゴシック" pitchFamily="34" charset="-128"/>
              </a:defRPr>
            </a:lvl2pPr>
            <a:lvl3pPr marL="1143800" indent="-228760" eaLnBrk="0" hangingPunct="0">
              <a:defRPr>
                <a:solidFill>
                  <a:schemeClr val="tx1"/>
                </a:solidFill>
                <a:latin typeface="Arial" pitchFamily="34" charset="0"/>
                <a:ea typeface="ＭＳ Ｐゴシック" pitchFamily="34" charset="-128"/>
              </a:defRPr>
            </a:lvl3pPr>
            <a:lvl4pPr marL="1601320" indent="-228760" eaLnBrk="0" hangingPunct="0">
              <a:defRPr>
                <a:solidFill>
                  <a:schemeClr val="tx1"/>
                </a:solidFill>
                <a:latin typeface="Arial" pitchFamily="34" charset="0"/>
                <a:ea typeface="ＭＳ Ｐゴシック" pitchFamily="34" charset="-128"/>
              </a:defRPr>
            </a:lvl4pPr>
            <a:lvl5pPr marL="2058840" indent="-228760" eaLnBrk="0" hangingPunct="0">
              <a:defRPr>
                <a:solidFill>
                  <a:schemeClr val="tx1"/>
                </a:solidFill>
                <a:latin typeface="Arial" pitchFamily="34" charset="0"/>
                <a:ea typeface="ＭＳ Ｐゴシック" pitchFamily="34" charset="-128"/>
              </a:defRPr>
            </a:lvl5pPr>
            <a:lvl6pPr marL="2516360" indent="-22876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3880" indent="-22876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31400" indent="-22876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8920" indent="-22876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9472900D-0A89-4768-BD93-5DAFC1128FF3}" type="slidenum">
              <a:rPr lang="en-US" smtClean="0">
                <a:latin typeface="Calibri" pitchFamily="34" charset="0"/>
              </a:rPr>
              <a:pPr eaLnBrk="1" hangingPunct="1"/>
              <a:t>1</a:t>
            </a:fld>
            <a:endParaRPr lang="en-US">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is a typical example of promotion message. Ant credit pay is the company name or platform name.  There are two compulsory terms for identifying such messages. First, the company names much be included and bracketed in the message, required by regulator. Second, all promotional messages must include unsubscribe term. So our first step is to identify non-focal lenders. We extract all company names from the bracket, and manually check whether the company is a lender. We identified 4,274 unique lenders from our data. Then we identify passive promotional messages. Passive means that the promotion message is not triggered by the borrower’s active visit or registering.  We use promotional keywords such as “applying and receiving loan immediately”, “loan interest waived”, “activate your credit quote” and a compulsory keyword “unsubscribe” to identify such messages. We name the daily number of this message as message passive.</a:t>
            </a:r>
          </a:p>
        </p:txBody>
      </p:sp>
      <p:sp>
        <p:nvSpPr>
          <p:cNvPr id="4" name="Slide Number Placeholder 3"/>
          <p:cNvSpPr>
            <a:spLocks noGrp="1"/>
          </p:cNvSpPr>
          <p:nvPr>
            <p:ph type="sldNum" sz="quarter" idx="10"/>
          </p:nvPr>
        </p:nvSpPr>
        <p:spPr/>
        <p:txBody>
          <a:bodyPr/>
          <a:lstStyle/>
          <a:p>
            <a:fld id="{D32B53F8-28F7-478A-8781-006528902B3C}" type="slidenum">
              <a:rPr lang="en-AU" smtClean="0"/>
              <a:t>10</a:t>
            </a:fld>
            <a:endParaRPr lang="en-AU"/>
          </a:p>
        </p:txBody>
      </p:sp>
    </p:spTree>
    <p:extLst>
      <p:ext uri="{BB962C8B-B14F-4D97-AF65-F5344CB8AC3E}">
        <p14:creationId xmlns:p14="http://schemas.microsoft.com/office/powerpoint/2010/main" val="3647582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Then we identify proactive promotional messages. Such messages are trigged by borrower’s active approaching such as filled in some information on the website. We use keywords such as account registered, complete personal profile. Here is an example from cloud fast loan. We name the daily count of such message as message proactive. Next we identify new loan registration messages. When the borrower register and apply in a new lending platform, the platform must send a confirmation message with verification code to verify their identity. </a:t>
            </a:r>
          </a:p>
        </p:txBody>
      </p:sp>
      <p:sp>
        <p:nvSpPr>
          <p:cNvPr id="4" name="Slide Number Placeholder 3"/>
          <p:cNvSpPr>
            <a:spLocks noGrp="1"/>
          </p:cNvSpPr>
          <p:nvPr>
            <p:ph type="sldNum" sz="quarter" idx="10"/>
          </p:nvPr>
        </p:nvSpPr>
        <p:spPr/>
        <p:txBody>
          <a:bodyPr/>
          <a:lstStyle/>
          <a:p>
            <a:fld id="{D32B53F8-28F7-478A-8781-006528902B3C}" type="slidenum">
              <a:rPr lang="en-AU" smtClean="0"/>
              <a:t>11</a:t>
            </a:fld>
            <a:endParaRPr lang="en-AU"/>
          </a:p>
        </p:txBody>
      </p:sp>
    </p:spTree>
    <p:extLst>
      <p:ext uri="{BB962C8B-B14F-4D97-AF65-F5344CB8AC3E}">
        <p14:creationId xmlns:p14="http://schemas.microsoft.com/office/powerpoint/2010/main" val="1440604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also split the new loan registration to two types: one is enticed loan registration. It means that the new loan is from the platform who has sent promotional messages within the previous week. Another type is spontaneous loan registration. It is applying for a loan from platform who didn’t send promotional messages within the previous week. Next we identify messages indicating the borrowers’ expenditure. We identify messages from </a:t>
            </a:r>
            <a:r>
              <a:rPr lang="en-AU" dirty="0" err="1"/>
              <a:t>Wechat</a:t>
            </a:r>
            <a:r>
              <a:rPr lang="en-AU" dirty="0"/>
              <a:t> Pay and Alipay, the two largest payment apps in China. We sum up the transaction amount for a day for the borrowers. Next we identify delinquency messages of the new loans. We find the debt collection messages, with keywords such as “overdue” and “delinquent”. Here is a debt collection message example.</a:t>
            </a:r>
          </a:p>
        </p:txBody>
      </p:sp>
      <p:sp>
        <p:nvSpPr>
          <p:cNvPr id="4" name="Slide Number Placeholder 3"/>
          <p:cNvSpPr>
            <a:spLocks noGrp="1"/>
          </p:cNvSpPr>
          <p:nvPr>
            <p:ph type="sldNum" sz="quarter" idx="10"/>
          </p:nvPr>
        </p:nvSpPr>
        <p:spPr/>
        <p:txBody>
          <a:bodyPr/>
          <a:lstStyle/>
          <a:p>
            <a:fld id="{D32B53F8-28F7-478A-8781-006528902B3C}" type="slidenum">
              <a:rPr lang="en-AU" smtClean="0"/>
              <a:t>12</a:t>
            </a:fld>
            <a:endParaRPr lang="en-AU"/>
          </a:p>
        </p:txBody>
      </p:sp>
    </p:spTree>
    <p:extLst>
      <p:ext uri="{BB962C8B-B14F-4D97-AF65-F5344CB8AC3E}">
        <p14:creationId xmlns:p14="http://schemas.microsoft.com/office/powerpoint/2010/main" val="340175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identify the messages indicating negative social outcomes. We check keywords in relation to divorce, breakup, suicide, … Here is an example:</a:t>
            </a:r>
          </a:p>
        </p:txBody>
      </p:sp>
      <p:sp>
        <p:nvSpPr>
          <p:cNvPr id="4" name="Slide Number Placeholder 3"/>
          <p:cNvSpPr>
            <a:spLocks noGrp="1"/>
          </p:cNvSpPr>
          <p:nvPr>
            <p:ph type="sldNum" sz="quarter" idx="5"/>
          </p:nvPr>
        </p:nvSpPr>
        <p:spPr/>
        <p:txBody>
          <a:bodyPr/>
          <a:lstStyle/>
          <a:p>
            <a:fld id="{5780AC98-8E30-490D-A639-38DF0F70C274}" type="slidenum">
              <a:rPr lang="en-AU" smtClean="0"/>
              <a:t>13</a:t>
            </a:fld>
            <a:endParaRPr lang="en-AU"/>
          </a:p>
        </p:txBody>
      </p:sp>
    </p:spTree>
    <p:extLst>
      <p:ext uri="{BB962C8B-B14F-4D97-AF65-F5344CB8AC3E}">
        <p14:creationId xmlns:p14="http://schemas.microsoft.com/office/powerpoint/2010/main" val="25717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test is to test the loan approval and subsequent promotional messages. We use a diff-in-diff setting. The dependent variable message is the number of passive or proactive promotional messages. Approval is indicating whether the borrower’s application to the focal lender get approved. Post is indicating after the loan approval decision.</a:t>
            </a:r>
          </a:p>
        </p:txBody>
      </p:sp>
      <p:sp>
        <p:nvSpPr>
          <p:cNvPr id="4" name="Slide Number Placeholder 3"/>
          <p:cNvSpPr>
            <a:spLocks noGrp="1"/>
          </p:cNvSpPr>
          <p:nvPr>
            <p:ph type="sldNum" sz="quarter" idx="5"/>
          </p:nvPr>
        </p:nvSpPr>
        <p:spPr/>
        <p:txBody>
          <a:bodyPr/>
          <a:lstStyle/>
          <a:p>
            <a:fld id="{5780AC98-8E30-490D-A639-38DF0F70C274}" type="slidenum">
              <a:rPr lang="en-AU" smtClean="0"/>
              <a:t>14</a:t>
            </a:fld>
            <a:endParaRPr lang="en-AU"/>
          </a:p>
        </p:txBody>
      </p:sp>
    </p:spTree>
    <p:extLst>
      <p:ext uri="{BB962C8B-B14F-4D97-AF65-F5344CB8AC3E}">
        <p14:creationId xmlns:p14="http://schemas.microsoft.com/office/powerpoint/2010/main" val="368562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diff-in-diff test results. The coefficients on approval times post are significantly passive for passive promotional messages, indicating that after the borrower’s loan get approved, the borrower receives more passive promotional messages. Proactive messages are negative, indicating that after getting the loan, the borrowers reduce their searching for new lending platforms.</a:t>
            </a:r>
          </a:p>
        </p:txBody>
      </p:sp>
      <p:sp>
        <p:nvSpPr>
          <p:cNvPr id="4" name="Slide Number Placeholder 3"/>
          <p:cNvSpPr>
            <a:spLocks noGrp="1"/>
          </p:cNvSpPr>
          <p:nvPr>
            <p:ph type="sldNum" sz="quarter" idx="5"/>
          </p:nvPr>
        </p:nvSpPr>
        <p:spPr/>
        <p:txBody>
          <a:bodyPr/>
          <a:lstStyle/>
          <a:p>
            <a:fld id="{5780AC98-8E30-490D-A639-38DF0F70C274}" type="slidenum">
              <a:rPr lang="en-AU" smtClean="0"/>
              <a:t>15</a:t>
            </a:fld>
            <a:endParaRPr lang="en-AU"/>
          </a:p>
        </p:txBody>
      </p:sp>
    </p:spTree>
    <p:extLst>
      <p:ext uri="{BB962C8B-B14F-4D97-AF65-F5344CB8AC3E}">
        <p14:creationId xmlns:p14="http://schemas.microsoft.com/office/powerpoint/2010/main" val="4075749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Potential endogeneity concern: borrowers with different credit quality attract ads differently. To address this type of concern, we utilize a sharp regression discontinuity design. The loan approval is purely determined by the focal lender’s credit model score. The loan is approved if the score is greater than 0. We cut the sample close to the cut-off point score =0. </a:t>
            </a:r>
          </a:p>
        </p:txBody>
      </p:sp>
      <p:sp>
        <p:nvSpPr>
          <p:cNvPr id="4" name="Slide Number Placeholder 3"/>
          <p:cNvSpPr>
            <a:spLocks noGrp="1"/>
          </p:cNvSpPr>
          <p:nvPr>
            <p:ph type="sldNum" sz="quarter" idx="5"/>
          </p:nvPr>
        </p:nvSpPr>
        <p:spPr/>
        <p:txBody>
          <a:bodyPr/>
          <a:lstStyle/>
          <a:p>
            <a:fld id="{5780AC98-8E30-490D-A639-38DF0F70C274}" type="slidenum">
              <a:rPr lang="en-AU" smtClean="0"/>
              <a:t>16</a:t>
            </a:fld>
            <a:endParaRPr lang="en-AU"/>
          </a:p>
        </p:txBody>
      </p:sp>
    </p:spTree>
    <p:extLst>
      <p:ext uri="{BB962C8B-B14F-4D97-AF65-F5344CB8AC3E}">
        <p14:creationId xmlns:p14="http://schemas.microsoft.com/office/powerpoint/2010/main" val="3685109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graph to show the preliminary result with the score in the range of [-0.05,0.05]. The dots indicate the change of number of passive promotion messages, one week after the loan decision to one week before the loan decision. The bottom graph is an example of the control variable age. It shows no change around the cut-off point.</a:t>
            </a:r>
          </a:p>
        </p:txBody>
      </p:sp>
      <p:sp>
        <p:nvSpPr>
          <p:cNvPr id="4" name="Slide Number Placeholder 3"/>
          <p:cNvSpPr>
            <a:spLocks noGrp="1"/>
          </p:cNvSpPr>
          <p:nvPr>
            <p:ph type="sldNum" sz="quarter" idx="5"/>
          </p:nvPr>
        </p:nvSpPr>
        <p:spPr/>
        <p:txBody>
          <a:bodyPr/>
          <a:lstStyle/>
          <a:p>
            <a:fld id="{5780AC98-8E30-490D-A639-38DF0F70C274}" type="slidenum">
              <a:rPr lang="en-AU" smtClean="0"/>
              <a:t>17</a:t>
            </a:fld>
            <a:endParaRPr lang="en-AU"/>
          </a:p>
        </p:txBody>
      </p:sp>
    </p:spTree>
    <p:extLst>
      <p:ext uri="{BB962C8B-B14F-4D97-AF65-F5344CB8AC3E}">
        <p14:creationId xmlns:p14="http://schemas.microsoft.com/office/powerpoint/2010/main" val="2943990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RDD model of the formal test.  We include score, score square, and their interaction terms. And we restrict our sample to the two small ranges around the cutoff point.</a:t>
            </a:r>
          </a:p>
        </p:txBody>
      </p:sp>
      <p:sp>
        <p:nvSpPr>
          <p:cNvPr id="4" name="Slide Number Placeholder 3"/>
          <p:cNvSpPr>
            <a:spLocks noGrp="1"/>
          </p:cNvSpPr>
          <p:nvPr>
            <p:ph type="sldNum" sz="quarter" idx="5"/>
          </p:nvPr>
        </p:nvSpPr>
        <p:spPr/>
        <p:txBody>
          <a:bodyPr/>
          <a:lstStyle/>
          <a:p>
            <a:fld id="{5780AC98-8E30-490D-A639-38DF0F70C274}" type="slidenum">
              <a:rPr lang="en-AU" smtClean="0"/>
              <a:t>18</a:t>
            </a:fld>
            <a:endParaRPr lang="en-AU"/>
          </a:p>
        </p:txBody>
      </p:sp>
    </p:spTree>
    <p:extLst>
      <p:ext uri="{BB962C8B-B14F-4D97-AF65-F5344CB8AC3E}">
        <p14:creationId xmlns:p14="http://schemas.microsoft.com/office/powerpoint/2010/main" val="611235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RDD result. The results show that the loan approval significantly increases the number of passive promotional messages. The effect for proactive message is still negative but not very stable.</a:t>
            </a:r>
          </a:p>
        </p:txBody>
      </p:sp>
      <p:sp>
        <p:nvSpPr>
          <p:cNvPr id="4" name="Slide Number Placeholder 3"/>
          <p:cNvSpPr>
            <a:spLocks noGrp="1"/>
          </p:cNvSpPr>
          <p:nvPr>
            <p:ph type="sldNum" sz="quarter" idx="5"/>
          </p:nvPr>
        </p:nvSpPr>
        <p:spPr/>
        <p:txBody>
          <a:bodyPr/>
          <a:lstStyle/>
          <a:p>
            <a:fld id="{5780AC98-8E30-490D-A639-38DF0F70C274}" type="slidenum">
              <a:rPr lang="en-AU" smtClean="0"/>
              <a:t>19</a:t>
            </a:fld>
            <a:endParaRPr lang="en-AU"/>
          </a:p>
        </p:txBody>
      </p:sp>
    </p:spTree>
    <p:extLst>
      <p:ext uri="{BB962C8B-B14F-4D97-AF65-F5344CB8AC3E}">
        <p14:creationId xmlns:p14="http://schemas.microsoft.com/office/powerpoint/2010/main" val="232697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talking about fintech. I want to talk a little about big data. We know that big data has significantly impacted our real life. For example, if I search big data in google, here is an article talking about how big data is helping advertisers solve problems: receiving data analysis in real time, enable targeted advertising, analyzing customer insights, and create relevant content. This kind of targeting algorithm is widely used in social apps and shopping apps. I bet you already have such experience or </a:t>
            </a:r>
            <a:r>
              <a:rPr lang="en-US" dirty="0" err="1"/>
              <a:t>suspisous</a:t>
            </a:r>
            <a:r>
              <a:rPr lang="en-US" dirty="0"/>
              <a:t> at least. When you do a shopping online, their recommended products will be changed to related to your recent purchase. Different countries have different standards when looking at these tactics. For example, Europe is kind of strict. Meta was fined 390 million euros for targeted ads Jan this year.  Here is a reported example in news in China. One customer is chatting with his friend about </a:t>
            </a:r>
            <a:r>
              <a:rPr lang="en-US" dirty="0" err="1"/>
              <a:t>robo</a:t>
            </a:r>
            <a:r>
              <a:rPr lang="en-US" dirty="0"/>
              <a:t> vacuum in an office chatting app, and later find the advertisement in his </a:t>
            </a:r>
            <a:r>
              <a:rPr lang="en-US" dirty="0" err="1"/>
              <a:t>Wechat</a:t>
            </a:r>
            <a:r>
              <a:rPr lang="en-US" dirty="0"/>
              <a:t> moments circle.</a:t>
            </a:r>
          </a:p>
        </p:txBody>
      </p:sp>
      <p:sp>
        <p:nvSpPr>
          <p:cNvPr id="4" name="Slide Number Placeholder 3"/>
          <p:cNvSpPr>
            <a:spLocks noGrp="1"/>
          </p:cNvSpPr>
          <p:nvPr>
            <p:ph type="sldNum" sz="quarter" idx="5"/>
          </p:nvPr>
        </p:nvSpPr>
        <p:spPr/>
        <p:txBody>
          <a:bodyPr/>
          <a:lstStyle/>
          <a:p>
            <a:fld id="{5780AC98-8E30-490D-A639-38DF0F70C274}" type="slidenum">
              <a:rPr lang="en-AU" smtClean="0"/>
              <a:t>2</a:t>
            </a:fld>
            <a:endParaRPr lang="en-AU"/>
          </a:p>
        </p:txBody>
      </p:sp>
    </p:spTree>
    <p:extLst>
      <p:ext uri="{BB962C8B-B14F-4D97-AF65-F5344CB8AC3E}">
        <p14:creationId xmlns:p14="http://schemas.microsoft.com/office/powerpoint/2010/main" val="849547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are going to test the consequences. I draw a timeline to show how we are going to construct our samples to do the tests. The total period is for our baseline test, testing for number of promotion messages. To test new loan registrations, we start from s+91, which is three months after the loan from focal lender. We try to avoid the impact of the loan from the focal lender. Our independent variable would be number of passive promotion messages in the previous week. The sample period is used for testing daily consumption. 30 days after taking a new loan, that is s+121, we start the sample to test for new loan delinquency.</a:t>
            </a:r>
          </a:p>
        </p:txBody>
      </p:sp>
      <p:sp>
        <p:nvSpPr>
          <p:cNvPr id="4" name="Slide Number Placeholder 3"/>
          <p:cNvSpPr>
            <a:spLocks noGrp="1"/>
          </p:cNvSpPr>
          <p:nvPr>
            <p:ph type="sldNum" sz="quarter" idx="5"/>
          </p:nvPr>
        </p:nvSpPr>
        <p:spPr/>
        <p:txBody>
          <a:bodyPr/>
          <a:lstStyle/>
          <a:p>
            <a:fld id="{5780AC98-8E30-490D-A639-38DF0F70C274}" type="slidenum">
              <a:rPr lang="en-AU" smtClean="0"/>
              <a:t>20</a:t>
            </a:fld>
            <a:endParaRPr lang="en-AU"/>
          </a:p>
        </p:txBody>
      </p:sp>
    </p:spTree>
    <p:extLst>
      <p:ext uri="{BB962C8B-B14F-4D97-AF65-F5344CB8AC3E}">
        <p14:creationId xmlns:p14="http://schemas.microsoft.com/office/powerpoint/2010/main" val="1130990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the new loan registration, we use an IV approach, taking advantage of the sharp RDD. We also restrict our sample to the range of [-0.05,0.05]. The first stage, we run the RDD model for the passive promotional messages in the previous 7 days. In second stage, we use the fitted value of the passive promotional messages as the independent variable. Other settings are consistent with our RDD model.</a:t>
            </a:r>
          </a:p>
        </p:txBody>
      </p:sp>
      <p:sp>
        <p:nvSpPr>
          <p:cNvPr id="4" name="Slide Number Placeholder 3"/>
          <p:cNvSpPr>
            <a:spLocks noGrp="1"/>
          </p:cNvSpPr>
          <p:nvPr>
            <p:ph type="sldNum" sz="quarter" idx="5"/>
          </p:nvPr>
        </p:nvSpPr>
        <p:spPr/>
        <p:txBody>
          <a:bodyPr/>
          <a:lstStyle/>
          <a:p>
            <a:fld id="{5780AC98-8E30-490D-A639-38DF0F70C274}" type="slidenum">
              <a:rPr lang="en-AU" smtClean="0"/>
              <a:t>21</a:t>
            </a:fld>
            <a:endParaRPr lang="en-AU"/>
          </a:p>
        </p:txBody>
      </p:sp>
    </p:spTree>
    <p:extLst>
      <p:ext uri="{BB962C8B-B14F-4D97-AF65-F5344CB8AC3E}">
        <p14:creationId xmlns:p14="http://schemas.microsoft.com/office/powerpoint/2010/main" val="229319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22</a:t>
            </a:fld>
            <a:endParaRPr lang="en-AU"/>
          </a:p>
        </p:txBody>
      </p:sp>
    </p:spTree>
    <p:extLst>
      <p:ext uri="{BB962C8B-B14F-4D97-AF65-F5344CB8AC3E}">
        <p14:creationId xmlns:p14="http://schemas.microsoft.com/office/powerpoint/2010/main" val="983891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test the personal expenditure, using the same setting. The key variable is the predicted passive promotion messages in the previous week. We also constructed two sub-samples, one is those who have taken a new loan, the other one is those who haven’t taken a new loan.</a:t>
            </a:r>
          </a:p>
        </p:txBody>
      </p:sp>
      <p:sp>
        <p:nvSpPr>
          <p:cNvPr id="4" name="Slide Number Placeholder 3"/>
          <p:cNvSpPr>
            <a:spLocks noGrp="1"/>
          </p:cNvSpPr>
          <p:nvPr>
            <p:ph type="sldNum" sz="quarter" idx="5"/>
          </p:nvPr>
        </p:nvSpPr>
        <p:spPr/>
        <p:txBody>
          <a:bodyPr/>
          <a:lstStyle/>
          <a:p>
            <a:fld id="{5780AC98-8E30-490D-A639-38DF0F70C274}" type="slidenum">
              <a:rPr lang="en-AU" smtClean="0"/>
              <a:t>23</a:t>
            </a:fld>
            <a:endParaRPr lang="en-AU"/>
          </a:p>
        </p:txBody>
      </p:sp>
    </p:spTree>
    <p:extLst>
      <p:ext uri="{BB962C8B-B14F-4D97-AF65-F5344CB8AC3E}">
        <p14:creationId xmlns:p14="http://schemas.microsoft.com/office/powerpoint/2010/main" val="1060141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24</a:t>
            </a:fld>
            <a:endParaRPr lang="en-AU"/>
          </a:p>
        </p:txBody>
      </p:sp>
    </p:spTree>
    <p:extLst>
      <p:ext uri="{BB962C8B-B14F-4D97-AF65-F5344CB8AC3E}">
        <p14:creationId xmlns:p14="http://schemas.microsoft.com/office/powerpoint/2010/main" val="3141725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25</a:t>
            </a:fld>
            <a:endParaRPr lang="en-AU"/>
          </a:p>
        </p:txBody>
      </p:sp>
    </p:spTree>
    <p:extLst>
      <p:ext uri="{BB962C8B-B14F-4D97-AF65-F5344CB8AC3E}">
        <p14:creationId xmlns:p14="http://schemas.microsoft.com/office/powerpoint/2010/main" val="2494387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27</a:t>
            </a:fld>
            <a:endParaRPr lang="en-AU"/>
          </a:p>
        </p:txBody>
      </p:sp>
    </p:spTree>
    <p:extLst>
      <p:ext uri="{BB962C8B-B14F-4D97-AF65-F5344CB8AC3E}">
        <p14:creationId xmlns:p14="http://schemas.microsoft.com/office/powerpoint/2010/main" val="1588959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test the three mechanisms. The first one is financial literacy.</a:t>
            </a:r>
            <a:r>
              <a:rPr lang="en-US"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 Borrowers with limited knowledge and experience for personal financial management are more vulnerable to predatory lending.  We construct financial literacy score by the set of financial literacy questions in the 2017 China Household Finance Survey. The second one is credit access. Borrowers with limited access to traditional financial services are more targeted by fintech lenders. We use a set of questions related to traditional financial inclusion by 2017 CHFS to measure credit access. The last one is social insurance. </a:t>
            </a:r>
            <a:r>
              <a:rPr lang="en-US" sz="12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Borrowers who face a lower level of unemployment insurance coverage tend to be more vulnerable to the enticement of overborrowing and engage in debt spirals. We use unemployment insurance coverage ratio by 2017 CHFS.</a:t>
            </a:r>
          </a:p>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29</a:t>
            </a:fld>
            <a:endParaRPr lang="en-AU"/>
          </a:p>
        </p:txBody>
      </p:sp>
    </p:spTree>
    <p:extLst>
      <p:ext uri="{BB962C8B-B14F-4D97-AF65-F5344CB8AC3E}">
        <p14:creationId xmlns:p14="http://schemas.microsoft.com/office/powerpoint/2010/main" val="1123828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mechanism tests results. The results shows that the debt spiral outcomes are more significant for those from areas with lower financial literacy score, lower credit access and lower coverage of unemployment insurance.</a:t>
            </a:r>
          </a:p>
        </p:txBody>
      </p:sp>
      <p:sp>
        <p:nvSpPr>
          <p:cNvPr id="4" name="Slide Number Placeholder 3"/>
          <p:cNvSpPr>
            <a:spLocks noGrp="1"/>
          </p:cNvSpPr>
          <p:nvPr>
            <p:ph type="sldNum" sz="quarter" idx="5"/>
          </p:nvPr>
        </p:nvSpPr>
        <p:spPr/>
        <p:txBody>
          <a:bodyPr/>
          <a:lstStyle/>
          <a:p>
            <a:fld id="{5780AC98-8E30-490D-A639-38DF0F70C274}" type="slidenum">
              <a:rPr lang="en-AU" smtClean="0"/>
              <a:t>30</a:t>
            </a:fld>
            <a:endParaRPr lang="en-AU"/>
          </a:p>
        </p:txBody>
      </p:sp>
    </p:spTree>
    <p:extLst>
      <p:ext uri="{BB962C8B-B14F-4D97-AF65-F5344CB8AC3E}">
        <p14:creationId xmlns:p14="http://schemas.microsoft.com/office/powerpoint/2010/main" val="3075296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31</a:t>
            </a:fld>
            <a:endParaRPr lang="en-AU"/>
          </a:p>
        </p:txBody>
      </p:sp>
    </p:spTree>
    <p:extLst>
      <p:ext uri="{BB962C8B-B14F-4D97-AF65-F5344CB8AC3E}">
        <p14:creationId xmlns:p14="http://schemas.microsoft.com/office/powerpoint/2010/main" val="293260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is my personal experience: I’m chatting with my </a:t>
            </a:r>
            <a:r>
              <a:rPr lang="en-AU" dirty="0" err="1"/>
              <a:t>coauthors</a:t>
            </a:r>
            <a:r>
              <a:rPr lang="en-AU" dirty="0"/>
              <a:t> about this fintech lending paper in a </a:t>
            </a:r>
            <a:r>
              <a:rPr lang="en-AU" dirty="0" err="1"/>
              <a:t>wechat</a:t>
            </a:r>
            <a:r>
              <a:rPr lang="en-AU" dirty="0"/>
              <a:t> group. And this week, everyday I can see this advertisement of fast lending product in my moments circle. The algorithm must think I’m interested in borrowing some money. </a:t>
            </a:r>
          </a:p>
        </p:txBody>
      </p:sp>
      <p:sp>
        <p:nvSpPr>
          <p:cNvPr id="4" name="Slide Number Placeholder 3"/>
          <p:cNvSpPr>
            <a:spLocks noGrp="1"/>
          </p:cNvSpPr>
          <p:nvPr>
            <p:ph type="sldNum" sz="quarter" idx="5"/>
          </p:nvPr>
        </p:nvSpPr>
        <p:spPr/>
        <p:txBody>
          <a:bodyPr/>
          <a:lstStyle/>
          <a:p>
            <a:fld id="{5780AC98-8E30-490D-A639-38DF0F70C274}" type="slidenum">
              <a:rPr lang="en-AU" smtClean="0"/>
              <a:t>3</a:t>
            </a:fld>
            <a:endParaRPr lang="en-AU"/>
          </a:p>
        </p:txBody>
      </p:sp>
    </p:spTree>
    <p:extLst>
      <p:ext uri="{BB962C8B-B14F-4D97-AF65-F5344CB8AC3E}">
        <p14:creationId xmlns:p14="http://schemas.microsoft.com/office/powerpoint/2010/main" val="410467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to traditional banks, fintech has its advantage of collecting data and utilizing big data. For example, they access alternative data sources such as digital footprints for credit assessment and debt collection, which helps expand access to underserved borrowers. Fintech lender provides technological convenience as well. The lending apps are easy to access, streamlined application process, accelerated processing time, and minimize human input.</a:t>
            </a:r>
          </a:p>
          <a:p>
            <a:endParaRPr lang="en-US" dirty="0"/>
          </a:p>
          <a:p>
            <a:r>
              <a:rPr lang="en-US" dirty="0"/>
              <a:t>On the other hand, fintech lenders commercialize big data. They target and entice customers by sending advertisements strategically, to </a:t>
            </a:r>
            <a:r>
              <a:rPr lang="en-US" dirty="0" err="1"/>
              <a:t>maximise</a:t>
            </a:r>
            <a:r>
              <a:rPr lang="en-US" dirty="0"/>
              <a:t> their profit. We see in industrial and regulatory report that people are complaining about mobile advertisements from fintech platforms.  Regulators are concerning about overborrowing risks as well.</a:t>
            </a:r>
          </a:p>
        </p:txBody>
      </p:sp>
      <p:sp>
        <p:nvSpPr>
          <p:cNvPr id="4" name="Slide Number Placeholder 3"/>
          <p:cNvSpPr>
            <a:spLocks noGrp="1"/>
          </p:cNvSpPr>
          <p:nvPr>
            <p:ph type="sldNum" sz="quarter" idx="5"/>
          </p:nvPr>
        </p:nvSpPr>
        <p:spPr/>
        <p:txBody>
          <a:bodyPr/>
          <a:lstStyle/>
          <a:p>
            <a:fld id="{5780AC98-8E30-490D-A639-38DF0F70C274}" type="slidenum">
              <a:rPr lang="en-AU" smtClean="0"/>
              <a:t>4</a:t>
            </a:fld>
            <a:endParaRPr lang="en-AU"/>
          </a:p>
        </p:txBody>
      </p:sp>
    </p:spTree>
    <p:extLst>
      <p:ext uri="{BB962C8B-B14F-4D97-AF65-F5344CB8AC3E}">
        <p14:creationId xmlns:p14="http://schemas.microsoft.com/office/powerpoint/2010/main" val="412934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show in this paper that borrowers are easily get trapped in debt spiral. There are two reasons: firstly, because of the technological convenience, the lending apps demand minimal effort from consumers and thus induce them to overborrow. The convenience amplify consumers’ self-control problem and facilitate impulse-driven expenditures. And consumers usually have time-inconsistent taste for immediate gratification. Secondly, fintech utilize big data to strategically target consumers with strong and urgent demand for credit. These consumers are typically associated with a high level of poverty, underserved by banks. The poverty can perpetuate itself by further undermining individuals’ self-control capacity.</a:t>
            </a:r>
          </a:p>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5</a:t>
            </a:fld>
            <a:endParaRPr lang="en-AU"/>
          </a:p>
        </p:txBody>
      </p:sp>
    </p:spTree>
    <p:extLst>
      <p:ext uri="{BB962C8B-B14F-4D97-AF65-F5344CB8AC3E}">
        <p14:creationId xmlns:p14="http://schemas.microsoft.com/office/powerpoint/2010/main" val="401742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go to detail, I want to briefly introduce our findings. We use a set of loan applications data and the mobile message logs of the applicants from a leading fintech company in China. We name this lender as focal lender thereafter.  Our first finding is that borrowers who obtained the loan from the focal fintech lender receive more promotional messages from other lenders.  Secondly, we find that borrowers who receive more promotional messages are more likely to apply and register new loans from other lenders. Thirdly, we find that borrowers who register new loans induced by the promotional messages have higher daily expenditure. Fourthly, we find that borrowers who register new loans induced by the promotional messages are more likely to be delinquent.  Finally, we show the negative externality of the debt spiral, the social outcomes. We show that borrowers who register new loans induced by the promotional messages are experiencing more negative conversation messages such as “divorce”, “breakup”.</a:t>
            </a:r>
          </a:p>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6</a:t>
            </a:fld>
            <a:endParaRPr lang="en-AU"/>
          </a:p>
        </p:txBody>
      </p:sp>
    </p:spTree>
    <p:extLst>
      <p:ext uri="{BB962C8B-B14F-4D97-AF65-F5344CB8AC3E}">
        <p14:creationId xmlns:p14="http://schemas.microsoft.com/office/powerpoint/2010/main" val="1030704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second group of results are related to mechanism and implications.  We show that the results related to debt spiral are more pronounced for </a:t>
            </a:r>
            <a:r>
              <a:rPr lang="en-US" altLang="zh-CN" dirty="0">
                <a:latin typeface="Constantia" panose="02030602050306030303" pitchFamily="18" charset="0"/>
              </a:rPr>
              <a:t>the borrowers from areas with lower financial literacy, restricted financial access to traditional institutions, and lower coverage of social insurance. The implication is that, improve the borrower’s knowledge about financial plan and management, increase traditional bank’s financial inclusion, and social insurance coverage can help them avoid been targeted by the predatory lenders and improve their self-control.</a:t>
            </a:r>
            <a:endParaRPr lang="en-US" dirty="0"/>
          </a:p>
          <a:p>
            <a:endParaRPr lang="en-US" dirty="0"/>
          </a:p>
        </p:txBody>
      </p:sp>
      <p:sp>
        <p:nvSpPr>
          <p:cNvPr id="4" name="Slide Number Placeholder 3"/>
          <p:cNvSpPr>
            <a:spLocks noGrp="1"/>
          </p:cNvSpPr>
          <p:nvPr>
            <p:ph type="sldNum" sz="quarter" idx="5"/>
          </p:nvPr>
        </p:nvSpPr>
        <p:spPr/>
        <p:txBody>
          <a:bodyPr/>
          <a:lstStyle/>
          <a:p>
            <a:fld id="{5780AC98-8E30-490D-A639-38DF0F70C274}" type="slidenum">
              <a:rPr lang="en-AU" smtClean="0"/>
              <a:t>7</a:t>
            </a:fld>
            <a:endParaRPr lang="en-AU"/>
          </a:p>
        </p:txBody>
      </p:sp>
    </p:spTree>
    <p:extLst>
      <p:ext uri="{BB962C8B-B14F-4D97-AF65-F5344CB8AC3E}">
        <p14:creationId xmlns:p14="http://schemas.microsoft.com/office/powerpoint/2010/main" val="400880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research contributes to two main areas: the first one is related to overborrowing, financial hardship, and negative social impact. This is a very important area, we see a lot of top econ journals in this topic such as Review of economic studies, </a:t>
            </a:r>
            <a:r>
              <a:rPr lang="en-AU" dirty="0" err="1"/>
              <a:t>econometrica</a:t>
            </a:r>
            <a:r>
              <a:rPr lang="en-AU" dirty="0"/>
              <a:t>, QJE, AER, and top finance journals. The second area is relating to the trade-off between personal data privacy and access to credit. This is a more emerging topic in finance.</a:t>
            </a:r>
          </a:p>
          <a:p>
            <a:endParaRPr lang="en-AU" dirty="0"/>
          </a:p>
        </p:txBody>
      </p:sp>
      <p:sp>
        <p:nvSpPr>
          <p:cNvPr id="4" name="Slide Number Placeholder 3"/>
          <p:cNvSpPr>
            <a:spLocks noGrp="1"/>
          </p:cNvSpPr>
          <p:nvPr>
            <p:ph type="sldNum" sz="quarter" idx="5"/>
          </p:nvPr>
        </p:nvSpPr>
        <p:spPr/>
        <p:txBody>
          <a:bodyPr/>
          <a:lstStyle/>
          <a:p>
            <a:fld id="{5780AC98-8E30-490D-A639-38DF0F70C274}" type="slidenum">
              <a:rPr lang="en-AU" smtClean="0"/>
              <a:t>8</a:t>
            </a:fld>
            <a:endParaRPr lang="en-AU"/>
          </a:p>
        </p:txBody>
      </p:sp>
    </p:spTree>
    <p:extLst>
      <p:ext uri="{BB962C8B-B14F-4D97-AF65-F5344CB8AC3E}">
        <p14:creationId xmlns:p14="http://schemas.microsoft.com/office/powerpoint/2010/main" val="217041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Our data is from a leading  fintech lender, which we name it as focal lender in China. Our data includes 52,307 loan applications, where 54.8% of them are approved loans. The applicant has a median age of 24. 12.5% of them are female. We also have their mobile message logs, covering before and after the loan application. Our sample has totally 2.78 million borrower-day observations, relating to 83.6 million messages.</a:t>
            </a:r>
            <a:endParaRPr lang="en-AU" dirty="0"/>
          </a:p>
        </p:txBody>
      </p:sp>
      <p:sp>
        <p:nvSpPr>
          <p:cNvPr id="4" name="Slide Number Placeholder 3"/>
          <p:cNvSpPr>
            <a:spLocks noGrp="1"/>
          </p:cNvSpPr>
          <p:nvPr>
            <p:ph type="sldNum" sz="quarter" idx="10"/>
          </p:nvPr>
        </p:nvSpPr>
        <p:spPr/>
        <p:txBody>
          <a:bodyPr/>
          <a:lstStyle/>
          <a:p>
            <a:fld id="{D32B53F8-28F7-478A-8781-006528902B3C}" type="slidenum">
              <a:rPr lang="en-AU" smtClean="0"/>
              <a:t>9</a:t>
            </a:fld>
            <a:endParaRPr lang="en-AU"/>
          </a:p>
        </p:txBody>
      </p:sp>
    </p:spTree>
    <p:extLst>
      <p:ext uri="{BB962C8B-B14F-4D97-AF65-F5344CB8AC3E}">
        <p14:creationId xmlns:p14="http://schemas.microsoft.com/office/powerpoint/2010/main" val="4283664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7980D-187B-4CD7-B16A-1E030E75F9A2}"/>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userDrawn="1"/>
        </p:nvSpPr>
        <p:spPr>
          <a:xfrm>
            <a:off x="181429" y="181429"/>
            <a:ext cx="878306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dirty="0"/>
          </a:p>
        </p:txBody>
      </p:sp>
      <p:sp>
        <p:nvSpPr>
          <p:cNvPr id="12" name="Text Placeholder 2"/>
          <p:cNvSpPr>
            <a:spLocks noGrp="1"/>
          </p:cNvSpPr>
          <p:nvPr>
            <p:ph type="body" idx="14" hasCustomPrompt="1"/>
          </p:nvPr>
        </p:nvSpPr>
        <p:spPr>
          <a:xfrm>
            <a:off x="540000" y="2754276"/>
            <a:ext cx="4631871" cy="275580"/>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DATE: 1 May 2019</a:t>
            </a:r>
          </a:p>
        </p:txBody>
      </p:sp>
      <p:sp>
        <p:nvSpPr>
          <p:cNvPr id="15" name="Title 14"/>
          <p:cNvSpPr>
            <a:spLocks noGrp="1"/>
          </p:cNvSpPr>
          <p:nvPr>
            <p:ph type="title" hasCustomPrompt="1"/>
          </p:nvPr>
        </p:nvSpPr>
        <p:spPr>
          <a:xfrm>
            <a:off x="540000" y="1484784"/>
            <a:ext cx="6408000" cy="648000"/>
          </a:xfrm>
        </p:spPr>
        <p:txBody>
          <a:bodyPr/>
          <a:lstStyle/>
          <a:p>
            <a:r>
              <a:rPr lang="en-US" dirty="0"/>
              <a:t>Click to edit master title style</a:t>
            </a:r>
            <a:endParaRPr lang="en-AU" dirty="0"/>
          </a:p>
        </p:txBody>
      </p:sp>
      <p:sp>
        <p:nvSpPr>
          <p:cNvPr id="17" name="Text Placeholder 16"/>
          <p:cNvSpPr>
            <a:spLocks noGrp="1"/>
          </p:cNvSpPr>
          <p:nvPr>
            <p:ph type="body" sz="quarter" idx="15" hasCustomPrompt="1"/>
          </p:nvPr>
        </p:nvSpPr>
        <p:spPr>
          <a:xfrm>
            <a:off x="540001" y="2133600"/>
            <a:ext cx="6407150" cy="503238"/>
          </a:xfrm>
        </p:spPr>
        <p:txBody>
          <a:bodyPr/>
          <a:lstStyle>
            <a:lvl1pPr marL="0" indent="0">
              <a:buNone/>
              <a:defRPr cap="all" baseline="0">
                <a:solidFill>
                  <a:schemeClr val="accent1"/>
                </a:solidFill>
                <a:latin typeface="+mj-lt"/>
              </a:defRPr>
            </a:lvl1pPr>
          </a:lstStyle>
          <a:p>
            <a:pPr lvl="0"/>
            <a:r>
              <a:rPr lang="en-AU" dirty="0"/>
              <a:t>Click to ADD SUBTITLE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183" y="185515"/>
            <a:ext cx="2037600" cy="762730"/>
          </a:xfrm>
          <a:prstGeom prst="rect">
            <a:avLst/>
          </a:prstGeom>
        </p:spPr>
      </p:pic>
      <p:pic>
        <p:nvPicPr>
          <p:cNvPr id="10" name="Picture 9">
            <a:extLst>
              <a:ext uri="{FF2B5EF4-FFF2-40B4-BE49-F238E27FC236}">
                <a16:creationId xmlns:a16="http://schemas.microsoft.com/office/drawing/2014/main" id="{FFD9A0D0-934A-4FC8-9196-BD7DE11D523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 b="58654"/>
          <a:stretch/>
        </p:blipFill>
        <p:spPr>
          <a:xfrm>
            <a:off x="185860" y="3082345"/>
            <a:ext cx="8776711" cy="3621890"/>
          </a:xfrm>
          <a:prstGeom prst="rect">
            <a:avLst/>
          </a:prstGeom>
        </p:spPr>
      </p:pic>
      <p:pic>
        <p:nvPicPr>
          <p:cNvPr id="5" name="Picture 4">
            <a:extLst>
              <a:ext uri="{FF2B5EF4-FFF2-40B4-BE49-F238E27FC236}">
                <a16:creationId xmlns:a16="http://schemas.microsoft.com/office/drawing/2014/main" id="{A0BC473E-014A-442E-A8BB-4B7F18EDA0A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5896" y="355043"/>
            <a:ext cx="1258827" cy="423673"/>
          </a:xfrm>
          <a:prstGeom prst="rect">
            <a:avLst/>
          </a:prstGeom>
        </p:spPr>
      </p:pic>
    </p:spTree>
    <p:extLst>
      <p:ext uri="{BB962C8B-B14F-4D97-AF65-F5344CB8AC3E}">
        <p14:creationId xmlns:p14="http://schemas.microsoft.com/office/powerpoint/2010/main" val="169182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endParaRPr lang="en-AU" dirty="0"/>
          </a:p>
        </p:txBody>
      </p:sp>
      <p:sp>
        <p:nvSpPr>
          <p:cNvPr id="6" name="Slide Number Placeholder 5"/>
          <p:cNvSpPr>
            <a:spLocks noGrp="1"/>
          </p:cNvSpPr>
          <p:nvPr>
            <p:ph type="sldNum" sz="quarter" idx="12"/>
          </p:nvPr>
        </p:nvSpPr>
        <p:spPr>
          <a:xfrm>
            <a:off x="8333117" y="6381330"/>
            <a:ext cx="306058" cy="365125"/>
          </a:xfrm>
        </p:spPr>
        <p:txBody>
          <a:bodyPr/>
          <a:lstStyle/>
          <a:p>
            <a:fld id="{D9C42BCC-44E8-4F98-A8FE-EAF16D8C1E6E}" type="slidenum">
              <a:rPr lang="en-AU" smtClean="0"/>
              <a:t>‹#›</a:t>
            </a:fld>
            <a:endParaRPr lang="en-AU"/>
          </a:p>
        </p:txBody>
      </p:sp>
      <p:sp>
        <p:nvSpPr>
          <p:cNvPr id="4" name="Picture Placeholder 3"/>
          <p:cNvSpPr>
            <a:spLocks noGrp="1"/>
          </p:cNvSpPr>
          <p:nvPr>
            <p:ph type="pic" sz="quarter" idx="16"/>
          </p:nvPr>
        </p:nvSpPr>
        <p:spPr>
          <a:xfrm>
            <a:off x="540000" y="1620000"/>
            <a:ext cx="8064000" cy="4525200"/>
          </a:xfrm>
        </p:spPr>
        <p:txBody>
          <a:bodyPr/>
          <a:lstStyle/>
          <a:p>
            <a:r>
              <a:rPr lang="en-US"/>
              <a:t>Click icon to add picture</a:t>
            </a:r>
            <a:endParaRPr lang="en-AU" dirty="0"/>
          </a:p>
        </p:txBody>
      </p:sp>
      <p:sp>
        <p:nvSpPr>
          <p:cNvPr id="8" name="Title 1">
            <a:extLst>
              <a:ext uri="{FF2B5EF4-FFF2-40B4-BE49-F238E27FC236}">
                <a16:creationId xmlns:a16="http://schemas.microsoft.com/office/drawing/2014/main" id="{BAB299D0-3FB3-47A0-8E8E-664904B8B932}"/>
              </a:ext>
            </a:extLst>
          </p:cNvPr>
          <p:cNvSpPr>
            <a:spLocks noGrp="1"/>
          </p:cNvSpPr>
          <p:nvPr>
            <p:ph type="title" hasCustomPrompt="1"/>
          </p:nvPr>
        </p:nvSpPr>
        <p:spPr>
          <a:xfrm>
            <a:off x="540000" y="800670"/>
            <a:ext cx="6407150" cy="409666"/>
          </a:xfrm>
        </p:spPr>
        <p:txBody>
          <a:bodyPr/>
          <a:lstStyle/>
          <a:p>
            <a:r>
              <a:rPr lang="en-US" dirty="0"/>
              <a:t>Click to edit master title style</a:t>
            </a:r>
            <a:endParaRPr lang="en-AU" dirty="0"/>
          </a:p>
        </p:txBody>
      </p:sp>
      <p:sp>
        <p:nvSpPr>
          <p:cNvPr id="9" name="Text Placeholder 16">
            <a:extLst>
              <a:ext uri="{FF2B5EF4-FFF2-40B4-BE49-F238E27FC236}">
                <a16:creationId xmlns:a16="http://schemas.microsoft.com/office/drawing/2014/main" id="{E480BE62-2A52-4482-8016-C8AE71B15461}"/>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dirty="0"/>
              <a:t>Click to ADD SUBTITLE</a:t>
            </a:r>
          </a:p>
        </p:txBody>
      </p:sp>
    </p:spTree>
    <p:extLst>
      <p:ext uri="{BB962C8B-B14F-4D97-AF65-F5344CB8AC3E}">
        <p14:creationId xmlns:p14="http://schemas.microsoft.com/office/powerpoint/2010/main" val="229251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67544" y="6385522"/>
            <a:ext cx="4104456" cy="365125"/>
          </a:xfrm>
        </p:spPr>
        <p:txBody>
          <a:bodyPr/>
          <a:lstStyle/>
          <a:p>
            <a:r>
              <a:rPr lang="en-AU"/>
              <a:t>OFFICE | FACULTY | DEPARTMENT</a:t>
            </a:r>
          </a:p>
        </p:txBody>
      </p:sp>
      <p:sp>
        <p:nvSpPr>
          <p:cNvPr id="4" name="Slide Number Placeholder 3"/>
          <p:cNvSpPr>
            <a:spLocks noGrp="1"/>
          </p:cNvSpPr>
          <p:nvPr>
            <p:ph type="sldNum" sz="quarter" idx="12"/>
          </p:nvPr>
        </p:nvSpPr>
        <p:spPr>
          <a:xfrm>
            <a:off x="8272731" y="6385523"/>
            <a:ext cx="362311" cy="361008"/>
          </a:xfrm>
        </p:spPr>
        <p:txBody>
          <a:bodyPr/>
          <a:lstStyle/>
          <a:p>
            <a:fld id="{D9C42BCC-44E8-4F98-A8FE-EAF16D8C1E6E}" type="slidenum">
              <a:rPr lang="en-AU" smtClean="0"/>
              <a:t>‹#›</a:t>
            </a:fld>
            <a:endParaRPr lang="en-AU"/>
          </a:p>
        </p:txBody>
      </p:sp>
    </p:spTree>
    <p:extLst>
      <p:ext uri="{BB962C8B-B14F-4D97-AF65-F5344CB8AC3E}">
        <p14:creationId xmlns:p14="http://schemas.microsoft.com/office/powerpoint/2010/main" val="153329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7500958" y="5715016"/>
            <a:ext cx="428628" cy="369332"/>
          </a:xfrm>
          <a:prstGeom prst="rect">
            <a:avLst/>
          </a:prstGeom>
          <a:noFill/>
        </p:spPr>
        <p:txBody>
          <a:bodyPr wrap="square" rtlCol="0">
            <a:spAutoFit/>
          </a:bodyPr>
          <a:lstStyle/>
          <a:p>
            <a:endParaRPr lang="en-AU" sz="1800" dirty="0"/>
          </a:p>
        </p:txBody>
      </p:sp>
    </p:spTree>
    <p:extLst>
      <p:ext uri="{BB962C8B-B14F-4D97-AF65-F5344CB8AC3E}">
        <p14:creationId xmlns:p14="http://schemas.microsoft.com/office/powerpoint/2010/main" val="85948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684EE5-E957-41CD-8F72-243A79BCD6BB}"/>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userDrawn="1"/>
        </p:nvSpPr>
        <p:spPr>
          <a:xfrm>
            <a:off x="181429" y="181429"/>
            <a:ext cx="878306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dirty="0"/>
          </a:p>
        </p:txBody>
      </p:sp>
      <p:sp>
        <p:nvSpPr>
          <p:cNvPr id="3" name="Picture Placeholder 2">
            <a:extLst>
              <a:ext uri="{FF2B5EF4-FFF2-40B4-BE49-F238E27FC236}">
                <a16:creationId xmlns:a16="http://schemas.microsoft.com/office/drawing/2014/main" id="{F86AE3CF-7424-4E4F-978C-2CC94C69669F}"/>
              </a:ext>
            </a:extLst>
          </p:cNvPr>
          <p:cNvSpPr>
            <a:spLocks noGrp="1"/>
          </p:cNvSpPr>
          <p:nvPr>
            <p:ph type="pic" sz="quarter" idx="16"/>
          </p:nvPr>
        </p:nvSpPr>
        <p:spPr>
          <a:xfrm>
            <a:off x="3502025" y="3062172"/>
            <a:ext cx="5456238" cy="3610091"/>
          </a:xfrm>
          <a:solidFill>
            <a:schemeClr val="accent6"/>
          </a:solidFill>
        </p:spPr>
        <p:txBody>
          <a:bodyPr anchor="ctr" anchorCtr="0">
            <a:normAutofit/>
          </a:bodyPr>
          <a:lstStyle>
            <a:lvl1pPr marL="0" indent="0" algn="ctr">
              <a:buNone/>
              <a:defRPr sz="4000">
                <a:solidFill>
                  <a:schemeClr val="bg1"/>
                </a:solidFill>
              </a:defRPr>
            </a:lvl1pPr>
          </a:lstStyle>
          <a:p>
            <a:r>
              <a:rPr lang="en-US"/>
              <a:t>Click icon to add picture</a:t>
            </a:r>
            <a:endParaRPr lang="en-AU"/>
          </a:p>
        </p:txBody>
      </p:sp>
      <p:sp>
        <p:nvSpPr>
          <p:cNvPr id="12" name="Text Placeholder 2"/>
          <p:cNvSpPr>
            <a:spLocks noGrp="1"/>
          </p:cNvSpPr>
          <p:nvPr>
            <p:ph type="body" idx="14" hasCustomPrompt="1"/>
          </p:nvPr>
        </p:nvSpPr>
        <p:spPr>
          <a:xfrm>
            <a:off x="540000" y="2754276"/>
            <a:ext cx="4631871" cy="275580"/>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DATE: 1 May 2019</a:t>
            </a:r>
          </a:p>
        </p:txBody>
      </p:sp>
      <p:sp>
        <p:nvSpPr>
          <p:cNvPr id="15" name="Title 14"/>
          <p:cNvSpPr>
            <a:spLocks noGrp="1"/>
          </p:cNvSpPr>
          <p:nvPr>
            <p:ph type="title" hasCustomPrompt="1"/>
          </p:nvPr>
        </p:nvSpPr>
        <p:spPr>
          <a:xfrm>
            <a:off x="540000" y="1484784"/>
            <a:ext cx="6408000" cy="648000"/>
          </a:xfrm>
        </p:spPr>
        <p:txBody>
          <a:bodyPr/>
          <a:lstStyle/>
          <a:p>
            <a:r>
              <a:rPr lang="en-US" dirty="0"/>
              <a:t>Click to edit master title style</a:t>
            </a:r>
            <a:endParaRPr lang="en-AU" dirty="0"/>
          </a:p>
        </p:txBody>
      </p:sp>
      <p:sp>
        <p:nvSpPr>
          <p:cNvPr id="17" name="Text Placeholder 16"/>
          <p:cNvSpPr>
            <a:spLocks noGrp="1"/>
          </p:cNvSpPr>
          <p:nvPr>
            <p:ph type="body" sz="quarter" idx="15" hasCustomPrompt="1"/>
          </p:nvPr>
        </p:nvSpPr>
        <p:spPr>
          <a:xfrm>
            <a:off x="540001" y="2133600"/>
            <a:ext cx="6407150" cy="503238"/>
          </a:xfrm>
        </p:spPr>
        <p:txBody>
          <a:bodyPr/>
          <a:lstStyle>
            <a:lvl1pPr marL="0" indent="0">
              <a:buNone/>
              <a:defRPr cap="all" baseline="0">
                <a:solidFill>
                  <a:schemeClr val="accent1"/>
                </a:solidFill>
                <a:latin typeface="+mj-lt"/>
              </a:defRPr>
            </a:lvl1pPr>
          </a:lstStyle>
          <a:p>
            <a:pPr lvl="0"/>
            <a:r>
              <a:rPr lang="en-AU" dirty="0"/>
              <a:t>Click to ADD SUBTITLE</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183" y="185515"/>
            <a:ext cx="2037600" cy="762730"/>
          </a:xfrm>
          <a:prstGeom prst="rect">
            <a:avLst/>
          </a:prstGeom>
        </p:spPr>
      </p:pic>
      <p:sp>
        <p:nvSpPr>
          <p:cNvPr id="14" name="Rectangle 13"/>
          <p:cNvSpPr/>
          <p:nvPr userDrawn="1"/>
        </p:nvSpPr>
        <p:spPr>
          <a:xfrm>
            <a:off x="184772" y="3062172"/>
            <a:ext cx="3319200" cy="36330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a:extLst>
              <a:ext uri="{FF2B5EF4-FFF2-40B4-BE49-F238E27FC236}">
                <a16:creationId xmlns:a16="http://schemas.microsoft.com/office/drawing/2014/main" id="{3280A7F4-574A-4508-A3C9-ED567DE4159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5896" y="355043"/>
            <a:ext cx="1258827" cy="423673"/>
          </a:xfrm>
          <a:prstGeom prst="rect">
            <a:avLst/>
          </a:prstGeom>
        </p:spPr>
      </p:pic>
      <p:sp>
        <p:nvSpPr>
          <p:cNvPr id="20" name="Text Placeholder 7">
            <a:extLst>
              <a:ext uri="{FF2B5EF4-FFF2-40B4-BE49-F238E27FC236}">
                <a16:creationId xmlns:a16="http://schemas.microsoft.com/office/drawing/2014/main" id="{18DAEC23-1BB8-482A-A08B-CC18AFED38C6}"/>
              </a:ext>
            </a:extLst>
          </p:cNvPr>
          <p:cNvSpPr>
            <a:spLocks noGrp="1"/>
          </p:cNvSpPr>
          <p:nvPr>
            <p:ph type="body" sz="quarter" idx="17" hasCustomPrompt="1"/>
          </p:nvPr>
        </p:nvSpPr>
        <p:spPr>
          <a:xfrm>
            <a:off x="5085013" y="5522573"/>
            <a:ext cx="3724275" cy="943262"/>
          </a:xfrm>
          <a:solidFill>
            <a:schemeClr val="accent1"/>
          </a:solidFill>
        </p:spPr>
        <p:txBody>
          <a:bodyPr lIns="91440" tIns="91440" rIns="91440" bIns="91440"/>
          <a:lstStyle>
            <a:lvl1pPr marL="0" indent="0">
              <a:buNone/>
              <a:defRPr/>
            </a:lvl1pPr>
            <a:lvl3pPr marL="114300" indent="-114300">
              <a:lnSpc>
                <a:spcPct val="120000"/>
              </a:lnSpc>
              <a:buFont typeface="Wingdings" panose="05000000000000000000" pitchFamily="2" charset="2"/>
              <a:buChar char="§"/>
              <a:defRPr/>
            </a:lvl3pPr>
          </a:lstStyle>
          <a:p>
            <a:pPr>
              <a:lnSpc>
                <a:spcPct val="120000"/>
              </a:lnSpc>
            </a:pPr>
            <a:r>
              <a:rPr lang="en-AU" sz="900" dirty="0">
                <a:solidFill>
                  <a:schemeClr val="bg1"/>
                </a:solidFill>
                <a:latin typeface="+mn-lt"/>
                <a:cs typeface="Arial"/>
              </a:rPr>
              <a:t>Note to user: Replace this image with your own.</a:t>
            </a:r>
          </a:p>
          <a:p>
            <a:pPr marL="114300" indent="-114300">
              <a:lnSpc>
                <a:spcPct val="120000"/>
              </a:lnSpc>
              <a:buFont typeface="Wingdings" panose="05000000000000000000" pitchFamily="2" charset="2"/>
              <a:buChar char="§"/>
            </a:pPr>
            <a:r>
              <a:rPr lang="en-AU" sz="900" dirty="0">
                <a:solidFill>
                  <a:schemeClr val="bg1"/>
                </a:solidFill>
                <a:latin typeface="+mn-lt"/>
                <a:cs typeface="Arial"/>
              </a:rPr>
              <a:t>Right click on this Placeholder box</a:t>
            </a:r>
          </a:p>
          <a:p>
            <a:pPr marL="114300" lvl="2" indent="-114300">
              <a:lnSpc>
                <a:spcPct val="120000"/>
              </a:lnSpc>
              <a:buFont typeface="Wingdings" panose="05000000000000000000" pitchFamily="2" charset="2"/>
              <a:buChar char="§"/>
            </a:pPr>
            <a:r>
              <a:rPr lang="en-AU" sz="900" dirty="0">
                <a:solidFill>
                  <a:schemeClr val="bg1"/>
                </a:solidFill>
                <a:latin typeface="+mn-lt"/>
                <a:cs typeface="Arial"/>
              </a:rPr>
              <a:t>Replace image</a:t>
            </a:r>
          </a:p>
          <a:p>
            <a:pPr marL="114300" lvl="2" indent="-114300">
              <a:lnSpc>
                <a:spcPct val="120000"/>
              </a:lnSpc>
              <a:buFont typeface="Wingdings" panose="05000000000000000000" pitchFamily="2" charset="2"/>
              <a:buChar char="§"/>
            </a:pPr>
            <a:r>
              <a:rPr lang="en-AU" sz="900" dirty="0">
                <a:solidFill>
                  <a:schemeClr val="bg1"/>
                </a:solidFill>
                <a:latin typeface="+mn-lt"/>
                <a:cs typeface="Arial"/>
              </a:rPr>
              <a:t>Select image and click ‘Resize image to fit in placeholder’)</a:t>
            </a:r>
          </a:p>
        </p:txBody>
      </p:sp>
    </p:spTree>
    <p:extLst>
      <p:ext uri="{BB962C8B-B14F-4D97-AF65-F5344CB8AC3E}">
        <p14:creationId xmlns:p14="http://schemas.microsoft.com/office/powerpoint/2010/main" val="11920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0D2AFC-F9B6-4B5E-BA5D-7A1DEEA7C24A}"/>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userDrawn="1"/>
        </p:nvSpPr>
        <p:spPr>
          <a:xfrm>
            <a:off x="181429" y="181429"/>
            <a:ext cx="878306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dirty="0"/>
          </a:p>
        </p:txBody>
      </p:sp>
      <p:sp>
        <p:nvSpPr>
          <p:cNvPr id="5" name="Picture Placeholder 4">
            <a:extLst>
              <a:ext uri="{FF2B5EF4-FFF2-40B4-BE49-F238E27FC236}">
                <a16:creationId xmlns:a16="http://schemas.microsoft.com/office/drawing/2014/main" id="{D662BC26-82A7-4491-8FF9-0226A95CF653}"/>
              </a:ext>
            </a:extLst>
          </p:cNvPr>
          <p:cNvSpPr>
            <a:spLocks noGrp="1"/>
          </p:cNvSpPr>
          <p:nvPr>
            <p:ph type="pic" sz="quarter" idx="16"/>
          </p:nvPr>
        </p:nvSpPr>
        <p:spPr>
          <a:xfrm>
            <a:off x="179388" y="1274763"/>
            <a:ext cx="8783060" cy="5397500"/>
          </a:xfrm>
          <a:solidFill>
            <a:schemeClr val="accent6"/>
          </a:solidFill>
        </p:spPr>
        <p:txBody>
          <a:bodyPr anchor="ctr" anchorCtr="0">
            <a:normAutofit/>
          </a:bodyPr>
          <a:lstStyle>
            <a:lvl1pPr marL="0" indent="0" algn="ctr">
              <a:buNone/>
              <a:defRPr sz="6000">
                <a:solidFill>
                  <a:schemeClr val="bg1"/>
                </a:solidFill>
              </a:defRPr>
            </a:lvl1pPr>
          </a:lstStyle>
          <a:p>
            <a:r>
              <a:rPr lang="en-US"/>
              <a:t>Click icon to add picture</a:t>
            </a:r>
            <a:endParaRPr lang="en-AU"/>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060" y="185515"/>
            <a:ext cx="2037600" cy="762730"/>
          </a:xfrm>
          <a:prstGeom prst="rect">
            <a:avLst/>
          </a:prstGeom>
        </p:spPr>
      </p:pic>
      <p:sp>
        <p:nvSpPr>
          <p:cNvPr id="11" name="Title 1"/>
          <p:cNvSpPr>
            <a:spLocks noGrp="1"/>
          </p:cNvSpPr>
          <p:nvPr>
            <p:ph type="title"/>
          </p:nvPr>
        </p:nvSpPr>
        <p:spPr>
          <a:xfrm>
            <a:off x="425896" y="1567892"/>
            <a:ext cx="6034314" cy="608315"/>
          </a:xfrm>
        </p:spPr>
        <p:txBody>
          <a:bodyPr/>
          <a:lstStyle>
            <a:lvl1pPr>
              <a:defRPr>
                <a:solidFill>
                  <a:schemeClr val="tx1"/>
                </a:solidFill>
              </a:defRPr>
            </a:lvl1pPr>
          </a:lstStyle>
          <a:p>
            <a:r>
              <a:rPr lang="en-US"/>
              <a:t>Click to edit Master title style</a:t>
            </a:r>
            <a:endParaRPr lang="en-AU" dirty="0"/>
          </a:p>
        </p:txBody>
      </p:sp>
      <p:sp>
        <p:nvSpPr>
          <p:cNvPr id="13" name="Text Placeholder 16"/>
          <p:cNvSpPr>
            <a:spLocks noGrp="1"/>
          </p:cNvSpPr>
          <p:nvPr>
            <p:ph type="body" sz="quarter" idx="15" hasCustomPrompt="1"/>
          </p:nvPr>
        </p:nvSpPr>
        <p:spPr>
          <a:xfrm>
            <a:off x="425896" y="2189986"/>
            <a:ext cx="4805363" cy="503238"/>
          </a:xfrm>
        </p:spPr>
        <p:txBody>
          <a:bodyPr/>
          <a:lstStyle>
            <a:lvl1pPr marL="0" indent="0">
              <a:buNone/>
              <a:defRPr cap="all" baseline="0">
                <a:solidFill>
                  <a:schemeClr val="tx1"/>
                </a:solidFill>
                <a:latin typeface="+mj-lt"/>
              </a:defRPr>
            </a:lvl1pPr>
          </a:lstStyle>
          <a:p>
            <a:pPr lvl="0"/>
            <a:r>
              <a:rPr lang="en-AU" dirty="0"/>
              <a:t>Click to ADD SUBTITLE</a:t>
            </a:r>
          </a:p>
        </p:txBody>
      </p:sp>
      <p:pic>
        <p:nvPicPr>
          <p:cNvPr id="10" name="Picture 9">
            <a:extLst>
              <a:ext uri="{FF2B5EF4-FFF2-40B4-BE49-F238E27FC236}">
                <a16:creationId xmlns:a16="http://schemas.microsoft.com/office/drawing/2014/main" id="{B0CF41C6-4865-4B02-B5D8-9C5873B37A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5896" y="355043"/>
            <a:ext cx="1258827" cy="423673"/>
          </a:xfrm>
          <a:prstGeom prst="rect">
            <a:avLst/>
          </a:prstGeom>
        </p:spPr>
      </p:pic>
      <p:sp>
        <p:nvSpPr>
          <p:cNvPr id="8" name="Text Placeholder 7">
            <a:extLst>
              <a:ext uri="{FF2B5EF4-FFF2-40B4-BE49-F238E27FC236}">
                <a16:creationId xmlns:a16="http://schemas.microsoft.com/office/drawing/2014/main" id="{7F1F318B-EBCB-4834-81FE-96BC01156EF6}"/>
              </a:ext>
            </a:extLst>
          </p:cNvPr>
          <p:cNvSpPr>
            <a:spLocks noGrp="1"/>
          </p:cNvSpPr>
          <p:nvPr>
            <p:ph type="body" sz="quarter" idx="17" hasCustomPrompt="1"/>
          </p:nvPr>
        </p:nvSpPr>
        <p:spPr>
          <a:xfrm>
            <a:off x="425896" y="5522573"/>
            <a:ext cx="3724275" cy="943262"/>
          </a:xfrm>
          <a:solidFill>
            <a:schemeClr val="accent1"/>
          </a:solidFill>
        </p:spPr>
        <p:txBody>
          <a:bodyPr lIns="91440" tIns="91440" rIns="91440" bIns="91440"/>
          <a:lstStyle>
            <a:lvl1pPr marL="0" indent="0">
              <a:buNone/>
              <a:defRPr/>
            </a:lvl1pPr>
            <a:lvl3pPr marL="114300" indent="-114300">
              <a:lnSpc>
                <a:spcPct val="120000"/>
              </a:lnSpc>
              <a:buFont typeface="Wingdings" panose="05000000000000000000" pitchFamily="2" charset="2"/>
              <a:buChar char="§"/>
              <a:defRPr/>
            </a:lvl3pPr>
          </a:lstStyle>
          <a:p>
            <a:pPr>
              <a:lnSpc>
                <a:spcPct val="120000"/>
              </a:lnSpc>
            </a:pPr>
            <a:r>
              <a:rPr lang="en-AU" sz="900" dirty="0">
                <a:solidFill>
                  <a:schemeClr val="bg1"/>
                </a:solidFill>
                <a:latin typeface="+mn-lt"/>
                <a:cs typeface="Arial"/>
              </a:rPr>
              <a:t>Note to user: Replace this image with your own.</a:t>
            </a:r>
          </a:p>
          <a:p>
            <a:pPr marL="114300" indent="-114300">
              <a:lnSpc>
                <a:spcPct val="120000"/>
              </a:lnSpc>
              <a:buFont typeface="Wingdings" panose="05000000000000000000" pitchFamily="2" charset="2"/>
              <a:buChar char="§"/>
            </a:pPr>
            <a:r>
              <a:rPr lang="en-AU" sz="900" dirty="0">
                <a:solidFill>
                  <a:schemeClr val="bg1"/>
                </a:solidFill>
                <a:latin typeface="+mn-lt"/>
                <a:cs typeface="Arial"/>
              </a:rPr>
              <a:t>Right click on this Placeholder box</a:t>
            </a:r>
          </a:p>
          <a:p>
            <a:pPr marL="114300" lvl="2" indent="-114300">
              <a:lnSpc>
                <a:spcPct val="120000"/>
              </a:lnSpc>
              <a:buFont typeface="Wingdings" panose="05000000000000000000" pitchFamily="2" charset="2"/>
              <a:buChar char="§"/>
            </a:pPr>
            <a:r>
              <a:rPr lang="en-AU" sz="900" dirty="0">
                <a:solidFill>
                  <a:schemeClr val="bg1"/>
                </a:solidFill>
                <a:latin typeface="+mn-lt"/>
                <a:cs typeface="Arial"/>
              </a:rPr>
              <a:t>Replace image</a:t>
            </a:r>
          </a:p>
          <a:p>
            <a:pPr marL="114300" lvl="2" indent="-114300">
              <a:lnSpc>
                <a:spcPct val="120000"/>
              </a:lnSpc>
              <a:buFont typeface="Wingdings" panose="05000000000000000000" pitchFamily="2" charset="2"/>
              <a:buChar char="§"/>
            </a:pPr>
            <a:r>
              <a:rPr lang="en-AU" sz="900" dirty="0">
                <a:solidFill>
                  <a:schemeClr val="bg1"/>
                </a:solidFill>
                <a:latin typeface="+mn-lt"/>
                <a:cs typeface="Arial"/>
              </a:rPr>
              <a:t>Select image and click ‘Resize image to fit in placeholder’)</a:t>
            </a:r>
          </a:p>
        </p:txBody>
      </p:sp>
    </p:spTree>
    <p:extLst>
      <p:ext uri="{BB962C8B-B14F-4D97-AF65-F5344CB8AC3E}">
        <p14:creationId xmlns:p14="http://schemas.microsoft.com/office/powerpoint/2010/main" val="264129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DE22C8-E6AD-4278-9181-7B1D2238E02D}"/>
              </a:ext>
            </a:extLst>
          </p:cNvPr>
          <p:cNvSpPr/>
          <p:nvPr userDrawn="1"/>
        </p:nvSpPr>
        <p:spPr>
          <a:xfrm>
            <a:off x="0" y="0"/>
            <a:ext cx="9144000" cy="1207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userDrawn="1"/>
        </p:nvSpPr>
        <p:spPr>
          <a:xfrm>
            <a:off x="181428" y="181429"/>
            <a:ext cx="8783100" cy="6504214"/>
          </a:xfrm>
          <a:prstGeom prst="rect">
            <a:avLst/>
          </a:prstGeom>
          <a:solidFill>
            <a:srgbClr val="E6E4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800" noProof="0" dirty="0"/>
          </a:p>
        </p:txBody>
      </p:sp>
      <p:sp>
        <p:nvSpPr>
          <p:cNvPr id="19" name="Text Placeholder 2"/>
          <p:cNvSpPr>
            <a:spLocks noGrp="1"/>
          </p:cNvSpPr>
          <p:nvPr>
            <p:ph type="body" idx="14" hasCustomPrompt="1"/>
          </p:nvPr>
        </p:nvSpPr>
        <p:spPr>
          <a:xfrm>
            <a:off x="4383539" y="6183276"/>
            <a:ext cx="4329501" cy="275580"/>
          </a:xfrm>
          <a:prstGeom prst="rect">
            <a:avLst/>
          </a:prstGeom>
          <a:ln>
            <a:noFill/>
          </a:ln>
        </p:spPr>
        <p:txBody>
          <a:bodyPr anchor="t" anchorCtr="0"/>
          <a:lstStyle>
            <a:lvl1pPr marL="0" indent="0" algn="l">
              <a:buNone/>
              <a:defRPr sz="11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noProof="0" dirty="0"/>
              <a:t>DATE: 1 May 2019</a:t>
            </a:r>
          </a:p>
        </p:txBody>
      </p:sp>
      <p:sp>
        <p:nvSpPr>
          <p:cNvPr id="21" name="Title 20"/>
          <p:cNvSpPr>
            <a:spLocks noGrp="1"/>
          </p:cNvSpPr>
          <p:nvPr>
            <p:ph type="title" hasCustomPrompt="1"/>
          </p:nvPr>
        </p:nvSpPr>
        <p:spPr>
          <a:xfrm>
            <a:off x="4383539" y="2708920"/>
            <a:ext cx="4248472" cy="648000"/>
          </a:xfrm>
        </p:spPr>
        <p:txBody>
          <a:bodyPr/>
          <a:lstStyle>
            <a:lvl1pPr>
              <a:defRPr/>
            </a:lvl1pPr>
          </a:lstStyle>
          <a:p>
            <a:r>
              <a:rPr lang="en-US" dirty="0"/>
              <a:t>Click to add title</a:t>
            </a:r>
            <a:endParaRPr lang="en-AU" dirty="0"/>
          </a:p>
        </p:txBody>
      </p:sp>
      <p:sp>
        <p:nvSpPr>
          <p:cNvPr id="23" name="Text Placeholder 22"/>
          <p:cNvSpPr>
            <a:spLocks noGrp="1"/>
          </p:cNvSpPr>
          <p:nvPr>
            <p:ph type="body" sz="quarter" idx="15" hasCustomPrompt="1"/>
          </p:nvPr>
        </p:nvSpPr>
        <p:spPr>
          <a:xfrm>
            <a:off x="4383539" y="3357564"/>
            <a:ext cx="4249737" cy="503237"/>
          </a:xfrm>
        </p:spPr>
        <p:txBody>
          <a:bodyPr/>
          <a:lstStyle>
            <a:lvl1pPr marL="0" indent="0">
              <a:buNone/>
              <a:defRPr cap="all" baseline="0">
                <a:solidFill>
                  <a:schemeClr val="accent1"/>
                </a:solidFill>
                <a:latin typeface="+mj-lt"/>
              </a:defRPr>
            </a:lvl1pPr>
          </a:lstStyle>
          <a:p>
            <a:pPr lvl="0"/>
            <a:r>
              <a:rPr lang="en-AU" dirty="0"/>
              <a:t>Click to add subtitle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08183" y="185515"/>
            <a:ext cx="2037600" cy="762730"/>
          </a:xfrm>
          <a:prstGeom prst="rect">
            <a:avLst/>
          </a:prstGeom>
        </p:spPr>
      </p:pic>
      <p:pic>
        <p:nvPicPr>
          <p:cNvPr id="8" name="Picture 7">
            <a:extLst>
              <a:ext uri="{FF2B5EF4-FFF2-40B4-BE49-F238E27FC236}">
                <a16:creationId xmlns:a16="http://schemas.microsoft.com/office/drawing/2014/main" id="{E343EF02-D0DE-4694-8925-A3487BCF58C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3539" y="355043"/>
            <a:ext cx="1258827" cy="423673"/>
          </a:xfrm>
          <a:prstGeom prst="rect">
            <a:avLst/>
          </a:prstGeom>
        </p:spPr>
      </p:pic>
      <p:pic>
        <p:nvPicPr>
          <p:cNvPr id="11" name="Picture 10">
            <a:extLst>
              <a:ext uri="{FF2B5EF4-FFF2-40B4-BE49-F238E27FC236}">
                <a16:creationId xmlns:a16="http://schemas.microsoft.com/office/drawing/2014/main" id="{C9CE4F08-A1A6-4B79-918C-8ECD8A9C1016}"/>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4938" r="25471"/>
          <a:stretch/>
        </p:blipFill>
        <p:spPr>
          <a:xfrm>
            <a:off x="179471" y="181429"/>
            <a:ext cx="3952581" cy="6537188"/>
          </a:xfrm>
          <a:prstGeom prst="rect">
            <a:avLst/>
          </a:prstGeom>
        </p:spPr>
      </p:pic>
    </p:spTree>
    <p:extLst>
      <p:ext uri="{BB962C8B-B14F-4D97-AF65-F5344CB8AC3E}">
        <p14:creationId xmlns:p14="http://schemas.microsoft.com/office/powerpoint/2010/main" val="1916982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0000" y="800670"/>
            <a:ext cx="6407150" cy="409666"/>
          </a:xfrm>
        </p:spPr>
        <p:txBody>
          <a:bodyPr/>
          <a:lstStyle/>
          <a:p>
            <a:r>
              <a:rPr lang="en-US" dirty="0"/>
              <a:t>Click to edit master title style</a:t>
            </a:r>
            <a:endParaRPr lang="en-AU" dirty="0"/>
          </a:p>
        </p:txBody>
      </p:sp>
      <p:sp>
        <p:nvSpPr>
          <p:cNvPr id="3" name="Content Placeholder 2"/>
          <p:cNvSpPr>
            <a:spLocks noGrp="1"/>
          </p:cNvSpPr>
          <p:nvPr>
            <p:ph idx="1" hasCustomPrompt="1"/>
          </p:nvPr>
        </p:nvSpPr>
        <p:spPr>
          <a:xfrm>
            <a:off x="540000" y="1620001"/>
            <a:ext cx="8100001" cy="4525963"/>
          </a:xfrm>
        </p:spPr>
        <p:txBody>
          <a:bodyPr/>
          <a:lstStyle>
            <a:lvl1pPr marL="0" indent="0">
              <a:buNone/>
              <a:defRPr baseline="0"/>
            </a:lvl1pPr>
          </a:lstStyle>
          <a:p>
            <a:pPr lvl="0"/>
            <a:r>
              <a:rPr lang="en-AU" dirty="0"/>
              <a:t>Content no bullets</a:t>
            </a:r>
          </a:p>
        </p:txBody>
      </p:sp>
      <p:sp>
        <p:nvSpPr>
          <p:cNvPr id="5" name="Footer Placeholder 4"/>
          <p:cNvSpPr>
            <a:spLocks noGrp="1"/>
          </p:cNvSpPr>
          <p:nvPr>
            <p:ph type="ftr" sz="quarter" idx="11"/>
          </p:nvPr>
        </p:nvSpPr>
        <p:spPr>
          <a:xfrm>
            <a:off x="520950" y="6381330"/>
            <a:ext cx="3978498" cy="365125"/>
          </a:xfrm>
        </p:spPr>
        <p:txBody>
          <a:bodyPr/>
          <a:lstStyle>
            <a:lvl1pPr algn="l">
              <a:defRPr sz="1050"/>
            </a:lvl1pPr>
          </a:lstStyle>
          <a:p>
            <a:r>
              <a:rPr lang="en-AU" dirty="0"/>
              <a:t>OFFICE | FACULTY | DEPARTMENT</a:t>
            </a:r>
          </a:p>
        </p:txBody>
      </p:sp>
      <p:sp>
        <p:nvSpPr>
          <p:cNvPr id="6" name="Slide Number Placeholder 5"/>
          <p:cNvSpPr>
            <a:spLocks noGrp="1"/>
          </p:cNvSpPr>
          <p:nvPr>
            <p:ph type="sldNum" sz="quarter" idx="12"/>
          </p:nvPr>
        </p:nvSpPr>
        <p:spPr>
          <a:xfrm>
            <a:off x="8333116" y="6381330"/>
            <a:ext cx="315583" cy="365125"/>
          </a:xfrm>
        </p:spPr>
        <p:txBody>
          <a:bodyPr/>
          <a:lstStyle>
            <a:lvl1pPr>
              <a:defRPr sz="1050"/>
            </a:lvl1pPr>
          </a:lstStyle>
          <a:p>
            <a:fld id="{D9C42BCC-44E8-4F98-A8FE-EAF16D8C1E6E}" type="slidenum">
              <a:rPr lang="en-AU" smtClean="0"/>
              <a:pPr/>
              <a:t>‹#›</a:t>
            </a:fld>
            <a:endParaRPr lang="en-AU"/>
          </a:p>
        </p:txBody>
      </p:sp>
      <p:sp>
        <p:nvSpPr>
          <p:cNvPr id="7" name="Text Placeholder 16"/>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dirty="0"/>
              <a:t>Click to ADD SUBTITLE</a:t>
            </a:r>
          </a:p>
        </p:txBody>
      </p:sp>
    </p:spTree>
    <p:extLst>
      <p:ext uri="{BB962C8B-B14F-4D97-AF65-F5344CB8AC3E}">
        <p14:creationId xmlns:p14="http://schemas.microsoft.com/office/powerpoint/2010/main" val="401744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Bullets">
    <p:spTree>
      <p:nvGrpSpPr>
        <p:cNvPr id="1" name=""/>
        <p:cNvGrpSpPr/>
        <p:nvPr/>
      </p:nvGrpSpPr>
      <p:grpSpPr>
        <a:xfrm>
          <a:off x="0" y="0"/>
          <a:ext cx="0" cy="0"/>
          <a:chOff x="0" y="0"/>
          <a:chExt cx="0" cy="0"/>
        </a:xfrm>
      </p:grpSpPr>
      <p:sp>
        <p:nvSpPr>
          <p:cNvPr id="8" name="Content Placeholder 7"/>
          <p:cNvSpPr>
            <a:spLocks noGrp="1"/>
          </p:cNvSpPr>
          <p:nvPr>
            <p:ph sz="quarter" idx="16"/>
          </p:nvPr>
        </p:nvSpPr>
        <p:spPr>
          <a:xfrm>
            <a:off x="540001" y="1620000"/>
            <a:ext cx="8082506" cy="4524375"/>
          </a:xfrm>
        </p:spPr>
        <p:txBody>
          <a:bodyPr/>
          <a:lstStyle>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a:xfrm>
            <a:off x="515169" y="6381330"/>
            <a:ext cx="4032448" cy="365125"/>
          </a:xfrm>
        </p:spPr>
        <p:txBody>
          <a:bodyPr/>
          <a:lstStyle>
            <a:lvl1pPr algn="l">
              <a:defRPr sz="1050"/>
            </a:lvl1pPr>
          </a:lstStyle>
          <a:p>
            <a:r>
              <a:rPr lang="en-AU"/>
              <a:t>OFFICE | FACULTY | DEPARTMENT</a:t>
            </a:r>
            <a:endParaRPr lang="en-AU" dirty="0"/>
          </a:p>
        </p:txBody>
      </p:sp>
      <p:sp>
        <p:nvSpPr>
          <p:cNvPr id="6" name="Slide Number Placeholder 5"/>
          <p:cNvSpPr>
            <a:spLocks noGrp="1"/>
          </p:cNvSpPr>
          <p:nvPr>
            <p:ph type="sldNum" sz="quarter" idx="12"/>
          </p:nvPr>
        </p:nvSpPr>
        <p:spPr>
          <a:xfrm>
            <a:off x="8350370" y="6381330"/>
            <a:ext cx="281662" cy="365125"/>
          </a:xfrm>
        </p:spPr>
        <p:txBody>
          <a:bodyPr/>
          <a:lstStyle/>
          <a:p>
            <a:fld id="{D9C42BCC-44E8-4F98-A8FE-EAF16D8C1E6E}" type="slidenum">
              <a:rPr lang="en-AU" smtClean="0"/>
              <a:t>‹#›</a:t>
            </a:fld>
            <a:endParaRPr lang="en-AU" dirty="0"/>
          </a:p>
        </p:txBody>
      </p:sp>
      <p:sp>
        <p:nvSpPr>
          <p:cNvPr id="7" name="Title 1">
            <a:extLst>
              <a:ext uri="{FF2B5EF4-FFF2-40B4-BE49-F238E27FC236}">
                <a16:creationId xmlns:a16="http://schemas.microsoft.com/office/drawing/2014/main" id="{A2E17DD3-1234-4080-97F7-B043F151AB3B}"/>
              </a:ext>
            </a:extLst>
          </p:cNvPr>
          <p:cNvSpPr>
            <a:spLocks noGrp="1"/>
          </p:cNvSpPr>
          <p:nvPr>
            <p:ph type="title" hasCustomPrompt="1"/>
          </p:nvPr>
        </p:nvSpPr>
        <p:spPr>
          <a:xfrm>
            <a:off x="540000" y="800670"/>
            <a:ext cx="6407150" cy="409666"/>
          </a:xfrm>
        </p:spPr>
        <p:txBody>
          <a:bodyPr/>
          <a:lstStyle/>
          <a:p>
            <a:r>
              <a:rPr lang="en-US" dirty="0"/>
              <a:t>Click to edit master title style</a:t>
            </a:r>
            <a:endParaRPr lang="en-AU" dirty="0"/>
          </a:p>
        </p:txBody>
      </p:sp>
      <p:sp>
        <p:nvSpPr>
          <p:cNvPr id="11" name="Text Placeholder 16">
            <a:extLst>
              <a:ext uri="{FF2B5EF4-FFF2-40B4-BE49-F238E27FC236}">
                <a16:creationId xmlns:a16="http://schemas.microsoft.com/office/drawing/2014/main" id="{CF968E3D-8964-4D0C-81E5-ECFE28F02D6D}"/>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dirty="0"/>
              <a:t>Click to ADD SUBTITLE</a:t>
            </a:r>
          </a:p>
        </p:txBody>
      </p:sp>
    </p:spTree>
    <p:extLst>
      <p:ext uri="{BB962C8B-B14F-4D97-AF65-F5344CB8AC3E}">
        <p14:creationId xmlns:p14="http://schemas.microsoft.com/office/powerpoint/2010/main" val="49872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40000" y="1620001"/>
            <a:ext cx="3915000" cy="4525963"/>
          </a:xfrm>
        </p:spPr>
        <p:txBody>
          <a:bodyPr lIns="0" tIns="0" rIns="0" bIns="0" numCol="1" spcCol="144000"/>
          <a:lstStyle>
            <a:lvl1pPr marL="0" indent="0">
              <a:buNone/>
              <a:defRPr baseline="0"/>
            </a:lvl1pPr>
          </a:lstStyle>
          <a:p>
            <a:pPr lvl="0"/>
            <a:r>
              <a:rPr lang="en-AU" dirty="0"/>
              <a:t>Two Column content no bullets</a:t>
            </a:r>
          </a:p>
        </p:txBody>
      </p:sp>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endParaRPr lang="en-AU" dirty="0"/>
          </a:p>
        </p:txBody>
      </p:sp>
      <p:sp>
        <p:nvSpPr>
          <p:cNvPr id="6" name="Slide Number Placeholder 5"/>
          <p:cNvSpPr>
            <a:spLocks noGrp="1"/>
          </p:cNvSpPr>
          <p:nvPr>
            <p:ph type="sldNum" sz="quarter" idx="12"/>
          </p:nvPr>
        </p:nvSpPr>
        <p:spPr>
          <a:xfrm>
            <a:off x="8307238" y="6381330"/>
            <a:ext cx="322412" cy="365125"/>
          </a:xfrm>
        </p:spPr>
        <p:txBody>
          <a:bodyPr/>
          <a:lstStyle/>
          <a:p>
            <a:fld id="{D9C42BCC-44E8-4F98-A8FE-EAF16D8C1E6E}" type="slidenum">
              <a:rPr lang="en-AU" smtClean="0"/>
              <a:t>‹#›</a:t>
            </a:fld>
            <a:endParaRPr lang="en-AU"/>
          </a:p>
        </p:txBody>
      </p:sp>
      <p:sp>
        <p:nvSpPr>
          <p:cNvPr id="8" name="Content Placeholder 2"/>
          <p:cNvSpPr>
            <a:spLocks noGrp="1"/>
          </p:cNvSpPr>
          <p:nvPr>
            <p:ph idx="16" hasCustomPrompt="1"/>
          </p:nvPr>
        </p:nvSpPr>
        <p:spPr>
          <a:xfrm>
            <a:off x="4686300" y="1620001"/>
            <a:ext cx="3915000" cy="4525963"/>
          </a:xfrm>
        </p:spPr>
        <p:txBody>
          <a:bodyPr lIns="0" tIns="0" rIns="0" bIns="0" numCol="1" spcCol="144000"/>
          <a:lstStyle>
            <a:lvl1pPr marL="0" indent="0">
              <a:buNone/>
              <a:defRPr baseline="0"/>
            </a:lvl1pPr>
          </a:lstStyle>
          <a:p>
            <a:pPr lvl="0"/>
            <a:r>
              <a:rPr lang="en-AU" dirty="0"/>
              <a:t>Two Column content no bullets</a:t>
            </a:r>
          </a:p>
        </p:txBody>
      </p:sp>
      <p:sp>
        <p:nvSpPr>
          <p:cNvPr id="9" name="Title 1">
            <a:extLst>
              <a:ext uri="{FF2B5EF4-FFF2-40B4-BE49-F238E27FC236}">
                <a16:creationId xmlns:a16="http://schemas.microsoft.com/office/drawing/2014/main" id="{B8AD7E65-802D-4F18-A25B-1EB9B49E7CE1}"/>
              </a:ext>
            </a:extLst>
          </p:cNvPr>
          <p:cNvSpPr>
            <a:spLocks noGrp="1"/>
          </p:cNvSpPr>
          <p:nvPr>
            <p:ph type="title" hasCustomPrompt="1"/>
          </p:nvPr>
        </p:nvSpPr>
        <p:spPr>
          <a:xfrm>
            <a:off x="540000" y="800670"/>
            <a:ext cx="6407150" cy="409666"/>
          </a:xfrm>
        </p:spPr>
        <p:txBody>
          <a:bodyPr/>
          <a:lstStyle/>
          <a:p>
            <a:r>
              <a:rPr lang="en-US" dirty="0"/>
              <a:t>Click to edit master title style</a:t>
            </a:r>
            <a:endParaRPr lang="en-AU" dirty="0"/>
          </a:p>
        </p:txBody>
      </p:sp>
      <p:sp>
        <p:nvSpPr>
          <p:cNvPr id="10" name="Text Placeholder 16">
            <a:extLst>
              <a:ext uri="{FF2B5EF4-FFF2-40B4-BE49-F238E27FC236}">
                <a16:creationId xmlns:a16="http://schemas.microsoft.com/office/drawing/2014/main" id="{4DE46466-CD1A-48A9-A0CE-00BE55670010}"/>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dirty="0"/>
              <a:t>Click to ADD SUBTITLE</a:t>
            </a:r>
          </a:p>
        </p:txBody>
      </p:sp>
    </p:spTree>
    <p:extLst>
      <p:ext uri="{BB962C8B-B14F-4D97-AF65-F5344CB8AC3E}">
        <p14:creationId xmlns:p14="http://schemas.microsoft.com/office/powerpoint/2010/main" val="24045403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lumn Bullet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a:t>OFFICE | FACULTY | DEPARTMENT</a:t>
            </a:r>
            <a:endParaRPr lang="en-AU" dirty="0"/>
          </a:p>
        </p:txBody>
      </p:sp>
      <p:sp>
        <p:nvSpPr>
          <p:cNvPr id="6" name="Slide Number Placeholder 5"/>
          <p:cNvSpPr>
            <a:spLocks noGrp="1"/>
          </p:cNvSpPr>
          <p:nvPr>
            <p:ph type="sldNum" sz="quarter" idx="12"/>
          </p:nvPr>
        </p:nvSpPr>
        <p:spPr>
          <a:xfrm>
            <a:off x="8315863" y="6381330"/>
            <a:ext cx="323311" cy="365125"/>
          </a:xfrm>
        </p:spPr>
        <p:txBody>
          <a:bodyPr/>
          <a:lstStyle>
            <a:lvl1pPr>
              <a:defRPr sz="1050"/>
            </a:lvl1pPr>
          </a:lstStyle>
          <a:p>
            <a:fld id="{D9C42BCC-44E8-4F98-A8FE-EAF16D8C1E6E}" type="slidenum">
              <a:rPr lang="en-AU" smtClean="0"/>
              <a:pPr/>
              <a:t>‹#›</a:t>
            </a:fld>
            <a:endParaRPr lang="en-AU"/>
          </a:p>
        </p:txBody>
      </p:sp>
      <p:sp>
        <p:nvSpPr>
          <p:cNvPr id="9" name="Text Placeholder 8"/>
          <p:cNvSpPr>
            <a:spLocks noGrp="1"/>
          </p:cNvSpPr>
          <p:nvPr>
            <p:ph type="body" sz="quarter" idx="17"/>
          </p:nvPr>
        </p:nvSpPr>
        <p:spPr>
          <a:xfrm>
            <a:off x="540000" y="1620000"/>
            <a:ext cx="39150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8"/>
          <p:cNvSpPr>
            <a:spLocks noGrp="1"/>
          </p:cNvSpPr>
          <p:nvPr>
            <p:ph type="body" sz="quarter" idx="18"/>
          </p:nvPr>
        </p:nvSpPr>
        <p:spPr>
          <a:xfrm>
            <a:off x="4771800" y="1620000"/>
            <a:ext cx="3915000" cy="45291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1">
            <a:extLst>
              <a:ext uri="{FF2B5EF4-FFF2-40B4-BE49-F238E27FC236}">
                <a16:creationId xmlns:a16="http://schemas.microsoft.com/office/drawing/2014/main" id="{5FAF86C0-7B61-4317-B2E4-249421D05DB3}"/>
              </a:ext>
            </a:extLst>
          </p:cNvPr>
          <p:cNvSpPr>
            <a:spLocks noGrp="1"/>
          </p:cNvSpPr>
          <p:nvPr>
            <p:ph type="title" hasCustomPrompt="1"/>
          </p:nvPr>
        </p:nvSpPr>
        <p:spPr>
          <a:xfrm>
            <a:off x="540000" y="800670"/>
            <a:ext cx="6407150" cy="409666"/>
          </a:xfrm>
        </p:spPr>
        <p:txBody>
          <a:bodyPr/>
          <a:lstStyle/>
          <a:p>
            <a:r>
              <a:rPr lang="en-US" dirty="0"/>
              <a:t>Click to edit master title style</a:t>
            </a:r>
            <a:endParaRPr lang="en-AU" dirty="0"/>
          </a:p>
        </p:txBody>
      </p:sp>
      <p:sp>
        <p:nvSpPr>
          <p:cNvPr id="11" name="Text Placeholder 16">
            <a:extLst>
              <a:ext uri="{FF2B5EF4-FFF2-40B4-BE49-F238E27FC236}">
                <a16:creationId xmlns:a16="http://schemas.microsoft.com/office/drawing/2014/main" id="{24446E14-3109-42A2-9700-7C94F12F0924}"/>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dirty="0"/>
              <a:t>Click to ADD SUBTITLE</a:t>
            </a:r>
          </a:p>
        </p:txBody>
      </p:sp>
    </p:spTree>
    <p:extLst>
      <p:ext uri="{BB962C8B-B14F-4D97-AF65-F5344CB8AC3E}">
        <p14:creationId xmlns:p14="http://schemas.microsoft.com/office/powerpoint/2010/main" val="354726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40000" y="6381330"/>
            <a:ext cx="4032448" cy="365125"/>
          </a:xfrm>
        </p:spPr>
        <p:txBody>
          <a:bodyPr/>
          <a:lstStyle>
            <a:lvl1pPr algn="l">
              <a:defRPr sz="1050"/>
            </a:lvl1pPr>
          </a:lstStyle>
          <a:p>
            <a:r>
              <a:rPr lang="en-AU" dirty="0"/>
              <a:t>OFFICE | FACULTY | DEPARTMENT</a:t>
            </a:r>
          </a:p>
        </p:txBody>
      </p:sp>
      <p:sp>
        <p:nvSpPr>
          <p:cNvPr id="6" name="Slide Number Placeholder 5"/>
          <p:cNvSpPr>
            <a:spLocks noGrp="1"/>
          </p:cNvSpPr>
          <p:nvPr>
            <p:ph type="sldNum" sz="quarter" idx="12"/>
          </p:nvPr>
        </p:nvSpPr>
        <p:spPr>
          <a:xfrm>
            <a:off x="8229599" y="6381330"/>
            <a:ext cx="409575" cy="365125"/>
          </a:xfrm>
        </p:spPr>
        <p:txBody>
          <a:bodyPr/>
          <a:lstStyle/>
          <a:p>
            <a:fld id="{D9C42BCC-44E8-4F98-A8FE-EAF16D8C1E6E}" type="slidenum">
              <a:rPr lang="en-AU" smtClean="0"/>
              <a:t>‹#›</a:t>
            </a:fld>
            <a:endParaRPr lang="en-AU"/>
          </a:p>
        </p:txBody>
      </p:sp>
      <p:sp>
        <p:nvSpPr>
          <p:cNvPr id="8" name="Title 1">
            <a:extLst>
              <a:ext uri="{FF2B5EF4-FFF2-40B4-BE49-F238E27FC236}">
                <a16:creationId xmlns:a16="http://schemas.microsoft.com/office/drawing/2014/main" id="{ABB5DC82-B2A4-4F4A-B4D6-8BCF8521D55A}"/>
              </a:ext>
            </a:extLst>
          </p:cNvPr>
          <p:cNvSpPr>
            <a:spLocks noGrp="1"/>
          </p:cNvSpPr>
          <p:nvPr>
            <p:ph type="title" hasCustomPrompt="1"/>
          </p:nvPr>
        </p:nvSpPr>
        <p:spPr>
          <a:xfrm>
            <a:off x="540000" y="800670"/>
            <a:ext cx="6407150" cy="409666"/>
          </a:xfrm>
        </p:spPr>
        <p:txBody>
          <a:bodyPr/>
          <a:lstStyle/>
          <a:p>
            <a:r>
              <a:rPr lang="en-US" dirty="0"/>
              <a:t>Click to edit master title style</a:t>
            </a:r>
            <a:endParaRPr lang="en-AU" dirty="0"/>
          </a:p>
        </p:txBody>
      </p:sp>
      <p:sp>
        <p:nvSpPr>
          <p:cNvPr id="9" name="Text Placeholder 16">
            <a:extLst>
              <a:ext uri="{FF2B5EF4-FFF2-40B4-BE49-F238E27FC236}">
                <a16:creationId xmlns:a16="http://schemas.microsoft.com/office/drawing/2014/main" id="{2B365BC7-3ED5-4D4B-ACA5-9BC106872492}"/>
              </a:ext>
            </a:extLst>
          </p:cNvPr>
          <p:cNvSpPr>
            <a:spLocks noGrp="1"/>
          </p:cNvSpPr>
          <p:nvPr>
            <p:ph type="body" sz="quarter" idx="15" hasCustomPrompt="1"/>
          </p:nvPr>
        </p:nvSpPr>
        <p:spPr>
          <a:xfrm>
            <a:off x="540001" y="1210336"/>
            <a:ext cx="6407150" cy="325166"/>
          </a:xfrm>
        </p:spPr>
        <p:txBody>
          <a:bodyPr/>
          <a:lstStyle>
            <a:lvl1pPr marL="0" indent="0">
              <a:buNone/>
              <a:defRPr cap="all" baseline="0">
                <a:solidFill>
                  <a:schemeClr val="accent1"/>
                </a:solidFill>
                <a:latin typeface="+mj-lt"/>
              </a:defRPr>
            </a:lvl1pPr>
          </a:lstStyle>
          <a:p>
            <a:pPr lvl="0"/>
            <a:r>
              <a:rPr lang="en-AU" dirty="0"/>
              <a:t>Click to ADD SUBTITLE</a:t>
            </a:r>
          </a:p>
        </p:txBody>
      </p:sp>
    </p:spTree>
    <p:extLst>
      <p:ext uri="{BB962C8B-B14F-4D97-AF65-F5344CB8AC3E}">
        <p14:creationId xmlns:p14="http://schemas.microsoft.com/office/powerpoint/2010/main" val="808700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00" y="854534"/>
            <a:ext cx="6343707" cy="332257"/>
          </a:xfrm>
          <a:prstGeom prst="rect">
            <a:avLst/>
          </a:prstGeom>
        </p:spPr>
        <p:txBody>
          <a:bodyPr vert="horz" lIns="0" tIns="0" rIns="0" bIns="0" rtlCol="0" anchor="t" anchorCtr="0">
            <a:noAutofit/>
          </a:bodyPr>
          <a:lstStyle/>
          <a:p>
            <a:r>
              <a:rPr lang="en-US"/>
              <a:t>Click to edit Master title style</a:t>
            </a:r>
            <a:endParaRPr lang="en-AU" dirty="0"/>
          </a:p>
        </p:txBody>
      </p:sp>
      <p:sp>
        <p:nvSpPr>
          <p:cNvPr id="3" name="Text Placeholder 2"/>
          <p:cNvSpPr>
            <a:spLocks noGrp="1"/>
          </p:cNvSpPr>
          <p:nvPr>
            <p:ph type="body" idx="1"/>
          </p:nvPr>
        </p:nvSpPr>
        <p:spPr>
          <a:xfrm>
            <a:off x="540000" y="1620001"/>
            <a:ext cx="8100001" cy="45259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540001" y="6309322"/>
            <a:ext cx="4050506" cy="365125"/>
          </a:xfrm>
          <a:prstGeom prst="rect">
            <a:avLst/>
          </a:prstGeom>
        </p:spPr>
        <p:txBody>
          <a:bodyPr vert="horz" lIns="0" tIns="0" rIns="0" bIns="0" rtlCol="0" anchor="ctr"/>
          <a:lstStyle>
            <a:lvl1pPr algn="l">
              <a:defRPr sz="1050">
                <a:solidFill>
                  <a:schemeClr val="tx1">
                    <a:tint val="75000"/>
                  </a:schemeClr>
                </a:solidFill>
              </a:defRPr>
            </a:lvl1pPr>
          </a:lstStyle>
          <a:p>
            <a:r>
              <a:rPr lang="en-AU"/>
              <a:t>OFFICE | FACULTY | DEPARTMENT</a:t>
            </a:r>
            <a:endParaRPr lang="en-AU" dirty="0"/>
          </a:p>
        </p:txBody>
      </p:sp>
      <p:sp>
        <p:nvSpPr>
          <p:cNvPr id="6" name="Slide Number Placeholder 5"/>
          <p:cNvSpPr>
            <a:spLocks noGrp="1"/>
          </p:cNvSpPr>
          <p:nvPr>
            <p:ph type="sldNum" sz="quarter" idx="4"/>
          </p:nvPr>
        </p:nvSpPr>
        <p:spPr>
          <a:xfrm>
            <a:off x="8255478" y="6309322"/>
            <a:ext cx="367027" cy="365125"/>
          </a:xfrm>
          <a:prstGeom prst="rect">
            <a:avLst/>
          </a:prstGeom>
        </p:spPr>
        <p:txBody>
          <a:bodyPr vert="horz" lIns="0" tIns="0" rIns="0" bIns="0" rtlCol="0" anchor="ctr"/>
          <a:lstStyle>
            <a:lvl1pPr algn="r">
              <a:defRPr sz="1050">
                <a:solidFill>
                  <a:schemeClr val="tx1">
                    <a:tint val="75000"/>
                  </a:schemeClr>
                </a:solidFill>
              </a:defRPr>
            </a:lvl1pPr>
          </a:lstStyle>
          <a:p>
            <a:fld id="{D9C42BCC-44E8-4F98-A8FE-EAF16D8C1E6E}" type="slidenum">
              <a:rPr lang="en-AU" smtClean="0"/>
              <a:pPr/>
              <a:t>‹#›</a:t>
            </a:fld>
            <a:endParaRPr lang="en-AU" dirty="0"/>
          </a:p>
        </p:txBody>
      </p:sp>
      <p:pic>
        <p:nvPicPr>
          <p:cNvPr id="1026" name="Picture 2"/>
          <p:cNvPicPr preferRelativeResize="0">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40000" y="1519247"/>
            <a:ext cx="8100000" cy="12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763131" y="141749"/>
            <a:ext cx="2037600" cy="762730"/>
          </a:xfrm>
          <a:prstGeom prst="rect">
            <a:avLst/>
          </a:prstGeom>
        </p:spPr>
      </p:pic>
      <p:pic>
        <p:nvPicPr>
          <p:cNvPr id="9" name="Picture 8">
            <a:extLst>
              <a:ext uri="{FF2B5EF4-FFF2-40B4-BE49-F238E27FC236}">
                <a16:creationId xmlns:a16="http://schemas.microsoft.com/office/drawing/2014/main" id="{1FB12B2D-EA4F-4A19-9D48-D0DCDB7D26A3}"/>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540000" y="294661"/>
            <a:ext cx="1258827" cy="423673"/>
          </a:xfrm>
          <a:prstGeom prst="rect">
            <a:avLst/>
          </a:prstGeom>
        </p:spPr>
      </p:pic>
    </p:spTree>
    <p:extLst>
      <p:ext uri="{BB962C8B-B14F-4D97-AF65-F5344CB8AC3E}">
        <p14:creationId xmlns:p14="http://schemas.microsoft.com/office/powerpoint/2010/main" val="1341762694"/>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67" r:id="rId3"/>
    <p:sldLayoutId id="2147483651" r:id="rId4"/>
    <p:sldLayoutId id="2147483650" r:id="rId5"/>
    <p:sldLayoutId id="2147483660" r:id="rId6"/>
    <p:sldLayoutId id="2147483661" r:id="rId7"/>
    <p:sldLayoutId id="2147483662" r:id="rId8"/>
    <p:sldLayoutId id="2147483663" r:id="rId9"/>
    <p:sldLayoutId id="2147483664" r:id="rId10"/>
    <p:sldLayoutId id="2147483655" r:id="rId11"/>
    <p:sldLayoutId id="2147483665" r:id="rId12"/>
  </p:sldLayoutIdLst>
  <p:hf hdr="0" dt="0"/>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1pPr>
      <a:lvl2pPr marL="800100" indent="-342900" algn="l" defTabSz="914400" rtl="0" eaLnBrk="1" latinLnBrk="0" hangingPunct="1">
        <a:spcBef>
          <a:spcPct val="20000"/>
        </a:spcBef>
        <a:buFont typeface="Georgia" panose="02040502050405020303" pitchFamily="18" charset="0"/>
        <a:buChar char="―"/>
        <a:defRPr sz="1800" kern="1200">
          <a:solidFill>
            <a:schemeClr val="tx1"/>
          </a:solidFill>
          <a:latin typeface="+mn-lt"/>
          <a:ea typeface="+mn-ea"/>
          <a:cs typeface="+mn-cs"/>
        </a:defRPr>
      </a:lvl2pPr>
      <a:lvl3pPr marL="1200150" indent="-28575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Georgia" panose="02040502050405020303" pitchFamily="18"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userDrawn="1">
          <p15:clr>
            <a:srgbClr val="F26B43"/>
          </p15:clr>
        </p15:guide>
        <p15:guide id="2" pos="3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68810" y="1680196"/>
            <a:ext cx="7841412" cy="1748803"/>
          </a:xfrm>
        </p:spPr>
        <p:txBody>
          <a:bodyPr/>
          <a:lstStyle/>
          <a:p>
            <a:pPr algn="ctr">
              <a:lnSpc>
                <a:spcPct val="115000"/>
              </a:lnSpc>
              <a:spcAft>
                <a:spcPts val="1000"/>
              </a:spcAft>
            </a:pPr>
            <a:r>
              <a:rPr lang="en-US" b="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Fintech Lending and Debt Spiral </a:t>
            </a:r>
            <a:endParaRPr lang="en-US" dirty="0">
              <a:solidFill>
                <a:srgbClr val="000099"/>
              </a:solidFill>
              <a:latin typeface="楷体" panose="02010609060101010101" pitchFamily="49" charset="-122"/>
              <a:ea typeface="楷体" panose="02010609060101010101" pitchFamily="49" charset="-122"/>
              <a:cs typeface="Times New Roman" pitchFamily="18" charset="0"/>
            </a:endParaRPr>
          </a:p>
        </p:txBody>
      </p:sp>
      <p:sp>
        <p:nvSpPr>
          <p:cNvPr id="2" name="Content Placeholder 1"/>
          <p:cNvSpPr>
            <a:spLocks noGrp="1"/>
          </p:cNvSpPr>
          <p:nvPr>
            <p:ph idx="1"/>
          </p:nvPr>
        </p:nvSpPr>
        <p:spPr>
          <a:xfrm>
            <a:off x="419100" y="2457650"/>
            <a:ext cx="8305800" cy="4353347"/>
          </a:xfrm>
        </p:spPr>
        <p:txBody>
          <a:bodyPr>
            <a:normAutofit/>
          </a:bodyPr>
          <a:lstStyle/>
          <a:p>
            <a:pPr marL="0" indent="0" algn="ctr">
              <a:spcBef>
                <a:spcPts val="0"/>
              </a:spcBef>
              <a:buNone/>
            </a:pPr>
            <a:endParaRPr lang="en-US" sz="2400" b="1" dirty="0">
              <a:latin typeface="Times New Roman" pitchFamily="18" charset="0"/>
              <a:cs typeface="Times New Roman" pitchFamily="18" charset="0"/>
            </a:endParaRPr>
          </a:p>
          <a:p>
            <a:pPr marL="0" indent="0" algn="ctr">
              <a:spcBef>
                <a:spcPts val="0"/>
              </a:spcBef>
              <a:buNone/>
            </a:pPr>
            <a:endParaRPr lang="en-US" sz="2400" b="1" dirty="0">
              <a:latin typeface="Times New Roman" pitchFamily="18" charset="0"/>
              <a:cs typeface="Times New Roman" pitchFamily="18" charset="0"/>
            </a:endParaRPr>
          </a:p>
          <a:p>
            <a:pPr marL="0" indent="0" algn="ctr">
              <a:spcBef>
                <a:spcPts val="0"/>
              </a:spcBef>
              <a:buNone/>
            </a:pPr>
            <a:endParaRPr lang="en-US" sz="2100" dirty="0">
              <a:latin typeface="Times New Roman" pitchFamily="18" charset="0"/>
              <a:cs typeface="Times New Roman" pitchFamily="18" charset="0"/>
            </a:endParaRPr>
          </a:p>
          <a:p>
            <a:pPr marL="0" indent="0" algn="ctr">
              <a:spcBef>
                <a:spcPts val="0"/>
              </a:spcBef>
              <a:buNone/>
            </a:pPr>
            <a:r>
              <a:rPr lang="en-US" sz="1800" dirty="0">
                <a:effectLst/>
                <a:latin typeface="Times New Roman" panose="02020603050405020304" pitchFamily="18" charset="0"/>
                <a:ea typeface="SimSun" panose="02010600030101010101" pitchFamily="2" charset="-122"/>
              </a:rPr>
              <a:t>Lili Dai, Jianlei Han, Jing Shi, and Bohui Zhang</a:t>
            </a:r>
            <a:endParaRPr lang="en-US" sz="2100" dirty="0">
              <a:latin typeface="Times New Roman" pitchFamily="18" charset="0"/>
              <a:cs typeface="Times New Roman" pitchFamily="18" charset="0"/>
            </a:endParaRPr>
          </a:p>
          <a:p>
            <a:pPr algn="ctr">
              <a:spcBef>
                <a:spcPts val="0"/>
              </a:spcBef>
            </a:pPr>
            <a:endParaRPr lang="en-US" sz="2100" dirty="0">
              <a:latin typeface="Times New Roman" pitchFamily="18" charset="0"/>
              <a:cs typeface="Times New Roman" pitchFamily="18" charset="0"/>
            </a:endParaRPr>
          </a:p>
          <a:p>
            <a:pPr marL="0" indent="0" algn="ctr">
              <a:spcBef>
                <a:spcPts val="0"/>
              </a:spcBef>
              <a:buNone/>
            </a:pPr>
            <a:r>
              <a:rPr lang="en-GB" sz="2100" dirty="0">
                <a:latin typeface="Times New Roman" pitchFamily="18" charset="0"/>
                <a:cs typeface="Times New Roman" pitchFamily="18" charset="0"/>
              </a:rPr>
              <a:t>Presented by: </a:t>
            </a:r>
          </a:p>
          <a:p>
            <a:pPr marL="0" indent="0" algn="ctr">
              <a:spcBef>
                <a:spcPts val="0"/>
              </a:spcBef>
              <a:buNone/>
            </a:pPr>
            <a:r>
              <a:rPr lang="en-GB" sz="2100" dirty="0">
                <a:latin typeface="Times New Roman" pitchFamily="18" charset="0"/>
                <a:cs typeface="Times New Roman" pitchFamily="18" charset="0"/>
              </a:rPr>
              <a:t>Jianlei Han</a:t>
            </a:r>
          </a:p>
          <a:p>
            <a:pPr marL="0" indent="0" algn="ctr">
              <a:spcBef>
                <a:spcPts val="0"/>
              </a:spcBef>
              <a:buNone/>
            </a:pPr>
            <a:r>
              <a:rPr lang="en-GB" sz="2100" dirty="0">
                <a:latin typeface="Times New Roman" pitchFamily="18" charset="0"/>
                <a:cs typeface="Times New Roman" pitchFamily="18" charset="0"/>
              </a:rPr>
              <a:t>Macquarie University</a:t>
            </a:r>
          </a:p>
          <a:p>
            <a:pPr algn="ctr">
              <a:spcBef>
                <a:spcPts val="0"/>
              </a:spcBef>
            </a:pPr>
            <a:endParaRPr lang="en-US" sz="2100" dirty="0">
              <a:latin typeface="Times New Roman" pitchFamily="18" charset="0"/>
              <a:cs typeface="Times New Roman" pitchFamily="18" charset="0"/>
            </a:endParaRPr>
          </a:p>
          <a:p>
            <a:pPr algn="ctr">
              <a:spcBef>
                <a:spcPts val="0"/>
              </a:spcBef>
            </a:pPr>
            <a:endParaRPr lang="en-US" sz="2100" dirty="0">
              <a:latin typeface="Times New Roman" pitchFamily="18" charset="0"/>
              <a:cs typeface="Times New Roman" pitchFamily="18" charset="0"/>
            </a:endParaRPr>
          </a:p>
          <a:p>
            <a:pPr algn="ctr"/>
            <a:endParaRPr lang="en-US" sz="2400" i="1" dirty="0">
              <a:latin typeface="Times New Roman" pitchFamily="18" charset="0"/>
              <a:cs typeface="Times New Roman" pitchFamily="18" charset="0"/>
            </a:endParaRPr>
          </a:p>
          <a:p>
            <a:pPr algn="just">
              <a:buClr>
                <a:srgbClr val="000099"/>
              </a:buClr>
              <a:buFont typeface="Wingdings" pitchFamily="2" charset="2"/>
              <a:buChar char="q"/>
              <a:defRPr/>
            </a:pPr>
            <a:endParaRPr lang="en-US" sz="2200" dirty="0">
              <a:latin typeface="Times New Roman" pitchFamily="18" charset="0"/>
              <a:cs typeface="Times New Roman" pitchFamily="18" charset="0"/>
            </a:endParaRPr>
          </a:p>
        </p:txBody>
      </p:sp>
      <p:sp>
        <p:nvSpPr>
          <p:cNvPr id="4099" name="Slide Number Placeholder 3"/>
          <p:cNvSpPr>
            <a:spLocks noGrp="1"/>
          </p:cNvSpPr>
          <p:nvPr>
            <p:ph type="sldNum" sz="quarter" idx="12"/>
          </p:nvPr>
        </p:nvSpPr>
        <p:spPr bwMode="auto">
          <a:xfrm>
            <a:off x="6553200" y="6245225"/>
            <a:ext cx="19812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buClrTx/>
              <a:buFontTx/>
              <a:buNone/>
              <a:defRPr sz="12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Arial" pitchFamily="34" charset="0"/>
              </a:defRPr>
            </a:lvl2pPr>
            <a:lvl3pPr marL="914400" algn="l" rtl="0" fontAlgn="base">
              <a:spcBef>
                <a:spcPct val="0"/>
              </a:spcBef>
              <a:spcAft>
                <a:spcPct val="0"/>
              </a:spcAft>
              <a:defRPr kern="1200">
                <a:solidFill>
                  <a:schemeClr val="tx1"/>
                </a:solidFill>
                <a:latin typeface="Verdana" pitchFamily="34" charset="0"/>
                <a:ea typeface="宋体" pitchFamily="2" charset="-122"/>
                <a:cs typeface="Arial" pitchFamily="34" charset="0"/>
              </a:defRPr>
            </a:lvl3pPr>
            <a:lvl4pPr marL="1371600" algn="l" rtl="0" fontAlgn="base">
              <a:spcBef>
                <a:spcPct val="0"/>
              </a:spcBef>
              <a:spcAft>
                <a:spcPct val="0"/>
              </a:spcAft>
              <a:defRPr kern="1200">
                <a:solidFill>
                  <a:schemeClr val="tx1"/>
                </a:solidFill>
                <a:latin typeface="Verdana" pitchFamily="34" charset="0"/>
                <a:ea typeface="宋体" pitchFamily="2" charset="-122"/>
                <a:cs typeface="Arial" pitchFamily="34" charset="0"/>
              </a:defRPr>
            </a:lvl4pPr>
            <a:lvl5pPr marL="1828800" algn="l" rtl="0" fontAlgn="base">
              <a:spcBef>
                <a:spcPct val="0"/>
              </a:spcBef>
              <a:spcAft>
                <a:spcPct val="0"/>
              </a:spcAft>
              <a:defRPr kern="1200">
                <a:solidFill>
                  <a:schemeClr val="tx1"/>
                </a:solidFill>
                <a:latin typeface="Verdana" pitchFamily="34" charset="0"/>
                <a:ea typeface="宋体" pitchFamily="2" charset="-122"/>
                <a:cs typeface="Arial" pitchFamily="34" charset="0"/>
              </a:defRPr>
            </a:lvl5pPr>
            <a:lvl6pPr marL="2286000" algn="l" defTabSz="914400" rtl="0" eaLnBrk="1" latinLnBrk="0" hangingPunct="1">
              <a:defRPr kern="1200">
                <a:solidFill>
                  <a:schemeClr val="tx1"/>
                </a:solidFill>
                <a:latin typeface="Verdana" pitchFamily="34" charset="0"/>
                <a:ea typeface="宋体" pitchFamily="2" charset="-122"/>
                <a:cs typeface="Arial" pitchFamily="34" charset="0"/>
              </a:defRPr>
            </a:lvl6pPr>
            <a:lvl7pPr marL="2743200" algn="l" defTabSz="914400" rtl="0" eaLnBrk="1" latinLnBrk="0" hangingPunct="1">
              <a:defRPr kern="1200">
                <a:solidFill>
                  <a:schemeClr val="tx1"/>
                </a:solidFill>
                <a:latin typeface="Verdana" pitchFamily="34" charset="0"/>
                <a:ea typeface="宋体" pitchFamily="2" charset="-122"/>
                <a:cs typeface="Arial" pitchFamily="34" charset="0"/>
              </a:defRPr>
            </a:lvl7pPr>
            <a:lvl8pPr marL="3200400" algn="l" defTabSz="914400" rtl="0" eaLnBrk="1" latinLnBrk="0" hangingPunct="1">
              <a:defRPr kern="1200">
                <a:solidFill>
                  <a:schemeClr val="tx1"/>
                </a:solidFill>
                <a:latin typeface="Verdana" pitchFamily="34" charset="0"/>
                <a:ea typeface="宋体" pitchFamily="2" charset="-122"/>
                <a:cs typeface="Arial" pitchFamily="34" charset="0"/>
              </a:defRPr>
            </a:lvl8pPr>
            <a:lvl9pPr marL="3657600" algn="l" defTabSz="914400" rtl="0" eaLnBrk="1" latinLnBrk="0" hangingPunct="1">
              <a:defRPr kern="1200">
                <a:solidFill>
                  <a:schemeClr val="tx1"/>
                </a:solidFill>
                <a:latin typeface="Verdana" pitchFamily="34" charset="0"/>
                <a:ea typeface="宋体" pitchFamily="2" charset="-122"/>
                <a:cs typeface="Arial" pitchFamily="34" charset="0"/>
              </a:defRPr>
            </a:lvl9pPr>
          </a:lstStyle>
          <a:p>
            <a:pPr eaLnBrk="1" hangingPunct="1">
              <a:defRPr/>
            </a:pPr>
            <a:fld id="{71735696-A5EC-41E7-B6AE-EDABB5B97CB7}" type="slidenum">
              <a:rPr lang="zh-CN" altLang="en-US" smtClean="0"/>
              <a:pPr eaLnBrk="1" hangingPunct="1">
                <a:defRPr/>
              </a:pPr>
              <a:t>1</a:t>
            </a:fld>
            <a:endParaRPr lang="en-US">
              <a:solidFill>
                <a:srgbClr val="898989"/>
              </a:solidFill>
              <a:latin typeface="Calibri" pitchFamily="34" charset="0"/>
            </a:endParaRPr>
          </a:p>
        </p:txBody>
      </p:sp>
    </p:spTree>
    <p:extLst>
      <p:ext uri="{BB962C8B-B14F-4D97-AF65-F5344CB8AC3E}">
        <p14:creationId xmlns:p14="http://schemas.microsoft.com/office/powerpoint/2010/main" val="3387863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Mobile Message Log</a:t>
            </a:r>
            <a:endParaRPr lang="en-AU" sz="2400" dirty="0"/>
          </a:p>
        </p:txBody>
      </p:sp>
      <p:sp>
        <p:nvSpPr>
          <p:cNvPr id="4" name="Content Placeholder 3"/>
          <p:cNvSpPr>
            <a:spLocks noGrp="1"/>
          </p:cNvSpPr>
          <p:nvPr>
            <p:ph idx="1"/>
          </p:nvPr>
        </p:nvSpPr>
        <p:spPr>
          <a:xfrm>
            <a:off x="654376" y="1920139"/>
            <a:ext cx="8100001" cy="4525963"/>
          </a:xfrm>
        </p:spPr>
        <p:txBody>
          <a:bodyPr>
            <a:normAutofit/>
          </a:bodyPr>
          <a:lstStyle/>
          <a:p>
            <a:pPr marL="0" indent="0">
              <a:buNone/>
            </a:pPr>
            <a:endParaRPr lang="en-US" sz="2250" dirty="0"/>
          </a:p>
          <a:p>
            <a:pPr lvl="1"/>
            <a:endParaRPr lang="en-US" sz="2250" dirty="0"/>
          </a:p>
          <a:p>
            <a:endParaRPr lang="en-US" sz="2250" dirty="0"/>
          </a:p>
          <a:p>
            <a:endParaRPr lang="en-US"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10</a:t>
            </a:fld>
            <a:endParaRPr lang="en-AU"/>
          </a:p>
        </p:txBody>
      </p:sp>
      <p:sp>
        <p:nvSpPr>
          <p:cNvPr id="3" name="TextBox 2">
            <a:extLst>
              <a:ext uri="{FF2B5EF4-FFF2-40B4-BE49-F238E27FC236}">
                <a16:creationId xmlns:a16="http://schemas.microsoft.com/office/drawing/2014/main" id="{D3B6081D-4CAC-466B-89A1-F8E41EBFCCD8}"/>
              </a:ext>
            </a:extLst>
          </p:cNvPr>
          <p:cNvSpPr txBox="1"/>
          <p:nvPr/>
        </p:nvSpPr>
        <p:spPr>
          <a:xfrm>
            <a:off x="540000" y="1578061"/>
            <a:ext cx="7113867" cy="572464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A typical promotion message from a lending platform:</a:t>
            </a:r>
          </a:p>
          <a:p>
            <a:r>
              <a:rPr lang="en-US" sz="1800" dirty="0">
                <a:effectLst/>
                <a:latin typeface="Times New Roman" panose="02020603050405020304" pitchFamily="18" charset="0"/>
                <a:ea typeface="SimSun" panose="02010600030101010101" pitchFamily="2" charset="-122"/>
              </a:rPr>
              <a:t>“</a:t>
            </a:r>
            <a:r>
              <a:rPr lang="en-US" sz="1800" b="1" i="1" dirty="0">
                <a:effectLst/>
                <a:latin typeface="Times New Roman" panose="02020603050405020304" pitchFamily="18" charset="0"/>
                <a:ea typeface="SimSun" panose="02010600030101010101" pitchFamily="2" charset="-122"/>
              </a:rPr>
              <a:t>[Ant Credit Pay] </a:t>
            </a:r>
            <a:r>
              <a:rPr lang="en-US" sz="1800" i="1" dirty="0">
                <a:effectLst/>
                <a:latin typeface="Times New Roman" panose="02020603050405020304" pitchFamily="18" charset="0"/>
                <a:ea typeface="SimSun" panose="02010600030101010101" pitchFamily="2" charset="-122"/>
              </a:rPr>
              <a:t>Congratulations! You are successfully included in our whitelist for a credit line of 15,000 yuan! Apply within one hour to get the money. Reply T to </a:t>
            </a:r>
            <a:r>
              <a:rPr lang="en-US" sz="1800" b="1" i="1" dirty="0">
                <a:effectLst/>
                <a:latin typeface="Times New Roman" panose="02020603050405020304" pitchFamily="18" charset="0"/>
                <a:ea typeface="SimSun" panose="02010600030101010101" pitchFamily="2" charset="-122"/>
              </a:rPr>
              <a:t>unsubscribe</a:t>
            </a:r>
            <a:r>
              <a:rPr lang="en-US" sz="1800" i="1"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a:t>
            </a:r>
          </a:p>
          <a:p>
            <a:pPr marL="285750" indent="-285750">
              <a:buFont typeface="Arial" panose="020B0604020202020204" pitchFamily="34" charset="0"/>
              <a:buChar char="•"/>
            </a:pPr>
            <a:r>
              <a:rPr lang="en-US" sz="2000" b="1" dirty="0">
                <a:effectLst/>
                <a:latin typeface="Times New Roman" panose="02020603050405020304" pitchFamily="18" charset="0"/>
                <a:ea typeface="SimSun" panose="02010600030101010101" pitchFamily="2" charset="-122"/>
              </a:rPr>
              <a:t>Identify non-focal lenders</a:t>
            </a: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Company name needs to be bracketed, required by regulator (MIIT)</a:t>
            </a:r>
          </a:p>
          <a:p>
            <a:pPr marL="742950" lvl="1" indent="-285750">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Applying this rule, we extract </a:t>
            </a:r>
            <a:r>
              <a:rPr lang="en-US" dirty="0">
                <a:latin typeface="Times New Roman" panose="02020603050405020304" pitchFamily="18" charset="0"/>
                <a:ea typeface="SimSun" panose="02010600030101010101" pitchFamily="2" charset="-122"/>
              </a:rPr>
              <a:t>all company names from the messages. </a:t>
            </a:r>
          </a:p>
          <a:p>
            <a:pPr marL="742950" lvl="1" indent="-285750">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We manually check whether the company is a lender</a:t>
            </a: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4,274 unique non-focal lenders identified from our data.</a:t>
            </a:r>
            <a:endParaRPr lang="en-US" dirty="0">
              <a:effectLst/>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rPr>
              <a:t>Identify passive promotional messages (</a:t>
            </a:r>
            <a:r>
              <a:rPr lang="en-US" sz="1800" i="1" dirty="0">
                <a:effectLst/>
                <a:latin typeface="Times New Roman" panose="02020603050405020304" pitchFamily="18" charset="0"/>
                <a:ea typeface="SimSun" panose="02010600030101010101" pitchFamily="2" charset="-122"/>
              </a:rPr>
              <a:t>Message </a:t>
            </a:r>
            <a:r>
              <a:rPr lang="en-US" sz="1800" i="1" baseline="-25000" dirty="0">
                <a:effectLst/>
                <a:latin typeface="Times New Roman" panose="02020603050405020304" pitchFamily="18" charset="0"/>
                <a:ea typeface="SimSun" panose="02010600030101010101" pitchFamily="2" charset="-122"/>
              </a:rPr>
              <a:t>Passive</a:t>
            </a:r>
            <a:r>
              <a:rPr lang="en-US" sz="2000" dirty="0">
                <a:effectLst/>
                <a:latin typeface="Times New Roman" panose="02020603050405020304" pitchFamily="18" charset="0"/>
                <a:ea typeface="SimSun" panose="02010600030101010101" pitchFamily="2" charset="-122"/>
              </a:rPr>
              <a:t> )</a:t>
            </a:r>
            <a:endParaRPr lang="en-US" altLang="zh-CN" sz="2000" b="1" dirty="0">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Promotional messages a borrower passively receive</a:t>
            </a: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Key words such as </a:t>
            </a:r>
            <a:r>
              <a:rPr lang="en-US" sz="1800" dirty="0">
                <a:effectLst/>
                <a:latin typeface="Times New Roman" panose="02020603050405020304" pitchFamily="18" charset="0"/>
                <a:ea typeface="SimSun" panose="02010600030101010101" pitchFamily="2" charset="-122"/>
              </a:rPr>
              <a:t>“applying and receiving loan immediately,” “loan interest waived,” and “activate your credit quote.” </a:t>
            </a: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Compulsory keyword “unsubscribe”, required by MIIT for marketing messages.</a:t>
            </a:r>
          </a:p>
          <a:p>
            <a:pPr marL="285750" indent="-285750">
              <a:buFont typeface="Arial" panose="020B0604020202020204" pitchFamily="34" charset="0"/>
              <a:buChar char="•"/>
            </a:pPr>
            <a:endParaRPr lang="en-US" altLang="zh-CN" sz="2000" b="1" dirty="0">
              <a:latin typeface="Times New Roman" panose="02020603050405020304" pitchFamily="18" charset="0"/>
              <a:ea typeface="SimSun" panose="02010600030101010101" pitchFamily="2" charset="-122"/>
            </a:endParaRPr>
          </a:p>
          <a:p>
            <a:endParaRPr lang="en-US" altLang="zh-CN" dirty="0"/>
          </a:p>
          <a:p>
            <a:endParaRPr lang="zh-CN" altLang="en-US" dirty="0"/>
          </a:p>
        </p:txBody>
      </p:sp>
    </p:spTree>
    <p:extLst>
      <p:ext uri="{BB962C8B-B14F-4D97-AF65-F5344CB8AC3E}">
        <p14:creationId xmlns:p14="http://schemas.microsoft.com/office/powerpoint/2010/main" val="140834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Mobile Message Log</a:t>
            </a:r>
            <a:endParaRPr lang="en-AU" sz="2400" dirty="0"/>
          </a:p>
        </p:txBody>
      </p:sp>
      <p:sp>
        <p:nvSpPr>
          <p:cNvPr id="4" name="Content Placeholder 3"/>
          <p:cNvSpPr>
            <a:spLocks noGrp="1"/>
          </p:cNvSpPr>
          <p:nvPr>
            <p:ph idx="1"/>
          </p:nvPr>
        </p:nvSpPr>
        <p:spPr>
          <a:xfrm>
            <a:off x="654376" y="1920139"/>
            <a:ext cx="8100001" cy="4525963"/>
          </a:xfrm>
        </p:spPr>
        <p:txBody>
          <a:bodyPr>
            <a:normAutofit/>
          </a:bodyPr>
          <a:lstStyle/>
          <a:p>
            <a:pPr marL="0" indent="0">
              <a:buNone/>
            </a:pPr>
            <a:endParaRPr lang="en-US" sz="2250" dirty="0"/>
          </a:p>
          <a:p>
            <a:pPr lvl="1"/>
            <a:endParaRPr lang="en-US" sz="2250" dirty="0"/>
          </a:p>
          <a:p>
            <a:endParaRPr lang="en-US" sz="2250" dirty="0"/>
          </a:p>
          <a:p>
            <a:endParaRPr lang="en-US"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11</a:t>
            </a:fld>
            <a:endParaRPr lang="en-AU"/>
          </a:p>
        </p:txBody>
      </p:sp>
      <p:sp>
        <p:nvSpPr>
          <p:cNvPr id="3" name="TextBox 2">
            <a:extLst>
              <a:ext uri="{FF2B5EF4-FFF2-40B4-BE49-F238E27FC236}">
                <a16:creationId xmlns:a16="http://schemas.microsoft.com/office/drawing/2014/main" id="{D3B6081D-4CAC-466B-89A1-F8E41EBFCCD8}"/>
              </a:ext>
            </a:extLst>
          </p:cNvPr>
          <p:cNvSpPr txBox="1"/>
          <p:nvPr/>
        </p:nvSpPr>
        <p:spPr>
          <a:xfrm>
            <a:off x="540000" y="1578061"/>
            <a:ext cx="7113867" cy="5170646"/>
          </a:xfrm>
          <a:prstGeom prst="rect">
            <a:avLst/>
          </a:prstGeom>
          <a:noFill/>
        </p:spPr>
        <p:txBody>
          <a:bodyPr wrap="square" rtlCol="0">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rPr>
              <a:t>Identify proactive promotional messages (</a:t>
            </a:r>
            <a:r>
              <a:rPr lang="en-US" sz="1800" i="1" dirty="0">
                <a:effectLst/>
                <a:latin typeface="Times New Roman" panose="02020603050405020304" pitchFamily="18" charset="0"/>
                <a:ea typeface="SimSun" panose="02010600030101010101" pitchFamily="2" charset="-122"/>
              </a:rPr>
              <a:t>Message </a:t>
            </a:r>
            <a:r>
              <a:rPr lang="en-US" sz="1800" i="1" baseline="-25000" dirty="0">
                <a:effectLst/>
                <a:latin typeface="Times New Roman" panose="02020603050405020304" pitchFamily="18" charset="0"/>
                <a:ea typeface="SimSun" panose="02010600030101010101" pitchFamily="2" charset="-122"/>
              </a:rPr>
              <a:t>Proactive</a:t>
            </a:r>
            <a:r>
              <a:rPr lang="en-US" sz="2000" dirty="0">
                <a:effectLst/>
                <a:latin typeface="Times New Roman" panose="02020603050405020304" pitchFamily="18" charset="0"/>
                <a:ea typeface="SimSun" panose="02010600030101010101" pitchFamily="2" charset="-122"/>
              </a:rPr>
              <a:t> )</a:t>
            </a:r>
            <a:endParaRPr lang="en-US" altLang="zh-CN" sz="2000" b="1" dirty="0">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Promotional messages after the borrower approached the lender</a:t>
            </a:r>
          </a:p>
          <a:p>
            <a:pPr marL="742950" lvl="1" indent="-285750">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Keywords such as </a:t>
            </a:r>
            <a:r>
              <a:rPr lang="en-US" sz="1800" dirty="0">
                <a:effectLst/>
                <a:latin typeface="Times New Roman" panose="02020603050405020304" pitchFamily="18" charset="0"/>
                <a:ea typeface="SimSun" panose="02010600030101010101" pitchFamily="2" charset="-122"/>
              </a:rPr>
              <a:t>“account registered” and “complete personal profile” </a:t>
            </a:r>
            <a:r>
              <a:rPr lang="en-US" dirty="0">
                <a:latin typeface="Times New Roman" panose="02020603050405020304" pitchFamily="18" charset="0"/>
                <a:ea typeface="SimSun" panose="02010600030101010101" pitchFamily="2" charset="-122"/>
              </a:rPr>
              <a:t>. </a:t>
            </a: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Example: “</a:t>
            </a:r>
            <a:r>
              <a:rPr lang="en-US" i="1" dirty="0">
                <a:latin typeface="Times New Roman" panose="02020603050405020304" pitchFamily="18" charset="0"/>
                <a:ea typeface="SimSun" panose="02010600030101010101" pitchFamily="2" charset="-122"/>
              </a:rPr>
              <a:t>[Cloud Fast Loan] </a:t>
            </a:r>
            <a:r>
              <a:rPr lang="en-US" altLang="zh-CN" i="1" dirty="0">
                <a:latin typeface="Times New Roman" panose="02020603050405020304" pitchFamily="18" charset="0"/>
                <a:ea typeface="SimSun" panose="02010600030101010101" pitchFamily="2" charset="-122"/>
              </a:rPr>
              <a:t>Congratulations! you have passed the preliminary assessment. Please complete your personal profile to receive the money!”</a:t>
            </a:r>
          </a:p>
          <a:p>
            <a:pPr marL="742950" lvl="1" indent="-285750">
              <a:buFont typeface="Arial" panose="020B0604020202020204" pitchFamily="34" charset="0"/>
              <a:buChar char="•"/>
            </a:pPr>
            <a:endParaRPr lang="en-US" i="1"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rPr>
              <a:t>Identify new loan registration messages (</a:t>
            </a:r>
            <a:r>
              <a:rPr lang="en-US" sz="1800" i="1" dirty="0">
                <a:effectLst/>
                <a:latin typeface="Times New Roman" panose="02020603050405020304" pitchFamily="18" charset="0"/>
                <a:ea typeface="SimSun" panose="02010600030101010101" pitchFamily="2" charset="-122"/>
              </a:rPr>
              <a:t>Loan Registration</a:t>
            </a:r>
            <a:r>
              <a:rPr lang="en-US" sz="2000" dirty="0">
                <a:effectLst/>
                <a:latin typeface="Times New Roman" panose="02020603050405020304" pitchFamily="18" charset="0"/>
                <a:ea typeface="SimSun" panose="02010600030101010101" pitchFamily="2" charset="-122"/>
              </a:rPr>
              <a:t>)</a:t>
            </a:r>
            <a:endParaRPr lang="en-US" altLang="zh-CN" sz="2000" b="1" dirty="0">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Messages indicating a new loan registration</a:t>
            </a: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Confirmation messages </a:t>
            </a:r>
            <a:r>
              <a:rPr lang="en-US" altLang="zh-CN" b="1" dirty="0">
                <a:latin typeface="Times New Roman" panose="02020603050405020304" pitchFamily="18" charset="0"/>
                <a:ea typeface="SimSun" panose="02010600030101010101" pitchFamily="2" charset="-122"/>
              </a:rPr>
              <a:t>with verification code </a:t>
            </a:r>
            <a:r>
              <a:rPr lang="en-US" altLang="zh-CN" dirty="0">
                <a:latin typeface="Times New Roman" panose="02020603050405020304" pitchFamily="18" charset="0"/>
                <a:ea typeface="SimSun" panose="02010600030101010101" pitchFamily="2" charset="-122"/>
              </a:rPr>
              <a:t>for loan registration for verifying identity.</a:t>
            </a:r>
            <a:r>
              <a:rPr lang="en-US" sz="1800" dirty="0">
                <a:effectLst/>
                <a:latin typeface="Times New Roman" panose="02020603050405020304" pitchFamily="18" charset="0"/>
                <a:ea typeface="SimSun" panose="02010600030101010101" pitchFamily="2" charset="-122"/>
              </a:rPr>
              <a:t> </a:t>
            </a: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Example: </a:t>
            </a:r>
            <a:r>
              <a:rPr lang="en-US" i="1" dirty="0">
                <a:latin typeface="Times New Roman" panose="02020603050405020304" pitchFamily="18" charset="0"/>
                <a:ea typeface="SimSun" panose="02010600030101010101" pitchFamily="2" charset="-122"/>
              </a:rPr>
              <a:t>“[360 Fast Loan] Your loan application verification code is 404404. Please do not share with others.”</a:t>
            </a:r>
            <a:endParaRPr lang="en-US" sz="1800" i="1" dirty="0">
              <a:effectLst/>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endParaRPr lang="en-US" altLang="zh-CN"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altLang="zh-CN" sz="2000" b="1" dirty="0">
              <a:latin typeface="Times New Roman" panose="02020603050405020304" pitchFamily="18" charset="0"/>
              <a:ea typeface="SimSun" panose="02010600030101010101" pitchFamily="2" charset="-122"/>
            </a:endParaRPr>
          </a:p>
          <a:p>
            <a:endParaRPr lang="en-US" altLang="zh-CN" dirty="0"/>
          </a:p>
          <a:p>
            <a:endParaRPr lang="zh-CN" altLang="en-US" dirty="0"/>
          </a:p>
        </p:txBody>
      </p:sp>
    </p:spTree>
    <p:extLst>
      <p:ext uri="{BB962C8B-B14F-4D97-AF65-F5344CB8AC3E}">
        <p14:creationId xmlns:p14="http://schemas.microsoft.com/office/powerpoint/2010/main" val="62666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Mobile Message Log</a:t>
            </a:r>
            <a:endParaRPr lang="en-AU" sz="2400" dirty="0"/>
          </a:p>
        </p:txBody>
      </p:sp>
      <p:sp>
        <p:nvSpPr>
          <p:cNvPr id="4" name="Content Placeholder 3"/>
          <p:cNvSpPr>
            <a:spLocks noGrp="1"/>
          </p:cNvSpPr>
          <p:nvPr>
            <p:ph idx="1"/>
          </p:nvPr>
        </p:nvSpPr>
        <p:spPr>
          <a:xfrm>
            <a:off x="654376" y="1920139"/>
            <a:ext cx="8100001" cy="4525963"/>
          </a:xfrm>
        </p:spPr>
        <p:txBody>
          <a:bodyPr>
            <a:normAutofit/>
          </a:bodyPr>
          <a:lstStyle/>
          <a:p>
            <a:pPr marL="0" indent="0">
              <a:buNone/>
            </a:pPr>
            <a:endParaRPr lang="en-US" sz="2250" dirty="0"/>
          </a:p>
          <a:p>
            <a:pPr lvl="1"/>
            <a:endParaRPr lang="en-US" sz="2250" dirty="0"/>
          </a:p>
          <a:p>
            <a:endParaRPr lang="en-US" sz="2250" dirty="0"/>
          </a:p>
          <a:p>
            <a:endParaRPr lang="en-US"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12</a:t>
            </a:fld>
            <a:endParaRPr lang="en-AU"/>
          </a:p>
        </p:txBody>
      </p:sp>
      <p:sp>
        <p:nvSpPr>
          <p:cNvPr id="3" name="TextBox 2">
            <a:extLst>
              <a:ext uri="{FF2B5EF4-FFF2-40B4-BE49-F238E27FC236}">
                <a16:creationId xmlns:a16="http://schemas.microsoft.com/office/drawing/2014/main" id="{D3B6081D-4CAC-466B-89A1-F8E41EBFCCD8}"/>
              </a:ext>
            </a:extLst>
          </p:cNvPr>
          <p:cNvSpPr txBox="1"/>
          <p:nvPr/>
        </p:nvSpPr>
        <p:spPr>
          <a:xfrm>
            <a:off x="540000" y="1578061"/>
            <a:ext cx="7113867" cy="6278642"/>
          </a:xfrm>
          <a:prstGeom prst="rect">
            <a:avLst/>
          </a:prstGeom>
          <a:noFill/>
        </p:spPr>
        <p:txBody>
          <a:bodyPr wrap="square" rtlCol="0">
            <a:spAutoFit/>
          </a:bodyPr>
          <a:lstStyle/>
          <a:p>
            <a:pPr marL="742950" lvl="1" indent="-285750">
              <a:buFont typeface="Arial" panose="020B0604020202020204" pitchFamily="34" charset="0"/>
              <a:buChar char="•"/>
            </a:pPr>
            <a:r>
              <a:rPr lang="en-US" altLang="zh-CN" b="1" dirty="0">
                <a:latin typeface="Times New Roman" panose="02020603050405020304" pitchFamily="18" charset="0"/>
                <a:ea typeface="SimSun" panose="02010600030101010101" pitchFamily="2" charset="-122"/>
              </a:rPr>
              <a:t>Enticed loan registration </a:t>
            </a:r>
            <a:r>
              <a:rPr lang="en-US" altLang="zh-CN" dirty="0">
                <a:latin typeface="Times New Roman" panose="02020603050405020304" pitchFamily="18" charset="0"/>
                <a:ea typeface="SimSun" panose="02010600030101010101" pitchFamily="2" charset="-122"/>
              </a:rPr>
              <a:t>(</a:t>
            </a:r>
            <a:r>
              <a:rPr lang="en-US" i="1" dirty="0">
                <a:effectLst/>
                <a:latin typeface="Times New Roman" panose="02020603050405020304" pitchFamily="18" charset="0"/>
                <a:ea typeface="SimSun" panose="02010600030101010101" pitchFamily="2" charset="-122"/>
              </a:rPr>
              <a:t>Loan Registration</a:t>
            </a:r>
            <a:r>
              <a:rPr lang="en-US" i="1" baseline="-25000" dirty="0">
                <a:effectLst/>
                <a:latin typeface="Times New Roman" panose="02020603050405020304" pitchFamily="18" charset="0"/>
                <a:ea typeface="SimSun" panose="02010600030101010101" pitchFamily="2" charset="-122"/>
              </a:rPr>
              <a:t> Enticed</a:t>
            </a:r>
            <a:r>
              <a:rPr lang="en-US" dirty="0">
                <a:effectLst/>
                <a:latin typeface="Times New Roman" panose="02020603050405020304" pitchFamily="18" charset="0"/>
                <a:ea typeface="SimSun" panose="02010600030101010101" pitchFamily="2" charset="-122"/>
              </a:rPr>
              <a:t>) : apply for a loan from platform who has sent promotional messages within the previous week.</a:t>
            </a:r>
          </a:p>
          <a:p>
            <a:pPr marL="742950" lvl="1" indent="-285750">
              <a:buFont typeface="Arial" panose="020B0604020202020204" pitchFamily="34" charset="0"/>
              <a:buChar char="•"/>
            </a:pPr>
            <a:r>
              <a:rPr lang="en-US" b="1" dirty="0">
                <a:effectLst/>
                <a:latin typeface="Times New Roman" panose="02020603050405020304" pitchFamily="18" charset="0"/>
                <a:ea typeface="SimSun" panose="02010600030101010101" pitchFamily="2" charset="-122"/>
              </a:rPr>
              <a:t>Spontaneous loan registration </a:t>
            </a:r>
            <a:r>
              <a:rPr lang="en-US" i="1" dirty="0">
                <a:effectLst/>
                <a:latin typeface="Times New Roman" panose="02020603050405020304" pitchFamily="18" charset="0"/>
                <a:ea typeface="SimSun" panose="02010600030101010101" pitchFamily="2" charset="-122"/>
              </a:rPr>
              <a:t>(Loan Registration</a:t>
            </a:r>
            <a:r>
              <a:rPr lang="en-US" i="1" baseline="-25000" dirty="0">
                <a:effectLst/>
                <a:latin typeface="Times New Roman" panose="02020603050405020304" pitchFamily="18" charset="0"/>
                <a:ea typeface="SimSun" panose="02010600030101010101" pitchFamily="2" charset="-122"/>
              </a:rPr>
              <a:t> Spontaneous</a:t>
            </a:r>
            <a:r>
              <a:rPr lang="en-US" dirty="0">
                <a:effectLst/>
                <a:latin typeface="Times New Roman" panose="02020603050405020304" pitchFamily="18" charset="0"/>
                <a:ea typeface="SimSun" panose="02010600030101010101" pitchFamily="2" charset="-122"/>
              </a:rPr>
              <a:t> ) : apply for a loan from platform who didn’t send promotional messages within the previous week.</a:t>
            </a:r>
            <a:endParaRPr lang="en-US" altLang="zh-CN" sz="2000" b="1"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rPr>
              <a:t>Identify messages of the expenditure(</a:t>
            </a:r>
            <a:r>
              <a:rPr lang="en-US" sz="2000" i="1" dirty="0">
                <a:effectLst/>
                <a:latin typeface="Times New Roman" panose="02020603050405020304" pitchFamily="18" charset="0"/>
                <a:ea typeface="SimSun" panose="02010600030101010101" pitchFamily="2" charset="-122"/>
              </a:rPr>
              <a:t>Expenditure</a:t>
            </a:r>
            <a:r>
              <a:rPr lang="en-US" sz="2000" dirty="0">
                <a:effectLst/>
                <a:latin typeface="Times New Roman" panose="02020603050405020304" pitchFamily="18" charset="0"/>
                <a:ea typeface="SimSun" panose="02010600030101010101" pitchFamily="2" charset="-122"/>
              </a:rPr>
              <a:t>)</a:t>
            </a:r>
          </a:p>
          <a:p>
            <a:pPr marL="742950" lvl="1" indent="-285750">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Transaction record messages from </a:t>
            </a:r>
            <a:r>
              <a:rPr lang="en-US" dirty="0" err="1">
                <a:effectLst/>
                <a:latin typeface="Times New Roman" panose="02020603050405020304" pitchFamily="18" charset="0"/>
                <a:ea typeface="SimSun" panose="02010600030101010101" pitchFamily="2" charset="-122"/>
              </a:rPr>
              <a:t>WechatPay</a:t>
            </a:r>
            <a:r>
              <a:rPr lang="en-US" dirty="0">
                <a:effectLst/>
                <a:latin typeface="Times New Roman" panose="02020603050405020304" pitchFamily="18" charset="0"/>
                <a:ea typeface="SimSun" panose="02010600030101010101" pitchFamily="2" charset="-122"/>
              </a:rPr>
              <a:t> and Alipa</a:t>
            </a:r>
            <a:r>
              <a:rPr lang="en-US" dirty="0">
                <a:latin typeface="Times New Roman" panose="02020603050405020304" pitchFamily="18" charset="0"/>
                <a:ea typeface="SimSun" panose="02010600030101010101" pitchFamily="2" charset="-122"/>
              </a:rPr>
              <a:t>y</a:t>
            </a:r>
            <a:endParaRPr lang="en-US" dirty="0">
              <a:effectLst/>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Sum up the amount</a:t>
            </a: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Example : </a:t>
            </a:r>
            <a:r>
              <a:rPr lang="en-US" altLang="zh-CN" i="1" dirty="0">
                <a:latin typeface="Times New Roman" panose="02020603050405020304" pitchFamily="18" charset="0"/>
                <a:ea typeface="SimSun" panose="02010600030101010101" pitchFamily="2" charset="-122"/>
              </a:rPr>
              <a:t>“[</a:t>
            </a:r>
            <a:r>
              <a:rPr lang="en-US" altLang="zh-CN" i="1" dirty="0" err="1">
                <a:latin typeface="Times New Roman" panose="02020603050405020304" pitchFamily="18" charset="0"/>
                <a:ea typeface="SimSun" panose="02010600030101010101" pitchFamily="2" charset="-122"/>
              </a:rPr>
              <a:t>WechatPay</a:t>
            </a:r>
            <a:r>
              <a:rPr lang="en-US" altLang="zh-CN" i="1" dirty="0">
                <a:latin typeface="Times New Roman" panose="02020603050405020304" pitchFamily="18" charset="0"/>
                <a:ea typeface="SimSun" panose="02010600030101010101" pitchFamily="2" charset="-122"/>
              </a:rPr>
              <a:t>] Your payment at 2018-03-19 17:03:18 is successful, paid 200.00 yuan”</a:t>
            </a:r>
            <a:endParaRPr lang="en-US" altLang="zh-CN" sz="2000" b="1"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rPr>
              <a:t>Identify delinquency messages of the new loans (</a:t>
            </a:r>
            <a:r>
              <a:rPr lang="en-US" sz="2000" i="1" dirty="0">
                <a:effectLst/>
                <a:latin typeface="Times New Roman" panose="02020603050405020304" pitchFamily="18" charset="0"/>
                <a:ea typeface="SimSun" panose="02010600030101010101" pitchFamily="2" charset="-122"/>
              </a:rPr>
              <a:t>Collection</a:t>
            </a:r>
            <a:r>
              <a:rPr lang="en-US" sz="2000" dirty="0">
                <a:effectLst/>
                <a:latin typeface="Times New Roman" panose="02020603050405020304" pitchFamily="18" charset="0"/>
                <a:ea typeface="SimSun" panose="02010600030101010101" pitchFamily="2" charset="-122"/>
              </a:rPr>
              <a:t>)</a:t>
            </a:r>
          </a:p>
          <a:p>
            <a:pPr marL="742950" lvl="1" indent="-285750">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Debt collection messages</a:t>
            </a:r>
          </a:p>
          <a:p>
            <a:pPr marL="742950" lvl="1"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Keywords such as “overdue” and “delinquent”</a:t>
            </a:r>
          </a:p>
          <a:p>
            <a:pPr marL="742950" lvl="1" indent="-285750">
              <a:buFont typeface="Arial" panose="020B0604020202020204" pitchFamily="34" charset="0"/>
              <a:buChar char="•"/>
            </a:pPr>
            <a:r>
              <a:rPr lang="en-US" dirty="0">
                <a:effectLst/>
                <a:latin typeface="Times New Roman" panose="02020603050405020304" pitchFamily="18" charset="0"/>
                <a:ea typeface="SimSun" panose="02010600030101010101" pitchFamily="2" charset="-122"/>
              </a:rPr>
              <a:t>Example: </a:t>
            </a:r>
            <a:r>
              <a:rPr lang="en-US" i="1" dirty="0">
                <a:latin typeface="Times New Roman" panose="02020603050405020304" pitchFamily="18" charset="0"/>
                <a:ea typeface="SimSun" panose="02010600030101010101" pitchFamily="2" charset="-122"/>
              </a:rPr>
              <a:t>“[Immediate Consumer Loan] Your installment is delinquent. Your overdue amount is 2371.83 Yuan by 11-25. Please repay asap to avoid consequences.”</a:t>
            </a:r>
            <a:endParaRPr lang="en-US" i="1" dirty="0">
              <a:effectLst/>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endParaRPr lang="en-US" altLang="zh-CN" b="1" dirty="0">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endParaRPr lang="en-US" altLang="zh-CN"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altLang="zh-CN" sz="2000" b="1" dirty="0">
              <a:latin typeface="Times New Roman" panose="02020603050405020304" pitchFamily="18" charset="0"/>
              <a:ea typeface="SimSun" panose="02010600030101010101" pitchFamily="2" charset="-122"/>
            </a:endParaRPr>
          </a:p>
          <a:p>
            <a:endParaRPr lang="en-US" altLang="zh-CN" dirty="0"/>
          </a:p>
          <a:p>
            <a:endParaRPr lang="zh-CN" altLang="en-US" dirty="0"/>
          </a:p>
        </p:txBody>
      </p:sp>
    </p:spTree>
    <p:extLst>
      <p:ext uri="{BB962C8B-B14F-4D97-AF65-F5344CB8AC3E}">
        <p14:creationId xmlns:p14="http://schemas.microsoft.com/office/powerpoint/2010/main" val="77165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776D-66F0-A7CE-6C7F-4365B7BFD6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42011D-7812-7081-707A-6C348C0A47AB}"/>
              </a:ext>
            </a:extLst>
          </p:cNvPr>
          <p:cNvSpPr>
            <a:spLocks noGrp="1"/>
          </p:cNvSpPr>
          <p:nvPr>
            <p:ph idx="1"/>
          </p:nvPr>
        </p:nvSpPr>
        <p:spPr/>
        <p:txBody>
          <a:bodyPr/>
          <a:lstStyle/>
          <a:p>
            <a:pPr marL="285750" indent="-285750">
              <a:buFont typeface="Arial" panose="020B0604020202020204" pitchFamily="34" charset="0"/>
              <a:buChar char="•"/>
            </a:pPr>
            <a:r>
              <a:rPr lang="en-US" altLang="zh-CN" sz="2000" b="1" dirty="0">
                <a:latin typeface="Times New Roman" panose="02020603050405020304" pitchFamily="18" charset="0"/>
                <a:ea typeface="SimSun" panose="02010600030101010101" pitchFamily="2" charset="-122"/>
              </a:rPr>
              <a:t>Identify negative social outcome (</a:t>
            </a:r>
            <a:r>
              <a:rPr lang="en-US" sz="1800" i="1" dirty="0">
                <a:effectLst/>
                <a:latin typeface="Times New Roman" panose="02020603050405020304" pitchFamily="18" charset="0"/>
                <a:ea typeface="SimSun" panose="02010600030101010101" pitchFamily="2" charset="-122"/>
              </a:rPr>
              <a:t>Conversation</a:t>
            </a:r>
            <a:r>
              <a:rPr lang="en-US" sz="2000" dirty="0">
                <a:effectLst/>
                <a:latin typeface="Times New Roman" panose="02020603050405020304" pitchFamily="18" charset="0"/>
                <a:ea typeface="SimSun" panose="02010600030101010101" pitchFamily="2" charset="-122"/>
              </a:rPr>
              <a:t>)</a:t>
            </a:r>
            <a:endParaRPr lang="en-US" altLang="zh-CN" sz="2000" b="1" dirty="0">
              <a:latin typeface="Times New Roman" panose="02020603050405020304" pitchFamily="18" charset="0"/>
              <a:ea typeface="SimSun" panose="02010600030101010101" pitchFamily="2" charset="-122"/>
            </a:endParaRP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Messages indicating negative social consequences</a:t>
            </a: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Keywords in relation to </a:t>
            </a:r>
            <a:r>
              <a:rPr lang="en-US" sz="1800" dirty="0">
                <a:effectLst/>
                <a:latin typeface="Times New Roman" panose="02020603050405020304" pitchFamily="18" charset="0"/>
                <a:ea typeface="SimSun" panose="02010600030101010101" pitchFamily="2" charset="-122"/>
              </a:rPr>
              <a:t>“divorce,” “breakup,” “suicide,” “detention,” “in jail,” “curse,” “bastard,” “fight,” “runaway,” “fraud,” “liar,” “call the police,” and “home violence.” </a:t>
            </a:r>
          </a:p>
          <a:p>
            <a:pPr marL="742950" lvl="1" indent="-285750">
              <a:buFont typeface="Arial" panose="020B0604020202020204" pitchFamily="34" charset="0"/>
              <a:buChar char="•"/>
            </a:pPr>
            <a:r>
              <a:rPr lang="en-US" altLang="zh-CN" dirty="0">
                <a:latin typeface="Times New Roman" panose="02020603050405020304" pitchFamily="18" charset="0"/>
                <a:ea typeface="SimSun" panose="02010600030101010101" pitchFamily="2" charset="-122"/>
              </a:rPr>
              <a:t>Example: </a:t>
            </a:r>
            <a:r>
              <a:rPr lang="en-US" altLang="zh-CN" i="1" dirty="0">
                <a:latin typeface="Times New Roman" panose="02020603050405020304" pitchFamily="18" charset="0"/>
                <a:ea typeface="SimSun" panose="02010600030101010101" pitchFamily="2" charset="-122"/>
              </a:rPr>
              <a:t>“I failed. I owe money. If you really want to divorce, I agree. Don’t make both of us too tired…”</a:t>
            </a:r>
          </a:p>
          <a:p>
            <a:pPr lvl="1"/>
            <a:endParaRPr lang="en-US" dirty="0"/>
          </a:p>
        </p:txBody>
      </p:sp>
    </p:spTree>
    <p:extLst>
      <p:ext uri="{BB962C8B-B14F-4D97-AF65-F5344CB8AC3E}">
        <p14:creationId xmlns:p14="http://schemas.microsoft.com/office/powerpoint/2010/main" val="297696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4649-3589-3FAD-59F2-65D76E9B49E4}"/>
              </a:ext>
            </a:extLst>
          </p:cNvPr>
          <p:cNvSpPr>
            <a:spLocks noGrp="1"/>
          </p:cNvSpPr>
          <p:nvPr>
            <p:ph type="title"/>
          </p:nvPr>
        </p:nvSpPr>
        <p:spPr>
          <a:xfrm>
            <a:off x="539999" y="854534"/>
            <a:ext cx="7350933" cy="353377"/>
          </a:xfrm>
        </p:spPr>
        <p:txBody>
          <a:bodyPr/>
          <a:lstStyle/>
          <a:p>
            <a:r>
              <a:rPr lang="en-AU" dirty="0"/>
              <a:t>Loan approval and promotional message</a:t>
            </a:r>
          </a:p>
        </p:txBody>
      </p:sp>
      <p:sp>
        <p:nvSpPr>
          <p:cNvPr id="3" name="Content Placeholder 2">
            <a:extLst>
              <a:ext uri="{FF2B5EF4-FFF2-40B4-BE49-F238E27FC236}">
                <a16:creationId xmlns:a16="http://schemas.microsoft.com/office/drawing/2014/main" id="{EADEBDC3-D1EA-FE82-6873-9AD5CCD48BE3}"/>
              </a:ext>
            </a:extLst>
          </p:cNvPr>
          <p:cNvSpPr>
            <a:spLocks noGrp="1"/>
          </p:cNvSpPr>
          <p:nvPr>
            <p:ph idx="1"/>
          </p:nvPr>
        </p:nvSpPr>
        <p:spPr/>
        <p:txBody>
          <a:bodyPr/>
          <a:lstStyle/>
          <a:p>
            <a:r>
              <a:rPr lang="en-AU" b="1" dirty="0"/>
              <a:t>Difference-in-difference setting</a:t>
            </a:r>
            <a:r>
              <a:rPr lang="en-AU" dirty="0"/>
              <a:t> for the impact of focal loan approval on the number of promotional messages:</a:t>
            </a:r>
          </a:p>
          <a:p>
            <a:pPr indent="0" algn="just">
              <a:lnSpc>
                <a:spcPct val="150000"/>
              </a:lnSpc>
              <a:spcAft>
                <a:spcPts val="1000"/>
              </a:spcAft>
              <a:buNone/>
            </a:pP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Message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α + β</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Post</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Control</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Control Variables</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Post</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FE</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Fixed Effects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ε</a:t>
            </a:r>
            <a:r>
              <a:rPr lang="en-US" sz="1800" dirty="0">
                <a:solidFill>
                  <a:srgbClr val="000000"/>
                </a:solidFill>
                <a:effectLst/>
                <a:latin typeface="Times New Roman" panose="02020603050405020304" pitchFamily="18" charset="0"/>
                <a:ea typeface="SimSun" panose="02010600030101010101" pitchFamily="2" charset="-122"/>
              </a:rPr>
              <a:t>, </a:t>
            </a:r>
          </a:p>
          <a:p>
            <a:pPr indent="0" algn="just">
              <a:lnSpc>
                <a:spcPct val="150000"/>
              </a:lnSpc>
              <a:spcAft>
                <a:spcPts val="1000"/>
              </a:spcAft>
              <a:buNone/>
            </a:pP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Message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number of passive/proactive promotional messages</a:t>
            </a:r>
          </a:p>
          <a:p>
            <a:pPr indent="0" algn="just">
              <a:lnSpc>
                <a:spcPct val="150000"/>
              </a:lnSpc>
              <a:spcAft>
                <a:spcPts val="1000"/>
              </a:spcAft>
              <a:buNone/>
            </a:pPr>
            <a:r>
              <a:rPr lang="en-US" i="1" dirty="0">
                <a:solidFill>
                  <a:srgbClr val="000000"/>
                </a:solidFill>
                <a:latin typeface="Times New Roman" panose="02020603050405020304" pitchFamily="18" charset="0"/>
                <a:ea typeface="SimSun" panose="02010600030101010101" pitchFamily="2" charset="-122"/>
                <a:cs typeface="Cordia New" panose="020B0304020202020204" pitchFamily="34" charset="-34"/>
              </a:rPr>
              <a:t>Approval </a:t>
            </a:r>
            <a:r>
              <a:rPr lang="en-US" dirty="0">
                <a:solidFill>
                  <a:srgbClr val="000000"/>
                </a:solidFill>
                <a:latin typeface="Times New Roman" panose="02020603050405020304" pitchFamily="18" charset="0"/>
                <a:ea typeface="SimSun" panose="02010600030101010101" pitchFamily="2" charset="-122"/>
                <a:cs typeface="Cordia New" panose="020B0304020202020204" pitchFamily="34" charset="-34"/>
              </a:rPr>
              <a:t>: whether the borrower’s application to the focal lender get approved</a:t>
            </a:r>
          </a:p>
          <a:p>
            <a:pPr indent="0" algn="just">
              <a:lnSpc>
                <a:spcPct val="150000"/>
              </a:lnSpc>
              <a:spcAft>
                <a:spcPts val="1000"/>
              </a:spcAft>
              <a:buNone/>
            </a:pPr>
            <a:r>
              <a:rPr lang="en-US" i="1" dirty="0">
                <a:solidFill>
                  <a:srgbClr val="000000"/>
                </a:solidFill>
                <a:latin typeface="Times New Roman" panose="02020603050405020304" pitchFamily="18" charset="0"/>
                <a:ea typeface="SimSun" panose="02010600030101010101" pitchFamily="2" charset="-122"/>
                <a:cs typeface="Cordia New" panose="020B0304020202020204" pitchFamily="34" charset="-34"/>
              </a:rPr>
              <a:t>Post </a:t>
            </a:r>
            <a:r>
              <a:rPr lang="en-US" dirty="0">
                <a:solidFill>
                  <a:srgbClr val="000000"/>
                </a:solidFill>
                <a:latin typeface="Times New Roman" panose="02020603050405020304" pitchFamily="18" charset="0"/>
                <a:ea typeface="SimSun" panose="02010600030101010101" pitchFamily="2" charset="-122"/>
                <a:cs typeface="Cordia New" panose="020B0304020202020204" pitchFamily="34" charset="-34"/>
              </a:rPr>
              <a:t>: after the loan approval decision</a:t>
            </a:r>
            <a:endParaRPr lang="en-AU" i="1" dirty="0"/>
          </a:p>
        </p:txBody>
      </p:sp>
    </p:spTree>
    <p:extLst>
      <p:ext uri="{BB962C8B-B14F-4D97-AF65-F5344CB8AC3E}">
        <p14:creationId xmlns:p14="http://schemas.microsoft.com/office/powerpoint/2010/main" val="3783321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1">
            <a:extLst>
              <a:ext uri="{FF2B5EF4-FFF2-40B4-BE49-F238E27FC236}">
                <a16:creationId xmlns:a16="http://schemas.microsoft.com/office/drawing/2014/main" id="{4738F425-AADA-A4B1-73E3-5C2569140D2C}"/>
              </a:ext>
            </a:extLst>
          </p:cNvPr>
          <p:cNvSpPr>
            <a:spLocks noGrp="1"/>
          </p:cNvSpPr>
          <p:nvPr>
            <p:ph idx="1"/>
          </p:nvPr>
        </p:nvSpPr>
        <p:spPr>
          <a:xfrm>
            <a:off x="325512" y="1620002"/>
            <a:ext cx="3223684" cy="4525963"/>
          </a:xfrm>
        </p:spPr>
        <p:txBody>
          <a:bodyPr/>
          <a:lstStyle/>
          <a:p>
            <a:pPr marL="285750" indent="-285750">
              <a:buFont typeface="Arial" panose="020B0604020202020204" pitchFamily="34" charset="0"/>
              <a:buChar char="•"/>
            </a:pPr>
            <a:r>
              <a:rPr lang="en-US" dirty="0"/>
              <a:t>Coefficients on </a:t>
            </a:r>
            <a:r>
              <a:rPr lang="en-US" sz="1800" i="1" dirty="0">
                <a:solidFill>
                  <a:srgbClr val="000000"/>
                </a:solidFill>
                <a:effectLst/>
                <a:latin typeface="Times New Roman" panose="02020603050405020304" pitchFamily="18" charset="0"/>
                <a:ea typeface="SimSun" panose="02010600030101010101" pitchFamily="2" charset="-122"/>
              </a:rPr>
              <a:t>Approval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Post</a:t>
            </a:r>
            <a:r>
              <a:rPr lang="en-US" sz="1800" dirty="0">
                <a:solidFill>
                  <a:srgbClr val="000000"/>
                </a:solidFill>
                <a:effectLst/>
                <a:latin typeface="Times New Roman" panose="02020603050405020304" pitchFamily="18" charset="0"/>
                <a:ea typeface="SimSun" panose="02010600030101010101" pitchFamily="2" charset="-122"/>
              </a:rPr>
              <a:t> </a:t>
            </a:r>
            <a:r>
              <a:rPr lang="en-US" dirty="0"/>
              <a:t> are significantly positive for passive promotional messages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Coefficients are negative for proactive promotional messages</a:t>
            </a:r>
          </a:p>
        </p:txBody>
      </p:sp>
      <p:sp>
        <p:nvSpPr>
          <p:cNvPr id="27" name="Footer Placeholder 2">
            <a:extLst>
              <a:ext uri="{FF2B5EF4-FFF2-40B4-BE49-F238E27FC236}">
                <a16:creationId xmlns:a16="http://schemas.microsoft.com/office/drawing/2014/main" id="{DAD45DEA-BD58-DAF0-FDC9-C5283A81EA57}"/>
              </a:ext>
            </a:extLst>
          </p:cNvPr>
          <p:cNvSpPr>
            <a:spLocks noGrp="1"/>
          </p:cNvSpPr>
          <p:nvPr>
            <p:ph type="ftr" sz="quarter" idx="11"/>
          </p:nvPr>
        </p:nvSpPr>
        <p:spPr>
          <a:xfrm>
            <a:off x="540000" y="6381330"/>
            <a:ext cx="4032448" cy="365125"/>
          </a:xfrm>
        </p:spPr>
        <p:txBody>
          <a:bodyPr/>
          <a:lstStyle/>
          <a:p>
            <a:pPr>
              <a:spcAft>
                <a:spcPts val="600"/>
              </a:spcAft>
            </a:pPr>
            <a:r>
              <a:rPr lang="en-AU"/>
              <a:t>OFFICE | FACULTY | DEPARTMENT</a:t>
            </a:r>
          </a:p>
        </p:txBody>
      </p:sp>
      <p:sp>
        <p:nvSpPr>
          <p:cNvPr id="16" name="Slide Number Placeholder 3">
            <a:extLst>
              <a:ext uri="{FF2B5EF4-FFF2-40B4-BE49-F238E27FC236}">
                <a16:creationId xmlns:a16="http://schemas.microsoft.com/office/drawing/2014/main" id="{5B52FB8F-80AB-A137-7C36-D375093B93AE}"/>
              </a:ext>
            </a:extLst>
          </p:cNvPr>
          <p:cNvSpPr>
            <a:spLocks noGrp="1"/>
          </p:cNvSpPr>
          <p:nvPr>
            <p:ph type="sldNum" sz="quarter" idx="12"/>
          </p:nvPr>
        </p:nvSpPr>
        <p:spPr>
          <a:xfrm>
            <a:off x="8307238" y="6381330"/>
            <a:ext cx="322412" cy="365125"/>
          </a:xfrm>
        </p:spPr>
        <p:txBody>
          <a:bodyPr anchor="ctr">
            <a:normAutofit/>
          </a:bodyPr>
          <a:lstStyle/>
          <a:p>
            <a:pPr>
              <a:spcAft>
                <a:spcPts val="600"/>
              </a:spcAft>
            </a:pPr>
            <a:fld id="{D9C42BCC-44E8-4F98-A8FE-EAF16D8C1E6E}" type="slidenum">
              <a:rPr lang="en-AU" smtClean="0"/>
              <a:pPr>
                <a:spcAft>
                  <a:spcPts val="600"/>
                </a:spcAft>
              </a:pPr>
              <a:t>15</a:t>
            </a:fld>
            <a:endParaRPr lang="en-AU"/>
          </a:p>
        </p:txBody>
      </p:sp>
      <p:pic>
        <p:nvPicPr>
          <p:cNvPr id="11" name="Content Placeholder 10" descr="A table of loan approval and mobile messages&#10;&#10;Description automatically generated with medium confidence">
            <a:extLst>
              <a:ext uri="{FF2B5EF4-FFF2-40B4-BE49-F238E27FC236}">
                <a16:creationId xmlns:a16="http://schemas.microsoft.com/office/drawing/2014/main" id="{AC40F87C-8755-EEDB-E8F7-DCA074032F6E}"/>
              </a:ext>
            </a:extLst>
          </p:cNvPr>
          <p:cNvPicPr>
            <a:picLocks noGrp="1" noChangeAspect="1"/>
          </p:cNvPicPr>
          <p:nvPr>
            <p:ph idx="16"/>
          </p:nvPr>
        </p:nvPicPr>
        <p:blipFill>
          <a:blip r:embed="rId3">
            <a:extLst>
              <a:ext uri="{28A0092B-C50C-407E-A947-70E740481C1C}">
                <a14:useLocalDpi xmlns:a14="http://schemas.microsoft.com/office/drawing/2010/main" val="0"/>
              </a:ext>
            </a:extLst>
          </a:blip>
          <a:stretch>
            <a:fillRect/>
          </a:stretch>
        </p:blipFill>
        <p:spPr>
          <a:xfrm>
            <a:off x="3549196" y="1319944"/>
            <a:ext cx="5548485" cy="5276944"/>
          </a:xfrm>
          <a:noFill/>
        </p:spPr>
      </p:pic>
      <p:sp>
        <p:nvSpPr>
          <p:cNvPr id="2" name="Title 1">
            <a:extLst>
              <a:ext uri="{FF2B5EF4-FFF2-40B4-BE49-F238E27FC236}">
                <a16:creationId xmlns:a16="http://schemas.microsoft.com/office/drawing/2014/main" id="{5C6180F6-A3C1-2BC1-2764-38A8B44A74CE}"/>
              </a:ext>
            </a:extLst>
          </p:cNvPr>
          <p:cNvSpPr>
            <a:spLocks noGrp="1"/>
          </p:cNvSpPr>
          <p:nvPr>
            <p:ph type="title"/>
          </p:nvPr>
        </p:nvSpPr>
        <p:spPr>
          <a:xfrm>
            <a:off x="540000" y="800670"/>
            <a:ext cx="6407150" cy="409666"/>
          </a:xfrm>
        </p:spPr>
        <p:txBody>
          <a:bodyPr anchor="t">
            <a:normAutofit/>
          </a:bodyPr>
          <a:lstStyle/>
          <a:p>
            <a:pPr>
              <a:lnSpc>
                <a:spcPct val="90000"/>
              </a:lnSpc>
            </a:pPr>
            <a:r>
              <a:rPr lang="en-AU" sz="2400"/>
              <a:t>Loan approval and promotional message</a:t>
            </a:r>
          </a:p>
        </p:txBody>
      </p:sp>
      <p:sp>
        <p:nvSpPr>
          <p:cNvPr id="29" name="Text Placeholder 6">
            <a:extLst>
              <a:ext uri="{FF2B5EF4-FFF2-40B4-BE49-F238E27FC236}">
                <a16:creationId xmlns:a16="http://schemas.microsoft.com/office/drawing/2014/main" id="{24BB4A63-6D33-A200-6375-DD4A409E2996}"/>
              </a:ext>
            </a:extLst>
          </p:cNvPr>
          <p:cNvSpPr>
            <a:spLocks noGrp="1"/>
          </p:cNvSpPr>
          <p:nvPr>
            <p:ph type="body" sz="quarter" idx="15"/>
          </p:nvPr>
        </p:nvSpPr>
        <p:spPr>
          <a:xfrm>
            <a:off x="540001" y="1210336"/>
            <a:ext cx="6407150" cy="325166"/>
          </a:xfrm>
        </p:spPr>
        <p:txBody>
          <a:bodyPr/>
          <a:lstStyle/>
          <a:p>
            <a:endParaRPr lang="en-US"/>
          </a:p>
        </p:txBody>
      </p:sp>
      <p:sp>
        <p:nvSpPr>
          <p:cNvPr id="12" name="Rectangle: Rounded Corners 11">
            <a:extLst>
              <a:ext uri="{FF2B5EF4-FFF2-40B4-BE49-F238E27FC236}">
                <a16:creationId xmlns:a16="http://schemas.microsoft.com/office/drawing/2014/main" id="{58E819C7-7D30-62B0-548E-D5BD832B566E}"/>
              </a:ext>
            </a:extLst>
          </p:cNvPr>
          <p:cNvSpPr/>
          <p:nvPr/>
        </p:nvSpPr>
        <p:spPr>
          <a:xfrm>
            <a:off x="5594804" y="2329313"/>
            <a:ext cx="3317841" cy="365125"/>
          </a:xfrm>
          <a:prstGeom prst="roundRect">
            <a:avLst/>
          </a:prstGeom>
          <a:noFill/>
          <a:ln>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62120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4649-3589-3FAD-59F2-65D76E9B49E4}"/>
              </a:ext>
            </a:extLst>
          </p:cNvPr>
          <p:cNvSpPr>
            <a:spLocks noGrp="1"/>
          </p:cNvSpPr>
          <p:nvPr>
            <p:ph type="title"/>
          </p:nvPr>
        </p:nvSpPr>
        <p:spPr>
          <a:xfrm>
            <a:off x="539999" y="854534"/>
            <a:ext cx="7350933" cy="353377"/>
          </a:xfrm>
        </p:spPr>
        <p:txBody>
          <a:bodyPr/>
          <a:lstStyle/>
          <a:p>
            <a:r>
              <a:rPr lang="en-AU" dirty="0"/>
              <a:t>Identification: RDD </a:t>
            </a:r>
            <a:r>
              <a:rPr lang="en-US" altLang="zh-CN" dirty="0"/>
              <a:t>strategy</a:t>
            </a:r>
            <a:endParaRPr lang="en-AU" dirty="0"/>
          </a:p>
        </p:txBody>
      </p:sp>
      <p:sp>
        <p:nvSpPr>
          <p:cNvPr id="3" name="Content Placeholder 2">
            <a:extLst>
              <a:ext uri="{FF2B5EF4-FFF2-40B4-BE49-F238E27FC236}">
                <a16:creationId xmlns:a16="http://schemas.microsoft.com/office/drawing/2014/main" id="{EADEBDC3-D1EA-FE82-6873-9AD5CCD48BE3}"/>
              </a:ext>
            </a:extLst>
          </p:cNvPr>
          <p:cNvSpPr>
            <a:spLocks noGrp="1"/>
          </p:cNvSpPr>
          <p:nvPr>
            <p:ph idx="1"/>
          </p:nvPr>
        </p:nvSpPr>
        <p:spPr/>
        <p:txBody>
          <a:bodyPr/>
          <a:lstStyle/>
          <a:p>
            <a:r>
              <a:rPr lang="en-AU" b="1" dirty="0"/>
              <a:t>Potential </a:t>
            </a:r>
            <a:r>
              <a:rPr lang="en-US" b="1" dirty="0"/>
              <a:t>endogeneity</a:t>
            </a:r>
            <a:r>
              <a:rPr lang="en-US" dirty="0"/>
              <a:t> </a:t>
            </a:r>
            <a:r>
              <a:rPr lang="en-AU" b="1" dirty="0"/>
              <a:t>concern</a:t>
            </a:r>
            <a:r>
              <a:rPr lang="en-AU" dirty="0"/>
              <a:t>: borrowers with different credit quality attract ads differently.</a:t>
            </a:r>
          </a:p>
          <a:p>
            <a:r>
              <a:rPr lang="en-AU" i="1" dirty="0"/>
              <a:t>Sharp Regression Discontinuity Design (RDD)</a:t>
            </a:r>
          </a:p>
          <a:p>
            <a:pPr lvl="1"/>
            <a:r>
              <a:rPr lang="en-AU" dirty="0"/>
              <a:t>The loan approval is purely determined by the focal lender’s credit model score.</a:t>
            </a:r>
          </a:p>
          <a:p>
            <a:pPr lvl="1"/>
            <a:r>
              <a:rPr lang="en-AU" dirty="0"/>
              <a:t>Cut the sample close to the cut-off point </a:t>
            </a:r>
            <a:r>
              <a:rPr lang="en-AU" i="1" dirty="0"/>
              <a:t>Score</a:t>
            </a:r>
            <a:r>
              <a:rPr lang="en-AU" dirty="0"/>
              <a:t>=0: [-0.05,0.05];[-0.1,0.1]</a:t>
            </a:r>
          </a:p>
        </p:txBody>
      </p:sp>
      <p:pic>
        <p:nvPicPr>
          <p:cNvPr id="4" name="Picture 3">
            <a:extLst>
              <a:ext uri="{FF2B5EF4-FFF2-40B4-BE49-F238E27FC236}">
                <a16:creationId xmlns:a16="http://schemas.microsoft.com/office/drawing/2014/main" id="{8F33DDE9-A5F0-4370-DBCC-29C6B2C48E79}"/>
              </a:ext>
            </a:extLst>
          </p:cNvPr>
          <p:cNvPicPr>
            <a:picLocks noChangeAspect="1"/>
          </p:cNvPicPr>
          <p:nvPr/>
        </p:nvPicPr>
        <p:blipFill>
          <a:blip r:embed="rId3"/>
          <a:stretch>
            <a:fillRect/>
          </a:stretch>
        </p:blipFill>
        <p:spPr>
          <a:xfrm>
            <a:off x="4130622" y="3545286"/>
            <a:ext cx="4347332" cy="2600678"/>
          </a:xfrm>
          <a:prstGeom prst="rect">
            <a:avLst/>
          </a:prstGeom>
        </p:spPr>
      </p:pic>
    </p:spTree>
    <p:extLst>
      <p:ext uri="{BB962C8B-B14F-4D97-AF65-F5344CB8AC3E}">
        <p14:creationId xmlns:p14="http://schemas.microsoft.com/office/powerpoint/2010/main" val="3292318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420D-3680-C300-15FC-07957C5DB3A5}"/>
              </a:ext>
            </a:extLst>
          </p:cNvPr>
          <p:cNvSpPr>
            <a:spLocks noGrp="1"/>
          </p:cNvSpPr>
          <p:nvPr>
            <p:ph type="title"/>
          </p:nvPr>
        </p:nvSpPr>
        <p:spPr/>
        <p:txBody>
          <a:bodyPr/>
          <a:lstStyle/>
          <a:p>
            <a:r>
              <a:rPr lang="en-AU" dirty="0"/>
              <a:t>RDD strategy</a:t>
            </a:r>
          </a:p>
        </p:txBody>
      </p:sp>
      <p:sp>
        <p:nvSpPr>
          <p:cNvPr id="3" name="Content Placeholder 2">
            <a:extLst>
              <a:ext uri="{FF2B5EF4-FFF2-40B4-BE49-F238E27FC236}">
                <a16:creationId xmlns:a16="http://schemas.microsoft.com/office/drawing/2014/main" id="{EA1844B0-A543-C980-33D7-D89E5CACA854}"/>
              </a:ext>
            </a:extLst>
          </p:cNvPr>
          <p:cNvSpPr>
            <a:spLocks noGrp="1"/>
          </p:cNvSpPr>
          <p:nvPr>
            <p:ph idx="1"/>
          </p:nvPr>
        </p:nvSpPr>
        <p:spPr>
          <a:xfrm>
            <a:off x="540001" y="1620001"/>
            <a:ext cx="3708252" cy="4525963"/>
          </a:xfrm>
        </p:spPr>
        <p:txBody>
          <a:bodyPr/>
          <a:lstStyle/>
          <a:p>
            <a:r>
              <a:rPr lang="en-AU" dirty="0"/>
              <a:t>Preliminary result </a:t>
            </a:r>
            <a:r>
              <a:rPr lang="en-AU" i="1" dirty="0"/>
              <a:t>Score</a:t>
            </a:r>
            <a:r>
              <a:rPr lang="en-AU" dirty="0"/>
              <a:t> at          [-0.05,0.05]:</a:t>
            </a:r>
          </a:p>
          <a:p>
            <a:endParaRPr lang="en-AU" dirty="0"/>
          </a:p>
          <a:p>
            <a:r>
              <a:rPr lang="en-AU" dirty="0"/>
              <a:t>Change of passive promotional messages significantly jump in the cut-off point</a:t>
            </a:r>
          </a:p>
          <a:p>
            <a:endParaRPr lang="en-AU" dirty="0"/>
          </a:p>
          <a:p>
            <a:r>
              <a:rPr lang="en-AU" dirty="0"/>
              <a:t>Control variable example </a:t>
            </a:r>
            <a:r>
              <a:rPr lang="en-AU" i="1" dirty="0"/>
              <a:t>Age </a:t>
            </a:r>
            <a:r>
              <a:rPr lang="en-AU" dirty="0"/>
              <a:t>has no change around the </a:t>
            </a:r>
            <a:r>
              <a:rPr lang="en-AU" dirty="0" err="1"/>
              <a:t>cutoff</a:t>
            </a:r>
            <a:r>
              <a:rPr lang="en-AU" dirty="0"/>
              <a:t> point.</a:t>
            </a:r>
          </a:p>
          <a:p>
            <a:endParaRPr lang="en-AU" dirty="0"/>
          </a:p>
        </p:txBody>
      </p:sp>
      <p:grpSp>
        <p:nvGrpSpPr>
          <p:cNvPr id="4" name="Group 3">
            <a:extLst>
              <a:ext uri="{FF2B5EF4-FFF2-40B4-BE49-F238E27FC236}">
                <a16:creationId xmlns:a16="http://schemas.microsoft.com/office/drawing/2014/main" id="{F8CF0D01-C724-25A4-3961-26EA0D25AD46}"/>
              </a:ext>
            </a:extLst>
          </p:cNvPr>
          <p:cNvGrpSpPr/>
          <p:nvPr/>
        </p:nvGrpSpPr>
        <p:grpSpPr>
          <a:xfrm>
            <a:off x="4334722" y="1441583"/>
            <a:ext cx="4809278" cy="4882797"/>
            <a:chOff x="0" y="0"/>
            <a:chExt cx="5419375" cy="6407321"/>
          </a:xfrm>
        </p:grpSpPr>
        <p:pic>
          <p:nvPicPr>
            <p:cNvPr id="5" name="Picture 4" descr="Chart, scatter chart&#10;&#10;Description automatically generated">
              <a:extLst>
                <a:ext uri="{FF2B5EF4-FFF2-40B4-BE49-F238E27FC236}">
                  <a16:creationId xmlns:a16="http://schemas.microsoft.com/office/drawing/2014/main" id="{20ABDAA2-F038-B528-2C3F-5ED9ADB976A6}"/>
                </a:ext>
              </a:extLst>
            </p:cNvPr>
            <p:cNvPicPr>
              <a:picLocks noChangeAspect="1"/>
            </p:cNvPicPr>
            <p:nvPr/>
          </p:nvPicPr>
          <p:blipFill>
            <a:blip r:embed="rId3"/>
            <a:stretch>
              <a:fillRect/>
            </a:stretch>
          </p:blipFill>
          <p:spPr>
            <a:xfrm>
              <a:off x="0" y="0"/>
              <a:ext cx="5321935" cy="3183890"/>
            </a:xfrm>
            <a:prstGeom prst="rect">
              <a:avLst/>
            </a:prstGeom>
          </p:spPr>
        </p:pic>
        <p:pic>
          <p:nvPicPr>
            <p:cNvPr id="6" name="Picture 5" descr="Chart, scatter chart&#10;&#10;Description automatically generated">
              <a:extLst>
                <a:ext uri="{FF2B5EF4-FFF2-40B4-BE49-F238E27FC236}">
                  <a16:creationId xmlns:a16="http://schemas.microsoft.com/office/drawing/2014/main" id="{B778686B-778E-FC1B-E764-BA62E2E3FF13}"/>
                </a:ext>
              </a:extLst>
            </p:cNvPr>
            <p:cNvPicPr>
              <a:picLocks noChangeAspect="1"/>
            </p:cNvPicPr>
            <p:nvPr/>
          </p:nvPicPr>
          <p:blipFill>
            <a:blip r:embed="rId4"/>
            <a:stretch>
              <a:fillRect/>
            </a:stretch>
          </p:blipFill>
          <p:spPr>
            <a:xfrm>
              <a:off x="95535" y="3166281"/>
              <a:ext cx="5323840" cy="3241040"/>
            </a:xfrm>
            <a:prstGeom prst="rect">
              <a:avLst/>
            </a:prstGeom>
          </p:spPr>
        </p:pic>
      </p:grpSp>
    </p:spTree>
    <p:extLst>
      <p:ext uri="{BB962C8B-B14F-4D97-AF65-F5344CB8AC3E}">
        <p14:creationId xmlns:p14="http://schemas.microsoft.com/office/powerpoint/2010/main" val="130694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4649-3589-3FAD-59F2-65D76E9B49E4}"/>
              </a:ext>
            </a:extLst>
          </p:cNvPr>
          <p:cNvSpPr>
            <a:spLocks noGrp="1"/>
          </p:cNvSpPr>
          <p:nvPr>
            <p:ph type="title"/>
          </p:nvPr>
        </p:nvSpPr>
        <p:spPr>
          <a:xfrm>
            <a:off x="539999" y="854534"/>
            <a:ext cx="7350933" cy="353377"/>
          </a:xfrm>
        </p:spPr>
        <p:txBody>
          <a:bodyPr/>
          <a:lstStyle/>
          <a:p>
            <a:r>
              <a:rPr lang="en-AU" dirty="0"/>
              <a:t>RDD model</a:t>
            </a:r>
          </a:p>
        </p:txBody>
      </p:sp>
      <p:sp>
        <p:nvSpPr>
          <p:cNvPr id="3" name="Content Placeholder 2">
            <a:extLst>
              <a:ext uri="{FF2B5EF4-FFF2-40B4-BE49-F238E27FC236}">
                <a16:creationId xmlns:a16="http://schemas.microsoft.com/office/drawing/2014/main" id="{EADEBDC3-D1EA-FE82-6873-9AD5CCD48BE3}"/>
              </a:ext>
            </a:extLst>
          </p:cNvPr>
          <p:cNvSpPr>
            <a:spLocks noGrp="1"/>
          </p:cNvSpPr>
          <p:nvPr>
            <p:ph idx="1"/>
          </p:nvPr>
        </p:nvSpPr>
        <p:spPr/>
        <p:txBody>
          <a:bodyPr/>
          <a:lstStyle/>
          <a:p>
            <a:r>
              <a:rPr lang="en-AU" b="1" dirty="0"/>
              <a:t>Sharp RDD test model </a:t>
            </a:r>
            <a:r>
              <a:rPr lang="en-AU" dirty="0"/>
              <a:t>for the impact of focal loan approval on the number of promotional messages:</a:t>
            </a:r>
          </a:p>
          <a:p>
            <a:pPr indent="0" algn="just">
              <a:lnSpc>
                <a:spcPct val="150000"/>
              </a:lnSpc>
              <a:spcAft>
                <a:spcPts val="1000"/>
              </a:spcAft>
              <a:buNone/>
            </a:pP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Message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α + β</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Post</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Post</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a:t>
            </a:r>
            <a:r>
              <a:rPr lang="en-US" sz="1800" i="1" baseline="30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Post</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3</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Post</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4</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a:t>
            </a:r>
            <a:r>
              <a:rPr lang="en-US" sz="1800" i="1" baseline="30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Post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5</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a:t>
            </a:r>
            <a:r>
              <a:rPr lang="en-US" sz="1800" i="1" dirty="0">
                <a:solidFill>
                  <a:srgbClr val="000000"/>
                </a:solidFill>
                <a:effectLst/>
                <a:latin typeface="Times New Roman" panose="02020603050405020304" pitchFamily="18" charset="0"/>
                <a:ea typeface="SimSun" panose="02010600030101010101" pitchFamily="2" charset="-122"/>
              </a:rPr>
              <a:t> β</a:t>
            </a:r>
            <a:r>
              <a:rPr lang="en-US" sz="1800" i="1" baseline="-25000" dirty="0">
                <a:solidFill>
                  <a:srgbClr val="000000"/>
                </a:solidFill>
                <a:effectLst/>
                <a:latin typeface="Times New Roman" panose="02020603050405020304" pitchFamily="18" charset="0"/>
                <a:ea typeface="SimSun" panose="02010600030101010101" pitchFamily="2" charset="-122"/>
              </a:rPr>
              <a:t>6</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Score</a:t>
            </a:r>
            <a:r>
              <a:rPr lang="en-US" sz="1800" i="1" baseline="30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Control</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Control Variables</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Post</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FE</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Fixed Effects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ε</a:t>
            </a:r>
          </a:p>
          <a:p>
            <a:pPr marL="628650" indent="-285750" algn="just">
              <a:lnSpc>
                <a:spcPct val="150000"/>
              </a:lnSpc>
              <a:spcAft>
                <a:spcPts val="1000"/>
              </a:spcAft>
            </a:pPr>
            <a:r>
              <a:rPr lang="en-US" sz="2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Restrict our sample to the range of </a:t>
            </a:r>
            <a:r>
              <a:rPr lang="en-US" sz="20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a:t>
            </a:r>
            <a:r>
              <a:rPr lang="en-US" sz="2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within</a:t>
            </a:r>
            <a:r>
              <a:rPr lang="en-US" sz="20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2000" b="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[-0.05,0.05] </a:t>
            </a:r>
            <a:r>
              <a:rPr lang="en-US" sz="2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or </a:t>
            </a:r>
            <a:r>
              <a:rPr lang="en-US" sz="2000" b="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[-0.1,0.1]</a:t>
            </a:r>
            <a:endParaRPr lang="en-US" sz="2000" b="1"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1445332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CE049-0CCA-58D0-D58E-34EEE6460700}"/>
              </a:ext>
            </a:extLst>
          </p:cNvPr>
          <p:cNvSpPr>
            <a:spLocks noGrp="1"/>
          </p:cNvSpPr>
          <p:nvPr>
            <p:ph type="title"/>
          </p:nvPr>
        </p:nvSpPr>
        <p:spPr/>
        <p:txBody>
          <a:bodyPr/>
          <a:lstStyle/>
          <a:p>
            <a:r>
              <a:rPr lang="en-AU" dirty="0"/>
              <a:t>RDD results</a:t>
            </a:r>
          </a:p>
        </p:txBody>
      </p:sp>
      <p:graphicFrame>
        <p:nvGraphicFramePr>
          <p:cNvPr id="5" name="Content Placeholder 4">
            <a:extLst>
              <a:ext uri="{FF2B5EF4-FFF2-40B4-BE49-F238E27FC236}">
                <a16:creationId xmlns:a16="http://schemas.microsoft.com/office/drawing/2014/main" id="{798F1C4F-C492-516D-9A79-4A5767258903}"/>
              </a:ext>
            </a:extLst>
          </p:cNvPr>
          <p:cNvGraphicFramePr>
            <a:graphicFrameLocks noGrp="1"/>
          </p:cNvGraphicFramePr>
          <p:nvPr>
            <p:ph idx="1"/>
            <p:extLst>
              <p:ext uri="{D42A27DB-BD31-4B8C-83A1-F6EECF244321}">
                <p14:modId xmlns:p14="http://schemas.microsoft.com/office/powerpoint/2010/main" val="1020356413"/>
              </p:ext>
            </p:extLst>
          </p:nvPr>
        </p:nvGraphicFramePr>
        <p:xfrm>
          <a:off x="540000" y="1571906"/>
          <a:ext cx="7924614" cy="3722376"/>
        </p:xfrm>
        <a:graphic>
          <a:graphicData uri="http://schemas.openxmlformats.org/drawingml/2006/table">
            <a:tbl>
              <a:tblPr firstRow="1" firstCol="1" bandRow="1"/>
              <a:tblGrid>
                <a:gridCol w="1834835">
                  <a:extLst>
                    <a:ext uri="{9D8B030D-6E8A-4147-A177-3AD203B41FA5}">
                      <a16:colId xmlns:a16="http://schemas.microsoft.com/office/drawing/2014/main" val="1823659135"/>
                    </a:ext>
                  </a:extLst>
                </a:gridCol>
                <a:gridCol w="1522232">
                  <a:extLst>
                    <a:ext uri="{9D8B030D-6E8A-4147-A177-3AD203B41FA5}">
                      <a16:colId xmlns:a16="http://schemas.microsoft.com/office/drawing/2014/main" val="915267559"/>
                    </a:ext>
                  </a:extLst>
                </a:gridCol>
                <a:gridCol w="1522232">
                  <a:extLst>
                    <a:ext uri="{9D8B030D-6E8A-4147-A177-3AD203B41FA5}">
                      <a16:colId xmlns:a16="http://schemas.microsoft.com/office/drawing/2014/main" val="3445724603"/>
                    </a:ext>
                  </a:extLst>
                </a:gridCol>
                <a:gridCol w="1522232">
                  <a:extLst>
                    <a:ext uri="{9D8B030D-6E8A-4147-A177-3AD203B41FA5}">
                      <a16:colId xmlns:a16="http://schemas.microsoft.com/office/drawing/2014/main" val="4016179024"/>
                    </a:ext>
                  </a:extLst>
                </a:gridCol>
                <a:gridCol w="1523083">
                  <a:extLst>
                    <a:ext uri="{9D8B030D-6E8A-4147-A177-3AD203B41FA5}">
                      <a16:colId xmlns:a16="http://schemas.microsoft.com/office/drawing/2014/main" val="556963216"/>
                    </a:ext>
                  </a:extLst>
                </a:gridCol>
              </a:tblGrid>
              <a:tr h="247776">
                <a:tc>
                  <a:txBody>
                    <a:bodyPr/>
                    <a:lstStyle/>
                    <a:p>
                      <a:pPr algn="l">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Message</a:t>
                      </a:r>
                      <a:r>
                        <a:rPr lang="en-US" sz="1200" i="1" baseline="-25000">
                          <a:effectLst/>
                          <a:latin typeface="Times New Roman" panose="02020603050405020304" pitchFamily="18" charset="0"/>
                          <a:ea typeface="SimSun" panose="02010600030101010101" pitchFamily="2" charset="-122"/>
                          <a:cs typeface="Cordia New" panose="020B0304020202020204" pitchFamily="34" charset="-34"/>
                        </a:rPr>
                        <a:t> Passive</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Message</a:t>
                      </a:r>
                      <a:r>
                        <a:rPr lang="en-US" sz="1200" i="1" baseline="-25000">
                          <a:effectLst/>
                          <a:latin typeface="Times New Roman" panose="02020603050405020304" pitchFamily="18" charset="0"/>
                          <a:ea typeface="SimSun" panose="02010600030101010101" pitchFamily="2" charset="-122"/>
                          <a:cs typeface="Cordia New" panose="020B0304020202020204" pitchFamily="34" charset="-34"/>
                        </a:rPr>
                        <a:t> Proactive</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extLst>
                  <a:ext uri="{0D108BD9-81ED-4DB2-BD59-A6C34878D82A}">
                    <a16:rowId xmlns:a16="http://schemas.microsoft.com/office/drawing/2014/main" val="3475431354"/>
                  </a:ext>
                </a:extLst>
              </a:tr>
              <a:tr h="247776">
                <a:tc>
                  <a:txBody>
                    <a:bodyPr/>
                    <a:lstStyle/>
                    <a:p>
                      <a:pPr algn="l">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Score</a:t>
                      </a:r>
                      <a:r>
                        <a:rPr lang="en-US" sz="1200">
                          <a:effectLst/>
                          <a:latin typeface="Times New Roman" panose="02020603050405020304" pitchFamily="18" charset="0"/>
                          <a:ea typeface="SimSun" panose="02010600030101010101" pitchFamily="2" charset="-122"/>
                          <a:cs typeface="Cordia New" panose="020B0304020202020204" pitchFamily="34" charset="-34"/>
                        </a:rPr>
                        <a:t> in [-0.05, 0.05]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Score</a:t>
                      </a:r>
                      <a:r>
                        <a:rPr lang="en-US" sz="1200">
                          <a:effectLst/>
                          <a:latin typeface="Times New Roman" panose="02020603050405020304" pitchFamily="18" charset="0"/>
                          <a:ea typeface="SimSun" panose="02010600030101010101" pitchFamily="2" charset="-122"/>
                          <a:cs typeface="Cordia New" panose="020B0304020202020204" pitchFamily="34" charset="-34"/>
                        </a:rPr>
                        <a:t> in [-0.1, 0.1]</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Score</a:t>
                      </a:r>
                      <a:r>
                        <a:rPr lang="en-US" sz="1200">
                          <a:effectLst/>
                          <a:latin typeface="Times New Roman" panose="02020603050405020304" pitchFamily="18" charset="0"/>
                          <a:ea typeface="SimSun" panose="02010600030101010101" pitchFamily="2" charset="-122"/>
                          <a:cs typeface="Cordia New" panose="020B0304020202020204" pitchFamily="34" charset="-34"/>
                        </a:rPr>
                        <a:t> in [-0.05, 0.05]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Score</a:t>
                      </a:r>
                      <a:r>
                        <a:rPr lang="en-US" sz="1200">
                          <a:effectLst/>
                          <a:latin typeface="Times New Roman" panose="02020603050405020304" pitchFamily="18" charset="0"/>
                          <a:ea typeface="SimSun" panose="02010600030101010101" pitchFamily="2" charset="-122"/>
                          <a:cs typeface="Cordia New" panose="020B0304020202020204" pitchFamily="34" charset="-34"/>
                        </a:rPr>
                        <a:t> in [-0.1, 0.1]</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04978008"/>
                  </a:ext>
                </a:extLst>
              </a:tr>
              <a:tr h="247776">
                <a:tc>
                  <a:txBody>
                    <a:bodyPr/>
                    <a:lstStyle/>
                    <a:p>
                      <a:pPr algn="l">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(2)</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(3)</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(4)</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862251"/>
                  </a:ext>
                </a:extLst>
              </a:tr>
              <a:tr h="248254">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Approval×Post</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0.023***</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0.016***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-0.007</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-0.012***</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28423588"/>
                  </a:ext>
                </a:extLst>
              </a:tr>
              <a:tr h="248254">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(2.805)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(2.730)</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(-1.449)</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(-3.724)</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3795984811"/>
                  </a:ext>
                </a:extLst>
              </a:tr>
              <a:tr h="248254">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Score×Post</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-1.712***</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-0.075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0.006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0.221*</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3503904277"/>
                  </a:ext>
                </a:extLst>
              </a:tr>
              <a:tr h="248254">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(-2.940)</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(-0.379)</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(0.022)</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(1.879)</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3445039418"/>
                  </a:ext>
                </a:extLst>
              </a:tr>
              <a:tr h="248254">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Score</a:t>
                      </a:r>
                      <a:r>
                        <a:rPr lang="en-US" sz="1200" i="1" baseline="30000">
                          <a:effectLst/>
                          <a:latin typeface="Times New Roman" panose="02020603050405020304" pitchFamily="18" charset="0"/>
                          <a:ea typeface="Times New Roman" panose="02020603050405020304" pitchFamily="18" charset="0"/>
                          <a:cs typeface="Cordia New" panose="020B0304020202020204" pitchFamily="34" charset="-34"/>
                        </a:rPr>
                        <a:t>2</a:t>
                      </a: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×Post</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-43.396***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-0.966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-3.028</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1.985*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1171257728"/>
                  </a:ext>
                </a:extLst>
              </a:tr>
              <a:tr h="248254">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(-3.824)</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(-0.493)</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(0.090)</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(1.735)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3423703346"/>
                  </a:ext>
                </a:extLst>
              </a:tr>
              <a:tr h="248254">
                <a:tc>
                  <a:txBody>
                    <a:bodyPr/>
                    <a:lstStyle/>
                    <a:p>
                      <a:pPr algn="l">
                        <a:lnSpc>
                          <a:spcPct val="115000"/>
                        </a:lnSpc>
                        <a:spcAft>
                          <a:spcPts val="1000"/>
                        </a:spcAft>
                      </a:pPr>
                      <a:r>
                        <a:rPr lang="en-US" sz="1200" i="1" dirty="0" err="1">
                          <a:effectLst/>
                          <a:latin typeface="Times New Roman" panose="02020603050405020304" pitchFamily="18" charset="0"/>
                          <a:ea typeface="Times New Roman" panose="02020603050405020304" pitchFamily="18" charset="0"/>
                          <a:cs typeface="Cordia New" panose="020B0304020202020204" pitchFamily="34" charset="-34"/>
                        </a:rPr>
                        <a:t>Approval×Score×Post</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3.056***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0.437</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-1.496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-0.088</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1082321369"/>
                  </a:ext>
                </a:extLst>
              </a:tr>
              <a:tr h="248254">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(4.236)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(1.711)</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(-0.199)</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(-0.601)</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193452451"/>
                  </a:ext>
                </a:extLst>
              </a:tr>
              <a:tr h="248254">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A</a:t>
                      </a:r>
                      <a:r>
                        <a:rPr lang="en-US" sz="1200" i="1" kern="1200" dirty="0">
                          <a:solidFill>
                            <a:schemeClr val="tx1"/>
                          </a:solidFill>
                          <a:effectLst/>
                          <a:latin typeface="Times New Roman" panose="02020603050405020304" pitchFamily="18" charset="0"/>
                          <a:ea typeface="Times New Roman" panose="02020603050405020304" pitchFamily="18" charset="0"/>
                          <a:cs typeface="Cordia New" panose="020B0304020202020204" pitchFamily="34" charset="-34"/>
                        </a:rPr>
                        <a:t>pproval</a:t>
                      </a: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×Score</a:t>
                      </a:r>
                      <a:r>
                        <a:rPr lang="en-US" sz="1200" i="1" baseline="30000" dirty="0">
                          <a:effectLst/>
                          <a:latin typeface="Times New Roman" panose="02020603050405020304" pitchFamily="18" charset="0"/>
                          <a:ea typeface="Times New Roman" panose="02020603050405020304" pitchFamily="18" charset="0"/>
                          <a:cs typeface="Cordia New" panose="020B0304020202020204" pitchFamily="34" charset="-34"/>
                        </a:rPr>
                        <a:t>2</a:t>
                      </a: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×Post</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11.603</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-3.365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-1.496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-4.034***</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35471017"/>
                  </a:ext>
                </a:extLst>
              </a:tr>
              <a:tr h="248254">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(0.792)</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(-1.302)</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(-0.199)</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(-2.773)</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2441221123"/>
                  </a:ext>
                </a:extLst>
              </a:tr>
              <a:tr h="248254">
                <a:tc>
                  <a:txBody>
                    <a:bodyPr/>
                    <a:lstStyle/>
                    <a:p>
                      <a:pPr algn="l">
                        <a:lnSpc>
                          <a:spcPct val="115000"/>
                        </a:lnSpc>
                        <a:spcAft>
                          <a:spcPts val="1000"/>
                        </a:spcAft>
                      </a:pPr>
                      <a:r>
                        <a:rPr lang="en-AU" sz="1200" i="1" kern="1200" dirty="0">
                          <a:solidFill>
                            <a:schemeClr val="tx1"/>
                          </a:solidFill>
                          <a:effectLst/>
                          <a:latin typeface="Times New Roman" panose="02020603050405020304" pitchFamily="18" charset="0"/>
                          <a:ea typeface="SimSun" panose="02010600030101010101" pitchFamily="2" charset="-122"/>
                          <a:cs typeface="Cordia New" panose="020B0304020202020204" pitchFamily="34" charset="-34"/>
                        </a:rPr>
                        <a:t>Controls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extLst>
                  <a:ext uri="{0D108BD9-81ED-4DB2-BD59-A6C34878D82A}">
                    <a16:rowId xmlns:a16="http://schemas.microsoft.com/office/drawing/2014/main" val="2974607263"/>
                  </a:ext>
                </a:extLst>
              </a:tr>
              <a:tr h="248254">
                <a:tc>
                  <a:txBody>
                    <a:bodyPr/>
                    <a:lstStyle/>
                    <a:p>
                      <a:pPr algn="l">
                        <a:lnSpc>
                          <a:spcPct val="115000"/>
                        </a:lnSpc>
                        <a:spcAft>
                          <a:spcPts val="1000"/>
                        </a:spcAft>
                      </a:pPr>
                      <a:r>
                        <a:rPr lang="en-US" altLang="zh-CN" sz="1200" i="1" kern="1200" dirty="0">
                          <a:solidFill>
                            <a:schemeClr val="tx1"/>
                          </a:solidFill>
                          <a:effectLst/>
                          <a:latin typeface="Times New Roman" panose="02020603050405020304" pitchFamily="18" charset="0"/>
                          <a:ea typeface="SimSun" panose="02010600030101010101" pitchFamily="2" charset="-122"/>
                          <a:cs typeface="Cordia New" panose="020B0304020202020204" pitchFamily="34" charset="-34"/>
                        </a:rPr>
                        <a:t>O</a:t>
                      </a:r>
                      <a:r>
                        <a:rPr lang="en-AU" sz="1200" i="1" kern="1200" dirty="0">
                          <a:solidFill>
                            <a:schemeClr val="tx1"/>
                          </a:solidFill>
                          <a:effectLst/>
                          <a:latin typeface="Times New Roman" panose="02020603050405020304" pitchFamily="18" charset="0"/>
                          <a:ea typeface="SimSun" panose="02010600030101010101" pitchFamily="2" charset="-122"/>
                          <a:cs typeface="Cordia New" panose="020B0304020202020204" pitchFamily="34" charset="-34"/>
                        </a:rPr>
                        <a:t>bs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633,150</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1,296,330</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633,150</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1,296,330</a:t>
                      </a:r>
                    </a:p>
                  </a:txBody>
                  <a:tcPr marL="68580" marR="68580" marT="0" marB="0" anchor="ctr">
                    <a:lnL>
                      <a:noFill/>
                    </a:lnL>
                    <a:lnR>
                      <a:noFill/>
                    </a:lnR>
                    <a:lnT>
                      <a:noFill/>
                    </a:lnT>
                    <a:lnB>
                      <a:noFill/>
                    </a:lnB>
                  </a:tcPr>
                </a:tc>
                <a:extLst>
                  <a:ext uri="{0D108BD9-81ED-4DB2-BD59-A6C34878D82A}">
                    <a16:rowId xmlns:a16="http://schemas.microsoft.com/office/drawing/2014/main" val="3219899602"/>
                  </a:ext>
                </a:extLst>
              </a:tr>
            </a:tbl>
          </a:graphicData>
        </a:graphic>
      </p:graphicFrame>
      <p:sp>
        <p:nvSpPr>
          <p:cNvPr id="6" name="Rectangle: Rounded Corners 5">
            <a:extLst>
              <a:ext uri="{FF2B5EF4-FFF2-40B4-BE49-F238E27FC236}">
                <a16:creationId xmlns:a16="http://schemas.microsoft.com/office/drawing/2014/main" id="{9A1A4AAA-86BA-4EAA-935C-DD70CB2B4352}"/>
              </a:ext>
            </a:extLst>
          </p:cNvPr>
          <p:cNvSpPr/>
          <p:nvPr/>
        </p:nvSpPr>
        <p:spPr>
          <a:xfrm>
            <a:off x="2540000" y="2348089"/>
            <a:ext cx="5791200" cy="4741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9AEAB83-8D92-5D0D-61DF-46ED37B98D12}"/>
              </a:ext>
            </a:extLst>
          </p:cNvPr>
          <p:cNvSpPr txBox="1"/>
          <p:nvPr/>
        </p:nvSpPr>
        <p:spPr>
          <a:xfrm>
            <a:off x="632178" y="5373511"/>
            <a:ext cx="7699022" cy="646331"/>
          </a:xfrm>
          <a:prstGeom prst="rect">
            <a:avLst/>
          </a:prstGeom>
          <a:noFill/>
        </p:spPr>
        <p:txBody>
          <a:bodyPr wrap="square" rtlCol="0">
            <a:spAutoFit/>
          </a:bodyPr>
          <a:lstStyle/>
          <a:p>
            <a:pPr marL="285750" indent="-285750">
              <a:buFont typeface="Arial" panose="020B0604020202020204" pitchFamily="34" charset="0"/>
              <a:buChar char="•"/>
            </a:pPr>
            <a:r>
              <a:rPr lang="en-AU" dirty="0"/>
              <a:t>The loan approval by the focal lender significantly increases the number of passive promotional messages.</a:t>
            </a:r>
          </a:p>
        </p:txBody>
      </p:sp>
    </p:spTree>
    <p:extLst>
      <p:ext uri="{BB962C8B-B14F-4D97-AF65-F5344CB8AC3E}">
        <p14:creationId xmlns:p14="http://schemas.microsoft.com/office/powerpoint/2010/main" val="121080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2400" dirty="0"/>
              <a:t>Big Data Enables Targeted Marketing</a:t>
            </a:r>
            <a:endParaRPr lang="en-AU" sz="2400" dirty="0"/>
          </a:p>
        </p:txBody>
      </p:sp>
      <p:sp>
        <p:nvSpPr>
          <p:cNvPr id="4" name="Content Placeholder 3"/>
          <p:cNvSpPr>
            <a:spLocks noGrp="1"/>
          </p:cNvSpPr>
          <p:nvPr>
            <p:ph idx="1"/>
          </p:nvPr>
        </p:nvSpPr>
        <p:spPr>
          <a:xfrm>
            <a:off x="615501" y="1620000"/>
            <a:ext cx="5568731" cy="4525963"/>
          </a:xfrm>
        </p:spPr>
        <p:txBody>
          <a:bodyPr>
            <a:normAutofit/>
          </a:bodyPr>
          <a:lstStyle/>
          <a:p>
            <a:pPr marL="342900" indent="-342900" algn="just">
              <a:buFont typeface="Arial" panose="020B0604020202020204" pitchFamily="34" charset="0"/>
              <a:buChar char="•"/>
            </a:pPr>
            <a:r>
              <a:rPr lang="en-US" altLang="zh-CN" sz="2000" dirty="0">
                <a:latin typeface="Constantia" panose="02030602050306030303" pitchFamily="18" charset="0"/>
              </a:rPr>
              <a:t>How Big Data Is Helping Advertisers Solve Problems ?(a Forbes article)</a:t>
            </a:r>
          </a:p>
          <a:p>
            <a:pPr lvl="1" algn="just">
              <a:buFont typeface="Arial" panose="020B0604020202020204" pitchFamily="34" charset="0"/>
              <a:buChar char="•"/>
            </a:pPr>
            <a:r>
              <a:rPr lang="en-US" altLang="zh-CN" sz="1600" dirty="0">
                <a:latin typeface="Constantia" panose="02030602050306030303" pitchFamily="18" charset="0"/>
              </a:rPr>
              <a:t>Receiving Data Analysis In Real Time</a:t>
            </a:r>
          </a:p>
          <a:p>
            <a:pPr lvl="1" algn="just">
              <a:buFont typeface="Arial" panose="020B0604020202020204" pitchFamily="34" charset="0"/>
              <a:buChar char="•"/>
            </a:pPr>
            <a:r>
              <a:rPr lang="en-US" altLang="zh-CN" sz="1600" dirty="0">
                <a:latin typeface="Constantia" panose="02030602050306030303" pitchFamily="18" charset="0"/>
              </a:rPr>
              <a:t>Enabling Targeted Advertising</a:t>
            </a:r>
          </a:p>
          <a:p>
            <a:pPr lvl="1" algn="just">
              <a:buFont typeface="Arial" panose="020B0604020202020204" pitchFamily="34" charset="0"/>
              <a:buChar char="•"/>
            </a:pPr>
            <a:r>
              <a:rPr lang="en-US" altLang="zh-CN" sz="1600" dirty="0">
                <a:latin typeface="Constantia" panose="02030602050306030303" pitchFamily="18" charset="0"/>
              </a:rPr>
              <a:t>Analyzing Customer Insights</a:t>
            </a:r>
          </a:p>
          <a:p>
            <a:pPr lvl="1" algn="just">
              <a:buFont typeface="Arial" panose="020B0604020202020204" pitchFamily="34" charset="0"/>
              <a:buChar char="•"/>
            </a:pPr>
            <a:r>
              <a:rPr lang="en-US" altLang="zh-CN" sz="1600" dirty="0">
                <a:latin typeface="Constantia" panose="02030602050306030303" pitchFamily="18" charset="0"/>
              </a:rPr>
              <a:t>Creating Relevant Content</a:t>
            </a:r>
          </a:p>
          <a:p>
            <a:pPr algn="just"/>
            <a:r>
              <a:rPr lang="en-US" altLang="zh-CN" sz="2000" dirty="0">
                <a:latin typeface="Constantia" panose="02030602050306030303" pitchFamily="18" charset="0"/>
              </a:rPr>
              <a:t>Such algorithm is widely used in social apps and shopping apps. </a:t>
            </a:r>
          </a:p>
          <a:p>
            <a:pPr lvl="1" algn="just"/>
            <a:r>
              <a:rPr lang="en-US" altLang="zh-CN" dirty="0">
                <a:latin typeface="Constantia" panose="02030602050306030303" pitchFamily="18" charset="0"/>
              </a:rPr>
              <a:t>Meta (Facebook) was fined €390m for targeted ads in Europe in Jan 2023</a:t>
            </a:r>
          </a:p>
          <a:p>
            <a:pPr algn="just"/>
            <a:r>
              <a:rPr lang="en-US" altLang="zh-CN" sz="2000" dirty="0">
                <a:latin typeface="Constantia" panose="02030602050306030303" pitchFamily="18" charset="0"/>
              </a:rPr>
              <a:t>A reported example: One customer is chatting with his friend about </a:t>
            </a:r>
            <a:r>
              <a:rPr lang="en-US" altLang="zh-CN" sz="2000" dirty="0" err="1">
                <a:latin typeface="Constantia" panose="02030602050306030303" pitchFamily="18" charset="0"/>
              </a:rPr>
              <a:t>robo</a:t>
            </a:r>
            <a:r>
              <a:rPr lang="en-US" altLang="zh-CN" sz="2000" dirty="0">
                <a:latin typeface="Constantia" panose="02030602050306030303" pitchFamily="18" charset="0"/>
              </a:rPr>
              <a:t>-vacuum in an office chatting app, and later  find the advertisement in his WeChat Moments Circle.</a:t>
            </a:r>
          </a:p>
          <a:p>
            <a:pPr lvl="1" algn="just">
              <a:buFont typeface="Arial" panose="020B0604020202020204" pitchFamily="34" charset="0"/>
              <a:buChar char="•"/>
            </a:pPr>
            <a:endParaRPr lang="en-US" altLang="zh-CN" sz="2000" dirty="0">
              <a:latin typeface="Constantia" panose="02030602050306030303" pitchFamily="18" charset="0"/>
            </a:endParaRPr>
          </a:p>
          <a:p>
            <a:pPr marL="342900" indent="-342900" algn="just">
              <a:buFont typeface="Arial" panose="020B0604020202020204" pitchFamily="34" charset="0"/>
              <a:buChar char="•"/>
            </a:pPr>
            <a:endParaRPr lang="en-US" altLang="zh-CN" sz="2000" dirty="0">
              <a:latin typeface="Constantia" panose="02030602050306030303" pitchFamily="18" charset="0"/>
            </a:endParaRPr>
          </a:p>
          <a:p>
            <a:pPr marL="342900" indent="-342900" algn="just">
              <a:buFont typeface="Arial" panose="020B0604020202020204" pitchFamily="34" charset="0"/>
              <a:buChar char="•"/>
            </a:pPr>
            <a:endParaRPr lang="en-US" altLang="zh-CN" sz="2000" dirty="0">
              <a:latin typeface="Constantia" panose="02030602050306030303" pitchFamily="18" charset="0"/>
            </a:endParaRPr>
          </a:p>
          <a:p>
            <a:pPr marL="342900" indent="-342900" algn="just">
              <a:buFont typeface="Arial" panose="020B0604020202020204" pitchFamily="34" charset="0"/>
              <a:buChar char="•"/>
            </a:pPr>
            <a:endParaRPr lang="en-US" altLang="zh-CN" sz="2000" dirty="0">
              <a:latin typeface="Constantia" panose="02030602050306030303" pitchFamily="18" charset="0"/>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2</a:t>
            </a:fld>
            <a:endParaRPr lang="en-AU"/>
          </a:p>
        </p:txBody>
      </p:sp>
      <p:pic>
        <p:nvPicPr>
          <p:cNvPr id="11" name="Picture 10" descr="A screenshot of a device&#10;&#10;Description automatically generated with low confidence">
            <a:extLst>
              <a:ext uri="{FF2B5EF4-FFF2-40B4-BE49-F238E27FC236}">
                <a16:creationId xmlns:a16="http://schemas.microsoft.com/office/drawing/2014/main" id="{05B91675-BB71-1718-9255-4A0ADEF10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1" y="1428774"/>
            <a:ext cx="2386582" cy="4717189"/>
          </a:xfrm>
          <a:prstGeom prst="rect">
            <a:avLst/>
          </a:prstGeom>
        </p:spPr>
      </p:pic>
    </p:spTree>
    <p:extLst>
      <p:ext uri="{BB962C8B-B14F-4D97-AF65-F5344CB8AC3E}">
        <p14:creationId xmlns:p14="http://schemas.microsoft.com/office/powerpoint/2010/main" val="59540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D5B5-D9CC-303E-271C-F1A292790CB5}"/>
              </a:ext>
            </a:extLst>
          </p:cNvPr>
          <p:cNvSpPr>
            <a:spLocks noGrp="1"/>
          </p:cNvSpPr>
          <p:nvPr>
            <p:ph type="title"/>
          </p:nvPr>
        </p:nvSpPr>
        <p:spPr/>
        <p:txBody>
          <a:bodyPr/>
          <a:lstStyle/>
          <a:p>
            <a:r>
              <a:rPr lang="en-AU" dirty="0"/>
              <a:t>Tests of Consequences</a:t>
            </a:r>
          </a:p>
        </p:txBody>
      </p:sp>
      <p:pic>
        <p:nvPicPr>
          <p:cNvPr id="4" name="Content Placeholder 3">
            <a:extLst>
              <a:ext uri="{FF2B5EF4-FFF2-40B4-BE49-F238E27FC236}">
                <a16:creationId xmlns:a16="http://schemas.microsoft.com/office/drawing/2014/main" id="{8907FD40-1B4D-EBD1-E6BC-065CEE36E15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1493" y="3007137"/>
            <a:ext cx="8101013" cy="3131796"/>
          </a:xfrm>
          <a:prstGeom prst="rect">
            <a:avLst/>
          </a:prstGeom>
          <a:noFill/>
          <a:ln>
            <a:noFill/>
          </a:ln>
        </p:spPr>
      </p:pic>
      <p:sp>
        <p:nvSpPr>
          <p:cNvPr id="5" name="TextBox 4">
            <a:extLst>
              <a:ext uri="{FF2B5EF4-FFF2-40B4-BE49-F238E27FC236}">
                <a16:creationId xmlns:a16="http://schemas.microsoft.com/office/drawing/2014/main" id="{F67EA2CE-2B15-4C86-600F-C28BA00F59C8}"/>
              </a:ext>
            </a:extLst>
          </p:cNvPr>
          <p:cNvSpPr txBox="1"/>
          <p:nvPr/>
        </p:nvSpPr>
        <p:spPr>
          <a:xfrm>
            <a:off x="521493" y="1621556"/>
            <a:ext cx="8001618" cy="923330"/>
          </a:xfrm>
          <a:prstGeom prst="rect">
            <a:avLst/>
          </a:prstGeom>
          <a:noFill/>
        </p:spPr>
        <p:txBody>
          <a:bodyPr wrap="square" rtlCol="0">
            <a:spAutoFit/>
          </a:bodyPr>
          <a:lstStyle/>
          <a:p>
            <a:r>
              <a:rPr lang="en-AU" dirty="0"/>
              <a:t>Tests of consequences: New loan registration, personal consumption, new loan delinquency.</a:t>
            </a:r>
          </a:p>
          <a:p>
            <a:endParaRPr lang="en-AU" dirty="0"/>
          </a:p>
        </p:txBody>
      </p:sp>
    </p:spTree>
    <p:extLst>
      <p:ext uri="{BB962C8B-B14F-4D97-AF65-F5344CB8AC3E}">
        <p14:creationId xmlns:p14="http://schemas.microsoft.com/office/powerpoint/2010/main" val="36412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A3DA-27AB-8886-1F9D-A07AFEB12EFF}"/>
              </a:ext>
            </a:extLst>
          </p:cNvPr>
          <p:cNvSpPr>
            <a:spLocks noGrp="1"/>
          </p:cNvSpPr>
          <p:nvPr>
            <p:ph type="title"/>
          </p:nvPr>
        </p:nvSpPr>
        <p:spPr/>
        <p:txBody>
          <a:bodyPr/>
          <a:lstStyle/>
          <a:p>
            <a:r>
              <a:rPr lang="en-AU" dirty="0"/>
              <a:t>New loan registration</a:t>
            </a:r>
          </a:p>
        </p:txBody>
      </p:sp>
      <p:sp>
        <p:nvSpPr>
          <p:cNvPr id="3" name="Content Placeholder 2">
            <a:extLst>
              <a:ext uri="{FF2B5EF4-FFF2-40B4-BE49-F238E27FC236}">
                <a16:creationId xmlns:a16="http://schemas.microsoft.com/office/drawing/2014/main" id="{9089ED08-E0FF-19F6-6B16-395EBD295774}"/>
              </a:ext>
            </a:extLst>
          </p:cNvPr>
          <p:cNvSpPr>
            <a:spLocks noGrp="1"/>
          </p:cNvSpPr>
          <p:nvPr>
            <p:ph idx="1"/>
          </p:nvPr>
        </p:nvSpPr>
        <p:spPr/>
        <p:txBody>
          <a:bodyPr/>
          <a:lstStyle/>
          <a:p>
            <a:r>
              <a:rPr lang="en-AU" dirty="0"/>
              <a:t>Sample starts from day s+91, </a:t>
            </a:r>
            <a:r>
              <a:rPr lang="en-AU" i="1" dirty="0"/>
              <a:t>Score</a:t>
            </a:r>
            <a:r>
              <a:rPr lang="en-AU" dirty="0"/>
              <a:t> range [-0.05,0.05]</a:t>
            </a:r>
          </a:p>
          <a:p>
            <a:r>
              <a:rPr lang="en-AU" dirty="0"/>
              <a:t>IV approach, taking advantage of sharp RDD</a:t>
            </a:r>
          </a:p>
          <a:p>
            <a:r>
              <a:rPr lang="en-AU" dirty="0"/>
              <a:t>Stage 1:</a:t>
            </a:r>
          </a:p>
          <a:p>
            <a:pPr marL="0" indent="0" algn="ctr">
              <a:buNone/>
            </a:pPr>
            <a:r>
              <a:rPr lang="en-US" sz="1800" b="1"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b="1" i="1" baseline="-25000" dirty="0">
                <a:effectLst/>
                <a:latin typeface="Times New Roman" panose="02020603050405020304" pitchFamily="18" charset="0"/>
                <a:ea typeface="SimSun" panose="02010600030101010101" pitchFamily="2" charset="-122"/>
                <a:cs typeface="Cordia New" panose="020B0304020202020204" pitchFamily="34" charset="-34"/>
              </a:rPr>
              <a:t> Passive, Week</a:t>
            </a:r>
            <a:r>
              <a:rPr lang="en-US" sz="1800" b="1"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α</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11</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13</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a:t>
            </a:r>
            <a:r>
              <a:rPr lang="en-US" sz="1800" i="1" baseline="30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Control</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Control Variables</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FE</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Fixed Effects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ε</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endParaRPr lang="en-AU" sz="1800" dirty="0">
              <a:effectLst/>
              <a:latin typeface="Calibri" panose="020F0502020204030204" pitchFamily="34" charset="0"/>
              <a:ea typeface="SimSun" panose="02010600030101010101" pitchFamily="2" charset="-122"/>
              <a:cs typeface="Cordia New" panose="020B0304020202020204" pitchFamily="34" charset="-34"/>
            </a:endParaRPr>
          </a:p>
          <a:p>
            <a:pPr marL="0" indent="0">
              <a:buNone/>
            </a:pPr>
            <a:r>
              <a:rPr lang="en-US" sz="1800" i="1" dirty="0">
                <a:effectLst/>
                <a:latin typeface="Times New Roman" panose="02020603050405020304" pitchFamily="18" charset="0"/>
                <a:ea typeface="SimSun" panose="02010600030101010101" pitchFamily="2" charset="-122"/>
                <a:cs typeface="Cordia New" panose="020B0304020202020204" pitchFamily="34" charset="-34"/>
              </a:rPr>
              <a:t>    Message</a:t>
            </a:r>
            <a:r>
              <a:rPr lang="en-US" sz="1800" i="1" baseline="-25000" dirty="0">
                <a:effectLst/>
                <a:latin typeface="Times New Roman" panose="02020603050405020304" pitchFamily="18" charset="0"/>
                <a:ea typeface="SimSun" panose="02010600030101010101" pitchFamily="2" charset="-122"/>
                <a:cs typeface="Cordia New" panose="020B0304020202020204" pitchFamily="34" charset="-34"/>
              </a:rPr>
              <a:t> Passive, Week </a:t>
            </a:r>
            <a:r>
              <a:rPr lang="en-US" dirty="0"/>
              <a:t>: passive promotional messages in the previous 7 days.</a:t>
            </a:r>
            <a:endParaRPr lang="en-AU" dirty="0"/>
          </a:p>
          <a:p>
            <a:r>
              <a:rPr lang="en-AU" dirty="0"/>
              <a:t>Stage 2:</a:t>
            </a:r>
          </a:p>
          <a:p>
            <a:pPr marL="0" indent="0" algn="ctr">
              <a:lnSpc>
                <a:spcPct val="150000"/>
              </a:lnSpc>
              <a:spcAft>
                <a:spcPts val="1000"/>
              </a:spcAft>
              <a:buNone/>
            </a:pPr>
            <a:r>
              <a:rPr lang="en-US" sz="1800" i="1" dirty="0">
                <a:effectLst/>
                <a:latin typeface="Times New Roman" panose="02020603050405020304" pitchFamily="18" charset="0"/>
                <a:ea typeface="SimSun" panose="02010600030101010101" pitchFamily="2" charset="-122"/>
                <a:cs typeface="Cordia New" panose="020B0304020202020204" pitchFamily="34" charset="-34"/>
              </a:rPr>
              <a:t>Loan Registration=</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α</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21</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b="1"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b="1" i="1" baseline="-25000" dirty="0">
                <a:effectLst/>
                <a:latin typeface="Times New Roman" panose="02020603050405020304" pitchFamily="18" charset="0"/>
                <a:ea typeface="SimSun" panose="02010600030101010101" pitchFamily="2" charset="-122"/>
                <a:cs typeface="Cordia New" panose="020B0304020202020204" pitchFamily="34" charset="-34"/>
              </a:rPr>
              <a:t> Passive, Predicted</a:t>
            </a:r>
            <a:r>
              <a:rPr lang="en-US" sz="1800" b="1"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23</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Approval</a:t>
            </a:r>
            <a:r>
              <a:rPr lang="en-US" sz="1800" dirty="0">
                <a:solidFill>
                  <a:srgbClr val="000000"/>
                </a:solidFill>
                <a:effectLst/>
                <a:latin typeface="Times New Roman" panose="02020603050405020304" pitchFamily="18" charset="0"/>
                <a:ea typeface="SimSun" panose="02010600030101010101" pitchFamily="2" charset="-122"/>
              </a:rPr>
              <a:t>×</a:t>
            </a:r>
            <a:r>
              <a:rPr lang="en-US" sz="1800" i="1" dirty="0">
                <a:solidFill>
                  <a:srgbClr val="000000"/>
                </a:solidFill>
                <a:effectLst/>
                <a:latin typeface="Times New Roman" panose="02020603050405020304" pitchFamily="18" charset="0"/>
                <a:ea typeface="SimSun" panose="02010600030101010101" pitchFamily="2" charset="-122"/>
              </a:rPr>
              <a:t>Score</a:t>
            </a:r>
            <a:r>
              <a:rPr lang="en-US" sz="1800" i="1" baseline="30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Control</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Control Variables</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FE</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Fixed Effects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ε</a:t>
            </a:r>
            <a:endParaRPr lang="en-AU" dirty="0"/>
          </a:p>
          <a:p>
            <a:pPr marL="0" indent="0">
              <a:buNone/>
            </a:pPr>
            <a:r>
              <a:rPr lang="en-US" sz="1800" i="1" dirty="0">
                <a:effectLst/>
                <a:latin typeface="Times New Roman" panose="02020603050405020304" pitchFamily="18" charset="0"/>
                <a:ea typeface="SimSun" panose="02010600030101010101" pitchFamily="2" charset="-122"/>
                <a:cs typeface="Cordia New" panose="020B0304020202020204" pitchFamily="34" charset="-34"/>
              </a:rPr>
              <a:t>    Message</a:t>
            </a:r>
            <a:r>
              <a:rPr lang="en-US" sz="1800" i="1" baseline="-25000" dirty="0">
                <a:effectLst/>
                <a:latin typeface="Times New Roman" panose="02020603050405020304" pitchFamily="18" charset="0"/>
                <a:ea typeface="SimSun" panose="02010600030101010101" pitchFamily="2" charset="-122"/>
                <a:cs typeface="Cordia New" panose="020B0304020202020204" pitchFamily="34" charset="-34"/>
              </a:rPr>
              <a:t> Passive, Predicted</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dirty="0"/>
              <a:t>: fitted value </a:t>
            </a:r>
            <a:r>
              <a:rPr lang="en-US" sz="1800"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i="1" baseline="-25000" dirty="0">
                <a:effectLst/>
                <a:latin typeface="Times New Roman" panose="02020603050405020304" pitchFamily="18" charset="0"/>
                <a:ea typeface="SimSun" panose="02010600030101010101" pitchFamily="2" charset="-122"/>
                <a:cs typeface="Cordia New" panose="020B0304020202020204" pitchFamily="34" charset="-34"/>
              </a:rPr>
              <a:t> Passive, Week  </a:t>
            </a:r>
            <a:r>
              <a:rPr lang="en-US" dirty="0"/>
              <a:t>of </a:t>
            </a:r>
            <a:r>
              <a:rPr lang="en-US" sz="1800"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i="1" baseline="-25000" dirty="0">
                <a:effectLst/>
                <a:latin typeface="Times New Roman" panose="02020603050405020304" pitchFamily="18" charset="0"/>
                <a:ea typeface="SimSun" panose="02010600030101010101" pitchFamily="2" charset="-122"/>
                <a:cs typeface="Cordia New" panose="020B0304020202020204" pitchFamily="34" charset="-34"/>
              </a:rPr>
              <a:t> Passive, Week  </a:t>
            </a:r>
            <a:r>
              <a:rPr lang="en-US" dirty="0"/>
              <a:t>in stage 1.</a:t>
            </a:r>
            <a:endParaRPr lang="en-AU" dirty="0"/>
          </a:p>
          <a:p>
            <a:pPr marL="0" indent="0">
              <a:buNone/>
            </a:pPr>
            <a:endParaRPr lang="en-AU" dirty="0"/>
          </a:p>
        </p:txBody>
      </p:sp>
    </p:spTree>
    <p:extLst>
      <p:ext uri="{BB962C8B-B14F-4D97-AF65-F5344CB8AC3E}">
        <p14:creationId xmlns:p14="http://schemas.microsoft.com/office/powerpoint/2010/main" val="388481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7D01-48F8-EA97-038D-64185026EC58}"/>
              </a:ext>
            </a:extLst>
          </p:cNvPr>
          <p:cNvSpPr>
            <a:spLocks noGrp="1"/>
          </p:cNvSpPr>
          <p:nvPr>
            <p:ph type="title"/>
          </p:nvPr>
        </p:nvSpPr>
        <p:spPr/>
        <p:txBody>
          <a:bodyPr/>
          <a:lstStyle/>
          <a:p>
            <a:r>
              <a:rPr lang="en-AU" dirty="0"/>
              <a:t>New loan registration</a:t>
            </a:r>
          </a:p>
        </p:txBody>
      </p:sp>
      <p:graphicFrame>
        <p:nvGraphicFramePr>
          <p:cNvPr id="5" name="Content Placeholder 4">
            <a:extLst>
              <a:ext uri="{FF2B5EF4-FFF2-40B4-BE49-F238E27FC236}">
                <a16:creationId xmlns:a16="http://schemas.microsoft.com/office/drawing/2014/main" id="{7782007A-4FC3-DE24-D3F8-093FE5C5FF5B}"/>
              </a:ext>
            </a:extLst>
          </p:cNvPr>
          <p:cNvGraphicFramePr>
            <a:graphicFrameLocks noGrp="1"/>
          </p:cNvGraphicFramePr>
          <p:nvPr>
            <p:ph idx="1"/>
            <p:extLst>
              <p:ext uri="{D42A27DB-BD31-4B8C-83A1-F6EECF244321}">
                <p14:modId xmlns:p14="http://schemas.microsoft.com/office/powerpoint/2010/main" val="4215569282"/>
              </p:ext>
            </p:extLst>
          </p:nvPr>
        </p:nvGraphicFramePr>
        <p:xfrm>
          <a:off x="237066" y="1535933"/>
          <a:ext cx="8297334" cy="2438915"/>
        </p:xfrm>
        <a:graphic>
          <a:graphicData uri="http://schemas.openxmlformats.org/drawingml/2006/table">
            <a:tbl>
              <a:tblPr firstRow="1" firstCol="1" bandRow="1"/>
              <a:tblGrid>
                <a:gridCol w="1482793">
                  <a:extLst>
                    <a:ext uri="{9D8B030D-6E8A-4147-A177-3AD203B41FA5}">
                      <a16:colId xmlns:a16="http://schemas.microsoft.com/office/drawing/2014/main" val="1648078548"/>
                    </a:ext>
                  </a:extLst>
                </a:gridCol>
                <a:gridCol w="1756217">
                  <a:extLst>
                    <a:ext uri="{9D8B030D-6E8A-4147-A177-3AD203B41FA5}">
                      <a16:colId xmlns:a16="http://schemas.microsoft.com/office/drawing/2014/main" val="884505336"/>
                    </a:ext>
                  </a:extLst>
                </a:gridCol>
                <a:gridCol w="609944">
                  <a:extLst>
                    <a:ext uri="{9D8B030D-6E8A-4147-A177-3AD203B41FA5}">
                      <a16:colId xmlns:a16="http://schemas.microsoft.com/office/drawing/2014/main" val="2893701761"/>
                    </a:ext>
                  </a:extLst>
                </a:gridCol>
                <a:gridCol w="1146273">
                  <a:extLst>
                    <a:ext uri="{9D8B030D-6E8A-4147-A177-3AD203B41FA5}">
                      <a16:colId xmlns:a16="http://schemas.microsoft.com/office/drawing/2014/main" val="4147743422"/>
                    </a:ext>
                  </a:extLst>
                </a:gridCol>
                <a:gridCol w="208951">
                  <a:extLst>
                    <a:ext uri="{9D8B030D-6E8A-4147-A177-3AD203B41FA5}">
                      <a16:colId xmlns:a16="http://schemas.microsoft.com/office/drawing/2014/main" val="372479220"/>
                    </a:ext>
                  </a:extLst>
                </a:gridCol>
                <a:gridCol w="973213">
                  <a:extLst>
                    <a:ext uri="{9D8B030D-6E8A-4147-A177-3AD203B41FA5}">
                      <a16:colId xmlns:a16="http://schemas.microsoft.com/office/drawing/2014/main" val="4062017374"/>
                    </a:ext>
                  </a:extLst>
                </a:gridCol>
                <a:gridCol w="426610">
                  <a:extLst>
                    <a:ext uri="{9D8B030D-6E8A-4147-A177-3AD203B41FA5}">
                      <a16:colId xmlns:a16="http://schemas.microsoft.com/office/drawing/2014/main" val="4238201133"/>
                    </a:ext>
                  </a:extLst>
                </a:gridCol>
                <a:gridCol w="1693333">
                  <a:extLst>
                    <a:ext uri="{9D8B030D-6E8A-4147-A177-3AD203B41FA5}">
                      <a16:colId xmlns:a16="http://schemas.microsoft.com/office/drawing/2014/main" val="2182599085"/>
                    </a:ext>
                  </a:extLst>
                </a:gridCol>
              </a:tblGrid>
              <a:tr h="633291">
                <a:tc>
                  <a:txBody>
                    <a:bodyPr/>
                    <a:lstStyle/>
                    <a:p>
                      <a:pPr algn="l">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a:txBody>
                    <a:bodyPr/>
                    <a:lstStyle/>
                    <a:p>
                      <a:pPr algn="ctr">
                        <a:lnSpc>
                          <a:spcPct val="115000"/>
                        </a:lnSpc>
                        <a:spcAft>
                          <a:spcPts val="1000"/>
                        </a:spcAft>
                      </a:pPr>
                      <a:r>
                        <a:rPr lang="en-US" sz="1200"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200" i="1" baseline="-25000" dirty="0">
                          <a:effectLst/>
                          <a:latin typeface="Times New Roman" panose="02020603050405020304" pitchFamily="18" charset="0"/>
                          <a:ea typeface="SimSun" panose="02010600030101010101" pitchFamily="2" charset="-122"/>
                          <a:cs typeface="Cordia New" panose="020B0304020202020204" pitchFamily="34" charset="-34"/>
                        </a:rPr>
                        <a:t> Passive, Week</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i="1" dirty="0">
                          <a:effectLst/>
                          <a:latin typeface="Times New Roman" panose="02020603050405020304" pitchFamily="18" charset="0"/>
                          <a:ea typeface="SimSun" panose="02010600030101010101" pitchFamily="2" charset="-122"/>
                          <a:cs typeface="Cordia New" panose="020B0304020202020204" pitchFamily="34" charset="-34"/>
                        </a:rPr>
                        <a:t>Loan Registration</a:t>
                      </a:r>
                      <a:r>
                        <a:rPr lang="en-US" sz="1200" i="1" baseline="-25000" dirty="0">
                          <a:effectLst/>
                          <a:latin typeface="Times New Roman" panose="02020603050405020304" pitchFamily="18" charset="0"/>
                          <a:ea typeface="SimSun" panose="02010600030101010101" pitchFamily="2" charset="-122"/>
                          <a:cs typeface="Cordia New" panose="020B0304020202020204" pitchFamily="34" charset="-34"/>
                        </a:rPr>
                        <a:t> Total</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p>
                      <a:pPr algn="ctr">
                        <a:lnSpc>
                          <a:spcPct val="115000"/>
                        </a:lnSpc>
                        <a:spcAft>
                          <a:spcPts val="1000"/>
                        </a:spcAft>
                      </a:pP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ctr">
                        <a:lnSpc>
                          <a:spcPct val="115000"/>
                        </a:lnSpc>
                        <a:spcAft>
                          <a:spcPts val="1000"/>
                        </a:spcAft>
                      </a:pP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i="1" dirty="0">
                          <a:effectLst/>
                          <a:latin typeface="Times New Roman" panose="02020603050405020304" pitchFamily="18" charset="0"/>
                          <a:ea typeface="SimSun" panose="02010600030101010101" pitchFamily="2" charset="-122"/>
                          <a:cs typeface="Cordia New" panose="020B0304020202020204" pitchFamily="34" charset="-34"/>
                        </a:rPr>
                        <a:t>Loan Registration</a:t>
                      </a:r>
                      <a:r>
                        <a:rPr lang="en-US" sz="1200" i="1" baseline="-25000" dirty="0">
                          <a:effectLst/>
                          <a:latin typeface="Times New Roman" panose="02020603050405020304" pitchFamily="18" charset="0"/>
                          <a:ea typeface="SimSun" panose="02010600030101010101" pitchFamily="2" charset="-122"/>
                          <a:cs typeface="Cordia New" panose="020B0304020202020204" pitchFamily="34" charset="-34"/>
                        </a:rPr>
                        <a:t> Enticed</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ctr">
                        <a:lnSpc>
                          <a:spcPct val="115000"/>
                        </a:lnSpc>
                        <a:spcAft>
                          <a:spcPts val="1000"/>
                        </a:spcAft>
                      </a:pP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i="1" dirty="0">
                          <a:effectLst/>
                          <a:latin typeface="Times New Roman" panose="02020603050405020304" pitchFamily="18" charset="0"/>
                          <a:ea typeface="SimSun" panose="02010600030101010101" pitchFamily="2" charset="-122"/>
                          <a:cs typeface="Cordia New" panose="020B0304020202020204" pitchFamily="34" charset="-34"/>
                        </a:rPr>
                        <a:t>Loan Registration</a:t>
                      </a:r>
                      <a:r>
                        <a:rPr lang="en-US" sz="1200" i="1" baseline="-25000" dirty="0">
                          <a:effectLst/>
                          <a:latin typeface="Times New Roman" panose="02020603050405020304" pitchFamily="18" charset="0"/>
                          <a:ea typeface="SimSun" panose="02010600030101010101" pitchFamily="2" charset="-122"/>
                          <a:cs typeface="Cordia New" panose="020B0304020202020204" pitchFamily="34" charset="-34"/>
                        </a:rPr>
                        <a:t> Spontaneous</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ctr">
                        <a:lnSpc>
                          <a:spcPct val="115000"/>
                        </a:lnSpc>
                        <a:spcAft>
                          <a:spcPts val="1000"/>
                        </a:spcAft>
                      </a:pP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6935992"/>
                  </a:ext>
                </a:extLst>
              </a:tr>
              <a:tr h="166658">
                <a:tc>
                  <a:txBody>
                    <a:bodyPr/>
                    <a:lstStyle/>
                    <a:p>
                      <a:pPr algn="l">
                        <a:lnSpc>
                          <a:spcPct val="115000"/>
                        </a:lnSpc>
                        <a:spcAft>
                          <a:spcPts val="1000"/>
                        </a:spcAft>
                      </a:pPr>
                      <a:r>
                        <a:rPr lang="en-US" sz="1200">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a:txBody>
                    <a:bodyPr/>
                    <a:lstStyle/>
                    <a:p>
                      <a:pPr algn="ctr">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First Stage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gridSpan="6">
                  <a:txBody>
                    <a:bodyPr/>
                    <a:lstStyle/>
                    <a:p>
                      <a:pPr algn="ctr">
                        <a:lnSpc>
                          <a:spcPct val="115000"/>
                        </a:lnSpc>
                        <a:spcAft>
                          <a:spcPts val="1000"/>
                        </a:spcAft>
                      </a:pPr>
                      <a:r>
                        <a:rPr lang="en-US" sz="1200" i="1" dirty="0">
                          <a:effectLst/>
                          <a:latin typeface="Times New Roman" panose="02020603050405020304" pitchFamily="18" charset="0"/>
                          <a:cs typeface="Cordia New" panose="020B0304020202020204" pitchFamily="34" charset="-34"/>
                        </a:rPr>
                        <a:t>Second Stage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w="12700" cmpd="sng">
                      <a:noFill/>
                      <a:prstDash val="solid"/>
                    </a:lnR>
                    <a:lnT w="12700" cap="flat" cmpd="sng" algn="ctr">
                      <a:solidFill>
                        <a:srgbClr val="000000"/>
                      </a:solidFill>
                      <a:prstDash val="solid"/>
                      <a:round/>
                      <a:headEnd type="none" w="med" len="med"/>
                      <a:tailEnd type="none" w="med" len="med"/>
                    </a:lnT>
                    <a:lnB>
                      <a:noFill/>
                    </a:lnB>
                  </a:tcPr>
                </a:tc>
                <a:tc hMerge="1">
                  <a:txBody>
                    <a:bodyPr/>
                    <a:lstStyle/>
                    <a:p>
                      <a:pPr algn="ctr">
                        <a:lnSpc>
                          <a:spcPct val="115000"/>
                        </a:lnSpc>
                        <a:spcAft>
                          <a:spcPts val="1000"/>
                        </a:spcAft>
                      </a:pP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pPr algn="ctr">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Second Stage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AU"/>
                    </a:p>
                  </a:txBody>
                  <a:tcPr/>
                </a:tc>
                <a:tc hMerge="1">
                  <a:txBody>
                    <a:bodyPr/>
                    <a:lstStyle/>
                    <a:p>
                      <a:endParaRPr lang="en-AU"/>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pPr algn="ctr">
                        <a:lnSpc>
                          <a:spcPct val="115000"/>
                        </a:lnSpc>
                        <a:spcAft>
                          <a:spcPts val="1000"/>
                        </a:spcAft>
                      </a:pP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4207579871"/>
                  </a:ext>
                </a:extLst>
              </a:tr>
              <a:tr h="166658">
                <a:tc>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(1)</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tc gridSpan="2">
                  <a:txBody>
                    <a:bodyPr/>
                    <a:lstStyle/>
                    <a:p>
                      <a:pPr algn="ctr"/>
                      <a:r>
                        <a:rPr lang="en-US" sz="1200" dirty="0">
                          <a:effectLst/>
                          <a:latin typeface="Times New Roman" panose="02020603050405020304" pitchFamily="18" charset="0"/>
                          <a:ea typeface="SimSun" panose="02010600030101010101" pitchFamily="2" charset="-122"/>
                          <a:cs typeface="Cordia New" panose="020B0304020202020204" pitchFamily="34" charset="-34"/>
                        </a:rPr>
                        <a:t>(2)</a:t>
                      </a:r>
                      <a:endParaRPr lang="en-AU" dirty="0"/>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r>
                        <a:rPr lang="en-US" sz="1200" dirty="0">
                          <a:effectLst/>
                          <a:latin typeface="Times New Roman" panose="02020603050405020304" pitchFamily="18" charset="0"/>
                          <a:ea typeface="SimSun" panose="02010600030101010101" pitchFamily="2" charset="-122"/>
                          <a:cs typeface="Cordia New" panose="020B0304020202020204" pitchFamily="34" charset="-34"/>
                        </a:rPr>
                        <a:t>(3)</a:t>
                      </a:r>
                      <a:endParaRPr lang="en-AU" dirty="0"/>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r>
                        <a:rPr lang="en-US" sz="1200" dirty="0">
                          <a:effectLst/>
                          <a:latin typeface="Times New Roman" panose="02020603050405020304" pitchFamily="18" charset="0"/>
                          <a:ea typeface="SimSun" panose="02010600030101010101" pitchFamily="2" charset="-122"/>
                          <a:cs typeface="Cordia New" panose="020B0304020202020204" pitchFamily="34" charset="-34"/>
                        </a:rPr>
                        <a:t>(3)</a:t>
                      </a:r>
                      <a:endParaRPr lang="en-AU" dirty="0"/>
                    </a:p>
                  </a:txBody>
                  <a:tcPr marL="21387" marR="21387"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r>
                        <a:rPr lang="en-US" sz="1200" dirty="0">
                          <a:effectLst/>
                          <a:latin typeface="Times New Roman" panose="02020603050405020304" pitchFamily="18" charset="0"/>
                          <a:ea typeface="SimSun" panose="02010600030101010101" pitchFamily="2" charset="-122"/>
                          <a:cs typeface="Cordia New" panose="020B0304020202020204" pitchFamily="34" charset="-34"/>
                        </a:rPr>
                        <a:t>(4)</a:t>
                      </a:r>
                      <a:endParaRPr lang="en-AU" dirty="0"/>
                    </a:p>
                  </a:txBody>
                  <a:tcPr marL="21387" marR="21387" marT="0" marB="0" anchor="ctr">
                    <a:lnL>
                      <a:noFill/>
                    </a:lnL>
                    <a:lnR>
                      <a:noFill/>
                    </a:lnR>
                    <a:lnB w="12700" cap="flat" cmpd="sng" algn="ctr">
                      <a:solidFill>
                        <a:srgbClr val="000000"/>
                      </a:solidFill>
                      <a:prstDash val="solid"/>
                      <a:round/>
                      <a:headEnd type="none" w="med" len="med"/>
                      <a:tailEnd type="none" w="med" len="med"/>
                    </a:lnB>
                  </a:tcPr>
                </a:tc>
                <a:tc>
                  <a:txBody>
                    <a:bodyPr/>
                    <a:lstStyle/>
                    <a:p>
                      <a:pPr algn="ctr"/>
                      <a:r>
                        <a:rPr lang="en-US" sz="1200" dirty="0">
                          <a:effectLst/>
                          <a:latin typeface="Times New Roman" panose="02020603050405020304" pitchFamily="18" charset="0"/>
                          <a:ea typeface="SimSun" panose="02010600030101010101" pitchFamily="2" charset="-122"/>
                          <a:cs typeface="Cordia New" panose="020B0304020202020204" pitchFamily="34" charset="-34"/>
                        </a:rPr>
                        <a:t>(4)</a:t>
                      </a:r>
                      <a:endParaRPr lang="en-AU" dirty="0"/>
                    </a:p>
                  </a:txBody>
                  <a:tcPr marL="21387" marR="21387" marT="0" marB="0" anchor="ctr">
                    <a:lnL>
                      <a:noFill/>
                    </a:lnL>
                    <a:lnR>
                      <a:noFill/>
                    </a:lnR>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764689"/>
                  </a:ext>
                </a:extLst>
              </a:tr>
              <a:tr h="166658">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Approval</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0.087***</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AU"/>
                    </a:p>
                  </a:txBody>
                  <a:tcPr/>
                </a:tc>
                <a:tc gridSpan="2">
                  <a:txBody>
                    <a:bodyPr/>
                    <a:lstStyle/>
                    <a:p>
                      <a:pPr algn="ctr"/>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dirty="0"/>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dirty="0"/>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dirty="0"/>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dirty="0"/>
                    </a:p>
                  </a:txBody>
                  <a:tcPr marL="21387" marR="21387"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54891407"/>
                  </a:ext>
                </a:extLst>
              </a:tr>
              <a:tr h="166658">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(7.202)</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hMerge="1">
                  <a:txBody>
                    <a:bodyPr/>
                    <a:lstStyle/>
                    <a:p>
                      <a:endParaRPr lang="en-AU"/>
                    </a:p>
                  </a:txBody>
                  <a:tcPr/>
                </a:tc>
                <a:tc gridSpan="2">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a:p>
                  </a:txBody>
                  <a:tcPr marL="21387" marR="21387" marT="0" marB="0" anchor="ctr">
                    <a:lnL>
                      <a:noFill/>
                    </a:lnL>
                    <a:lnR>
                      <a:noFill/>
                    </a:lnR>
                    <a:lnT>
                      <a:noFill/>
                    </a:lnT>
                    <a:lnB>
                      <a:noFill/>
                    </a:lnB>
                  </a:tcPr>
                </a:tc>
                <a:tc hMerge="1">
                  <a:txBody>
                    <a:bodyPr/>
                    <a:lstStyle/>
                    <a:p>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a:p>
                  </a:txBody>
                  <a:tcPr marL="21387" marR="21387" marT="0" marB="0" anchor="ctr">
                    <a:lnL>
                      <a:noFill/>
                    </a:lnL>
                    <a:lnR>
                      <a:noFill/>
                    </a:lnR>
                    <a:lnT>
                      <a:noFill/>
                    </a:lnT>
                    <a:lnB>
                      <a:noFill/>
                    </a:lnB>
                  </a:tcPr>
                </a:tc>
                <a:tc gridSpan="2">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a:p>
                  </a:txBody>
                  <a:tcPr marL="21387" marR="21387" marT="0" marB="0" anchor="ctr">
                    <a:lnL>
                      <a:noFill/>
                    </a:lnL>
                    <a:lnR>
                      <a:noFill/>
                    </a:lnR>
                    <a:lnT>
                      <a:noFill/>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dirty="0"/>
                    </a:p>
                  </a:txBody>
                  <a:tcPr marL="21387" marR="21387" marT="0" marB="0" anchor="ctr">
                    <a:lnL>
                      <a:noFill/>
                    </a:lnL>
                    <a:lnR>
                      <a:noFill/>
                    </a:lnR>
                    <a:lnT>
                      <a:noFill/>
                    </a:lnT>
                    <a:lnB>
                      <a:noFill/>
                    </a:lnB>
                  </a:tcPr>
                </a:tc>
                <a:tc>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dirty="0"/>
                    </a:p>
                  </a:txBody>
                  <a:tcPr marL="21387" marR="21387" marT="0" marB="0" anchor="ctr">
                    <a:lnL>
                      <a:noFill/>
                    </a:lnL>
                    <a:lnR>
                      <a:noFill/>
                    </a:lnR>
                    <a:lnT>
                      <a:noFill/>
                    </a:lnT>
                    <a:lnB>
                      <a:noFill/>
                    </a:lnB>
                  </a:tcPr>
                </a:tc>
                <a:extLst>
                  <a:ext uri="{0D108BD9-81ED-4DB2-BD59-A6C34878D82A}">
                    <a16:rowId xmlns:a16="http://schemas.microsoft.com/office/drawing/2014/main" val="3757728932"/>
                  </a:ext>
                </a:extLst>
              </a:tr>
              <a:tr h="311213">
                <a:tc>
                  <a:txBody>
                    <a:bodyPr/>
                    <a:lstStyle/>
                    <a:p>
                      <a:pPr algn="l">
                        <a:lnSpc>
                          <a:spcPct val="115000"/>
                        </a:lnSpc>
                        <a:spcAft>
                          <a:spcPts val="1000"/>
                        </a:spcAft>
                      </a:pPr>
                      <a:r>
                        <a:rPr lang="en-US" sz="1200"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200" i="1" baseline="-25000" dirty="0">
                          <a:effectLst/>
                          <a:latin typeface="Times New Roman" panose="02020603050405020304" pitchFamily="18" charset="0"/>
                          <a:ea typeface="SimSun" panose="02010600030101010101" pitchFamily="2" charset="-122"/>
                          <a:cs typeface="Cordia New" panose="020B0304020202020204" pitchFamily="34" charset="-34"/>
                        </a:rPr>
                        <a:t> Passive, Predicted</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hMerge="1">
                  <a:txBody>
                    <a:bodyPr/>
                    <a:lstStyle/>
                    <a:p>
                      <a:endParaRPr lang="en-AU"/>
                    </a:p>
                  </a:txBody>
                  <a:tcPr/>
                </a:tc>
                <a:tc gridSpan="2">
                  <a:txBody>
                    <a:bodyPr/>
                    <a:lstStyle/>
                    <a:p>
                      <a:pPr algn="ct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0.186***</a:t>
                      </a:r>
                      <a:endParaRPr lang="en-AU" dirty="0"/>
                    </a:p>
                  </a:txBody>
                  <a:tcPr marL="21387" marR="21387" marT="0" marB="0" anchor="ctr">
                    <a:lnL>
                      <a:noFill/>
                    </a:lnL>
                    <a:lnR>
                      <a:noFill/>
                    </a:lnR>
                    <a:lnT>
                      <a:noFill/>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0.159***</a:t>
                      </a:r>
                      <a:endParaRPr lang="en-AU" dirty="0"/>
                    </a:p>
                  </a:txBody>
                  <a:tcPr marL="21387" marR="21387" marT="0" marB="0" anchor="ctr">
                    <a:lnL>
                      <a:noFill/>
                    </a:lnL>
                    <a:lnR>
                      <a:noFill/>
                    </a:lnR>
                    <a:lnT>
                      <a:noFill/>
                    </a:lnT>
                    <a:lnB>
                      <a:noFill/>
                    </a:lnB>
                  </a:tcPr>
                </a:tc>
                <a:tc gridSpan="2">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0.159***</a:t>
                      </a:r>
                      <a:endParaRPr lang="en-AU"/>
                    </a:p>
                  </a:txBody>
                  <a:tcPr marL="21387" marR="21387" marT="0" marB="0" anchor="ctr">
                    <a:lnL>
                      <a:noFill/>
                    </a:lnL>
                    <a:lnR>
                      <a:noFill/>
                    </a:lnR>
                    <a:lnT>
                      <a:noFill/>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0.053***</a:t>
                      </a:r>
                      <a:endParaRPr lang="en-AU" dirty="0"/>
                    </a:p>
                  </a:txBody>
                  <a:tcPr marL="21387" marR="21387" marT="0" marB="0" anchor="ctr">
                    <a:lnL>
                      <a:noFill/>
                    </a:lnL>
                    <a:lnR>
                      <a:noFill/>
                    </a:lnR>
                    <a:lnT>
                      <a:noFill/>
                    </a:lnT>
                    <a:lnB>
                      <a:noFill/>
                    </a:lnB>
                  </a:tcPr>
                </a:tc>
                <a:tc>
                  <a:txBody>
                    <a:bodyPr/>
                    <a:lstStyle/>
                    <a:p>
                      <a:pPr algn="ctr"/>
                      <a:r>
                        <a:rPr lang="en-US" sz="1200" b="1">
                          <a:effectLst/>
                          <a:latin typeface="Times New Roman" panose="02020603050405020304" pitchFamily="18" charset="0"/>
                          <a:ea typeface="SimSun" panose="02010600030101010101" pitchFamily="2" charset="-122"/>
                          <a:cs typeface="Cordia New" panose="020B0304020202020204" pitchFamily="34" charset="-34"/>
                        </a:rPr>
                        <a:t>0.053***</a:t>
                      </a:r>
                      <a:endParaRPr lang="en-AU" dirty="0"/>
                    </a:p>
                  </a:txBody>
                  <a:tcPr marL="21387" marR="21387" marT="0" marB="0" anchor="ctr">
                    <a:lnL>
                      <a:noFill/>
                    </a:lnL>
                    <a:lnR>
                      <a:noFill/>
                    </a:lnR>
                    <a:lnT>
                      <a:noFill/>
                    </a:lnT>
                    <a:lnB>
                      <a:noFill/>
                    </a:lnB>
                  </a:tcPr>
                </a:tc>
                <a:extLst>
                  <a:ext uri="{0D108BD9-81ED-4DB2-BD59-A6C34878D82A}">
                    <a16:rowId xmlns:a16="http://schemas.microsoft.com/office/drawing/2014/main" val="3527148722"/>
                  </a:ext>
                </a:extLst>
              </a:tr>
              <a:tr h="311213">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hMerge="1">
                  <a:txBody>
                    <a:bodyPr/>
                    <a:lstStyle/>
                    <a:p>
                      <a:endParaRPr lang="en-AU"/>
                    </a:p>
                  </a:txBody>
                  <a:tcPr/>
                </a:tc>
                <a:tc gridSpan="2">
                  <a:txBody>
                    <a:bodyPr/>
                    <a:lstStyle/>
                    <a:p>
                      <a:pPr algn="ctr"/>
                      <a:r>
                        <a:rPr lang="en-US" sz="1200" b="1" dirty="0">
                          <a:effectLst/>
                          <a:latin typeface="Times New Roman" panose="02020603050405020304" pitchFamily="18" charset="0"/>
                          <a:ea typeface="SimSun" panose="02010600030101010101" pitchFamily="2" charset="-122"/>
                          <a:cs typeface="Cordia New" panose="020B0304020202020204" pitchFamily="34" charset="-34"/>
                        </a:rPr>
                        <a:t>(2.635)</a:t>
                      </a:r>
                      <a:endParaRPr lang="en-AU" dirty="0"/>
                    </a:p>
                  </a:txBody>
                  <a:tcPr marL="21387" marR="21387" marT="0" marB="0" anchor="ctr">
                    <a:lnL>
                      <a:noFill/>
                    </a:lnL>
                    <a:lnR>
                      <a:noFill/>
                    </a:lnR>
                    <a:lnT>
                      <a:noFill/>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(2.264)</a:t>
                      </a:r>
                      <a:endParaRPr lang="en-AU" dirty="0"/>
                    </a:p>
                  </a:txBody>
                  <a:tcPr marL="21387" marR="21387" marT="0" marB="0" anchor="ctr">
                    <a:lnL>
                      <a:noFill/>
                    </a:lnL>
                    <a:lnR>
                      <a:noFill/>
                    </a:lnR>
                    <a:lnT>
                      <a:noFill/>
                    </a:lnT>
                    <a:lnB>
                      <a:noFill/>
                    </a:lnB>
                  </a:tcPr>
                </a:tc>
                <a:tc gridSpan="2">
                  <a:txBody>
                    <a:bodyPr/>
                    <a:lstStyle/>
                    <a:p>
                      <a:pPr algn="ctr"/>
                      <a:r>
                        <a:rPr lang="en-US" sz="1200" b="1" dirty="0">
                          <a:effectLst/>
                          <a:latin typeface="Times New Roman" panose="02020603050405020304" pitchFamily="18" charset="0"/>
                          <a:ea typeface="SimSun" panose="02010600030101010101" pitchFamily="2" charset="-122"/>
                          <a:cs typeface="Cordia New" panose="020B0304020202020204" pitchFamily="34" charset="-34"/>
                        </a:rPr>
                        <a:t>(2.264)</a:t>
                      </a:r>
                      <a:endParaRPr lang="en-AU" dirty="0"/>
                    </a:p>
                  </a:txBody>
                  <a:tcPr marL="21387" marR="21387" marT="0" marB="0" anchor="ctr">
                    <a:lnL>
                      <a:noFill/>
                    </a:lnL>
                    <a:lnR>
                      <a:noFill/>
                    </a:lnR>
                    <a:lnT>
                      <a:noFill/>
                    </a:lnT>
                    <a:lnB>
                      <a:noFill/>
                    </a:lnB>
                  </a:tcPr>
                </a:tc>
                <a:tc hMerge="1">
                  <a:txBody>
                    <a:bodyPr/>
                    <a:lstStyle/>
                    <a:p>
                      <a:r>
                        <a:rPr lang="en-US" sz="1200" b="1" dirty="0">
                          <a:effectLst/>
                          <a:latin typeface="Times New Roman" panose="02020603050405020304" pitchFamily="18" charset="0"/>
                          <a:ea typeface="SimSun" panose="02010600030101010101" pitchFamily="2" charset="-122"/>
                          <a:cs typeface="Cordia New" panose="020B0304020202020204" pitchFamily="34" charset="-34"/>
                        </a:rPr>
                        <a:t>(6.793)</a:t>
                      </a:r>
                      <a:endParaRPr lang="en-AU" dirty="0"/>
                    </a:p>
                  </a:txBody>
                  <a:tcPr marL="21387" marR="21387" marT="0" marB="0" anchor="ctr">
                    <a:lnL>
                      <a:noFill/>
                    </a:lnL>
                    <a:lnR>
                      <a:noFill/>
                    </a:lnR>
                    <a:lnT>
                      <a:noFill/>
                    </a:lnT>
                    <a:lnB>
                      <a:noFill/>
                    </a:lnB>
                  </a:tcPr>
                </a:tc>
                <a:tc>
                  <a:txBody>
                    <a:bodyPr/>
                    <a:lstStyle/>
                    <a:p>
                      <a:pPr algn="ctr"/>
                      <a:r>
                        <a:rPr lang="en-US" sz="1200" b="1" dirty="0">
                          <a:effectLst/>
                          <a:latin typeface="Times New Roman" panose="02020603050405020304" pitchFamily="18" charset="0"/>
                          <a:ea typeface="SimSun" panose="02010600030101010101" pitchFamily="2" charset="-122"/>
                          <a:cs typeface="Cordia New" panose="020B0304020202020204" pitchFamily="34" charset="-34"/>
                        </a:rPr>
                        <a:t>(6.793)</a:t>
                      </a:r>
                      <a:endParaRPr lang="en-AU" dirty="0"/>
                    </a:p>
                  </a:txBody>
                  <a:tcPr marL="21387" marR="21387" marT="0" marB="0" anchor="ctr">
                    <a:lnL>
                      <a:noFill/>
                    </a:lnL>
                    <a:lnR>
                      <a:noFill/>
                    </a:lnR>
                    <a:lnT>
                      <a:noFill/>
                    </a:lnT>
                    <a:lnB>
                      <a:noFill/>
                    </a:lnB>
                  </a:tcPr>
                </a:tc>
                <a:extLst>
                  <a:ext uri="{0D108BD9-81ED-4DB2-BD59-A6C34878D82A}">
                    <a16:rowId xmlns:a16="http://schemas.microsoft.com/office/drawing/2014/main" val="3243543718"/>
                  </a:ext>
                </a:extLst>
              </a:tr>
              <a:tr h="115624">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Controls</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gridSpan="2">
                  <a:txBody>
                    <a:bodyPr/>
                    <a:lstStyle/>
                    <a:p>
                      <a:pPr algn="ctr">
                        <a:lnSpc>
                          <a:spcPct val="115000"/>
                        </a:lnSpc>
                        <a:spcAft>
                          <a:spcPts val="1000"/>
                        </a:spcAft>
                      </a:pPr>
                      <a:r>
                        <a:rPr lang="en-AU" sz="1200" dirty="0">
                          <a:effectLst/>
                          <a:latin typeface="Times New Roman" panose="02020603050405020304" pitchFamily="18" charset="0"/>
                          <a:ea typeface="SimSun" panose="02010600030101010101" pitchFamily="2" charset="-122"/>
                          <a:cs typeface="Times New Roman" panose="02020603050405020304" pitchFamily="18" charset="0"/>
                        </a:rPr>
                        <a:t>Yes</a:t>
                      </a:r>
                    </a:p>
                  </a:txBody>
                  <a:tcPr marL="21387" marR="21387" marT="0" marB="0" anchor="ctr">
                    <a:lnL>
                      <a:noFill/>
                    </a:lnL>
                    <a:lnR>
                      <a:noFill/>
                    </a:lnR>
                    <a:lnT>
                      <a:noFill/>
                    </a:lnT>
                    <a:lnB>
                      <a:noFill/>
                    </a:lnB>
                  </a:tcPr>
                </a:tc>
                <a:tc hMerge="1">
                  <a:txBody>
                    <a:bodyPr/>
                    <a:lstStyle/>
                    <a:p>
                      <a:endParaRPr lang="en-AU"/>
                    </a:p>
                  </a:txBody>
                  <a:tcPr/>
                </a:tc>
                <a:tc gridSpan="2">
                  <a:txBody>
                    <a:bodyPr/>
                    <a:lstStyle/>
                    <a:p>
                      <a:pPr marL="0" algn="ctr" defTabSz="914400" rtl="0" eaLnBrk="1" latinLnBrk="0" hangingPunct="1">
                        <a:lnSpc>
                          <a:spcPct val="115000"/>
                        </a:lnSpc>
                        <a:spcAft>
                          <a:spcPts val="1000"/>
                        </a:spcAft>
                      </a:pP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Yes</a:t>
                      </a:r>
                    </a:p>
                  </a:txBody>
                  <a:tcPr marL="21387" marR="21387" marT="0" marB="0" anchor="ctr">
                    <a:lnL>
                      <a:noFill/>
                    </a:lnL>
                    <a:lnR>
                      <a:noFill/>
                    </a:lnR>
                    <a:lnT>
                      <a:noFill/>
                    </a:lnT>
                    <a:lnB>
                      <a:noFill/>
                    </a:lnB>
                  </a:tcPr>
                </a:tc>
                <a:tc hMerge="1">
                  <a:txBody>
                    <a:bodyPr/>
                    <a:lstStyle/>
                    <a:p>
                      <a:pPr marL="0" algn="ctr" defTabSz="914400" rtl="0" eaLnBrk="1" latinLnBrk="0" hangingPunct="1">
                        <a:lnSpc>
                          <a:spcPct val="115000"/>
                        </a:lnSpc>
                        <a:spcAft>
                          <a:spcPts val="1000"/>
                        </a:spcAft>
                      </a:pP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Yes</a:t>
                      </a:r>
                    </a:p>
                  </a:txBody>
                  <a:tcPr marL="21387" marR="21387" marT="0" marB="0" anchor="ctr">
                    <a:lnL>
                      <a:noFill/>
                    </a:lnL>
                    <a:lnR>
                      <a:noFill/>
                    </a:lnR>
                    <a:lnT>
                      <a:noFill/>
                    </a:lnT>
                    <a:lnB>
                      <a:noFill/>
                    </a:lnB>
                  </a:tcPr>
                </a:tc>
                <a:tc gridSpan="2">
                  <a:txBody>
                    <a:bodyPr/>
                    <a:lstStyle/>
                    <a:p>
                      <a:pPr algn="ct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Yes</a:t>
                      </a:r>
                      <a:endParaRPr lang="en-AU" dirty="0"/>
                    </a:p>
                  </a:txBody>
                  <a:tcPr marL="21387" marR="21387" marT="0" marB="0" anchor="ctr">
                    <a:lnL>
                      <a:noFill/>
                    </a:lnL>
                    <a:lnR>
                      <a:noFill/>
                    </a:lnR>
                    <a:lnT>
                      <a:noFill/>
                    </a:lnT>
                    <a:lnB>
                      <a:noFill/>
                    </a:lnB>
                  </a:tcPr>
                </a:tc>
                <a:tc hMerge="1">
                  <a:txBody>
                    <a:bodyPr/>
                    <a:lstStyle/>
                    <a:p>
                      <a:pPr marL="0" algn="ctr" defTabSz="914400" rtl="0" eaLnBrk="1" latinLnBrk="0" hangingPunct="1">
                        <a:lnSpc>
                          <a:spcPct val="115000"/>
                        </a:lnSpc>
                        <a:spcAft>
                          <a:spcPts val="1000"/>
                        </a:spcAft>
                      </a:pP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Yes</a:t>
                      </a:r>
                    </a:p>
                  </a:txBody>
                  <a:tcPr marL="21387" marR="21387" marT="0" marB="0" anchor="ctr">
                    <a:lnL>
                      <a:noFill/>
                    </a:lnL>
                    <a:lnR>
                      <a:noFill/>
                    </a:lnR>
                    <a:lnT>
                      <a:noFill/>
                    </a:lnT>
                    <a:lnB>
                      <a:noFill/>
                    </a:lnB>
                  </a:tcPr>
                </a:tc>
                <a:tc>
                  <a:txBody>
                    <a:bodyPr/>
                    <a:lstStyle/>
                    <a:p>
                      <a:pPr marL="0" algn="ctr" defTabSz="914400" rtl="0" eaLnBrk="1" latinLnBrk="0" hangingPunct="1">
                        <a:lnSpc>
                          <a:spcPct val="115000"/>
                        </a:lnSpc>
                        <a:spcAft>
                          <a:spcPts val="1000"/>
                        </a:spcAft>
                      </a:pP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Yes</a:t>
                      </a:r>
                    </a:p>
                  </a:txBody>
                  <a:tcPr marL="21387" marR="21387" marT="0" marB="0" anchor="ctr">
                    <a:lnL>
                      <a:noFill/>
                    </a:lnL>
                    <a:lnR>
                      <a:noFill/>
                    </a:lnR>
                    <a:lnT>
                      <a:noFill/>
                    </a:lnT>
                    <a:lnB>
                      <a:noFill/>
                    </a:lnB>
                  </a:tcPr>
                </a:tc>
                <a:extLst>
                  <a:ext uri="{0D108BD9-81ED-4DB2-BD59-A6C34878D82A}">
                    <a16:rowId xmlns:a16="http://schemas.microsoft.com/office/drawing/2014/main" val="418829192"/>
                  </a:ext>
                </a:extLst>
              </a:tr>
              <a:tr h="115624">
                <a:tc>
                  <a:txBody>
                    <a:bodyPr/>
                    <a:lstStyle/>
                    <a:p>
                      <a:pPr algn="l">
                        <a:lnSpc>
                          <a:spcPct val="115000"/>
                        </a:lnSpc>
                        <a:spcAft>
                          <a:spcPts val="1000"/>
                        </a:spcAft>
                      </a:pPr>
                      <a:r>
                        <a:rPr lang="en-AU" sz="1200" dirty="0" err="1">
                          <a:effectLst/>
                          <a:latin typeface="Calibri" panose="020F0502020204030204" pitchFamily="34" charset="0"/>
                          <a:ea typeface="SimSun" panose="02010600030101010101" pitchFamily="2" charset="-122"/>
                          <a:cs typeface="Cordia New" panose="020B0304020202020204" pitchFamily="34" charset="-34"/>
                        </a:rPr>
                        <a:t>Obs</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21387" marR="21387" marT="0" marB="0" anchor="ctr">
                    <a:lnL>
                      <a:noFill/>
                    </a:lnL>
                    <a:lnR>
                      <a:noFill/>
                    </a:lnR>
                    <a:lnT>
                      <a:noFill/>
                    </a:lnT>
                    <a:lnB>
                      <a:noFill/>
                    </a:lnB>
                  </a:tcPr>
                </a:tc>
                <a:tc gridSpan="2">
                  <a:txBody>
                    <a:bodyPr/>
                    <a:lstStyle/>
                    <a:p>
                      <a:pPr algn="ctr">
                        <a:lnSpc>
                          <a:spcPct val="115000"/>
                        </a:lnSpc>
                        <a:spcAft>
                          <a:spcPts val="1000"/>
                        </a:spcAft>
                      </a:pPr>
                      <a:r>
                        <a:rPr lang="en-AU" sz="1200" dirty="0">
                          <a:effectLst/>
                          <a:latin typeface="Times New Roman" panose="02020603050405020304" pitchFamily="18" charset="0"/>
                          <a:ea typeface="SimSun" panose="02010600030101010101" pitchFamily="2" charset="-122"/>
                          <a:cs typeface="Times New Roman" panose="02020603050405020304" pitchFamily="18" charset="0"/>
                        </a:rPr>
                        <a:t>262,947</a:t>
                      </a:r>
                    </a:p>
                  </a:txBody>
                  <a:tcPr marL="21387" marR="21387" marT="0" marB="0" anchor="ctr">
                    <a:lnL>
                      <a:noFill/>
                    </a:lnL>
                    <a:lnR>
                      <a:noFill/>
                    </a:lnR>
                    <a:lnT>
                      <a:noFill/>
                    </a:lnT>
                    <a:lnB>
                      <a:noFill/>
                    </a:lnB>
                  </a:tcPr>
                </a:tc>
                <a:tc hMerge="1">
                  <a:txBody>
                    <a:bodyPr/>
                    <a:lstStyle/>
                    <a:p>
                      <a:endParaRPr lang="en-AU"/>
                    </a:p>
                  </a:txBody>
                  <a:tcPr/>
                </a:tc>
                <a:tc gridSpan="2">
                  <a:txBody>
                    <a:bodyPr/>
                    <a:lstStyle/>
                    <a:p>
                      <a:pPr marL="0" algn="ctr" defTabSz="914400" rtl="0" eaLnBrk="1" latinLnBrk="0" hangingPunct="1">
                        <a:lnSpc>
                          <a:spcPct val="115000"/>
                        </a:lnSpc>
                        <a:spcAft>
                          <a:spcPts val="1000"/>
                        </a:spcAft>
                      </a:pP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262,947</a:t>
                      </a:r>
                    </a:p>
                  </a:txBody>
                  <a:tcPr marL="21387" marR="21387" marT="0" marB="0" anchor="ctr">
                    <a:lnL>
                      <a:noFill/>
                    </a:lnL>
                    <a:lnR>
                      <a:noFill/>
                    </a:lnR>
                    <a:lnT>
                      <a:noFill/>
                    </a:lnT>
                    <a:lnB>
                      <a:noFill/>
                    </a:lnB>
                  </a:tcPr>
                </a:tc>
                <a:tc hMerge="1">
                  <a:txBody>
                    <a:bodyPr/>
                    <a:lstStyle/>
                    <a:p>
                      <a:endParaRPr lang="en-AU"/>
                    </a:p>
                  </a:txBody>
                  <a:tcPr/>
                </a:tc>
                <a:tc gridSpan="2">
                  <a:txBody>
                    <a:bodyPr/>
                    <a:lstStyle/>
                    <a:p>
                      <a:pPr algn="ctr"/>
                      <a:r>
                        <a:rPr lang="en-AU" sz="1200" dirty="0">
                          <a:latin typeface="Times New Roman" panose="02020603050405020304" pitchFamily="18" charset="0"/>
                          <a:cs typeface="Times New Roman" panose="02020603050405020304" pitchFamily="18" charset="0"/>
                        </a:rPr>
                        <a:t>262,947</a:t>
                      </a:r>
                    </a:p>
                  </a:txBody>
                  <a:tcPr marL="21387" marR="21387" marT="0" marB="0" anchor="ctr">
                    <a:lnL>
                      <a:noFill/>
                    </a:lnL>
                    <a:lnR>
                      <a:noFill/>
                    </a:lnR>
                    <a:lnT>
                      <a:noFill/>
                    </a:lnT>
                    <a:lnB>
                      <a:noFill/>
                    </a:lnB>
                  </a:tcPr>
                </a:tc>
                <a:tc hMerge="1">
                  <a:txBody>
                    <a:bodyPr/>
                    <a:lstStyle/>
                    <a:p>
                      <a:endParaRPr lang="en-AU"/>
                    </a:p>
                  </a:txBody>
                  <a:tcPr/>
                </a:tc>
                <a:tc>
                  <a:txBody>
                    <a:bodyPr/>
                    <a:lstStyle/>
                    <a:p>
                      <a:pPr marL="0" algn="ctr" defTabSz="914400" rtl="0" eaLnBrk="1" latinLnBrk="0" hangingPunct="1">
                        <a:lnSpc>
                          <a:spcPct val="115000"/>
                        </a:lnSpc>
                        <a:spcAft>
                          <a:spcPts val="1000"/>
                        </a:spcAft>
                      </a:pPr>
                      <a:r>
                        <a:rPr lang="en-AU" sz="1200" kern="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262,947</a:t>
                      </a:r>
                    </a:p>
                  </a:txBody>
                  <a:tcPr marL="21387" marR="21387" marT="0" marB="0" anchor="ctr">
                    <a:lnL>
                      <a:noFill/>
                    </a:lnL>
                    <a:lnR>
                      <a:noFill/>
                    </a:lnR>
                    <a:lnT>
                      <a:noFill/>
                    </a:lnT>
                    <a:lnB>
                      <a:noFill/>
                    </a:lnB>
                  </a:tcPr>
                </a:tc>
                <a:extLst>
                  <a:ext uri="{0D108BD9-81ED-4DB2-BD59-A6C34878D82A}">
                    <a16:rowId xmlns:a16="http://schemas.microsoft.com/office/drawing/2014/main" val="2811311030"/>
                  </a:ext>
                </a:extLst>
              </a:tr>
            </a:tbl>
          </a:graphicData>
        </a:graphic>
      </p:graphicFrame>
      <p:sp>
        <p:nvSpPr>
          <p:cNvPr id="8" name="TextBox 7">
            <a:extLst>
              <a:ext uri="{FF2B5EF4-FFF2-40B4-BE49-F238E27FC236}">
                <a16:creationId xmlns:a16="http://schemas.microsoft.com/office/drawing/2014/main" id="{41289911-0329-A3F7-57BD-AD91012BF16D}"/>
              </a:ext>
            </a:extLst>
          </p:cNvPr>
          <p:cNvSpPr txBox="1"/>
          <p:nvPr/>
        </p:nvSpPr>
        <p:spPr>
          <a:xfrm>
            <a:off x="237066" y="4267200"/>
            <a:ext cx="8184445" cy="1754326"/>
          </a:xfrm>
          <a:prstGeom prst="rect">
            <a:avLst/>
          </a:prstGeom>
          <a:noFill/>
        </p:spPr>
        <p:txBody>
          <a:bodyPr wrap="square" rtlCol="0">
            <a:spAutoFit/>
          </a:bodyPr>
          <a:lstStyle/>
          <a:p>
            <a:pPr marL="285750" indent="-285750">
              <a:buFont typeface="Arial" panose="020B0604020202020204" pitchFamily="34" charset="0"/>
              <a:buChar char="•"/>
            </a:pPr>
            <a:r>
              <a:rPr lang="en-AU" dirty="0"/>
              <a:t>Fist stage: Focal lender’s approval </a:t>
            </a:r>
            <a:r>
              <a:rPr lang="en-AU" b="1" dirty="0"/>
              <a:t>significantly increases</a:t>
            </a:r>
            <a:r>
              <a:rPr lang="en-AU" dirty="0"/>
              <a:t> the number of passive promotional messages.</a:t>
            </a:r>
          </a:p>
          <a:p>
            <a:endParaRPr lang="en-AU" dirty="0"/>
          </a:p>
          <a:p>
            <a:pPr marL="285750" indent="-285750">
              <a:buFont typeface="Arial" panose="020B0604020202020204" pitchFamily="34" charset="0"/>
              <a:buChar char="•"/>
            </a:pPr>
            <a:r>
              <a:rPr lang="en-AU" dirty="0"/>
              <a:t>Second stage: The predicted number of passive promotional messages </a:t>
            </a:r>
            <a:r>
              <a:rPr lang="en-AU" b="1" dirty="0"/>
              <a:t>significantly increases </a:t>
            </a:r>
            <a:r>
              <a:rPr lang="en-AU" dirty="0"/>
              <a:t>new loan registrations, for both enticed ones and spontaneous ones. The effect is </a:t>
            </a:r>
            <a:r>
              <a:rPr lang="en-AU" b="1" dirty="0"/>
              <a:t>stronger</a:t>
            </a:r>
            <a:r>
              <a:rPr lang="en-AU" dirty="0"/>
              <a:t> for enticed ones.</a:t>
            </a:r>
          </a:p>
        </p:txBody>
      </p:sp>
    </p:spTree>
    <p:extLst>
      <p:ext uri="{BB962C8B-B14F-4D97-AF65-F5344CB8AC3E}">
        <p14:creationId xmlns:p14="http://schemas.microsoft.com/office/powerpoint/2010/main" val="476126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6F5E-456C-A3BE-92C7-AC1779EB9CF9}"/>
              </a:ext>
            </a:extLst>
          </p:cNvPr>
          <p:cNvSpPr>
            <a:spLocks noGrp="1"/>
          </p:cNvSpPr>
          <p:nvPr>
            <p:ph type="title"/>
          </p:nvPr>
        </p:nvSpPr>
        <p:spPr/>
        <p:txBody>
          <a:bodyPr/>
          <a:lstStyle/>
          <a:p>
            <a:r>
              <a:rPr lang="en-AU" dirty="0"/>
              <a:t>Personal expenditure</a:t>
            </a:r>
          </a:p>
        </p:txBody>
      </p:sp>
      <p:sp>
        <p:nvSpPr>
          <p:cNvPr id="3" name="Content Placeholder 2">
            <a:extLst>
              <a:ext uri="{FF2B5EF4-FFF2-40B4-BE49-F238E27FC236}">
                <a16:creationId xmlns:a16="http://schemas.microsoft.com/office/drawing/2014/main" id="{1EB6FBD7-335F-7D59-B9E6-44D888105231}"/>
              </a:ext>
            </a:extLst>
          </p:cNvPr>
          <p:cNvSpPr>
            <a:spLocks noGrp="1"/>
          </p:cNvSpPr>
          <p:nvPr>
            <p:ph idx="1"/>
          </p:nvPr>
        </p:nvSpPr>
        <p:spPr/>
        <p:txBody>
          <a:bodyPr/>
          <a:lstStyle/>
          <a:p>
            <a:r>
              <a:rPr lang="en-AU" dirty="0"/>
              <a:t>Sample starts from day s+91, </a:t>
            </a:r>
            <a:r>
              <a:rPr lang="en-AU" i="1" dirty="0"/>
              <a:t>Score</a:t>
            </a:r>
            <a:r>
              <a:rPr lang="en-AU" dirty="0"/>
              <a:t> range [-0.05,0.05]</a:t>
            </a:r>
          </a:p>
          <a:p>
            <a:r>
              <a:rPr lang="en-AU" dirty="0"/>
              <a:t>Daily sum of transaction record messages from </a:t>
            </a:r>
            <a:r>
              <a:rPr lang="en-AU" dirty="0" err="1"/>
              <a:t>Wechat</a:t>
            </a:r>
            <a:r>
              <a:rPr lang="en-AU" dirty="0"/>
              <a:t> Pay and Ali Pay</a:t>
            </a:r>
          </a:p>
          <a:p>
            <a:r>
              <a:rPr lang="en-AU" dirty="0"/>
              <a:t>2</a:t>
            </a:r>
            <a:r>
              <a:rPr lang="en-AU" baseline="30000" dirty="0"/>
              <a:t>nd</a:t>
            </a:r>
            <a:r>
              <a:rPr lang="en-AU" dirty="0"/>
              <a:t> stage model:</a:t>
            </a:r>
          </a:p>
          <a:p>
            <a:pPr marL="0" indent="0" algn="ctr">
              <a:buNone/>
            </a:pPr>
            <a:r>
              <a:rPr lang="en-US" sz="1800" i="1" dirty="0">
                <a:effectLst/>
                <a:latin typeface="Times New Roman" panose="02020603050405020304" pitchFamily="18" charset="0"/>
                <a:ea typeface="SimSun" panose="02010600030101010101" pitchFamily="2" charset="-122"/>
                <a:cs typeface="Cordia New" panose="020B0304020202020204" pitchFamily="34" charset="-34"/>
              </a:rPr>
              <a:t>Expenditure=</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α +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b="1"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b="1" i="1" baseline="-25000" dirty="0">
                <a:effectLst/>
                <a:latin typeface="Times New Roman" panose="02020603050405020304" pitchFamily="18" charset="0"/>
                <a:ea typeface="SimSun" panose="02010600030101010101" pitchFamily="2" charset="-122"/>
                <a:cs typeface="Cordia New" panose="020B0304020202020204" pitchFamily="34" charset="-34"/>
              </a:rPr>
              <a:t> Passive, Predicted</a:t>
            </a:r>
            <a:r>
              <a:rPr lang="en-US" sz="1800" b="1"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3</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Approval</a:t>
            </a:r>
            <a:r>
              <a:rPr lang="en-US" sz="1800" dirty="0">
                <a:solidFill>
                  <a:srgbClr val="000000"/>
                </a:solidFill>
                <a:effectLst/>
                <a:latin typeface="Times New Roman" panose="02020603050405020304" pitchFamily="18" charset="0"/>
                <a:ea typeface="SimSun" panose="02010600030101010101" pitchFamily="2" charset="-122"/>
              </a:rPr>
              <a:t>×</a:t>
            </a:r>
            <a:r>
              <a:rPr lang="en-US" sz="1800" i="1" dirty="0">
                <a:solidFill>
                  <a:srgbClr val="000000"/>
                </a:solidFill>
                <a:effectLst/>
                <a:latin typeface="Times New Roman" panose="02020603050405020304" pitchFamily="18" charset="0"/>
                <a:ea typeface="SimSun" panose="02010600030101010101" pitchFamily="2" charset="-122"/>
              </a:rPr>
              <a:t>Score</a:t>
            </a:r>
            <a:r>
              <a:rPr lang="en-US" sz="1800" i="1" baseline="30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Control</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Control Variables</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FE</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Fixed Effects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ε</a:t>
            </a:r>
            <a:endParaRPr lang="en-AU" dirty="0"/>
          </a:p>
          <a:p>
            <a:endParaRPr lang="en-AU" dirty="0"/>
          </a:p>
          <a:p>
            <a:r>
              <a:rPr lang="en-AU" dirty="0"/>
              <a:t>Two sub-samples:</a:t>
            </a:r>
          </a:p>
          <a:p>
            <a:pPr lvl="1"/>
            <a:r>
              <a:rPr lang="en-AU" dirty="0"/>
              <a:t>Borrowers who have taken a new loan (</a:t>
            </a:r>
            <a:r>
              <a:rPr lang="en-AU" i="1" dirty="0"/>
              <a:t>Registrant</a:t>
            </a:r>
            <a:r>
              <a:rPr lang="en-AU" dirty="0"/>
              <a:t>)</a:t>
            </a:r>
          </a:p>
          <a:p>
            <a:pPr lvl="1"/>
            <a:r>
              <a:rPr lang="en-AU" dirty="0"/>
              <a:t>Borrowers who haven’t taken a new loan (</a:t>
            </a:r>
            <a:r>
              <a:rPr lang="en-AU" i="1" dirty="0"/>
              <a:t>Non-Registrant</a:t>
            </a:r>
            <a:r>
              <a:rPr lang="en-AU" dirty="0"/>
              <a:t>)</a:t>
            </a:r>
          </a:p>
        </p:txBody>
      </p:sp>
    </p:spTree>
    <p:extLst>
      <p:ext uri="{BB962C8B-B14F-4D97-AF65-F5344CB8AC3E}">
        <p14:creationId xmlns:p14="http://schemas.microsoft.com/office/powerpoint/2010/main" val="401267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AD1B4-CACB-6929-A754-856EC6C3DAD4}"/>
              </a:ext>
            </a:extLst>
          </p:cNvPr>
          <p:cNvSpPr>
            <a:spLocks noGrp="1"/>
          </p:cNvSpPr>
          <p:nvPr>
            <p:ph type="title"/>
          </p:nvPr>
        </p:nvSpPr>
        <p:spPr/>
        <p:txBody>
          <a:bodyPr/>
          <a:lstStyle/>
          <a:p>
            <a:r>
              <a:rPr lang="en-AU" dirty="0"/>
              <a:t>Personal expenditure</a:t>
            </a:r>
          </a:p>
        </p:txBody>
      </p:sp>
      <p:graphicFrame>
        <p:nvGraphicFramePr>
          <p:cNvPr id="5" name="Content Placeholder 4">
            <a:extLst>
              <a:ext uri="{FF2B5EF4-FFF2-40B4-BE49-F238E27FC236}">
                <a16:creationId xmlns:a16="http://schemas.microsoft.com/office/drawing/2014/main" id="{8BE20156-958D-D2D6-65AF-989CD30AD3C5}"/>
              </a:ext>
            </a:extLst>
          </p:cNvPr>
          <p:cNvGraphicFramePr>
            <a:graphicFrameLocks noGrp="1"/>
          </p:cNvGraphicFramePr>
          <p:nvPr>
            <p:ph idx="1"/>
            <p:extLst>
              <p:ext uri="{D42A27DB-BD31-4B8C-83A1-F6EECF244321}">
                <p14:modId xmlns:p14="http://schemas.microsoft.com/office/powerpoint/2010/main" val="1129304923"/>
              </p:ext>
            </p:extLst>
          </p:nvPr>
        </p:nvGraphicFramePr>
        <p:xfrm>
          <a:off x="1066288" y="1627523"/>
          <a:ext cx="7377803" cy="3095879"/>
        </p:xfrm>
        <a:graphic>
          <a:graphicData uri="http://schemas.openxmlformats.org/drawingml/2006/table">
            <a:tbl>
              <a:tblPr firstRow="1" firstCol="1" bandRow="1"/>
              <a:tblGrid>
                <a:gridCol w="1736714">
                  <a:extLst>
                    <a:ext uri="{9D8B030D-6E8A-4147-A177-3AD203B41FA5}">
                      <a16:colId xmlns:a16="http://schemas.microsoft.com/office/drawing/2014/main" val="3927981081"/>
                    </a:ext>
                  </a:extLst>
                </a:gridCol>
                <a:gridCol w="938965">
                  <a:extLst>
                    <a:ext uri="{9D8B030D-6E8A-4147-A177-3AD203B41FA5}">
                      <a16:colId xmlns:a16="http://schemas.microsoft.com/office/drawing/2014/main" val="946264835"/>
                    </a:ext>
                  </a:extLst>
                </a:gridCol>
                <a:gridCol w="918320">
                  <a:extLst>
                    <a:ext uri="{9D8B030D-6E8A-4147-A177-3AD203B41FA5}">
                      <a16:colId xmlns:a16="http://schemas.microsoft.com/office/drawing/2014/main" val="4070597552"/>
                    </a:ext>
                  </a:extLst>
                </a:gridCol>
                <a:gridCol w="100271">
                  <a:extLst>
                    <a:ext uri="{9D8B030D-6E8A-4147-A177-3AD203B41FA5}">
                      <a16:colId xmlns:a16="http://schemas.microsoft.com/office/drawing/2014/main" val="2180157569"/>
                    </a:ext>
                  </a:extLst>
                </a:gridCol>
                <a:gridCol w="880332">
                  <a:extLst>
                    <a:ext uri="{9D8B030D-6E8A-4147-A177-3AD203B41FA5}">
                      <a16:colId xmlns:a16="http://schemas.microsoft.com/office/drawing/2014/main" val="1706138715"/>
                    </a:ext>
                  </a:extLst>
                </a:gridCol>
                <a:gridCol w="948049">
                  <a:extLst>
                    <a:ext uri="{9D8B030D-6E8A-4147-A177-3AD203B41FA5}">
                      <a16:colId xmlns:a16="http://schemas.microsoft.com/office/drawing/2014/main" val="591401276"/>
                    </a:ext>
                  </a:extLst>
                </a:gridCol>
                <a:gridCol w="898499">
                  <a:extLst>
                    <a:ext uri="{9D8B030D-6E8A-4147-A177-3AD203B41FA5}">
                      <a16:colId xmlns:a16="http://schemas.microsoft.com/office/drawing/2014/main" val="3538295595"/>
                    </a:ext>
                  </a:extLst>
                </a:gridCol>
                <a:gridCol w="100271">
                  <a:extLst>
                    <a:ext uri="{9D8B030D-6E8A-4147-A177-3AD203B41FA5}">
                      <a16:colId xmlns:a16="http://schemas.microsoft.com/office/drawing/2014/main" val="1198338032"/>
                    </a:ext>
                  </a:extLst>
                </a:gridCol>
                <a:gridCol w="856382">
                  <a:extLst>
                    <a:ext uri="{9D8B030D-6E8A-4147-A177-3AD203B41FA5}">
                      <a16:colId xmlns:a16="http://schemas.microsoft.com/office/drawing/2014/main" val="2874737059"/>
                    </a:ext>
                  </a:extLst>
                </a:gridCol>
              </a:tblGrid>
              <a:tr h="437089">
                <a:tc>
                  <a:txBody>
                    <a:bodyPr/>
                    <a:lstStyle/>
                    <a:p>
                      <a:pPr algn="l">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Expenditures </a:t>
                      </a:r>
                      <a:r>
                        <a:rPr lang="en-US" sz="1200" i="1" baseline="-25000">
                          <a:effectLst/>
                          <a:latin typeface="Times New Roman" panose="02020603050405020304" pitchFamily="18" charset="0"/>
                          <a:ea typeface="SimSun" panose="02010600030101010101" pitchFamily="2" charset="-122"/>
                          <a:cs typeface="Cordia New" panose="020B0304020202020204" pitchFamily="34" charset="-34"/>
                        </a:rPr>
                        <a:t>Indicator</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Expenditures </a:t>
                      </a:r>
                      <a:r>
                        <a:rPr lang="en-US" sz="1200" i="1" baseline="-25000">
                          <a:effectLst/>
                          <a:latin typeface="Times New Roman" panose="02020603050405020304" pitchFamily="18" charset="0"/>
                          <a:ea typeface="SimSun" panose="02010600030101010101" pitchFamily="2" charset="-122"/>
                          <a:cs typeface="Cordia New" panose="020B0304020202020204" pitchFamily="34" charset="-34"/>
                        </a:rPr>
                        <a:t>Amount</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939722425"/>
                  </a:ext>
                </a:extLst>
              </a:tr>
              <a:tr h="618136">
                <a:tc>
                  <a:txBody>
                    <a:bodyPr/>
                    <a:lstStyle/>
                    <a:p>
                      <a:pPr algn="l">
                        <a:lnSpc>
                          <a:spcPct val="115000"/>
                        </a:lnSpc>
                        <a:spcAft>
                          <a:spcPts val="1000"/>
                        </a:spcAft>
                      </a:pPr>
                      <a:r>
                        <a:rPr lang="en-US" sz="1200"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Full Sample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Registrants</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AU"/>
                    </a:p>
                  </a:txBody>
                  <a:tcPr/>
                </a:tc>
                <a:tc>
                  <a:txBody>
                    <a:bodyPr/>
                    <a:lstStyle/>
                    <a:p>
                      <a:pPr algn="ctr">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Non-Registrants</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Full Sample</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Registrants</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AU"/>
                    </a:p>
                  </a:txBody>
                  <a:tcPr/>
                </a:tc>
                <a:tc>
                  <a:txBody>
                    <a:bodyPr/>
                    <a:lstStyle/>
                    <a:p>
                      <a:pPr algn="ctr">
                        <a:lnSpc>
                          <a:spcPct val="115000"/>
                        </a:lnSpc>
                        <a:spcAft>
                          <a:spcPts val="1000"/>
                        </a:spcAft>
                      </a:pPr>
                      <a:r>
                        <a:rPr lang="en-US" sz="900" i="1">
                          <a:effectLst/>
                          <a:latin typeface="Times New Roman" panose="02020603050405020304" pitchFamily="18" charset="0"/>
                          <a:ea typeface="Times New Roman" panose="02020603050405020304" pitchFamily="18" charset="0"/>
                          <a:cs typeface="Cordia New" panose="020B0304020202020204" pitchFamily="34" charset="-34"/>
                        </a:rPr>
                        <a:t>Non-Registrants</a:t>
                      </a:r>
                      <a:endParaRPr lang="en-AU" sz="11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85510974"/>
                  </a:ext>
                </a:extLst>
              </a:tr>
              <a:tr h="319446">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(1)</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dirty="0">
                          <a:effectLst/>
                          <a:latin typeface="Times New Roman" panose="02020603050405020304" pitchFamily="18" charset="0"/>
                          <a:ea typeface="SimSun" panose="02010600030101010101" pitchFamily="2" charset="-122"/>
                          <a:cs typeface="Cordia New" panose="020B0304020202020204" pitchFamily="34" charset="-34"/>
                        </a:rPr>
                        <a:t>(2)</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(3)</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(4)</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(5)</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AU"/>
                    </a:p>
                  </a:txBody>
                  <a:tcPr/>
                </a:tc>
                <a:tc>
                  <a:txBody>
                    <a:bodyPr/>
                    <a:lstStyle/>
                    <a:p>
                      <a:pPr algn="ctr">
                        <a:lnSpc>
                          <a:spcPct val="115000"/>
                        </a:lnSpc>
                        <a:spcAft>
                          <a:spcPts val="1000"/>
                        </a:spcAft>
                      </a:pPr>
                      <a:r>
                        <a:rPr lang="en-US" sz="1000">
                          <a:effectLst/>
                          <a:latin typeface="Times New Roman" panose="02020603050405020304" pitchFamily="18" charset="0"/>
                          <a:ea typeface="SimSun" panose="02010600030101010101" pitchFamily="2" charset="-122"/>
                          <a:cs typeface="Cordia New" panose="020B0304020202020204" pitchFamily="34" charset="-34"/>
                        </a:rPr>
                        <a:t>(6)</a:t>
                      </a:r>
                      <a:endParaRPr lang="en-AU" sz="11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009894"/>
                  </a:ext>
                </a:extLst>
              </a:tr>
              <a:tr h="286868">
                <a:tc>
                  <a:txBody>
                    <a:bodyPr/>
                    <a:lstStyle/>
                    <a:p>
                      <a:pPr algn="l">
                        <a:lnSpc>
                          <a:spcPct val="115000"/>
                        </a:lnSpc>
                        <a:spcAft>
                          <a:spcPts val="1000"/>
                        </a:spcAft>
                      </a:pPr>
                      <a:r>
                        <a:rPr lang="en-US" sz="1200" i="1">
                          <a:effectLst/>
                          <a:latin typeface="Times New Roman" panose="02020603050405020304" pitchFamily="18" charset="0"/>
                          <a:ea typeface="SimSun" panose="02010600030101010101" pitchFamily="2" charset="-122"/>
                          <a:cs typeface="Cordia New" panose="020B0304020202020204" pitchFamily="34" charset="-34"/>
                        </a:rPr>
                        <a:t>Message</a:t>
                      </a:r>
                      <a:r>
                        <a:rPr lang="en-US" sz="1200" i="1" baseline="-25000">
                          <a:effectLst/>
                          <a:latin typeface="Times New Roman" panose="02020603050405020304" pitchFamily="18" charset="0"/>
                          <a:ea typeface="SimSun" panose="02010600030101010101" pitchFamily="2" charset="-122"/>
                          <a:cs typeface="Cordia New" panose="020B0304020202020204" pitchFamily="34" charset="-34"/>
                        </a:rPr>
                        <a:t> Passive, Predicted</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0.111***</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0.243***</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AU"/>
                    </a:p>
                  </a:txBody>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-0.102</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0.447***</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0.734***</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AU"/>
                    </a:p>
                  </a:txBody>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-0.042</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56339165"/>
                  </a:ext>
                </a:extLst>
              </a:tr>
              <a:tr h="286868">
                <a:tc>
                  <a:txBody>
                    <a:bodyPr/>
                    <a:lstStyle/>
                    <a:p>
                      <a:pPr algn="l">
                        <a:lnSpc>
                          <a:spcPct val="115000"/>
                        </a:lnSpc>
                        <a:spcAft>
                          <a:spcPts val="1000"/>
                        </a:spcAft>
                      </a:pPr>
                      <a:r>
                        <a:rPr lang="en-US" sz="1200" i="1">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(2.163)</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(3.535)</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AU"/>
                    </a:p>
                  </a:txBody>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(-1.273)</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(2.895)</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(3.416)</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AU"/>
                    </a:p>
                  </a:txBody>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(-0.179)</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799766218"/>
                  </a:ext>
                </a:extLst>
              </a:tr>
              <a:tr h="286868">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    Difference</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3">
                  <a:txBody>
                    <a:bodyPr/>
                    <a:lstStyle/>
                    <a:p>
                      <a:pPr algn="ctr">
                        <a:lnSpc>
                          <a:spcPct val="115000"/>
                        </a:lnSpc>
                        <a:spcAft>
                          <a:spcPts val="1000"/>
                        </a:spcAft>
                      </a:pPr>
                      <a:r>
                        <a:rPr lang="en-US" sz="1200" b="1" i="1" dirty="0">
                          <a:effectLst/>
                          <a:latin typeface="Times New Roman" panose="02020603050405020304" pitchFamily="18" charset="0"/>
                          <a:ea typeface="SimSun" panose="02010600030101010101" pitchFamily="2" charset="-122"/>
                          <a:cs typeface="Cordia New" panose="020B0304020202020204" pitchFamily="34" charset="-34"/>
                        </a:rPr>
                        <a:t>0.345</a:t>
                      </a:r>
                      <a:r>
                        <a:rPr lang="en-US" sz="1200" b="1" dirty="0">
                          <a:effectLst/>
                          <a:latin typeface="Times New Roman" panose="02020603050405020304" pitchFamily="18" charset="0"/>
                          <a:ea typeface="SimSun" panose="02010600030101010101" pitchFamily="2" charset="-122"/>
                          <a:cs typeface="Cordia New" panose="020B0304020202020204" pitchFamily="34" charset="-34"/>
                        </a:rPr>
                        <a:t>***</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AU"/>
                    </a:p>
                  </a:txBody>
                  <a:tcPr/>
                </a:tc>
                <a:tc hMerge="1">
                  <a:txBody>
                    <a:bodyPr/>
                    <a:lstStyle/>
                    <a:p>
                      <a:endParaRPr lang="en-AU"/>
                    </a:p>
                  </a:txBody>
                  <a:tcPr/>
                </a:tc>
                <a:tc>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3">
                  <a:txBody>
                    <a:bodyPr/>
                    <a:lstStyle/>
                    <a:p>
                      <a:pPr algn="ctr">
                        <a:lnSpc>
                          <a:spcPct val="115000"/>
                        </a:lnSpc>
                        <a:spcAft>
                          <a:spcPts val="1000"/>
                        </a:spcAft>
                      </a:pPr>
                      <a:r>
                        <a:rPr lang="en-US" sz="1200" b="1" i="1" dirty="0">
                          <a:effectLst/>
                          <a:latin typeface="Times New Roman" panose="02020603050405020304" pitchFamily="18" charset="0"/>
                          <a:ea typeface="SimSun" panose="02010600030101010101" pitchFamily="2" charset="-122"/>
                          <a:cs typeface="Cordia New" panose="020B0304020202020204" pitchFamily="34" charset="-34"/>
                        </a:rPr>
                        <a:t>0.776</a:t>
                      </a:r>
                      <a:r>
                        <a:rPr lang="en-US" sz="1200" b="1" dirty="0">
                          <a:effectLst/>
                          <a:latin typeface="Times New Roman" panose="02020603050405020304" pitchFamily="18" charset="0"/>
                          <a:ea typeface="SimSun" panose="02010600030101010101" pitchFamily="2" charset="-122"/>
                          <a:cs typeface="Cordia New" panose="020B0304020202020204" pitchFamily="34" charset="-34"/>
                        </a:rPr>
                        <a:t>**</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57411467"/>
                  </a:ext>
                </a:extLst>
              </a:tr>
              <a:tr h="286868">
                <a:tc>
                  <a:txBody>
                    <a:bodyPr/>
                    <a:lstStyle/>
                    <a:p>
                      <a:pPr algn="l">
                        <a:lnSpc>
                          <a:spcPct val="115000"/>
                        </a:lnSpc>
                        <a:spcAft>
                          <a:spcPts val="1000"/>
                        </a:spcAft>
                      </a:pPr>
                      <a:r>
                        <a:rPr lang="en-US" sz="1200" i="1"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200">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3">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(3.268)</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AU"/>
                    </a:p>
                  </a:txBody>
                  <a:tcPr/>
                </a:tc>
                <a:tc hMerge="1">
                  <a:txBody>
                    <a:bodyPr/>
                    <a:lstStyle/>
                    <a:p>
                      <a:endParaRPr lang="en-AU"/>
                    </a:p>
                  </a:txBody>
                  <a:tcPr/>
                </a:tc>
                <a:tc>
                  <a:txBody>
                    <a:bodyPr/>
                    <a:lstStyle/>
                    <a:p>
                      <a:pPr algn="ctr">
                        <a:lnSpc>
                          <a:spcPct val="115000"/>
                        </a:lnSpc>
                        <a:spcAft>
                          <a:spcPts val="1000"/>
                        </a:spcAft>
                      </a:pPr>
                      <a:r>
                        <a:rPr lang="en-US" sz="1200" b="1">
                          <a:effectLst/>
                          <a:latin typeface="Times New Roman" panose="02020603050405020304" pitchFamily="18" charset="0"/>
                          <a:ea typeface="SimSun" panose="02010600030101010101" pitchFamily="2" charset="-122"/>
                          <a:cs typeface="Cordia New" panose="020B0304020202020204" pitchFamily="34" charset="-34"/>
                        </a:rPr>
                        <a:t> </a:t>
                      </a:r>
                      <a:endParaRPr lang="en-AU" sz="120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3">
                  <a:txBody>
                    <a:bodyPr/>
                    <a:lstStyle/>
                    <a:p>
                      <a:pPr algn="ctr">
                        <a:lnSpc>
                          <a:spcPct val="115000"/>
                        </a:lnSpc>
                        <a:spcAft>
                          <a:spcPts val="1000"/>
                        </a:spcAft>
                      </a:pPr>
                      <a:r>
                        <a:rPr lang="en-US" sz="1200" b="1" dirty="0">
                          <a:effectLst/>
                          <a:latin typeface="Times New Roman" panose="02020603050405020304" pitchFamily="18" charset="0"/>
                          <a:ea typeface="SimSun" panose="02010600030101010101" pitchFamily="2" charset="-122"/>
                          <a:cs typeface="Cordia New" panose="020B0304020202020204" pitchFamily="34" charset="-34"/>
                        </a:rPr>
                        <a:t>(2.439)</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91883213"/>
                  </a:ext>
                </a:extLst>
              </a:tr>
              <a:tr h="286868">
                <a:tc>
                  <a:txBody>
                    <a:bodyPr/>
                    <a:lstStyle/>
                    <a:p>
                      <a:pPr algn="l">
                        <a:lnSpc>
                          <a:spcPct val="115000"/>
                        </a:lnSpc>
                        <a:spcAft>
                          <a:spcPts val="1000"/>
                        </a:spcAft>
                      </a:pPr>
                      <a:r>
                        <a:rPr lang="en-US" altLang="zh-CN" sz="1200" dirty="0">
                          <a:effectLst/>
                          <a:latin typeface="Calibri" panose="020F0502020204030204" pitchFamily="34" charset="0"/>
                          <a:ea typeface="SimSun" panose="02010600030101010101" pitchFamily="2" charset="-122"/>
                          <a:cs typeface="Cordia New" panose="020B0304020202020204" pitchFamily="34" charset="-34"/>
                        </a:rPr>
                        <a:t>Controls</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hMerge="1">
                  <a:txBody>
                    <a:bodyPr/>
                    <a:lstStyle/>
                    <a:p>
                      <a:endParaRPr lang="en-AU"/>
                    </a:p>
                  </a:txBody>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hMerge="1">
                  <a:txBody>
                    <a:bodyPr/>
                    <a:lstStyle/>
                    <a:p>
                      <a:endParaRPr lang="en-AU" dirty="0"/>
                    </a:p>
                  </a:txBody>
                  <a:tcPr/>
                </a:tc>
                <a:extLst>
                  <a:ext uri="{0D108BD9-81ED-4DB2-BD59-A6C34878D82A}">
                    <a16:rowId xmlns:a16="http://schemas.microsoft.com/office/drawing/2014/main" val="3753309"/>
                  </a:ext>
                </a:extLst>
              </a:tr>
              <a:tr h="286868">
                <a:tc>
                  <a:txBody>
                    <a:bodyPr/>
                    <a:lstStyle/>
                    <a:p>
                      <a:pPr algn="l">
                        <a:lnSpc>
                          <a:spcPct val="115000"/>
                        </a:lnSpc>
                        <a:spcAft>
                          <a:spcPts val="1000"/>
                        </a:spcAft>
                      </a:pPr>
                      <a:r>
                        <a:rPr lang="en-AU" sz="1200" dirty="0" err="1">
                          <a:effectLst/>
                          <a:latin typeface="Calibri" panose="020F0502020204030204" pitchFamily="34" charset="0"/>
                          <a:ea typeface="SimSun" panose="02010600030101010101" pitchFamily="2" charset="-122"/>
                          <a:cs typeface="Cordia New" panose="020B0304020202020204" pitchFamily="34" charset="-34"/>
                        </a:rPr>
                        <a:t>Obs</a:t>
                      </a:r>
                      <a:endParaRPr lang="en-AU" sz="1200" dirty="0">
                        <a:effectLst/>
                        <a:latin typeface="Calibri" panose="020F0502020204030204" pitchFamily="34" charset="0"/>
                        <a:ea typeface="SimSun"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262,947</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129,909</a:t>
                      </a: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133,038</a:t>
                      </a:r>
                    </a:p>
                  </a:txBody>
                  <a:tcPr marL="68580" marR="68580" marT="0" marB="0" anchor="ctr">
                    <a:lnL>
                      <a:noFill/>
                    </a:lnL>
                    <a:lnR>
                      <a:noFill/>
                    </a:lnR>
                    <a:lnT>
                      <a:noFill/>
                    </a:lnT>
                    <a:lnB>
                      <a:noFill/>
                    </a:lnB>
                  </a:tcPr>
                </a:tc>
                <a:tc hMerge="1">
                  <a:txBody>
                    <a:bodyPr/>
                    <a:lstStyle/>
                    <a:p>
                      <a:endParaRPr lang="en-AU"/>
                    </a:p>
                  </a:txBody>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262,947</a:t>
                      </a:r>
                    </a:p>
                  </a:txBody>
                  <a:tcPr marL="68580" marR="68580" marT="0" marB="0" anchor="ctr">
                    <a:lnL>
                      <a:noFill/>
                    </a:lnL>
                    <a:lnR>
                      <a:noFill/>
                    </a:lnR>
                    <a:lnT>
                      <a:noFill/>
                    </a:lnT>
                    <a:lnB>
                      <a:noFill/>
                    </a:lnB>
                  </a:tcPr>
                </a:tc>
                <a:tc>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129,909</a:t>
                      </a: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AU" sz="1200" dirty="0">
                          <a:effectLst/>
                          <a:latin typeface="Calibri" panose="020F0502020204030204" pitchFamily="34" charset="0"/>
                          <a:ea typeface="SimSun" panose="02010600030101010101" pitchFamily="2" charset="-122"/>
                          <a:cs typeface="Cordia New" panose="020B0304020202020204" pitchFamily="34" charset="-34"/>
                        </a:rPr>
                        <a:t>133,039</a:t>
                      </a:r>
                    </a:p>
                  </a:txBody>
                  <a:tcPr marL="68580" marR="68580" marT="0" marB="0" anchor="ctr">
                    <a:lnL>
                      <a:noFill/>
                    </a:lnL>
                    <a:lnR>
                      <a:noFill/>
                    </a:lnR>
                    <a:lnT>
                      <a:noFill/>
                    </a:lnT>
                    <a:lnB>
                      <a:noFill/>
                    </a:lnB>
                  </a:tcPr>
                </a:tc>
                <a:tc hMerge="1">
                  <a:txBody>
                    <a:bodyPr/>
                    <a:lstStyle/>
                    <a:p>
                      <a:endParaRPr lang="en-AU" dirty="0"/>
                    </a:p>
                  </a:txBody>
                  <a:tcPr/>
                </a:tc>
                <a:extLst>
                  <a:ext uri="{0D108BD9-81ED-4DB2-BD59-A6C34878D82A}">
                    <a16:rowId xmlns:a16="http://schemas.microsoft.com/office/drawing/2014/main" val="271613013"/>
                  </a:ext>
                </a:extLst>
              </a:tr>
            </a:tbl>
          </a:graphicData>
        </a:graphic>
      </p:graphicFrame>
      <p:sp>
        <p:nvSpPr>
          <p:cNvPr id="6" name="TextBox 5">
            <a:extLst>
              <a:ext uri="{FF2B5EF4-FFF2-40B4-BE49-F238E27FC236}">
                <a16:creationId xmlns:a16="http://schemas.microsoft.com/office/drawing/2014/main" id="{25CBF537-806A-1BD9-3361-BAE377DB5642}"/>
              </a:ext>
            </a:extLst>
          </p:cNvPr>
          <p:cNvSpPr txBox="1"/>
          <p:nvPr/>
        </p:nvSpPr>
        <p:spPr>
          <a:xfrm>
            <a:off x="880533" y="4876800"/>
            <a:ext cx="7563558" cy="1200329"/>
          </a:xfrm>
          <a:prstGeom prst="rect">
            <a:avLst/>
          </a:prstGeom>
          <a:noFill/>
        </p:spPr>
        <p:txBody>
          <a:bodyPr wrap="square" rtlCol="0">
            <a:spAutoFit/>
          </a:bodyPr>
          <a:lstStyle/>
          <a:p>
            <a:pPr marL="285750" indent="-285750">
              <a:buFont typeface="Arial" panose="020B0604020202020204" pitchFamily="34" charset="0"/>
              <a:buChar char="•"/>
            </a:pPr>
            <a:r>
              <a:rPr lang="en-AU" dirty="0"/>
              <a:t>Predicted passive promotion messages </a:t>
            </a:r>
            <a:r>
              <a:rPr lang="en-AU" b="1" dirty="0"/>
              <a:t>significantly increase </a:t>
            </a:r>
            <a:r>
              <a:rPr lang="en-AU" dirty="0"/>
              <a:t>expenditure</a:t>
            </a:r>
          </a:p>
          <a:p>
            <a:pPr marL="285750" indent="-285750">
              <a:buFont typeface="Arial" panose="020B0604020202020204" pitchFamily="34" charset="0"/>
              <a:buChar char="•"/>
            </a:pPr>
            <a:r>
              <a:rPr lang="en-AU" dirty="0"/>
              <a:t>The effect is concentrated in the sample of borrowers who have taken a new loan (</a:t>
            </a:r>
            <a:r>
              <a:rPr lang="en-AU" b="1" i="1" dirty="0"/>
              <a:t>Registrants</a:t>
            </a:r>
            <a:r>
              <a:rPr lang="en-AU" dirty="0"/>
              <a:t>)</a:t>
            </a:r>
          </a:p>
        </p:txBody>
      </p:sp>
    </p:spTree>
    <p:extLst>
      <p:ext uri="{BB962C8B-B14F-4D97-AF65-F5344CB8AC3E}">
        <p14:creationId xmlns:p14="http://schemas.microsoft.com/office/powerpoint/2010/main" val="231371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7942-05D7-CBA6-2024-4A621B9D9835}"/>
              </a:ext>
            </a:extLst>
          </p:cNvPr>
          <p:cNvSpPr>
            <a:spLocks noGrp="1"/>
          </p:cNvSpPr>
          <p:nvPr>
            <p:ph type="title"/>
          </p:nvPr>
        </p:nvSpPr>
        <p:spPr/>
        <p:txBody>
          <a:bodyPr/>
          <a:lstStyle/>
          <a:p>
            <a:r>
              <a:rPr lang="en-AU" dirty="0"/>
              <a:t>New loan delinquency</a:t>
            </a:r>
          </a:p>
        </p:txBody>
      </p:sp>
      <p:sp>
        <p:nvSpPr>
          <p:cNvPr id="3" name="Content Placeholder 2">
            <a:extLst>
              <a:ext uri="{FF2B5EF4-FFF2-40B4-BE49-F238E27FC236}">
                <a16:creationId xmlns:a16="http://schemas.microsoft.com/office/drawing/2014/main" id="{C3FBFC72-1267-8FC7-35D8-805641DE62FA}"/>
              </a:ext>
            </a:extLst>
          </p:cNvPr>
          <p:cNvSpPr>
            <a:spLocks noGrp="1"/>
          </p:cNvSpPr>
          <p:nvPr>
            <p:ph idx="1"/>
          </p:nvPr>
        </p:nvSpPr>
        <p:spPr/>
        <p:txBody>
          <a:bodyPr/>
          <a:lstStyle/>
          <a:p>
            <a:r>
              <a:rPr lang="en-AU" dirty="0"/>
              <a:t>Sample starts from day s+121, score range [-0.05,0.05], only observations with borrowers who have taken a new loan (</a:t>
            </a:r>
            <a:r>
              <a:rPr lang="en-AU" i="1" dirty="0"/>
              <a:t>Registrant</a:t>
            </a:r>
            <a:r>
              <a:rPr lang="en-AU" dirty="0"/>
              <a:t>)</a:t>
            </a:r>
          </a:p>
          <a:p>
            <a:r>
              <a:rPr lang="en-AU" dirty="0"/>
              <a:t>Debt collection messages with keywords “overdue”, “delinquent”</a:t>
            </a:r>
          </a:p>
          <a:p>
            <a:r>
              <a:rPr lang="en-AU" dirty="0"/>
              <a:t>2</a:t>
            </a:r>
            <a:r>
              <a:rPr lang="en-AU" baseline="30000" dirty="0"/>
              <a:t>nd</a:t>
            </a:r>
            <a:r>
              <a:rPr lang="en-AU" dirty="0"/>
              <a:t> stage model:</a:t>
            </a:r>
          </a:p>
          <a:p>
            <a:pPr marL="0" indent="0" algn="ctr">
              <a:buNone/>
            </a:pPr>
            <a:r>
              <a:rPr lang="en-US" sz="1800" i="1" dirty="0">
                <a:effectLst/>
                <a:latin typeface="Times New Roman" panose="02020603050405020304" pitchFamily="18" charset="0"/>
                <a:ea typeface="SimSun" panose="02010600030101010101" pitchFamily="2" charset="-122"/>
                <a:cs typeface="Cordia New" panose="020B0304020202020204" pitchFamily="34" charset="-34"/>
              </a:rPr>
              <a:t>Collection=</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α +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b="1"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b="1" i="1" baseline="-25000" dirty="0">
                <a:effectLst/>
                <a:latin typeface="Times New Roman" panose="02020603050405020304" pitchFamily="18" charset="0"/>
                <a:ea typeface="SimSun" panose="02010600030101010101" pitchFamily="2" charset="-122"/>
                <a:cs typeface="Cordia New" panose="020B0304020202020204" pitchFamily="34" charset="-34"/>
              </a:rPr>
              <a:t> Passive, Predicted</a:t>
            </a:r>
            <a:r>
              <a:rPr lang="en-US" sz="1800" b="1"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3</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Approval</a:t>
            </a:r>
            <a:r>
              <a:rPr lang="en-US" sz="1800" dirty="0">
                <a:solidFill>
                  <a:srgbClr val="000000"/>
                </a:solidFill>
                <a:effectLst/>
                <a:latin typeface="Times New Roman" panose="02020603050405020304" pitchFamily="18" charset="0"/>
                <a:ea typeface="SimSun" panose="02010600030101010101" pitchFamily="2" charset="-122"/>
              </a:rPr>
              <a:t>×</a:t>
            </a:r>
            <a:r>
              <a:rPr lang="en-US" sz="1800" i="1" dirty="0">
                <a:solidFill>
                  <a:srgbClr val="000000"/>
                </a:solidFill>
                <a:effectLst/>
                <a:latin typeface="Times New Roman" panose="02020603050405020304" pitchFamily="18" charset="0"/>
                <a:ea typeface="SimSun" panose="02010600030101010101" pitchFamily="2" charset="-122"/>
              </a:rPr>
              <a:t>Score</a:t>
            </a:r>
            <a:r>
              <a:rPr lang="en-US" sz="1800" i="1" baseline="30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Control</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Control Variables</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FE</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Fixed Effects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ε</a:t>
            </a:r>
            <a:endParaRPr lang="en-AU" dirty="0"/>
          </a:p>
          <a:p>
            <a:endParaRPr lang="en-AU" dirty="0"/>
          </a:p>
          <a:p>
            <a:endParaRPr lang="en-AU" dirty="0"/>
          </a:p>
        </p:txBody>
      </p:sp>
    </p:spTree>
    <p:extLst>
      <p:ext uri="{BB962C8B-B14F-4D97-AF65-F5344CB8AC3E}">
        <p14:creationId xmlns:p14="http://schemas.microsoft.com/office/powerpoint/2010/main" val="3788058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35C8-8FAA-D093-4687-CBCDFCFE3687}"/>
              </a:ext>
            </a:extLst>
          </p:cNvPr>
          <p:cNvSpPr>
            <a:spLocks noGrp="1"/>
          </p:cNvSpPr>
          <p:nvPr>
            <p:ph type="title"/>
          </p:nvPr>
        </p:nvSpPr>
        <p:spPr/>
        <p:txBody>
          <a:bodyPr/>
          <a:lstStyle/>
          <a:p>
            <a:r>
              <a:rPr lang="en-AU" dirty="0"/>
              <a:t>New loan delinquency</a:t>
            </a:r>
          </a:p>
        </p:txBody>
      </p:sp>
      <p:graphicFrame>
        <p:nvGraphicFramePr>
          <p:cNvPr id="5" name="Content Placeholder 4">
            <a:extLst>
              <a:ext uri="{FF2B5EF4-FFF2-40B4-BE49-F238E27FC236}">
                <a16:creationId xmlns:a16="http://schemas.microsoft.com/office/drawing/2014/main" id="{29A944F7-E25E-2AC3-A71F-3551CFB84AFC}"/>
              </a:ext>
            </a:extLst>
          </p:cNvPr>
          <p:cNvGraphicFramePr>
            <a:graphicFrameLocks noGrp="1"/>
          </p:cNvGraphicFramePr>
          <p:nvPr>
            <p:ph idx="1"/>
            <p:extLst>
              <p:ext uri="{D42A27DB-BD31-4B8C-83A1-F6EECF244321}">
                <p14:modId xmlns:p14="http://schemas.microsoft.com/office/powerpoint/2010/main" val="2611939407"/>
              </p:ext>
            </p:extLst>
          </p:nvPr>
        </p:nvGraphicFramePr>
        <p:xfrm>
          <a:off x="1159066" y="1674840"/>
          <a:ext cx="6971381" cy="2280214"/>
        </p:xfrm>
        <a:graphic>
          <a:graphicData uri="http://schemas.openxmlformats.org/drawingml/2006/table">
            <a:tbl>
              <a:tblPr firstRow="1" firstCol="1" bandRow="1"/>
              <a:tblGrid>
                <a:gridCol w="1779928">
                  <a:extLst>
                    <a:ext uri="{9D8B030D-6E8A-4147-A177-3AD203B41FA5}">
                      <a16:colId xmlns:a16="http://schemas.microsoft.com/office/drawing/2014/main" val="1873051571"/>
                    </a:ext>
                  </a:extLst>
                </a:gridCol>
                <a:gridCol w="2521563">
                  <a:extLst>
                    <a:ext uri="{9D8B030D-6E8A-4147-A177-3AD203B41FA5}">
                      <a16:colId xmlns:a16="http://schemas.microsoft.com/office/drawing/2014/main" val="350292274"/>
                    </a:ext>
                  </a:extLst>
                </a:gridCol>
                <a:gridCol w="2669890">
                  <a:extLst>
                    <a:ext uri="{9D8B030D-6E8A-4147-A177-3AD203B41FA5}">
                      <a16:colId xmlns:a16="http://schemas.microsoft.com/office/drawing/2014/main" val="1922631533"/>
                    </a:ext>
                  </a:extLst>
                </a:gridCol>
              </a:tblGrid>
              <a:tr h="523453">
                <a:tc>
                  <a:txBody>
                    <a:bodyPr/>
                    <a:lstStyle/>
                    <a:p>
                      <a:pPr algn="l">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Collection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Collection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Number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1079797"/>
                  </a:ext>
                </a:extLst>
              </a:tr>
              <a:tr h="382565">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 </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(1)</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(2)</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6162980"/>
                  </a:ext>
                </a:extLst>
              </a:tr>
              <a:tr h="343549">
                <a:tc>
                  <a:txBody>
                    <a:bodyPr/>
                    <a:lstStyle/>
                    <a:p>
                      <a:pPr algn="l">
                        <a:lnSpc>
                          <a:spcPct val="115000"/>
                        </a:lnSpc>
                        <a:spcAft>
                          <a:spcPts val="1000"/>
                        </a:spcAft>
                      </a:pPr>
                      <a:r>
                        <a:rPr lang="en-US" sz="1400" i="1" dirty="0">
                          <a:effectLst/>
                          <a:latin typeface="Times New Roman" panose="02020603050405020304" pitchFamily="18" charset="0"/>
                          <a:ea typeface="宋体" panose="02010600030101010101" pitchFamily="2" charset="-122"/>
                          <a:cs typeface="Cordia New" panose="020B0304020202020204" pitchFamily="34" charset="-34"/>
                        </a:rPr>
                        <a:t>Message</a:t>
                      </a:r>
                      <a:r>
                        <a:rPr lang="en-US" sz="1400" i="1" baseline="-25000" dirty="0">
                          <a:effectLst/>
                          <a:latin typeface="Times New Roman" panose="02020603050405020304" pitchFamily="18" charset="0"/>
                          <a:ea typeface="宋体" panose="02010600030101010101" pitchFamily="2" charset="-122"/>
                          <a:cs typeface="Cordia New" panose="020B0304020202020204" pitchFamily="34" charset="-34"/>
                        </a:rPr>
                        <a:t> Passive, Predicted</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0.315***</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0.226***</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3124084"/>
                  </a:ext>
                </a:extLst>
              </a:tr>
              <a:tr h="343549">
                <a:tc>
                  <a:txBody>
                    <a:bodyPr/>
                    <a:lstStyle/>
                    <a:p>
                      <a:pPr algn="l">
                        <a:lnSpc>
                          <a:spcPct val="115000"/>
                        </a:lnSpc>
                        <a:spcAft>
                          <a:spcPts val="1000"/>
                        </a:spcAft>
                      </a:pPr>
                      <a:r>
                        <a:rPr lang="en-US" sz="1400" i="1"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(4.561)</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(4.390)</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3933227075"/>
                  </a:ext>
                </a:extLst>
              </a:tr>
              <a:tr h="343549">
                <a:tc>
                  <a:txBody>
                    <a:bodyPr/>
                    <a:lstStyle/>
                    <a:p>
                      <a:pPr algn="l">
                        <a:lnSpc>
                          <a:spcPct val="115000"/>
                        </a:lnSpc>
                        <a:spcAft>
                          <a:spcPts val="1000"/>
                        </a:spcAft>
                      </a:pPr>
                      <a:r>
                        <a:rPr lang="en-US" sz="1400" dirty="0">
                          <a:effectLst/>
                          <a:latin typeface="Calibri" panose="020F0502020204030204" pitchFamily="34" charset="0"/>
                          <a:ea typeface="宋体" panose="02010600030101010101" pitchFamily="2" charset="-122"/>
                          <a:cs typeface="Cordia New" panose="020B0304020202020204" pitchFamily="34" charset="-34"/>
                        </a:rPr>
                        <a:t>Controls</a:t>
                      </a: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dirty="0">
                          <a:effectLst/>
                          <a:latin typeface="Calibri" panose="020F0502020204030204" pitchFamily="34" charset="0"/>
                          <a:ea typeface="宋体"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dirty="0">
                          <a:effectLst/>
                          <a:latin typeface="Calibri" panose="020F0502020204030204" pitchFamily="34" charset="0"/>
                          <a:ea typeface="宋体"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extLst>
                  <a:ext uri="{0D108BD9-81ED-4DB2-BD59-A6C34878D82A}">
                    <a16:rowId xmlns:a16="http://schemas.microsoft.com/office/drawing/2014/main" val="2930287855"/>
                  </a:ext>
                </a:extLst>
              </a:tr>
              <a:tr h="343549">
                <a:tc>
                  <a:txBody>
                    <a:bodyPr/>
                    <a:lstStyle/>
                    <a:p>
                      <a:pPr algn="l">
                        <a:lnSpc>
                          <a:spcPct val="115000"/>
                        </a:lnSpc>
                        <a:spcAft>
                          <a:spcPts val="1000"/>
                        </a:spcAft>
                      </a:pPr>
                      <a:r>
                        <a:rPr lang="en-US" sz="1400" dirty="0" err="1">
                          <a:effectLst/>
                          <a:latin typeface="Calibri" panose="020F0502020204030204" pitchFamily="34" charset="0"/>
                          <a:ea typeface="宋体" panose="02010600030101010101" pitchFamily="2" charset="-122"/>
                          <a:cs typeface="Cordia New" panose="020B0304020202020204" pitchFamily="34" charset="-34"/>
                        </a:rPr>
                        <a:t>Obs</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dirty="0">
                          <a:effectLst/>
                          <a:latin typeface="Calibri" panose="020F0502020204030204" pitchFamily="34" charset="0"/>
                          <a:ea typeface="宋体" panose="02010600030101010101" pitchFamily="2" charset="-122"/>
                          <a:cs typeface="Cordia New" panose="020B0304020202020204" pitchFamily="34" charset="-34"/>
                        </a:rPr>
                        <a:t>56,903</a:t>
                      </a: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dirty="0">
                          <a:effectLst/>
                          <a:latin typeface="Calibri" panose="020F0502020204030204" pitchFamily="34" charset="0"/>
                          <a:ea typeface="宋体" panose="02010600030101010101" pitchFamily="2" charset="-122"/>
                          <a:cs typeface="Cordia New" panose="020B0304020202020204" pitchFamily="34" charset="-34"/>
                        </a:rPr>
                        <a:t>56,903</a:t>
                      </a:r>
                    </a:p>
                  </a:txBody>
                  <a:tcPr marL="68580" marR="68580" marT="0" marB="0" anchor="ctr">
                    <a:lnL>
                      <a:noFill/>
                    </a:lnL>
                    <a:lnR>
                      <a:noFill/>
                    </a:lnR>
                    <a:lnT>
                      <a:noFill/>
                    </a:lnT>
                    <a:lnB>
                      <a:noFill/>
                    </a:lnB>
                  </a:tcPr>
                </a:tc>
                <a:extLst>
                  <a:ext uri="{0D108BD9-81ED-4DB2-BD59-A6C34878D82A}">
                    <a16:rowId xmlns:a16="http://schemas.microsoft.com/office/drawing/2014/main" val="3542067708"/>
                  </a:ext>
                </a:extLst>
              </a:tr>
            </a:tbl>
          </a:graphicData>
        </a:graphic>
      </p:graphicFrame>
      <p:sp>
        <p:nvSpPr>
          <p:cNvPr id="7" name="TextBox 6">
            <a:extLst>
              <a:ext uri="{FF2B5EF4-FFF2-40B4-BE49-F238E27FC236}">
                <a16:creationId xmlns:a16="http://schemas.microsoft.com/office/drawing/2014/main" id="{79BEB191-C99F-73C2-F1CF-FC6949BF974A}"/>
              </a:ext>
            </a:extLst>
          </p:cNvPr>
          <p:cNvSpPr txBox="1"/>
          <p:nvPr/>
        </p:nvSpPr>
        <p:spPr>
          <a:xfrm>
            <a:off x="1019060" y="4348080"/>
            <a:ext cx="7111387" cy="646331"/>
          </a:xfrm>
          <a:prstGeom prst="rect">
            <a:avLst/>
          </a:prstGeom>
          <a:noFill/>
        </p:spPr>
        <p:txBody>
          <a:bodyPr wrap="square">
            <a:spAutoFit/>
          </a:bodyPr>
          <a:lstStyle/>
          <a:p>
            <a:pPr marL="285750" indent="-285750">
              <a:buFont typeface="Arial" panose="020B0604020202020204" pitchFamily="34" charset="0"/>
              <a:buChar char="•"/>
            </a:pPr>
            <a:r>
              <a:rPr lang="en-AU" dirty="0"/>
              <a:t>Predicted passive promotional message induced new loans have significantly </a:t>
            </a:r>
            <a:r>
              <a:rPr lang="en-AU" b="1" dirty="0"/>
              <a:t>higher likelihood </a:t>
            </a:r>
            <a:r>
              <a:rPr lang="en-AU" dirty="0"/>
              <a:t>of loan delinquency.</a:t>
            </a:r>
          </a:p>
        </p:txBody>
      </p:sp>
    </p:spTree>
    <p:extLst>
      <p:ext uri="{BB962C8B-B14F-4D97-AF65-F5344CB8AC3E}">
        <p14:creationId xmlns:p14="http://schemas.microsoft.com/office/powerpoint/2010/main" val="3579453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7942-05D7-CBA6-2024-4A621B9D9835}"/>
              </a:ext>
            </a:extLst>
          </p:cNvPr>
          <p:cNvSpPr>
            <a:spLocks noGrp="1"/>
          </p:cNvSpPr>
          <p:nvPr>
            <p:ph type="title"/>
          </p:nvPr>
        </p:nvSpPr>
        <p:spPr/>
        <p:txBody>
          <a:bodyPr/>
          <a:lstStyle/>
          <a:p>
            <a:r>
              <a:rPr lang="en-US" dirty="0"/>
              <a:t>Negative social outcome</a:t>
            </a:r>
            <a:endParaRPr lang="en-AU" dirty="0"/>
          </a:p>
        </p:txBody>
      </p:sp>
      <p:sp>
        <p:nvSpPr>
          <p:cNvPr id="3" name="Content Placeholder 2">
            <a:extLst>
              <a:ext uri="{FF2B5EF4-FFF2-40B4-BE49-F238E27FC236}">
                <a16:creationId xmlns:a16="http://schemas.microsoft.com/office/drawing/2014/main" id="{C3FBFC72-1267-8FC7-35D8-805641DE62FA}"/>
              </a:ext>
            </a:extLst>
          </p:cNvPr>
          <p:cNvSpPr>
            <a:spLocks noGrp="1"/>
          </p:cNvSpPr>
          <p:nvPr>
            <p:ph idx="1"/>
          </p:nvPr>
        </p:nvSpPr>
        <p:spPr/>
        <p:txBody>
          <a:bodyPr/>
          <a:lstStyle/>
          <a:p>
            <a:r>
              <a:rPr lang="en-AU" dirty="0"/>
              <a:t>Sample starts from day s+91, score range [-0.05,0.05]</a:t>
            </a:r>
          </a:p>
          <a:p>
            <a:r>
              <a:rPr lang="en-AU" dirty="0"/>
              <a:t>Negative conversation messages with keywords </a:t>
            </a:r>
            <a:r>
              <a:rPr lang="en-US" sz="1800" dirty="0">
                <a:effectLst/>
                <a:latin typeface="Times New Roman" panose="02020603050405020304" pitchFamily="18" charset="0"/>
                <a:ea typeface="SimSun" panose="02010600030101010101" pitchFamily="2" charset="-122"/>
              </a:rPr>
              <a:t>“divorce,” “breakup,” “suicide,” “detention,” “in jail,” “curse,” “bastard,” “fight,” “runaway,” “fraud,” “liar,” “call the police,” and “home violence.” </a:t>
            </a:r>
          </a:p>
          <a:p>
            <a:r>
              <a:rPr lang="en-AU" dirty="0"/>
              <a:t>2</a:t>
            </a:r>
            <a:r>
              <a:rPr lang="en-AU" baseline="30000" dirty="0"/>
              <a:t>nd</a:t>
            </a:r>
            <a:r>
              <a:rPr lang="en-AU" dirty="0"/>
              <a:t> stage model:</a:t>
            </a:r>
          </a:p>
          <a:p>
            <a:pPr marL="0" indent="0" algn="ctr">
              <a:buNone/>
            </a:pPr>
            <a:r>
              <a:rPr lang="en-US" sz="1800" i="1" dirty="0">
                <a:effectLst/>
                <a:latin typeface="Times New Roman" panose="02020603050405020304" pitchFamily="18" charset="0"/>
                <a:ea typeface="SimSun" panose="02010600030101010101" pitchFamily="2" charset="-122"/>
                <a:cs typeface="Cordia New" panose="020B0304020202020204" pitchFamily="34" charset="-34"/>
              </a:rPr>
              <a:t>Conversation=</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α +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1</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b="1" i="1" dirty="0">
                <a:effectLst/>
                <a:latin typeface="Times New Roman" panose="02020603050405020304" pitchFamily="18" charset="0"/>
                <a:ea typeface="SimSun" panose="02010600030101010101" pitchFamily="2" charset="-122"/>
                <a:cs typeface="Cordia New" panose="020B0304020202020204" pitchFamily="34" charset="-34"/>
              </a:rPr>
              <a:t>Message</a:t>
            </a:r>
            <a:r>
              <a:rPr lang="en-US" sz="1800" b="1" i="1" baseline="-25000" dirty="0">
                <a:effectLst/>
                <a:latin typeface="Times New Roman" panose="02020603050405020304" pitchFamily="18" charset="0"/>
                <a:ea typeface="SimSun" panose="02010600030101010101" pitchFamily="2" charset="-122"/>
                <a:cs typeface="Cordia New" panose="020B0304020202020204" pitchFamily="34" charset="-34"/>
              </a:rPr>
              <a:t> Passive, Predicted</a:t>
            </a:r>
            <a:r>
              <a:rPr lang="en-US" sz="1800" b="1"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2</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Approval </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i="1"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Score+ β</a:t>
            </a:r>
            <a:r>
              <a:rPr lang="en-US" sz="1800" i="1" baseline="-250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3</a:t>
            </a:r>
            <a:r>
              <a:rPr lang="en-US" sz="1800" dirty="0">
                <a:solidFill>
                  <a:srgbClr val="000000"/>
                </a:solidFill>
                <a:effectLst/>
                <a:latin typeface="Times New Roman" panose="02020603050405020304" pitchFamily="18" charset="0"/>
                <a:ea typeface="SimSun" panose="02010600030101010101" pitchFamily="2" charset="-122"/>
                <a:cs typeface="Cordia New" panose="020B0304020202020204" pitchFamily="34" charset="-34"/>
              </a:rPr>
              <a:t>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Approval</a:t>
            </a:r>
            <a:r>
              <a:rPr lang="en-US" sz="1800" dirty="0">
                <a:solidFill>
                  <a:srgbClr val="000000"/>
                </a:solidFill>
                <a:effectLst/>
                <a:latin typeface="Times New Roman" panose="02020603050405020304" pitchFamily="18" charset="0"/>
                <a:ea typeface="SimSun" panose="02010600030101010101" pitchFamily="2" charset="-122"/>
              </a:rPr>
              <a:t>×</a:t>
            </a:r>
            <a:r>
              <a:rPr lang="en-US" sz="1800" i="1" dirty="0">
                <a:solidFill>
                  <a:srgbClr val="000000"/>
                </a:solidFill>
                <a:effectLst/>
                <a:latin typeface="Times New Roman" panose="02020603050405020304" pitchFamily="18" charset="0"/>
                <a:ea typeface="SimSun" panose="02010600030101010101" pitchFamily="2" charset="-122"/>
              </a:rPr>
              <a:t>Score</a:t>
            </a:r>
            <a:r>
              <a:rPr lang="en-US" sz="1800" i="1" baseline="30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Control</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Control Variables</a:t>
            </a:r>
            <a:r>
              <a:rPr lang="en-US" sz="1800" dirty="0">
                <a:solidFill>
                  <a:srgbClr val="000000"/>
                </a:solidFill>
                <a:effectLst/>
                <a:latin typeface="Times New Roman" panose="02020603050405020304" pitchFamily="18" charset="0"/>
                <a:ea typeface="SimSun" panose="02010600030101010101" pitchFamily="2" charset="-122"/>
              </a:rPr>
              <a:t> + </a:t>
            </a:r>
            <a:r>
              <a:rPr lang="en-US" sz="1800" i="1" dirty="0">
                <a:solidFill>
                  <a:srgbClr val="000000"/>
                </a:solidFill>
                <a:effectLst/>
                <a:latin typeface="Times New Roman" panose="02020603050405020304" pitchFamily="18" charset="0"/>
                <a:ea typeface="SimSun" panose="02010600030101010101" pitchFamily="2" charset="-122"/>
              </a:rPr>
              <a:t>β</a:t>
            </a:r>
            <a:r>
              <a:rPr lang="en-US" sz="1800" i="1" baseline="-25000" dirty="0">
                <a:solidFill>
                  <a:srgbClr val="000000"/>
                </a:solidFill>
                <a:effectLst/>
                <a:latin typeface="Times New Roman" panose="02020603050405020304" pitchFamily="18" charset="0"/>
                <a:ea typeface="SimSun" panose="02010600030101010101" pitchFamily="2" charset="-122"/>
              </a:rPr>
              <a:t>FE</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Fixed Effects </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ε</a:t>
            </a:r>
            <a:endParaRPr lang="en-AU" dirty="0"/>
          </a:p>
          <a:p>
            <a:endParaRPr lang="en-AU" dirty="0"/>
          </a:p>
          <a:p>
            <a:endParaRPr lang="en-AU" dirty="0"/>
          </a:p>
        </p:txBody>
      </p:sp>
    </p:spTree>
    <p:extLst>
      <p:ext uri="{BB962C8B-B14F-4D97-AF65-F5344CB8AC3E}">
        <p14:creationId xmlns:p14="http://schemas.microsoft.com/office/powerpoint/2010/main" val="173629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4F4E-5A06-22F9-024A-07DABD273048}"/>
              </a:ext>
            </a:extLst>
          </p:cNvPr>
          <p:cNvSpPr>
            <a:spLocks noGrp="1"/>
          </p:cNvSpPr>
          <p:nvPr>
            <p:ph type="title"/>
          </p:nvPr>
        </p:nvSpPr>
        <p:spPr/>
        <p:txBody>
          <a:bodyPr/>
          <a:lstStyle/>
          <a:p>
            <a:r>
              <a:rPr lang="en-US" dirty="0"/>
              <a:t>Negative social outcome</a:t>
            </a:r>
          </a:p>
        </p:txBody>
      </p:sp>
      <p:graphicFrame>
        <p:nvGraphicFramePr>
          <p:cNvPr id="5" name="Content Placeholder 4">
            <a:extLst>
              <a:ext uri="{FF2B5EF4-FFF2-40B4-BE49-F238E27FC236}">
                <a16:creationId xmlns:a16="http://schemas.microsoft.com/office/drawing/2014/main" id="{330B57F0-4ADD-80D9-E074-1F8E47B94736}"/>
              </a:ext>
            </a:extLst>
          </p:cNvPr>
          <p:cNvGraphicFramePr>
            <a:graphicFrameLocks noGrp="1"/>
          </p:cNvGraphicFramePr>
          <p:nvPr>
            <p:ph idx="1"/>
            <p:extLst>
              <p:ext uri="{D42A27DB-BD31-4B8C-83A1-F6EECF244321}">
                <p14:modId xmlns:p14="http://schemas.microsoft.com/office/powerpoint/2010/main" val="435875815"/>
              </p:ext>
            </p:extLst>
          </p:nvPr>
        </p:nvGraphicFramePr>
        <p:xfrm>
          <a:off x="1129231" y="2368903"/>
          <a:ext cx="7316913" cy="2522589"/>
        </p:xfrm>
        <a:graphic>
          <a:graphicData uri="http://schemas.openxmlformats.org/drawingml/2006/table">
            <a:tbl>
              <a:tblPr firstRow="1" firstCol="1" bandRow="1"/>
              <a:tblGrid>
                <a:gridCol w="1868148">
                  <a:extLst>
                    <a:ext uri="{9D8B030D-6E8A-4147-A177-3AD203B41FA5}">
                      <a16:colId xmlns:a16="http://schemas.microsoft.com/office/drawing/2014/main" val="1985834201"/>
                    </a:ext>
                  </a:extLst>
                </a:gridCol>
                <a:gridCol w="2646543">
                  <a:extLst>
                    <a:ext uri="{9D8B030D-6E8A-4147-A177-3AD203B41FA5}">
                      <a16:colId xmlns:a16="http://schemas.microsoft.com/office/drawing/2014/main" val="1063487880"/>
                    </a:ext>
                  </a:extLst>
                </a:gridCol>
                <a:gridCol w="2802222">
                  <a:extLst>
                    <a:ext uri="{9D8B030D-6E8A-4147-A177-3AD203B41FA5}">
                      <a16:colId xmlns:a16="http://schemas.microsoft.com/office/drawing/2014/main" val="1921816039"/>
                    </a:ext>
                  </a:extLst>
                </a:gridCol>
              </a:tblGrid>
              <a:tr h="579092">
                <a:tc>
                  <a:txBody>
                    <a:bodyPr/>
                    <a:lstStyle/>
                    <a:p>
                      <a:pPr algn="l">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Conversation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Conversation</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Number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2132738"/>
                  </a:ext>
                </a:extLst>
              </a:tr>
              <a:tr h="423229">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 </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(1)</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(2)</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8537255"/>
                  </a:ext>
                </a:extLst>
              </a:tr>
              <a:tr h="380067">
                <a:tc>
                  <a:txBody>
                    <a:bodyPr/>
                    <a:lstStyle/>
                    <a:p>
                      <a:pPr algn="l">
                        <a:lnSpc>
                          <a:spcPct val="115000"/>
                        </a:lnSpc>
                        <a:spcAft>
                          <a:spcPts val="1000"/>
                        </a:spcAft>
                      </a:pPr>
                      <a:r>
                        <a:rPr lang="en-US" sz="1400" i="1" dirty="0">
                          <a:effectLst/>
                          <a:latin typeface="Times New Roman" panose="02020603050405020304" pitchFamily="18" charset="0"/>
                          <a:ea typeface="宋体" panose="02010600030101010101" pitchFamily="2" charset="-122"/>
                          <a:cs typeface="Cordia New" panose="020B0304020202020204" pitchFamily="34" charset="-34"/>
                        </a:rPr>
                        <a:t>Message</a:t>
                      </a:r>
                      <a:r>
                        <a:rPr lang="en-US" sz="1400" i="1" baseline="-25000" dirty="0">
                          <a:effectLst/>
                          <a:latin typeface="Times New Roman" panose="02020603050405020304" pitchFamily="18" charset="0"/>
                          <a:ea typeface="宋体" panose="02010600030101010101" pitchFamily="2" charset="-122"/>
                          <a:cs typeface="Cordia New" panose="020B0304020202020204" pitchFamily="34" charset="-34"/>
                        </a:rPr>
                        <a:t> Passive, Predicted</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0.027*</a:t>
                      </a:r>
                      <a:endParaRPr lang="en-US" sz="1400" b="1"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0.021**</a:t>
                      </a:r>
                      <a:endParaRPr lang="en-US" sz="1400" b="1"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80283980"/>
                  </a:ext>
                </a:extLst>
              </a:tr>
              <a:tr h="380067">
                <a:tc>
                  <a:txBody>
                    <a:bodyPr/>
                    <a:lstStyle/>
                    <a:p>
                      <a:pPr algn="l">
                        <a:lnSpc>
                          <a:spcPct val="115000"/>
                        </a:lnSpc>
                        <a:spcAft>
                          <a:spcPts val="1000"/>
                        </a:spcAft>
                      </a:pPr>
                      <a:r>
                        <a:rPr lang="en-US" sz="1400" i="1"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(1.947)</a:t>
                      </a:r>
                      <a:endParaRPr lang="en-US" sz="1400" b="1"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(1.962)</a:t>
                      </a:r>
                      <a:endParaRPr lang="en-US" sz="1400" b="1"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1611395539"/>
                  </a:ext>
                </a:extLst>
              </a:tr>
              <a:tr h="380067">
                <a:tc>
                  <a:txBody>
                    <a:bodyPr/>
                    <a:lstStyle/>
                    <a:p>
                      <a:pPr algn="l">
                        <a:lnSpc>
                          <a:spcPct val="115000"/>
                        </a:lnSpc>
                        <a:spcAft>
                          <a:spcPts val="1000"/>
                        </a:spcAft>
                      </a:pPr>
                      <a:r>
                        <a:rPr lang="en-US" sz="1400" dirty="0">
                          <a:effectLst/>
                          <a:latin typeface="Calibri" panose="020F0502020204030204" pitchFamily="34" charset="0"/>
                          <a:ea typeface="宋体" panose="02010600030101010101" pitchFamily="2" charset="-122"/>
                          <a:cs typeface="Cordia New" panose="020B0304020202020204" pitchFamily="34" charset="-34"/>
                        </a:rPr>
                        <a:t>Controls</a:t>
                      </a: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0" dirty="0">
                          <a:effectLst/>
                          <a:latin typeface="Calibri" panose="020F0502020204030204" pitchFamily="34" charset="0"/>
                          <a:ea typeface="宋体"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0" dirty="0">
                          <a:effectLst/>
                          <a:latin typeface="Calibri" panose="020F0502020204030204" pitchFamily="34" charset="0"/>
                          <a:ea typeface="宋体" panose="02010600030101010101" pitchFamily="2" charset="-122"/>
                          <a:cs typeface="Cordia New" panose="020B0304020202020204" pitchFamily="34" charset="-34"/>
                        </a:rPr>
                        <a:t>Yes</a:t>
                      </a:r>
                    </a:p>
                  </a:txBody>
                  <a:tcPr marL="68580" marR="68580" marT="0" marB="0" anchor="ctr">
                    <a:lnL>
                      <a:noFill/>
                    </a:lnL>
                    <a:lnR>
                      <a:noFill/>
                    </a:lnR>
                    <a:lnT>
                      <a:noFill/>
                    </a:lnT>
                    <a:lnB>
                      <a:noFill/>
                    </a:lnB>
                  </a:tcPr>
                </a:tc>
                <a:extLst>
                  <a:ext uri="{0D108BD9-81ED-4DB2-BD59-A6C34878D82A}">
                    <a16:rowId xmlns:a16="http://schemas.microsoft.com/office/drawing/2014/main" val="1603088431"/>
                  </a:ext>
                </a:extLst>
              </a:tr>
              <a:tr h="380067">
                <a:tc>
                  <a:txBody>
                    <a:bodyPr/>
                    <a:lstStyle/>
                    <a:p>
                      <a:pPr algn="l">
                        <a:lnSpc>
                          <a:spcPct val="115000"/>
                        </a:lnSpc>
                        <a:spcAft>
                          <a:spcPts val="1000"/>
                        </a:spcAft>
                      </a:pPr>
                      <a:r>
                        <a:rPr lang="en-US" sz="1400" dirty="0" err="1">
                          <a:effectLst/>
                          <a:latin typeface="Calibri" panose="020F0502020204030204" pitchFamily="34" charset="0"/>
                          <a:ea typeface="宋体" panose="02010600030101010101" pitchFamily="2" charset="-122"/>
                          <a:cs typeface="Cordia New" panose="020B0304020202020204" pitchFamily="34" charset="-34"/>
                        </a:rPr>
                        <a:t>Obs</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0" dirty="0">
                          <a:effectLst/>
                          <a:latin typeface="Calibri" panose="020F0502020204030204" pitchFamily="34" charset="0"/>
                          <a:ea typeface="宋体" panose="02010600030101010101" pitchFamily="2" charset="-122"/>
                          <a:cs typeface="Cordia New" panose="020B0304020202020204" pitchFamily="34" charset="-34"/>
                        </a:rPr>
                        <a:t>129,909</a:t>
                      </a: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0" dirty="0">
                          <a:effectLst/>
                          <a:latin typeface="Calibri" panose="020F0502020204030204" pitchFamily="34" charset="0"/>
                          <a:ea typeface="宋体" panose="02010600030101010101" pitchFamily="2" charset="-122"/>
                          <a:cs typeface="Cordia New" panose="020B0304020202020204" pitchFamily="34" charset="-34"/>
                        </a:rPr>
                        <a:t>129,909</a:t>
                      </a:r>
                    </a:p>
                  </a:txBody>
                  <a:tcPr marL="68580" marR="68580" marT="0" marB="0" anchor="ctr">
                    <a:lnL>
                      <a:noFill/>
                    </a:lnL>
                    <a:lnR>
                      <a:noFill/>
                    </a:lnR>
                    <a:lnT>
                      <a:noFill/>
                    </a:lnT>
                    <a:lnB>
                      <a:noFill/>
                    </a:lnB>
                  </a:tcPr>
                </a:tc>
                <a:extLst>
                  <a:ext uri="{0D108BD9-81ED-4DB2-BD59-A6C34878D82A}">
                    <a16:rowId xmlns:a16="http://schemas.microsoft.com/office/drawing/2014/main" val="3134435162"/>
                  </a:ext>
                </a:extLst>
              </a:tr>
            </a:tbl>
          </a:graphicData>
        </a:graphic>
      </p:graphicFrame>
      <p:sp>
        <p:nvSpPr>
          <p:cNvPr id="6" name="TextBox 5">
            <a:extLst>
              <a:ext uri="{FF2B5EF4-FFF2-40B4-BE49-F238E27FC236}">
                <a16:creationId xmlns:a16="http://schemas.microsoft.com/office/drawing/2014/main" id="{7C0ABFA4-7B24-1496-E159-989CD18E733A}"/>
              </a:ext>
            </a:extLst>
          </p:cNvPr>
          <p:cNvSpPr txBox="1"/>
          <p:nvPr/>
        </p:nvSpPr>
        <p:spPr>
          <a:xfrm>
            <a:off x="1129231" y="5427273"/>
            <a:ext cx="7111387" cy="923330"/>
          </a:xfrm>
          <a:prstGeom prst="rect">
            <a:avLst/>
          </a:prstGeom>
          <a:noFill/>
        </p:spPr>
        <p:txBody>
          <a:bodyPr wrap="square">
            <a:spAutoFit/>
          </a:bodyPr>
          <a:lstStyle/>
          <a:p>
            <a:pPr marL="285750" indent="-285750">
              <a:buFont typeface="Arial" panose="020B0604020202020204" pitchFamily="34" charset="0"/>
              <a:buChar char="•"/>
            </a:pPr>
            <a:r>
              <a:rPr lang="en-AU" dirty="0"/>
              <a:t>Predicted passive promotional message induced new loans have significantly </a:t>
            </a:r>
            <a:r>
              <a:rPr lang="en-AU" b="1" dirty="0"/>
              <a:t>higher likelihood </a:t>
            </a:r>
            <a:r>
              <a:rPr lang="en-AU" dirty="0"/>
              <a:t>of experiencing negative social consequences.</a:t>
            </a:r>
          </a:p>
        </p:txBody>
      </p:sp>
      <p:sp>
        <p:nvSpPr>
          <p:cNvPr id="7" name="TextBox 6">
            <a:extLst>
              <a:ext uri="{FF2B5EF4-FFF2-40B4-BE49-F238E27FC236}">
                <a16:creationId xmlns:a16="http://schemas.microsoft.com/office/drawing/2014/main" id="{7050FF2B-2D46-AC5C-46E4-C402EA21E088}"/>
              </a:ext>
            </a:extLst>
          </p:cNvPr>
          <p:cNvSpPr txBox="1"/>
          <p:nvPr/>
        </p:nvSpPr>
        <p:spPr>
          <a:xfrm>
            <a:off x="991518" y="1630496"/>
            <a:ext cx="6577070" cy="369332"/>
          </a:xfrm>
          <a:prstGeom prst="rect">
            <a:avLst/>
          </a:prstGeom>
          <a:noFill/>
        </p:spPr>
        <p:txBody>
          <a:bodyPr wrap="square" rtlCol="0">
            <a:spAutoFit/>
          </a:bodyPr>
          <a:lstStyle/>
          <a:p>
            <a:r>
              <a:rPr lang="en-US" dirty="0"/>
              <a:t>Sample starts s+91, restricted to new loan registrants</a:t>
            </a:r>
          </a:p>
        </p:txBody>
      </p:sp>
    </p:spTree>
    <p:extLst>
      <p:ext uri="{BB962C8B-B14F-4D97-AF65-F5344CB8AC3E}">
        <p14:creationId xmlns:p14="http://schemas.microsoft.com/office/powerpoint/2010/main" val="946148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4F47-223E-BA7C-771E-8B218095358C}"/>
              </a:ext>
            </a:extLst>
          </p:cNvPr>
          <p:cNvSpPr>
            <a:spLocks noGrp="1"/>
          </p:cNvSpPr>
          <p:nvPr>
            <p:ph type="title"/>
          </p:nvPr>
        </p:nvSpPr>
        <p:spPr/>
        <p:txBody>
          <a:bodyPr/>
          <a:lstStyle/>
          <a:p>
            <a:r>
              <a:rPr lang="en-US" dirty="0"/>
              <a:t>Mechanisms </a:t>
            </a:r>
          </a:p>
        </p:txBody>
      </p:sp>
      <p:sp>
        <p:nvSpPr>
          <p:cNvPr id="3" name="Content Placeholder 2">
            <a:extLst>
              <a:ext uri="{FF2B5EF4-FFF2-40B4-BE49-F238E27FC236}">
                <a16:creationId xmlns:a16="http://schemas.microsoft.com/office/drawing/2014/main" id="{E28DFDA5-F2E3-8C2D-A4BB-9E8B14CC37EC}"/>
              </a:ext>
            </a:extLst>
          </p:cNvPr>
          <p:cNvSpPr>
            <a:spLocks noGrp="1"/>
          </p:cNvSpPr>
          <p:nvPr>
            <p:ph idx="1"/>
          </p:nvPr>
        </p:nvSpPr>
        <p:spPr/>
        <p:txBody>
          <a:bodyPr>
            <a:normAutofit lnSpcReduction="10000"/>
          </a:bodyPr>
          <a:lstStyle/>
          <a:p>
            <a:r>
              <a:rPr lang="en-US" sz="2000" b="1"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Financial literacy</a:t>
            </a:r>
          </a:p>
          <a:p>
            <a:pPr lvl="1"/>
            <a:r>
              <a:rPr lang="en-US"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Borrowers with limited knowledge and experience for personal financial management are more vulnerable to predatory lending</a:t>
            </a:r>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(Lusardi and </a:t>
            </a:r>
            <a:r>
              <a:rPr lang="en-US" sz="1800" dirty="0" err="1">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Scheresberg</a:t>
            </a:r>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 2013; </a:t>
            </a:r>
            <a:r>
              <a:rPr lang="en-US" sz="1800" dirty="0" err="1">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Allcott</a:t>
            </a:r>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 et al. 2022)</a:t>
            </a:r>
          </a:p>
          <a:p>
            <a:pPr lvl="1"/>
            <a:r>
              <a:rPr lang="en-US"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Financial literacy score constructed by 2017 China Household Finance Survey (CHFS) data</a:t>
            </a:r>
          </a:p>
          <a:p>
            <a:r>
              <a:rPr lang="en-US" b="1"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Credit Access</a:t>
            </a:r>
          </a:p>
          <a:p>
            <a:pPr lvl="1"/>
            <a:r>
              <a:rPr lang="en-US"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Borrowers with limited access to traditional financial services are more targeted by fintech lenders.</a:t>
            </a:r>
          </a:p>
          <a:p>
            <a:pPr lvl="1"/>
            <a:r>
              <a:rPr lang="en-US"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A set of questions related to traditional financial inclusion by 2017 CHFS</a:t>
            </a:r>
          </a:p>
          <a:p>
            <a:r>
              <a:rPr lang="en-US" b="1" dirty="0">
                <a:solidFill>
                  <a:srgbClr val="000000"/>
                </a:solidFill>
                <a:latin typeface="Times New Roman" panose="02020603050405020304" pitchFamily="18" charset="0"/>
                <a:ea typeface="宋体" panose="02010600030101010101" pitchFamily="2" charset="-122"/>
                <a:cs typeface="Cordia New" panose="020B0304020202020204" pitchFamily="34" charset="-34"/>
              </a:rPr>
              <a:t>Social Insurance</a:t>
            </a:r>
          </a:p>
          <a:p>
            <a:pPr lvl="1"/>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Borrowers who face a lower level of unemployment insurance coverage tend to be more vulnerable to the enticement of overborrowing and engage in debt spirals.</a:t>
            </a:r>
          </a:p>
          <a:p>
            <a:pPr lvl="1"/>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Unemployment insurance coverage ratio by 2017 CHFS </a:t>
            </a:r>
            <a:endParaRPr lang="en-US" b="1" dirty="0">
              <a:solidFill>
                <a:srgbClr val="000000"/>
              </a:solidFill>
              <a:latin typeface="Times New Roman" panose="02020603050405020304" pitchFamily="18" charset="0"/>
              <a:ea typeface="宋体" panose="02010600030101010101" pitchFamily="2" charset="-122"/>
              <a:cs typeface="Cordia New" panose="020B0304020202020204" pitchFamily="34" charset="-34"/>
            </a:endParaRPr>
          </a:p>
        </p:txBody>
      </p:sp>
    </p:spTree>
    <p:extLst>
      <p:ext uri="{BB962C8B-B14F-4D97-AF65-F5344CB8AC3E}">
        <p14:creationId xmlns:p14="http://schemas.microsoft.com/office/powerpoint/2010/main" val="404299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9E81-00C4-CCA1-A2EB-4B875A89657B}"/>
              </a:ext>
            </a:extLst>
          </p:cNvPr>
          <p:cNvSpPr>
            <a:spLocks noGrp="1"/>
          </p:cNvSpPr>
          <p:nvPr>
            <p:ph type="title"/>
          </p:nvPr>
        </p:nvSpPr>
        <p:spPr/>
        <p:txBody>
          <a:bodyPr/>
          <a:lstStyle/>
          <a:p>
            <a:r>
              <a:rPr lang="en-AU" dirty="0"/>
              <a:t>Big Data</a:t>
            </a:r>
          </a:p>
        </p:txBody>
      </p:sp>
      <p:pic>
        <p:nvPicPr>
          <p:cNvPr id="5" name="Content Placeholder 4" descr="A person riding a bicycle with a bunch of flowers on it&#10;&#10;Description automatically generated with low confidence">
            <a:extLst>
              <a:ext uri="{FF2B5EF4-FFF2-40B4-BE49-F238E27FC236}">
                <a16:creationId xmlns:a16="http://schemas.microsoft.com/office/drawing/2014/main" id="{BD91C843-1F20-7E79-E092-06C8A73A843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793514" y="1585383"/>
            <a:ext cx="2205295" cy="4775200"/>
          </a:xfrm>
        </p:spPr>
      </p:pic>
      <p:sp>
        <p:nvSpPr>
          <p:cNvPr id="6" name="TextBox 5">
            <a:extLst>
              <a:ext uri="{FF2B5EF4-FFF2-40B4-BE49-F238E27FC236}">
                <a16:creationId xmlns:a16="http://schemas.microsoft.com/office/drawing/2014/main" id="{3DB25C94-3E3E-3AC2-362B-433E5D82D190}"/>
              </a:ext>
            </a:extLst>
          </p:cNvPr>
          <p:cNvSpPr txBox="1"/>
          <p:nvPr/>
        </p:nvSpPr>
        <p:spPr>
          <a:xfrm>
            <a:off x="540000" y="1919111"/>
            <a:ext cx="4252373" cy="2246769"/>
          </a:xfrm>
          <a:prstGeom prst="rect">
            <a:avLst/>
          </a:prstGeom>
          <a:noFill/>
        </p:spPr>
        <p:txBody>
          <a:bodyPr wrap="square" rtlCol="0">
            <a:spAutoFit/>
          </a:bodyPr>
          <a:lstStyle/>
          <a:p>
            <a:r>
              <a:rPr lang="en-AU" sz="2000" dirty="0">
                <a:latin typeface="Constantia" panose="02030602050306030303" pitchFamily="18" charset="0"/>
              </a:rPr>
              <a:t>My personal experience:</a:t>
            </a:r>
          </a:p>
          <a:p>
            <a:endParaRPr lang="en-AU" sz="2000" dirty="0">
              <a:latin typeface="Constantia" panose="02030602050306030303" pitchFamily="18" charset="0"/>
            </a:endParaRPr>
          </a:p>
          <a:p>
            <a:r>
              <a:rPr lang="en-AU" sz="2000" dirty="0">
                <a:latin typeface="Constantia" panose="02030602050306030303" pitchFamily="18" charset="0"/>
              </a:rPr>
              <a:t>I’m chatting with my co-authors about this fintech lending paper. And this week I keep seeing advertisement of lending product in my Moments Circle.</a:t>
            </a:r>
          </a:p>
        </p:txBody>
      </p:sp>
      <p:pic>
        <p:nvPicPr>
          <p:cNvPr id="8" name="Picture 7" descr="A screenshot of a cell phone&#10;&#10;Description automatically generated with medium confidence">
            <a:extLst>
              <a:ext uri="{FF2B5EF4-FFF2-40B4-BE49-F238E27FC236}">
                <a16:creationId xmlns:a16="http://schemas.microsoft.com/office/drawing/2014/main" id="{1D27EDC9-348F-2C91-396D-C7923EFCCC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1258" y="1585383"/>
            <a:ext cx="2205296" cy="4775200"/>
          </a:xfrm>
          <a:prstGeom prst="rect">
            <a:avLst/>
          </a:prstGeom>
        </p:spPr>
      </p:pic>
      <p:sp>
        <p:nvSpPr>
          <p:cNvPr id="10" name="Rectangle: Rounded Corners 9">
            <a:extLst>
              <a:ext uri="{FF2B5EF4-FFF2-40B4-BE49-F238E27FC236}">
                <a16:creationId xmlns:a16="http://schemas.microsoft.com/office/drawing/2014/main" id="{B464CC88-CD0B-34F6-79CB-4476446843D8}"/>
              </a:ext>
            </a:extLst>
          </p:cNvPr>
          <p:cNvSpPr/>
          <p:nvPr/>
        </p:nvSpPr>
        <p:spPr>
          <a:xfrm>
            <a:off x="4899378" y="2201333"/>
            <a:ext cx="846666" cy="519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E9392C2D-1FCD-1D07-F6B2-D59D6A983558}"/>
              </a:ext>
            </a:extLst>
          </p:cNvPr>
          <p:cNvSpPr/>
          <p:nvPr/>
        </p:nvSpPr>
        <p:spPr>
          <a:xfrm>
            <a:off x="6989571" y="2276985"/>
            <a:ext cx="846666" cy="5192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4EC846AC-F7FE-1885-8872-1D01B462C7CB}"/>
              </a:ext>
            </a:extLst>
          </p:cNvPr>
          <p:cNvSpPr/>
          <p:nvPr/>
        </p:nvSpPr>
        <p:spPr>
          <a:xfrm>
            <a:off x="6570133" y="2201333"/>
            <a:ext cx="313574" cy="349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Oval 12">
            <a:extLst>
              <a:ext uri="{FF2B5EF4-FFF2-40B4-BE49-F238E27FC236}">
                <a16:creationId xmlns:a16="http://schemas.microsoft.com/office/drawing/2014/main" id="{AE00FCBD-81CB-518E-1014-73733DB1E9DF}"/>
              </a:ext>
            </a:extLst>
          </p:cNvPr>
          <p:cNvSpPr/>
          <p:nvPr/>
        </p:nvSpPr>
        <p:spPr>
          <a:xfrm>
            <a:off x="8725975" y="2229555"/>
            <a:ext cx="313574" cy="3499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9891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6803-9DF4-EF13-7B07-E6F08CFC48E0}"/>
              </a:ext>
            </a:extLst>
          </p:cNvPr>
          <p:cNvSpPr>
            <a:spLocks noGrp="1"/>
          </p:cNvSpPr>
          <p:nvPr>
            <p:ph type="title"/>
          </p:nvPr>
        </p:nvSpPr>
        <p:spPr/>
        <p:txBody>
          <a:bodyPr/>
          <a:lstStyle/>
          <a:p>
            <a:r>
              <a:rPr lang="en-US" dirty="0"/>
              <a:t>Mechanism tests</a:t>
            </a:r>
          </a:p>
        </p:txBody>
      </p:sp>
      <p:graphicFrame>
        <p:nvGraphicFramePr>
          <p:cNvPr id="5" name="Content Placeholder 4">
            <a:extLst>
              <a:ext uri="{FF2B5EF4-FFF2-40B4-BE49-F238E27FC236}">
                <a16:creationId xmlns:a16="http://schemas.microsoft.com/office/drawing/2014/main" id="{51A240DA-0CC4-E16A-7BD9-2269F665BA3E}"/>
              </a:ext>
            </a:extLst>
          </p:cNvPr>
          <p:cNvGraphicFramePr>
            <a:graphicFrameLocks noGrp="1"/>
          </p:cNvGraphicFramePr>
          <p:nvPr>
            <p:ph idx="1"/>
            <p:extLst>
              <p:ext uri="{D42A27DB-BD31-4B8C-83A1-F6EECF244321}">
                <p14:modId xmlns:p14="http://schemas.microsoft.com/office/powerpoint/2010/main" val="228779371"/>
              </p:ext>
            </p:extLst>
          </p:nvPr>
        </p:nvGraphicFramePr>
        <p:xfrm>
          <a:off x="1119068" y="1548295"/>
          <a:ext cx="6905864" cy="1788514"/>
        </p:xfrm>
        <a:graphic>
          <a:graphicData uri="http://schemas.openxmlformats.org/drawingml/2006/table">
            <a:tbl>
              <a:tblPr firstRow="1" firstCol="1" bandRow="1"/>
              <a:tblGrid>
                <a:gridCol w="1947709">
                  <a:extLst>
                    <a:ext uri="{9D8B030D-6E8A-4147-A177-3AD203B41FA5}">
                      <a16:colId xmlns:a16="http://schemas.microsoft.com/office/drawing/2014/main" val="3291517750"/>
                    </a:ext>
                  </a:extLst>
                </a:gridCol>
                <a:gridCol w="1391221">
                  <a:extLst>
                    <a:ext uri="{9D8B030D-6E8A-4147-A177-3AD203B41FA5}">
                      <a16:colId xmlns:a16="http://schemas.microsoft.com/office/drawing/2014/main" val="3140279131"/>
                    </a:ext>
                  </a:extLst>
                </a:gridCol>
                <a:gridCol w="1182537">
                  <a:extLst>
                    <a:ext uri="{9D8B030D-6E8A-4147-A177-3AD203B41FA5}">
                      <a16:colId xmlns:a16="http://schemas.microsoft.com/office/drawing/2014/main" val="2734900140"/>
                    </a:ext>
                  </a:extLst>
                </a:gridCol>
                <a:gridCol w="1102155">
                  <a:extLst>
                    <a:ext uri="{9D8B030D-6E8A-4147-A177-3AD203B41FA5}">
                      <a16:colId xmlns:a16="http://schemas.microsoft.com/office/drawing/2014/main" val="3410296013"/>
                    </a:ext>
                  </a:extLst>
                </a:gridCol>
                <a:gridCol w="1282242">
                  <a:extLst>
                    <a:ext uri="{9D8B030D-6E8A-4147-A177-3AD203B41FA5}">
                      <a16:colId xmlns:a16="http://schemas.microsoft.com/office/drawing/2014/main" val="963614772"/>
                    </a:ext>
                  </a:extLst>
                </a:gridCol>
              </a:tblGrid>
              <a:tr h="522070">
                <a:tc>
                  <a:txBody>
                    <a:bodyPr/>
                    <a:lstStyle/>
                    <a:p>
                      <a:pPr algn="l">
                        <a:lnSpc>
                          <a:spcPct val="115000"/>
                        </a:lnSpc>
                        <a:spcAft>
                          <a:spcPts val="1000"/>
                        </a:spcAft>
                      </a:pPr>
                      <a:r>
                        <a:rPr lang="en-US" sz="140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Loan Registration</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Enticed</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Expenditures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Collection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Conversation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703106"/>
                  </a:ext>
                </a:extLst>
              </a:tr>
              <a:tr h="381554">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 </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(1)</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(2)</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(3)</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(4)</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8081163"/>
                  </a:ext>
                </a:extLst>
              </a:tr>
              <a:tr h="342641">
                <a:tc>
                  <a:txBody>
                    <a:bodyPr/>
                    <a:lstStyle/>
                    <a:p>
                      <a:pPr algn="l">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Message</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Passive, Predicted</a:t>
                      </a:r>
                      <a:r>
                        <a:rPr lang="en-US" sz="1400">
                          <a:effectLst/>
                          <a:latin typeface="Times New Roman" panose="02020603050405020304" pitchFamily="18" charset="0"/>
                          <a:ea typeface="宋体" panose="02010600030101010101" pitchFamily="2" charset="-122"/>
                          <a:cs typeface="Cordia New" panose="020B0304020202020204" pitchFamily="34" charset="-34"/>
                        </a:rPr>
                        <a:t> </a:t>
                      </a: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0.013**</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0.019***</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0.022**</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0.001</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04493108"/>
                  </a:ext>
                </a:extLst>
              </a:tr>
              <a:tr h="342641">
                <a:tc>
                  <a:txBody>
                    <a:bodyPr/>
                    <a:lstStyle/>
                    <a:p>
                      <a:pPr algn="l">
                        <a:lnSpc>
                          <a:spcPct val="115000"/>
                        </a:lnSpc>
                        <a:spcAft>
                          <a:spcPts val="1000"/>
                        </a:spcAft>
                      </a:pP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    Financial Literacy</a:t>
                      </a:r>
                      <a:r>
                        <a:rPr lang="en-US" sz="1400" i="1" baseline="-25000">
                          <a:effectLst/>
                          <a:latin typeface="Times New Roman" panose="02020603050405020304" pitchFamily="18" charset="0"/>
                          <a:ea typeface="Times New Roman" panose="02020603050405020304" pitchFamily="18" charset="0"/>
                          <a:cs typeface="Cordia New" panose="020B0304020202020204" pitchFamily="34" charset="-34"/>
                        </a:rPr>
                        <a:t> Low</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(2.988)</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(2.739)</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(2.847)</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(0.795)</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476345204"/>
                  </a:ext>
                </a:extLst>
              </a:tr>
            </a:tbl>
          </a:graphicData>
        </a:graphic>
      </p:graphicFrame>
      <p:graphicFrame>
        <p:nvGraphicFramePr>
          <p:cNvPr id="7" name="Table 6">
            <a:extLst>
              <a:ext uri="{FF2B5EF4-FFF2-40B4-BE49-F238E27FC236}">
                <a16:creationId xmlns:a16="http://schemas.microsoft.com/office/drawing/2014/main" id="{43DAED08-072E-F5F1-28C0-1727D27F96B8}"/>
              </a:ext>
            </a:extLst>
          </p:cNvPr>
          <p:cNvGraphicFramePr>
            <a:graphicFrameLocks noGrp="1"/>
          </p:cNvGraphicFramePr>
          <p:nvPr>
            <p:extLst>
              <p:ext uri="{D42A27DB-BD31-4B8C-83A1-F6EECF244321}">
                <p14:modId xmlns:p14="http://schemas.microsoft.com/office/powerpoint/2010/main" val="1599042107"/>
              </p:ext>
            </p:extLst>
          </p:nvPr>
        </p:nvGraphicFramePr>
        <p:xfrm>
          <a:off x="1119068" y="3336809"/>
          <a:ext cx="6905864" cy="1786666"/>
        </p:xfrm>
        <a:graphic>
          <a:graphicData uri="http://schemas.openxmlformats.org/drawingml/2006/table">
            <a:tbl>
              <a:tblPr firstRow="1" firstCol="1" bandRow="1"/>
              <a:tblGrid>
                <a:gridCol w="1918030">
                  <a:extLst>
                    <a:ext uri="{9D8B030D-6E8A-4147-A177-3AD203B41FA5}">
                      <a16:colId xmlns:a16="http://schemas.microsoft.com/office/drawing/2014/main" val="1384888354"/>
                    </a:ext>
                  </a:extLst>
                </a:gridCol>
                <a:gridCol w="1370022">
                  <a:extLst>
                    <a:ext uri="{9D8B030D-6E8A-4147-A177-3AD203B41FA5}">
                      <a16:colId xmlns:a16="http://schemas.microsoft.com/office/drawing/2014/main" val="141402280"/>
                    </a:ext>
                  </a:extLst>
                </a:gridCol>
                <a:gridCol w="1164519">
                  <a:extLst>
                    <a:ext uri="{9D8B030D-6E8A-4147-A177-3AD203B41FA5}">
                      <a16:colId xmlns:a16="http://schemas.microsoft.com/office/drawing/2014/main" val="3416850028"/>
                    </a:ext>
                  </a:extLst>
                </a:gridCol>
                <a:gridCol w="1076228">
                  <a:extLst>
                    <a:ext uri="{9D8B030D-6E8A-4147-A177-3AD203B41FA5}">
                      <a16:colId xmlns:a16="http://schemas.microsoft.com/office/drawing/2014/main" val="1124186998"/>
                    </a:ext>
                  </a:extLst>
                </a:gridCol>
                <a:gridCol w="114361">
                  <a:extLst>
                    <a:ext uri="{9D8B030D-6E8A-4147-A177-3AD203B41FA5}">
                      <a16:colId xmlns:a16="http://schemas.microsoft.com/office/drawing/2014/main" val="3289305913"/>
                    </a:ext>
                  </a:extLst>
                </a:gridCol>
                <a:gridCol w="1262704">
                  <a:extLst>
                    <a:ext uri="{9D8B030D-6E8A-4147-A177-3AD203B41FA5}">
                      <a16:colId xmlns:a16="http://schemas.microsoft.com/office/drawing/2014/main" val="190587132"/>
                    </a:ext>
                  </a:extLst>
                </a:gridCol>
              </a:tblGrid>
              <a:tr h="521164">
                <a:tc>
                  <a:txBody>
                    <a:bodyPr/>
                    <a:lstStyle/>
                    <a:p>
                      <a:pPr algn="l">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Loan Registration</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Enticed</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Expenditures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Collection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Conversation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779677153"/>
                  </a:ext>
                </a:extLst>
              </a:tr>
              <a:tr h="380892">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 </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(1)</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(2)</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(3)</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(4)</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52166"/>
                  </a:ext>
                </a:extLst>
              </a:tr>
              <a:tr h="342048">
                <a:tc>
                  <a:txBody>
                    <a:bodyPr/>
                    <a:lstStyle/>
                    <a:p>
                      <a:pPr algn="l">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Message</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Passive, Predicted</a:t>
                      </a:r>
                      <a:r>
                        <a:rPr lang="en-US" sz="1400">
                          <a:effectLst/>
                          <a:latin typeface="Times New Roman" panose="02020603050405020304" pitchFamily="18" charset="0"/>
                          <a:ea typeface="宋体" panose="02010600030101010101" pitchFamily="2" charset="-122"/>
                          <a:cs typeface="Cordia New" panose="020B0304020202020204" pitchFamily="34" charset="-34"/>
                        </a:rPr>
                        <a:t> </a:t>
                      </a: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0.015**</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0.020***</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0.015**</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0.004**</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18957821"/>
                  </a:ext>
                </a:extLst>
              </a:tr>
              <a:tr h="342048">
                <a:tc>
                  <a:txBody>
                    <a:bodyPr/>
                    <a:lstStyle/>
                    <a:p>
                      <a:pPr algn="l">
                        <a:lnSpc>
                          <a:spcPct val="115000"/>
                        </a:lnSpc>
                        <a:spcAft>
                          <a:spcPts val="1000"/>
                        </a:spcAft>
                      </a:pP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    Credit Access</a:t>
                      </a:r>
                      <a:r>
                        <a:rPr lang="en-US" sz="1400" i="1" baseline="-25000">
                          <a:effectLst/>
                          <a:latin typeface="Times New Roman" panose="02020603050405020304" pitchFamily="18" charset="0"/>
                          <a:ea typeface="Times New Roman" panose="02020603050405020304" pitchFamily="18" charset="0"/>
                          <a:cs typeface="Cordia New" panose="020B0304020202020204" pitchFamily="34" charset="-34"/>
                        </a:rPr>
                        <a:t> Low</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(3.407)</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(2.763)</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(1.969)</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US"/>
                    </a:p>
                  </a:txBody>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(2.442)</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1328928640"/>
                  </a:ext>
                </a:extLst>
              </a:tr>
            </a:tbl>
          </a:graphicData>
        </a:graphic>
      </p:graphicFrame>
      <p:graphicFrame>
        <p:nvGraphicFramePr>
          <p:cNvPr id="10" name="Table 9">
            <a:extLst>
              <a:ext uri="{FF2B5EF4-FFF2-40B4-BE49-F238E27FC236}">
                <a16:creationId xmlns:a16="http://schemas.microsoft.com/office/drawing/2014/main" id="{FE576AA0-C0C0-072C-0ECF-0A91A5DB0A09}"/>
              </a:ext>
            </a:extLst>
          </p:cNvPr>
          <p:cNvGraphicFramePr>
            <a:graphicFrameLocks noGrp="1"/>
          </p:cNvGraphicFramePr>
          <p:nvPr>
            <p:extLst>
              <p:ext uri="{D42A27DB-BD31-4B8C-83A1-F6EECF244321}">
                <p14:modId xmlns:p14="http://schemas.microsoft.com/office/powerpoint/2010/main" val="4165739966"/>
              </p:ext>
            </p:extLst>
          </p:nvPr>
        </p:nvGraphicFramePr>
        <p:xfrm>
          <a:off x="1208572" y="5123474"/>
          <a:ext cx="6905864" cy="1734648"/>
        </p:xfrm>
        <a:graphic>
          <a:graphicData uri="http://schemas.openxmlformats.org/drawingml/2006/table">
            <a:tbl>
              <a:tblPr firstRow="1" firstCol="1" bandRow="1"/>
              <a:tblGrid>
                <a:gridCol w="1918030">
                  <a:extLst>
                    <a:ext uri="{9D8B030D-6E8A-4147-A177-3AD203B41FA5}">
                      <a16:colId xmlns:a16="http://schemas.microsoft.com/office/drawing/2014/main" val="2485896532"/>
                    </a:ext>
                  </a:extLst>
                </a:gridCol>
                <a:gridCol w="1370022">
                  <a:extLst>
                    <a:ext uri="{9D8B030D-6E8A-4147-A177-3AD203B41FA5}">
                      <a16:colId xmlns:a16="http://schemas.microsoft.com/office/drawing/2014/main" val="3392692881"/>
                    </a:ext>
                  </a:extLst>
                </a:gridCol>
                <a:gridCol w="1164519">
                  <a:extLst>
                    <a:ext uri="{9D8B030D-6E8A-4147-A177-3AD203B41FA5}">
                      <a16:colId xmlns:a16="http://schemas.microsoft.com/office/drawing/2014/main" val="1376393096"/>
                    </a:ext>
                  </a:extLst>
                </a:gridCol>
                <a:gridCol w="1076228">
                  <a:extLst>
                    <a:ext uri="{9D8B030D-6E8A-4147-A177-3AD203B41FA5}">
                      <a16:colId xmlns:a16="http://schemas.microsoft.com/office/drawing/2014/main" val="1555292078"/>
                    </a:ext>
                  </a:extLst>
                </a:gridCol>
                <a:gridCol w="114361">
                  <a:extLst>
                    <a:ext uri="{9D8B030D-6E8A-4147-A177-3AD203B41FA5}">
                      <a16:colId xmlns:a16="http://schemas.microsoft.com/office/drawing/2014/main" val="3617930080"/>
                    </a:ext>
                  </a:extLst>
                </a:gridCol>
                <a:gridCol w="1262704">
                  <a:extLst>
                    <a:ext uri="{9D8B030D-6E8A-4147-A177-3AD203B41FA5}">
                      <a16:colId xmlns:a16="http://schemas.microsoft.com/office/drawing/2014/main" val="1455075701"/>
                    </a:ext>
                  </a:extLst>
                </a:gridCol>
              </a:tblGrid>
              <a:tr h="495709">
                <a:tc>
                  <a:txBody>
                    <a:bodyPr/>
                    <a:lstStyle/>
                    <a:p>
                      <a:pPr algn="l">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Cordia New" panose="020B0304020202020204" pitchFamily="34" charset="-34"/>
                        </a:rPr>
                        <a:t>Dependent Variable</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Loan Registration</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Enticed</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Expenditures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Collection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Conversation </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Indicator</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71322820"/>
                  </a:ext>
                </a:extLst>
              </a:tr>
              <a:tr h="362288">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 </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dirty="0">
                          <a:effectLst/>
                          <a:latin typeface="Times New Roman" panose="02020603050405020304" pitchFamily="18" charset="0"/>
                          <a:ea typeface="宋体" panose="02010600030101010101" pitchFamily="2" charset="-122"/>
                          <a:cs typeface="Cordia New" panose="020B0304020202020204" pitchFamily="34" charset="-34"/>
                        </a:rPr>
                        <a:t>(1)</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(2)</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(3)</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a:lnSpc>
                          <a:spcPct val="115000"/>
                        </a:lnSpc>
                        <a:spcAft>
                          <a:spcPts val="1000"/>
                        </a:spcAft>
                      </a:pPr>
                      <a:r>
                        <a:rPr lang="en-US" sz="1400">
                          <a:effectLst/>
                          <a:latin typeface="Times New Roman" panose="02020603050405020304" pitchFamily="18" charset="0"/>
                          <a:ea typeface="宋体" panose="02010600030101010101" pitchFamily="2" charset="-122"/>
                          <a:cs typeface="Cordia New" panose="020B0304020202020204" pitchFamily="34" charset="-34"/>
                        </a:rPr>
                        <a:t>(4)</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921922"/>
                  </a:ext>
                </a:extLst>
              </a:tr>
              <a:tr h="325341">
                <a:tc>
                  <a:txBody>
                    <a:bodyPr/>
                    <a:lstStyle/>
                    <a:p>
                      <a:pPr algn="l">
                        <a:lnSpc>
                          <a:spcPct val="115000"/>
                        </a:lnSpc>
                        <a:spcAft>
                          <a:spcPts val="1000"/>
                        </a:spcAft>
                      </a:pPr>
                      <a:r>
                        <a:rPr lang="en-US" sz="1400" i="1">
                          <a:effectLst/>
                          <a:latin typeface="Times New Roman" panose="02020603050405020304" pitchFamily="18" charset="0"/>
                          <a:ea typeface="宋体" panose="02010600030101010101" pitchFamily="2" charset="-122"/>
                          <a:cs typeface="Cordia New" panose="020B0304020202020204" pitchFamily="34" charset="-34"/>
                        </a:rPr>
                        <a:t>Message</a:t>
                      </a:r>
                      <a:r>
                        <a:rPr lang="en-US" sz="1400" i="1" baseline="-25000">
                          <a:effectLst/>
                          <a:latin typeface="Times New Roman" panose="02020603050405020304" pitchFamily="18" charset="0"/>
                          <a:ea typeface="宋体" panose="02010600030101010101" pitchFamily="2" charset="-122"/>
                          <a:cs typeface="Cordia New" panose="020B0304020202020204" pitchFamily="34" charset="-34"/>
                        </a:rPr>
                        <a:t> Passive, Predicted</a:t>
                      </a:r>
                      <a:r>
                        <a:rPr lang="en-US" sz="1400">
                          <a:effectLst/>
                          <a:latin typeface="Times New Roman" panose="02020603050405020304" pitchFamily="18" charset="0"/>
                          <a:ea typeface="宋体" panose="02010600030101010101" pitchFamily="2" charset="-122"/>
                          <a:cs typeface="Cordia New" panose="020B0304020202020204" pitchFamily="34" charset="-34"/>
                        </a:rPr>
                        <a:t> </a:t>
                      </a: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0.021***</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0.020***</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gridSpan="2">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0.005*</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0.0003</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0144717"/>
                  </a:ext>
                </a:extLst>
              </a:tr>
              <a:tr h="325341">
                <a:tc>
                  <a:txBody>
                    <a:bodyPr/>
                    <a:lstStyle/>
                    <a:p>
                      <a:pPr algn="l">
                        <a:lnSpc>
                          <a:spcPct val="115000"/>
                        </a:lnSpc>
                        <a:spcAft>
                          <a:spcPts val="1000"/>
                        </a:spcAft>
                      </a:pP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    </a:t>
                      </a:r>
                      <a:r>
                        <a:rPr lang="en-US" sz="1400">
                          <a:effectLst/>
                          <a:latin typeface="Calibri" panose="020F0502020204030204" pitchFamily="34" charset="0"/>
                          <a:ea typeface="宋体" panose="02010600030101010101" pitchFamily="2" charset="-122"/>
                          <a:cs typeface="Cordia New" panose="020B0304020202020204" pitchFamily="34" charset="-34"/>
                        </a:rPr>
                        <a:t> </a:t>
                      </a:r>
                      <a:r>
                        <a:rPr lang="en-US" sz="1400" i="1">
                          <a:effectLst/>
                          <a:latin typeface="Times New Roman" panose="02020603050405020304" pitchFamily="18" charset="0"/>
                          <a:ea typeface="Times New Roman" panose="02020603050405020304" pitchFamily="18" charset="0"/>
                          <a:cs typeface="Cordia New" panose="020B0304020202020204" pitchFamily="34" charset="-34"/>
                        </a:rPr>
                        <a:t>Social Insurance </a:t>
                      </a:r>
                      <a:r>
                        <a:rPr lang="en-US" sz="1400" i="1" baseline="-25000">
                          <a:effectLst/>
                          <a:latin typeface="Times New Roman" panose="02020603050405020304" pitchFamily="18" charset="0"/>
                          <a:ea typeface="Times New Roman" panose="02020603050405020304" pitchFamily="18" charset="0"/>
                          <a:cs typeface="Cordia New" panose="020B0304020202020204" pitchFamily="34" charset="-34"/>
                        </a:rPr>
                        <a:t>Low</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a:effectLst/>
                          <a:latin typeface="Times New Roman" panose="02020603050405020304" pitchFamily="18" charset="0"/>
                          <a:ea typeface="宋体" panose="02010600030101010101" pitchFamily="2" charset="-122"/>
                          <a:cs typeface="Cordia New" panose="020B0304020202020204" pitchFamily="34" charset="-34"/>
                        </a:rPr>
                        <a:t>(4.728)</a:t>
                      </a:r>
                      <a:endParaRPr lang="en-US" sz="140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(2.862)</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gridSpan="2">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(1.667)</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tc hMerge="1">
                  <a:txBody>
                    <a:bodyPr/>
                    <a:lstStyle/>
                    <a:p>
                      <a:endParaRPr lang="en-US"/>
                    </a:p>
                  </a:txBody>
                  <a:tcPr/>
                </a:tc>
                <a:tc>
                  <a:txBody>
                    <a:bodyPr/>
                    <a:lstStyle/>
                    <a:p>
                      <a:pPr algn="ctr">
                        <a:lnSpc>
                          <a:spcPct val="115000"/>
                        </a:lnSpc>
                        <a:spcAft>
                          <a:spcPts val="1000"/>
                        </a:spcAft>
                      </a:pPr>
                      <a:r>
                        <a:rPr lang="en-US" sz="1400" b="1" dirty="0">
                          <a:effectLst/>
                          <a:latin typeface="Times New Roman" panose="02020603050405020304" pitchFamily="18" charset="0"/>
                          <a:ea typeface="宋体" panose="02010600030101010101" pitchFamily="2" charset="-122"/>
                          <a:cs typeface="Cordia New" panose="020B0304020202020204" pitchFamily="34" charset="-34"/>
                        </a:rPr>
                        <a:t>(0.198)</a:t>
                      </a:r>
                      <a:endParaRPr lang="en-US" sz="1400" dirty="0">
                        <a:effectLst/>
                        <a:latin typeface="Calibri" panose="020F0502020204030204" pitchFamily="34" charset="0"/>
                        <a:ea typeface="宋体" panose="02010600030101010101" pitchFamily="2" charset="-122"/>
                        <a:cs typeface="Cordia New" panose="020B0304020202020204" pitchFamily="34" charset="-34"/>
                      </a:endParaRPr>
                    </a:p>
                  </a:txBody>
                  <a:tcPr marL="68580" marR="68580" marT="0" marB="0" anchor="ctr">
                    <a:lnL>
                      <a:noFill/>
                    </a:lnL>
                    <a:lnR>
                      <a:noFill/>
                    </a:lnR>
                    <a:lnT>
                      <a:noFill/>
                    </a:lnT>
                    <a:lnB>
                      <a:noFill/>
                    </a:lnB>
                  </a:tcPr>
                </a:tc>
                <a:extLst>
                  <a:ext uri="{0D108BD9-81ED-4DB2-BD59-A6C34878D82A}">
                    <a16:rowId xmlns:a16="http://schemas.microsoft.com/office/drawing/2014/main" val="799248420"/>
                  </a:ext>
                </a:extLst>
              </a:tr>
            </a:tbl>
          </a:graphicData>
        </a:graphic>
      </p:graphicFrame>
    </p:spTree>
    <p:extLst>
      <p:ext uri="{BB962C8B-B14F-4D97-AF65-F5344CB8AC3E}">
        <p14:creationId xmlns:p14="http://schemas.microsoft.com/office/powerpoint/2010/main" val="1377825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A411-4B03-F29F-99A9-2938D703A8A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8710B8F-2DE0-2FB9-DE1C-B3079FC8AE11}"/>
              </a:ext>
            </a:extLst>
          </p:cNvPr>
          <p:cNvSpPr>
            <a:spLocks noGrp="1"/>
          </p:cNvSpPr>
          <p:nvPr>
            <p:ph idx="1"/>
          </p:nvPr>
        </p:nvSpPr>
        <p:spPr/>
        <p:txBody>
          <a:bodyPr/>
          <a:lstStyle/>
          <a:p>
            <a:r>
              <a:rPr lang="en-US" altLang="zh-CN" dirty="0"/>
              <a:t>We show that a loan from a focal lender significantly increase the number of promotional messages of other lenders to the borrowers.</a:t>
            </a:r>
          </a:p>
          <a:p>
            <a:r>
              <a:rPr lang="en-US" dirty="0"/>
              <a:t>The promotional messages entice borrower to apply for new loans, expend more money, and more likely to delinquent for new loans.</a:t>
            </a:r>
          </a:p>
          <a:p>
            <a:r>
              <a:rPr lang="en-US" dirty="0"/>
              <a:t>This kind of debt trap has negative social externality beyond the financial distress.</a:t>
            </a:r>
          </a:p>
          <a:p>
            <a:r>
              <a:rPr lang="en-US" dirty="0"/>
              <a:t>Such effects are stronger for borrowers with lower financial literacy, traditional credit access, and lower social insurance.</a:t>
            </a:r>
          </a:p>
          <a:p>
            <a:r>
              <a:rPr lang="en-US" dirty="0"/>
              <a:t>Political implications</a:t>
            </a:r>
          </a:p>
          <a:p>
            <a:pPr lvl="1"/>
            <a:r>
              <a:rPr lang="en-US" dirty="0"/>
              <a:t>regulations on predatory lending strategies such as target ads.</a:t>
            </a:r>
          </a:p>
          <a:p>
            <a:pPr lvl="1"/>
            <a:r>
              <a:rPr lang="en-US" dirty="0"/>
              <a:t>Improve financial literacy, financial inclusion, and social insurance.</a:t>
            </a:r>
          </a:p>
        </p:txBody>
      </p:sp>
    </p:spTree>
    <p:extLst>
      <p:ext uri="{BB962C8B-B14F-4D97-AF65-F5344CB8AC3E}">
        <p14:creationId xmlns:p14="http://schemas.microsoft.com/office/powerpoint/2010/main" val="385366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Fintech meets big data</a:t>
            </a:r>
            <a:endParaRPr lang="en-AU" sz="2400" dirty="0"/>
          </a:p>
        </p:txBody>
      </p:sp>
      <p:sp>
        <p:nvSpPr>
          <p:cNvPr id="4" name="Content Placeholder 3"/>
          <p:cNvSpPr>
            <a:spLocks noGrp="1"/>
          </p:cNvSpPr>
          <p:nvPr>
            <p:ph idx="1"/>
          </p:nvPr>
        </p:nvSpPr>
        <p:spPr/>
        <p:txBody>
          <a:bodyPr>
            <a:normAutofit/>
          </a:bodyPr>
          <a:lstStyle/>
          <a:p>
            <a:r>
              <a:rPr lang="en-US" altLang="zh-CN" sz="2000" b="1" dirty="0">
                <a:latin typeface="Constantia" panose="02030602050306030303" pitchFamily="18" charset="0"/>
              </a:rPr>
              <a:t>Screening and monitoring</a:t>
            </a:r>
            <a:r>
              <a:rPr lang="en-US" sz="2250" dirty="0"/>
              <a:t>:  </a:t>
            </a:r>
            <a:r>
              <a:rPr lang="en-US" sz="2000" dirty="0">
                <a:latin typeface="Constantia" panose="02030602050306030303" pitchFamily="18" charset="0"/>
              </a:rPr>
              <a:t>Alternative data sources for credit assessment and debt collection</a:t>
            </a:r>
            <a:r>
              <a:rPr lang="en-US" sz="2250" dirty="0"/>
              <a:t>, </a:t>
            </a:r>
            <a:r>
              <a:rPr lang="en-US" sz="2000" dirty="0">
                <a:latin typeface="Constantia" panose="02030602050306030303" pitchFamily="18" charset="0"/>
              </a:rPr>
              <a:t>e</a:t>
            </a:r>
            <a:r>
              <a:rPr lang="en-US" altLang="zh-CN" sz="2000" dirty="0">
                <a:latin typeface="Constantia" panose="02030602050306030303" pitchFamily="18" charset="0"/>
              </a:rPr>
              <a:t>xpanding credit access to underserved borrowers (Berg et al. 2020; Di Maggio et al. 2022).</a:t>
            </a:r>
          </a:p>
          <a:p>
            <a:r>
              <a:rPr lang="en-AU" altLang="zh-CN" sz="2000" b="1" dirty="0">
                <a:latin typeface="Constantia" panose="02030602050306030303" pitchFamily="18" charset="0"/>
              </a:rPr>
              <a:t>Technological convenience</a:t>
            </a:r>
            <a:r>
              <a:rPr lang="en-US" altLang="zh-CN" sz="2000" b="1" dirty="0">
                <a:latin typeface="Constantia" panose="02030602050306030303" pitchFamily="18" charset="0"/>
              </a:rPr>
              <a:t>:</a:t>
            </a:r>
            <a:r>
              <a:rPr lang="zh-CN" altLang="en-US" sz="2000" b="1" dirty="0">
                <a:latin typeface="Constantia" panose="02030602050306030303" pitchFamily="18" charset="0"/>
              </a:rPr>
              <a:t> </a:t>
            </a:r>
            <a:r>
              <a:rPr lang="en-AU" altLang="zh-CN" sz="2000" dirty="0">
                <a:latin typeface="Constantia" panose="02030602050306030303" pitchFamily="18" charset="0"/>
              </a:rPr>
              <a:t>Easy to access, streamlined application process, accelerated processing time, minimized human input.</a:t>
            </a:r>
          </a:p>
          <a:p>
            <a:endParaRPr lang="en-AU" altLang="zh-CN" sz="2000" dirty="0">
              <a:latin typeface="Constantia" panose="02030602050306030303" pitchFamily="18" charset="0"/>
            </a:endParaRPr>
          </a:p>
          <a:p>
            <a:r>
              <a:rPr lang="en-AU" altLang="zh-CN" sz="2000" b="1" dirty="0">
                <a:latin typeface="Constantia" panose="02030602050306030303" pitchFamily="18" charset="0"/>
              </a:rPr>
              <a:t>Commercialize big data</a:t>
            </a:r>
            <a:r>
              <a:rPr lang="en-AU" altLang="zh-CN" sz="2000" dirty="0">
                <a:latin typeface="Constantia" panose="02030602050306030303" pitchFamily="18" charset="0"/>
              </a:rPr>
              <a:t>: Target and entice customers by sending advertisements strategically, to maximise the lender’s profit.</a:t>
            </a:r>
          </a:p>
          <a:p>
            <a:pPr lvl="1"/>
            <a:r>
              <a:rPr lang="en-AU" altLang="zh-CN" dirty="0">
                <a:latin typeface="Constantia" panose="02030602050306030303" pitchFamily="18" charset="0"/>
              </a:rPr>
              <a:t>Complains about </a:t>
            </a:r>
            <a:r>
              <a:rPr lang="en-AU" altLang="zh-CN" b="1" dirty="0">
                <a:latin typeface="Constantia" panose="02030602050306030303" pitchFamily="18" charset="0"/>
              </a:rPr>
              <a:t>mobile advertisements </a:t>
            </a:r>
            <a:r>
              <a:rPr lang="en-AU" altLang="zh-CN" dirty="0">
                <a:latin typeface="Constantia" panose="02030602050306030303" pitchFamily="18" charset="0"/>
              </a:rPr>
              <a:t>from fintech lending platform (Yang 2021)</a:t>
            </a:r>
          </a:p>
          <a:p>
            <a:pPr lvl="1"/>
            <a:r>
              <a:rPr lang="en-AU" altLang="zh-CN" dirty="0">
                <a:latin typeface="Constantia" panose="02030602050306030303" pitchFamily="18" charset="0"/>
              </a:rPr>
              <a:t>China Banking and Insurance Regulatory Commission has highlighted  </a:t>
            </a:r>
            <a:r>
              <a:rPr lang="en-AU" altLang="zh-CN" b="1" dirty="0">
                <a:latin typeface="Constantia" panose="02030602050306030303" pitchFamily="18" charset="0"/>
              </a:rPr>
              <a:t>overborrowing risks </a:t>
            </a:r>
            <a:r>
              <a:rPr lang="en-AU" altLang="zh-CN" dirty="0">
                <a:latin typeface="Constantia" panose="02030602050306030303" pitchFamily="18" charset="0"/>
              </a:rPr>
              <a:t>relating to several issues, including ambiguous loan terms, induced excessive expenditures, and personal information leakage (CBIRC 2020)</a:t>
            </a:r>
            <a:endParaRPr lang="en-US" altLang="zh-CN" dirty="0">
              <a:latin typeface="Constantia" panose="02030602050306030303" pitchFamily="18" charset="0"/>
            </a:endParaRPr>
          </a:p>
          <a:p>
            <a:endParaRPr lang="en-AU" sz="2250" dirty="0"/>
          </a:p>
          <a:p>
            <a:endParaRPr lang="en-AU" sz="2250" dirty="0"/>
          </a:p>
          <a:p>
            <a:endParaRPr lang="en-AU" sz="2250" dirty="0"/>
          </a:p>
          <a:p>
            <a:pPr marL="0" indent="0">
              <a:buNone/>
            </a:pPr>
            <a:endParaRPr lang="en-US" sz="2250" dirty="0"/>
          </a:p>
          <a:p>
            <a:endParaRPr lang="en-US" sz="2250" dirty="0"/>
          </a:p>
          <a:p>
            <a:endParaRPr lang="en-AU"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4</a:t>
            </a:fld>
            <a:endParaRPr lang="en-AU"/>
          </a:p>
        </p:txBody>
      </p:sp>
    </p:spTree>
    <p:extLst>
      <p:ext uri="{BB962C8B-B14F-4D97-AF65-F5344CB8AC3E}">
        <p14:creationId xmlns:p14="http://schemas.microsoft.com/office/powerpoint/2010/main" val="79274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Trapped in debt spiral</a:t>
            </a:r>
            <a:endParaRPr lang="en-AU" sz="240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5</a:t>
            </a:fld>
            <a:endParaRPr lang="en-AU"/>
          </a:p>
        </p:txBody>
      </p:sp>
      <p:sp>
        <p:nvSpPr>
          <p:cNvPr id="7" name="Content Placeholder 6">
            <a:extLst>
              <a:ext uri="{FF2B5EF4-FFF2-40B4-BE49-F238E27FC236}">
                <a16:creationId xmlns:a16="http://schemas.microsoft.com/office/drawing/2014/main" id="{E16BE2C2-D6ED-4963-A02F-6CB771D50E6A}"/>
              </a:ext>
            </a:extLst>
          </p:cNvPr>
          <p:cNvSpPr>
            <a:spLocks noGrp="1"/>
          </p:cNvSpPr>
          <p:nvPr>
            <p:ph idx="1"/>
          </p:nvPr>
        </p:nvSpPr>
        <p:spPr/>
        <p:txBody>
          <a:bodyPr>
            <a:normAutofit/>
          </a:bodyPr>
          <a:lstStyle/>
          <a:p>
            <a:r>
              <a:rPr lang="en-AU" altLang="zh-CN" sz="2000" b="1" dirty="0">
                <a:latin typeface="Constantia" panose="02030602050306030303" pitchFamily="18" charset="0"/>
              </a:rPr>
              <a:t>Technological convenience</a:t>
            </a:r>
            <a:r>
              <a:rPr lang="en-US" altLang="zh-CN" sz="2000" b="1" dirty="0">
                <a:latin typeface="Constantia" panose="02030602050306030303" pitchFamily="18" charset="0"/>
              </a:rPr>
              <a:t>:</a:t>
            </a:r>
            <a:r>
              <a:rPr lang="zh-CN" altLang="en-US" sz="2000" b="1" dirty="0">
                <a:latin typeface="Constantia" panose="02030602050306030303" pitchFamily="18" charset="0"/>
              </a:rPr>
              <a:t> </a:t>
            </a:r>
            <a:r>
              <a:rPr lang="en-AU" altLang="zh-CN" sz="2000" dirty="0">
                <a:latin typeface="Constantia" panose="02030602050306030303" pitchFamily="18" charset="0"/>
              </a:rPr>
              <a:t>demand minimal effort from consumers and thus induce them to overborrow.</a:t>
            </a:r>
          </a:p>
          <a:p>
            <a:pPr lvl="1"/>
            <a:r>
              <a:rPr lang="en-AU" altLang="zh-CN" dirty="0">
                <a:latin typeface="Constantia" panose="02030602050306030303" pitchFamily="18" charset="0"/>
              </a:rPr>
              <a:t>Amplify consumers’ self-control problem and facilitate impulse-driven expenditures (Berg et al. 2022)</a:t>
            </a:r>
          </a:p>
          <a:p>
            <a:pPr lvl="1"/>
            <a:r>
              <a:rPr lang="en-AU" altLang="zh-CN" dirty="0">
                <a:latin typeface="Constantia" panose="02030602050306030303" pitchFamily="18" charset="0"/>
              </a:rPr>
              <a:t>Consumers with time-inconsistent taste for immediate gratification (</a:t>
            </a:r>
            <a:r>
              <a:rPr lang="en-US"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Benton et al. 2007; </a:t>
            </a:r>
            <a:r>
              <a:rPr lang="en-US" dirty="0" err="1">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Heidhues</a:t>
            </a:r>
            <a:r>
              <a:rPr lang="en-US"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 and </a:t>
            </a:r>
            <a:r>
              <a:rPr lang="en-US" dirty="0" err="1">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Koszegi</a:t>
            </a:r>
            <a:r>
              <a:rPr lang="en-US"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 2010)</a:t>
            </a:r>
            <a:endParaRPr lang="en-AU" altLang="zh-CN" dirty="0">
              <a:latin typeface="Constantia" panose="02030602050306030303" pitchFamily="18" charset="0"/>
            </a:endParaRPr>
          </a:p>
          <a:p>
            <a:endParaRPr lang="en-AU" altLang="zh-CN" sz="2000" dirty="0"/>
          </a:p>
          <a:p>
            <a:r>
              <a:rPr lang="en-AU" altLang="zh-CN" sz="2000" b="1" dirty="0">
                <a:latin typeface="Constantia" panose="02030602050306030303" pitchFamily="18" charset="0"/>
              </a:rPr>
              <a:t>Promotional mobile messages</a:t>
            </a:r>
            <a:r>
              <a:rPr lang="en-US" altLang="zh-CN" sz="2000" b="1" dirty="0">
                <a:latin typeface="Constantia" panose="02030602050306030303" pitchFamily="18" charset="0"/>
              </a:rPr>
              <a:t>:</a:t>
            </a:r>
            <a:r>
              <a:rPr lang="zh-CN" altLang="en-US" sz="2000" b="1" dirty="0">
                <a:latin typeface="Constantia" panose="02030602050306030303" pitchFamily="18" charset="0"/>
              </a:rPr>
              <a:t> </a:t>
            </a:r>
            <a:r>
              <a:rPr lang="en-AU" altLang="zh-CN" sz="2000" dirty="0">
                <a:latin typeface="Constantia" panose="02030602050306030303" pitchFamily="18" charset="0"/>
              </a:rPr>
              <a:t>strategically target consumers with strong and urgent demand for credit.</a:t>
            </a:r>
          </a:p>
          <a:p>
            <a:pPr lvl="1"/>
            <a:r>
              <a:rPr lang="en-AU" altLang="zh-CN" dirty="0">
                <a:latin typeface="Constantia" panose="02030602050306030303" pitchFamily="18" charset="0"/>
              </a:rPr>
              <a:t>typically associated with a high level of poverty, underserved by banks </a:t>
            </a:r>
            <a:r>
              <a:rPr lang="it-IT" altLang="zh-CN" dirty="0">
                <a:latin typeface="Constantia" panose="02030602050306030303" pitchFamily="18" charset="0"/>
              </a:rPr>
              <a:t>(Hau et al. 2019; Di Maggio et al. 2022)</a:t>
            </a:r>
          </a:p>
          <a:p>
            <a:pPr lvl="1"/>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poverty can perpetuate itself by further undermining individuals’ self-control capacity (</a:t>
            </a:r>
            <a:r>
              <a:rPr lang="en-US" sz="1800" dirty="0" err="1">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Bernheim</a:t>
            </a:r>
            <a:r>
              <a:rPr lang="en-US" sz="1800" dirty="0">
                <a:solidFill>
                  <a:srgbClr val="000000"/>
                </a:solidFill>
                <a:effectLst/>
                <a:latin typeface="Times New Roman" panose="02020603050405020304" pitchFamily="18" charset="0"/>
                <a:ea typeface="宋体" panose="02010600030101010101" pitchFamily="2" charset="-122"/>
                <a:cs typeface="Cordia New" panose="020B0304020202020204" pitchFamily="34" charset="-34"/>
              </a:rPr>
              <a:t> et al. 2015)</a:t>
            </a:r>
            <a:endParaRPr lang="en-AU" altLang="zh-CN" dirty="0">
              <a:latin typeface="Constantia" panose="02030602050306030303" pitchFamily="18" charset="0"/>
            </a:endParaRPr>
          </a:p>
          <a:p>
            <a:endParaRPr lang="zh-CN" altLang="en-US" dirty="0"/>
          </a:p>
        </p:txBody>
      </p:sp>
    </p:spTree>
    <p:extLst>
      <p:ext uri="{BB962C8B-B14F-4D97-AF65-F5344CB8AC3E}">
        <p14:creationId xmlns:p14="http://schemas.microsoft.com/office/powerpoint/2010/main" val="3170391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830471"/>
            <a:ext cx="6343707" cy="332257"/>
          </a:xfrm>
        </p:spPr>
        <p:txBody>
          <a:bodyPr>
            <a:noAutofit/>
          </a:bodyPr>
          <a:lstStyle/>
          <a:p>
            <a:r>
              <a:rPr lang="en-AU" altLang="zh-CN" sz="2400" dirty="0"/>
              <a:t>Findings I</a:t>
            </a:r>
            <a:endParaRPr lang="en-AU" sz="2400" dirty="0"/>
          </a:p>
        </p:txBody>
      </p:sp>
      <p:sp>
        <p:nvSpPr>
          <p:cNvPr id="4" name="Content Placeholder 3"/>
          <p:cNvSpPr>
            <a:spLocks noGrp="1"/>
          </p:cNvSpPr>
          <p:nvPr>
            <p:ph idx="1"/>
          </p:nvPr>
        </p:nvSpPr>
        <p:spPr/>
        <p:txBody>
          <a:bodyPr>
            <a:normAutofit/>
          </a:bodyPr>
          <a:lstStyle/>
          <a:p>
            <a:r>
              <a:rPr lang="en-US" dirty="0">
                <a:latin typeface="Constantia" panose="02030602050306030303" pitchFamily="18" charset="0"/>
              </a:rPr>
              <a:t>We use a set of loan applications data and the mobile message logs of the borrowers from a </a:t>
            </a:r>
            <a:r>
              <a:rPr lang="en-US" altLang="zh-CN" dirty="0">
                <a:latin typeface="Constantia" panose="02030602050306030303" pitchFamily="18" charset="0"/>
              </a:rPr>
              <a:t>leading </a:t>
            </a:r>
            <a:r>
              <a:rPr lang="en-US" dirty="0">
                <a:latin typeface="Constantia" panose="02030602050306030303" pitchFamily="18" charset="0"/>
              </a:rPr>
              <a:t>fintech company in China.</a:t>
            </a:r>
          </a:p>
          <a:p>
            <a:r>
              <a:rPr lang="en-US" altLang="zh-CN" b="1" dirty="0">
                <a:latin typeface="Constantia" panose="02030602050306030303" pitchFamily="18" charset="0"/>
              </a:rPr>
              <a:t>Promotional message. </a:t>
            </a:r>
            <a:r>
              <a:rPr lang="en-US" altLang="zh-CN" dirty="0">
                <a:latin typeface="Constantia" panose="02030602050306030303" pitchFamily="18" charset="0"/>
              </a:rPr>
              <a:t>We find that borrowers obtained the loan from the focal fintech lender receive more promotional messages from other lenders.</a:t>
            </a:r>
          </a:p>
          <a:p>
            <a:r>
              <a:rPr lang="en-US" altLang="zh-CN" b="1" dirty="0">
                <a:latin typeface="Constantia" panose="02030602050306030303" pitchFamily="18" charset="0"/>
              </a:rPr>
              <a:t>New loan registration. </a:t>
            </a:r>
            <a:r>
              <a:rPr lang="en-US" altLang="zh-CN" dirty="0">
                <a:latin typeface="Constantia" panose="02030602050306030303" pitchFamily="18" charset="0"/>
              </a:rPr>
              <a:t>Borrowers who receive more promotional messages are more likely to apply and register new loans from other lenders.</a:t>
            </a:r>
          </a:p>
          <a:p>
            <a:r>
              <a:rPr lang="en-US" altLang="zh-CN" b="1" dirty="0">
                <a:latin typeface="Constantia" panose="02030602050306030303" pitchFamily="18" charset="0"/>
              </a:rPr>
              <a:t>Personal expenditure. </a:t>
            </a:r>
            <a:r>
              <a:rPr lang="en-US" altLang="zh-CN" dirty="0">
                <a:latin typeface="Constantia" panose="02030602050306030303" pitchFamily="18" charset="0"/>
              </a:rPr>
              <a:t>Borrowers who register new loans induced by the promotional messages have higher daily expenditure.</a:t>
            </a:r>
          </a:p>
          <a:p>
            <a:r>
              <a:rPr lang="en-US" altLang="zh-CN" b="1" dirty="0">
                <a:latin typeface="Constantia" panose="02030602050306030303" pitchFamily="18" charset="0"/>
              </a:rPr>
              <a:t>New loan delinquency. </a:t>
            </a:r>
            <a:r>
              <a:rPr lang="en-US" altLang="zh-CN" dirty="0">
                <a:latin typeface="Constantia" panose="02030602050306030303" pitchFamily="18" charset="0"/>
              </a:rPr>
              <a:t>Borrowers who register new loans induced by the promotional messages are more likely receiving debt collection messages indicating loan delinquency.</a:t>
            </a:r>
          </a:p>
          <a:p>
            <a:r>
              <a:rPr lang="en-US" altLang="zh-CN" b="1" dirty="0">
                <a:latin typeface="Constantia" panose="02030602050306030303" pitchFamily="18" charset="0"/>
              </a:rPr>
              <a:t>Negative externality: social outcomes. </a:t>
            </a:r>
            <a:r>
              <a:rPr lang="en-US" altLang="zh-CN" dirty="0">
                <a:latin typeface="Constantia" panose="02030602050306030303" pitchFamily="18" charset="0"/>
              </a:rPr>
              <a:t>Borrowers who register new loans induced by the promotional messages are experiencing more negative messages such as “divorce”, “breakup” etc.</a:t>
            </a:r>
            <a:endParaRPr lang="en-US" altLang="zh-CN" b="1" dirty="0">
              <a:latin typeface="Constantia" panose="02030602050306030303" pitchFamily="18" charset="0"/>
            </a:endParaRPr>
          </a:p>
          <a:p>
            <a:endParaRPr lang="en-US" altLang="zh-CN" b="1" dirty="0">
              <a:latin typeface="Constantia" panose="02030602050306030303" pitchFamily="18" charset="0"/>
            </a:endParaRPr>
          </a:p>
          <a:p>
            <a:pPr marL="457200" lvl="1" indent="0">
              <a:buNone/>
            </a:pPr>
            <a:endParaRPr lang="en-US" altLang="zh-CN" sz="2000" dirty="0">
              <a:latin typeface="Constantia" panose="02030602050306030303" pitchFamily="18" charset="0"/>
            </a:endParaRPr>
          </a:p>
          <a:p>
            <a:endParaRPr lang="en-AU" sz="2250" dirty="0"/>
          </a:p>
          <a:p>
            <a:endParaRPr lang="en-AU" sz="2250" dirty="0"/>
          </a:p>
          <a:p>
            <a:endParaRPr lang="en-AU" sz="2250" dirty="0"/>
          </a:p>
          <a:p>
            <a:pPr marL="0" indent="0">
              <a:buNone/>
            </a:pPr>
            <a:endParaRPr lang="en-US" sz="2250" dirty="0"/>
          </a:p>
          <a:p>
            <a:endParaRPr lang="en-US" sz="2250" dirty="0"/>
          </a:p>
          <a:p>
            <a:endParaRPr lang="en-AU"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6</a:t>
            </a:fld>
            <a:endParaRPr lang="en-AU"/>
          </a:p>
        </p:txBody>
      </p:sp>
    </p:spTree>
    <p:extLst>
      <p:ext uri="{BB962C8B-B14F-4D97-AF65-F5344CB8AC3E}">
        <p14:creationId xmlns:p14="http://schemas.microsoft.com/office/powerpoint/2010/main" val="300070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00" y="830471"/>
            <a:ext cx="6343707" cy="332257"/>
          </a:xfrm>
        </p:spPr>
        <p:txBody>
          <a:bodyPr>
            <a:noAutofit/>
          </a:bodyPr>
          <a:lstStyle/>
          <a:p>
            <a:r>
              <a:rPr lang="en-AU" altLang="zh-CN" sz="2400" dirty="0"/>
              <a:t>Findings II: Mechanism and Implications</a:t>
            </a:r>
            <a:endParaRPr lang="en-AU" sz="2400" dirty="0"/>
          </a:p>
        </p:txBody>
      </p:sp>
      <p:sp>
        <p:nvSpPr>
          <p:cNvPr id="4" name="Content Placeholder 3"/>
          <p:cNvSpPr>
            <a:spLocks noGrp="1"/>
          </p:cNvSpPr>
          <p:nvPr>
            <p:ph idx="1"/>
          </p:nvPr>
        </p:nvSpPr>
        <p:spPr/>
        <p:txBody>
          <a:bodyPr>
            <a:normAutofit/>
          </a:bodyPr>
          <a:lstStyle/>
          <a:p>
            <a:r>
              <a:rPr lang="en-US" altLang="zh-CN" b="1" dirty="0">
                <a:latin typeface="Constantia" panose="02030602050306030303" pitchFamily="18" charset="0"/>
              </a:rPr>
              <a:t>Financial Literacy. </a:t>
            </a:r>
            <a:r>
              <a:rPr lang="en-US" altLang="zh-CN" dirty="0">
                <a:latin typeface="Constantia" panose="02030602050306030303" pitchFamily="18" charset="0"/>
              </a:rPr>
              <a:t>The results related to debt spiral are more pronounced for the borrowers from areas with lower financial literacy.</a:t>
            </a:r>
          </a:p>
          <a:p>
            <a:endParaRPr lang="en-US" altLang="zh-CN" dirty="0">
              <a:latin typeface="Constantia" panose="02030602050306030303" pitchFamily="18" charset="0"/>
            </a:endParaRPr>
          </a:p>
          <a:p>
            <a:r>
              <a:rPr lang="en-US" altLang="zh-CN" b="1" dirty="0">
                <a:latin typeface="Constantia" panose="02030602050306030303" pitchFamily="18" charset="0"/>
              </a:rPr>
              <a:t>Financial Access. </a:t>
            </a:r>
            <a:r>
              <a:rPr lang="en-US" altLang="zh-CN" dirty="0">
                <a:latin typeface="Constantia" panose="02030602050306030303" pitchFamily="18" charset="0"/>
              </a:rPr>
              <a:t>The results related to debt spiral are more pronounced for the borrowers from areas with lower credit access to traditional financial institutions.</a:t>
            </a:r>
          </a:p>
          <a:p>
            <a:endParaRPr lang="en-US" altLang="zh-CN" b="1" dirty="0">
              <a:latin typeface="Constantia" panose="02030602050306030303" pitchFamily="18" charset="0"/>
            </a:endParaRPr>
          </a:p>
          <a:p>
            <a:r>
              <a:rPr lang="en-US" altLang="zh-CN" b="1" dirty="0">
                <a:latin typeface="Constantia" panose="02030602050306030303" pitchFamily="18" charset="0"/>
              </a:rPr>
              <a:t>Social Insurance. </a:t>
            </a:r>
            <a:r>
              <a:rPr lang="en-US" altLang="zh-CN" dirty="0">
                <a:latin typeface="Constantia" panose="02030602050306030303" pitchFamily="18" charset="0"/>
              </a:rPr>
              <a:t>The results related to debt spiral are more pronounced for the borrowers from areas with lower unemployment insurance coverage ratio.</a:t>
            </a:r>
          </a:p>
          <a:p>
            <a:endParaRPr lang="en-US" altLang="zh-CN" b="1" dirty="0">
              <a:latin typeface="Constantia" panose="02030602050306030303" pitchFamily="18" charset="0"/>
            </a:endParaRPr>
          </a:p>
          <a:p>
            <a:pPr marL="457200" lvl="1" indent="0">
              <a:buNone/>
            </a:pPr>
            <a:endParaRPr lang="en-US" altLang="zh-CN" sz="2000" dirty="0">
              <a:latin typeface="Constantia" panose="02030602050306030303" pitchFamily="18" charset="0"/>
            </a:endParaRPr>
          </a:p>
          <a:p>
            <a:endParaRPr lang="en-AU" sz="2250" dirty="0"/>
          </a:p>
          <a:p>
            <a:endParaRPr lang="en-AU" sz="2250" dirty="0"/>
          </a:p>
          <a:p>
            <a:endParaRPr lang="en-AU" sz="2250" dirty="0"/>
          </a:p>
          <a:p>
            <a:pPr marL="0" indent="0">
              <a:buNone/>
            </a:pPr>
            <a:endParaRPr lang="en-US" sz="2250" dirty="0"/>
          </a:p>
          <a:p>
            <a:endParaRPr lang="en-US" sz="2250" dirty="0"/>
          </a:p>
          <a:p>
            <a:endParaRPr lang="en-AU"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7</a:t>
            </a:fld>
            <a:endParaRPr lang="en-AU"/>
          </a:p>
        </p:txBody>
      </p:sp>
    </p:spTree>
    <p:extLst>
      <p:ext uri="{BB962C8B-B14F-4D97-AF65-F5344CB8AC3E}">
        <p14:creationId xmlns:p14="http://schemas.microsoft.com/office/powerpoint/2010/main" val="376770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CE21-1FC5-5714-4AE5-A273EF8FF584}"/>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CBACE25B-AA96-8C4F-6BA4-916C6D0E417E}"/>
              </a:ext>
            </a:extLst>
          </p:cNvPr>
          <p:cNvSpPr>
            <a:spLocks noGrp="1"/>
          </p:cNvSpPr>
          <p:nvPr>
            <p:ph idx="1"/>
          </p:nvPr>
        </p:nvSpPr>
        <p:spPr/>
        <p:txBody>
          <a:bodyPr/>
          <a:lstStyle/>
          <a:p>
            <a:r>
              <a:rPr lang="en-AU" dirty="0"/>
              <a:t>Overborrowing ,financial distress, and negative social impact</a:t>
            </a:r>
          </a:p>
          <a:p>
            <a:pPr lvl="1"/>
            <a:r>
              <a:rPr lang="en-AU" dirty="0" err="1"/>
              <a:t>Allcott</a:t>
            </a:r>
            <a:r>
              <a:rPr lang="en-AU" dirty="0"/>
              <a:t> et al. (2022, REST), </a:t>
            </a:r>
            <a:r>
              <a:rPr lang="en-AU" dirty="0" err="1"/>
              <a:t>Bernheim</a:t>
            </a:r>
            <a:r>
              <a:rPr lang="en-AU" dirty="0"/>
              <a:t> et al. (2015, </a:t>
            </a:r>
            <a:r>
              <a:rPr lang="en-AU" dirty="0" err="1"/>
              <a:t>Econometrica</a:t>
            </a:r>
            <a:r>
              <a:rPr lang="en-AU" dirty="0"/>
              <a:t>), Melzer (2011, QJE), </a:t>
            </a:r>
            <a:r>
              <a:rPr lang="en-AU" dirty="0" err="1"/>
              <a:t>Heidhues</a:t>
            </a:r>
            <a:r>
              <a:rPr lang="en-AU" dirty="0"/>
              <a:t> et al. (2010, AER), Bertrand and Morse (2011,JF), Skiba and </a:t>
            </a:r>
            <a:r>
              <a:rPr lang="en-AU" dirty="0" err="1"/>
              <a:t>Tobacman</a:t>
            </a:r>
            <a:r>
              <a:rPr lang="en-AU" dirty="0"/>
              <a:t> (2019,JLE), Lin and </a:t>
            </a:r>
            <a:r>
              <a:rPr lang="en-AU" dirty="0" err="1"/>
              <a:t>Pursiaien</a:t>
            </a:r>
            <a:r>
              <a:rPr lang="en-AU" dirty="0"/>
              <a:t> (2022,JFE)</a:t>
            </a:r>
          </a:p>
          <a:p>
            <a:pPr lvl="1"/>
            <a:endParaRPr lang="en-AU" dirty="0"/>
          </a:p>
          <a:p>
            <a:r>
              <a:rPr lang="en-AU" dirty="0"/>
              <a:t>Trade-off between personal data privacy and access to credit</a:t>
            </a:r>
          </a:p>
          <a:p>
            <a:pPr lvl="1"/>
            <a:r>
              <a:rPr lang="en-AU" dirty="0"/>
              <a:t>Berg et al. (2020,RFS), Chen et al. (2021), </a:t>
            </a:r>
            <a:r>
              <a:rPr lang="en-AU" dirty="0" err="1"/>
              <a:t>Peukert</a:t>
            </a:r>
            <a:r>
              <a:rPr lang="en-AU" dirty="0"/>
              <a:t> et al. (2022,MS), Tang (2021)</a:t>
            </a:r>
          </a:p>
          <a:p>
            <a:pPr marL="0" indent="0">
              <a:buNone/>
            </a:pPr>
            <a:endParaRPr lang="en-AU" dirty="0"/>
          </a:p>
        </p:txBody>
      </p:sp>
    </p:spTree>
    <p:extLst>
      <p:ext uri="{BB962C8B-B14F-4D97-AF65-F5344CB8AC3E}">
        <p14:creationId xmlns:p14="http://schemas.microsoft.com/office/powerpoint/2010/main" val="184982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Data</a:t>
            </a:r>
            <a:endParaRPr lang="en-AU" sz="2400" dirty="0"/>
          </a:p>
        </p:txBody>
      </p:sp>
      <p:sp>
        <p:nvSpPr>
          <p:cNvPr id="4" name="Content Placeholder 3"/>
          <p:cNvSpPr>
            <a:spLocks noGrp="1"/>
          </p:cNvSpPr>
          <p:nvPr>
            <p:ph idx="1"/>
          </p:nvPr>
        </p:nvSpPr>
        <p:spPr>
          <a:xfrm>
            <a:off x="654376" y="1920139"/>
            <a:ext cx="8100001" cy="4525963"/>
          </a:xfrm>
        </p:spPr>
        <p:txBody>
          <a:bodyPr>
            <a:normAutofit/>
          </a:bodyPr>
          <a:lstStyle/>
          <a:p>
            <a:pPr marL="0" indent="0">
              <a:buNone/>
            </a:pPr>
            <a:endParaRPr lang="en-US" sz="2250" dirty="0"/>
          </a:p>
          <a:p>
            <a:pPr lvl="1"/>
            <a:endParaRPr lang="en-US" sz="2250" dirty="0"/>
          </a:p>
          <a:p>
            <a:endParaRPr lang="en-US" sz="2250" dirty="0"/>
          </a:p>
          <a:p>
            <a:endParaRPr lang="en-US" sz="2250"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93124D-DC4C-4A50-A078-B250BBE13B16}" type="slidenum">
              <a:rPr lang="en-AU" smtClean="0"/>
              <a:pPr/>
              <a:t>9</a:t>
            </a:fld>
            <a:endParaRPr lang="en-AU"/>
          </a:p>
        </p:txBody>
      </p:sp>
      <p:sp>
        <p:nvSpPr>
          <p:cNvPr id="3" name="TextBox 2">
            <a:extLst>
              <a:ext uri="{FF2B5EF4-FFF2-40B4-BE49-F238E27FC236}">
                <a16:creationId xmlns:a16="http://schemas.microsoft.com/office/drawing/2014/main" id="{D3B6081D-4CAC-466B-89A1-F8E41EBFCCD8}"/>
              </a:ext>
            </a:extLst>
          </p:cNvPr>
          <p:cNvSpPr txBox="1"/>
          <p:nvPr/>
        </p:nvSpPr>
        <p:spPr>
          <a:xfrm>
            <a:off x="540000" y="1690949"/>
            <a:ext cx="7123532"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52,307 Loan applications</a:t>
            </a:r>
            <a:r>
              <a:rPr lang="en-US" altLang="zh-CN" dirty="0"/>
              <a:t> from a leading fintech lender (</a:t>
            </a:r>
            <a:r>
              <a:rPr lang="en-US" altLang="zh-CN" b="1" dirty="0"/>
              <a:t>focal lender</a:t>
            </a:r>
            <a:r>
              <a:rPr lang="en-US" altLang="zh-CN" dirty="0"/>
              <a:t>) in China from 2017-2019.</a:t>
            </a:r>
          </a:p>
          <a:p>
            <a:pPr marL="742950" lvl="1" indent="-285750">
              <a:buFont typeface="Arial" panose="020B0604020202020204" pitchFamily="34" charset="0"/>
              <a:buChar char="•"/>
            </a:pPr>
            <a:r>
              <a:rPr lang="en-US" altLang="zh-CN" dirty="0"/>
              <a:t>54.8% are approved</a:t>
            </a:r>
          </a:p>
          <a:p>
            <a:pPr marL="742950" lvl="1" indent="-285750">
              <a:buFont typeface="Arial" panose="020B0604020202020204" pitchFamily="34" charset="0"/>
              <a:buChar char="•"/>
            </a:pPr>
            <a:r>
              <a:rPr lang="en-US" altLang="zh-CN" dirty="0"/>
              <a:t>Median age 24</a:t>
            </a:r>
          </a:p>
          <a:p>
            <a:pPr marL="742950" lvl="1" indent="-285750">
              <a:buFont typeface="Arial" panose="020B0604020202020204" pitchFamily="34" charset="0"/>
              <a:buChar char="•"/>
            </a:pPr>
            <a:r>
              <a:rPr lang="en-US" altLang="zh-CN" dirty="0"/>
              <a:t>12.5% are female</a:t>
            </a:r>
          </a:p>
          <a:p>
            <a:pPr marL="285750" indent="-285750">
              <a:buFont typeface="Arial" panose="020B0604020202020204" pitchFamily="34" charset="0"/>
              <a:buChar char="•"/>
            </a:pPr>
            <a:r>
              <a:rPr lang="en-US" altLang="zh-CN" dirty="0"/>
              <a:t>The applicants’ mobile </a:t>
            </a:r>
            <a:r>
              <a:rPr lang="en-US" altLang="zh-CN" b="1" dirty="0"/>
              <a:t>message logs</a:t>
            </a:r>
            <a:r>
              <a:rPr lang="en-US" altLang="zh-CN" dirty="0"/>
              <a:t>, covering before and after the loan application.</a:t>
            </a:r>
          </a:p>
          <a:p>
            <a:pPr marL="285750" indent="-285750">
              <a:buFont typeface="Arial" panose="020B0604020202020204" pitchFamily="34" charset="0"/>
              <a:buChar char="•"/>
            </a:pPr>
            <a:r>
              <a:rPr lang="en-US" altLang="zh-CN" dirty="0"/>
              <a:t>Totally </a:t>
            </a:r>
            <a:r>
              <a:rPr lang="en-US" altLang="zh-CN" b="1" dirty="0"/>
              <a:t>2,787,505</a:t>
            </a:r>
            <a:r>
              <a:rPr lang="en-US" altLang="zh-CN" dirty="0"/>
              <a:t> borrower-day observations relating to</a:t>
            </a:r>
          </a:p>
          <a:p>
            <a:r>
              <a:rPr lang="en-US" altLang="zh-CN" dirty="0"/>
              <a:t>     </a:t>
            </a:r>
            <a:r>
              <a:rPr lang="en-US" altLang="zh-CN" b="1" dirty="0"/>
              <a:t>83.6 million </a:t>
            </a:r>
            <a:r>
              <a:rPr lang="en-US" altLang="zh-CN" dirty="0"/>
              <a:t>messages.</a:t>
            </a:r>
          </a:p>
          <a:p>
            <a:pPr marL="285750" indent="-285750">
              <a:buFont typeface="Arial" panose="020B0604020202020204" pitchFamily="34" charset="0"/>
              <a:buChar char="•"/>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29039889"/>
      </p:ext>
    </p:extLst>
  </p:cSld>
  <p:clrMapOvr>
    <a:masterClrMapping/>
  </p:clrMapOvr>
</p:sld>
</file>

<file path=ppt/theme/theme1.xml><?xml version="1.0" encoding="utf-8"?>
<a:theme xmlns:a="http://schemas.openxmlformats.org/drawingml/2006/main" name="MAC UNI BASIC_Round 1 Draft for feedback">
  <a:themeElements>
    <a:clrScheme name="MQU Colours">
      <a:dk1>
        <a:sysClr val="windowText" lastClr="000000"/>
      </a:dk1>
      <a:lt1>
        <a:sysClr val="window" lastClr="FFFFFF"/>
      </a:lt1>
      <a:dk2>
        <a:srgbClr val="D6D2C4"/>
      </a:dk2>
      <a:lt2>
        <a:srgbClr val="E6E4DC"/>
      </a:lt2>
      <a:accent1>
        <a:srgbClr val="A6192E"/>
      </a:accent1>
      <a:accent2>
        <a:srgbClr val="76232F"/>
      </a:accent2>
      <a:accent3>
        <a:srgbClr val="D6001C"/>
      </a:accent3>
      <a:accent4>
        <a:srgbClr val="C6007E"/>
      </a:accent4>
      <a:accent5>
        <a:srgbClr val="80225F"/>
      </a:accent5>
      <a:accent6>
        <a:srgbClr val="373A36"/>
      </a:accent6>
      <a:hlink>
        <a:srgbClr val="A6192E"/>
      </a:hlink>
      <a:folHlink>
        <a:srgbClr val="954F72"/>
      </a:folHlink>
    </a:clrScheme>
    <a:fontScheme name="MQ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BS Standard Template" id="{7C25D12C-0431-4FA0-ACAA-A667B3888E6A}" vid="{3DE0090B-AEF3-48A5-9484-2024EB1D44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6D820AB314C438034B54AF8C7F993" ma:contentTypeVersion="4" ma:contentTypeDescription="Create a new document." ma:contentTypeScope="" ma:versionID="aa2bbac7010019faa58b840ad412448c">
  <xsd:schema xmlns:xsd="http://www.w3.org/2001/XMLSchema" xmlns:xs="http://www.w3.org/2001/XMLSchema" xmlns:p="http://schemas.microsoft.com/office/2006/metadata/properties" xmlns:ns2="f6ed9c91-6ee8-481d-9a32-c3a88b94d193" xmlns:ns3="e6bd90fc-019c-4bb1-8ebe-509895f828a0" targetNamespace="http://schemas.microsoft.com/office/2006/metadata/properties" ma:root="true" ma:fieldsID="af1f0b05bccb999a8a83b4af981b6304" ns2:_="" ns3:_="">
    <xsd:import namespace="f6ed9c91-6ee8-481d-9a32-c3a88b94d193"/>
    <xsd:import namespace="e6bd90fc-019c-4bb1-8ebe-509895f828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ed9c91-6ee8-481d-9a32-c3a88b94d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bd90fc-019c-4bb1-8ebe-509895f828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30FA16-F977-46BA-98B1-016A330BF1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ed9c91-6ee8-481d-9a32-c3a88b94d193"/>
    <ds:schemaRef ds:uri="e6bd90fc-019c-4bb1-8ebe-509895f828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F04863-5E72-4218-B5DF-B0C8B20FC72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0AD66AB-85A3-4204-86CA-D11FE6FA24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MAC UNI BASIC_Round 1 Draft for feedback</Template>
  <TotalTime>24015</TotalTime>
  <Words>5094</Words>
  <Application>Microsoft Office PowerPoint</Application>
  <PresentationFormat>On-screen Show (4:3)</PresentationFormat>
  <Paragraphs>558</Paragraphs>
  <Slides>31</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楷体</vt:lpstr>
      <vt:lpstr>Arial</vt:lpstr>
      <vt:lpstr>Calibri</vt:lpstr>
      <vt:lpstr>Constantia</vt:lpstr>
      <vt:lpstr>Georgia</vt:lpstr>
      <vt:lpstr>Times New Roman</vt:lpstr>
      <vt:lpstr>Verdana</vt:lpstr>
      <vt:lpstr>Wingdings</vt:lpstr>
      <vt:lpstr>MAC UNI BASIC_Round 1 Draft for feedback</vt:lpstr>
      <vt:lpstr>Fintech Lending and Debt Spiral </vt:lpstr>
      <vt:lpstr>Big Data Enables Targeted Marketing</vt:lpstr>
      <vt:lpstr>Big Data</vt:lpstr>
      <vt:lpstr>Fintech meets big data</vt:lpstr>
      <vt:lpstr>Trapped in debt spiral</vt:lpstr>
      <vt:lpstr>Findings I</vt:lpstr>
      <vt:lpstr>Findings II: Mechanism and Implications</vt:lpstr>
      <vt:lpstr>Literature</vt:lpstr>
      <vt:lpstr>Data</vt:lpstr>
      <vt:lpstr>Mobile Message Log</vt:lpstr>
      <vt:lpstr>Mobile Message Log</vt:lpstr>
      <vt:lpstr>Mobile Message Log</vt:lpstr>
      <vt:lpstr>PowerPoint Presentation</vt:lpstr>
      <vt:lpstr>Loan approval and promotional message</vt:lpstr>
      <vt:lpstr>Loan approval and promotional message</vt:lpstr>
      <vt:lpstr>Identification: RDD strategy</vt:lpstr>
      <vt:lpstr>RDD strategy</vt:lpstr>
      <vt:lpstr>RDD model</vt:lpstr>
      <vt:lpstr>RDD results</vt:lpstr>
      <vt:lpstr>Tests of Consequences</vt:lpstr>
      <vt:lpstr>New loan registration</vt:lpstr>
      <vt:lpstr>New loan registration</vt:lpstr>
      <vt:lpstr>Personal expenditure</vt:lpstr>
      <vt:lpstr>Personal expenditure</vt:lpstr>
      <vt:lpstr>New loan delinquency</vt:lpstr>
      <vt:lpstr>New loan delinquency</vt:lpstr>
      <vt:lpstr>Negative social outcome</vt:lpstr>
      <vt:lpstr>Negative social outcome</vt:lpstr>
      <vt:lpstr>Mechanisms </vt:lpstr>
      <vt:lpstr>Mechanism tests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Jenny Page</dc:creator>
  <cp:lastModifiedBy>Jianlei Han</cp:lastModifiedBy>
  <cp:revision>397</cp:revision>
  <cp:lastPrinted>2016-11-10T06:26:38Z</cp:lastPrinted>
  <dcterms:created xsi:type="dcterms:W3CDTF">2019-04-29T05:16:11Z</dcterms:created>
  <dcterms:modified xsi:type="dcterms:W3CDTF">2023-06-01T23:58:47Z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0x0101006276D820AB314C438034B54AF8C7F993</vt:lpwstr>
  </property>
</Properties>
</file>