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6" r:id="rId2"/>
    <p:sldId id="782" r:id="rId3"/>
    <p:sldId id="784" r:id="rId4"/>
    <p:sldId id="664" r:id="rId5"/>
    <p:sldId id="780" r:id="rId6"/>
    <p:sldId id="788" r:id="rId7"/>
    <p:sldId id="781" r:id="rId8"/>
    <p:sldId id="791" r:id="rId9"/>
    <p:sldId id="792" r:id="rId10"/>
    <p:sldId id="794" r:id="rId11"/>
    <p:sldId id="793" r:id="rId12"/>
    <p:sldId id="783" r:id="rId13"/>
    <p:sldId id="785" r:id="rId14"/>
    <p:sldId id="786" r:id="rId15"/>
    <p:sldId id="778" r:id="rId16"/>
    <p:sldId id="787" r:id="rId17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968aeb41704c82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3A6B7"/>
    <a:srgbClr val="EDA4B1"/>
    <a:srgbClr val="FBE5D6"/>
    <a:srgbClr val="ED7D31"/>
    <a:srgbClr val="F1F1F1"/>
    <a:srgbClr val="FFFFFF"/>
    <a:srgbClr val="4472C4"/>
    <a:srgbClr val="FFDFD5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 autoAdjust="0"/>
    <p:restoredTop sz="93450" autoAdjust="0"/>
  </p:normalViewPr>
  <p:slideViewPr>
    <p:cSldViewPr snapToGrid="0">
      <p:cViewPr varScale="1">
        <p:scale>
          <a:sx n="86" d="100"/>
          <a:sy n="86" d="100"/>
        </p:scale>
        <p:origin x="7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-3978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2ABA440-9983-483A-966A-3B972FF806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1DB1504-4A7D-4597-97B7-976D83003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1DC84-B7F0-4381-8784-569FBDC6F60C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8A8CB06-8121-4888-B7A5-2595B62AD6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602D865-9EB8-47E0-9AB5-F9034FAAC1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B0572-A58D-4FB8-840D-5EC59B1C9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78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0A0B4-13CC-4721-B878-CE8887C27DEA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DAF27-54BB-4BC6-B317-C6A156A660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1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836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35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3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34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123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5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8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582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1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DAF27-54BB-4BC6-B317-C6A156A660F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8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6">
            <a:extLst>
              <a:ext uri="{FF2B5EF4-FFF2-40B4-BE49-F238E27FC236}">
                <a16:creationId xmlns:a16="http://schemas.microsoft.com/office/drawing/2014/main" xmlns="" id="{261BF7F0-B3A7-4221-94BC-0A6A9C4BC9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41068"/>
            <a:ext cx="12192000" cy="1216932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18000"/>
              </a:schemeClr>
            </a:glo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C44699-E33A-484F-BE0D-4A0C153C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1B0941F-6396-4B15-890F-1B9A92972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57235EEE-A6B9-49D5-A6DF-AC8DC26A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xmlns="" id="{7422D86C-5C13-4687-AA7C-10E92D46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B9F1A33-E88A-481D-A69A-C7EB2F40B90C}"/>
              </a:ext>
            </a:extLst>
          </p:cNvPr>
          <p:cNvSpPr>
            <a:spLocks noGrp="1"/>
          </p:cNvSpPr>
          <p:nvPr userDrawn="1"/>
        </p:nvSpPr>
        <p:spPr>
          <a:xfrm>
            <a:off x="3736731" y="6354375"/>
            <a:ext cx="4718538" cy="45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1000" baseline="0" dirty="0">
                <a:solidFill>
                  <a:srgbClr val="53565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生产运营管理中心（智慧仓）</a:t>
            </a:r>
            <a:endParaRPr lang="en-US" altLang="zh-CN" sz="1000" baseline="0" dirty="0">
              <a:solidFill>
                <a:srgbClr val="53565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0"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600" baseline="0" dirty="0">
                <a:solidFill>
                  <a:srgbClr val="53565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版权声明：该文件包含新天绿色能源股份有限公司的专有信息，除非书面许可，不得使用或披露给本公司之外的任何公司、组织或个人。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344083C-82A2-4551-8BCB-8685470F7F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19990" y="253907"/>
            <a:ext cx="1876365" cy="4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24D12E-25F0-4951-ADA0-23DA8E4D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7477062-EC27-4664-99C5-73142704A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0872163-CF2D-4610-A1B6-E3D143476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45B1D931-C25D-446B-9931-AC52491A0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xmlns="" id="{4F9BA79D-6790-42DC-B1DA-58E3C73C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09214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F3010B-C9F3-4267-8DA6-45FFD036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8E6797D-AB46-416F-B84A-228E61647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xmlns="" id="{F72CEA12-313E-48F3-9C35-8972475A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7B0CD7CD-FA35-4B58-B68D-805E9D38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7125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EBFE84E-C77D-4791-A68D-FB9A4ECAB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E8B56AC-029B-427D-8510-01171E96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xmlns="" id="{1E6970C0-40D6-47CF-AD80-E067837F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xmlns="" id="{52BDBCD5-D692-4B02-9C7A-8DAADC40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756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039A3F6-C92A-46C1-B731-0A9E0FCD3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41068"/>
            <a:ext cx="12192000" cy="1216932"/>
          </a:xfrm>
          <a:prstGeom prst="rect">
            <a:avLst/>
          </a:prstGeom>
          <a:solidFill>
            <a:schemeClr val="bg1"/>
          </a:solidFill>
          <a:effectLst>
            <a:glow rad="127000">
              <a:schemeClr val="accent1">
                <a:alpha val="18000"/>
              </a:schemeClr>
            </a:glo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31A96C-F08F-474F-A3F3-A86CAE10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33"/>
            <a:ext cx="10515600" cy="10208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506E31-0DA5-4997-9E38-575EA7EE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993"/>
            <a:ext cx="10515600" cy="396496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4187F6-01EA-4CC7-89F8-AA217CD7130B}"/>
              </a:ext>
            </a:extLst>
          </p:cNvPr>
          <p:cNvCxnSpPr/>
          <p:nvPr userDrawn="1"/>
        </p:nvCxnSpPr>
        <p:spPr>
          <a:xfrm>
            <a:off x="323850" y="809625"/>
            <a:ext cx="11639550" cy="0"/>
          </a:xfrm>
          <a:prstGeom prst="line">
            <a:avLst/>
          </a:prstGeom>
          <a:ln w="190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BFD50075-3B64-46F6-9A04-9C1A94D576DD}"/>
              </a:ext>
            </a:extLst>
          </p:cNvPr>
          <p:cNvSpPr>
            <a:spLocks noGrp="1"/>
          </p:cNvSpPr>
          <p:nvPr userDrawn="1"/>
        </p:nvSpPr>
        <p:spPr>
          <a:xfrm>
            <a:off x="3736731" y="6354375"/>
            <a:ext cx="4718538" cy="459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000" baseline="0" dirty="0">
                <a:solidFill>
                  <a:srgbClr val="53565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生产运营管理中心（智慧仓）</a:t>
            </a:r>
          </a:p>
          <a:p>
            <a:pPr marL="363538" indent="-363538" algn="l">
              <a:tabLst>
                <a:tab pos="363538" algn="l"/>
              </a:tabLst>
            </a:pPr>
            <a:r>
              <a:rPr lang="zh-CN" altLang="en-US" sz="600" baseline="0" dirty="0">
                <a:solidFill>
                  <a:srgbClr val="53565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版权声明：该文件包含新天绿色能源股份有限公司的专有信息，除非书面许可，不得使用或披露给本公司之外的任何公司、组织或个人。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978715A9-2BE2-4C08-A37C-A77C46E220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19990" y="253907"/>
            <a:ext cx="1876365" cy="400291"/>
          </a:xfrm>
          <a:prstGeom prst="rect">
            <a:avLst/>
          </a:prstGeom>
        </p:spPr>
      </p:pic>
      <p:sp>
        <p:nvSpPr>
          <p:cNvPr id="10" name="日期占位符 3">
            <a:extLst>
              <a:ext uri="{FF2B5EF4-FFF2-40B4-BE49-F238E27FC236}">
                <a16:creationId xmlns:a16="http://schemas.microsoft.com/office/drawing/2014/main" xmlns="" id="{97F4961F-DC62-4165-A4F9-C0C59A3A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xmlns="" id="{DEBB4C34-CDB3-4F48-B932-AF321CA0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086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722FDB-CC27-4F82-A223-51FE28D3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BAF2DC-478C-43AA-B302-8711AE29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BD1D429-0AF2-49C8-8394-432F17F70F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646" y="257181"/>
            <a:ext cx="3190875" cy="436420"/>
          </a:xfrm>
          <a:prstGeom prst="rect">
            <a:avLst/>
          </a:prstGeom>
        </p:spPr>
      </p:pic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23BBEA69-4717-4A39-A397-C0ED797D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42B40262-0DFD-4BCE-8EAF-670B599D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8339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31A96C-F08F-474F-A3F3-A86CAE10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33"/>
            <a:ext cx="10515600" cy="10208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506E31-0DA5-4997-9E38-575EA7EE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993"/>
            <a:ext cx="10515600" cy="396496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4187F6-01EA-4CC7-89F8-AA217CD7130B}"/>
              </a:ext>
            </a:extLst>
          </p:cNvPr>
          <p:cNvCxnSpPr/>
          <p:nvPr userDrawn="1"/>
        </p:nvCxnSpPr>
        <p:spPr>
          <a:xfrm>
            <a:off x="323850" y="809625"/>
            <a:ext cx="11639550" cy="0"/>
          </a:xfrm>
          <a:prstGeom prst="line">
            <a:avLst/>
          </a:prstGeom>
          <a:ln w="190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9D43C5E-F312-4D35-88E1-597DE088BB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646" y="257181"/>
            <a:ext cx="3190875" cy="436420"/>
          </a:xfrm>
          <a:prstGeom prst="rect">
            <a:avLst/>
          </a:prstGeom>
        </p:spPr>
      </p:pic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3C4FD492-57D9-4B0B-BE86-0F257FBA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72525BCC-E93F-45E1-89CB-C2420E87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27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722FDB-CC27-4F82-A223-51FE28D3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BAF2DC-478C-43AA-B302-8711AE29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577ABB3-ED35-4B5B-B747-600B5B082E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9990" y="253907"/>
            <a:ext cx="1876365" cy="400291"/>
          </a:xfrm>
          <a:prstGeom prst="rect">
            <a:avLst/>
          </a:prstGeom>
        </p:spPr>
      </p:pic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22D7A6A6-DB8C-4E95-9995-2F71A754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351D847D-AECB-45DE-A2B8-ADE0FACD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23649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31A96C-F08F-474F-A3F3-A86CAE10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33"/>
            <a:ext cx="10515600" cy="10208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506E31-0DA5-4997-9E38-575EA7EE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993"/>
            <a:ext cx="10515600" cy="396496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4187F6-01EA-4CC7-89F8-AA217CD7130B}"/>
              </a:ext>
            </a:extLst>
          </p:cNvPr>
          <p:cNvCxnSpPr/>
          <p:nvPr userDrawn="1"/>
        </p:nvCxnSpPr>
        <p:spPr>
          <a:xfrm>
            <a:off x="323850" y="809625"/>
            <a:ext cx="11639550" cy="0"/>
          </a:xfrm>
          <a:prstGeom prst="line">
            <a:avLst/>
          </a:prstGeom>
          <a:ln w="190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83EFC44-038E-459B-8186-CAAE788622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19990" y="253907"/>
            <a:ext cx="1876365" cy="400291"/>
          </a:xfrm>
          <a:prstGeom prst="rect">
            <a:avLst/>
          </a:prstGeom>
        </p:spPr>
      </p:pic>
      <p:sp>
        <p:nvSpPr>
          <p:cNvPr id="10" name="日期占位符 3">
            <a:extLst>
              <a:ext uri="{FF2B5EF4-FFF2-40B4-BE49-F238E27FC236}">
                <a16:creationId xmlns:a16="http://schemas.microsoft.com/office/drawing/2014/main" xmlns="" id="{D63207C5-37E1-4B13-86C8-63C015AD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2FA99F3C-B362-4AA0-9E7E-86B01976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32503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722FDB-CC27-4F82-A223-51FE28D3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BAF2DC-478C-43AA-B302-8711AE29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8AD9C91-22BA-4894-8FEC-03ED5B6D83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875" y="-26719"/>
            <a:ext cx="12203875" cy="8423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0DCCEF5-27D9-486C-8099-2240A0607F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48800" y="6482809"/>
            <a:ext cx="2743200" cy="375191"/>
          </a:xfrm>
          <a:prstGeom prst="rect">
            <a:avLst/>
          </a:prstGeom>
        </p:spPr>
      </p:pic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xmlns="" id="{8B900460-D469-41CA-BA5E-21B70937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05183" y="6657815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923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内容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331A96C-F08F-474F-A3F3-A86CAE10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33"/>
            <a:ext cx="10515600" cy="10208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506E31-0DA5-4997-9E38-575EA7EE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1993"/>
            <a:ext cx="10515600" cy="396496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>
              <a:defRPr baseline="0">
                <a:latin typeface="仿宋" panose="02010609060101010101" pitchFamily="49" charset="-122"/>
                <a:ea typeface="仿宋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8C4187F6-01EA-4CC7-89F8-AA217CD7130B}"/>
              </a:ext>
            </a:extLst>
          </p:cNvPr>
          <p:cNvCxnSpPr/>
          <p:nvPr userDrawn="1"/>
        </p:nvCxnSpPr>
        <p:spPr>
          <a:xfrm>
            <a:off x="323850" y="809625"/>
            <a:ext cx="11639550" cy="0"/>
          </a:xfrm>
          <a:prstGeom prst="line">
            <a:avLst/>
          </a:prstGeom>
          <a:ln w="19050">
            <a:solidFill>
              <a:srgbClr val="A2A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0DDC122B-CF76-4DF2-97F3-7A26269BD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875" y="-26719"/>
            <a:ext cx="12203875" cy="8423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45C61B61-F522-4C02-8E79-3C2B73008C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748" y="6434234"/>
            <a:ext cx="2743200" cy="375191"/>
          </a:xfrm>
          <a:prstGeom prst="rect">
            <a:avLst/>
          </a:prstGeom>
        </p:spPr>
      </p:pic>
      <p:sp>
        <p:nvSpPr>
          <p:cNvPr id="12" name="日期占位符 3">
            <a:extLst>
              <a:ext uri="{FF2B5EF4-FFF2-40B4-BE49-F238E27FC236}">
                <a16:creationId xmlns:a16="http://schemas.microsoft.com/office/drawing/2014/main" xmlns="" id="{D4CB7643-492F-407A-B2A9-4FC90288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xmlns="" id="{79875F8C-0F16-4AA6-A0BB-0A109084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5844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CF5F73-B7D5-4349-98DF-5855E46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C05551-313F-4004-9841-2F2E09C7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>
              <a:defRPr sz="2800" baseline="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400" baseline="0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>
              <a:defRPr sz="2000" baseline="0">
                <a:latin typeface="仿宋" panose="02010609060101010101" pitchFamily="49" charset="-122"/>
                <a:ea typeface="仿宋" panose="02010609060101010101" pitchFamily="49" charset="-122"/>
              </a:defRPr>
            </a:lvl4pPr>
            <a:lvl5pPr>
              <a:defRPr sz="2000" baseline="0">
                <a:latin typeface="仿宋" panose="02010609060101010101" pitchFamily="49" charset="-122"/>
                <a:ea typeface="仿宋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016CF47-659D-40F2-919B-51E5D521C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C2D43C8B-A508-4528-9816-F6649DD9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5057" y="6310061"/>
            <a:ext cx="2743200" cy="443761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en-US" altLang="zh-CN"/>
              <a:t>Originator</a:t>
            </a:r>
          </a:p>
          <a:p>
            <a:fld id="{17920CCB-31D8-4B2B-887E-B693AEC4A5A8}" type="datetime1">
              <a:rPr lang="zh-CN" altLang="en-US" smtClean="0"/>
              <a:pPr/>
              <a:t>2022/8/2</a:t>
            </a:fld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7D934672-CB06-4409-BEB4-85DF16CF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2519" y="6625582"/>
            <a:ext cx="1365738" cy="215166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rgbClr val="A2AAAD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A22BC142-B1B6-4778-A55A-3356E0D33D8F}" type="slidenum">
              <a:rPr lang="zh-CN" altLang="en-US" smtClean="0"/>
              <a:pPr/>
              <a:t>‹#›</a:t>
            </a:fld>
            <a:r>
              <a:rPr lang="en-US" altLang="zh-CN" dirty="0"/>
              <a:t>/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713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7381BA6-296D-4857-8267-0F76E6F708A7}"/>
              </a:ext>
            </a:extLst>
          </p:cNvPr>
          <p:cNvSpPr txBox="1"/>
          <p:nvPr/>
        </p:nvSpPr>
        <p:spPr>
          <a:xfrm>
            <a:off x="246184" y="6354375"/>
            <a:ext cx="147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baseline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12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汉仪中等线" panose="0101010401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汉仪中等线" panose="0101010401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汉仪中等线" panose="0101010401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汉仪中等线" panose="0101010401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汉仪中等线" panose="0101010401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汉仪中等线" panose="0101010401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3D50DF6-392F-485F-9111-AAEE3714461B}"/>
              </a:ext>
            </a:extLst>
          </p:cNvPr>
          <p:cNvSpPr txBox="1">
            <a:spLocks/>
          </p:cNvSpPr>
          <p:nvPr/>
        </p:nvSpPr>
        <p:spPr>
          <a:xfrm>
            <a:off x="1549233" y="3882210"/>
            <a:ext cx="4263738" cy="100727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汇报人：王建良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2022.08.05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43D50DF6-392F-485F-9111-AAEE37144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3" y="1199878"/>
            <a:ext cx="7745824" cy="1042808"/>
          </a:xfrm>
        </p:spPr>
        <p:txBody>
          <a:bodyPr/>
          <a:lstStyle/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新天数智化建设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3D50DF6-392F-485F-9111-AAEE3714461B}"/>
              </a:ext>
            </a:extLst>
          </p:cNvPr>
          <p:cNvSpPr txBox="1">
            <a:spLocks/>
          </p:cNvSpPr>
          <p:nvPr/>
        </p:nvSpPr>
        <p:spPr>
          <a:xfrm>
            <a:off x="1549233" y="2242777"/>
            <a:ext cx="9312731" cy="111182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 algn="l">
              <a:lnSpc>
                <a:spcPct val="125000"/>
              </a:lnSpc>
              <a:spcAft>
                <a:spcPts val="600"/>
              </a:spcAft>
            </a:pP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个月工作总结暨季度工作汇报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 rot="10800000">
            <a:off x="1590661" y="3441262"/>
            <a:ext cx="9000000" cy="4571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23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钉钉接口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1827" y="832345"/>
            <a:ext cx="11777967" cy="1310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钉钉接口研究，寻找满足需求的接口方案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钉钉文档接口研究对接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钉钉网盘接口研究对接，页面展示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89C9E57-0B3F-FF9D-2D56-394AE31A2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9" y="2883627"/>
            <a:ext cx="11675844" cy="27557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57985" y="3162866"/>
            <a:ext cx="4182842" cy="1098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同前述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171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读取文档内容工具类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170" y="943007"/>
            <a:ext cx="11777967" cy="1079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提取文档中的文字内容，文档格式：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xlsx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pptx</a:t>
            </a: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将方法封装成工具类，为后续需求做准备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7950" y="850192"/>
            <a:ext cx="4182842" cy="1172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没</a:t>
            </a:r>
            <a:r>
              <a:rPr lang="zh-CN" altLang="en-US" dirty="0" smtClean="0"/>
              <a:t>写出输出物的价值来。</a:t>
            </a:r>
            <a:endParaRPr lang="en-US" altLang="zh-CN" dirty="0" smtClean="0"/>
          </a:p>
          <a:p>
            <a:r>
              <a:rPr lang="zh-CN" altLang="en-US" dirty="0" smtClean="0"/>
              <a:t>简单来说，就是让领导指导，做这个事有啥用。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41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22BC142-B1B6-4778-A55A-3356E0D33D8F}" type="slidenum">
              <a:rPr lang="zh-CN" altLang="en-US" smtClean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r>
              <a:rPr lang="en-US" altLang="zh-CN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02890" y="210011"/>
            <a:ext cx="4862188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71550" y="1291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463223" y="1902486"/>
            <a:ext cx="76676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95964" y="1361872"/>
            <a:ext cx="0" cy="42803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47238" y="2360758"/>
            <a:ext cx="618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个月工作总结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47238" y="3233364"/>
            <a:ext cx="592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二、反思与改进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81454" y="1351446"/>
            <a:ext cx="1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47238" y="4105970"/>
            <a:ext cx="592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三、下一步工作</a:t>
            </a:r>
          </a:p>
        </p:txBody>
      </p:sp>
    </p:spTree>
    <p:extLst>
      <p:ext uri="{BB962C8B-B14F-4D97-AF65-F5344CB8AC3E}">
        <p14:creationId xmlns:p14="http://schemas.microsoft.com/office/powerpoint/2010/main" val="257708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反思与改进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64263"/>
              </p:ext>
            </p:extLst>
          </p:nvPr>
        </p:nvGraphicFramePr>
        <p:xfrm>
          <a:off x="346545" y="1457792"/>
          <a:ext cx="11532188" cy="443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150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05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97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不足反思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改进建议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3036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系统整体业务逻辑不够清楚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开发过程中要多想、多问、多沟通。了解实际业务场景，寻找最优解决方案。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1303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需求频繁变动，无记录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开会讨论需求，把能想到的问题，能想到的解决方案都进行讨论，最后确定出最优方案。形成文字记录。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13036">
                <a:tc vMerge="1"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增加培训学习机会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定期组织技术培训；厂家交接应该做二次开发培训，提高开发效率。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02889" y="1002918"/>
            <a:ext cx="11777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个月的工作，对个人和所处的团队，进行反思并提出改进建议。</a:t>
            </a:r>
          </a:p>
        </p:txBody>
      </p:sp>
      <p:sp>
        <p:nvSpPr>
          <p:cNvPr id="5" name="矩形 4"/>
          <p:cNvSpPr/>
          <p:nvPr/>
        </p:nvSpPr>
        <p:spPr>
          <a:xfrm>
            <a:off x="4883391" y="3735744"/>
            <a:ext cx="4182842" cy="765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删除了空白行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63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22BC142-B1B6-4778-A55A-3356E0D33D8F}" type="slidenum">
              <a:rPr lang="zh-CN" altLang="en-US" smtClean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r>
              <a:rPr lang="en-US" altLang="zh-CN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02890" y="210011"/>
            <a:ext cx="4862188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71550" y="1291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463223" y="1902486"/>
            <a:ext cx="76676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95964" y="1361872"/>
            <a:ext cx="0" cy="42803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47238" y="2360758"/>
            <a:ext cx="618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个月工作总结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47238" y="3233364"/>
            <a:ext cx="592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二、反思与改进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81454" y="1351446"/>
            <a:ext cx="1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47238" y="4105970"/>
            <a:ext cx="592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三、下一步工作</a:t>
            </a:r>
          </a:p>
        </p:txBody>
      </p:sp>
    </p:spTree>
    <p:extLst>
      <p:ext uri="{BB962C8B-B14F-4D97-AF65-F5344CB8AC3E}">
        <p14:creationId xmlns:p14="http://schemas.microsoft.com/office/powerpoint/2010/main" val="341300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8" y="210011"/>
            <a:ext cx="11989111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基于数智化的整体节奏，持续开展相关工作，按季度定期汇报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87E2E3C-EE1A-E8AB-928D-09DB9153B45F}"/>
              </a:ext>
            </a:extLst>
          </p:cNvPr>
          <p:cNvSpPr/>
          <p:nvPr/>
        </p:nvSpPr>
        <p:spPr>
          <a:xfrm>
            <a:off x="151827" y="832345"/>
            <a:ext cx="12040173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协同办公系统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和知识管理系统的新需求开发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具体开发内容及计划见下表：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607695"/>
              </p:ext>
            </p:extLst>
          </p:nvPr>
        </p:nvGraphicFramePr>
        <p:xfrm>
          <a:off x="566882" y="1700165"/>
          <a:ext cx="11311852" cy="407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9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51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16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0647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15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28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194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三季度核心工作内容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预计输出物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预计完成时间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协同办公系统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同步到知识管理系统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定时自动同步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2022-09-30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接口测试对接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知识管理系统的接口测试与对接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对接接口完成需求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2022-09-30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添加水印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协同办公系统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、知识管理系统附件添加水印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附件文档添加水印开发、测试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2022-09-30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协同办公系统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协作模块表结构梳理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协作模块表结构梳理形成文档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2022-09-30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330013" y="4771330"/>
            <a:ext cx="4182842" cy="7659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删除空白行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70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39184" y="2579037"/>
            <a:ext cx="78790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汇报完毕，请领导指示</a:t>
            </a:r>
            <a:endParaRPr lang="zh-CN" altLang="en-US" sz="6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01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60845" y="1665264"/>
            <a:ext cx="1085392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本人于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日入职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一直从事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余年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业余时间学习新的技术，浏览技术论坛，了解行业动态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其它业余时间喜欢看电影、听音乐</a:t>
            </a:r>
          </a:p>
          <a:p>
            <a:pPr>
              <a:spcAft>
                <a:spcPts val="600"/>
              </a:spcAft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78756" y="1665264"/>
            <a:ext cx="2426261" cy="793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补充一下个人履历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457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A22BC142-B1B6-4778-A55A-3356E0D33D8F}" type="slidenum">
              <a:rPr lang="zh-CN" altLang="en-US" smtClean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r>
              <a:rPr lang="en-US" altLang="zh-CN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dirty="0">
                <a:solidFill>
                  <a:srgbClr val="53565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202890" y="210011"/>
            <a:ext cx="4862188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71550" y="12917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463223" y="1902486"/>
            <a:ext cx="76676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495964" y="1361872"/>
            <a:ext cx="0" cy="42803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47238" y="2360758"/>
            <a:ext cx="6183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个月工作总结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47238" y="3233364"/>
            <a:ext cx="592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二、反思与改进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81454" y="1351446"/>
            <a:ext cx="1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47238" y="4105970"/>
            <a:ext cx="5922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三、下一步工作</a:t>
            </a:r>
          </a:p>
        </p:txBody>
      </p:sp>
    </p:spTree>
    <p:extLst>
      <p:ext uri="{BB962C8B-B14F-4D97-AF65-F5344CB8AC3E}">
        <p14:creationId xmlns:p14="http://schemas.microsoft.com/office/powerpoint/2010/main" val="191923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工作内容及成果总结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1827" y="832345"/>
            <a:ext cx="117779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系统的二次开发，知识管理系统的二次开发，文档传输系统开发。）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64388"/>
              </p:ext>
            </p:extLst>
          </p:nvPr>
        </p:nvGraphicFramePr>
        <p:xfrm>
          <a:off x="566882" y="1634064"/>
          <a:ext cx="10954707" cy="439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68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4887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634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194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关键输出物描述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协同办公系统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熟悉协同办公系统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，实现接口对接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对接人资系统预算接口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知识管理系统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知识管理系统熟悉，接口测试对接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测试、对接、与厂家沟通知识管理系统接口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文档传输系统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SpringBoot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项目，实现文档传输需求。不同环境不同配置文件动态打包部署。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按照分类将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系统中的文档导入到知识管理系统，在知识管理系统中可以搜索查看。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OA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系统的数据库协作流程模块的表梳理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梳理出最新协助流程表结构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知识管理系统的数据库、表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主要业务表快速定位查找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钉钉接口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钉钉文档、钉钉网盘接口研究，对接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钉钉文档、网盘接口对接，在页面展示网盘目录附件。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0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读取文档内容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编写程序读取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World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Excel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文字内容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提取出文档内容，供后续接口使用。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632154" y="840619"/>
            <a:ext cx="2426261" cy="3220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去掉括号。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291508" y="4883808"/>
            <a:ext cx="6323682" cy="8339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条，后面没有介绍。它和工作</a:t>
            </a:r>
            <a:r>
              <a:rPr lang="en-US" altLang="zh-CN" dirty="0" smtClean="0"/>
              <a:t>4</a:t>
            </a:r>
            <a:r>
              <a:rPr lang="zh-CN" altLang="en-US" dirty="0" smtClean="0"/>
              <a:t>是一回事吧？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是的话，在这个表中可以合并成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4323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协同办公系统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</a:p>
        </p:txBody>
      </p:sp>
      <p:sp>
        <p:nvSpPr>
          <p:cNvPr id="24" name="矩形 23"/>
          <p:cNvSpPr/>
          <p:nvPr/>
        </p:nvSpPr>
        <p:spPr>
          <a:xfrm>
            <a:off x="151827" y="832345"/>
            <a:ext cx="11777967" cy="175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协同办公系统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的环境搭建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在开发服务器上安装协同办公系统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中实现源码断点调试。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实现断点调试的详细操作文档。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C57B27F-B477-49BB-5700-902C93FB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530" y="2219717"/>
            <a:ext cx="5749635" cy="40978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2378" y="4339498"/>
            <a:ext cx="4182842" cy="1098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补充一下“输出物价值”</a:t>
            </a:r>
            <a:r>
              <a:rPr lang="zh-CN" altLang="en-US" dirty="0" smtClean="0"/>
              <a:t>，一是写输出物，二是写这个输出物有啥用。</a:t>
            </a:r>
            <a:endParaRPr lang="en-US" altLang="zh-CN" dirty="0" smtClean="0"/>
          </a:p>
          <a:p>
            <a:r>
              <a:rPr lang="zh-CN" altLang="en-US" dirty="0" smtClean="0"/>
              <a:t>这块</a:t>
            </a:r>
            <a:r>
              <a:rPr lang="zh-CN" altLang="en-US" dirty="0" smtClean="0"/>
              <a:t>没有写（下同</a:t>
            </a:r>
            <a:r>
              <a:rPr lang="zh-CN" altLang="en-US" dirty="0"/>
              <a:t>）</a:t>
            </a:r>
            <a:r>
              <a:rPr lang="zh-CN" altLang="en-US" dirty="0" smtClean="0"/>
              <a:t>。这个很关键，目的是让领导大概知道你做的是啥事。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04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15B264D8-C6DC-5E90-0169-0A6E04351D42}"/>
              </a:ext>
            </a:extLst>
          </p:cNvPr>
          <p:cNvSpPr txBox="1"/>
          <p:nvPr/>
        </p:nvSpPr>
        <p:spPr>
          <a:xfrm>
            <a:off x="131028" y="175044"/>
            <a:ext cx="1186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协同办公系统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6DD4C74-3521-A3A9-EB75-1DFB565C9F76}"/>
              </a:ext>
            </a:extLst>
          </p:cNvPr>
          <p:cNvSpPr txBox="1"/>
          <p:nvPr/>
        </p:nvSpPr>
        <p:spPr>
          <a:xfrm>
            <a:off x="131028" y="1026270"/>
            <a:ext cx="11526981" cy="79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对接协同办公系统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协同办公系统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对接人资系统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6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E983D174-3527-7E7C-568E-FE6EC9D9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40" y="2436847"/>
            <a:ext cx="7849361" cy="3873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19636" y="0"/>
            <a:ext cx="4182842" cy="1098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把内容合并到上一页。</a:t>
            </a:r>
            <a:endParaRPr lang="en-US" altLang="zh-CN" dirty="0" smtClean="0"/>
          </a:p>
          <a:p>
            <a:r>
              <a:rPr lang="en-US" altLang="zh-CN" dirty="0" smtClean="0"/>
              <a:t>OA</a:t>
            </a:r>
            <a:r>
              <a:rPr lang="zh-CN" altLang="en-US" dirty="0" smtClean="0"/>
              <a:t>写成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6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知识管理系统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1827" y="832345"/>
            <a:ext cx="11777967" cy="864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知识管理系统二次开发环境搭建，与测试环境、生产环境完全隔离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知识管理系统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接口测试，形成测试报告文档，发给厂家进行问题修正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E097F4B-9FA3-6F9F-1701-E54CC80C9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811"/>
          <a:stretch/>
        </p:blipFill>
        <p:spPr>
          <a:xfrm>
            <a:off x="0" y="1901879"/>
            <a:ext cx="12054119" cy="48514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9483" y="3778286"/>
            <a:ext cx="4182842" cy="1098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这个图我裁剪、放大了一下。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95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文档传输系统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1827" y="832345"/>
            <a:ext cx="11777967" cy="1757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WebService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对接知识管理系统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内部业务逻辑处理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对外提供各种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EBC4EFE-EDF8-9AC1-CC30-76F739283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79" y="2589364"/>
            <a:ext cx="10645254" cy="38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4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A194139-83B5-E383-5FC8-C9F8132660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68" y="832346"/>
            <a:ext cx="9670383" cy="6025654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202889" y="210011"/>
            <a:ext cx="11675844" cy="6223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j-cs"/>
              </a:defRPr>
            </a:lvl1pPr>
          </a:lstStyle>
          <a:p>
            <a:pPr>
              <a:spcAft>
                <a:spcPts val="300"/>
              </a:spcAft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（协同办公系统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使用数据库）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1827" y="955175"/>
            <a:ext cx="11777967" cy="864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协作流程模块数据库表梳理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对后续开发有有重大意义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8125" y="3007106"/>
            <a:ext cx="4182842" cy="10986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这个图我稍微放大了一下。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1542" y="1819642"/>
            <a:ext cx="4182842" cy="15735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“重大意义”是啥？这里也是没有写干这个事的意义。</a:t>
            </a:r>
            <a:endParaRPr lang="en-US" altLang="zh-CN" dirty="0" smtClean="0"/>
          </a:p>
          <a:p>
            <a:r>
              <a:rPr lang="zh-CN" altLang="en-US" dirty="0" smtClean="0"/>
              <a:t>一是有助于</a:t>
            </a:r>
            <a:r>
              <a:rPr lang="en-US" altLang="zh-CN" dirty="0" smtClean="0"/>
              <a:t>OA</a:t>
            </a:r>
            <a:r>
              <a:rPr lang="zh-CN" altLang="en-US" dirty="0" smtClean="0"/>
              <a:t>系统的定制化开发，二是有助于业务数据入湖和分析使用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960634"/>
      </p:ext>
    </p:extLst>
  </p:cSld>
  <p:clrMapOvr>
    <a:masterClrMapping/>
  </p:clrMapOvr>
</p:sld>
</file>

<file path=ppt/theme/theme1.xml><?xml version="1.0" encoding="utf-8"?>
<a:theme xmlns:a="http://schemas.openxmlformats.org/drawingml/2006/main" name="新天绿色能源ppt模板_R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天绿色能源ppt模板_R3.potx" id="{FF714FD9-1E1B-453C-8FDE-C81FC9847C51}" vid="{602FDB59-AB44-40B2-8870-3B6A73E9B7D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新天绿色能源ppt模板_R3</Template>
  <TotalTime>48564</TotalTime>
  <Words>981</Words>
  <Application>Microsoft Office PowerPoint</Application>
  <PresentationFormat>宽屏</PresentationFormat>
  <Paragraphs>174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仿宋</vt:lpstr>
      <vt:lpstr>汉仪中等线</vt:lpstr>
      <vt:lpstr>微软雅黑</vt:lpstr>
      <vt:lpstr>Arial</vt:lpstr>
      <vt:lpstr>Times New Roman</vt:lpstr>
      <vt:lpstr>新天绿色能源ppt模板_R3</vt:lpstr>
      <vt:lpstr>新天数智化建设——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王江伟</dc:creator>
  <cp:lastModifiedBy>Microsoft 帐户</cp:lastModifiedBy>
  <cp:revision>2356</cp:revision>
  <cp:lastPrinted>2018-05-21T07:08:56Z</cp:lastPrinted>
  <dcterms:created xsi:type="dcterms:W3CDTF">2019-07-02T01:27:30Z</dcterms:created>
  <dcterms:modified xsi:type="dcterms:W3CDTF">2022-08-02T08:00:48Z</dcterms:modified>
</cp:coreProperties>
</file>