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531" r:id="rId4"/>
    <p:sldId id="258" r:id="rId5"/>
    <p:sldId id="532" r:id="rId6"/>
    <p:sldId id="533" r:id="rId7"/>
    <p:sldId id="534" r:id="rId8"/>
    <p:sldId id="542" r:id="rId9"/>
    <p:sldId id="535" r:id="rId10"/>
    <p:sldId id="536" r:id="rId11"/>
    <p:sldId id="537" r:id="rId12"/>
    <p:sldId id="538" r:id="rId13"/>
    <p:sldId id="539" r:id="rId14"/>
    <p:sldId id="540" r:id="rId15"/>
    <p:sldId id="5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DB13-607E-F54B-8EB9-653139351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E273-5CA4-504D-B507-F4E0F5EFE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896C-EB12-3343-AA48-9DECE365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241A-AD74-F84E-8CC6-96FAEC4C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AC6E0-700E-344E-8F8E-A1254E8B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42E6-5970-6A4F-BC4D-C7D35BB4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1D4D0-B60C-504B-A19B-B1B32A07A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C444-A612-9C4E-8B97-28E2E0AB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6B0-21C6-534B-9DC9-15EB959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7090-7842-9E40-9401-C963C29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20C32-348E-6447-BE3B-61B3BB19E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C412-BB11-F448-AFD5-F59E314E6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14A6-1176-AA4E-A5EC-0C54D82B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AF82-EF9E-164A-A5FC-0342BFF5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0EFC-6650-CC41-A4A9-B801F1E8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D6F3-455B-2544-BC0F-6BD6F838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F81D-BACE-F34D-A64E-871A82F4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F707-1974-B948-80A5-3E07BE94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EA2E-B3A1-C845-8E8E-048F8E70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D026-A882-8A4B-B26D-59C1A673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970F-CD08-2240-A341-E7A87FCD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B58F0-B214-7043-8EF4-DCE43228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1AE9-6903-7F44-9A69-F1EF0AC1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F14B-69D4-1243-B2B8-28F6BFC5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282B-12C9-F543-AEF6-B790310E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AA2D-4E8E-FF40-886E-EA1DBE65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263E-40EB-1349-95E2-20BFFAE58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2C15C-3E45-5E48-BD0B-4C18C5040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E8DFB-B205-2E43-948B-9C4B27D1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51D7-94AB-7548-8464-09394DED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E0706-0A44-FA4A-AB5B-CB011CDE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B9B9-67C9-D746-AB65-EFD83374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4ACC-46C3-944C-8282-68F42675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1D15B-CB78-C344-BE7D-3D77E3350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958F6-D222-F749-B84E-0018C0610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825DF-03A4-744D-B44D-20600B10D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6A85E-F19A-D248-BBCD-92B92439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2CA85-0AF5-F840-ADCA-0B90A204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FD95C-771E-854E-865A-520B6A9E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5A69-6530-954B-9AAC-9C7AFDD1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A7736-E21C-264C-8ABE-6677CE2A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0EE9A-747E-EC40-8B41-D753D500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CC3C6-F756-414C-AD8C-9C417AB8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FAD1B-9D8D-914B-8DD2-40371A17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7D646-B9C2-224C-92AF-F86A2C8E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A8773-06F9-3446-A2BE-9C77BD04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87E-7B45-B148-8458-87CC4783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833B-B202-1C43-AE22-01155A2A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B5FDB-9D8C-F347-AA07-900B5863B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8C51-3016-EC4B-9813-B498F560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BF3F-67F5-C44A-89F2-3C340D44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57727-A3A5-6342-8D54-6F1C88B0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177D-075A-294D-A81E-F5568114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92762-2AB2-B44D-ABC8-8F910C824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E7AAB-2636-344B-9882-044E9CF3C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1709-17DF-F94A-86CA-EE351CB6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9EA01-9741-B740-A933-AB6F085D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2932-14D3-CB46-82B5-626FCEFF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4A6A6-4B81-EA42-8763-47429B1F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ABA3B-F9A9-C84C-B85F-A540470C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EB7F-F8DE-F741-9BA4-434A2E46A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A79E-87CB-AB4D-BD0E-494775632E0B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5817-26BD-2246-BC4E-70D4760D5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013A-C381-6042-A2FF-F4C3B7492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09D4-7861-CD4C-9AFA-4284EF7A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87E0-B7D9-A544-B326-8F327737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00" y="482599"/>
            <a:ext cx="11341100" cy="16303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Advanced Deep Learning Architectures for Protein Contact Map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FB861-480F-5B43-82C7-FF08A7A6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3327400"/>
            <a:ext cx="9639300" cy="2108200"/>
          </a:xfrm>
        </p:spPr>
        <p:txBody>
          <a:bodyPr>
            <a:noAutofit/>
          </a:bodyPr>
          <a:lstStyle/>
          <a:p>
            <a:r>
              <a:rPr lang="en-US" sz="3200" b="1" dirty="0"/>
              <a:t>The BDM Lab </a:t>
            </a:r>
          </a:p>
          <a:p>
            <a:r>
              <a:rPr lang="en-US" sz="3200" b="1" dirty="0"/>
              <a:t>Department of EECS</a:t>
            </a:r>
          </a:p>
          <a:p>
            <a:r>
              <a:rPr lang="en-US" sz="3200" b="1" dirty="0"/>
              <a:t>University of Missouri, Columbia</a:t>
            </a:r>
          </a:p>
          <a:p>
            <a:r>
              <a:rPr lang="en-US" sz="3200" b="1" dirty="0"/>
              <a:t>Oct. 22, 2018</a:t>
            </a:r>
          </a:p>
        </p:txBody>
      </p:sp>
    </p:spTree>
    <p:extLst>
      <p:ext uri="{BB962C8B-B14F-4D97-AF65-F5344CB8AC3E}">
        <p14:creationId xmlns:p14="http://schemas.microsoft.com/office/powerpoint/2010/main" val="373770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2163-0169-334A-8029-3990305D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596B-DF65-CE40-83C9-130EA403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hyper parameters according to validation dataset and training dataset</a:t>
            </a:r>
          </a:p>
          <a:p>
            <a:r>
              <a:rPr lang="en-US" dirty="0"/>
              <a:t>Monitor results on CASP10-13 and the independent test dataset</a:t>
            </a:r>
          </a:p>
          <a:p>
            <a:r>
              <a:rPr lang="en-US" dirty="0"/>
              <a:t>Improve the efficiency of training (using parallel computing and memory well)</a:t>
            </a:r>
          </a:p>
          <a:p>
            <a:r>
              <a:rPr lang="en-US" dirty="0"/>
              <a:t>Monitor the performance of different architectures</a:t>
            </a:r>
          </a:p>
          <a:p>
            <a:r>
              <a:rPr lang="en-US" dirty="0"/>
              <a:t>Adjust the architectures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9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7297-D075-6D42-8521-13363632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Rigorous test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853F-7D97-2E45-A7AD-BD102E38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CASP10-13 datasets</a:t>
            </a:r>
          </a:p>
          <a:p>
            <a:r>
              <a:rPr lang="en-US" dirty="0"/>
              <a:t>The independent test datasets</a:t>
            </a:r>
          </a:p>
          <a:p>
            <a:r>
              <a:rPr lang="en-US" dirty="0"/>
              <a:t>External test datasets</a:t>
            </a:r>
          </a:p>
          <a:p>
            <a:r>
              <a:rPr lang="en-US" dirty="0"/>
              <a:t>Comparison with: co-evolutionary features, DNCON2, </a:t>
            </a:r>
            <a:r>
              <a:rPr lang="en-US" dirty="0" err="1"/>
              <a:t>RaptorX</a:t>
            </a:r>
            <a:r>
              <a:rPr lang="en-US" dirty="0"/>
              <a:t>, and all CASP13 predictors and other publicly available tools based on deep learning or co-evolutionary features</a:t>
            </a:r>
          </a:p>
          <a:p>
            <a:r>
              <a:rPr lang="en-US" dirty="0"/>
              <a:t>Using multiple metrics (see CASP12/13 contact prediction papers and presentations)</a:t>
            </a:r>
          </a:p>
          <a:p>
            <a:r>
              <a:rPr lang="en-US" dirty="0"/>
              <a:t>Evaluate how well contacts can be used to build models on CASP12 and CASP13 datasets</a:t>
            </a:r>
          </a:p>
          <a:p>
            <a:r>
              <a:rPr lang="en-US" dirty="0"/>
              <a:t>Contact cluster prediction?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3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0579-7748-7247-9ECE-671D5854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Assess how features and domains affect prediction performance and analysis of predicted maps?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21B1-75F2-4843-B2F6-1DA5D0AB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Quantify the impact of features on prediction accuracy</a:t>
            </a:r>
          </a:p>
          <a:p>
            <a:r>
              <a:rPr lang="en-US" dirty="0"/>
              <a:t>Can we predict/assess if a prediction is reliable or not?</a:t>
            </a:r>
          </a:p>
          <a:p>
            <a:r>
              <a:rPr lang="en-US" dirty="0"/>
              <a:t>Contact clusters? prediction patterns? </a:t>
            </a:r>
          </a:p>
          <a:p>
            <a:r>
              <a:rPr lang="en-US" dirty="0"/>
              <a:t>Domain issues? How to combine predictions for individual domains?</a:t>
            </a:r>
          </a:p>
          <a:p>
            <a:r>
              <a:rPr lang="en-US" dirty="0"/>
              <a:t>Visualization of predicted contact maps? (</a:t>
            </a:r>
            <a:r>
              <a:rPr lang="en-US" dirty="0" err="1"/>
              <a:t>ConEVA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6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7328-9A94-BC4E-9398-992465D5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441E-F1AF-2242-865F-E4D5BABE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high quality tool for contact prediction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Authentic</a:t>
            </a:r>
          </a:p>
          <a:p>
            <a:r>
              <a:rPr lang="en-US" dirty="0"/>
              <a:t>Robust</a:t>
            </a:r>
          </a:p>
          <a:p>
            <a:r>
              <a:rPr lang="en-US" dirty="0"/>
              <a:t>Easy to install and use</a:t>
            </a:r>
          </a:p>
          <a:p>
            <a:r>
              <a:rPr lang="en-US" dirty="0"/>
              <a:t>Have documents</a:t>
            </a:r>
          </a:p>
          <a:p>
            <a:r>
              <a:rPr lang="en-US" dirty="0"/>
              <a:t>Have samples</a:t>
            </a:r>
          </a:p>
          <a:p>
            <a:r>
              <a:rPr lang="en-US" dirty="0"/>
              <a:t>Have test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7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56FC-7057-A44C-A363-30FB45B9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0FE8-8050-CA47-8AC1-93C79F5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private GitHub repository</a:t>
            </a:r>
          </a:p>
          <a:p>
            <a:r>
              <a:rPr lang="en-US" dirty="0"/>
              <a:t>A clone copy on which server (</a:t>
            </a:r>
            <a:r>
              <a:rPr lang="en-US" dirty="0" err="1"/>
              <a:t>lewis</a:t>
            </a:r>
            <a:r>
              <a:rPr lang="en-US" dirty="0"/>
              <a:t>, sunflower, lotus, violet?)</a:t>
            </a:r>
          </a:p>
          <a:p>
            <a:r>
              <a:rPr lang="en-US" dirty="0"/>
              <a:t>Unit testing (conducted frequently)</a:t>
            </a:r>
          </a:p>
          <a:p>
            <a:r>
              <a:rPr lang="en-US" dirty="0"/>
              <a:t>System testing (biweekly)</a:t>
            </a:r>
          </a:p>
          <a:p>
            <a:r>
              <a:rPr lang="en-US" dirty="0"/>
              <a:t>Programming languages (Python 3, Perl, </a:t>
            </a:r>
            <a:r>
              <a:rPr lang="en-US" dirty="0" err="1"/>
              <a:t>Keras</a:t>
            </a:r>
            <a:r>
              <a:rPr lang="en-US" dirty="0"/>
              <a:t> 2.08, R for data analysis)</a:t>
            </a:r>
          </a:p>
          <a:p>
            <a:r>
              <a:rPr lang="en-US" dirty="0"/>
              <a:t>Software development environment (</a:t>
            </a:r>
            <a:r>
              <a:rPr lang="en-US" dirty="0" err="1"/>
              <a:t>TensorFlow</a:t>
            </a:r>
            <a:r>
              <a:rPr lang="en-US" dirty="0"/>
              <a:t> 1.9.0)</a:t>
            </a:r>
          </a:p>
          <a:p>
            <a:r>
              <a:rPr lang="en-US" dirty="0"/>
              <a:t>Project structure (</a:t>
            </a:r>
            <a:r>
              <a:rPr lang="en-US" b="1" dirty="0"/>
              <a:t>data (</a:t>
            </a:r>
            <a:r>
              <a:rPr lang="en-US" b="1" dirty="0" err="1"/>
              <a:t>Jie</a:t>
            </a:r>
            <a:r>
              <a:rPr lang="en-US" b="1" dirty="0"/>
              <a:t>, </a:t>
            </a:r>
            <a:r>
              <a:rPr lang="en-US" b="1" dirty="0" err="1"/>
              <a:t>Tianqi</a:t>
            </a:r>
            <a:r>
              <a:rPr lang="en-US" b="1" dirty="0"/>
              <a:t>, Farhan), feature (</a:t>
            </a:r>
            <a:r>
              <a:rPr lang="en-US" b="1" dirty="0" err="1"/>
              <a:t>Tianqi</a:t>
            </a:r>
            <a:r>
              <a:rPr lang="en-US" b="1" dirty="0"/>
              <a:t>, Farhan), architecture (</a:t>
            </a:r>
            <a:r>
              <a:rPr lang="en-US" b="1" dirty="0" err="1"/>
              <a:t>Jie</a:t>
            </a:r>
            <a:r>
              <a:rPr lang="en-US" b="1" dirty="0"/>
              <a:t>, </a:t>
            </a:r>
            <a:r>
              <a:rPr lang="en-US" b="1" dirty="0" err="1"/>
              <a:t>Zhiye</a:t>
            </a:r>
            <a:r>
              <a:rPr lang="en-US" b="1" dirty="0"/>
              <a:t>), train (</a:t>
            </a:r>
            <a:r>
              <a:rPr lang="en-US" b="1" dirty="0" err="1"/>
              <a:t>Jie</a:t>
            </a:r>
            <a:r>
              <a:rPr lang="en-US" b="1" dirty="0"/>
              <a:t>, </a:t>
            </a:r>
            <a:r>
              <a:rPr lang="en-US" b="1" dirty="0" err="1"/>
              <a:t>Zhiye</a:t>
            </a:r>
            <a:r>
              <a:rPr lang="en-US" b="1" dirty="0"/>
              <a:t>), test (Farhan, </a:t>
            </a:r>
            <a:r>
              <a:rPr lang="en-US" b="1" dirty="0" err="1"/>
              <a:t>Tianqi</a:t>
            </a:r>
            <a:r>
              <a:rPr lang="en-US" b="1" dirty="0"/>
              <a:t>), doc </a:t>
            </a:r>
            <a:r>
              <a:rPr lang="en-US" dirty="0"/>
              <a:t>|| examples, bin, </a:t>
            </a:r>
            <a:r>
              <a:rPr lang="en-US" dirty="0" err="1"/>
              <a:t>src</a:t>
            </a:r>
            <a:r>
              <a:rPr lang="en-US" dirty="0"/>
              <a:t>, lib, model)</a:t>
            </a:r>
          </a:p>
          <a:p>
            <a:r>
              <a:rPr lang="en-US" dirty="0"/>
              <a:t>Task assignment (individual responsibility, cooperation, proceed in parallel)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2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0CF2-FF2C-F24D-9ACD-DBF922C7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model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B4E6-369F-3C4D-A9A7-031BD628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software development</a:t>
            </a:r>
          </a:p>
          <a:p>
            <a:r>
              <a:rPr lang="en-US" dirty="0"/>
              <a:t>Oct., 2018 – initial planning and design</a:t>
            </a:r>
          </a:p>
          <a:p>
            <a:r>
              <a:rPr lang="en-US" dirty="0"/>
              <a:t>Nov., 2019 – data, feature, architecture design</a:t>
            </a:r>
          </a:p>
          <a:p>
            <a:r>
              <a:rPr lang="en-US" dirty="0"/>
              <a:t>Dec., 2019 – improve feature, architecture, training, testing</a:t>
            </a:r>
          </a:p>
          <a:p>
            <a:r>
              <a:rPr lang="en-US" dirty="0"/>
              <a:t>Jan, 2019 - improve feature, architecture, training, testing</a:t>
            </a:r>
          </a:p>
          <a:p>
            <a:r>
              <a:rPr lang="en-US" dirty="0"/>
              <a:t>Feb. 2019 – rigorous benchmarking, tool development, manuscript writing</a:t>
            </a:r>
          </a:p>
          <a:p>
            <a:r>
              <a:rPr lang="en-US" dirty="0"/>
              <a:t>March, 2019 – end of 2019: publication, improvement, CAMEO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6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0F32-3779-CF45-9650-49223458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03BE-A846-D348-B07B-AE86D57B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164"/>
          </a:xfrm>
        </p:spPr>
        <p:txBody>
          <a:bodyPr/>
          <a:lstStyle/>
          <a:p>
            <a:r>
              <a:rPr lang="en-US" dirty="0"/>
              <a:t>Design and benchmark a number of advanced deep learning architecture for protein contact prediction</a:t>
            </a:r>
          </a:p>
          <a:p>
            <a:r>
              <a:rPr lang="en-US" dirty="0"/>
              <a:t>Rigorously compare them with existing deep learning methods for contact prediction</a:t>
            </a:r>
          </a:p>
          <a:p>
            <a:r>
              <a:rPr lang="en-US" dirty="0"/>
              <a:t>Create a state-of-the-art contact predictor</a:t>
            </a:r>
          </a:p>
          <a:p>
            <a:r>
              <a:rPr lang="en-US" dirty="0"/>
              <a:t>Publish the paper in 2019 and compete in CASP14 in 2020</a:t>
            </a:r>
          </a:p>
        </p:txBody>
      </p:sp>
    </p:spTree>
    <p:extLst>
      <p:ext uri="{BB962C8B-B14F-4D97-AF65-F5344CB8AC3E}">
        <p14:creationId xmlns:p14="http://schemas.microsoft.com/office/powerpoint/2010/main" val="48418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40" y="72192"/>
            <a:ext cx="9296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Our Current DNCON2: 2D Convolutional Network for Contact Prediction</a:t>
            </a:r>
          </a:p>
        </p:txBody>
      </p:sp>
      <p:pic>
        <p:nvPicPr>
          <p:cNvPr id="6" name="Picture 5" descr="Screen Shot 2017-11-27 at 4.2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9144000" cy="3200400"/>
          </a:xfrm>
          <a:prstGeom prst="rect">
            <a:avLst/>
          </a:prstGeom>
        </p:spPr>
      </p:pic>
      <p:pic>
        <p:nvPicPr>
          <p:cNvPr id="7" name="Picture 6" descr="Screen Shot 2017-11-27 at 4.26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24621"/>
            <a:ext cx="5867400" cy="20302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1997" y="441960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i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41960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j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2290" y="5257800"/>
            <a:ext cx="2563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Co-evolution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Mutation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Secondary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Solvent accessibility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48601" y="4724400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Matrix</a:t>
            </a:r>
          </a:p>
        </p:txBody>
      </p:sp>
      <p:sp>
        <p:nvSpPr>
          <p:cNvPr id="3" name="Rectangle 2"/>
          <p:cNvSpPr/>
          <p:nvPr/>
        </p:nvSpPr>
        <p:spPr>
          <a:xfrm>
            <a:off x="9109719" y="6553201"/>
            <a:ext cx="1433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Adhikari</a:t>
            </a:r>
            <a:r>
              <a:rPr lang="en-US" sz="1200" dirty="0"/>
              <a:t> et al., 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5144" y="4800600"/>
            <a:ext cx="9144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43073" y="4800600"/>
            <a:ext cx="83127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717D-17E2-C143-A5D1-279A47AF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and How to Improve?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075E-FD7B-7849-92DC-03A0212B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Larger, better training datasets (currently about 1,400 training proteins)</a:t>
            </a:r>
          </a:p>
          <a:p>
            <a:r>
              <a:rPr lang="en-US" dirty="0"/>
              <a:t>Better sequence alignments and sequence databases for feature generations</a:t>
            </a:r>
          </a:p>
          <a:p>
            <a:r>
              <a:rPr lang="en-US" dirty="0"/>
              <a:t>Better, more robust input features (currently unreliable feature generation, irrelevant features)</a:t>
            </a:r>
          </a:p>
          <a:p>
            <a:r>
              <a:rPr lang="en-US" dirty="0"/>
              <a:t>More advanced, state-of-the-art deep learning architectures (currently not very deep, not using advanced technologies and architectures)</a:t>
            </a:r>
          </a:p>
          <a:p>
            <a:r>
              <a:rPr lang="en-US" dirty="0"/>
              <a:t>Better training, parameter tuning, control </a:t>
            </a:r>
            <a:r>
              <a:rPr lang="en-US" dirty="0" err="1"/>
              <a:t>overfittting</a:t>
            </a:r>
            <a:endParaRPr lang="en-US" dirty="0"/>
          </a:p>
          <a:p>
            <a:r>
              <a:rPr lang="en-US" dirty="0"/>
              <a:t>More rigorous benchmarking (more test datasets, more evaluation metrics)</a:t>
            </a:r>
          </a:p>
          <a:p>
            <a:r>
              <a:rPr lang="en-US" dirty="0"/>
              <a:t>Other aspects?</a:t>
            </a:r>
          </a:p>
        </p:txBody>
      </p:sp>
    </p:spTree>
    <p:extLst>
      <p:ext uri="{BB962C8B-B14F-4D97-AF65-F5344CB8AC3E}">
        <p14:creationId xmlns:p14="http://schemas.microsoft.com/office/powerpoint/2010/main" val="100568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E46-C64C-0546-B295-DB5BBA0A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Large training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5647-D455-9243-8121-FDC1E530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proteins from our MULTICOM template library released before a specific date (e.g. before CASP10?)</a:t>
            </a:r>
          </a:p>
          <a:p>
            <a:r>
              <a:rPr lang="en-US" dirty="0"/>
              <a:t>Reduce pairwise redundancy to less than 25% identity</a:t>
            </a:r>
          </a:p>
          <a:p>
            <a:r>
              <a:rPr lang="en-US" dirty="0"/>
              <a:t>Only keep the structures with &lt;= 2.5 A resolution determined by X-ray and without chain breaks? </a:t>
            </a:r>
          </a:p>
          <a:p>
            <a:r>
              <a:rPr lang="en-US" dirty="0"/>
              <a:t>Collect existing datasets using in the field?</a:t>
            </a:r>
          </a:p>
          <a:p>
            <a:r>
              <a:rPr lang="en-US" dirty="0"/>
              <a:t>Use a randomly selected portions of the training dataset as a validation dataset and a blind test dataset</a:t>
            </a:r>
          </a:p>
          <a:p>
            <a:r>
              <a:rPr lang="en-US" dirty="0"/>
              <a:t>Compare the new datasets with the DNCON2 training dataset</a:t>
            </a:r>
          </a:p>
          <a:p>
            <a:r>
              <a:rPr lang="en-US" dirty="0"/>
              <a:t>PDB select</a:t>
            </a:r>
          </a:p>
          <a:p>
            <a:r>
              <a:rPr lang="en-US" dirty="0" err="1"/>
              <a:t>RaptorX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18072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04AB-7B61-084B-8C19-52EADA5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databases and alignment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66B3-0E01-2147-B11E-2F544F8E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UniRef</a:t>
            </a:r>
            <a:r>
              <a:rPr lang="en-US" dirty="0"/>
              <a:t>, </a:t>
            </a:r>
            <a:r>
              <a:rPr lang="en-US" dirty="0" err="1"/>
              <a:t>hhblits</a:t>
            </a:r>
            <a:r>
              <a:rPr lang="en-US" dirty="0"/>
              <a:t> databases (unitprot30 new?), and Non-Redundant (NR) protein sequence databases on all the proteins (TBM and FM) targets of CASP10-13</a:t>
            </a:r>
          </a:p>
          <a:p>
            <a:r>
              <a:rPr lang="en-US" dirty="0"/>
              <a:t>Metagenome database from </a:t>
            </a:r>
            <a:r>
              <a:rPr lang="en-US" dirty="0" err="1"/>
              <a:t>Soeding’s</a:t>
            </a:r>
            <a:r>
              <a:rPr lang="en-US" dirty="0"/>
              <a:t> group (missing last time)</a:t>
            </a:r>
          </a:p>
          <a:p>
            <a:r>
              <a:rPr lang="en-US" dirty="0" err="1"/>
              <a:t>Hhblits</a:t>
            </a:r>
            <a:r>
              <a:rPr lang="en-US" dirty="0"/>
              <a:t> databases </a:t>
            </a:r>
            <a:r>
              <a:rPr lang="en-US" dirty="0">
                <a:sym typeface="Wingdings" pitchFamily="2" charset="2"/>
              </a:rPr>
              <a:t> we should create the updated database from NR using </a:t>
            </a:r>
            <a:r>
              <a:rPr lang="en-US" dirty="0" err="1">
                <a:sym typeface="Wingdings" pitchFamily="2" charset="2"/>
              </a:rPr>
              <a:t>hhblits</a:t>
            </a:r>
            <a:r>
              <a:rPr lang="en-US" dirty="0">
                <a:sym typeface="Wingdings" pitchFamily="2" charset="2"/>
              </a:rPr>
              <a:t> tools</a:t>
            </a:r>
            <a:endParaRPr lang="en-US" dirty="0"/>
          </a:p>
          <a:p>
            <a:r>
              <a:rPr lang="en-US" dirty="0"/>
              <a:t>Our own redundancy reduction from NR</a:t>
            </a:r>
          </a:p>
          <a:p>
            <a:r>
              <a:rPr lang="en-US" dirty="0"/>
              <a:t>Test different alignment methods: PSI-BLAST, </a:t>
            </a:r>
            <a:r>
              <a:rPr lang="en-US" dirty="0" err="1"/>
              <a:t>Jackhmmer</a:t>
            </a:r>
            <a:r>
              <a:rPr lang="en-US" dirty="0"/>
              <a:t>, </a:t>
            </a:r>
            <a:r>
              <a:rPr lang="en-US" dirty="0" err="1"/>
              <a:t>HHblits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0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865A-5FD5-6C42-B771-244B5712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generation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09E3-DDE1-B949-9224-072D545C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all the co-evolution feature generation tools, test tem, and select accurate, complementary, and reliable ones according to the training and validation datasets</a:t>
            </a:r>
          </a:p>
          <a:p>
            <a:r>
              <a:rPr lang="en-US" dirty="0"/>
              <a:t>Upgrade secondary structure, solvent accessibility predictors</a:t>
            </a:r>
          </a:p>
          <a:p>
            <a:r>
              <a:rPr lang="en-US" dirty="0"/>
              <a:t>Perform feature selection to remove irrelevant features </a:t>
            </a:r>
          </a:p>
          <a:p>
            <a:r>
              <a:rPr lang="en-US" dirty="0"/>
              <a:t>Add some new features (check recent papers or CASP13 abstract)</a:t>
            </a:r>
          </a:p>
          <a:p>
            <a:r>
              <a:rPr lang="en-US" dirty="0"/>
              <a:t>Build a very robust feature generator that works without crashing or hanging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2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67BA-B9DA-B349-90B9-4355CD40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representation (big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9F78-35EF-444D-ACBC-85550BCE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5922"/>
          </a:xfrm>
        </p:spPr>
        <p:txBody>
          <a:bodyPr/>
          <a:lstStyle/>
          <a:p>
            <a:r>
              <a:rPr lang="en-US" dirty="0"/>
              <a:t>Reduce memory requirement</a:t>
            </a:r>
          </a:p>
          <a:p>
            <a:r>
              <a:rPr lang="en-US" dirty="0"/>
              <a:t>Use both 1D and 2D to make the architecture memory-efficient. </a:t>
            </a:r>
          </a:p>
          <a:p>
            <a:r>
              <a:rPr lang="en-US" dirty="0"/>
              <a:t>Using inception idea to decompose large convolution/matrix into two smaller operations to make it faster to train and less memory intensive. </a:t>
            </a:r>
          </a:p>
          <a:p>
            <a:r>
              <a:rPr lang="en-US" dirty="0"/>
              <a:t>Maybe: consider PCA to reduce number of input features. Another feature select can reduce input size. </a:t>
            </a:r>
          </a:p>
        </p:txBody>
      </p:sp>
    </p:spTree>
    <p:extLst>
      <p:ext uri="{BB962C8B-B14F-4D97-AF65-F5344CB8AC3E}">
        <p14:creationId xmlns:p14="http://schemas.microsoft.com/office/powerpoint/2010/main" val="212258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83B5-05B4-6B4F-90D5-AC1D24D1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Deep Learning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3697-ADB7-1E4C-A5F8-EC693EE0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Convolution</a:t>
            </a:r>
          </a:p>
          <a:p>
            <a:r>
              <a:rPr lang="en-US" dirty="0"/>
              <a:t>Residual to make it deeper</a:t>
            </a:r>
          </a:p>
          <a:p>
            <a:r>
              <a:rPr lang="en-US" dirty="0"/>
              <a:t>Recurrent (e.g. LSTM)</a:t>
            </a:r>
          </a:p>
          <a:p>
            <a:r>
              <a:rPr lang="en-US" dirty="0"/>
              <a:t>Inception, attention, capsule</a:t>
            </a:r>
          </a:p>
          <a:p>
            <a:r>
              <a:rPr lang="en-US" dirty="0"/>
              <a:t>Combination of the elements above (there are many)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Drop-out</a:t>
            </a:r>
          </a:p>
          <a:p>
            <a:r>
              <a:rPr lang="en-US" dirty="0"/>
              <a:t>Different activation functions (</a:t>
            </a:r>
            <a:r>
              <a:rPr lang="en-US" dirty="0" err="1"/>
              <a:t>ReLU</a:t>
            </a:r>
            <a:r>
              <a:rPr lang="en-US" dirty="0"/>
              <a:t>, leaky </a:t>
            </a:r>
            <a:r>
              <a:rPr lang="en-US" dirty="0" err="1"/>
              <a:t>ReLU</a:t>
            </a:r>
            <a:r>
              <a:rPr lang="en-US" dirty="0"/>
              <a:t>, more)</a:t>
            </a:r>
          </a:p>
          <a:p>
            <a:r>
              <a:rPr lang="en-US" dirty="0"/>
              <a:t>Average the results from multiple architectures</a:t>
            </a:r>
          </a:p>
          <a:p>
            <a:r>
              <a:rPr lang="en-US" dirty="0"/>
              <a:t>Multiple thresholds: (&lt;6, [6, 8), [8, 10), &gt;=12)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937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Advanced Deep Learning Architectures for Protein Contact Map Prediction</vt:lpstr>
      <vt:lpstr>Objective</vt:lpstr>
      <vt:lpstr>Our Current DNCON2: 2D Convolutional Network for Contact Prediction</vt:lpstr>
      <vt:lpstr>Where and How to Improve? </vt:lpstr>
      <vt:lpstr>Large training dataset</vt:lpstr>
      <vt:lpstr>Sequence databases and alignment generation</vt:lpstr>
      <vt:lpstr>Feature generation and selection</vt:lpstr>
      <vt:lpstr>Input representation (big problem)</vt:lpstr>
      <vt:lpstr>Advanced Deep Learning Architectures</vt:lpstr>
      <vt:lpstr>Training and Tuning</vt:lpstr>
      <vt:lpstr>Rigorous test and evaluation</vt:lpstr>
      <vt:lpstr>Assess how features and domains affect prediction performance and analysis of predicted maps?</vt:lpstr>
      <vt:lpstr>Building a tool</vt:lpstr>
      <vt:lpstr>Project management</vt:lpstr>
      <vt:lpstr>Development model and timeline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Deep Learning Architectures for Protein Contact Map Prediction</dc:title>
  <dc:creator>Microsoft Office User</dc:creator>
  <cp:lastModifiedBy>Microsoft Office User</cp:lastModifiedBy>
  <cp:revision>28</cp:revision>
  <dcterms:created xsi:type="dcterms:W3CDTF">2018-10-22T13:43:24Z</dcterms:created>
  <dcterms:modified xsi:type="dcterms:W3CDTF">2018-10-22T22:16:03Z</dcterms:modified>
</cp:coreProperties>
</file>