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tiff" ContentType="image/tiff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  <p:sldMasterId id="2147483671" r:id="rId4"/>
  </p:sldMasterIdLst>
  <p:notesMasterIdLst>
    <p:notesMasterId r:id="rId7"/>
  </p:notesMasterIdLst>
  <p:sldIdLst>
    <p:sldId id="266" r:id="rId5"/>
    <p:sldId id="382" r:id="rId6"/>
    <p:sldId id="383" r:id="rId8"/>
    <p:sldId id="373" r:id="rId9"/>
    <p:sldId id="386" r:id="rId10"/>
    <p:sldId id="390" r:id="rId11"/>
    <p:sldId id="389" r:id="rId12"/>
  </p:sldIdLst>
  <p:sldSz cx="9144000" cy="5143500" type="screen16x9"/>
  <p:notesSz cx="6858000" cy="9144000"/>
  <p:defaultTextStyle>
    <a:defPPr>
      <a:defRPr lang="en-US"/>
    </a:defPPr>
    <a:lvl1pPr marL="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B2B2B2"/>
    <a:srgbClr val="00FF00"/>
    <a:srgbClr val="0000FF"/>
    <a:srgbClr val="DFA6A5"/>
    <a:srgbClr val="0066FF"/>
    <a:srgbClr val="2207C5"/>
    <a:srgbClr val="91940A"/>
    <a:srgbClr val="66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2" y="-294"/>
      </p:cViewPr>
      <p:guideLst>
        <p:guide orient="horz" pos="2839"/>
        <p:guide pos="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932"/>
        <p:guide pos="2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14B2-9C7E-304A-B954-EF434C9276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BD5A-EB90-FA43-A292-200C58D1BF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BD5A-EB90-FA43-A292-200C58D1BF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3788"/>
            <a:ext cx="7772400" cy="1102519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rgbClr val="FFFFFF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0615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34197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34197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34197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5003D33D-21EA-0E4A-974B-A5C4F5C4EAC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</a:defRPr>
            </a:lvl1pPr>
            <a:lvl2pPr>
              <a:defRPr>
                <a:solidFill>
                  <a:schemeClr val="bg1"/>
                </a:solidFill>
                <a:latin typeface="Helvetica"/>
              </a:defRPr>
            </a:lvl2pPr>
            <a:lvl3pPr>
              <a:defRPr>
                <a:solidFill>
                  <a:schemeClr val="bg1"/>
                </a:solidFill>
                <a:latin typeface="Helvetica"/>
              </a:defRPr>
            </a:lvl3pPr>
            <a:lvl4pPr>
              <a:defRPr>
                <a:solidFill>
                  <a:schemeClr val="bg1"/>
                </a:solidFill>
                <a:latin typeface="Helvetica"/>
              </a:defRPr>
            </a:lvl4pPr>
            <a:lvl5pPr>
              <a:defRPr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34197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5003D33D-21EA-0E4A-974B-A5C4F5C4EAC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5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23901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3901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2390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23901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3901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82390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823901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823901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82390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</a:fld>
            <a:endParaRPr lang="en-US" dirty="0"/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823901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3901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82390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</a:fld>
            <a:endParaRPr lang="en-US" dirty="0"/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823901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3901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82390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em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83"/>
            <a:ext cx="8610600" cy="708421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MU_PPT_2_wide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0752"/>
            <a:ext cx="9144000" cy="322748"/>
          </a:xfrm>
          <a:prstGeom prst="rect">
            <a:avLst/>
          </a:prstGeom>
        </p:spPr>
      </p:pic>
      <p:pic>
        <p:nvPicPr>
          <p:cNvPr id="6" name="Picture 7" descr="MU_UniversitySig_horiz_RGB_REV.eps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2"/>
          <a:stretch>
            <a:fillRect/>
          </a:stretch>
        </p:blipFill>
        <p:spPr>
          <a:xfrm>
            <a:off x="238128" y="4369431"/>
            <a:ext cx="285751" cy="263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51" y="4301278"/>
            <a:ext cx="2159000" cy="40011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College of Engineering</a:t>
            </a:r>
            <a:endParaRPr lang="en-US" sz="12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University of Missouri</a:t>
            </a:r>
            <a:endParaRPr lang="en-US" sz="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34197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>
            <a:lvl1pPr algn="r">
              <a:defRPr sz="1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5003D33D-21EA-0E4A-974B-A5C4F5C4EAC4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565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spcAft>
          <a:spcPts val="1200"/>
        </a:spcAft>
        <a:buFont typeface="Arial" panose="020B0604020202020204"/>
        <a:buChar char="•"/>
        <a:defRPr sz="2400" kern="1200">
          <a:solidFill>
            <a:schemeClr val="bg1"/>
          </a:solidFill>
          <a:latin typeface="Helvetica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spcAft>
          <a:spcPts val="1200"/>
        </a:spcAft>
        <a:buFont typeface="Arial" panose="020B0604020202020204"/>
        <a:buChar char="–"/>
        <a:defRPr sz="2000" kern="1200">
          <a:solidFill>
            <a:schemeClr val="bg1"/>
          </a:solidFill>
          <a:latin typeface="Helvetica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spcAft>
          <a:spcPts val="1200"/>
        </a:spcAft>
        <a:buFont typeface="Arial" panose="020B0604020202020204"/>
        <a:buChar char="•"/>
        <a:defRPr sz="1800" kern="1200">
          <a:solidFill>
            <a:schemeClr val="bg1"/>
          </a:solidFill>
          <a:latin typeface="Helvetica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spcAft>
          <a:spcPts val="1200"/>
        </a:spcAft>
        <a:buFont typeface="Arial" panose="020B0604020202020204"/>
        <a:buChar char="–"/>
        <a:defRPr sz="1600" kern="1200">
          <a:solidFill>
            <a:schemeClr val="bg1"/>
          </a:solidFill>
          <a:latin typeface="Helvetica"/>
          <a:ea typeface="+mn-ea"/>
          <a:cs typeface="+mn-cs"/>
        </a:defRPr>
      </a:lvl4pPr>
      <a:lvl5pPr marL="2057400" indent="-228600" algn="l" defTabSz="456565" rtl="0" eaLnBrk="1" latinLnBrk="0" hangingPunct="1">
        <a:spcBef>
          <a:spcPct val="20000"/>
        </a:spcBef>
        <a:spcAft>
          <a:spcPts val="1200"/>
        </a:spcAft>
        <a:buFont typeface="Arial" panose="020B0604020202020204"/>
        <a:buChar char="»"/>
        <a:defRPr sz="1400" kern="1200">
          <a:solidFill>
            <a:schemeClr val="bg1"/>
          </a:solidFill>
          <a:latin typeface="Helvetica"/>
          <a:ea typeface="+mn-ea"/>
          <a:cs typeface="+mn-cs"/>
        </a:defRPr>
      </a:lvl5pPr>
      <a:lvl6pPr marL="25146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.tiff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8.xml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572184"/>
            <a:ext cx="7772400" cy="17709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Bandgaps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Topologically Doped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Graphene</a:t>
            </a:r>
            <a:b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38149" y="1997766"/>
            <a:ext cx="8410575" cy="131445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 Dong1</a:t>
            </a:r>
            <a:r>
              <a:rPr lang="el-G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Chuhan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Wu2</a:t>
            </a:r>
            <a:r>
              <a:rPr lang="el-G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ξ,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Zhang1,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Jianlin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Cheng2*,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Lin1*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1Department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Mechanical &amp; Aerospace Engineering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2Department of Electrical Engineering &amp; Computer Science, University of Missouri, Columbia, Missouri 65211, USA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*E-mail: LinJian@missouri.edu (J. L.) or chengji@missouri.edu (J. C.)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 Contributed equally to this work.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PPT slides for Figures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37"/>
    </mc:Choice>
    <mc:Fallback>
      <p:transition spd="slow" advTm="2733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79" y="580313"/>
            <a:ext cx="1827522" cy="116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681084" y="1759866"/>
            <a:ext cx="1236236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0.9525 </a:t>
            </a:r>
            <a:r>
              <a:rPr lang="en-US" b="1" dirty="0" err="1" smtClean="0">
                <a:solidFill>
                  <a:schemeClr val="bg1"/>
                </a:solidFill>
              </a:rPr>
              <a:t>eV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40" y="608750"/>
            <a:ext cx="1788217" cy="114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394004" y="1738212"/>
            <a:ext cx="1236236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1.5705 </a:t>
            </a:r>
            <a:r>
              <a:rPr lang="en-US" b="1" dirty="0" err="1" smtClean="0">
                <a:solidFill>
                  <a:schemeClr val="bg1"/>
                </a:solidFill>
              </a:rPr>
              <a:t>eV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53" y="590170"/>
            <a:ext cx="1804512" cy="114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587098" y="1760212"/>
            <a:ext cx="1236236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1.2867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37044" y="2107543"/>
            <a:ext cx="1717655" cy="3693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50 % Dopant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85" y="2598466"/>
            <a:ext cx="1760628" cy="109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1678936" y="3722104"/>
            <a:ext cx="1236236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1.1725 </a:t>
            </a:r>
            <a:r>
              <a:rPr lang="en-US" b="1" dirty="0" err="1" smtClean="0">
                <a:solidFill>
                  <a:schemeClr val="bg1"/>
                </a:solidFill>
              </a:rPr>
              <a:t>eV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1856" y="3723328"/>
            <a:ext cx="1236236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2.2550 </a:t>
            </a:r>
            <a:r>
              <a:rPr lang="en-US" b="1" dirty="0" err="1" smtClean="0">
                <a:solidFill>
                  <a:schemeClr val="bg1"/>
                </a:solidFill>
              </a:rPr>
              <a:t>eV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6934" y="3734853"/>
            <a:ext cx="1236236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1.7789 </a:t>
            </a:r>
            <a:r>
              <a:rPr lang="en-US" b="1" dirty="0" err="1" smtClean="0">
                <a:solidFill>
                  <a:schemeClr val="bg1"/>
                </a:solidFill>
              </a:rPr>
              <a:t>eV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01" y="2569181"/>
            <a:ext cx="1842758" cy="1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298026" y="4104184"/>
            <a:ext cx="1795690" cy="3693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62.5 % Dopant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33" y="2559072"/>
            <a:ext cx="1859483" cy="1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0" y="4774169"/>
            <a:ext cx="8907517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en-US" sz="1400" b="1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Figure 1.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(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b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) Band structures of pristine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graphene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(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) and pristine h-BN (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b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). (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c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) Representative atomic configurations of 4 × 4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graphene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supercell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systems that have the same B-N dopant concentrations (50% and 62.5%) but with different topological states and their corresponding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bandgaps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. C, N, B atoms are colored with black, blue and red.  </a:t>
            </a:r>
            <a:endParaRPr lang="en-US" sz="1200" dirty="0">
              <a:solidFill>
                <a:schemeClr val="bg1"/>
              </a:solidFill>
              <a:latin typeface="Calibri" panose="020F0502020204030204"/>
              <a:ea typeface="SimSun" panose="02010600030101010101" pitchFamily="2" charset="-122"/>
              <a:cs typeface="Times New Roman" panose="020206030504050203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30" y="-1781506"/>
            <a:ext cx="5656183" cy="2256153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885584" y="-1821502"/>
            <a:ext cx="382852" cy="461665"/>
          </a:xfrm>
          <a:prstGeom prst="rect">
            <a:avLst/>
          </a:prstGeom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47680" y="-1807795"/>
            <a:ext cx="382852" cy="461665"/>
          </a:xfrm>
          <a:prstGeom prst="rect">
            <a:avLst/>
          </a:prstGeom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5584" y="496688"/>
            <a:ext cx="382852" cy="461665"/>
          </a:xfrm>
          <a:prstGeom prst="rect">
            <a:avLst/>
          </a:prstGeom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66" y="-1600745"/>
            <a:ext cx="2070853" cy="132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12" y="-1576892"/>
            <a:ext cx="2099497" cy="127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74" y="-1600745"/>
            <a:ext cx="2128115" cy="130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801651" y="1245817"/>
            <a:ext cx="2070853" cy="646331"/>
          </a:xfrm>
          <a:prstGeom prst="rect">
            <a:avLst/>
          </a:prstGeom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1.1654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4×4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8927" y="1245817"/>
            <a:ext cx="2128115" cy="646331"/>
          </a:xfrm>
          <a:prstGeom prst="rect">
            <a:avLst/>
          </a:prstGeom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1.7094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5×5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89412" y="1245816"/>
            <a:ext cx="2099497" cy="646331"/>
          </a:xfrm>
          <a:prstGeom prst="rect">
            <a:avLst/>
          </a:prstGeom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1.5020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6×6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67539" y="-269454"/>
          <a:ext cx="1390892" cy="144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4" imgW="26517600" imgH="27432000" progId="Equation.DSMT4">
                  <p:embed/>
                </p:oleObj>
              </mc:Choice>
              <mc:Fallback>
                <p:oleObj name="Equation" r:id="rId4" imgW="26517600" imgH="27432000" progId="Equation.DSMT4">
                  <p:embed/>
                  <p:pic>
                    <p:nvPicPr>
                      <p:cNvPr id="0" name="图片 19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539" y="-269454"/>
                        <a:ext cx="1390892" cy="1440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219645" y="-207856"/>
          <a:ext cx="1371291" cy="137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6" imgW="21945600" imgH="21945600" progId="Equation.DSMT4">
                  <p:embed/>
                </p:oleObj>
              </mc:Choice>
              <mc:Fallback>
                <p:oleObj name="Equation" r:id="rId6" imgW="21945600" imgH="21945600" progId="Equation.DSMT4">
                  <p:embed/>
                  <p:pic>
                    <p:nvPicPr>
                      <p:cNvPr id="0" name="图片 19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45" y="-207856"/>
                        <a:ext cx="1371291" cy="1371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477374" y="-273893"/>
          <a:ext cx="147478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8" imgW="32308800" imgH="32918400" progId="Equation.DSMT4">
                  <p:embed/>
                </p:oleObj>
              </mc:Choice>
              <mc:Fallback>
                <p:oleObj name="Equation" r:id="rId8" imgW="32308800" imgH="32918400" progId="Equation.DSMT4">
                  <p:embed/>
                  <p:pic>
                    <p:nvPicPr>
                      <p:cNvPr id="0" name="图片 19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374" y="-273893"/>
                        <a:ext cx="147478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arallelogram 2"/>
          <p:cNvSpPr/>
          <p:nvPr/>
        </p:nvSpPr>
        <p:spPr>
          <a:xfrm rot="14423311">
            <a:off x="807768" y="-1577347"/>
            <a:ext cx="558553" cy="326452"/>
          </a:xfrm>
          <a:prstGeom prst="parallelogram">
            <a:avLst>
              <a:gd name="adj" fmla="val 55818"/>
            </a:avLst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65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" name="Parallelogram 2"/>
          <p:cNvSpPr/>
          <p:nvPr/>
        </p:nvSpPr>
        <p:spPr>
          <a:xfrm rot="14423311">
            <a:off x="1542043" y="-1579322"/>
            <a:ext cx="558553" cy="326452"/>
          </a:xfrm>
          <a:prstGeom prst="parallelogram">
            <a:avLst>
              <a:gd name="adj" fmla="val 55818"/>
            </a:avLst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65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20" name="直接箭头连接符 19"/>
          <p:cNvCxnSpPr>
            <a:stCxn id="17" idx="1"/>
          </p:cNvCxnSpPr>
          <p:nvPr/>
        </p:nvCxnSpPr>
        <p:spPr>
          <a:xfrm flipH="1">
            <a:off x="735631" y="-1412678"/>
            <a:ext cx="164487" cy="16001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727162" y="-1739551"/>
            <a:ext cx="178130" cy="14901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58972" y="-1252659"/>
            <a:ext cx="543740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“0”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3727" y="-1982302"/>
            <a:ext cx="543740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“1”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立方体 18"/>
          <p:cNvSpPr/>
          <p:nvPr/>
        </p:nvSpPr>
        <p:spPr>
          <a:xfrm rot="16200000">
            <a:off x="6164887" y="5264322"/>
            <a:ext cx="1844040" cy="384334"/>
          </a:xfrm>
          <a:prstGeom prst="cube">
            <a:avLst>
              <a:gd name="adj" fmla="val 11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2" name="立方体 21"/>
          <p:cNvSpPr/>
          <p:nvPr/>
        </p:nvSpPr>
        <p:spPr>
          <a:xfrm rot="16200000">
            <a:off x="5042365" y="5260512"/>
            <a:ext cx="1844040" cy="384334"/>
          </a:xfrm>
          <a:prstGeom prst="cube">
            <a:avLst>
              <a:gd name="adj" fmla="val 11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3" name="立方体 22"/>
          <p:cNvSpPr/>
          <p:nvPr/>
        </p:nvSpPr>
        <p:spPr>
          <a:xfrm rot="16200000">
            <a:off x="3746965" y="5263370"/>
            <a:ext cx="1844040" cy="384334"/>
          </a:xfrm>
          <a:prstGeom prst="cube">
            <a:avLst>
              <a:gd name="adj" fmla="val 11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4" name="立方体 23"/>
          <p:cNvSpPr/>
          <p:nvPr/>
        </p:nvSpPr>
        <p:spPr>
          <a:xfrm rot="16200000">
            <a:off x="2534910" y="5285751"/>
            <a:ext cx="1471136" cy="387668"/>
          </a:xfrm>
          <a:prstGeom prst="cube">
            <a:avLst>
              <a:gd name="adj" fmla="val 1181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3235474" y="5532451"/>
            <a:ext cx="81915" cy="80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3235474" y="5858206"/>
            <a:ext cx="81915" cy="80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9" name="立方体 28"/>
          <p:cNvSpPr/>
          <p:nvPr/>
        </p:nvSpPr>
        <p:spPr>
          <a:xfrm rot="16200000">
            <a:off x="584668" y="4710444"/>
            <a:ext cx="1694021" cy="1586389"/>
          </a:xfrm>
          <a:prstGeom prst="cube">
            <a:avLst>
              <a:gd name="adj" fmla="val 1181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234273" y="5511496"/>
            <a:ext cx="1937861" cy="547688"/>
          </a:xfrm>
          <a:prstGeom prst="line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886735" y="5511496"/>
            <a:ext cx="1490663" cy="452438"/>
          </a:xfrm>
          <a:prstGeom prst="line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立方体 31"/>
          <p:cNvSpPr/>
          <p:nvPr/>
        </p:nvSpPr>
        <p:spPr>
          <a:xfrm rot="16200000">
            <a:off x="6834267" y="2310620"/>
            <a:ext cx="1543526" cy="1451134"/>
          </a:xfrm>
          <a:prstGeom prst="cube">
            <a:avLst>
              <a:gd name="adj" fmla="val 1181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3" name="立方体 32"/>
          <p:cNvSpPr/>
          <p:nvPr/>
        </p:nvSpPr>
        <p:spPr>
          <a:xfrm rot="16200000">
            <a:off x="4171726" y="2362055"/>
            <a:ext cx="1719739" cy="1538764"/>
          </a:xfrm>
          <a:prstGeom prst="cube">
            <a:avLst>
              <a:gd name="adj" fmla="val 1181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4" name="立方体 33"/>
          <p:cNvSpPr/>
          <p:nvPr/>
        </p:nvSpPr>
        <p:spPr>
          <a:xfrm rot="16200000">
            <a:off x="1788535" y="2417299"/>
            <a:ext cx="1704499" cy="1486376"/>
          </a:xfrm>
          <a:prstGeom prst="cube">
            <a:avLst>
              <a:gd name="adj" fmla="val 1181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5" name="立方体 34"/>
          <p:cNvSpPr/>
          <p:nvPr/>
        </p:nvSpPr>
        <p:spPr>
          <a:xfrm rot="16200000">
            <a:off x="4361273" y="2393963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6" name="立方体 35"/>
          <p:cNvSpPr/>
          <p:nvPr/>
        </p:nvSpPr>
        <p:spPr>
          <a:xfrm rot="16200000">
            <a:off x="4456523" y="2489213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立方体 36"/>
          <p:cNvSpPr/>
          <p:nvPr/>
        </p:nvSpPr>
        <p:spPr>
          <a:xfrm rot="16200000">
            <a:off x="4551773" y="2584463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 flipH="1">
            <a:off x="1063204" y="2773533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 flipH="1">
            <a:off x="1173218" y="2774009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 flipH="1">
            <a:off x="1286566" y="2772104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 flipH="1">
            <a:off x="1394198" y="2774009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 flipH="1">
            <a:off x="1501354" y="2774009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 flipH="1">
            <a:off x="1605177" y="2772104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0" name="立方体 69"/>
          <p:cNvSpPr/>
          <p:nvPr/>
        </p:nvSpPr>
        <p:spPr>
          <a:xfrm rot="16200000">
            <a:off x="1974749" y="2517788"/>
            <a:ext cx="809149" cy="713423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1" name="立方体 70"/>
          <p:cNvSpPr/>
          <p:nvPr/>
        </p:nvSpPr>
        <p:spPr>
          <a:xfrm rot="16200000">
            <a:off x="2069999" y="2613038"/>
            <a:ext cx="809149" cy="713423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2" name="立方体 71"/>
          <p:cNvSpPr/>
          <p:nvPr/>
        </p:nvSpPr>
        <p:spPr>
          <a:xfrm rot="16200000">
            <a:off x="2165249" y="2708288"/>
            <a:ext cx="809149" cy="713423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3" name="立方体 72"/>
          <p:cNvSpPr/>
          <p:nvPr/>
        </p:nvSpPr>
        <p:spPr>
          <a:xfrm rot="16200000">
            <a:off x="2260499" y="2803538"/>
            <a:ext cx="809149" cy="713423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4" name="立方体 73"/>
          <p:cNvSpPr/>
          <p:nvPr/>
        </p:nvSpPr>
        <p:spPr>
          <a:xfrm rot="16200000">
            <a:off x="2355749" y="2897836"/>
            <a:ext cx="809149" cy="713423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5" name="立方体 74"/>
          <p:cNvSpPr/>
          <p:nvPr/>
        </p:nvSpPr>
        <p:spPr>
          <a:xfrm rot="16200000">
            <a:off x="2450999" y="2994038"/>
            <a:ext cx="809149" cy="713423"/>
          </a:xfrm>
          <a:prstGeom prst="cube">
            <a:avLst>
              <a:gd name="adj" fmla="val 2992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6" name="立方体 75"/>
          <p:cNvSpPr/>
          <p:nvPr/>
        </p:nvSpPr>
        <p:spPr>
          <a:xfrm rot="16200000">
            <a:off x="2552917" y="3126912"/>
            <a:ext cx="809149" cy="713423"/>
          </a:xfrm>
          <a:prstGeom prst="cube">
            <a:avLst>
              <a:gd name="adj" fmla="val 2992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77" name="直接箭头连接符 76"/>
          <p:cNvCxnSpPr>
            <a:endCxn id="76" idx="1"/>
          </p:cNvCxnSpPr>
          <p:nvPr/>
        </p:nvCxnSpPr>
        <p:spPr>
          <a:xfrm>
            <a:off x="1724718" y="3364561"/>
            <a:ext cx="897731" cy="13001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对象 7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38642" y="3104768"/>
          <a:ext cx="675799" cy="78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" r:id="rId10" imgW="774065" imgH="889000" progId="Equation.KSEE3">
                  <p:embed/>
                </p:oleObj>
              </mc:Choice>
              <mc:Fallback>
                <p:oleObj name="" r:id="rId10" imgW="774065" imgH="889000" progId="Equation.KSEE3">
                  <p:embed/>
                  <p:pic>
                    <p:nvPicPr>
                      <p:cNvPr id="0" name="图片 1955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8642" y="3104768"/>
                        <a:ext cx="675799" cy="783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接箭头连接符 78"/>
          <p:cNvCxnSpPr/>
          <p:nvPr/>
        </p:nvCxnSpPr>
        <p:spPr>
          <a:xfrm>
            <a:off x="1666139" y="2824017"/>
            <a:ext cx="663893" cy="34385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70" idx="1"/>
          </p:cNvCxnSpPr>
          <p:nvPr/>
        </p:nvCxnSpPr>
        <p:spPr>
          <a:xfrm>
            <a:off x="1644707" y="2824018"/>
            <a:ext cx="399574" cy="6143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1666139" y="2818303"/>
            <a:ext cx="473393" cy="15668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2" idx="1"/>
          </p:cNvCxnSpPr>
          <p:nvPr/>
        </p:nvCxnSpPr>
        <p:spPr>
          <a:xfrm>
            <a:off x="1666139" y="2829256"/>
            <a:ext cx="568643" cy="24669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74" idx="1"/>
          </p:cNvCxnSpPr>
          <p:nvPr/>
        </p:nvCxnSpPr>
        <p:spPr>
          <a:xfrm>
            <a:off x="1706142" y="2828302"/>
            <a:ext cx="719138" cy="43719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75" idx="0"/>
          </p:cNvCxnSpPr>
          <p:nvPr/>
        </p:nvCxnSpPr>
        <p:spPr>
          <a:xfrm>
            <a:off x="1666139" y="2829256"/>
            <a:ext cx="832961" cy="51101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821522" y="3319792"/>
            <a:ext cx="295751" cy="353378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6" name="立方体 85"/>
          <p:cNvSpPr/>
          <p:nvPr/>
        </p:nvSpPr>
        <p:spPr>
          <a:xfrm rot="16200000">
            <a:off x="4626544" y="2727815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741321" y="2786869"/>
            <a:ext cx="120491" cy="159068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88" name="直接连接符 87"/>
          <p:cNvCxnSpPr>
            <a:endCxn id="87" idx="0"/>
          </p:cNvCxnSpPr>
          <p:nvPr/>
        </p:nvCxnSpPr>
        <p:spPr>
          <a:xfrm flipV="1">
            <a:off x="2821520" y="2786868"/>
            <a:ext cx="1980046" cy="521496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3117273" y="2818303"/>
            <a:ext cx="1752691" cy="501491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117273" y="2962128"/>
            <a:ext cx="1752691" cy="699614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2831522" y="2945936"/>
            <a:ext cx="1970044" cy="740568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flipH="1">
            <a:off x="4741318" y="3108338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 flipH="1">
            <a:off x="4804660" y="3190730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 flipH="1">
            <a:off x="4861810" y="3266453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 flipH="1">
            <a:off x="4925151" y="3345987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 flipH="1">
            <a:off x="5096601" y="2908313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 flipH="1">
            <a:off x="5168515" y="2989752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 flipH="1">
            <a:off x="5256145" y="3081668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9" name="立方体 98"/>
          <p:cNvSpPr/>
          <p:nvPr/>
        </p:nvSpPr>
        <p:spPr>
          <a:xfrm rot="16200000">
            <a:off x="6915707" y="2393487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0" name="立方体 99"/>
          <p:cNvSpPr/>
          <p:nvPr/>
        </p:nvSpPr>
        <p:spPr>
          <a:xfrm rot="16200000">
            <a:off x="7010957" y="2488737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1" name="立方体 100"/>
          <p:cNvSpPr/>
          <p:nvPr/>
        </p:nvSpPr>
        <p:spPr>
          <a:xfrm rot="16200000">
            <a:off x="7106207" y="2583987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2" name="立方体 101"/>
          <p:cNvSpPr/>
          <p:nvPr/>
        </p:nvSpPr>
        <p:spPr>
          <a:xfrm rot="16200000">
            <a:off x="7201457" y="2679237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3" name="立方体 102"/>
          <p:cNvSpPr/>
          <p:nvPr/>
        </p:nvSpPr>
        <p:spPr>
          <a:xfrm rot="16200000">
            <a:off x="7296707" y="2774487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4" name="立方体 103"/>
          <p:cNvSpPr/>
          <p:nvPr/>
        </p:nvSpPr>
        <p:spPr>
          <a:xfrm rot="16200000">
            <a:off x="7391957" y="2869737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5" name="立方体 104"/>
          <p:cNvSpPr/>
          <p:nvPr/>
        </p:nvSpPr>
        <p:spPr>
          <a:xfrm rot="16200000">
            <a:off x="7487207" y="2964987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615795" y="3008802"/>
            <a:ext cx="120491" cy="159068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7" name="立方体 106"/>
          <p:cNvSpPr/>
          <p:nvPr/>
        </p:nvSpPr>
        <p:spPr>
          <a:xfrm rot="16200000">
            <a:off x="4934202" y="3166917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08" name="直接连接符 107"/>
          <p:cNvCxnSpPr>
            <a:endCxn id="120" idx="1"/>
          </p:cNvCxnSpPr>
          <p:nvPr/>
        </p:nvCxnSpPr>
        <p:spPr>
          <a:xfrm flipV="1">
            <a:off x="5222332" y="3188348"/>
            <a:ext cx="2394415" cy="511492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5528085" y="3154773"/>
            <a:ext cx="2221772" cy="546022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20" idx="0"/>
          </p:cNvCxnSpPr>
          <p:nvPr/>
        </p:nvCxnSpPr>
        <p:spPr>
          <a:xfrm flipV="1">
            <a:off x="5528085" y="3011658"/>
            <a:ext cx="2236538" cy="343378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endCxn id="120" idx="0"/>
          </p:cNvCxnSpPr>
          <p:nvPr/>
        </p:nvCxnSpPr>
        <p:spPr>
          <a:xfrm flipV="1">
            <a:off x="5225667" y="3011659"/>
            <a:ext cx="2538956" cy="326231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232335" y="3341701"/>
            <a:ext cx="295751" cy="353378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13" name="文本框 189"/>
          <p:cNvSpPr txBox="1"/>
          <p:nvPr/>
        </p:nvSpPr>
        <p:spPr>
          <a:xfrm>
            <a:off x="1955699" y="2032014"/>
            <a:ext cx="1358741" cy="28853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Volume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90"/>
          <p:cNvSpPr txBox="1"/>
          <p:nvPr/>
        </p:nvSpPr>
        <p:spPr>
          <a:xfrm>
            <a:off x="1897595" y="4028453"/>
            <a:ext cx="1721644" cy="242372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100" b="1" dirty="0">
                <a:solidFill>
                  <a:prstClr val="black"/>
                </a:solidFill>
                <a:latin typeface="Sitka Display" panose="02000505000000020004" charset="0"/>
                <a:cs typeface="Sitka Display" panose="02000505000000020004" charset="0"/>
              </a:rPr>
              <a:t>Combine into 2-D data</a:t>
            </a:r>
            <a:endParaRPr lang="en-US" altLang="zh-CN" sz="1100" b="1" dirty="0">
              <a:solidFill>
                <a:prstClr val="black"/>
              </a:solidFill>
              <a:latin typeface="Sitka Display" panose="02000505000000020004" charset="0"/>
              <a:cs typeface="Sitka Display" panose="02000505000000020004" charset="0"/>
            </a:endParaRPr>
          </a:p>
        </p:txBody>
      </p:sp>
      <p:sp>
        <p:nvSpPr>
          <p:cNvPr id="115" name="文本框 191"/>
          <p:cNvSpPr txBox="1"/>
          <p:nvPr/>
        </p:nvSpPr>
        <p:spPr>
          <a:xfrm>
            <a:off x="4336983" y="1988199"/>
            <a:ext cx="1561148" cy="28853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92"/>
          <p:cNvSpPr txBox="1"/>
          <p:nvPr/>
        </p:nvSpPr>
        <p:spPr>
          <a:xfrm>
            <a:off x="6850934" y="1988199"/>
            <a:ext cx="1797844" cy="28853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8736409" y="3004038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 flipH="1">
            <a:off x="8846422" y="2999275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 flipH="1">
            <a:off x="8959770" y="2993560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16747" y="3011659"/>
            <a:ext cx="295751" cy="353378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21" name="直接连接符 120"/>
          <p:cNvCxnSpPr/>
          <p:nvPr/>
        </p:nvCxnSpPr>
        <p:spPr>
          <a:xfrm flipV="1">
            <a:off x="7616747" y="3089289"/>
            <a:ext cx="1512094" cy="286226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V="1">
            <a:off x="7734857" y="3113102"/>
            <a:ext cx="1441609" cy="261461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7616747" y="2862594"/>
            <a:ext cx="1556861" cy="146209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7912497" y="2898311"/>
            <a:ext cx="1295876" cy="12763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 flipH="1">
            <a:off x="8394937" y="3001180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 flipH="1">
            <a:off x="8504951" y="3001657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 flipH="1">
            <a:off x="8618299" y="2999752"/>
            <a:ext cx="60960" cy="80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8" name="立方体 127"/>
          <p:cNvSpPr/>
          <p:nvPr/>
        </p:nvSpPr>
        <p:spPr>
          <a:xfrm rot="16200000">
            <a:off x="688014" y="4837126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9" name="立方体 128"/>
          <p:cNvSpPr/>
          <p:nvPr/>
        </p:nvSpPr>
        <p:spPr>
          <a:xfrm rot="16200000">
            <a:off x="783264" y="4932376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0" name="立方体 129"/>
          <p:cNvSpPr/>
          <p:nvPr/>
        </p:nvSpPr>
        <p:spPr>
          <a:xfrm rot="16200000">
            <a:off x="878514" y="5027626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1" name="立方体 130"/>
          <p:cNvSpPr/>
          <p:nvPr/>
        </p:nvSpPr>
        <p:spPr>
          <a:xfrm rot="16200000">
            <a:off x="973764" y="5122876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2" name="立方体 131"/>
          <p:cNvSpPr/>
          <p:nvPr/>
        </p:nvSpPr>
        <p:spPr>
          <a:xfrm rot="16200000">
            <a:off x="1069014" y="5218126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3" name="立方体 132"/>
          <p:cNvSpPr/>
          <p:nvPr/>
        </p:nvSpPr>
        <p:spPr>
          <a:xfrm rot="16200000">
            <a:off x="1164264" y="5313376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4" name="立方体 133"/>
          <p:cNvSpPr/>
          <p:nvPr/>
        </p:nvSpPr>
        <p:spPr>
          <a:xfrm rot="16200000">
            <a:off x="1259514" y="5408626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5" name="立方体 134"/>
          <p:cNvSpPr/>
          <p:nvPr/>
        </p:nvSpPr>
        <p:spPr>
          <a:xfrm rot="16200000">
            <a:off x="1354764" y="5503876"/>
            <a:ext cx="809149" cy="713423"/>
          </a:xfrm>
          <a:prstGeom prst="cube">
            <a:avLst>
              <a:gd name="adj" fmla="val 2992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6" name="文本框 216"/>
          <p:cNvSpPr txBox="1"/>
          <p:nvPr/>
        </p:nvSpPr>
        <p:spPr>
          <a:xfrm>
            <a:off x="676582" y="4372306"/>
            <a:ext cx="1510665" cy="28853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16th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380958" y="6119667"/>
            <a:ext cx="1785461" cy="145733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409055" y="5497209"/>
            <a:ext cx="1766888" cy="489109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116288" y="5497208"/>
            <a:ext cx="1273969" cy="479584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2081996" y="6124428"/>
            <a:ext cx="1298734" cy="140970"/>
          </a:xfrm>
          <a:prstGeom prst="line">
            <a:avLst/>
          </a:prstGeom>
          <a:ln w="28575" cmpd="sng">
            <a:solidFill>
              <a:srgbClr val="FE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172131" y="5979649"/>
            <a:ext cx="208598" cy="133826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0800000" scaled="0"/>
          </a:gradFill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166416" y="4789500"/>
            <a:ext cx="208598" cy="133826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0800000" scaled="0"/>
          </a:gradFill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43" name="直接连接符 142"/>
          <p:cNvCxnSpPr/>
          <p:nvPr/>
        </p:nvCxnSpPr>
        <p:spPr>
          <a:xfrm flipV="1">
            <a:off x="1449538" y="4790929"/>
            <a:ext cx="1902619" cy="27146"/>
          </a:xfrm>
          <a:prstGeom prst="line">
            <a:avLst/>
          </a:prstGeom>
          <a:ln w="28575" cmpd="sng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736113" y="4782832"/>
            <a:ext cx="2446020" cy="6668"/>
          </a:xfrm>
          <a:prstGeom prst="line">
            <a:avLst/>
          </a:prstGeom>
          <a:ln w="28575" cmpd="sng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V="1">
            <a:off x="1734333" y="4923327"/>
            <a:ext cx="1646396" cy="216694"/>
          </a:xfrm>
          <a:prstGeom prst="line">
            <a:avLst/>
          </a:prstGeom>
          <a:ln w="28575" cmpd="sng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1653372" y="4923328"/>
            <a:ext cx="1528763" cy="135731"/>
          </a:xfrm>
          <a:prstGeom prst="line">
            <a:avLst/>
          </a:prstGeom>
          <a:ln w="28575" cmpd="sng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3172131" y="5361000"/>
            <a:ext cx="208598" cy="133826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0800000" scaled="0"/>
          </a:gradFill>
          <a:ln w="28575" cmpd="dbl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1902927" y="5275753"/>
            <a:ext cx="1469708" cy="69056"/>
          </a:xfrm>
          <a:prstGeom prst="line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224269" y="5291945"/>
            <a:ext cx="1938814" cy="62389"/>
          </a:xfrm>
          <a:prstGeom prst="line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 flipH="1">
            <a:off x="3236902" y="5023340"/>
            <a:ext cx="81915" cy="80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 flipH="1">
            <a:off x="3236902" y="5184788"/>
            <a:ext cx="81915" cy="80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3235474" y="5693900"/>
            <a:ext cx="81915" cy="80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53" name="文本框 238"/>
          <p:cNvSpPr txBox="1"/>
          <p:nvPr/>
        </p:nvSpPr>
        <p:spPr>
          <a:xfrm>
            <a:off x="2484981" y="4397062"/>
            <a:ext cx="1690535" cy="507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4578975" y="4605192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4578975" y="4957140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 flipH="1">
            <a:off x="4578975" y="5323854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 flipH="1">
            <a:off x="4578975" y="6085854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59" name="直接箭头连接符 158"/>
          <p:cNvCxnSpPr>
            <a:stCxn id="142" idx="3"/>
          </p:cNvCxnSpPr>
          <p:nvPr/>
        </p:nvCxnSpPr>
        <p:spPr>
          <a:xfrm flipV="1">
            <a:off x="3375015" y="4721396"/>
            <a:ext cx="1101566" cy="1352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3385491" y="4861891"/>
            <a:ext cx="1059180" cy="11820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3375017" y="4782833"/>
            <a:ext cx="1076801" cy="6448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3318819" y="4797597"/>
            <a:ext cx="1148239" cy="10868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3325487" y="4792834"/>
            <a:ext cx="1122521" cy="4295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25" idx="3"/>
          </p:cNvCxnSpPr>
          <p:nvPr/>
        </p:nvCxnSpPr>
        <p:spPr>
          <a:xfrm flipV="1">
            <a:off x="3305483" y="4797595"/>
            <a:ext cx="1123474" cy="8039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3325485" y="4793310"/>
            <a:ext cx="1128236" cy="2662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42" idx="3"/>
          </p:cNvCxnSpPr>
          <p:nvPr/>
        </p:nvCxnSpPr>
        <p:spPr>
          <a:xfrm>
            <a:off x="3375017" y="4856652"/>
            <a:ext cx="1069181" cy="2028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50" idx="2"/>
          </p:cNvCxnSpPr>
          <p:nvPr/>
        </p:nvCxnSpPr>
        <p:spPr>
          <a:xfrm>
            <a:off x="3318819" y="5063821"/>
            <a:ext cx="1106329" cy="385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1" idx="2"/>
          </p:cNvCxnSpPr>
          <p:nvPr/>
        </p:nvCxnSpPr>
        <p:spPr>
          <a:xfrm flipV="1">
            <a:off x="3318818" y="5121447"/>
            <a:ext cx="1115854" cy="1038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41" idx="3"/>
          </p:cNvCxnSpPr>
          <p:nvPr/>
        </p:nvCxnSpPr>
        <p:spPr>
          <a:xfrm flipV="1">
            <a:off x="3380730" y="5164310"/>
            <a:ext cx="1044416" cy="8824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7" idx="3"/>
          </p:cNvCxnSpPr>
          <p:nvPr/>
        </p:nvCxnSpPr>
        <p:spPr>
          <a:xfrm flipV="1">
            <a:off x="3380731" y="5137640"/>
            <a:ext cx="1026319" cy="2905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3380731" y="6043942"/>
            <a:ext cx="1038225" cy="1409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42" idx="3"/>
          </p:cNvCxnSpPr>
          <p:nvPr/>
        </p:nvCxnSpPr>
        <p:spPr>
          <a:xfrm>
            <a:off x="3375014" y="4856650"/>
            <a:ext cx="1040130" cy="11811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47" idx="3"/>
          </p:cNvCxnSpPr>
          <p:nvPr/>
        </p:nvCxnSpPr>
        <p:spPr>
          <a:xfrm>
            <a:off x="3380729" y="5428150"/>
            <a:ext cx="1047274" cy="674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25" idx="2"/>
          </p:cNvCxnSpPr>
          <p:nvPr/>
        </p:nvCxnSpPr>
        <p:spPr>
          <a:xfrm>
            <a:off x="3317389" y="5572930"/>
            <a:ext cx="1087755" cy="5410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52" idx="2"/>
          </p:cNvCxnSpPr>
          <p:nvPr/>
        </p:nvCxnSpPr>
        <p:spPr>
          <a:xfrm>
            <a:off x="3317388" y="5734380"/>
            <a:ext cx="1104900" cy="40290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3380253" y="5431960"/>
            <a:ext cx="10401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41" idx="3"/>
          </p:cNvCxnSpPr>
          <p:nvPr/>
        </p:nvCxnSpPr>
        <p:spPr>
          <a:xfrm flipV="1">
            <a:off x="3380731" y="5499112"/>
            <a:ext cx="1022985" cy="5476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42" idx="3"/>
          </p:cNvCxnSpPr>
          <p:nvPr/>
        </p:nvCxnSpPr>
        <p:spPr>
          <a:xfrm>
            <a:off x="3375014" y="4856653"/>
            <a:ext cx="1024890" cy="5129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>
            <a:off x="3321674" y="5068582"/>
            <a:ext cx="1074420" cy="3314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28" idx="2"/>
          </p:cNvCxnSpPr>
          <p:nvPr/>
        </p:nvCxnSpPr>
        <p:spPr>
          <a:xfrm flipV="1">
            <a:off x="3317388" y="5472444"/>
            <a:ext cx="1071086" cy="4262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 flipH="1">
            <a:off x="4654698" y="5628177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 flipH="1">
            <a:off x="4654698" y="5774862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3" name="椭圆 182"/>
          <p:cNvSpPr/>
          <p:nvPr/>
        </p:nvSpPr>
        <p:spPr>
          <a:xfrm flipH="1">
            <a:off x="4654698" y="5939168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4" name="文本框 279"/>
          <p:cNvSpPr txBox="1"/>
          <p:nvPr/>
        </p:nvSpPr>
        <p:spPr>
          <a:xfrm>
            <a:off x="4075185" y="4264867"/>
            <a:ext cx="1383506" cy="28853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FC-Layer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椭圆 184"/>
          <p:cNvSpPr/>
          <p:nvPr/>
        </p:nvSpPr>
        <p:spPr>
          <a:xfrm flipH="1">
            <a:off x="5881995" y="4600905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 flipH="1">
            <a:off x="5881995" y="4952855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7" name="椭圆 186"/>
          <p:cNvSpPr/>
          <p:nvPr/>
        </p:nvSpPr>
        <p:spPr>
          <a:xfrm flipH="1">
            <a:off x="5881995" y="5319567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8" name="椭圆 187"/>
          <p:cNvSpPr/>
          <p:nvPr/>
        </p:nvSpPr>
        <p:spPr>
          <a:xfrm flipH="1">
            <a:off x="5881995" y="6081567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9" name="椭圆 188"/>
          <p:cNvSpPr/>
          <p:nvPr/>
        </p:nvSpPr>
        <p:spPr>
          <a:xfrm flipH="1">
            <a:off x="5957718" y="5622462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 flipH="1">
            <a:off x="5957718" y="5770576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91" name="椭圆 190"/>
          <p:cNvSpPr/>
          <p:nvPr/>
        </p:nvSpPr>
        <p:spPr>
          <a:xfrm flipH="1">
            <a:off x="5957718" y="5934882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92" name="文本框 287"/>
          <p:cNvSpPr txBox="1"/>
          <p:nvPr/>
        </p:nvSpPr>
        <p:spPr>
          <a:xfrm>
            <a:off x="5302443" y="4270617"/>
            <a:ext cx="1376318" cy="288538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FC-Layer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直接箭头连接符 192"/>
          <p:cNvCxnSpPr/>
          <p:nvPr/>
        </p:nvCxnSpPr>
        <p:spPr>
          <a:xfrm flipV="1">
            <a:off x="3470264" y="4793312"/>
            <a:ext cx="979170" cy="1585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4879490" y="4698535"/>
            <a:ext cx="88249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4879490" y="4762353"/>
            <a:ext cx="844391" cy="2667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23" idx="3"/>
          </p:cNvCxnSpPr>
          <p:nvPr/>
        </p:nvCxnSpPr>
        <p:spPr>
          <a:xfrm flipV="1">
            <a:off x="4861390" y="4810932"/>
            <a:ext cx="876300" cy="6472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4847580" y="4845222"/>
            <a:ext cx="897731" cy="13249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4869011" y="5054772"/>
            <a:ext cx="898684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>
            <a:off x="4879964" y="4704250"/>
            <a:ext cx="872490" cy="3543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4869011" y="5085253"/>
            <a:ext cx="887254" cy="3786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4847581" y="5111923"/>
            <a:ext cx="904875" cy="10491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endCxn id="22" idx="1"/>
          </p:cNvCxnSpPr>
          <p:nvPr/>
        </p:nvCxnSpPr>
        <p:spPr>
          <a:xfrm flipV="1">
            <a:off x="4869963" y="5455299"/>
            <a:ext cx="907256" cy="7043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23" idx="3"/>
            <a:endCxn id="22" idx="1"/>
          </p:cNvCxnSpPr>
          <p:nvPr/>
        </p:nvCxnSpPr>
        <p:spPr>
          <a:xfrm flipV="1">
            <a:off x="4861393" y="5455297"/>
            <a:ext cx="915829" cy="28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4860438" y="5059533"/>
            <a:ext cx="876300" cy="3619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4898538" y="4716635"/>
            <a:ext cx="857250" cy="6715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>
            <a:off x="4868534" y="6174910"/>
            <a:ext cx="87249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4876154" y="5466252"/>
            <a:ext cx="860584" cy="7248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4883774" y="5096680"/>
            <a:ext cx="857250" cy="10401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>
            <a:off x="4895204" y="4727110"/>
            <a:ext cx="830580" cy="13754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 flipH="1">
            <a:off x="6983085" y="4599477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1" name="椭圆 210"/>
          <p:cNvSpPr/>
          <p:nvPr/>
        </p:nvSpPr>
        <p:spPr>
          <a:xfrm flipH="1">
            <a:off x="6983085" y="4951425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2" name="椭圆 211"/>
          <p:cNvSpPr/>
          <p:nvPr/>
        </p:nvSpPr>
        <p:spPr>
          <a:xfrm flipH="1">
            <a:off x="6983085" y="5318139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3" name="椭圆 212"/>
          <p:cNvSpPr/>
          <p:nvPr/>
        </p:nvSpPr>
        <p:spPr>
          <a:xfrm flipH="1">
            <a:off x="6983085" y="6080139"/>
            <a:ext cx="208598" cy="212884"/>
          </a:xfrm>
          <a:prstGeom prst="ellipse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4" name="椭圆 213"/>
          <p:cNvSpPr/>
          <p:nvPr/>
        </p:nvSpPr>
        <p:spPr>
          <a:xfrm flipH="1">
            <a:off x="7058808" y="5622462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 flipH="1">
            <a:off x="7058808" y="5769147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 flipH="1">
            <a:off x="7058808" y="5933453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7" name="文本框 315"/>
          <p:cNvSpPr txBox="1"/>
          <p:nvPr/>
        </p:nvSpPr>
        <p:spPr>
          <a:xfrm>
            <a:off x="6546536" y="4270617"/>
            <a:ext cx="1253014" cy="28853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 FC-Layer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椭圆 217"/>
          <p:cNvSpPr/>
          <p:nvPr/>
        </p:nvSpPr>
        <p:spPr>
          <a:xfrm flipH="1">
            <a:off x="6262518" y="5397672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 flipH="1">
            <a:off x="6393487" y="5400530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 flipH="1">
            <a:off x="6547792" y="5397672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 flipH="1">
            <a:off x="6678760" y="5400530"/>
            <a:ext cx="57150" cy="6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 flipH="1">
            <a:off x="7929870" y="5291945"/>
            <a:ext cx="208598" cy="2128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7307888" y="4717585"/>
            <a:ext cx="602933" cy="6057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>
            <a:off x="7294075" y="5083822"/>
            <a:ext cx="601980" cy="2857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7253596" y="5426248"/>
            <a:ext cx="657225" cy="290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7285979" y="5491015"/>
            <a:ext cx="643890" cy="6629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 flipV="1">
            <a:off x="7305029" y="5475775"/>
            <a:ext cx="598170" cy="449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326"/>
          <p:cNvSpPr txBox="1"/>
          <p:nvPr/>
        </p:nvSpPr>
        <p:spPr>
          <a:xfrm>
            <a:off x="7710794" y="5622463"/>
            <a:ext cx="868204" cy="507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文本框 327"/>
          <p:cNvSpPr txBox="1"/>
          <p:nvPr/>
        </p:nvSpPr>
        <p:spPr>
          <a:xfrm>
            <a:off x="8225622" y="4845936"/>
            <a:ext cx="1442491" cy="1384991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BandGap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</a:rPr>
              <a:t>=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0.8895942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1.2304895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1.2039482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2.3049857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文本框 338"/>
          <p:cNvSpPr txBox="1"/>
          <p:nvPr/>
        </p:nvSpPr>
        <p:spPr>
          <a:xfrm>
            <a:off x="658632" y="2451325"/>
            <a:ext cx="1227455" cy="288538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Structure</a:t>
            </a:r>
            <a:endParaRPr lang="en-US" altLang="zh-CN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41013" y="-1677671"/>
            <a:ext cx="512332" cy="461665"/>
          </a:xfrm>
          <a:prstGeom prst="rect">
            <a:avLst/>
          </a:prstGeom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64725" y="2021650"/>
            <a:ext cx="457086" cy="461665"/>
          </a:xfrm>
          <a:prstGeom prst="rect">
            <a:avLst/>
          </a:prstGeom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83168" y="2916647"/>
          <a:ext cx="961074" cy="96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12" imgW="21945600" imgH="21945600" progId="Equation.DSMT4">
                  <p:embed/>
                </p:oleObj>
              </mc:Choice>
              <mc:Fallback>
                <p:oleObj name="Equation" r:id="rId12" imgW="21945600" imgH="21945600" progId="Equation.DSMT4">
                  <p:embed/>
                  <p:pic>
                    <p:nvPicPr>
                      <p:cNvPr id="0" name="图片 19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68" y="2916647"/>
                        <a:ext cx="961074" cy="96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矩形 229"/>
          <p:cNvSpPr/>
          <p:nvPr/>
        </p:nvSpPr>
        <p:spPr>
          <a:xfrm>
            <a:off x="211794" y="6378509"/>
            <a:ext cx="8885807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en-US" b="1" dirty="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Figure 2.</a:t>
            </a:r>
            <a:r>
              <a:rPr lang="en-US" dirty="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(a) Descriptors of 2D doped </a:t>
            </a:r>
            <a:r>
              <a:rPr lang="en-US" dirty="0" err="1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graphene</a:t>
            </a:r>
            <a:r>
              <a:rPr lang="en-US" dirty="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systems. (b) A convolutional neural network for the 2D doped </a:t>
            </a:r>
            <a:r>
              <a:rPr lang="en-US" dirty="0" err="1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graphene</a:t>
            </a:r>
            <a:r>
              <a:rPr lang="en-US" dirty="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systems. </a:t>
            </a:r>
            <a:endParaRPr lang="en-US" sz="1600" dirty="0">
              <a:ea typeface="SimSun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D33D-21EA-0E4A-974B-A5C4F5C4EAC4}" type="slidenum">
              <a:rPr lang="en-US" smtClean="0"/>
            </a:fld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95" y="1156459"/>
            <a:ext cx="1214438" cy="73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33" y="1156460"/>
            <a:ext cx="1215286" cy="73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96" y="1156460"/>
            <a:ext cx="1213580" cy="73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75" y="1156460"/>
            <a:ext cx="1227351" cy="73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94" y="1974824"/>
            <a:ext cx="1237981" cy="74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33" y="1974825"/>
            <a:ext cx="1223963" cy="74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96" y="1974826"/>
            <a:ext cx="1213580" cy="74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76" y="1974825"/>
            <a:ext cx="1227350" cy="74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306286" y="3068373"/>
            <a:ext cx="6994566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S1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Examples of equivalent structures obtained by translating the particular structures along their lattice axis or inversion around their symmetry axis for 4 × 4 system.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立方体 5"/>
          <p:cNvSpPr/>
          <p:nvPr/>
        </p:nvSpPr>
        <p:spPr>
          <a:xfrm>
            <a:off x="616745" y="989648"/>
            <a:ext cx="447199" cy="750570"/>
          </a:xfrm>
          <a:prstGeom prst="cube">
            <a:avLst>
              <a:gd name="adj" fmla="val 6420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" name="立方体 2"/>
          <p:cNvSpPr/>
          <p:nvPr/>
        </p:nvSpPr>
        <p:spPr>
          <a:xfrm>
            <a:off x="2122170" y="903923"/>
            <a:ext cx="879634" cy="836295"/>
          </a:xfrm>
          <a:prstGeom prst="cube">
            <a:avLst>
              <a:gd name="adj" fmla="val 29015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3404395" y="903923"/>
            <a:ext cx="879634" cy="836295"/>
          </a:xfrm>
          <a:prstGeom prst="cube">
            <a:avLst>
              <a:gd name="adj" fmla="val 29015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6838475" y="263844"/>
            <a:ext cx="253365" cy="2238851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7482365" y="265749"/>
            <a:ext cx="253365" cy="2238851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85348" y="1205866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5348" y="1205866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>
            <a:stCxn id="6" idx="4"/>
          </p:cNvCxnSpPr>
          <p:nvPr/>
        </p:nvCxnSpPr>
        <p:spPr>
          <a:xfrm>
            <a:off x="1035368" y="1379221"/>
            <a:ext cx="283845" cy="19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7" idx="4"/>
            <a:endCxn id="50" idx="2"/>
          </p:cNvCxnSpPr>
          <p:nvPr/>
        </p:nvCxnSpPr>
        <p:spPr>
          <a:xfrm flipV="1">
            <a:off x="1754030" y="1384936"/>
            <a:ext cx="336233" cy="95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126230" y="1393190"/>
            <a:ext cx="340360" cy="31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814729" y="1395096"/>
            <a:ext cx="304800" cy="142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543584" y="1367790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688365" y="1359219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6271737" y="706756"/>
            <a:ext cx="244793" cy="1365885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516530" y="1389222"/>
            <a:ext cx="321945" cy="285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101840" y="1386840"/>
            <a:ext cx="380365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立方体 46"/>
          <p:cNvSpPr/>
          <p:nvPr/>
        </p:nvSpPr>
        <p:spPr>
          <a:xfrm>
            <a:off x="1319214" y="989648"/>
            <a:ext cx="475774" cy="751523"/>
          </a:xfrm>
          <a:prstGeom prst="cube">
            <a:avLst>
              <a:gd name="adj" fmla="val 8608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953068" y="1379220"/>
            <a:ext cx="450533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2923" y="1740218"/>
            <a:ext cx="581025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altLang="zh-CN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213961" y="1741170"/>
            <a:ext cx="666750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795145" y="1790065"/>
            <a:ext cx="1346200" cy="28257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Res_Block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41733" y="2469686"/>
            <a:ext cx="940118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263844"/>
            <a:ext cx="266738" cy="346247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165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6887" y="1920144"/>
            <a:ext cx="1394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61"/>
          <p:cNvSpPr txBox="1"/>
          <p:nvPr/>
        </p:nvSpPr>
        <p:spPr>
          <a:xfrm>
            <a:off x="7409255" y="2469512"/>
            <a:ext cx="940118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327"/>
          <p:cNvSpPr txBox="1"/>
          <p:nvPr/>
        </p:nvSpPr>
        <p:spPr>
          <a:xfrm>
            <a:off x="8106534" y="703267"/>
            <a:ext cx="1442491" cy="136190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BandGap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0.8895942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1.2304895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1.2039482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2.3049857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715" y="4494287"/>
            <a:ext cx="9160669" cy="3462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p>
            <a:pPr defTabSz="685165"/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Figure.S2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residual convolutional network (RCN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5061110" y="903923"/>
            <a:ext cx="879634" cy="836295"/>
          </a:xfrm>
          <a:prstGeom prst="cube">
            <a:avLst>
              <a:gd name="adj" fmla="val 29015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823109" y="1381125"/>
            <a:ext cx="44862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36570" y="1790065"/>
            <a:ext cx="1346200" cy="28257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algn="ctr"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Res_Block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85665" y="1783080"/>
            <a:ext cx="1346200" cy="28257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algn="ctr"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Res_Block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792720" y="1386840"/>
            <a:ext cx="380365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箭头连接符 34"/>
          <p:cNvCxnSpPr/>
          <p:nvPr/>
        </p:nvCxnSpPr>
        <p:spPr>
          <a:xfrm>
            <a:off x="3035935" y="2503805"/>
            <a:ext cx="22542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立方体 67"/>
          <p:cNvSpPr/>
          <p:nvPr/>
        </p:nvSpPr>
        <p:spPr>
          <a:xfrm>
            <a:off x="176690" y="2084705"/>
            <a:ext cx="447199" cy="761048"/>
          </a:xfrm>
          <a:prstGeom prst="cube">
            <a:avLst>
              <a:gd name="adj" fmla="val 12779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809309" y="2084706"/>
            <a:ext cx="475774" cy="751523"/>
          </a:xfrm>
          <a:prstGeom prst="cube">
            <a:avLst>
              <a:gd name="adj" fmla="val 10009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2162810" y="2096771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9" name="立方体 78"/>
          <p:cNvSpPr/>
          <p:nvPr/>
        </p:nvSpPr>
        <p:spPr>
          <a:xfrm>
            <a:off x="1731329" y="1123951"/>
            <a:ext cx="447199" cy="761048"/>
          </a:xfrm>
          <a:prstGeom prst="cube">
            <a:avLst>
              <a:gd name="adj" fmla="val 12779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0" name="立方体 79"/>
          <p:cNvSpPr/>
          <p:nvPr/>
        </p:nvSpPr>
        <p:spPr>
          <a:xfrm>
            <a:off x="3796030" y="2087881"/>
            <a:ext cx="475774" cy="751523"/>
          </a:xfrm>
          <a:prstGeom prst="cube">
            <a:avLst>
              <a:gd name="adj" fmla="val 9342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立方体 80"/>
          <p:cNvSpPr/>
          <p:nvPr/>
        </p:nvSpPr>
        <p:spPr>
          <a:xfrm>
            <a:off x="4436905" y="2091691"/>
            <a:ext cx="475774" cy="751523"/>
          </a:xfrm>
          <a:prstGeom prst="cube">
            <a:avLst>
              <a:gd name="adj" fmla="val 10276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7" name="手杖形箭头 86"/>
          <p:cNvSpPr/>
          <p:nvPr/>
        </p:nvSpPr>
        <p:spPr>
          <a:xfrm>
            <a:off x="3399155" y="1553210"/>
            <a:ext cx="2572385" cy="804545"/>
          </a:xfrm>
          <a:prstGeom prst="uturnArrow">
            <a:avLst>
              <a:gd name="adj1" fmla="val 4171"/>
              <a:gd name="adj2" fmla="val 5998"/>
              <a:gd name="adj3" fmla="val 11049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0486" y="2857817"/>
            <a:ext cx="659606" cy="19235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800" b="1">
                <a:solidFill>
                  <a:prstClr val="black"/>
                </a:solidFill>
                <a:latin typeface="Times New Roman" panose="02020603050405020304" pitchFamily="18" charset="0"/>
              </a:rPr>
              <a:t>Input  layer</a:t>
            </a:r>
            <a:endParaRPr lang="en-US" altLang="zh-CN" sz="8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2601595" y="2499360"/>
            <a:ext cx="216535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249045" y="2493645"/>
            <a:ext cx="23431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4231640" y="2484755"/>
            <a:ext cx="20510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4892994" y="2484755"/>
            <a:ext cx="204311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063875" y="2877185"/>
            <a:ext cx="671830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Out_Layer</a:t>
            </a:r>
            <a:endParaRPr lang="en-US" altLang="zh-CN" sz="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735705" y="1766570"/>
            <a:ext cx="2979420" cy="1622425"/>
          </a:xfrm>
          <a:prstGeom prst="rect">
            <a:avLst/>
          </a:prstGeom>
          <a:noFill/>
          <a:ln w="28575" cmpd="dbl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94690" y="1788795"/>
            <a:ext cx="3034030" cy="1600200"/>
          </a:xfrm>
          <a:prstGeom prst="rect">
            <a:avLst/>
          </a:prstGeom>
          <a:noFill/>
          <a:ln w="28575" cmpd="dbl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1070" y="1814195"/>
            <a:ext cx="1979930" cy="28257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165"/>
            <a:r>
              <a:rPr lang="en-US" altLang="zh-CN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Convolution Block</a:t>
            </a:r>
            <a:endParaRPr lang="en-US" altLang="zh-C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231640" y="1765935"/>
            <a:ext cx="1572260" cy="28257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165"/>
            <a:r>
              <a:rPr lang="en-US" altLang="zh-CN" sz="1400" b="1" dirty="0" smtClean="0">
                <a:solidFill>
                  <a:srgbClr val="FFC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400" b="1" baseline="30000" dirty="0" smtClean="0">
                <a:solidFill>
                  <a:srgbClr val="FFC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400" b="1" dirty="0" smtClean="0">
                <a:solidFill>
                  <a:srgbClr val="FFC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Identity Block</a:t>
            </a:r>
            <a:endParaRPr lang="en-US" altLang="zh-CN" sz="1400" b="1" dirty="0">
              <a:solidFill>
                <a:srgbClr val="FFC000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7316" y="1080295"/>
            <a:ext cx="279562" cy="346247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165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55"/>
          <p:cNvSpPr txBox="1"/>
          <p:nvPr/>
        </p:nvSpPr>
        <p:spPr>
          <a:xfrm>
            <a:off x="694690" y="2848610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715" y="4506987"/>
            <a:ext cx="9160669" cy="3462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p>
            <a:pPr defTabSz="685165"/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Figure.S2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residual convolutional network (RCN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22745" y="1765935"/>
            <a:ext cx="2944495" cy="1622425"/>
          </a:xfrm>
          <a:prstGeom prst="rect">
            <a:avLst/>
          </a:prstGeom>
          <a:noFill/>
          <a:ln w="28575" cmpd="dbl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89140" y="1765935"/>
            <a:ext cx="1946275" cy="28257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algn="ctr" defTabSz="685165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400" b="1" baseline="30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Identity Block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55"/>
          <p:cNvSpPr txBox="1"/>
          <p:nvPr/>
        </p:nvSpPr>
        <p:spPr>
          <a:xfrm>
            <a:off x="1618249" y="924949"/>
            <a:ext cx="855106" cy="22098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1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右箭头 11"/>
          <p:cNvSpPr/>
          <p:nvPr/>
        </p:nvSpPr>
        <p:spPr>
          <a:xfrm>
            <a:off x="363220" y="1426210"/>
            <a:ext cx="1368425" cy="567055"/>
          </a:xfrm>
          <a:prstGeom prst="bentArrow">
            <a:avLst>
              <a:gd name="adj1" fmla="val 5263"/>
              <a:gd name="adj2" fmla="val 7110"/>
              <a:gd name="adj3" fmla="val 13213"/>
              <a:gd name="adj4" fmla="val 12318"/>
            </a:avLst>
          </a:prstGeom>
          <a:solidFill>
            <a:srgbClr val="4C4C4C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483044" y="2089786"/>
            <a:ext cx="475774" cy="751523"/>
          </a:xfrm>
          <a:prstGeom prst="cube">
            <a:avLst>
              <a:gd name="adj" fmla="val 10009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79120" y="2489835"/>
            <a:ext cx="23431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928495" y="2493645"/>
            <a:ext cx="23431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778125" y="2374900"/>
            <a:ext cx="285750" cy="2571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7" idx="0"/>
            <a:endCxn id="27" idx="4"/>
          </p:cNvCxnSpPr>
          <p:nvPr/>
        </p:nvCxnSpPr>
        <p:spPr>
          <a:xfrm>
            <a:off x="2921000" y="2374900"/>
            <a:ext cx="0" cy="2571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55"/>
          <p:cNvSpPr txBox="1"/>
          <p:nvPr/>
        </p:nvSpPr>
        <p:spPr>
          <a:xfrm>
            <a:off x="1359535" y="2848610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55"/>
          <p:cNvSpPr txBox="1"/>
          <p:nvPr/>
        </p:nvSpPr>
        <p:spPr>
          <a:xfrm>
            <a:off x="1986280" y="2861310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778125" y="2503805"/>
            <a:ext cx="28575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55"/>
          <p:cNvSpPr txBox="1"/>
          <p:nvPr/>
        </p:nvSpPr>
        <p:spPr>
          <a:xfrm>
            <a:off x="2601595" y="2646680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772150" y="2361565"/>
            <a:ext cx="285750" cy="2571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772150" y="2489835"/>
            <a:ext cx="28575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915025" y="2361565"/>
            <a:ext cx="0" cy="2571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立方体 81"/>
          <p:cNvSpPr/>
          <p:nvPr/>
        </p:nvSpPr>
        <p:spPr>
          <a:xfrm>
            <a:off x="5078414" y="2093913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5554345" y="2484755"/>
            <a:ext cx="217805" cy="5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55"/>
          <p:cNvSpPr txBox="1"/>
          <p:nvPr/>
        </p:nvSpPr>
        <p:spPr>
          <a:xfrm>
            <a:off x="3728720" y="2861310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55"/>
          <p:cNvSpPr txBox="1"/>
          <p:nvPr/>
        </p:nvSpPr>
        <p:spPr>
          <a:xfrm>
            <a:off x="4323715" y="2877185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55"/>
          <p:cNvSpPr txBox="1"/>
          <p:nvPr/>
        </p:nvSpPr>
        <p:spPr>
          <a:xfrm>
            <a:off x="5005705" y="2877185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立方体 47"/>
          <p:cNvSpPr/>
          <p:nvPr/>
        </p:nvSpPr>
        <p:spPr>
          <a:xfrm>
            <a:off x="3212465" y="2096771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3620770" y="2484755"/>
            <a:ext cx="197485" cy="5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右箭头 31"/>
          <p:cNvSpPr/>
          <p:nvPr/>
        </p:nvSpPr>
        <p:spPr>
          <a:xfrm rot="5400000">
            <a:off x="2110105" y="1499235"/>
            <a:ext cx="932815" cy="786130"/>
          </a:xfrm>
          <a:prstGeom prst="bentArrow">
            <a:avLst>
              <a:gd name="adj1" fmla="val 4884"/>
              <a:gd name="adj2" fmla="val 6746"/>
              <a:gd name="adj3" fmla="val 8443"/>
              <a:gd name="adj4" fmla="val 711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014085" y="2493645"/>
            <a:ext cx="217805" cy="5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立方体 74"/>
          <p:cNvSpPr/>
          <p:nvPr/>
        </p:nvSpPr>
        <p:spPr>
          <a:xfrm>
            <a:off x="6783070" y="2126616"/>
            <a:ext cx="475774" cy="751523"/>
          </a:xfrm>
          <a:prstGeom prst="cube">
            <a:avLst>
              <a:gd name="adj" fmla="val 9342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7423945" y="2130426"/>
            <a:ext cx="475774" cy="751523"/>
          </a:xfrm>
          <a:prstGeom prst="cube">
            <a:avLst>
              <a:gd name="adj" fmla="val 10276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4" name="手杖形箭头 93"/>
          <p:cNvSpPr/>
          <p:nvPr/>
        </p:nvSpPr>
        <p:spPr>
          <a:xfrm>
            <a:off x="6386195" y="1591945"/>
            <a:ext cx="2572385" cy="804545"/>
          </a:xfrm>
          <a:prstGeom prst="uturnArrow">
            <a:avLst>
              <a:gd name="adj1" fmla="val 4171"/>
              <a:gd name="adj2" fmla="val 5998"/>
              <a:gd name="adj3" fmla="val 11049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7218680" y="2523490"/>
            <a:ext cx="20510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880034" y="2523490"/>
            <a:ext cx="204311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050915" y="2915920"/>
            <a:ext cx="671830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Out_Layer</a:t>
            </a:r>
            <a:endParaRPr lang="en-US" altLang="zh-CN" sz="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759190" y="2400300"/>
            <a:ext cx="285750" cy="2571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8759190" y="2528570"/>
            <a:ext cx="28575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8902065" y="2400300"/>
            <a:ext cx="0" cy="2571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立方体 121"/>
          <p:cNvSpPr/>
          <p:nvPr/>
        </p:nvSpPr>
        <p:spPr>
          <a:xfrm>
            <a:off x="8065454" y="2132648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8541385" y="2523490"/>
            <a:ext cx="217805" cy="5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55"/>
          <p:cNvSpPr txBox="1"/>
          <p:nvPr/>
        </p:nvSpPr>
        <p:spPr>
          <a:xfrm>
            <a:off x="6715760" y="2900045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文本框 55"/>
          <p:cNvSpPr txBox="1"/>
          <p:nvPr/>
        </p:nvSpPr>
        <p:spPr>
          <a:xfrm>
            <a:off x="7310755" y="2915920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文本框 55"/>
          <p:cNvSpPr txBox="1"/>
          <p:nvPr/>
        </p:nvSpPr>
        <p:spPr>
          <a:xfrm>
            <a:off x="7992745" y="2915920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立方体 127"/>
          <p:cNvSpPr/>
          <p:nvPr/>
        </p:nvSpPr>
        <p:spPr>
          <a:xfrm>
            <a:off x="6199505" y="2135506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>
            <a:off x="6607810" y="2523490"/>
            <a:ext cx="197485" cy="5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9044940" y="2528570"/>
            <a:ext cx="217805" cy="5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55"/>
          <p:cNvSpPr txBox="1"/>
          <p:nvPr/>
        </p:nvSpPr>
        <p:spPr>
          <a:xfrm>
            <a:off x="5589905" y="2632075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55"/>
          <p:cNvSpPr txBox="1"/>
          <p:nvPr/>
        </p:nvSpPr>
        <p:spPr>
          <a:xfrm>
            <a:off x="8582025" y="2632075"/>
            <a:ext cx="723265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Add_Layer</a:t>
            </a:r>
            <a:endParaRPr lang="en-US" altLang="zh-CN" sz="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9227185" y="2114551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 flipV="1">
            <a:off x="9667240" y="2484755"/>
            <a:ext cx="489585" cy="139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093835" y="2887345"/>
            <a:ext cx="671830" cy="1898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defTabSz="685165"/>
            <a:r>
              <a:rPr lang="en-US" altLang="zh-CN" sz="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Out_Layer</a:t>
            </a:r>
            <a:endParaRPr lang="en-US" altLang="zh-CN" sz="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07315" y="925195"/>
            <a:ext cx="9764395" cy="2632710"/>
          </a:xfrm>
          <a:prstGeom prst="rect">
            <a:avLst/>
          </a:prstGeom>
          <a:noFill/>
          <a:ln w="28575" cmpd="dbl">
            <a:solidFill>
              <a:srgbClr val="2207C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4067810" y="925195"/>
            <a:ext cx="1946275" cy="28257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algn="ctr" defTabSz="685165"/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Res_Block</a:t>
            </a:r>
            <a:endParaRPr lang="en-US" altLang="zh-CN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立方体 5"/>
          <p:cNvSpPr/>
          <p:nvPr/>
        </p:nvSpPr>
        <p:spPr>
          <a:xfrm>
            <a:off x="616745" y="989648"/>
            <a:ext cx="447199" cy="750570"/>
          </a:xfrm>
          <a:prstGeom prst="cube">
            <a:avLst>
              <a:gd name="adj" fmla="val 6420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" name="立方体 2"/>
          <p:cNvSpPr/>
          <p:nvPr/>
        </p:nvSpPr>
        <p:spPr>
          <a:xfrm>
            <a:off x="3705225" y="903923"/>
            <a:ext cx="879634" cy="836295"/>
          </a:xfrm>
          <a:prstGeom prst="cube">
            <a:avLst>
              <a:gd name="adj" fmla="val 29015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5186840" y="903923"/>
            <a:ext cx="879634" cy="836295"/>
          </a:xfrm>
          <a:prstGeom prst="cube">
            <a:avLst>
              <a:gd name="adj" fmla="val 29015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6838475" y="263844"/>
            <a:ext cx="253365" cy="2238851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7749065" y="273369"/>
            <a:ext cx="253365" cy="2238851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85348" y="1205866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5348" y="1205866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>
            <a:stCxn id="6" idx="4"/>
          </p:cNvCxnSpPr>
          <p:nvPr/>
        </p:nvCxnSpPr>
        <p:spPr>
          <a:xfrm>
            <a:off x="1035368" y="1379221"/>
            <a:ext cx="283845" cy="19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7" idx="4"/>
            <a:endCxn id="50" idx="2"/>
          </p:cNvCxnSpPr>
          <p:nvPr/>
        </p:nvCxnSpPr>
        <p:spPr>
          <a:xfrm flipV="1">
            <a:off x="1754030" y="1384936"/>
            <a:ext cx="336233" cy="95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345306" y="1384935"/>
            <a:ext cx="340043" cy="333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882039" y="1390651"/>
            <a:ext cx="304800" cy="142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693444" y="1358265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794410" y="1361124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6271737" y="706756"/>
            <a:ext cx="244793" cy="1365885"/>
          </a:xfrm>
          <a:prstGeom prst="cube">
            <a:avLst>
              <a:gd name="adj" fmla="val 27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516530" y="1389222"/>
            <a:ext cx="321945" cy="285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091839" y="1383508"/>
            <a:ext cx="248126" cy="428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534752" y="1392080"/>
            <a:ext cx="214313" cy="142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354254" y="1361124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1885" y="1358265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8002429" y="1385889"/>
            <a:ext cx="133826" cy="333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立方体 46"/>
          <p:cNvSpPr/>
          <p:nvPr/>
        </p:nvSpPr>
        <p:spPr>
          <a:xfrm>
            <a:off x="1319214" y="989648"/>
            <a:ext cx="475774" cy="751523"/>
          </a:xfrm>
          <a:prstGeom prst="cube">
            <a:avLst>
              <a:gd name="adj" fmla="val 8608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2090262" y="988696"/>
            <a:ext cx="475774" cy="751523"/>
          </a:xfrm>
          <a:prstGeom prst="cube">
            <a:avLst>
              <a:gd name="adj" fmla="val 8608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2" name="立方体 51"/>
          <p:cNvSpPr/>
          <p:nvPr/>
        </p:nvSpPr>
        <p:spPr>
          <a:xfrm>
            <a:off x="2887981" y="936307"/>
            <a:ext cx="447199" cy="761048"/>
          </a:xfrm>
          <a:prstGeom prst="cube">
            <a:avLst>
              <a:gd name="adj" fmla="val 6420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2818925" y="989648"/>
            <a:ext cx="475774" cy="751523"/>
          </a:xfrm>
          <a:prstGeom prst="cube">
            <a:avLst>
              <a:gd name="adj" fmla="val 8608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53" name="直接箭头连接符 52"/>
          <p:cNvCxnSpPr>
            <a:endCxn id="51" idx="2"/>
          </p:cNvCxnSpPr>
          <p:nvPr/>
        </p:nvCxnSpPr>
        <p:spPr>
          <a:xfrm>
            <a:off x="2526030" y="1382555"/>
            <a:ext cx="292894" cy="333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254693" y="1375410"/>
            <a:ext cx="450533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2923" y="1740218"/>
            <a:ext cx="581025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altLang="zh-CN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213961" y="1741170"/>
            <a:ext cx="666750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672477" y="1741171"/>
            <a:ext cx="717947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05227" y="1741170"/>
            <a:ext cx="741521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823109" y="1381125"/>
            <a:ext cx="44862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86840" y="1741170"/>
            <a:ext cx="741521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41733" y="2469686"/>
            <a:ext cx="940118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手杖形箭头 65"/>
          <p:cNvSpPr/>
          <p:nvPr/>
        </p:nvSpPr>
        <p:spPr>
          <a:xfrm>
            <a:off x="806292" y="593408"/>
            <a:ext cx="2357438" cy="342900"/>
          </a:xfrm>
          <a:prstGeom prst="uturnArrow">
            <a:avLst>
              <a:gd name="adj1" fmla="val 5833"/>
              <a:gd name="adj2" fmla="val 13541"/>
              <a:gd name="adj3" fmla="val 21316"/>
              <a:gd name="adj4" fmla="val 43750"/>
              <a:gd name="adj5" fmla="val 9263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8" name="立方体 67"/>
          <p:cNvSpPr/>
          <p:nvPr/>
        </p:nvSpPr>
        <p:spPr>
          <a:xfrm>
            <a:off x="266225" y="3251835"/>
            <a:ext cx="447199" cy="761048"/>
          </a:xfrm>
          <a:prstGeom prst="cube">
            <a:avLst>
              <a:gd name="adj" fmla="val 12779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1035369" y="3251836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6" name="立方体 75"/>
          <p:cNvSpPr/>
          <p:nvPr/>
        </p:nvSpPr>
        <p:spPr>
          <a:xfrm>
            <a:off x="1794987" y="3261361"/>
            <a:ext cx="475774" cy="751523"/>
          </a:xfrm>
          <a:prstGeom prst="cube">
            <a:avLst>
              <a:gd name="adj" fmla="val 5005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2526030" y="3261361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9" name="立方体 78"/>
          <p:cNvSpPr/>
          <p:nvPr/>
        </p:nvSpPr>
        <p:spPr>
          <a:xfrm>
            <a:off x="3327084" y="3162301"/>
            <a:ext cx="447199" cy="761048"/>
          </a:xfrm>
          <a:prstGeom prst="cube">
            <a:avLst>
              <a:gd name="adj" fmla="val 12779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0" name="立方体 79"/>
          <p:cNvSpPr/>
          <p:nvPr/>
        </p:nvSpPr>
        <p:spPr>
          <a:xfrm>
            <a:off x="3907155" y="3261361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立方体 80"/>
          <p:cNvSpPr/>
          <p:nvPr/>
        </p:nvSpPr>
        <p:spPr>
          <a:xfrm>
            <a:off x="4584860" y="3261361"/>
            <a:ext cx="475774" cy="751523"/>
          </a:xfrm>
          <a:prstGeom prst="cube">
            <a:avLst>
              <a:gd name="adj" fmla="val 5005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2" name="立方体 81"/>
          <p:cNvSpPr/>
          <p:nvPr/>
        </p:nvSpPr>
        <p:spPr>
          <a:xfrm>
            <a:off x="5258754" y="3247073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4" name="立方体 83"/>
          <p:cNvSpPr/>
          <p:nvPr/>
        </p:nvSpPr>
        <p:spPr>
          <a:xfrm>
            <a:off x="6301265" y="3025617"/>
            <a:ext cx="447199" cy="761048"/>
          </a:xfrm>
          <a:prstGeom prst="cube">
            <a:avLst>
              <a:gd name="adj" fmla="val 12779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5" name="立方体 84"/>
          <p:cNvSpPr/>
          <p:nvPr/>
        </p:nvSpPr>
        <p:spPr>
          <a:xfrm>
            <a:off x="6153627" y="3133726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6" name="手杖形箭头 85"/>
          <p:cNvSpPr/>
          <p:nvPr/>
        </p:nvSpPr>
        <p:spPr>
          <a:xfrm>
            <a:off x="616744" y="2790825"/>
            <a:ext cx="2857500" cy="342900"/>
          </a:xfrm>
          <a:prstGeom prst="uturnArrow">
            <a:avLst>
              <a:gd name="adj1" fmla="val 5833"/>
              <a:gd name="adj2" fmla="val 13541"/>
              <a:gd name="adj3" fmla="val 21316"/>
              <a:gd name="adj4" fmla="val 43750"/>
              <a:gd name="adj5" fmla="val 9263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7" name="手杖形箭头 86"/>
          <p:cNvSpPr/>
          <p:nvPr/>
        </p:nvSpPr>
        <p:spPr>
          <a:xfrm>
            <a:off x="3558065" y="2790825"/>
            <a:ext cx="2856071" cy="342900"/>
          </a:xfrm>
          <a:prstGeom prst="uturnArrow">
            <a:avLst>
              <a:gd name="adj1" fmla="val 4166"/>
              <a:gd name="adj2" fmla="val 12500"/>
              <a:gd name="adj3" fmla="val 16212"/>
              <a:gd name="adj4" fmla="val 43750"/>
              <a:gd name="adj5" fmla="val 488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109813" y="2963228"/>
            <a:ext cx="728186" cy="88582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3" name="立方体 82"/>
          <p:cNvSpPr/>
          <p:nvPr/>
        </p:nvSpPr>
        <p:spPr>
          <a:xfrm>
            <a:off x="6040755" y="3247073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294698" y="3084673"/>
            <a:ext cx="542925" cy="800576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8" name="立方体 77"/>
          <p:cNvSpPr/>
          <p:nvPr/>
        </p:nvSpPr>
        <p:spPr>
          <a:xfrm>
            <a:off x="3242310" y="3251836"/>
            <a:ext cx="475774" cy="751523"/>
          </a:xfrm>
          <a:prstGeom prst="cube">
            <a:avLst>
              <a:gd name="adj" fmla="val 13413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46686" y="4012882"/>
            <a:ext cx="659606" cy="19235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800" b="1">
                <a:solidFill>
                  <a:prstClr val="black"/>
                </a:solidFill>
                <a:latin typeface="Times New Roman" panose="02020603050405020304" pitchFamily="18" charset="0"/>
              </a:rPr>
              <a:t>Input  layer</a:t>
            </a:r>
            <a:endParaRPr lang="en-US" altLang="zh-CN" sz="8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662715" y="4012882"/>
            <a:ext cx="831056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 Layer</a:t>
            </a:r>
            <a:endParaRPr lang="en-US" altLang="zh-CN" sz="1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2953228" y="3639504"/>
            <a:ext cx="301466" cy="619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93521" y="3645695"/>
            <a:ext cx="301466" cy="619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733903" y="3658078"/>
            <a:ext cx="301466" cy="619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4307682" y="3633788"/>
            <a:ext cx="277178" cy="57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702845" y="3622834"/>
            <a:ext cx="204311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5060634" y="3642360"/>
            <a:ext cx="204311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681188" y="3642361"/>
            <a:ext cx="359569" cy="476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248852" y="3651886"/>
            <a:ext cx="277178" cy="57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140033" y="4012882"/>
            <a:ext cx="634250" cy="53091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Layer</a:t>
            </a:r>
            <a:endParaRPr lang="en-US" altLang="zh-CN" sz="1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6680360" y="3618072"/>
            <a:ext cx="484823" cy="476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7187565" y="3591879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297580" y="3592355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410927" y="3590450"/>
            <a:ext cx="56674" cy="56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3" name="手杖形箭头 122"/>
          <p:cNvSpPr/>
          <p:nvPr/>
        </p:nvSpPr>
        <p:spPr>
          <a:xfrm>
            <a:off x="6451284" y="2790350"/>
            <a:ext cx="2856071" cy="248603"/>
          </a:xfrm>
          <a:prstGeom prst="uturnArrow">
            <a:avLst>
              <a:gd name="adj1" fmla="val 4166"/>
              <a:gd name="adj2" fmla="val 12500"/>
              <a:gd name="adj3" fmla="val 16212"/>
              <a:gd name="adj4" fmla="val 43750"/>
              <a:gd name="adj5" fmla="val 488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871914" y="2921318"/>
            <a:ext cx="3003709" cy="1622477"/>
          </a:xfrm>
          <a:prstGeom prst="rect">
            <a:avLst/>
          </a:prstGeom>
          <a:noFill/>
          <a:ln w="28575" cmpd="dbl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70573" y="2943701"/>
            <a:ext cx="3033713" cy="1600094"/>
          </a:xfrm>
          <a:prstGeom prst="rect">
            <a:avLst/>
          </a:prstGeom>
          <a:noFill/>
          <a:ln w="28575" cmpd="dbl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493521" y="2943702"/>
            <a:ext cx="1326356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165"/>
            <a:r>
              <a:rPr lang="en-US" altLang="zh-CN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CB</a:t>
            </a:r>
            <a:endParaRPr lang="en-US" altLang="zh-C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307681" y="2921317"/>
            <a:ext cx="131897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165"/>
            <a:r>
              <a:rPr lang="en-US" altLang="zh-CN" sz="1400" b="1" dirty="0" smtClean="0">
                <a:solidFill>
                  <a:srgbClr val="FFC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400" b="1" baseline="30000" dirty="0" smtClean="0">
                <a:solidFill>
                  <a:srgbClr val="FFC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1400" b="1" dirty="0" smtClean="0">
                <a:solidFill>
                  <a:srgbClr val="FFC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CB</a:t>
            </a:r>
            <a:endParaRPr lang="en-US" altLang="zh-CN" sz="1400" b="1" dirty="0">
              <a:solidFill>
                <a:srgbClr val="FFC000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686" y="4658752"/>
            <a:ext cx="9160669" cy="6232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165"/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Figure.S3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concatenate convolutional network (CCN). (a) The whole architecture of the CCN. (b) The detail about the connection between two concatenate blocks (CBs).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263844"/>
            <a:ext cx="266738" cy="346247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165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" y="2502695"/>
            <a:ext cx="279562" cy="346247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pPr defTabSz="685165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55"/>
          <p:cNvSpPr txBox="1"/>
          <p:nvPr/>
        </p:nvSpPr>
        <p:spPr>
          <a:xfrm>
            <a:off x="1985011" y="1741171"/>
            <a:ext cx="666750" cy="5001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4667" y="1870614"/>
            <a:ext cx="1394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/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61"/>
          <p:cNvSpPr txBox="1"/>
          <p:nvPr/>
        </p:nvSpPr>
        <p:spPr>
          <a:xfrm>
            <a:off x="7505140" y="2480307"/>
            <a:ext cx="940118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FC-Layer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138"/>
          <p:cNvSpPr txBox="1"/>
          <p:nvPr/>
        </p:nvSpPr>
        <p:spPr>
          <a:xfrm>
            <a:off x="7451994" y="2921318"/>
            <a:ext cx="131897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685165"/>
            <a:r>
              <a:rPr lang="en-US" altLang="zh-CN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400" b="1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CB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55"/>
          <p:cNvSpPr txBox="1"/>
          <p:nvPr/>
        </p:nvSpPr>
        <p:spPr>
          <a:xfrm>
            <a:off x="844184" y="4009779"/>
            <a:ext cx="855106" cy="22313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55"/>
          <p:cNvSpPr txBox="1"/>
          <p:nvPr/>
        </p:nvSpPr>
        <p:spPr>
          <a:xfrm>
            <a:off x="2368263" y="4014635"/>
            <a:ext cx="855106" cy="22313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91"/>
          <p:cNvSpPr txBox="1"/>
          <p:nvPr/>
        </p:nvSpPr>
        <p:spPr>
          <a:xfrm>
            <a:off x="4512951" y="4014635"/>
            <a:ext cx="831056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 Layer</a:t>
            </a:r>
            <a:endParaRPr lang="en-US" altLang="zh-CN" sz="1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文本框 109"/>
          <p:cNvSpPr txBox="1"/>
          <p:nvPr/>
        </p:nvSpPr>
        <p:spPr>
          <a:xfrm>
            <a:off x="6011535" y="4014635"/>
            <a:ext cx="634250" cy="53091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Layer</a:t>
            </a:r>
            <a:endParaRPr lang="en-US" altLang="zh-CN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55"/>
          <p:cNvSpPr txBox="1"/>
          <p:nvPr/>
        </p:nvSpPr>
        <p:spPr>
          <a:xfrm>
            <a:off x="3832649" y="4011532"/>
            <a:ext cx="855106" cy="22313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55"/>
          <p:cNvSpPr txBox="1"/>
          <p:nvPr/>
        </p:nvSpPr>
        <p:spPr>
          <a:xfrm>
            <a:off x="5154701" y="4016388"/>
            <a:ext cx="855106" cy="22313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en-US" altLang="zh-CN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endParaRPr lang="en-US" altLang="zh-CN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327"/>
          <p:cNvSpPr txBox="1"/>
          <p:nvPr/>
        </p:nvSpPr>
        <p:spPr>
          <a:xfrm>
            <a:off x="8106534" y="703267"/>
            <a:ext cx="1442491" cy="1361909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165"/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BandGap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0.8895942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1.2304895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1.2039482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2.3049857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165"/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C4C4C"/>
      </a:dk2>
      <a:lt2>
        <a:srgbClr val="F1B82D"/>
      </a:lt2>
      <a:accent1>
        <a:srgbClr val="66666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8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2380</Words>
  <Application>WPS 演示</Application>
  <PresentationFormat>全屏显示(16:9)</PresentationFormat>
  <Paragraphs>213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33" baseType="lpstr">
      <vt:lpstr>Arial</vt:lpstr>
      <vt:lpstr>SimSun</vt:lpstr>
      <vt:lpstr>Wingdings</vt:lpstr>
      <vt:lpstr>Book Antiqua</vt:lpstr>
      <vt:lpstr>Cambria Math</vt:lpstr>
      <vt:lpstr>Arial</vt:lpstr>
      <vt:lpstr>Helvetica</vt:lpstr>
      <vt:lpstr>Times New Roman</vt:lpstr>
      <vt:lpstr>Times New Roman</vt:lpstr>
      <vt:lpstr>Calibri</vt:lpstr>
      <vt:lpstr>Sitka Display</vt:lpstr>
      <vt:lpstr>Microsoft YaHei</vt:lpstr>
      <vt:lpstr>Arial Unicode MS</vt:lpstr>
      <vt:lpstr>SimHei</vt:lpstr>
      <vt:lpstr>Calibri Light</vt:lpstr>
      <vt:lpstr>Calibri</vt:lpstr>
      <vt:lpstr>Office Theme</vt:lpstr>
      <vt:lpstr>Office 主题</vt:lpstr>
      <vt:lpstr>1_Office 主题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Equation.KSEE3</vt:lpstr>
      <vt:lpstr>Deep Learning Bandgaps of Topologically Doped Graphene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 VanSciver</dc:creator>
  <cp:lastModifiedBy>Woody</cp:lastModifiedBy>
  <cp:revision>533</cp:revision>
  <dcterms:created xsi:type="dcterms:W3CDTF">2014-06-09T16:21:00Z</dcterms:created>
  <dcterms:modified xsi:type="dcterms:W3CDTF">2018-06-15T16:54:58Z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