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47A"/>
    <a:srgbClr val="F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2.xml"/><Relationship Id="rId12" Type="http://schemas.openxmlformats.org/officeDocument/2006/relationships/oleObject" Target="../embeddings/oleObject8.bin"/><Relationship Id="rId11" Type="http://schemas.openxmlformats.org/officeDocument/2006/relationships/oleObject" Target="../embeddings/oleObject7.bin"/><Relationship Id="rId10" Type="http://schemas.openxmlformats.org/officeDocument/2006/relationships/oleObject" Target="../embeddings/oleObject6.bin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wmf"/><Relationship Id="rId6" Type="http://schemas.openxmlformats.org/officeDocument/2006/relationships/oleObject" Target="../embeddings/oleObject1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1.bin"/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立方体 5"/>
          <p:cNvSpPr/>
          <p:nvPr/>
        </p:nvSpPr>
        <p:spPr>
          <a:xfrm>
            <a:off x="2754630" y="874395"/>
            <a:ext cx="1068070" cy="1947545"/>
          </a:xfrm>
          <a:prstGeom prst="cube">
            <a:avLst>
              <a:gd name="adj" fmla="val 6420"/>
            </a:avLst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1790065" y="1582420"/>
            <a:ext cx="1388110" cy="2136140"/>
          </a:xfrm>
          <a:prstGeom prst="cube">
            <a:avLst>
              <a:gd name="adj" fmla="val 26440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1716405" y="1645920"/>
            <a:ext cx="1388110" cy="2136140"/>
          </a:xfrm>
          <a:prstGeom prst="cube">
            <a:avLst>
              <a:gd name="adj" fmla="val 26440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立方体 3"/>
          <p:cNvSpPr/>
          <p:nvPr/>
        </p:nvSpPr>
        <p:spPr>
          <a:xfrm>
            <a:off x="1294130" y="1833880"/>
            <a:ext cx="1631315" cy="2381885"/>
          </a:xfrm>
          <a:prstGeom prst="cube">
            <a:avLst>
              <a:gd name="adj" fmla="val 37057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15795" y="4301490"/>
            <a:ext cx="426720" cy="27432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77335" y="4301490"/>
            <a:ext cx="426720" cy="27432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915795" y="4722495"/>
            <a:ext cx="426720" cy="274320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292985" y="4301490"/>
            <a:ext cx="13125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Training dataset</a:t>
            </a:r>
            <a:endParaRPr lang="en-US" altLang="zh-CN" sz="1200" b="1"/>
          </a:p>
        </p:txBody>
      </p:sp>
      <p:sp>
        <p:nvSpPr>
          <p:cNvPr id="16" name="文本框 15"/>
          <p:cNvSpPr txBox="1"/>
          <p:nvPr/>
        </p:nvSpPr>
        <p:spPr>
          <a:xfrm>
            <a:off x="4504055" y="4301490"/>
            <a:ext cx="210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Cross-Validation dataset</a:t>
            </a:r>
            <a:endParaRPr lang="en-US" altLang="zh-CN" sz="1200" b="1"/>
          </a:p>
        </p:txBody>
      </p:sp>
      <p:sp>
        <p:nvSpPr>
          <p:cNvPr id="17" name="文本框 16"/>
          <p:cNvSpPr txBox="1"/>
          <p:nvPr/>
        </p:nvSpPr>
        <p:spPr>
          <a:xfrm>
            <a:off x="2292985" y="4721225"/>
            <a:ext cx="13125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Test dataset</a:t>
            </a:r>
            <a:endParaRPr lang="en-US" altLang="zh-CN" sz="1200" b="1"/>
          </a:p>
        </p:txBody>
      </p:sp>
      <p:sp>
        <p:nvSpPr>
          <p:cNvPr id="18" name="矩形 17"/>
          <p:cNvSpPr/>
          <p:nvPr/>
        </p:nvSpPr>
        <p:spPr>
          <a:xfrm>
            <a:off x="4077335" y="4722495"/>
            <a:ext cx="426720" cy="27432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504055" y="4722495"/>
            <a:ext cx="16446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Extra-test dataset</a:t>
            </a:r>
            <a:endParaRPr lang="en-US" altLang="zh-CN" sz="1200" b="1"/>
          </a:p>
        </p:txBody>
      </p:sp>
      <p:sp>
        <p:nvSpPr>
          <p:cNvPr id="25" name="立方体 24"/>
          <p:cNvSpPr/>
          <p:nvPr/>
        </p:nvSpPr>
        <p:spPr>
          <a:xfrm>
            <a:off x="5568315" y="874395"/>
            <a:ext cx="1068070" cy="1947545"/>
          </a:xfrm>
          <a:prstGeom prst="cube">
            <a:avLst>
              <a:gd name="adj" fmla="val 6420"/>
            </a:avLst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立方体 25"/>
          <p:cNvSpPr/>
          <p:nvPr/>
        </p:nvSpPr>
        <p:spPr>
          <a:xfrm>
            <a:off x="4603750" y="1582420"/>
            <a:ext cx="1388110" cy="2136140"/>
          </a:xfrm>
          <a:prstGeom prst="cube">
            <a:avLst>
              <a:gd name="adj" fmla="val 26440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立方体 26"/>
          <p:cNvSpPr/>
          <p:nvPr/>
        </p:nvSpPr>
        <p:spPr>
          <a:xfrm>
            <a:off x="4530090" y="1645920"/>
            <a:ext cx="1388110" cy="2136140"/>
          </a:xfrm>
          <a:prstGeom prst="cube">
            <a:avLst>
              <a:gd name="adj" fmla="val 26440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立方体 27"/>
          <p:cNvSpPr/>
          <p:nvPr/>
        </p:nvSpPr>
        <p:spPr>
          <a:xfrm>
            <a:off x="4107815" y="1833880"/>
            <a:ext cx="1631315" cy="2381885"/>
          </a:xfrm>
          <a:prstGeom prst="cube">
            <a:avLst>
              <a:gd name="adj" fmla="val 37057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786130" y="4636770"/>
            <a:ext cx="6019800" cy="7620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792605" y="4288155"/>
            <a:ext cx="0" cy="708660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087120" y="4301490"/>
            <a:ext cx="779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/>
              <a:t>Train </a:t>
            </a:r>
            <a:endParaRPr lang="en-US" altLang="zh-CN" sz="1600" b="1"/>
          </a:p>
        </p:txBody>
      </p:sp>
      <p:sp>
        <p:nvSpPr>
          <p:cNvPr id="36" name="文本框 35"/>
          <p:cNvSpPr txBox="1"/>
          <p:nvPr/>
        </p:nvSpPr>
        <p:spPr>
          <a:xfrm>
            <a:off x="1087120" y="4691380"/>
            <a:ext cx="5962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/>
              <a:t>Test</a:t>
            </a:r>
            <a:r>
              <a:rPr lang="en-US" altLang="zh-CN" sz="1200" b="1"/>
              <a:t> </a:t>
            </a:r>
            <a:endParaRPr lang="en-US" altLang="zh-CN" sz="1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2901950" y="1297940"/>
            <a:ext cx="1783080" cy="33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27705" y="1297940"/>
            <a:ext cx="1130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Weight layer</a:t>
            </a:r>
            <a:endParaRPr lang="en-US" altLang="zh-CN" sz="1400" b="1"/>
          </a:p>
        </p:txBody>
      </p:sp>
      <p:sp>
        <p:nvSpPr>
          <p:cNvPr id="17" name="矩形 16"/>
          <p:cNvSpPr/>
          <p:nvPr/>
        </p:nvSpPr>
        <p:spPr>
          <a:xfrm>
            <a:off x="3023235" y="1939290"/>
            <a:ext cx="1536065" cy="33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23235" y="1969770"/>
            <a:ext cx="16300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Weight layer</a:t>
            </a:r>
            <a:r>
              <a:rPr lang="en-US" altLang="zh-CN" sz="900" b="1"/>
              <a:t>(BottleNeck)</a:t>
            </a:r>
            <a:endParaRPr lang="en-US" altLang="zh-CN" sz="900" b="1"/>
          </a:p>
        </p:txBody>
      </p:sp>
      <p:sp>
        <p:nvSpPr>
          <p:cNvPr id="21" name="矩形 20"/>
          <p:cNvSpPr/>
          <p:nvPr/>
        </p:nvSpPr>
        <p:spPr>
          <a:xfrm>
            <a:off x="2900680" y="2580005"/>
            <a:ext cx="1783080" cy="33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216910" y="2580005"/>
            <a:ext cx="1130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Weight layer</a:t>
            </a:r>
            <a:endParaRPr lang="en-US" altLang="zh-CN" sz="1400" b="1"/>
          </a:p>
        </p:txBody>
      </p:sp>
      <p:sp>
        <p:nvSpPr>
          <p:cNvPr id="24" name="矩形 23"/>
          <p:cNvSpPr/>
          <p:nvPr/>
        </p:nvSpPr>
        <p:spPr>
          <a:xfrm>
            <a:off x="3199130" y="3260725"/>
            <a:ext cx="1189355" cy="33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258820" y="3260725"/>
            <a:ext cx="1130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Concatenate</a:t>
            </a:r>
            <a:endParaRPr lang="en-US" altLang="zh-CN" sz="1400" b="1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3779520" y="706120"/>
            <a:ext cx="5080" cy="5918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789045" y="1634490"/>
            <a:ext cx="8255" cy="310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790950" y="2275840"/>
            <a:ext cx="8255" cy="310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784600" y="2950210"/>
            <a:ext cx="8255" cy="310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799205" y="3597275"/>
            <a:ext cx="3175" cy="501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779520" y="3597275"/>
            <a:ext cx="476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elu</a:t>
            </a:r>
            <a:endParaRPr lang="en-US" altLang="zh-CN" sz="1400" b="1"/>
          </a:p>
        </p:txBody>
      </p:sp>
      <p:sp>
        <p:nvSpPr>
          <p:cNvPr id="33" name="文本框 32"/>
          <p:cNvSpPr txBox="1"/>
          <p:nvPr/>
        </p:nvSpPr>
        <p:spPr>
          <a:xfrm>
            <a:off x="3805555" y="2279650"/>
            <a:ext cx="476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elu</a:t>
            </a:r>
            <a:endParaRPr lang="en-US" altLang="zh-CN" sz="1400" b="1"/>
          </a:p>
        </p:txBody>
      </p:sp>
      <p:sp>
        <p:nvSpPr>
          <p:cNvPr id="34" name="文本框 33"/>
          <p:cNvSpPr txBox="1"/>
          <p:nvPr/>
        </p:nvSpPr>
        <p:spPr>
          <a:xfrm>
            <a:off x="3805555" y="1663065"/>
            <a:ext cx="476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elu</a:t>
            </a:r>
            <a:endParaRPr lang="en-US" altLang="zh-CN" sz="1400" b="1"/>
          </a:p>
        </p:txBody>
      </p:sp>
      <p:sp>
        <p:nvSpPr>
          <p:cNvPr id="40" name="上弧形箭头 39"/>
          <p:cNvSpPr/>
          <p:nvPr/>
        </p:nvSpPr>
        <p:spPr>
          <a:xfrm rot="4800000">
            <a:off x="3328035" y="1656715"/>
            <a:ext cx="2821305" cy="1062355"/>
          </a:xfrm>
          <a:prstGeom prst="curvedDownArrow">
            <a:avLst>
              <a:gd name="adj1" fmla="val 13496"/>
              <a:gd name="adj2" fmla="val 33499"/>
              <a:gd name="adj3" fmla="val 24114"/>
            </a:avLst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45235" y="1600200"/>
            <a:ext cx="1009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29815" y="2303780"/>
          <a:ext cx="49403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355600" imgH="203200" progId="Equation.KSEE3">
                  <p:embed/>
                </p:oleObj>
              </mc:Choice>
              <mc:Fallback>
                <p:oleObj name="" r:id="rId3" imgW="3556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9815" y="2303780"/>
                        <a:ext cx="494030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31060" y="3638550"/>
          <a:ext cx="1482725" cy="22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1346200" imgH="203200" progId="Equation.KSEE3">
                  <p:embed/>
                </p:oleObj>
              </mc:Choice>
              <mc:Fallback>
                <p:oleObj name="" r:id="rId5" imgW="13462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1060" y="3638550"/>
                        <a:ext cx="1482725" cy="22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54400" y="913130"/>
          <a:ext cx="232410" cy="233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7" imgW="127000" imgH="127000" progId="Equation.KSEE3">
                  <p:embed/>
                </p:oleObj>
              </mc:Choice>
              <mc:Fallback>
                <p:oleObj name="" r:id="rId7" imgW="127000" imgH="1270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54400" y="913130"/>
                        <a:ext cx="232410" cy="233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06720" y="2188210"/>
          <a:ext cx="23749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" name="" r:id="rId9" imgW="127000" imgH="127000" progId="Equation.KSEE3">
                  <p:embed/>
                </p:oleObj>
              </mc:Choice>
              <mc:Fallback>
                <p:oleObj name="" r:id="rId9" imgW="127000" imgH="1270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720" y="2188210"/>
                        <a:ext cx="237490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43820" y="362521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10" imgW="914400" imgH="215900" progId="Equation.KSEE3">
                  <p:embed/>
                </p:oleObj>
              </mc:Choice>
              <mc:Fallback>
                <p:oleObj name="" r:id="rId10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43820" y="362521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矩形 56"/>
          <p:cNvSpPr/>
          <p:nvPr/>
        </p:nvSpPr>
        <p:spPr>
          <a:xfrm>
            <a:off x="7506970" y="1602105"/>
            <a:ext cx="1783080" cy="33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7832725" y="1602105"/>
            <a:ext cx="1130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Weight layer</a:t>
            </a:r>
            <a:endParaRPr lang="en-US" altLang="zh-CN" sz="1400" b="1"/>
          </a:p>
        </p:txBody>
      </p:sp>
      <p:sp>
        <p:nvSpPr>
          <p:cNvPr id="61" name="矩形 60"/>
          <p:cNvSpPr/>
          <p:nvPr/>
        </p:nvSpPr>
        <p:spPr>
          <a:xfrm>
            <a:off x="9513570" y="2303780"/>
            <a:ext cx="1444625" cy="33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/>
          <p:nvPr/>
        </p:nvCxnSpPr>
        <p:spPr>
          <a:xfrm>
            <a:off x="8380095" y="842645"/>
            <a:ext cx="9525" cy="759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85" idx="0"/>
          </p:cNvCxnSpPr>
          <p:nvPr/>
        </p:nvCxnSpPr>
        <p:spPr>
          <a:xfrm>
            <a:off x="8384540" y="1963420"/>
            <a:ext cx="1905" cy="381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8387080" y="3625215"/>
            <a:ext cx="635" cy="752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8430260" y="3841115"/>
            <a:ext cx="476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elu</a:t>
            </a:r>
            <a:endParaRPr lang="en-US" altLang="zh-CN" sz="1400" b="1"/>
          </a:p>
        </p:txBody>
      </p:sp>
      <p:sp>
        <p:nvSpPr>
          <p:cNvPr id="71" name="文本框 70"/>
          <p:cNvSpPr txBox="1"/>
          <p:nvPr/>
        </p:nvSpPr>
        <p:spPr>
          <a:xfrm>
            <a:off x="10315575" y="2748915"/>
            <a:ext cx="476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elu</a:t>
            </a:r>
            <a:endParaRPr lang="en-US" altLang="zh-CN" sz="1400" b="1"/>
          </a:p>
        </p:txBody>
      </p:sp>
      <p:sp>
        <p:nvSpPr>
          <p:cNvPr id="72" name="文本框 71"/>
          <p:cNvSpPr txBox="1"/>
          <p:nvPr/>
        </p:nvSpPr>
        <p:spPr>
          <a:xfrm>
            <a:off x="8474710" y="1972945"/>
            <a:ext cx="476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elu</a:t>
            </a:r>
            <a:endParaRPr lang="en-US" altLang="zh-CN" sz="1400" b="1"/>
          </a:p>
        </p:txBody>
      </p:sp>
      <p:graphicFrame>
        <p:nvGraphicFramePr>
          <p:cNvPr id="74" name="对象 7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30290" y="1905635"/>
          <a:ext cx="49403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" name="" r:id="rId11" imgW="355600" imgH="203200" progId="Equation.KSEE3">
                  <p:embed/>
                </p:oleObj>
              </mc:Choice>
              <mc:Fallback>
                <p:oleObj name="" r:id="rId11" imgW="3556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30290" y="1905635"/>
                        <a:ext cx="494030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59420" y="1217295"/>
          <a:ext cx="232410" cy="233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" name="" r:id="rId12" imgW="127000" imgH="127000" progId="Equation.KSEE3">
                  <p:embed/>
                </p:oleObj>
              </mc:Choice>
              <mc:Fallback>
                <p:oleObj name="" r:id="rId12" imgW="127000" imgH="1270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59420" y="1217295"/>
                        <a:ext cx="232410" cy="233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矩形 83"/>
          <p:cNvSpPr/>
          <p:nvPr/>
        </p:nvSpPr>
        <p:spPr>
          <a:xfrm>
            <a:off x="7495540" y="2345055"/>
            <a:ext cx="1783080" cy="33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7821295" y="2345055"/>
            <a:ext cx="1130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Weight layer</a:t>
            </a:r>
            <a:endParaRPr lang="en-US" altLang="zh-CN" sz="1400" b="1"/>
          </a:p>
        </p:txBody>
      </p:sp>
      <p:cxnSp>
        <p:nvCxnSpPr>
          <p:cNvPr id="86" name="直接箭头连接符 85"/>
          <p:cNvCxnSpPr>
            <a:endCxn id="93" idx="0"/>
          </p:cNvCxnSpPr>
          <p:nvPr/>
        </p:nvCxnSpPr>
        <p:spPr>
          <a:xfrm>
            <a:off x="8382635" y="2681605"/>
            <a:ext cx="3810" cy="561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上弧形箭头 90"/>
          <p:cNvSpPr/>
          <p:nvPr/>
        </p:nvSpPr>
        <p:spPr>
          <a:xfrm rot="1620000">
            <a:off x="8478520" y="1125220"/>
            <a:ext cx="2086610" cy="714375"/>
          </a:xfrm>
          <a:prstGeom prst="curvedDownArrow">
            <a:avLst>
              <a:gd name="adj1" fmla="val 13496"/>
              <a:gd name="adj2" fmla="val 33499"/>
              <a:gd name="adj3" fmla="val 24114"/>
            </a:avLst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662160" y="2333625"/>
            <a:ext cx="1130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Weight layer</a:t>
            </a:r>
            <a:endParaRPr lang="en-US" altLang="zh-CN" sz="1400" b="1"/>
          </a:p>
        </p:txBody>
      </p:sp>
      <p:sp>
        <p:nvSpPr>
          <p:cNvPr id="93" name="椭圆 92"/>
          <p:cNvSpPr/>
          <p:nvPr/>
        </p:nvSpPr>
        <p:spPr>
          <a:xfrm>
            <a:off x="8195310" y="3243580"/>
            <a:ext cx="381635" cy="3816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4" name="直接连接符 93"/>
          <p:cNvCxnSpPr>
            <a:stCxn id="93" idx="2"/>
            <a:endCxn id="93" idx="6"/>
          </p:cNvCxnSpPr>
          <p:nvPr/>
        </p:nvCxnSpPr>
        <p:spPr>
          <a:xfrm>
            <a:off x="8195310" y="3434715"/>
            <a:ext cx="3816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93" idx="4"/>
            <a:endCxn id="93" idx="0"/>
          </p:cNvCxnSpPr>
          <p:nvPr/>
        </p:nvCxnSpPr>
        <p:spPr>
          <a:xfrm flipV="1">
            <a:off x="8386445" y="3243580"/>
            <a:ext cx="0" cy="381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上弧形箭头 95"/>
          <p:cNvSpPr/>
          <p:nvPr/>
        </p:nvSpPr>
        <p:spPr>
          <a:xfrm rot="8820000">
            <a:off x="8657590" y="3107690"/>
            <a:ext cx="1874520" cy="855980"/>
          </a:xfrm>
          <a:prstGeom prst="curvedDownArrow">
            <a:avLst>
              <a:gd name="adj1" fmla="val 13496"/>
              <a:gd name="adj2" fmla="val 27274"/>
              <a:gd name="adj3" fmla="val 24470"/>
            </a:avLst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立方体 5"/>
          <p:cNvSpPr/>
          <p:nvPr/>
        </p:nvSpPr>
        <p:spPr>
          <a:xfrm>
            <a:off x="822325" y="1319530"/>
            <a:ext cx="596265" cy="1000760"/>
          </a:xfrm>
          <a:prstGeom prst="cube">
            <a:avLst>
              <a:gd name="adj" fmla="val 6420"/>
            </a:avLst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立方体 2"/>
          <p:cNvSpPr/>
          <p:nvPr/>
        </p:nvSpPr>
        <p:spPr>
          <a:xfrm>
            <a:off x="4940300" y="1205230"/>
            <a:ext cx="1172845" cy="1115060"/>
          </a:xfrm>
          <a:prstGeom prst="cube">
            <a:avLst>
              <a:gd name="adj" fmla="val 29015"/>
            </a:avLst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6915785" y="1205230"/>
            <a:ext cx="1172845" cy="1115060"/>
          </a:xfrm>
          <a:prstGeom prst="cube">
            <a:avLst>
              <a:gd name="adj" fmla="val 29015"/>
            </a:avLst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9117965" y="351790"/>
            <a:ext cx="337820" cy="2985135"/>
          </a:xfrm>
          <a:prstGeom prst="cube">
            <a:avLst>
              <a:gd name="adj" fmla="val 274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10332085" y="364490"/>
            <a:ext cx="337820" cy="2985135"/>
          </a:xfrm>
          <a:prstGeom prst="cube">
            <a:avLst>
              <a:gd name="adj" fmla="val 274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47130" y="160782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47130" y="160782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/>
          <p:cNvCxnSpPr>
            <a:stCxn id="6" idx="4"/>
            <a:endCxn id="25" idx="2"/>
          </p:cNvCxnSpPr>
          <p:nvPr/>
        </p:nvCxnSpPr>
        <p:spPr>
          <a:xfrm>
            <a:off x="1380490" y="1838960"/>
            <a:ext cx="378460" cy="254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7" idx="4"/>
            <a:endCxn id="50" idx="2"/>
          </p:cNvCxnSpPr>
          <p:nvPr/>
        </p:nvCxnSpPr>
        <p:spPr>
          <a:xfrm flipV="1">
            <a:off x="2338705" y="1846580"/>
            <a:ext cx="448310" cy="127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5793740" y="1846580"/>
            <a:ext cx="453390" cy="444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6509385" y="1854200"/>
            <a:ext cx="406400" cy="190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6257925" y="18110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392545" y="181483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立方体 37"/>
          <p:cNvSpPr/>
          <p:nvPr/>
        </p:nvSpPr>
        <p:spPr>
          <a:xfrm>
            <a:off x="8362315" y="942340"/>
            <a:ext cx="326390" cy="1821180"/>
          </a:xfrm>
          <a:prstGeom prst="cube">
            <a:avLst>
              <a:gd name="adj" fmla="val 274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8688705" y="1852295"/>
            <a:ext cx="42926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9455785" y="1844675"/>
            <a:ext cx="330835" cy="571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10046335" y="1856105"/>
            <a:ext cx="285750" cy="190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9805670" y="181483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9935845" y="18110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10669905" y="1847850"/>
            <a:ext cx="178435" cy="444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立方体 46"/>
          <p:cNvSpPr/>
          <p:nvPr/>
        </p:nvSpPr>
        <p:spPr>
          <a:xfrm>
            <a:off x="1758950" y="1319530"/>
            <a:ext cx="634365" cy="1002030"/>
          </a:xfrm>
          <a:prstGeom prst="cube">
            <a:avLst>
              <a:gd name="adj" fmla="val 8608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2787015" y="1318260"/>
            <a:ext cx="634365" cy="1002030"/>
          </a:xfrm>
          <a:prstGeom prst="cube">
            <a:avLst>
              <a:gd name="adj" fmla="val 8608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立方体 51"/>
          <p:cNvSpPr/>
          <p:nvPr/>
        </p:nvSpPr>
        <p:spPr>
          <a:xfrm>
            <a:off x="3850640" y="1248410"/>
            <a:ext cx="596265" cy="1014730"/>
          </a:xfrm>
          <a:prstGeom prst="cube">
            <a:avLst>
              <a:gd name="adj" fmla="val 6420"/>
            </a:avLst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立方体 50"/>
          <p:cNvSpPr/>
          <p:nvPr/>
        </p:nvSpPr>
        <p:spPr>
          <a:xfrm>
            <a:off x="3758565" y="1319530"/>
            <a:ext cx="634365" cy="1002030"/>
          </a:xfrm>
          <a:prstGeom prst="cube">
            <a:avLst>
              <a:gd name="adj" fmla="val 8608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endCxn id="51" idx="2"/>
          </p:cNvCxnSpPr>
          <p:nvPr/>
        </p:nvCxnSpPr>
        <p:spPr>
          <a:xfrm>
            <a:off x="3368040" y="1843405"/>
            <a:ext cx="390525" cy="444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4339590" y="1833880"/>
            <a:ext cx="60071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697230" y="2320290"/>
            <a:ext cx="7747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</a:rPr>
              <a:t>Input data</a:t>
            </a:r>
            <a:endParaRPr lang="en-US" altLang="zh-CN" sz="1000" b="1">
              <a:latin typeface="Times New Roman" panose="020206030504050203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618615" y="2321560"/>
            <a:ext cx="889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</a:rPr>
              <a:t>Conv Layer</a:t>
            </a:r>
            <a:endParaRPr lang="en-US" altLang="zh-CN" sz="1000" b="1">
              <a:latin typeface="Times New Roman" panose="0202060305040502030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659380" y="2321560"/>
            <a:ext cx="889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</a:rPr>
              <a:t>Conv Layer</a:t>
            </a:r>
            <a:endParaRPr lang="en-US" altLang="zh-CN" sz="1000" b="1">
              <a:latin typeface="Times New Roman" panose="0202060305040502030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631565" y="2321560"/>
            <a:ext cx="889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</a:rPr>
              <a:t>Concatenate</a:t>
            </a:r>
            <a:endParaRPr lang="en-US" altLang="zh-CN" sz="1000" b="1">
              <a:latin typeface="Times New Roman" panose="0202060305040502030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940300" y="2321560"/>
            <a:ext cx="9886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</a:rPr>
              <a:t>Concat Block</a:t>
            </a:r>
            <a:endParaRPr lang="en-US" altLang="zh-CN" sz="1000" b="1">
              <a:latin typeface="Times New Roman" panose="02020603050405020304" charset="0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7764145" y="1841500"/>
            <a:ext cx="59817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6915785" y="2321560"/>
            <a:ext cx="9886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</a:rPr>
              <a:t>Concat Block</a:t>
            </a:r>
            <a:endParaRPr lang="en-US" altLang="zh-CN" sz="1000" b="1">
              <a:latin typeface="Times New Roman" panose="0202060305040502030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792210" y="3349625"/>
            <a:ext cx="9886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</a:rPr>
              <a:t>     FC Layer</a:t>
            </a:r>
            <a:endParaRPr lang="en-US" altLang="zh-CN" sz="1000" b="1">
              <a:latin typeface="Times New Roman" panose="0202060305040502030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0011410" y="3349625"/>
            <a:ext cx="9886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</a:rPr>
              <a:t>     FC Layer</a:t>
            </a:r>
            <a:endParaRPr lang="en-US" altLang="zh-CN" sz="1000" b="1">
              <a:latin typeface="Times New Roman" panose="0202060305040502030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0918190" y="2321560"/>
            <a:ext cx="9886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</a:rPr>
              <a:t>Output value</a:t>
            </a:r>
            <a:endParaRPr lang="en-US" altLang="zh-CN" sz="1000" b="1">
              <a:latin typeface="Times New Roman" panose="02020603050405020304" charset="0"/>
            </a:endParaRPr>
          </a:p>
        </p:txBody>
      </p:sp>
      <p:sp>
        <p:nvSpPr>
          <p:cNvPr id="66" name="手杖形箭头 65"/>
          <p:cNvSpPr/>
          <p:nvPr/>
        </p:nvSpPr>
        <p:spPr>
          <a:xfrm>
            <a:off x="1075055" y="791210"/>
            <a:ext cx="3143250" cy="457200"/>
          </a:xfrm>
          <a:prstGeom prst="uturnArrow">
            <a:avLst>
              <a:gd name="adj1" fmla="val 5833"/>
              <a:gd name="adj2" fmla="val 13541"/>
              <a:gd name="adj3" fmla="val 21316"/>
              <a:gd name="adj4" fmla="val 43750"/>
              <a:gd name="adj5" fmla="val 9263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904480" y="2763520"/>
            <a:ext cx="13182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</a:rPr>
              <a:t>Global maxpooling</a:t>
            </a:r>
            <a:endParaRPr lang="en-US" altLang="zh-CN" sz="1000" b="1">
              <a:latin typeface="Times New Roman" panose="02020603050405020304" charset="0"/>
            </a:endParaRPr>
          </a:p>
        </p:txBody>
      </p:sp>
      <p:sp>
        <p:nvSpPr>
          <p:cNvPr id="68" name="立方体 67"/>
          <p:cNvSpPr/>
          <p:nvPr/>
        </p:nvSpPr>
        <p:spPr>
          <a:xfrm>
            <a:off x="354965" y="4335780"/>
            <a:ext cx="596265" cy="1014730"/>
          </a:xfrm>
          <a:prstGeom prst="cube">
            <a:avLst>
              <a:gd name="adj" fmla="val 12779"/>
            </a:avLst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立方体 68"/>
          <p:cNvSpPr/>
          <p:nvPr/>
        </p:nvSpPr>
        <p:spPr>
          <a:xfrm>
            <a:off x="1380490" y="4335780"/>
            <a:ext cx="634365" cy="1002030"/>
          </a:xfrm>
          <a:prstGeom prst="cube">
            <a:avLst>
              <a:gd name="adj" fmla="val 13413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立方体 75"/>
          <p:cNvSpPr/>
          <p:nvPr/>
        </p:nvSpPr>
        <p:spPr>
          <a:xfrm>
            <a:off x="2393315" y="4348480"/>
            <a:ext cx="634365" cy="1002030"/>
          </a:xfrm>
          <a:prstGeom prst="cube">
            <a:avLst>
              <a:gd name="adj" fmla="val 5005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立方体 76"/>
          <p:cNvSpPr/>
          <p:nvPr/>
        </p:nvSpPr>
        <p:spPr>
          <a:xfrm>
            <a:off x="3368040" y="4348480"/>
            <a:ext cx="634365" cy="1002030"/>
          </a:xfrm>
          <a:prstGeom prst="cube">
            <a:avLst>
              <a:gd name="adj" fmla="val 13413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立方体 78"/>
          <p:cNvSpPr/>
          <p:nvPr/>
        </p:nvSpPr>
        <p:spPr>
          <a:xfrm>
            <a:off x="4436110" y="4216400"/>
            <a:ext cx="596265" cy="1014730"/>
          </a:xfrm>
          <a:prstGeom prst="cube">
            <a:avLst>
              <a:gd name="adj" fmla="val 12779"/>
            </a:avLst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立方体 79"/>
          <p:cNvSpPr/>
          <p:nvPr/>
        </p:nvSpPr>
        <p:spPr>
          <a:xfrm>
            <a:off x="5209540" y="4348480"/>
            <a:ext cx="634365" cy="1002030"/>
          </a:xfrm>
          <a:prstGeom prst="cube">
            <a:avLst>
              <a:gd name="adj" fmla="val 13413"/>
            </a:avLst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立方体 80"/>
          <p:cNvSpPr/>
          <p:nvPr/>
        </p:nvSpPr>
        <p:spPr>
          <a:xfrm>
            <a:off x="6113145" y="4348480"/>
            <a:ext cx="634365" cy="1002030"/>
          </a:xfrm>
          <a:prstGeom prst="cube">
            <a:avLst>
              <a:gd name="adj" fmla="val 5005"/>
            </a:avLst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立方体 81"/>
          <p:cNvSpPr/>
          <p:nvPr/>
        </p:nvSpPr>
        <p:spPr>
          <a:xfrm>
            <a:off x="7011670" y="4329430"/>
            <a:ext cx="634365" cy="1002030"/>
          </a:xfrm>
          <a:prstGeom prst="cube">
            <a:avLst>
              <a:gd name="adj" fmla="val 13413"/>
            </a:avLst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立方体 83"/>
          <p:cNvSpPr/>
          <p:nvPr/>
        </p:nvSpPr>
        <p:spPr>
          <a:xfrm>
            <a:off x="8401685" y="4034155"/>
            <a:ext cx="596265" cy="1014730"/>
          </a:xfrm>
          <a:prstGeom prst="cube">
            <a:avLst>
              <a:gd name="adj" fmla="val 12779"/>
            </a:avLst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立方体 84"/>
          <p:cNvSpPr/>
          <p:nvPr/>
        </p:nvSpPr>
        <p:spPr>
          <a:xfrm>
            <a:off x="8204835" y="4178300"/>
            <a:ext cx="634365" cy="1002030"/>
          </a:xfrm>
          <a:prstGeom prst="cube">
            <a:avLst>
              <a:gd name="adj" fmla="val 13413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手杖形箭头 85"/>
          <p:cNvSpPr/>
          <p:nvPr/>
        </p:nvSpPr>
        <p:spPr>
          <a:xfrm>
            <a:off x="822325" y="3721100"/>
            <a:ext cx="3810000" cy="457200"/>
          </a:xfrm>
          <a:prstGeom prst="uturnArrow">
            <a:avLst>
              <a:gd name="adj1" fmla="val 5833"/>
              <a:gd name="adj2" fmla="val 13541"/>
              <a:gd name="adj3" fmla="val 21316"/>
              <a:gd name="adj4" fmla="val 43750"/>
              <a:gd name="adj5" fmla="val 9263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手杖形箭头 86"/>
          <p:cNvSpPr/>
          <p:nvPr/>
        </p:nvSpPr>
        <p:spPr>
          <a:xfrm>
            <a:off x="4744085" y="3721100"/>
            <a:ext cx="3808095" cy="457200"/>
          </a:xfrm>
          <a:prstGeom prst="uturnArrow">
            <a:avLst>
              <a:gd name="adj1" fmla="val 4166"/>
              <a:gd name="adj2" fmla="val 12500"/>
              <a:gd name="adj3" fmla="val 16212"/>
              <a:gd name="adj4" fmla="val 43750"/>
              <a:gd name="adj5" fmla="val 4888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146415" y="3950970"/>
            <a:ext cx="970915" cy="118110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立方体 82"/>
          <p:cNvSpPr/>
          <p:nvPr/>
        </p:nvSpPr>
        <p:spPr>
          <a:xfrm>
            <a:off x="8054340" y="4329430"/>
            <a:ext cx="634365" cy="1002030"/>
          </a:xfrm>
          <a:prstGeom prst="cube">
            <a:avLst>
              <a:gd name="adj" fmla="val 13413"/>
            </a:avLst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4392930" y="4112895"/>
            <a:ext cx="723900" cy="1067435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立方体 77"/>
          <p:cNvSpPr/>
          <p:nvPr/>
        </p:nvSpPr>
        <p:spPr>
          <a:xfrm>
            <a:off x="4323080" y="4335780"/>
            <a:ext cx="634365" cy="1002030"/>
          </a:xfrm>
          <a:prstGeom prst="cube">
            <a:avLst>
              <a:gd name="adj" fmla="val 13413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195580" y="5350510"/>
            <a:ext cx="8794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</a:rPr>
              <a:t>Input  layer</a:t>
            </a:r>
            <a:endParaRPr lang="en-US" altLang="zh-CN" sz="1000" b="1">
              <a:latin typeface="Times New Roman" panose="02020603050405020304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320165" y="5331460"/>
            <a:ext cx="889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</a:rPr>
              <a:t>Conv Layer</a:t>
            </a:r>
            <a:endParaRPr lang="en-US" altLang="zh-CN" sz="1000" b="1">
              <a:latin typeface="Times New Roman" panose="0202060305040502030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2075180" y="5350510"/>
            <a:ext cx="1346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</a:rPr>
              <a:t>Bottleneck Layer</a:t>
            </a:r>
            <a:endParaRPr lang="en-US" altLang="zh-CN" sz="1000" b="1">
              <a:latin typeface="Times New Roman" panose="02020603050405020304" charset="0"/>
            </a:endParaRPr>
          </a:p>
        </p:txBody>
      </p:sp>
      <p:cxnSp>
        <p:nvCxnSpPr>
          <p:cNvPr id="96" name="直接箭头连接符 95"/>
          <p:cNvCxnSpPr/>
          <p:nvPr/>
        </p:nvCxnSpPr>
        <p:spPr>
          <a:xfrm flipV="1">
            <a:off x="3937635" y="4852670"/>
            <a:ext cx="401955" cy="825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1991360" y="4860925"/>
            <a:ext cx="401955" cy="825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978535" y="4877435"/>
            <a:ext cx="401955" cy="825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5743575" y="4845050"/>
            <a:ext cx="369570" cy="762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4937125" y="4830445"/>
            <a:ext cx="27241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6747510" y="4856480"/>
            <a:ext cx="27241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7574915" y="4856480"/>
            <a:ext cx="479425" cy="635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2998470" y="4869180"/>
            <a:ext cx="369570" cy="762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3240405" y="5350510"/>
            <a:ext cx="889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</a:rPr>
              <a:t>Conv Layer</a:t>
            </a:r>
            <a:endParaRPr lang="en-US" altLang="zh-CN" sz="1000" b="1">
              <a:latin typeface="Times New Roman" panose="0202060305040502030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002405" y="5350510"/>
            <a:ext cx="1346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</a:rPr>
              <a:t>Concatenate Layer</a:t>
            </a:r>
            <a:endParaRPr lang="en-US" altLang="zh-CN" sz="1000" b="1">
              <a:latin typeface="Times New Roman" panose="0202060305040502030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843905" y="5350510"/>
            <a:ext cx="1346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</a:rPr>
              <a:t>Bottleneck Layer</a:t>
            </a:r>
            <a:endParaRPr lang="en-US" altLang="zh-CN" sz="1000" b="1">
              <a:latin typeface="Times New Roman" panose="02020603050405020304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116830" y="5350510"/>
            <a:ext cx="889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</a:rPr>
              <a:t>Conv Layer</a:t>
            </a:r>
            <a:endParaRPr lang="en-US" altLang="zh-CN" sz="1000" b="1">
              <a:latin typeface="Times New Roman" panose="02020603050405020304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6875145" y="5350510"/>
            <a:ext cx="889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</a:rPr>
              <a:t>Conv Layer</a:t>
            </a:r>
            <a:endParaRPr lang="en-US" altLang="zh-CN" sz="1000" b="1">
              <a:latin typeface="Times New Roman" panose="02020603050405020304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7904480" y="5350510"/>
            <a:ext cx="1346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</a:rPr>
              <a:t>Concatenate Layer</a:t>
            </a:r>
            <a:endParaRPr lang="en-US" altLang="zh-CN" sz="1000" b="1">
              <a:latin typeface="Times New Roman" panose="02020603050405020304" charset="0"/>
            </a:endParaRPr>
          </a:p>
        </p:txBody>
      </p:sp>
      <p:cxnSp>
        <p:nvCxnSpPr>
          <p:cNvPr id="117" name="直接箭头连接符 116"/>
          <p:cNvCxnSpPr/>
          <p:nvPr/>
        </p:nvCxnSpPr>
        <p:spPr>
          <a:xfrm>
            <a:off x="8907145" y="4824095"/>
            <a:ext cx="646430" cy="635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/>
          <p:cNvSpPr/>
          <p:nvPr/>
        </p:nvSpPr>
        <p:spPr>
          <a:xfrm>
            <a:off x="9583420" y="478917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9730105" y="4789805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9881235" y="4787265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手杖形箭头 122"/>
          <p:cNvSpPr/>
          <p:nvPr/>
        </p:nvSpPr>
        <p:spPr>
          <a:xfrm>
            <a:off x="8601710" y="3720465"/>
            <a:ext cx="3808095" cy="331470"/>
          </a:xfrm>
          <a:prstGeom prst="uturnArrow">
            <a:avLst>
              <a:gd name="adj1" fmla="val 4166"/>
              <a:gd name="adj2" fmla="val 12500"/>
              <a:gd name="adj3" fmla="val 16212"/>
              <a:gd name="adj4" fmla="val 43750"/>
              <a:gd name="adj5" fmla="val 4888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1349990" y="1356995"/>
            <a:ext cx="9886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000" b="1">
              <a:latin typeface="Times New Roman" panose="02020603050405020304" charset="0"/>
            </a:endParaRPr>
          </a:p>
          <a:p>
            <a:r>
              <a:rPr lang="en-US" altLang="zh-CN" sz="900" b="1">
                <a:latin typeface="Times New Roman" panose="02020603050405020304" charset="0"/>
              </a:rPr>
              <a:t>0.8895942</a:t>
            </a:r>
            <a:endParaRPr lang="en-US" altLang="zh-CN" sz="900" b="1">
              <a:latin typeface="Times New Roman" panose="02020603050405020304" charset="0"/>
            </a:endParaRPr>
          </a:p>
          <a:p>
            <a:r>
              <a:rPr lang="en-US" altLang="zh-CN" sz="900" b="1">
                <a:latin typeface="Times New Roman" panose="02020603050405020304" charset="0"/>
              </a:rPr>
              <a:t>1.2304895</a:t>
            </a:r>
            <a:endParaRPr lang="en-US" altLang="zh-CN" sz="900" b="1">
              <a:latin typeface="Times New Roman" panose="02020603050405020304" charset="0"/>
            </a:endParaRPr>
          </a:p>
          <a:p>
            <a:r>
              <a:rPr lang="en-US" altLang="zh-CN" sz="900" b="1">
                <a:latin typeface="Times New Roman" panose="02020603050405020304" charset="0"/>
              </a:rPr>
              <a:t>1.2039482</a:t>
            </a:r>
            <a:endParaRPr lang="en-US" altLang="zh-CN" sz="900" b="1">
              <a:latin typeface="Times New Roman" panose="02020603050405020304" charset="0"/>
            </a:endParaRPr>
          </a:p>
          <a:p>
            <a:r>
              <a:rPr lang="en-US" altLang="zh-CN" sz="900" b="1">
                <a:latin typeface="Times New Roman" panose="02020603050405020304" charset="0"/>
              </a:rPr>
              <a:t>2.3049857</a:t>
            </a:r>
            <a:endParaRPr lang="en-US" altLang="zh-CN" sz="900" b="1">
              <a:latin typeface="Times New Roman" panose="02020603050405020304" charset="0"/>
            </a:endParaRPr>
          </a:p>
          <a:p>
            <a:endParaRPr lang="en-US" altLang="zh-CN" sz="1000" b="1">
              <a:latin typeface="Times New Roman" panose="02020603050405020304" charset="0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10772775" y="1732915"/>
            <a:ext cx="7658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latin typeface="Times New Roman" panose="02020603050405020304" charset="0"/>
              </a:rPr>
              <a:t>BandGap=</a:t>
            </a:r>
            <a:endParaRPr lang="en-US" altLang="zh-CN" sz="900" b="1">
              <a:latin typeface="Times New Roman" panose="02020603050405020304" charset="0"/>
            </a:endParaRPr>
          </a:p>
        </p:txBody>
      </p:sp>
      <p:sp>
        <p:nvSpPr>
          <p:cNvPr id="129" name="椭圆 128"/>
          <p:cNvSpPr/>
          <p:nvPr/>
        </p:nvSpPr>
        <p:spPr>
          <a:xfrm flipH="1">
            <a:off x="11438890" y="215836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 flipH="1">
            <a:off x="11585575" y="2159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 flipH="1">
            <a:off x="11736705" y="215646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 flipH="1">
            <a:off x="11878310" y="215646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 flipH="1">
            <a:off x="12023090" y="2159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5162550" y="3895090"/>
            <a:ext cx="4004945" cy="1799590"/>
          </a:xfrm>
          <a:prstGeom prst="rect">
            <a:avLst/>
          </a:prstGeom>
          <a:noFill/>
          <a:ln w="28575" cmpd="dbl">
            <a:solidFill>
              <a:schemeClr val="accent4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1027430" y="3924935"/>
            <a:ext cx="4044950" cy="1770380"/>
          </a:xfrm>
          <a:prstGeom prst="rect">
            <a:avLst/>
          </a:prstGeom>
          <a:noFill/>
          <a:ln w="28575" cmpd="dbl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2339975" y="3924935"/>
            <a:ext cx="1419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charset="0"/>
              </a:rPr>
              <a:t>Concat Block 1</a:t>
            </a:r>
            <a:endParaRPr lang="en-US" altLang="zh-CN" sz="1400" b="1" i="1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938520" y="3895090"/>
            <a:ext cx="1419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 i="1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</a:rPr>
              <a:t>Concat Block 2</a:t>
            </a:r>
            <a:endParaRPr lang="en-US" altLang="zh-CN" sz="1400" b="1" i="1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5" name="立方体 314"/>
          <p:cNvSpPr/>
          <p:nvPr/>
        </p:nvSpPr>
        <p:spPr>
          <a:xfrm rot="16200000">
            <a:off x="8136890" y="5182235"/>
            <a:ext cx="2458720" cy="512445"/>
          </a:xfrm>
          <a:prstGeom prst="cube">
            <a:avLst>
              <a:gd name="adj" fmla="val 1181"/>
            </a:avLst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立方体 289"/>
          <p:cNvSpPr/>
          <p:nvPr/>
        </p:nvSpPr>
        <p:spPr>
          <a:xfrm rot="16200000">
            <a:off x="6640195" y="5177155"/>
            <a:ext cx="2458720" cy="512445"/>
          </a:xfrm>
          <a:prstGeom prst="cube">
            <a:avLst>
              <a:gd name="adj" fmla="val 1181"/>
            </a:avLst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立方体 278"/>
          <p:cNvSpPr/>
          <p:nvPr/>
        </p:nvSpPr>
        <p:spPr>
          <a:xfrm rot="16200000">
            <a:off x="4912995" y="5180965"/>
            <a:ext cx="2458720" cy="512445"/>
          </a:xfrm>
          <a:prstGeom prst="cube">
            <a:avLst>
              <a:gd name="adj" fmla="val 1181"/>
            </a:avLst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立方体 237"/>
          <p:cNvSpPr/>
          <p:nvPr/>
        </p:nvSpPr>
        <p:spPr>
          <a:xfrm rot="16200000">
            <a:off x="3296920" y="5210810"/>
            <a:ext cx="1961515" cy="516890"/>
          </a:xfrm>
          <a:prstGeom prst="cube">
            <a:avLst>
              <a:gd name="adj" fmla="val 1181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 flipH="1">
            <a:off x="4231005" y="5539740"/>
            <a:ext cx="109220" cy="1079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 flipH="1">
            <a:off x="4231005" y="5974080"/>
            <a:ext cx="109220" cy="1079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立方体 215"/>
          <p:cNvSpPr/>
          <p:nvPr/>
        </p:nvSpPr>
        <p:spPr>
          <a:xfrm rot="16200000">
            <a:off x="696595" y="4443730"/>
            <a:ext cx="2258695" cy="2115185"/>
          </a:xfrm>
          <a:prstGeom prst="cube">
            <a:avLst>
              <a:gd name="adj" fmla="val 1181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2" name="直接连接符 231"/>
          <p:cNvCxnSpPr/>
          <p:nvPr/>
        </p:nvCxnSpPr>
        <p:spPr>
          <a:xfrm flipV="1">
            <a:off x="1562735" y="5511800"/>
            <a:ext cx="2583815" cy="730250"/>
          </a:xfrm>
          <a:prstGeom prst="line">
            <a:avLst/>
          </a:prstGeom>
          <a:ln w="28575" cmpd="sng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 flipV="1">
            <a:off x="2432685" y="5511800"/>
            <a:ext cx="1987550" cy="603250"/>
          </a:xfrm>
          <a:prstGeom prst="line">
            <a:avLst/>
          </a:prstGeom>
          <a:ln w="28575" cmpd="sng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立方体 188"/>
          <p:cNvSpPr/>
          <p:nvPr/>
        </p:nvSpPr>
        <p:spPr>
          <a:xfrm rot="16200000">
            <a:off x="8760460" y="1243965"/>
            <a:ext cx="2058035" cy="1934845"/>
          </a:xfrm>
          <a:prstGeom prst="cube">
            <a:avLst>
              <a:gd name="adj" fmla="val 1181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立方体 187"/>
          <p:cNvSpPr/>
          <p:nvPr/>
        </p:nvSpPr>
        <p:spPr>
          <a:xfrm rot="16200000">
            <a:off x="6345555" y="1312545"/>
            <a:ext cx="2292985" cy="2051685"/>
          </a:xfrm>
          <a:prstGeom prst="cube">
            <a:avLst>
              <a:gd name="adj" fmla="val 1181"/>
            </a:avLst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立方体 186"/>
          <p:cNvSpPr/>
          <p:nvPr/>
        </p:nvSpPr>
        <p:spPr>
          <a:xfrm rot="16200000">
            <a:off x="3987800" y="1386205"/>
            <a:ext cx="2272665" cy="1981835"/>
          </a:xfrm>
          <a:prstGeom prst="cube">
            <a:avLst>
              <a:gd name="adj" fmla="val 1181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立方体 145"/>
          <p:cNvSpPr/>
          <p:nvPr/>
        </p:nvSpPr>
        <p:spPr>
          <a:xfrm rot="16200000">
            <a:off x="6598285" y="1355090"/>
            <a:ext cx="1078865" cy="951230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立方体 146"/>
          <p:cNvSpPr/>
          <p:nvPr/>
        </p:nvSpPr>
        <p:spPr>
          <a:xfrm rot="16200000">
            <a:off x="6725285" y="1482090"/>
            <a:ext cx="1078865" cy="951230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立方体 147"/>
          <p:cNvSpPr/>
          <p:nvPr/>
        </p:nvSpPr>
        <p:spPr>
          <a:xfrm rot="16200000">
            <a:off x="6852285" y="1609090"/>
            <a:ext cx="1078865" cy="951230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43820" y="362521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43820" y="362521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35" y="1968500"/>
            <a:ext cx="1695450" cy="1301750"/>
          </a:xfrm>
          <a:prstGeom prst="rect">
            <a:avLst/>
          </a:prstGeom>
        </p:spPr>
      </p:pic>
      <p:cxnSp>
        <p:nvCxnSpPr>
          <p:cNvPr id="7" name="肘形连接符 6"/>
          <p:cNvCxnSpPr/>
          <p:nvPr/>
        </p:nvCxnSpPr>
        <p:spPr>
          <a:xfrm>
            <a:off x="1544955" y="2875915"/>
            <a:ext cx="1431925" cy="198120"/>
          </a:xfrm>
          <a:prstGeom prst="bentConnector3">
            <a:avLst>
              <a:gd name="adj1" fmla="val 709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826260" y="2868930"/>
            <a:ext cx="0" cy="209550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435225" y="2872740"/>
            <a:ext cx="5715" cy="202565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148840" y="2875915"/>
            <a:ext cx="635" cy="202565"/>
          </a:xfrm>
          <a:prstGeom prst="line">
            <a:avLst/>
          </a:prstGeom>
          <a:ln w="12700" cmpd="sng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>
            <a:off x="1418590" y="2618740"/>
            <a:ext cx="1555750" cy="135890"/>
          </a:xfrm>
          <a:prstGeom prst="bentConnector3">
            <a:avLst>
              <a:gd name="adj1" fmla="val 81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698625" y="2618740"/>
            <a:ext cx="3175" cy="139065"/>
          </a:xfrm>
          <a:prstGeom prst="line">
            <a:avLst/>
          </a:prstGeom>
          <a:ln w="12700" cmpd="sng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990725" y="2615565"/>
            <a:ext cx="3175" cy="139065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2279650" y="2615565"/>
            <a:ext cx="3175" cy="139065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>
            <a:off x="1245235" y="2386965"/>
            <a:ext cx="1729740" cy="148590"/>
          </a:xfrm>
          <a:prstGeom prst="bentConnector3">
            <a:avLst>
              <a:gd name="adj1" fmla="val 293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546225" y="2370455"/>
            <a:ext cx="635" cy="165100"/>
          </a:xfrm>
          <a:prstGeom prst="line">
            <a:avLst/>
          </a:prstGeom>
          <a:ln w="12700" cmpd="sng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847850" y="2370455"/>
            <a:ext cx="635" cy="165100"/>
          </a:xfrm>
          <a:prstGeom prst="line">
            <a:avLst/>
          </a:prstGeom>
          <a:ln w="12700" cmpd="sng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148205" y="2370455"/>
            <a:ext cx="635" cy="165100"/>
          </a:xfrm>
          <a:prstGeom prst="line">
            <a:avLst/>
          </a:prstGeom>
          <a:ln w="12700" cmpd="sng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/>
          <p:nvPr/>
        </p:nvCxnSpPr>
        <p:spPr>
          <a:xfrm>
            <a:off x="1089660" y="2117090"/>
            <a:ext cx="1866265" cy="165100"/>
          </a:xfrm>
          <a:prstGeom prst="bentConnector3">
            <a:avLst>
              <a:gd name="adj1" fmla="val 0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1415415" y="2129790"/>
            <a:ext cx="3175" cy="139065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701800" y="2117090"/>
            <a:ext cx="635" cy="165100"/>
          </a:xfrm>
          <a:prstGeom prst="line">
            <a:avLst/>
          </a:prstGeom>
          <a:ln w="12700" cmpd="sng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1987550" y="2103755"/>
            <a:ext cx="2540" cy="168275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6880" y="2144078"/>
          <a:ext cx="90106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4" imgW="774065" imgH="889000" progId="Equation.KSEE3">
                  <p:embed/>
                </p:oleObj>
              </mc:Choice>
              <mc:Fallback>
                <p:oleObj name="" r:id="rId4" imgW="774065" imgH="8890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6880" y="2144078"/>
                        <a:ext cx="901065" cy="104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" name="椭圆 128"/>
          <p:cNvSpPr/>
          <p:nvPr/>
        </p:nvSpPr>
        <p:spPr>
          <a:xfrm flipH="1">
            <a:off x="1022350" y="1856105"/>
            <a:ext cx="81280" cy="1066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 flipH="1">
            <a:off x="1169035" y="1856740"/>
            <a:ext cx="81280" cy="1066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 flipH="1">
            <a:off x="1320165" y="1854200"/>
            <a:ext cx="81280" cy="1066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 flipH="1">
            <a:off x="1463675" y="1856740"/>
            <a:ext cx="81280" cy="1066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 flipH="1">
            <a:off x="1606550" y="1856740"/>
            <a:ext cx="81280" cy="1066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flipH="1">
            <a:off x="1744980" y="1854200"/>
            <a:ext cx="81280" cy="1066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flipH="1">
            <a:off x="1885950" y="1856105"/>
            <a:ext cx="81280" cy="1066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 flipH="1">
            <a:off x="3020695" y="1861185"/>
            <a:ext cx="81280" cy="1066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 flipH="1">
            <a:off x="3167380" y="1861820"/>
            <a:ext cx="81280" cy="1066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flipH="1">
            <a:off x="3318510" y="1859280"/>
            <a:ext cx="81280" cy="1066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 flipH="1">
            <a:off x="3462020" y="1861820"/>
            <a:ext cx="81280" cy="1066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flipH="1">
            <a:off x="3604895" y="1861820"/>
            <a:ext cx="81280" cy="1066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flipH="1">
            <a:off x="3743325" y="1859280"/>
            <a:ext cx="81280" cy="1066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立方体 104"/>
          <p:cNvSpPr/>
          <p:nvPr/>
        </p:nvSpPr>
        <p:spPr>
          <a:xfrm rot="16200000">
            <a:off x="4236085" y="1520190"/>
            <a:ext cx="1078865" cy="951230"/>
          </a:xfrm>
          <a:prstGeom prst="cube">
            <a:avLst>
              <a:gd name="adj" fmla="val 2992"/>
            </a:avLst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5" name="立方体 114"/>
          <p:cNvSpPr/>
          <p:nvPr/>
        </p:nvSpPr>
        <p:spPr>
          <a:xfrm rot="16200000">
            <a:off x="4363085" y="1647190"/>
            <a:ext cx="1078865" cy="951230"/>
          </a:xfrm>
          <a:prstGeom prst="cube">
            <a:avLst>
              <a:gd name="adj" fmla="val 2992"/>
            </a:avLst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6" name="立方体 115"/>
          <p:cNvSpPr/>
          <p:nvPr/>
        </p:nvSpPr>
        <p:spPr>
          <a:xfrm rot="16200000">
            <a:off x="4490085" y="1774190"/>
            <a:ext cx="1078865" cy="951230"/>
          </a:xfrm>
          <a:prstGeom prst="cube">
            <a:avLst>
              <a:gd name="adj" fmla="val 2992"/>
            </a:avLst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立方体 116"/>
          <p:cNvSpPr/>
          <p:nvPr/>
        </p:nvSpPr>
        <p:spPr>
          <a:xfrm rot="16200000">
            <a:off x="4617085" y="1901190"/>
            <a:ext cx="1078865" cy="951230"/>
          </a:xfrm>
          <a:prstGeom prst="cube">
            <a:avLst>
              <a:gd name="adj" fmla="val 2992"/>
            </a:avLst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立方体 120"/>
          <p:cNvSpPr/>
          <p:nvPr/>
        </p:nvSpPr>
        <p:spPr>
          <a:xfrm rot="16200000">
            <a:off x="4744085" y="2026920"/>
            <a:ext cx="1078865" cy="951230"/>
          </a:xfrm>
          <a:prstGeom prst="cube">
            <a:avLst>
              <a:gd name="adj" fmla="val 2992"/>
            </a:avLst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立方体 121"/>
          <p:cNvSpPr/>
          <p:nvPr/>
        </p:nvSpPr>
        <p:spPr>
          <a:xfrm rot="16200000">
            <a:off x="4871085" y="2155190"/>
            <a:ext cx="1078865" cy="951230"/>
          </a:xfrm>
          <a:prstGeom prst="cube">
            <a:avLst>
              <a:gd name="adj" fmla="val 2992"/>
            </a:avLst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1" name="立方体 110"/>
          <p:cNvSpPr/>
          <p:nvPr/>
        </p:nvSpPr>
        <p:spPr>
          <a:xfrm rot="16200000">
            <a:off x="5006975" y="2332355"/>
            <a:ext cx="1078865" cy="951230"/>
          </a:xfrm>
          <a:prstGeom prst="cube">
            <a:avLst>
              <a:gd name="adj" fmla="val 2992"/>
            </a:avLst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4" name="直接箭头连接符 113"/>
          <p:cNvCxnSpPr>
            <a:endCxn id="111" idx="1"/>
          </p:cNvCxnSpPr>
          <p:nvPr/>
        </p:nvCxnSpPr>
        <p:spPr>
          <a:xfrm>
            <a:off x="3902710" y="2649220"/>
            <a:ext cx="1196975" cy="17335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对象 1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21275" y="2302828"/>
          <a:ext cx="90106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" name="" r:id="rId6" imgW="774065" imgH="889000" progId="Equation.KSEE3">
                  <p:embed/>
                </p:oleObj>
              </mc:Choice>
              <mc:Fallback>
                <p:oleObj name="" r:id="rId6" imgW="774065" imgH="8890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21275" y="2302828"/>
                        <a:ext cx="901065" cy="104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3" name="直接箭头连接符 122"/>
          <p:cNvCxnSpPr/>
          <p:nvPr/>
        </p:nvCxnSpPr>
        <p:spPr>
          <a:xfrm>
            <a:off x="3824605" y="1928495"/>
            <a:ext cx="885190" cy="45847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endCxn id="105" idx="1"/>
          </p:cNvCxnSpPr>
          <p:nvPr/>
        </p:nvCxnSpPr>
        <p:spPr>
          <a:xfrm>
            <a:off x="3796030" y="1928495"/>
            <a:ext cx="532765" cy="8191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3824605" y="1920875"/>
            <a:ext cx="631190" cy="20891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endCxn id="116" idx="1"/>
          </p:cNvCxnSpPr>
          <p:nvPr/>
        </p:nvCxnSpPr>
        <p:spPr>
          <a:xfrm>
            <a:off x="3824605" y="1935480"/>
            <a:ext cx="758190" cy="32893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endCxn id="121" idx="1"/>
          </p:cNvCxnSpPr>
          <p:nvPr/>
        </p:nvCxnSpPr>
        <p:spPr>
          <a:xfrm>
            <a:off x="3877945" y="1934210"/>
            <a:ext cx="958850" cy="58293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endCxn id="122" idx="0"/>
          </p:cNvCxnSpPr>
          <p:nvPr/>
        </p:nvCxnSpPr>
        <p:spPr>
          <a:xfrm>
            <a:off x="3824605" y="1935480"/>
            <a:ext cx="1110615" cy="68135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5365115" y="2589530"/>
            <a:ext cx="394335" cy="471170"/>
          </a:xfrm>
          <a:prstGeom prst="rect">
            <a:avLst/>
          </a:prstGeom>
          <a:noFill/>
          <a:ln w="28575" cmpd="dbl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立方体 138"/>
          <p:cNvSpPr/>
          <p:nvPr/>
        </p:nvSpPr>
        <p:spPr>
          <a:xfrm rot="16200000">
            <a:off x="6951980" y="1800225"/>
            <a:ext cx="1078865" cy="951230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7105015" y="1878965"/>
            <a:ext cx="160655" cy="212090"/>
          </a:xfrm>
          <a:prstGeom prst="rect">
            <a:avLst/>
          </a:prstGeom>
          <a:noFill/>
          <a:ln w="28575" cmpd="dbl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1" name="直接连接符 140"/>
          <p:cNvCxnSpPr/>
          <p:nvPr/>
        </p:nvCxnSpPr>
        <p:spPr>
          <a:xfrm flipV="1">
            <a:off x="5365115" y="1891665"/>
            <a:ext cx="1746250" cy="682625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V="1">
            <a:off x="5759450" y="1898015"/>
            <a:ext cx="1510665" cy="691515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V="1">
            <a:off x="5759450" y="2082165"/>
            <a:ext cx="1510665" cy="963295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5378450" y="2107565"/>
            <a:ext cx="1726565" cy="970915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 flipH="1">
            <a:off x="7105015" y="2307590"/>
            <a:ext cx="76200" cy="876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 flipH="1">
            <a:off x="7189470" y="2417445"/>
            <a:ext cx="76200" cy="876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 flipH="1">
            <a:off x="7265670" y="2518410"/>
            <a:ext cx="76200" cy="876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 flipH="1">
            <a:off x="7350125" y="2624455"/>
            <a:ext cx="76200" cy="876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 flipH="1">
            <a:off x="7578725" y="2040890"/>
            <a:ext cx="76200" cy="876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 flipH="1">
            <a:off x="7674610" y="2149475"/>
            <a:ext cx="76200" cy="876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 flipH="1">
            <a:off x="7791450" y="2272030"/>
            <a:ext cx="76200" cy="876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立方体 168"/>
          <p:cNvSpPr/>
          <p:nvPr/>
        </p:nvSpPr>
        <p:spPr>
          <a:xfrm rot="16200000">
            <a:off x="8869045" y="1354455"/>
            <a:ext cx="1078865" cy="951230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立方体 173"/>
          <p:cNvSpPr/>
          <p:nvPr/>
        </p:nvSpPr>
        <p:spPr>
          <a:xfrm rot="16200000">
            <a:off x="8996045" y="1481455"/>
            <a:ext cx="1078865" cy="951230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立方体 174"/>
          <p:cNvSpPr/>
          <p:nvPr/>
        </p:nvSpPr>
        <p:spPr>
          <a:xfrm rot="16200000">
            <a:off x="9123045" y="1608455"/>
            <a:ext cx="1078865" cy="951230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立方体 175"/>
          <p:cNvSpPr/>
          <p:nvPr/>
        </p:nvSpPr>
        <p:spPr>
          <a:xfrm rot="16200000">
            <a:off x="9250045" y="1735455"/>
            <a:ext cx="1078865" cy="951230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立方体 176"/>
          <p:cNvSpPr/>
          <p:nvPr/>
        </p:nvSpPr>
        <p:spPr>
          <a:xfrm rot="16200000">
            <a:off x="9377045" y="1862455"/>
            <a:ext cx="1078865" cy="951230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立方体 177"/>
          <p:cNvSpPr/>
          <p:nvPr/>
        </p:nvSpPr>
        <p:spPr>
          <a:xfrm rot="16200000">
            <a:off x="9504045" y="1989455"/>
            <a:ext cx="1078865" cy="951230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立方体 178"/>
          <p:cNvSpPr/>
          <p:nvPr/>
        </p:nvSpPr>
        <p:spPr>
          <a:xfrm rot="16200000">
            <a:off x="9631045" y="2116455"/>
            <a:ext cx="1078865" cy="951230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9802495" y="2174875"/>
            <a:ext cx="160655" cy="212090"/>
          </a:xfrm>
          <a:prstGeom prst="rect">
            <a:avLst/>
          </a:prstGeom>
          <a:noFill/>
          <a:ln w="28575" cmpd="dbl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立方体 144"/>
          <p:cNvSpPr/>
          <p:nvPr/>
        </p:nvSpPr>
        <p:spPr>
          <a:xfrm rot="16200000">
            <a:off x="7362190" y="2385695"/>
            <a:ext cx="1078865" cy="951230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1" name="直接连接符 180"/>
          <p:cNvCxnSpPr/>
          <p:nvPr/>
        </p:nvCxnSpPr>
        <p:spPr>
          <a:xfrm flipV="1">
            <a:off x="7746365" y="2395220"/>
            <a:ext cx="2052320" cy="701040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flipV="1">
            <a:off x="8154035" y="2410460"/>
            <a:ext cx="1812290" cy="687070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 flipV="1">
            <a:off x="8154035" y="2192020"/>
            <a:ext cx="1807210" cy="444500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V="1">
            <a:off x="7750810" y="2171700"/>
            <a:ext cx="2052955" cy="441960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7759700" y="2618740"/>
            <a:ext cx="394335" cy="471170"/>
          </a:xfrm>
          <a:prstGeom prst="rect">
            <a:avLst/>
          </a:prstGeom>
          <a:noFill/>
          <a:ln w="28575" cmpd="dbl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文本框 189"/>
          <p:cNvSpPr txBox="1"/>
          <p:nvPr/>
        </p:nvSpPr>
        <p:spPr>
          <a:xfrm>
            <a:off x="4210685" y="872490"/>
            <a:ext cx="1811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Sitka Display" panose="02000505000000020004" charset="0"/>
                <a:cs typeface="Sitka Display" panose="02000505000000020004" charset="0"/>
              </a:rPr>
              <a:t>Input Volume</a:t>
            </a:r>
            <a:endParaRPr lang="en-US" altLang="zh-CN" b="1">
              <a:latin typeface="Sitka Display" panose="02000505000000020004" charset="0"/>
              <a:cs typeface="Sitka Display" panose="02000505000000020004" charset="0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4133215" y="3534410"/>
            <a:ext cx="1990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Sitka Display" panose="02000505000000020004" charset="0"/>
                <a:cs typeface="Sitka Display" panose="02000505000000020004" charset="0"/>
              </a:rPr>
              <a:t>Combine into 2-D data</a:t>
            </a:r>
            <a:endParaRPr lang="en-US" altLang="zh-CN" sz="1400" b="1">
              <a:latin typeface="Sitka Display" panose="02000505000000020004" charset="0"/>
              <a:cs typeface="Sitka Display" panose="02000505000000020004" charset="0"/>
            </a:endParaRPr>
          </a:p>
        </p:txBody>
      </p:sp>
      <p:sp>
        <p:nvSpPr>
          <p:cNvPr id="192" name="文本框 191"/>
          <p:cNvSpPr txBox="1"/>
          <p:nvPr/>
        </p:nvSpPr>
        <p:spPr>
          <a:xfrm>
            <a:off x="6565900" y="814070"/>
            <a:ext cx="1811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Sitka Display" panose="02000505000000020004" charset="0"/>
                <a:cs typeface="Sitka Display" panose="02000505000000020004" charset="0"/>
              </a:rPr>
              <a:t>First Conv-Layer</a:t>
            </a:r>
            <a:endParaRPr lang="en-US" altLang="zh-CN" b="1">
              <a:latin typeface="Sitka Display" panose="02000505000000020004" charset="0"/>
              <a:cs typeface="Sitka Display" panose="02000505000000020004" charset="0"/>
            </a:endParaRPr>
          </a:p>
        </p:txBody>
      </p:sp>
      <p:sp>
        <p:nvSpPr>
          <p:cNvPr id="193" name="文本框 192"/>
          <p:cNvSpPr txBox="1"/>
          <p:nvPr/>
        </p:nvSpPr>
        <p:spPr>
          <a:xfrm>
            <a:off x="8782685" y="814070"/>
            <a:ext cx="2058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Sitka Display" panose="02000505000000020004" charset="0"/>
                <a:cs typeface="Sitka Display" panose="02000505000000020004" charset="0"/>
              </a:rPr>
              <a:t>Second Conv-Layer</a:t>
            </a:r>
            <a:endParaRPr lang="en-US" altLang="zh-CN" b="1">
              <a:latin typeface="Sitka Display" panose="02000505000000020004" charset="0"/>
              <a:cs typeface="Sitka Display" panose="02000505000000020004" charset="0"/>
            </a:endParaRPr>
          </a:p>
        </p:txBody>
      </p:sp>
      <p:sp>
        <p:nvSpPr>
          <p:cNvPr id="194" name="椭圆 193"/>
          <p:cNvSpPr/>
          <p:nvPr/>
        </p:nvSpPr>
        <p:spPr>
          <a:xfrm flipH="1">
            <a:off x="11296650" y="2168525"/>
            <a:ext cx="81280" cy="1066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 flipH="1">
            <a:off x="11443335" y="2162175"/>
            <a:ext cx="81280" cy="1066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 flipH="1">
            <a:off x="11594465" y="2154555"/>
            <a:ext cx="81280" cy="1066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矩形 196"/>
          <p:cNvSpPr/>
          <p:nvPr/>
        </p:nvSpPr>
        <p:spPr>
          <a:xfrm>
            <a:off x="9803765" y="2178685"/>
            <a:ext cx="394335" cy="471170"/>
          </a:xfrm>
          <a:prstGeom prst="rect">
            <a:avLst/>
          </a:prstGeom>
          <a:noFill/>
          <a:ln w="28575" cmpd="dbl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8" name="直接连接符 197"/>
          <p:cNvCxnSpPr/>
          <p:nvPr/>
        </p:nvCxnSpPr>
        <p:spPr>
          <a:xfrm flipV="1">
            <a:off x="9803765" y="2282190"/>
            <a:ext cx="2016125" cy="381635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 flipV="1">
            <a:off x="9961245" y="2313940"/>
            <a:ext cx="1922145" cy="348615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/>
        </p:nvCxnSpPr>
        <p:spPr>
          <a:xfrm flipV="1">
            <a:off x="9803765" y="1979930"/>
            <a:ext cx="2075815" cy="194945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/>
        </p:nvCxnSpPr>
        <p:spPr>
          <a:xfrm flipV="1">
            <a:off x="10198100" y="2027555"/>
            <a:ext cx="1727835" cy="170180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椭圆 204"/>
          <p:cNvSpPr/>
          <p:nvPr/>
        </p:nvSpPr>
        <p:spPr>
          <a:xfrm flipH="1">
            <a:off x="10841355" y="2164715"/>
            <a:ext cx="81280" cy="1066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 flipH="1">
            <a:off x="10988040" y="2165350"/>
            <a:ext cx="81280" cy="1066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 flipH="1">
            <a:off x="11139170" y="2162810"/>
            <a:ext cx="81280" cy="1066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立方体 207"/>
          <p:cNvSpPr/>
          <p:nvPr/>
        </p:nvSpPr>
        <p:spPr>
          <a:xfrm rot="16200000">
            <a:off x="834390" y="4612640"/>
            <a:ext cx="1078865" cy="951230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立方体 208"/>
          <p:cNvSpPr/>
          <p:nvPr/>
        </p:nvSpPr>
        <p:spPr>
          <a:xfrm rot="16200000">
            <a:off x="961390" y="4739640"/>
            <a:ext cx="1078865" cy="951230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立方体 209"/>
          <p:cNvSpPr/>
          <p:nvPr/>
        </p:nvSpPr>
        <p:spPr>
          <a:xfrm rot="16200000">
            <a:off x="1088390" y="4866640"/>
            <a:ext cx="1078865" cy="951230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立方体 210"/>
          <p:cNvSpPr/>
          <p:nvPr/>
        </p:nvSpPr>
        <p:spPr>
          <a:xfrm rot="16200000">
            <a:off x="1215390" y="4993640"/>
            <a:ext cx="1078865" cy="951230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立方体 211"/>
          <p:cNvSpPr/>
          <p:nvPr/>
        </p:nvSpPr>
        <p:spPr>
          <a:xfrm rot="16200000">
            <a:off x="1342390" y="5120640"/>
            <a:ext cx="1078865" cy="951230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立方体 212"/>
          <p:cNvSpPr/>
          <p:nvPr/>
        </p:nvSpPr>
        <p:spPr>
          <a:xfrm rot="16200000">
            <a:off x="1469390" y="5247640"/>
            <a:ext cx="1078865" cy="951230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立方体 213"/>
          <p:cNvSpPr/>
          <p:nvPr/>
        </p:nvSpPr>
        <p:spPr>
          <a:xfrm rot="16200000">
            <a:off x="1596390" y="5374640"/>
            <a:ext cx="1078865" cy="951230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" name="立方体 214"/>
          <p:cNvSpPr/>
          <p:nvPr/>
        </p:nvSpPr>
        <p:spPr>
          <a:xfrm rot="16200000">
            <a:off x="1723390" y="5501640"/>
            <a:ext cx="1078865" cy="951230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>
            <a:off x="819150" y="3992880"/>
            <a:ext cx="2014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Sitka Display" panose="02000505000000020004" charset="0"/>
                <a:cs typeface="Sitka Display" panose="02000505000000020004" charset="0"/>
              </a:rPr>
              <a:t>1</a:t>
            </a:r>
            <a:r>
              <a:rPr lang="en-US" altLang="zh-CN" b="1">
                <a:latin typeface="Sitka Display" panose="02000505000000020004" charset="0"/>
                <a:cs typeface="Sitka Display" panose="02000505000000020004" charset="0"/>
              </a:rPr>
              <a:t>6th Conv-Layer</a:t>
            </a:r>
            <a:endParaRPr lang="en-US" altLang="zh-CN" b="1">
              <a:latin typeface="Sitka Display" panose="02000505000000020004" charset="0"/>
              <a:cs typeface="Sitka Display" panose="02000505000000020004" charset="0"/>
            </a:endParaRPr>
          </a:p>
        </p:txBody>
      </p:sp>
      <p:cxnSp>
        <p:nvCxnSpPr>
          <p:cNvPr id="218" name="直接连接符 217"/>
          <p:cNvCxnSpPr/>
          <p:nvPr/>
        </p:nvCxnSpPr>
        <p:spPr>
          <a:xfrm flipV="1">
            <a:off x="1758315" y="6322695"/>
            <a:ext cx="2380615" cy="194310"/>
          </a:xfrm>
          <a:prstGeom prst="line">
            <a:avLst/>
          </a:prstGeom>
          <a:ln w="28575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>
            <a:off x="1795780" y="5492750"/>
            <a:ext cx="2355850" cy="652145"/>
          </a:xfrm>
          <a:prstGeom prst="line">
            <a:avLst/>
          </a:prstGeom>
          <a:ln w="28575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/>
          <p:nvPr/>
        </p:nvCxnSpPr>
        <p:spPr>
          <a:xfrm>
            <a:off x="2738755" y="5492750"/>
            <a:ext cx="1698625" cy="639445"/>
          </a:xfrm>
          <a:prstGeom prst="line">
            <a:avLst/>
          </a:prstGeom>
          <a:ln w="28575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/>
          <p:nvPr/>
        </p:nvCxnSpPr>
        <p:spPr>
          <a:xfrm flipV="1">
            <a:off x="2693035" y="6329045"/>
            <a:ext cx="1731645" cy="187960"/>
          </a:xfrm>
          <a:prstGeom prst="line">
            <a:avLst/>
          </a:prstGeom>
          <a:ln w="28575" cmpd="sng">
            <a:solidFill>
              <a:srgbClr val="FE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 221"/>
          <p:cNvSpPr/>
          <p:nvPr/>
        </p:nvSpPr>
        <p:spPr>
          <a:xfrm>
            <a:off x="4146550" y="6136005"/>
            <a:ext cx="278130" cy="178435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10800000" scaled="0"/>
          </a:gradFill>
          <a:ln w="28575" cmpd="dbl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矩形 222"/>
          <p:cNvSpPr/>
          <p:nvPr/>
        </p:nvSpPr>
        <p:spPr>
          <a:xfrm>
            <a:off x="4138930" y="4549140"/>
            <a:ext cx="278130" cy="178435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10800000" scaled="0"/>
          </a:gradFill>
          <a:ln w="28575" cmpd="dbl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/>
        </p:nvCxnSpPr>
        <p:spPr>
          <a:xfrm flipV="1">
            <a:off x="1849755" y="4551045"/>
            <a:ext cx="2536825" cy="36195"/>
          </a:xfrm>
          <a:prstGeom prst="line">
            <a:avLst/>
          </a:prstGeom>
          <a:ln w="28575" cmpd="sng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/>
        </p:nvCxnSpPr>
        <p:spPr>
          <a:xfrm flipV="1">
            <a:off x="898525" y="4540250"/>
            <a:ext cx="3261360" cy="8890"/>
          </a:xfrm>
          <a:prstGeom prst="line">
            <a:avLst/>
          </a:prstGeom>
          <a:ln w="28575" cmpd="sng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/>
        </p:nvCxnSpPr>
        <p:spPr>
          <a:xfrm flipV="1">
            <a:off x="2229485" y="4727575"/>
            <a:ext cx="2195195" cy="288925"/>
          </a:xfrm>
          <a:prstGeom prst="line">
            <a:avLst/>
          </a:prstGeom>
          <a:ln w="28575" cmpd="sng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/>
        </p:nvCxnSpPr>
        <p:spPr>
          <a:xfrm flipV="1">
            <a:off x="2121535" y="4727575"/>
            <a:ext cx="2038350" cy="180975"/>
          </a:xfrm>
          <a:prstGeom prst="line">
            <a:avLst/>
          </a:prstGeom>
          <a:ln w="28575" cmpd="sng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矩形 227"/>
          <p:cNvSpPr/>
          <p:nvPr/>
        </p:nvSpPr>
        <p:spPr>
          <a:xfrm>
            <a:off x="4146550" y="5311140"/>
            <a:ext cx="278130" cy="178435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10800000" scaled="0"/>
          </a:gradFill>
          <a:ln w="28575" cmpd="dbl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9" name="直接连接符 228"/>
          <p:cNvCxnSpPr/>
          <p:nvPr/>
        </p:nvCxnSpPr>
        <p:spPr>
          <a:xfrm>
            <a:off x="2454275" y="5197475"/>
            <a:ext cx="1959610" cy="92075"/>
          </a:xfrm>
          <a:prstGeom prst="line">
            <a:avLst/>
          </a:prstGeom>
          <a:ln w="28575" cmpd="sng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/>
          <p:nvPr/>
        </p:nvCxnSpPr>
        <p:spPr>
          <a:xfrm>
            <a:off x="1549400" y="5219065"/>
            <a:ext cx="2585085" cy="83185"/>
          </a:xfrm>
          <a:prstGeom prst="line">
            <a:avLst/>
          </a:prstGeom>
          <a:ln w="28575" cmpd="sng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椭圆 232"/>
          <p:cNvSpPr/>
          <p:nvPr/>
        </p:nvSpPr>
        <p:spPr>
          <a:xfrm flipH="1">
            <a:off x="4232910" y="4860925"/>
            <a:ext cx="109220" cy="1079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 flipH="1">
            <a:off x="4232910" y="5076190"/>
            <a:ext cx="109220" cy="1079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4231005" y="5755005"/>
            <a:ext cx="109220" cy="1079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文本框 238"/>
          <p:cNvSpPr txBox="1"/>
          <p:nvPr/>
        </p:nvSpPr>
        <p:spPr>
          <a:xfrm>
            <a:off x="3248660" y="4121150"/>
            <a:ext cx="24796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latin typeface="Sitka Display" panose="02000505000000020004" charset="0"/>
                <a:cs typeface="Sitka Display" panose="02000505000000020004" charset="0"/>
              </a:rPr>
              <a:t>Global MaxPooling Layer</a:t>
            </a:r>
            <a:endParaRPr lang="en-US" altLang="zh-CN" sz="1600" b="1">
              <a:latin typeface="Sitka Display" panose="02000505000000020004" charset="0"/>
              <a:cs typeface="Sitka Display" panose="02000505000000020004" charset="0"/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3424555" y="6450330"/>
            <a:ext cx="2461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latin typeface="Sitka Display" panose="02000505000000020004" charset="0"/>
                <a:cs typeface="Sitka Display" panose="02000505000000020004" charset="0"/>
              </a:rPr>
              <a:t>Extract biggest feature from each 2D feature map</a:t>
            </a:r>
            <a:endParaRPr lang="en-US" altLang="zh-CN" sz="1200" b="1">
              <a:latin typeface="Sitka Display" panose="02000505000000020004" charset="0"/>
              <a:cs typeface="Sitka Display" panose="02000505000000020004" charset="0"/>
            </a:endParaRPr>
          </a:p>
        </p:txBody>
      </p:sp>
      <p:sp>
        <p:nvSpPr>
          <p:cNvPr id="242" name="椭圆 241"/>
          <p:cNvSpPr/>
          <p:nvPr/>
        </p:nvSpPr>
        <p:spPr>
          <a:xfrm flipH="1">
            <a:off x="6022340" y="4303395"/>
            <a:ext cx="278130" cy="283845"/>
          </a:xfrm>
          <a:prstGeom prst="ellipse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 flipH="1">
            <a:off x="6022340" y="4772660"/>
            <a:ext cx="278130" cy="283845"/>
          </a:xfrm>
          <a:prstGeom prst="ellipse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 flipH="1">
            <a:off x="6022340" y="5261610"/>
            <a:ext cx="278130" cy="283845"/>
          </a:xfrm>
          <a:prstGeom prst="ellipse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 flipH="1">
            <a:off x="6022340" y="6277610"/>
            <a:ext cx="278130" cy="283845"/>
          </a:xfrm>
          <a:prstGeom prst="ellipse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6" name="直接箭头连接符 245"/>
          <p:cNvCxnSpPr>
            <a:stCxn id="223" idx="3"/>
          </p:cNvCxnSpPr>
          <p:nvPr/>
        </p:nvCxnSpPr>
        <p:spPr>
          <a:xfrm flipV="1">
            <a:off x="4417060" y="4458335"/>
            <a:ext cx="1468755" cy="18034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/>
          <p:nvPr/>
        </p:nvCxnSpPr>
        <p:spPr>
          <a:xfrm flipV="1">
            <a:off x="4431030" y="4645660"/>
            <a:ext cx="1412240" cy="15760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/>
          <p:cNvCxnSpPr/>
          <p:nvPr/>
        </p:nvCxnSpPr>
        <p:spPr>
          <a:xfrm flipV="1">
            <a:off x="4417060" y="4540250"/>
            <a:ext cx="1435735" cy="85979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/>
          <p:nvPr/>
        </p:nvCxnSpPr>
        <p:spPr>
          <a:xfrm flipV="1">
            <a:off x="4342130" y="4559935"/>
            <a:ext cx="1530985" cy="14490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/>
          <p:cNvCxnSpPr/>
          <p:nvPr/>
        </p:nvCxnSpPr>
        <p:spPr>
          <a:xfrm flipV="1">
            <a:off x="4351020" y="4553585"/>
            <a:ext cx="1496695" cy="5727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/>
          <p:cNvCxnSpPr>
            <a:stCxn id="235" idx="3"/>
          </p:cNvCxnSpPr>
          <p:nvPr/>
        </p:nvCxnSpPr>
        <p:spPr>
          <a:xfrm flipV="1">
            <a:off x="4324350" y="4559935"/>
            <a:ext cx="1497965" cy="10718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/>
          <p:cNvCxnSpPr/>
          <p:nvPr/>
        </p:nvCxnSpPr>
        <p:spPr>
          <a:xfrm flipV="1">
            <a:off x="4351020" y="4554220"/>
            <a:ext cx="1504315" cy="3549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/>
          <p:cNvCxnSpPr>
            <a:stCxn id="223" idx="3"/>
          </p:cNvCxnSpPr>
          <p:nvPr/>
        </p:nvCxnSpPr>
        <p:spPr>
          <a:xfrm>
            <a:off x="4417060" y="4638675"/>
            <a:ext cx="1425575" cy="27051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33" idx="2"/>
          </p:cNvCxnSpPr>
          <p:nvPr/>
        </p:nvCxnSpPr>
        <p:spPr>
          <a:xfrm>
            <a:off x="4342130" y="4914900"/>
            <a:ext cx="1475105" cy="51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>
            <a:stCxn id="234" idx="2"/>
          </p:cNvCxnSpPr>
          <p:nvPr/>
        </p:nvCxnSpPr>
        <p:spPr>
          <a:xfrm flipV="1">
            <a:off x="4342130" y="4991735"/>
            <a:ext cx="1487805" cy="1384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22" idx="3"/>
          </p:cNvCxnSpPr>
          <p:nvPr/>
        </p:nvCxnSpPr>
        <p:spPr>
          <a:xfrm flipV="1">
            <a:off x="4424680" y="5048885"/>
            <a:ext cx="1392555" cy="11766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/>
          <p:cNvCxnSpPr>
            <a:stCxn id="228" idx="3"/>
          </p:cNvCxnSpPr>
          <p:nvPr/>
        </p:nvCxnSpPr>
        <p:spPr>
          <a:xfrm flipV="1">
            <a:off x="4424680" y="5013325"/>
            <a:ext cx="1368425" cy="3873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/>
          <p:nvPr/>
        </p:nvCxnSpPr>
        <p:spPr>
          <a:xfrm>
            <a:off x="4424680" y="6221730"/>
            <a:ext cx="1384300" cy="18796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/>
          <p:cNvCxnSpPr>
            <a:stCxn id="223" idx="3"/>
          </p:cNvCxnSpPr>
          <p:nvPr/>
        </p:nvCxnSpPr>
        <p:spPr>
          <a:xfrm>
            <a:off x="4417060" y="4638675"/>
            <a:ext cx="1386840" cy="15748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>
            <a:stCxn id="228" idx="3"/>
          </p:cNvCxnSpPr>
          <p:nvPr/>
        </p:nvCxnSpPr>
        <p:spPr>
          <a:xfrm>
            <a:off x="4424680" y="5400675"/>
            <a:ext cx="1396365" cy="89916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/>
          <p:cNvCxnSpPr>
            <a:stCxn id="235" idx="2"/>
          </p:cNvCxnSpPr>
          <p:nvPr/>
        </p:nvCxnSpPr>
        <p:spPr>
          <a:xfrm>
            <a:off x="4340225" y="5593715"/>
            <a:ext cx="1450340" cy="72136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/>
          <p:cNvCxnSpPr>
            <a:stCxn id="236" idx="2"/>
          </p:cNvCxnSpPr>
          <p:nvPr/>
        </p:nvCxnSpPr>
        <p:spPr>
          <a:xfrm>
            <a:off x="4340225" y="5808980"/>
            <a:ext cx="1473200" cy="53721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/>
          <p:cNvCxnSpPr/>
          <p:nvPr/>
        </p:nvCxnSpPr>
        <p:spPr>
          <a:xfrm>
            <a:off x="4424045" y="5405755"/>
            <a:ext cx="138684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/>
          <p:cNvCxnSpPr>
            <a:stCxn id="222" idx="3"/>
          </p:cNvCxnSpPr>
          <p:nvPr/>
        </p:nvCxnSpPr>
        <p:spPr>
          <a:xfrm flipV="1">
            <a:off x="4424680" y="5495290"/>
            <a:ext cx="1363980" cy="7302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>
            <a:stCxn id="223" idx="3"/>
          </p:cNvCxnSpPr>
          <p:nvPr/>
        </p:nvCxnSpPr>
        <p:spPr>
          <a:xfrm>
            <a:off x="4417060" y="4638675"/>
            <a:ext cx="1366520" cy="68389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/>
          <p:cNvCxnSpPr/>
          <p:nvPr/>
        </p:nvCxnSpPr>
        <p:spPr>
          <a:xfrm>
            <a:off x="4345940" y="4921250"/>
            <a:ext cx="1432560" cy="44196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>
            <a:stCxn id="237" idx="2"/>
          </p:cNvCxnSpPr>
          <p:nvPr/>
        </p:nvCxnSpPr>
        <p:spPr>
          <a:xfrm flipV="1">
            <a:off x="4340225" y="5459730"/>
            <a:ext cx="1428115" cy="56832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椭圆 275"/>
          <p:cNvSpPr/>
          <p:nvPr/>
        </p:nvSpPr>
        <p:spPr>
          <a:xfrm flipH="1">
            <a:off x="6123305" y="5667375"/>
            <a:ext cx="76200" cy="876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 flipH="1">
            <a:off x="6123305" y="5862955"/>
            <a:ext cx="76200" cy="876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 flipH="1">
            <a:off x="6123305" y="6082030"/>
            <a:ext cx="76200" cy="876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文本框 279"/>
          <p:cNvSpPr txBox="1"/>
          <p:nvPr/>
        </p:nvSpPr>
        <p:spPr>
          <a:xfrm>
            <a:off x="5505450" y="3870960"/>
            <a:ext cx="1519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latin typeface="Sitka Display" panose="02000505000000020004" charset="0"/>
                <a:cs typeface="Sitka Display" panose="02000505000000020004" charset="0"/>
              </a:rPr>
              <a:t>First FC-Layer</a:t>
            </a:r>
            <a:endParaRPr lang="en-US" altLang="zh-CN" sz="1600" b="1">
              <a:latin typeface="Sitka Display" panose="02000505000000020004" charset="0"/>
              <a:cs typeface="Sitka Display" panose="02000505000000020004" charset="0"/>
            </a:endParaRPr>
          </a:p>
        </p:txBody>
      </p:sp>
      <p:sp>
        <p:nvSpPr>
          <p:cNvPr id="281" name="椭圆 280"/>
          <p:cNvSpPr/>
          <p:nvPr/>
        </p:nvSpPr>
        <p:spPr>
          <a:xfrm flipH="1">
            <a:off x="7759700" y="4297680"/>
            <a:ext cx="278130" cy="283845"/>
          </a:xfrm>
          <a:prstGeom prst="ellipse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 flipH="1">
            <a:off x="7759700" y="4766945"/>
            <a:ext cx="278130" cy="283845"/>
          </a:xfrm>
          <a:prstGeom prst="ellipse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 flipH="1">
            <a:off x="7759700" y="5255895"/>
            <a:ext cx="278130" cy="283845"/>
          </a:xfrm>
          <a:prstGeom prst="ellipse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 flipH="1">
            <a:off x="7759700" y="6271895"/>
            <a:ext cx="278130" cy="283845"/>
          </a:xfrm>
          <a:prstGeom prst="ellipse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 flipH="1">
            <a:off x="7860665" y="5659755"/>
            <a:ext cx="76200" cy="876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 flipH="1">
            <a:off x="7860665" y="5857240"/>
            <a:ext cx="76200" cy="876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 flipH="1">
            <a:off x="7860665" y="6076315"/>
            <a:ext cx="76200" cy="876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8" name="文本框 287"/>
          <p:cNvSpPr txBox="1"/>
          <p:nvPr/>
        </p:nvSpPr>
        <p:spPr>
          <a:xfrm>
            <a:off x="7121525" y="3867150"/>
            <a:ext cx="16706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latin typeface="Sitka Display" panose="02000505000000020004" charset="0"/>
                <a:cs typeface="Sitka Display" panose="02000505000000020004" charset="0"/>
              </a:rPr>
              <a:t>Second FC-Layer</a:t>
            </a:r>
            <a:endParaRPr lang="en-US" altLang="zh-CN" sz="1600" b="1">
              <a:latin typeface="Sitka Display" panose="02000505000000020004" charset="0"/>
              <a:cs typeface="Sitka Display" panose="02000505000000020004" charset="0"/>
            </a:endParaRPr>
          </a:p>
        </p:txBody>
      </p:sp>
      <p:cxnSp>
        <p:nvCxnSpPr>
          <p:cNvPr id="291" name="直接箭头连接符 290"/>
          <p:cNvCxnSpPr/>
          <p:nvPr/>
        </p:nvCxnSpPr>
        <p:spPr>
          <a:xfrm flipV="1">
            <a:off x="4544060" y="4554220"/>
            <a:ext cx="1305560" cy="2114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/>
          <p:nvPr/>
        </p:nvCxnSpPr>
        <p:spPr>
          <a:xfrm>
            <a:off x="6423025" y="4427855"/>
            <a:ext cx="117665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/>
          <p:cNvCxnSpPr/>
          <p:nvPr/>
        </p:nvCxnSpPr>
        <p:spPr>
          <a:xfrm flipV="1">
            <a:off x="6423025" y="4512945"/>
            <a:ext cx="1125855" cy="355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/>
          <p:cNvCxnSpPr>
            <a:stCxn id="279" idx="3"/>
          </p:cNvCxnSpPr>
          <p:nvPr/>
        </p:nvCxnSpPr>
        <p:spPr>
          <a:xfrm flipV="1">
            <a:off x="6398895" y="4577715"/>
            <a:ext cx="1168400" cy="8629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294"/>
          <p:cNvCxnSpPr/>
          <p:nvPr/>
        </p:nvCxnSpPr>
        <p:spPr>
          <a:xfrm flipV="1">
            <a:off x="6380480" y="4623435"/>
            <a:ext cx="1196975" cy="17665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/>
          <p:cNvCxnSpPr/>
          <p:nvPr/>
        </p:nvCxnSpPr>
        <p:spPr>
          <a:xfrm>
            <a:off x="6409055" y="4902835"/>
            <a:ext cx="1198245" cy="114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/>
          <p:nvPr/>
        </p:nvCxnSpPr>
        <p:spPr>
          <a:xfrm>
            <a:off x="6423660" y="4435475"/>
            <a:ext cx="1163320" cy="47244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/>
          <p:cNvCxnSpPr/>
          <p:nvPr/>
        </p:nvCxnSpPr>
        <p:spPr>
          <a:xfrm flipV="1">
            <a:off x="6409055" y="4943475"/>
            <a:ext cx="1183005" cy="50482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/>
          <p:cNvCxnSpPr/>
          <p:nvPr/>
        </p:nvCxnSpPr>
        <p:spPr>
          <a:xfrm flipV="1">
            <a:off x="6380480" y="4979035"/>
            <a:ext cx="1206500" cy="13989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/>
          <p:cNvCxnSpPr>
            <a:endCxn id="290" idx="1"/>
          </p:cNvCxnSpPr>
          <p:nvPr/>
        </p:nvCxnSpPr>
        <p:spPr>
          <a:xfrm flipV="1">
            <a:off x="6410325" y="5436870"/>
            <a:ext cx="1209675" cy="9391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/>
          <p:cNvCxnSpPr>
            <a:stCxn id="279" idx="3"/>
            <a:endCxn id="290" idx="1"/>
          </p:cNvCxnSpPr>
          <p:nvPr/>
        </p:nvCxnSpPr>
        <p:spPr>
          <a:xfrm flipV="1">
            <a:off x="6398895" y="5436870"/>
            <a:ext cx="1221105" cy="381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/>
          <p:nvPr/>
        </p:nvCxnSpPr>
        <p:spPr>
          <a:xfrm>
            <a:off x="6397625" y="4909185"/>
            <a:ext cx="1168400" cy="482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/>
          <p:cNvCxnSpPr/>
          <p:nvPr/>
        </p:nvCxnSpPr>
        <p:spPr>
          <a:xfrm>
            <a:off x="6448425" y="4451985"/>
            <a:ext cx="1143000" cy="8953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>
            <a:off x="6408420" y="6396355"/>
            <a:ext cx="116332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箭头连接符 304"/>
          <p:cNvCxnSpPr/>
          <p:nvPr/>
        </p:nvCxnSpPr>
        <p:spPr>
          <a:xfrm>
            <a:off x="6418580" y="5451475"/>
            <a:ext cx="1147445" cy="9664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6428740" y="4958715"/>
            <a:ext cx="1143000" cy="138684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/>
          <p:cNvCxnSpPr/>
          <p:nvPr/>
        </p:nvCxnSpPr>
        <p:spPr>
          <a:xfrm>
            <a:off x="6443980" y="4465955"/>
            <a:ext cx="1107440" cy="18338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椭圆 307"/>
          <p:cNvSpPr/>
          <p:nvPr/>
        </p:nvSpPr>
        <p:spPr>
          <a:xfrm flipH="1">
            <a:off x="9227820" y="4295775"/>
            <a:ext cx="278130" cy="283845"/>
          </a:xfrm>
          <a:prstGeom prst="ellipse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 flipH="1">
            <a:off x="9227820" y="4765040"/>
            <a:ext cx="278130" cy="283845"/>
          </a:xfrm>
          <a:prstGeom prst="ellipse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 flipH="1">
            <a:off x="9227820" y="5253990"/>
            <a:ext cx="278130" cy="283845"/>
          </a:xfrm>
          <a:prstGeom prst="ellipse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1" name="椭圆 310"/>
          <p:cNvSpPr/>
          <p:nvPr/>
        </p:nvSpPr>
        <p:spPr>
          <a:xfrm flipH="1">
            <a:off x="9227820" y="6269990"/>
            <a:ext cx="278130" cy="283845"/>
          </a:xfrm>
          <a:prstGeom prst="ellipse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 flipH="1">
            <a:off x="9328785" y="5659755"/>
            <a:ext cx="76200" cy="876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 flipH="1">
            <a:off x="9328785" y="5855335"/>
            <a:ext cx="76200" cy="876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 flipH="1">
            <a:off x="9328785" y="6074410"/>
            <a:ext cx="76200" cy="876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文本框 315"/>
          <p:cNvSpPr txBox="1"/>
          <p:nvPr/>
        </p:nvSpPr>
        <p:spPr>
          <a:xfrm>
            <a:off x="8647430" y="3867150"/>
            <a:ext cx="16706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latin typeface="Sitka Display" panose="02000505000000020004" charset="0"/>
                <a:cs typeface="Sitka Display" panose="02000505000000020004" charset="0"/>
              </a:rPr>
              <a:t>Third FC-Layer</a:t>
            </a:r>
            <a:endParaRPr lang="en-US" altLang="zh-CN" sz="1600" b="1">
              <a:latin typeface="Sitka Display" panose="02000505000000020004" charset="0"/>
              <a:cs typeface="Sitka Display" panose="02000505000000020004" charset="0"/>
            </a:endParaRPr>
          </a:p>
        </p:txBody>
      </p:sp>
      <p:sp>
        <p:nvSpPr>
          <p:cNvPr id="317" name="椭圆 316"/>
          <p:cNvSpPr/>
          <p:nvPr/>
        </p:nvSpPr>
        <p:spPr>
          <a:xfrm flipH="1">
            <a:off x="8267065" y="5360035"/>
            <a:ext cx="76200" cy="876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 flipH="1">
            <a:off x="8441690" y="5363845"/>
            <a:ext cx="76200" cy="876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 flipH="1">
            <a:off x="8647430" y="5360035"/>
            <a:ext cx="76200" cy="876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 flipH="1">
            <a:off x="8822055" y="5363845"/>
            <a:ext cx="76200" cy="876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 flipH="1">
            <a:off x="10490200" y="5219065"/>
            <a:ext cx="278130" cy="28384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2" name="直接箭头连接符 321"/>
          <p:cNvCxnSpPr/>
          <p:nvPr/>
        </p:nvCxnSpPr>
        <p:spPr>
          <a:xfrm>
            <a:off x="9660890" y="4453255"/>
            <a:ext cx="803910" cy="80772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/>
          <p:nvPr/>
        </p:nvCxnSpPr>
        <p:spPr>
          <a:xfrm>
            <a:off x="9642475" y="4941570"/>
            <a:ext cx="802640" cy="381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/>
          <p:nvPr/>
        </p:nvCxnSpPr>
        <p:spPr>
          <a:xfrm flipV="1">
            <a:off x="9588500" y="5398135"/>
            <a:ext cx="876300" cy="387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/>
          <p:nvPr/>
        </p:nvCxnSpPr>
        <p:spPr>
          <a:xfrm flipV="1">
            <a:off x="9631680" y="5484495"/>
            <a:ext cx="858520" cy="88392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/>
        </p:nvCxnSpPr>
        <p:spPr>
          <a:xfrm flipV="1">
            <a:off x="9657080" y="5464175"/>
            <a:ext cx="797560" cy="59944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文本框 326"/>
          <p:cNvSpPr txBox="1"/>
          <p:nvPr/>
        </p:nvSpPr>
        <p:spPr>
          <a:xfrm>
            <a:off x="10198100" y="5659755"/>
            <a:ext cx="11576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latin typeface="Sitka Display" panose="02000505000000020004" charset="0"/>
                <a:cs typeface="Sitka Display" panose="02000505000000020004" charset="0"/>
              </a:rPr>
              <a:t>Out Layer</a:t>
            </a:r>
            <a:endParaRPr lang="en-US" altLang="zh-CN" sz="1600" b="1">
              <a:latin typeface="Sitka Display" panose="02000505000000020004" charset="0"/>
              <a:cs typeface="Sitka Display" panose="02000505000000020004" charset="0"/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1290300" y="4858385"/>
            <a:ext cx="9886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000" b="1">
              <a:latin typeface="Times New Roman" panose="02020603050405020304" charset="0"/>
            </a:endParaRPr>
          </a:p>
          <a:p>
            <a:r>
              <a:rPr lang="en-US" altLang="zh-CN" sz="900" b="1">
                <a:latin typeface="Times New Roman" panose="02020603050405020304" charset="0"/>
              </a:rPr>
              <a:t>0.8895942</a:t>
            </a:r>
            <a:endParaRPr lang="en-US" altLang="zh-CN" sz="900" b="1">
              <a:latin typeface="Times New Roman" panose="02020603050405020304" charset="0"/>
            </a:endParaRPr>
          </a:p>
          <a:p>
            <a:r>
              <a:rPr lang="en-US" altLang="zh-CN" sz="900" b="1">
                <a:latin typeface="Times New Roman" panose="02020603050405020304" charset="0"/>
              </a:rPr>
              <a:t>1.2304895</a:t>
            </a:r>
            <a:endParaRPr lang="en-US" altLang="zh-CN" sz="900" b="1">
              <a:latin typeface="Times New Roman" panose="02020603050405020304" charset="0"/>
            </a:endParaRPr>
          </a:p>
          <a:p>
            <a:r>
              <a:rPr lang="en-US" altLang="zh-CN" sz="900" b="1">
                <a:latin typeface="Times New Roman" panose="02020603050405020304" charset="0"/>
              </a:rPr>
              <a:t>1.2039482</a:t>
            </a:r>
            <a:endParaRPr lang="en-US" altLang="zh-CN" sz="900" b="1">
              <a:latin typeface="Times New Roman" panose="02020603050405020304" charset="0"/>
            </a:endParaRPr>
          </a:p>
          <a:p>
            <a:r>
              <a:rPr lang="en-US" altLang="zh-CN" sz="900" b="1">
                <a:latin typeface="Times New Roman" panose="02020603050405020304" charset="0"/>
              </a:rPr>
              <a:t>2.3049857</a:t>
            </a:r>
            <a:endParaRPr lang="en-US" altLang="zh-CN" sz="900" b="1">
              <a:latin typeface="Times New Roman" panose="02020603050405020304" charset="0"/>
            </a:endParaRPr>
          </a:p>
          <a:p>
            <a:endParaRPr lang="en-US" altLang="zh-CN" sz="1000" b="1">
              <a:latin typeface="Times New Roman" panose="02020603050405020304" charset="0"/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0713085" y="5234305"/>
            <a:ext cx="7658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latin typeface="Times New Roman" panose="02020603050405020304" charset="0"/>
              </a:rPr>
              <a:t>BandGap=</a:t>
            </a:r>
            <a:endParaRPr lang="en-US" altLang="zh-CN" sz="900" b="1">
              <a:latin typeface="Times New Roman" panose="02020603050405020304" charset="0"/>
            </a:endParaRPr>
          </a:p>
        </p:txBody>
      </p:sp>
      <p:sp>
        <p:nvSpPr>
          <p:cNvPr id="330" name="椭圆 329"/>
          <p:cNvSpPr/>
          <p:nvPr/>
        </p:nvSpPr>
        <p:spPr>
          <a:xfrm flipH="1">
            <a:off x="11384915" y="5628005"/>
            <a:ext cx="76200" cy="876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 flipH="1">
            <a:off x="11524615" y="5628005"/>
            <a:ext cx="76200" cy="876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 flipH="1">
            <a:off x="11675745" y="5628005"/>
            <a:ext cx="76200" cy="876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 flipH="1">
            <a:off x="11828780" y="5628005"/>
            <a:ext cx="76200" cy="876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 flipH="1">
            <a:off x="11965305" y="5628005"/>
            <a:ext cx="76200" cy="876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矩形 334"/>
          <p:cNvSpPr/>
          <p:nvPr/>
        </p:nvSpPr>
        <p:spPr>
          <a:xfrm>
            <a:off x="2965450" y="2168525"/>
            <a:ext cx="949325" cy="191135"/>
          </a:xfrm>
          <a:prstGeom prst="rect">
            <a:avLst/>
          </a:prstGeom>
          <a:noFill/>
          <a:ln w="12700" cmpd="sng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矩形 335"/>
          <p:cNvSpPr/>
          <p:nvPr/>
        </p:nvSpPr>
        <p:spPr>
          <a:xfrm>
            <a:off x="2965450" y="2418080"/>
            <a:ext cx="949960" cy="187960"/>
          </a:xfrm>
          <a:prstGeom prst="rect">
            <a:avLst/>
          </a:prstGeom>
          <a:noFill/>
          <a:ln w="12700" cmpd="sng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矩形 336"/>
          <p:cNvSpPr/>
          <p:nvPr/>
        </p:nvSpPr>
        <p:spPr>
          <a:xfrm>
            <a:off x="2972435" y="2687320"/>
            <a:ext cx="943610" cy="181610"/>
          </a:xfrm>
          <a:prstGeom prst="rect">
            <a:avLst/>
          </a:prstGeom>
          <a:noFill/>
          <a:ln w="12700" cmpd="sng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矩形 337"/>
          <p:cNvSpPr/>
          <p:nvPr/>
        </p:nvSpPr>
        <p:spPr>
          <a:xfrm>
            <a:off x="2974340" y="2940685"/>
            <a:ext cx="939800" cy="229235"/>
          </a:xfrm>
          <a:prstGeom prst="rect">
            <a:avLst/>
          </a:prstGeom>
          <a:noFill/>
          <a:ln w="12700" cmpd="sng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文本框 338"/>
          <p:cNvSpPr txBox="1"/>
          <p:nvPr/>
        </p:nvSpPr>
        <p:spPr>
          <a:xfrm>
            <a:off x="825500" y="1530985"/>
            <a:ext cx="1772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Sitka Display" panose="02000505000000020004" charset="0"/>
                <a:cs typeface="Sitka Display" panose="02000505000000020004" charset="0"/>
              </a:rPr>
              <a:t>Graphene Structure</a:t>
            </a:r>
            <a:endParaRPr lang="en-US" altLang="zh-CN" sz="1400" b="1">
              <a:latin typeface="Sitka Display" panose="02000505000000020004" charset="0"/>
              <a:cs typeface="Sitka Display" panose="020005050000000200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772</Words>
  <Application>WPS 演示</Application>
  <PresentationFormat>宽屏</PresentationFormat>
  <Paragraphs>120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4</vt:i4>
      </vt:variant>
    </vt:vector>
  </HeadingPairs>
  <TitlesOfParts>
    <vt:vector size="43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MingLiU-ExtB</vt:lpstr>
      <vt:lpstr>MS Gothic</vt:lpstr>
      <vt:lpstr>PMingLiU-ExtB</vt:lpstr>
      <vt:lpstr>Cooper Black</vt:lpstr>
      <vt:lpstr>Rockwell Extra Bold</vt:lpstr>
      <vt:lpstr>Rockwell Condensed</vt:lpstr>
      <vt:lpstr>Segoe MDL2 Assets</vt:lpstr>
      <vt:lpstr>Rockwell</vt:lpstr>
      <vt:lpstr>Rage Italic</vt:lpstr>
      <vt:lpstr>Segoe Print</vt:lpstr>
      <vt:lpstr>Segoe Script</vt:lpstr>
      <vt:lpstr>Segoe UI Black</vt:lpstr>
      <vt:lpstr>Segoe UI Emoji</vt:lpstr>
      <vt:lpstr>Segoe UI Light</vt:lpstr>
      <vt:lpstr>Segoe UI Semibold</vt:lpstr>
      <vt:lpstr>Showcard Gothic</vt:lpstr>
      <vt:lpstr>Sitka Display</vt:lpstr>
      <vt:lpstr>Sitka Banner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Herman Wu</dc:creator>
  <cp:lastModifiedBy>Woody</cp:lastModifiedBy>
  <cp:revision>24</cp:revision>
  <dcterms:created xsi:type="dcterms:W3CDTF">2018-04-22T23:04:00Z</dcterms:created>
  <dcterms:modified xsi:type="dcterms:W3CDTF">2018-05-11T00:23:12Z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