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2" r:id="rId4"/>
    <p:sldId id="301" r:id="rId5"/>
    <p:sldId id="305" r:id="rId6"/>
    <p:sldId id="306" r:id="rId7"/>
    <p:sldId id="311" r:id="rId8"/>
    <p:sldId id="312" r:id="rId9"/>
    <p:sldId id="323" r:id="rId10"/>
    <p:sldId id="326" r:id="rId11"/>
    <p:sldId id="317" r:id="rId12"/>
    <p:sldId id="318" r:id="rId13"/>
    <p:sldId id="319" r:id="rId14"/>
    <p:sldId id="320" r:id="rId15"/>
    <p:sldId id="316" r:id="rId16"/>
    <p:sldId id="308" r:id="rId17"/>
    <p:sldId id="313" r:id="rId18"/>
    <p:sldId id="321" r:id="rId19"/>
    <p:sldId id="32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4660"/>
  </p:normalViewPr>
  <p:slideViewPr>
    <p:cSldViewPr snapToGrid="0">
      <p:cViewPr>
        <p:scale>
          <a:sx n="50" d="100"/>
          <a:sy n="50" d="100"/>
        </p:scale>
        <p:origin x="1500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4/26/2017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2017/4/26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1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4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4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0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3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5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7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2017/4/26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2017/4/26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2017/4/26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2017/4/26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2017/4/26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2017/4/26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2017/4/26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2017/4/26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2017/4/26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2017/4/26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4/26/2017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875" y="2377441"/>
            <a:ext cx="10941050" cy="22219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Expectation–Maximization Approach to</a:t>
            </a:r>
            <a:br>
              <a:rPr lang="en-US" altLang="zh-CN" dirty="0"/>
            </a:br>
            <a:r>
              <a:rPr lang="en-US" altLang="zh-CN" dirty="0"/>
              <a:t>Fault Diagnosis With Missing Data</a:t>
            </a:r>
            <a:endParaRPr lang="zh-CN" sz="4800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-41563" y="1660676"/>
                <a:ext cx="6317673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63" y="1660676"/>
                <a:ext cx="6317673" cy="595932"/>
              </a:xfrm>
              <a:prstGeom prst="rect">
                <a:avLst/>
              </a:prstGeom>
              <a:blipFill>
                <a:blip r:embed="rId3"/>
                <a:stretch>
                  <a:fillRect t="-6122" b="-19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2078320" y="2272990"/>
            <a:ext cx="484632" cy="594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-41563" y="2862990"/>
                <a:ext cx="7786256" cy="118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b>
                                    <m:sup/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zh-CN" altLang="en-US" sz="28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63" y="2862990"/>
                <a:ext cx="7786256" cy="1181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-27312" y="3996393"/>
                <a:ext cx="6303422" cy="127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80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80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8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zh-CN" altLang="en-US" sz="280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80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280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12" y="3996393"/>
                <a:ext cx="6303422" cy="1278267"/>
              </a:xfrm>
              <a:prstGeom prst="rect">
                <a:avLst/>
              </a:prstGeom>
              <a:blipFill>
                <a:blip r:embed="rId5"/>
                <a:stretch>
                  <a:fillRect r="-45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-41563" y="5274660"/>
                <a:ext cx="4336473" cy="1230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zh-CN" altLang="en-US" sz="28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80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80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zh-CN" altLang="en-US" sz="280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63" y="5274660"/>
                <a:ext cx="4336473" cy="1230593"/>
              </a:xfrm>
              <a:prstGeom prst="rect">
                <a:avLst/>
              </a:prstGeom>
              <a:blipFill>
                <a:blip r:embed="rId6"/>
                <a:stretch>
                  <a:fillRect r="-106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8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" y="1454727"/>
                <a:ext cx="6511636" cy="887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等号成立的条件是当且仅当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CN" sz="2800" dirty="0" smtClean="0"/>
                  <a:t>=C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54727"/>
                <a:ext cx="6511636" cy="887422"/>
              </a:xfrm>
              <a:prstGeom prst="rect">
                <a:avLst/>
              </a:prstGeom>
              <a:blipFill>
                <a:blip r:embed="rId3"/>
                <a:stretch>
                  <a:fillRect l="-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40179" y="2342149"/>
                <a:ext cx="4599710" cy="13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79" y="2342149"/>
                <a:ext cx="4599710" cy="1339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燕尾形箭头 5"/>
          <p:cNvSpPr/>
          <p:nvPr/>
        </p:nvSpPr>
        <p:spPr>
          <a:xfrm>
            <a:off x="138644" y="4538131"/>
            <a:ext cx="720436" cy="38792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6452" y="3487396"/>
            <a:ext cx="5264530" cy="586827"/>
            <a:chOff x="166452" y="3487396"/>
            <a:chExt cx="5264530" cy="586827"/>
          </a:xfrm>
        </p:grpSpPr>
        <p:sp>
          <p:nvSpPr>
            <p:cNvPr id="4" name="燕尾形箭头 3"/>
            <p:cNvSpPr/>
            <p:nvPr/>
          </p:nvSpPr>
          <p:spPr>
            <a:xfrm>
              <a:off x="166452" y="3631891"/>
              <a:ext cx="720436" cy="38792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177735" y="3487396"/>
                  <a:ext cx="4253247" cy="586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735" y="3487396"/>
                  <a:ext cx="4253247" cy="5868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20535" y="4358275"/>
                <a:ext cx="5791102" cy="113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35" y="4358275"/>
                <a:ext cx="5791102" cy="11355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511637" y="1454727"/>
                <a:ext cx="5250873" cy="171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800" dirty="0"/>
                  <a:t>隐含变量</a:t>
                </a:r>
                <a:r>
                  <a:rPr lang="en-US" altLang="zh-CN" sz="2800" dirty="0"/>
                  <a:t>Z</a:t>
                </a:r>
                <a:r>
                  <a:rPr lang="zh-CN" altLang="en-US" sz="2800" dirty="0"/>
                  <a:t>的某种</a:t>
                </a:r>
                <a:r>
                  <a:rPr lang="zh-CN" altLang="en-US" sz="2800" dirty="0" smtClean="0"/>
                  <a:t>分布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满足</a:t>
                </a:r>
                <a:r>
                  <a:rPr lang="zh-CN" altLang="en-US" sz="2800" dirty="0"/>
                  <a:t>的条件</a:t>
                </a:r>
                <a:r>
                  <a:rPr lang="zh-CN" altLang="en-US" sz="2800" dirty="0" smtClean="0"/>
                  <a:t>是：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zh-CN" sz="2800" dirty="0" smtClean="0"/>
                  <a:t>=1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37" y="1454727"/>
                <a:ext cx="5250873" cy="1717458"/>
              </a:xfrm>
              <a:prstGeom prst="rect">
                <a:avLst/>
              </a:prstGeom>
              <a:blipFill>
                <a:blip r:embed="rId7"/>
                <a:stretch>
                  <a:fillRect t="-5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8312866" y="31721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345383" y="46837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434627" y="4358275"/>
                <a:ext cx="3893127" cy="113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27" y="4358275"/>
                <a:ext cx="3893127" cy="1135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" y="1454727"/>
                <a:ext cx="6511636" cy="887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等号成立的条件是当且仅当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CN" sz="2800" dirty="0" smtClean="0"/>
                  <a:t>=C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54727"/>
                <a:ext cx="6511636" cy="887422"/>
              </a:xfrm>
              <a:prstGeom prst="rect">
                <a:avLst/>
              </a:prstGeom>
              <a:blipFill>
                <a:blip r:embed="rId2"/>
                <a:stretch>
                  <a:fillRect l="-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35727" y="2425276"/>
                <a:ext cx="4440184" cy="1101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27" y="2425276"/>
                <a:ext cx="4440184" cy="1101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33896" y="3645757"/>
                <a:ext cx="2812275" cy="1069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96" y="3645757"/>
                <a:ext cx="2812275" cy="1069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68038" y="5001491"/>
                <a:ext cx="2943992" cy="56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38" y="5001491"/>
                <a:ext cx="2943992" cy="568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9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59180" y="4848133"/>
                <a:ext cx="8676310" cy="565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og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𝑚𝑖𝑠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80" y="4848133"/>
                <a:ext cx="8676310" cy="565283"/>
              </a:xfrm>
              <a:prstGeom prst="rect">
                <a:avLst/>
              </a:prstGeom>
              <a:blipFill>
                <a:blip r:embed="rId2"/>
                <a:stretch>
                  <a:fillRect t="-13978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-335876" y="1948274"/>
                <a:ext cx="9285911" cy="1459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  <m:sup/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  <m:e/>
                              </m:eqAr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76" y="1948274"/>
                <a:ext cx="9285911" cy="1459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34145" y="3616335"/>
                <a:ext cx="5264728" cy="565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𝑚𝑖𝑠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145" y="3616335"/>
                <a:ext cx="5264728" cy="565283"/>
              </a:xfrm>
              <a:prstGeom prst="rect">
                <a:avLst/>
              </a:prstGeom>
              <a:blipFill>
                <a:blip r:embed="rId4"/>
                <a:stretch>
                  <a:fillRect r="-4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2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04" y="1422983"/>
            <a:ext cx="4856314" cy="49362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117" y="1103504"/>
            <a:ext cx="4538194" cy="52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20" y="1502229"/>
            <a:ext cx="4561905" cy="49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839" y="447578"/>
            <a:ext cx="4714286" cy="51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839" y="5646716"/>
            <a:ext cx="4714286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558850"/>
            <a:ext cx="4638095" cy="50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89" y="3382175"/>
            <a:ext cx="5212211" cy="139144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679956" y="38355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545" y="2147454"/>
            <a:ext cx="11944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Advantages:</a:t>
            </a:r>
          </a:p>
          <a:p>
            <a:r>
              <a:rPr lang="en-US" altLang="zh-CN" sz="2800" dirty="0" smtClean="0"/>
              <a:t>1)</a:t>
            </a:r>
            <a:r>
              <a:rPr lang="en-US" altLang="zh-CN" sz="2800" dirty="0"/>
              <a:t> Missing data do not need to </a:t>
            </a:r>
            <a:r>
              <a:rPr lang="en-US" altLang="zh-CN" sz="2800" dirty="0" smtClean="0"/>
              <a:t>be ignored</a:t>
            </a:r>
            <a:r>
              <a:rPr lang="en-US" altLang="zh-CN" sz="2800" dirty="0"/>
              <a:t>, and including </a:t>
            </a:r>
            <a:r>
              <a:rPr lang="en-US" altLang="zh-CN" sz="2800" dirty="0" smtClean="0"/>
              <a:t>this information increases </a:t>
            </a:r>
            <a:r>
              <a:rPr lang="en-US" altLang="zh-CN" sz="2800" dirty="0"/>
              <a:t>accuracy of </a:t>
            </a:r>
            <a:r>
              <a:rPr lang="en-US" altLang="zh-CN" sz="2800" dirty="0" smtClean="0"/>
              <a:t>diagnosis.</a:t>
            </a:r>
          </a:p>
          <a:p>
            <a:r>
              <a:rPr lang="en-US" altLang="zh-CN" sz="2800" dirty="0" smtClean="0"/>
              <a:t>2)</a:t>
            </a:r>
            <a:r>
              <a:rPr lang="en-US" altLang="zh-CN" sz="2800" dirty="0"/>
              <a:t> The proposed method is able to handle the </a:t>
            </a:r>
            <a:r>
              <a:rPr lang="en-US" altLang="zh-CN" sz="2800" dirty="0" smtClean="0"/>
              <a:t>multiple missing </a:t>
            </a:r>
            <a:r>
              <a:rPr lang="en-US" altLang="zh-CN" sz="2800" dirty="0"/>
              <a:t>data </a:t>
            </a:r>
            <a:r>
              <a:rPr lang="en-US" altLang="zh-CN" sz="2800" dirty="0" smtClean="0"/>
              <a:t>patterns.</a:t>
            </a:r>
          </a:p>
          <a:p>
            <a:r>
              <a:rPr lang="en-US" altLang="zh-CN" sz="2800" dirty="0" smtClean="0"/>
              <a:t>3)</a:t>
            </a:r>
            <a:r>
              <a:rPr lang="en-US" altLang="zh-CN" sz="2800" dirty="0"/>
              <a:t> the EM algorithm </a:t>
            </a:r>
            <a:r>
              <a:rPr lang="en-US" altLang="zh-CN" sz="2800" dirty="0" smtClean="0"/>
              <a:t>converges quickly</a:t>
            </a:r>
            <a:r>
              <a:rPr lang="en-US" altLang="zh-CN" sz="2800" dirty="0"/>
              <a:t>. Particularly in the single missing data </a:t>
            </a:r>
            <a:r>
              <a:rPr lang="en-US" altLang="zh-CN" sz="2800" dirty="0" smtClean="0"/>
              <a:t>pattern problem</a:t>
            </a:r>
            <a:r>
              <a:rPr lang="en-US" altLang="zh-CN" sz="2800" dirty="0"/>
              <a:t>, it takes one iteration to converge to the </a:t>
            </a:r>
            <a:r>
              <a:rPr lang="en-US" altLang="zh-CN" sz="2800" dirty="0" smtClean="0"/>
              <a:t>result.</a:t>
            </a:r>
          </a:p>
          <a:p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</a:p>
        </p:txBody>
      </p:sp>
    </p:spTree>
    <p:extLst>
      <p:ext uri="{BB962C8B-B14F-4D97-AF65-F5344CB8AC3E}">
        <p14:creationId xmlns:p14="http://schemas.microsoft.com/office/powerpoint/2010/main" val="15507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471" y="2161309"/>
            <a:ext cx="119445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Limitations:</a:t>
            </a:r>
          </a:p>
          <a:p>
            <a:r>
              <a:rPr lang="en-US" altLang="zh-CN" sz="2800" dirty="0"/>
              <a:t>1) The </a:t>
            </a:r>
            <a:r>
              <a:rPr lang="en-US" altLang="zh-CN" sz="2800" dirty="0" err="1"/>
              <a:t>EMalgorithm</a:t>
            </a:r>
            <a:r>
              <a:rPr lang="en-US" altLang="zh-CN" sz="2800" dirty="0"/>
              <a:t> only guarantees local convergence, not</a:t>
            </a:r>
          </a:p>
          <a:p>
            <a:r>
              <a:rPr lang="en-US" altLang="zh-CN" sz="2800" dirty="0"/>
              <a:t>necessarily a globally optimal solution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2)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EM algorithm for missing data will suffer from </a:t>
            </a:r>
            <a:r>
              <a:rPr lang="en-US" altLang="zh-CN" sz="2800" dirty="0" smtClean="0"/>
              <a:t>an overfitting </a:t>
            </a:r>
            <a:r>
              <a:rPr lang="en-US" altLang="zh-CN" sz="2800" dirty="0"/>
              <a:t>problem in higher dimensions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r>
              <a:rPr lang="en-US" altLang="zh-CN" sz="2800" dirty="0"/>
              <a:t>3) This solution assumes that the cause of missing data </a:t>
            </a:r>
            <a:r>
              <a:rPr lang="en-US" altLang="zh-CN" sz="2800" dirty="0" smtClean="0"/>
              <a:t>is independent </a:t>
            </a:r>
            <a:r>
              <a:rPr lang="en-US" altLang="zh-CN" sz="2800" dirty="0"/>
              <a:t>of the mode. If certain modes cause </a:t>
            </a:r>
            <a:r>
              <a:rPr lang="en-US" altLang="zh-CN" sz="2800" dirty="0" smtClean="0"/>
              <a:t>some particular </a:t>
            </a:r>
            <a:r>
              <a:rPr lang="en-US" altLang="zh-CN" sz="2800" dirty="0"/>
              <a:t>missing pattern or lead more data to be </a:t>
            </a:r>
            <a:r>
              <a:rPr lang="en-US" altLang="zh-CN" sz="2800" dirty="0" err="1" smtClean="0"/>
              <a:t>missing,then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this method may not work or at least no </a:t>
            </a:r>
            <a:r>
              <a:rPr lang="en-US" altLang="zh-CN" sz="2800" dirty="0" smtClean="0"/>
              <a:t>longer optimal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</a:p>
        </p:txBody>
      </p:sp>
    </p:spTree>
    <p:extLst>
      <p:ext uri="{BB962C8B-B14F-4D97-AF65-F5344CB8AC3E}">
        <p14:creationId xmlns:p14="http://schemas.microsoft.com/office/powerpoint/2010/main" val="110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16908" y="2980034"/>
            <a:ext cx="4009492" cy="12871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239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Thanks!</a:t>
            </a:r>
            <a:endParaRPr lang="zh-CN" altLang="en-US" sz="239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057" y="114663"/>
            <a:ext cx="9509760" cy="1233424"/>
          </a:xfrm>
        </p:spPr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33408" y="1685351"/>
            <a:ext cx="8282787" cy="876106"/>
            <a:chOff x="3044591" y="59492"/>
            <a:chExt cx="6459890" cy="1276171"/>
          </a:xfrm>
        </p:grpSpPr>
        <p:sp>
          <p:nvSpPr>
            <p:cNvPr id="5" name="矩形 4"/>
            <p:cNvSpPr/>
            <p:nvPr/>
          </p:nvSpPr>
          <p:spPr>
            <a:xfrm>
              <a:off x="3044591" y="59493"/>
              <a:ext cx="6459890" cy="115420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44591" y="59492"/>
              <a:ext cx="6459890" cy="1276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1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25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 </a:t>
              </a:r>
              <a:r>
                <a:rPr lang="en-US" altLang="zh-CN" sz="25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Introduction</a:t>
              </a:r>
              <a:endParaRPr lang="zh-CN" sz="25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33404" y="3383375"/>
            <a:ext cx="8282787" cy="876106"/>
            <a:chOff x="3044591" y="59492"/>
            <a:chExt cx="6459890" cy="1276171"/>
          </a:xfrm>
        </p:grpSpPr>
        <p:sp>
          <p:nvSpPr>
            <p:cNvPr id="12" name="矩形 11"/>
            <p:cNvSpPr/>
            <p:nvPr/>
          </p:nvSpPr>
          <p:spPr>
            <a:xfrm>
              <a:off x="3044591" y="94740"/>
              <a:ext cx="6459890" cy="115420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44591" y="59492"/>
              <a:ext cx="6459890" cy="1276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25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en-US" altLang="zh-CN" sz="25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 </a:t>
              </a:r>
              <a:r>
                <a:rPr lang="en-US" altLang="zh-CN" sz="25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EM Algorithm</a:t>
              </a:r>
              <a:endParaRPr lang="zh-CN" sz="25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33405" y="5081399"/>
            <a:ext cx="8282787" cy="876106"/>
            <a:chOff x="3044591" y="59492"/>
            <a:chExt cx="6459890" cy="1276171"/>
          </a:xfrm>
        </p:grpSpPr>
        <p:sp>
          <p:nvSpPr>
            <p:cNvPr id="15" name="矩形 14"/>
            <p:cNvSpPr/>
            <p:nvPr/>
          </p:nvSpPr>
          <p:spPr>
            <a:xfrm>
              <a:off x="3044591" y="59493"/>
              <a:ext cx="6459890" cy="115420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44591" y="59492"/>
              <a:ext cx="6459890" cy="1276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25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r>
                <a:rPr lang="en-US" altLang="zh-CN" sz="25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 </a:t>
              </a:r>
              <a:r>
                <a:rPr lang="en-US" altLang="zh-CN" sz="25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Conclusion</a:t>
              </a:r>
              <a:endParaRPr lang="zh-CN" sz="25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5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445" y="1894114"/>
            <a:ext cx="115998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This </a:t>
            </a:r>
            <a:r>
              <a:rPr lang="en-US" altLang="zh-CN" sz="2800" dirty="0"/>
              <a:t>paper introduces a data-driven </a:t>
            </a:r>
            <a:r>
              <a:rPr lang="en-US" altLang="zh-CN" sz="2800" dirty="0" smtClean="0"/>
              <a:t>approach for </a:t>
            </a:r>
            <a:r>
              <a:rPr lang="en-US" altLang="zh-CN" sz="2800" dirty="0"/>
              <a:t>fault diagnosis in </a:t>
            </a:r>
            <a:r>
              <a:rPr lang="en-US" altLang="zh-CN" sz="2800" dirty="0" smtClean="0"/>
              <a:t>the presence </a:t>
            </a:r>
            <a:r>
              <a:rPr lang="en-US" altLang="zh-CN" sz="2800" dirty="0"/>
              <a:t>of incomplete </a:t>
            </a:r>
            <a:r>
              <a:rPr lang="en-US" altLang="zh-CN" sz="2800" dirty="0" smtClean="0"/>
              <a:t>monitor data</a:t>
            </a:r>
            <a:r>
              <a:rPr lang="en-US" altLang="zh-CN" sz="2800" dirty="0"/>
              <a:t>. The expectation–maximization (EM) algorithm </a:t>
            </a:r>
            <a:r>
              <a:rPr lang="en-US" altLang="zh-CN" sz="2800" dirty="0" smtClean="0"/>
              <a:t>is applied </a:t>
            </a:r>
            <a:r>
              <a:rPr lang="en-US" altLang="zh-CN" sz="2800" dirty="0"/>
              <a:t>to handle missing data in order to obtain a maximum-</a:t>
            </a:r>
          </a:p>
          <a:p>
            <a:r>
              <a:rPr lang="en-US" altLang="zh-CN" sz="2800" dirty="0"/>
              <a:t>likelihood solution for the discrete (or </a:t>
            </a:r>
            <a:r>
              <a:rPr lang="en-US" altLang="zh-CN" sz="2800" dirty="0" smtClean="0"/>
              <a:t>categorical) distribution</a:t>
            </a:r>
            <a:r>
              <a:rPr lang="en-US" altLang="zh-CN" sz="2800" dirty="0"/>
              <a:t>. Because of the nature of categorical </a:t>
            </a:r>
            <a:r>
              <a:rPr lang="en-US" altLang="zh-CN" sz="2800" dirty="0" err="1" smtClean="0"/>
              <a:t>distributions,the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maximization step of the EM </a:t>
            </a:r>
            <a:r>
              <a:rPr lang="en-US" altLang="zh-CN" sz="2800" dirty="0" smtClean="0"/>
              <a:t>algorithm is shown in </a:t>
            </a:r>
            <a:r>
              <a:rPr lang="en-US" altLang="zh-CN" sz="2800" dirty="0"/>
              <a:t>this paper to have an easily calculated </a:t>
            </a:r>
            <a:r>
              <a:rPr lang="en-US" altLang="zh-CN" sz="2800" dirty="0" smtClean="0"/>
              <a:t>analytical </a:t>
            </a:r>
            <a:r>
              <a:rPr lang="en-US" altLang="zh-CN" sz="2800" dirty="0" err="1" smtClean="0"/>
              <a:t>solution,making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this method computationally simple. An </a:t>
            </a:r>
            <a:r>
              <a:rPr lang="en-US" altLang="zh-CN" sz="2800" dirty="0" smtClean="0"/>
              <a:t>experimental study </a:t>
            </a:r>
            <a:r>
              <a:rPr lang="en-US" altLang="zh-CN" sz="2800" dirty="0"/>
              <a:t>on a ball-and-tube system is investigated </a:t>
            </a:r>
            <a:r>
              <a:rPr lang="en-US" altLang="zh-CN" sz="2800" dirty="0" smtClean="0"/>
              <a:t>to demonstrate </a:t>
            </a:r>
            <a:r>
              <a:rPr lang="en-US" altLang="zh-CN" sz="2800" dirty="0"/>
              <a:t>advantages of the proposed </a:t>
            </a:r>
            <a:r>
              <a:rPr lang="en-US" altLang="zh-CN" sz="2800" dirty="0" smtClean="0"/>
              <a:t>approach.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816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011680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· model-based </a:t>
            </a:r>
            <a:r>
              <a:rPr lang="en-US" altLang="zh-CN" sz="2400" dirty="0"/>
              <a:t>approaches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4092765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· data-driven approaches 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1452992"/>
            <a:ext cx="233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FDI methods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13955" y="2670666"/>
            <a:ext cx="11312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</a:t>
            </a:r>
            <a:r>
              <a:rPr lang="en-US" altLang="zh-CN" sz="2000" dirty="0" smtClean="0"/>
              <a:t>rinciple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:calculate the residuals through </a:t>
            </a:r>
            <a:r>
              <a:rPr lang="en-US" altLang="zh-CN" sz="2000" dirty="0" err="1" smtClean="0"/>
              <a:t>observers,use</a:t>
            </a:r>
            <a:r>
              <a:rPr lang="en-US" altLang="zh-CN" sz="2000" dirty="0" smtClean="0"/>
              <a:t> the global analytical redundancy relations.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Disadvantage:the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applicability of these methods is limited, as building </a:t>
            </a:r>
            <a:r>
              <a:rPr lang="en-US" altLang="zh-CN" sz="2000" dirty="0" smtClean="0"/>
              <a:t>a model </a:t>
            </a:r>
            <a:r>
              <a:rPr lang="en-US" altLang="zh-CN" sz="2000" dirty="0"/>
              <a:t>for more complex systems is often considered </a:t>
            </a:r>
            <a:r>
              <a:rPr lang="en-US" altLang="zh-CN" sz="2000" dirty="0" smtClean="0"/>
              <a:t>difficult.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13955" y="4653091"/>
            <a:ext cx="11312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Make use of historical data for training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Bayesian </a:t>
            </a:r>
            <a:r>
              <a:rPr lang="en-US" altLang="zh-CN" sz="2000" dirty="0" err="1" smtClean="0"/>
              <a:t>solution:deal</a:t>
            </a:r>
            <a:r>
              <a:rPr lang="en-US" altLang="zh-CN" sz="2000" dirty="0" smtClean="0"/>
              <a:t> with complete training data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EM:deal</a:t>
            </a:r>
            <a:r>
              <a:rPr lang="en-US" altLang="zh-CN" sz="2000" dirty="0" smtClean="0"/>
              <a:t> with incomplete data and multiple missing data patterns</a:t>
            </a:r>
          </a:p>
        </p:txBody>
      </p:sp>
    </p:spTree>
    <p:extLst>
      <p:ext uri="{BB962C8B-B14F-4D97-AF65-F5344CB8AC3E}">
        <p14:creationId xmlns:p14="http://schemas.microsoft.com/office/powerpoint/2010/main" val="23142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6206"/>
            <a:ext cx="35400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66055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· Components and Behavioral Modes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48342" y="1927720"/>
            <a:ext cx="1067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·m1=sensors.m2=actuators.m3=pipes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·the </a:t>
            </a:r>
            <a:r>
              <a:rPr lang="en-US" altLang="zh-CN" sz="2000" dirty="0"/>
              <a:t>number of modes will exponentially grow with respect </a:t>
            </a:r>
            <a:r>
              <a:rPr lang="en-US" altLang="zh-CN" sz="2000" dirty="0" smtClean="0"/>
              <a:t>to the </a:t>
            </a:r>
            <a:r>
              <a:rPr lang="en-US" altLang="zh-CN" sz="2000" dirty="0"/>
              <a:t>number </a:t>
            </a:r>
            <a:r>
              <a:rPr lang="en-US" altLang="zh-CN" sz="2000" dirty="0" smtClean="0"/>
              <a:t>of components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635606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· Evidence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48341" y="3097271"/>
            <a:ext cx="10676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·</a:t>
            </a:r>
            <a:r>
              <a:rPr lang="en-US" altLang="zh-CN" i="1" dirty="0"/>
              <a:t>e ∈ {e</a:t>
            </a:r>
            <a:r>
              <a:rPr lang="en-US" altLang="zh-CN" dirty="0"/>
              <a:t>1</a:t>
            </a:r>
            <a:r>
              <a:rPr lang="en-US" altLang="zh-CN" i="1" dirty="0"/>
              <a:t>, e</a:t>
            </a:r>
            <a:r>
              <a:rPr lang="en-US" altLang="zh-CN" dirty="0"/>
              <a:t>2</a:t>
            </a:r>
            <a:r>
              <a:rPr lang="en-US" altLang="zh-CN" i="1" dirty="0"/>
              <a:t>, . . . , </a:t>
            </a:r>
            <a:r>
              <a:rPr lang="en-US" altLang="zh-CN" i="1" dirty="0" err="1" smtClean="0"/>
              <a:t>eK</a:t>
            </a:r>
            <a:r>
              <a:rPr lang="en-US" altLang="zh-CN" i="1" dirty="0" smtClean="0"/>
              <a:t>}</a:t>
            </a:r>
          </a:p>
          <a:p>
            <a:r>
              <a:rPr lang="en-US" altLang="zh-CN" sz="2000" dirty="0"/>
              <a:t>  ·The number “1” means there is an abnormal event </a:t>
            </a:r>
            <a:r>
              <a:rPr lang="en-US" altLang="zh-CN" sz="2000" dirty="0" smtClean="0"/>
              <a:t>detected by </a:t>
            </a:r>
            <a:r>
              <a:rPr lang="en-US" altLang="zh-CN" sz="2000" dirty="0"/>
              <a:t>the corresponding </a:t>
            </a:r>
            <a:r>
              <a:rPr lang="en-US" altLang="zh-CN" sz="2000" dirty="0" smtClean="0"/>
              <a:t>monitor;</a:t>
            </a:r>
          </a:p>
          <a:p>
            <a:r>
              <a:rPr lang="en-US" altLang="zh-CN" sz="2000" dirty="0"/>
              <a:t>“0” indicates no abnormality </a:t>
            </a:r>
            <a:r>
              <a:rPr lang="en-US" altLang="zh-CN" sz="2000" dirty="0" smtClean="0"/>
              <a:t>has </a:t>
            </a:r>
            <a:r>
              <a:rPr lang="en-US" altLang="zh-CN" dirty="0" smtClean="0"/>
              <a:t>been detected.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4112934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· Training Data 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48341" y="4737277"/>
            <a:ext cx="1067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·</a:t>
            </a:r>
            <a:r>
              <a:rPr lang="en-US" altLang="zh-CN" i="1" dirty="0" smtClean="0"/>
              <a:t>D </a:t>
            </a:r>
            <a:r>
              <a:rPr lang="en-US" altLang="zh-CN" dirty="0"/>
              <a:t>= </a:t>
            </a:r>
            <a:r>
              <a:rPr lang="en-US" altLang="zh-CN" i="1" dirty="0"/>
              <a:t>{d</a:t>
            </a:r>
            <a:r>
              <a:rPr lang="en-US" altLang="zh-CN" dirty="0"/>
              <a:t>1</a:t>
            </a:r>
            <a:r>
              <a:rPr lang="en-US" altLang="zh-CN" i="1" dirty="0"/>
              <a:t>, d</a:t>
            </a:r>
            <a:r>
              <a:rPr lang="en-US" altLang="zh-CN" dirty="0"/>
              <a:t>2</a:t>
            </a:r>
            <a:r>
              <a:rPr lang="en-US" altLang="zh-CN" i="1" dirty="0"/>
              <a:t>, . . . , </a:t>
            </a:r>
            <a:r>
              <a:rPr lang="en-US" altLang="zh-CN" i="1" dirty="0" err="1"/>
              <a:t>dN</a:t>
            </a:r>
            <a:r>
              <a:rPr lang="en-US" altLang="zh-CN" i="1" dirty="0"/>
              <a:t>}</a:t>
            </a:r>
            <a:r>
              <a:rPr lang="en-US" altLang="zh-CN" dirty="0"/>
              <a:t>,</a:t>
            </a:r>
            <a:r>
              <a:rPr lang="en-US" altLang="zh-CN" sz="2000" dirty="0" smtClean="0"/>
              <a:t> D:historical training data</a:t>
            </a:r>
          </a:p>
          <a:p>
            <a:r>
              <a:rPr lang="en-US" altLang="zh-CN" sz="2000" dirty="0" smtClean="0"/>
              <a:t>  ·</a:t>
            </a:r>
            <a:r>
              <a:rPr lang="en-US" altLang="zh-CN" i="1" dirty="0"/>
              <a:t>D </a:t>
            </a:r>
            <a:r>
              <a:rPr lang="en-US" altLang="zh-CN" dirty="0" smtClean="0"/>
              <a:t>={</a:t>
            </a:r>
            <a:r>
              <a:rPr lang="en-US" altLang="zh-CN" i="1" dirty="0" smtClean="0"/>
              <a:t>Dm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,Dm</a:t>
            </a:r>
            <a:r>
              <a:rPr lang="en-US" altLang="zh-CN" dirty="0" smtClean="0"/>
              <a:t>2</a:t>
            </a:r>
            <a:r>
              <a:rPr lang="en-US" altLang="zh-CN" i="1" dirty="0"/>
              <a:t>, . . . , </a:t>
            </a:r>
            <a:r>
              <a:rPr lang="en-US" altLang="zh-CN" i="1" dirty="0" err="1" smtClean="0"/>
              <a:t>DmQ</a:t>
            </a:r>
            <a:r>
              <a:rPr lang="en-US" altLang="zh-CN" i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1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75" y="511815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17" y="1127368"/>
            <a:ext cx="4506434" cy="5416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751" y="2960206"/>
            <a:ext cx="4714286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051" y="1757944"/>
            <a:ext cx="118209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 ·  An </a:t>
            </a:r>
            <a:r>
              <a:rPr lang="en-US" altLang="zh-CN" sz="2800" dirty="0"/>
              <a:t>expectation–maximization (EM) algorithm is an </a:t>
            </a:r>
            <a:r>
              <a:rPr lang="en-US" altLang="zh-CN" sz="2600" dirty="0"/>
              <a:t>iterative</a:t>
            </a:r>
            <a:r>
              <a:rPr lang="en-US" altLang="zh-CN" sz="2800" dirty="0"/>
              <a:t> method for </a:t>
            </a:r>
            <a:r>
              <a:rPr lang="en-US" altLang="zh-CN" sz="2800" dirty="0" smtClean="0"/>
              <a:t>      finding maximum likelihood </a:t>
            </a:r>
            <a:r>
              <a:rPr lang="en-US" altLang="zh-CN" sz="2800" dirty="0"/>
              <a:t>or maximum a posteriori (MAP) estimates of parameters in statistical models, where the model depends on unobserved </a:t>
            </a:r>
            <a:r>
              <a:rPr lang="en-US" altLang="zh-CN" sz="2800" dirty="0" smtClean="0"/>
              <a:t>latent variables</a:t>
            </a:r>
          </a:p>
          <a:p>
            <a:r>
              <a:rPr lang="en-US" altLang="zh-CN" sz="2800" dirty="0" smtClean="0"/>
              <a:t>      ·  The </a:t>
            </a:r>
            <a:r>
              <a:rPr lang="en-US" altLang="zh-CN" sz="2800" dirty="0"/>
              <a:t>EM iteration alternates between performing an expectation (E) step, which creates a function for the expectation of the log-likelihood evaluated using the current estimate for the </a:t>
            </a:r>
            <a:r>
              <a:rPr lang="en-US" altLang="zh-CN" sz="2800" dirty="0" smtClean="0"/>
              <a:t>parameters</a:t>
            </a:r>
          </a:p>
          <a:p>
            <a:r>
              <a:rPr lang="en-US" altLang="zh-CN" sz="2800" dirty="0" smtClean="0"/>
              <a:t>      ·  A </a:t>
            </a:r>
            <a:r>
              <a:rPr lang="en-US" altLang="zh-CN" sz="2800" dirty="0"/>
              <a:t>maximization (M) step, which computes parameters maximizing the expected log-likelihood found on the E step. These parameter-estimates are then used to determine the distribution of the latent variables in the next E </a:t>
            </a:r>
            <a:r>
              <a:rPr lang="en-US" altLang="zh-CN" sz="2800" dirty="0" smtClean="0"/>
              <a:t>step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4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6206"/>
            <a:ext cx="35400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 Algorithm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17" y="2253894"/>
            <a:ext cx="6288942" cy="32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635" y="651642"/>
            <a:ext cx="117085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Graphical </a:t>
            </a:r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 with </a:t>
            </a:r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unobserved variables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1" y="2294803"/>
            <a:ext cx="10624027" cy="33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1866</TotalTime>
  <Words>584</Words>
  <Application>Microsoft Office PowerPoint</Application>
  <PresentationFormat>宽屏</PresentationFormat>
  <Paragraphs>83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Microsoft YaHei</vt:lpstr>
      <vt:lpstr>Microsoft YaHei</vt:lpstr>
      <vt:lpstr>Arial</vt:lpstr>
      <vt:lpstr>Calibri</vt:lpstr>
      <vt:lpstr>Cambria Math</vt:lpstr>
      <vt:lpstr>Banded Design Teal 16x9</vt:lpstr>
      <vt:lpstr>Expectation–Maximization Approach to Fault Diagnosis With Missing Data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kskzd</dc:creator>
  <cp:keywords/>
  <cp:lastModifiedBy>jianlin cheng</cp:lastModifiedBy>
  <cp:revision>156</cp:revision>
  <dcterms:created xsi:type="dcterms:W3CDTF">2016-09-06T08:55:49Z</dcterms:created>
  <dcterms:modified xsi:type="dcterms:W3CDTF">2017-04-26T07:17:46Z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