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71" r:id="rId2"/>
  </p:sldMasterIdLst>
  <p:notesMasterIdLst>
    <p:notesMasterId r:id="rId20"/>
  </p:notesMasterIdLst>
  <p:sldIdLst>
    <p:sldId id="335" r:id="rId3"/>
    <p:sldId id="948" r:id="rId4"/>
    <p:sldId id="969" r:id="rId5"/>
    <p:sldId id="945" r:id="rId6"/>
    <p:sldId id="965" r:id="rId7"/>
    <p:sldId id="966" r:id="rId8"/>
    <p:sldId id="967" r:id="rId9"/>
    <p:sldId id="964" r:id="rId10"/>
    <p:sldId id="971" r:id="rId11"/>
    <p:sldId id="972" r:id="rId12"/>
    <p:sldId id="959" r:id="rId13"/>
    <p:sldId id="970" r:id="rId14"/>
    <p:sldId id="973" r:id="rId15"/>
    <p:sldId id="974" r:id="rId16"/>
    <p:sldId id="975" r:id="rId17"/>
    <p:sldId id="946" r:id="rId18"/>
    <p:sldId id="884" r:id="rId1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b="1" kern="1200">
        <a:solidFill>
          <a:srgbClr val="000066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133984"/>
    <a:srgbClr val="A50021"/>
    <a:srgbClr val="000066"/>
    <a:srgbClr val="97FFFF"/>
    <a:srgbClr val="2CA9D1"/>
    <a:srgbClr val="33CCFF"/>
    <a:srgbClr val="E50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1502" autoAdjust="0"/>
  </p:normalViewPr>
  <p:slideViewPr>
    <p:cSldViewPr>
      <p:cViewPr>
        <p:scale>
          <a:sx n="75" d="100"/>
          <a:sy n="75" d="100"/>
        </p:scale>
        <p:origin x="1308" y="-192"/>
      </p:cViewPr>
      <p:guideLst>
        <p:guide orient="horz" pos="93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E4051E-B678-4D7D-A141-43244EE95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利用专业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专家</a:t>
            </a:r>
            <a:r>
              <a:rPr lang="en-US" altLang="zh-CN" dirty="0" smtClean="0"/>
              <a:t>)</a:t>
            </a:r>
            <a:r>
              <a:rPr lang="zh-CN" altLang="en-US" dirty="0" smtClean="0"/>
              <a:t>规则来进行统计数据驱动建模</a:t>
            </a:r>
            <a:endParaRPr lang="en-US" altLang="zh-CN" dirty="0" smtClean="0"/>
          </a:p>
          <a:p>
            <a:r>
              <a:rPr lang="zh-CN" altLang="en-US" dirty="0" smtClean="0"/>
              <a:t>  对于复杂的工业过程而言，数据的获取不仅费时而且费力，所以通常数据量是很少的。所以如何利用有限的训练样本去建立复杂的模型显得很重要。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最近这几年，大家用的比较多就是非线性模型，对于非线性模型来说，虽然说它们能对于小数据进行有效的建模，取得不错的效果，但是它们缺少透明度，可理解性比较差。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这篇文章的思路就是，在原来非线性模型的基础上加入专家规则，可以有效地提高数据驱动建模能力。 最后这篇文章用了三个实验来证明这个它们提出的模型是有效的。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7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新闻组的数据集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52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评估在基准数据集上的效果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635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高炉热状态的趋势预测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硅含量的趋势预测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36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0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40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加入专家规则后的非线性模型框架。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6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7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           我们知道决策树对于那些特征之间没有太多关系的系统而言，分类效果是比较好的，</a:t>
            </a:r>
            <a:endParaRPr lang="en-US" altLang="zh-CN" dirty="0" smtClean="0"/>
          </a:p>
          <a:p>
            <a:r>
              <a:rPr lang="zh-CN" altLang="en-US" dirty="0" smtClean="0"/>
              <a:t>但是，对于大多数复杂工业过程来说，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  <a:r>
              <a:rPr lang="zh-CN" altLang="en-US" dirty="0" smtClean="0"/>
              <a:t>特征之间是有很强关系的，所以准确率会降低很多，因此这里把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用来提取</a:t>
            </a:r>
            <a:r>
              <a:rPr lang="en-US" altLang="zh-CN" dirty="0" smtClean="0"/>
              <a:t>if…then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0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17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45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优化一个交叉熵误差函数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61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个点的话，就需要考虑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的平方个点之间的关系，梯度计算就会比较复杂。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E4051E-B678-4D7D-A141-43244EE95CF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6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7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60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530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21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50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3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65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911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761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50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8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934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5688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2764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9166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9166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71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3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481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2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2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45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1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1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1027" name="Picture 8" descr="红色系校徽标准版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蓝色系校徽标准版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279525"/>
            <a:ext cx="48641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1" descr="红色系校徽展开式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81"/>
          <a:stretch>
            <a:fillRect/>
          </a:stretch>
        </p:blipFill>
        <p:spPr bwMode="auto">
          <a:xfrm>
            <a:off x="1042988" y="152400"/>
            <a:ext cx="21018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40463" y="193675"/>
            <a:ext cx="2903537" cy="625475"/>
            <a:chOff x="0" y="0"/>
            <a:chExt cx="2902937" cy="625068"/>
          </a:xfrm>
        </p:grpSpPr>
        <p:pic>
          <p:nvPicPr>
            <p:cNvPr id="2055" name="Picture 2"/>
            <p:cNvPicPr>
              <a:picLocks noChangeAspect="1" noChangeArrowheads="1"/>
            </p:cNvPicPr>
            <p:nvPr userDrawn="1"/>
          </p:nvPicPr>
          <p:blipFill>
            <a:blip r:embed="rId1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" y="0"/>
              <a:ext cx="1439565" cy="4870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50" y="1587"/>
              <a:ext cx="1439564" cy="47911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7" name="Group 7"/>
            <p:cNvGrpSpPr>
              <a:grpSpLocks/>
            </p:cNvGrpSpPr>
            <p:nvPr userDrawn="1"/>
          </p:nvGrpSpPr>
          <p:grpSpPr bwMode="auto">
            <a:xfrm>
              <a:off x="0" y="480700"/>
              <a:ext cx="2902937" cy="144368"/>
              <a:chOff x="0" y="0"/>
              <a:chExt cx="2902937" cy="144368"/>
            </a:xfrm>
          </p:grpSpPr>
          <p:sp>
            <p:nvSpPr>
              <p:cNvPr id="2058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0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1896</a:t>
                </a:r>
              </a:p>
            </p:txBody>
          </p:sp>
          <p:sp>
            <p:nvSpPr>
              <p:cNvPr id="2059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22163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1920</a:t>
                </a:r>
              </a:p>
            </p:txBody>
          </p:sp>
          <p:sp>
            <p:nvSpPr>
              <p:cNvPr id="2060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1449087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1987</a:t>
                </a:r>
              </a:p>
            </p:txBody>
          </p:sp>
          <p:sp>
            <p:nvSpPr>
              <p:cNvPr id="2061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176012" y="0"/>
                <a:ext cx="726925" cy="144368"/>
              </a:xfrm>
              <a:prstGeom prst="rect">
                <a:avLst/>
              </a:prstGeom>
              <a:solidFill>
                <a:srgbClr val="8F11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00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900">
                    <a:solidFill>
                      <a:schemeClr val="bg1"/>
                    </a:solidFill>
                    <a:latin typeface="Arial" panose="020B0604020202020204" pitchFamily="34" charset="0"/>
                  </a:rPr>
                  <a:t>2006</a:t>
                </a:r>
              </a:p>
            </p:txBody>
          </p:sp>
        </p:grpSp>
      </p:grpSp>
      <p:pic>
        <p:nvPicPr>
          <p:cNvPr id="2053" name="Picture 25" descr="红色系校徽标准版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黑体" pitchFamily="2" charset="-122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55576" y="270693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3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(Dec 21,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2016)</a:t>
            </a:r>
            <a:endParaRPr lang="en-US" altLang="zh-CN" sz="33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副标题 1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Cheng Jianlin</a:t>
            </a:r>
            <a:endParaRPr lang="en-US" altLang="zh-CN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196752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Exploiting Expertise Rules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Statistical</a:t>
            </a:r>
            <a:endParaRPr lang="en-US" altLang="zh-CN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Data-Driven Modeling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1"/>
    </mc:Choice>
    <mc:Fallback>
      <p:transition spd="slow" advTm="7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763302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Rule based Data Fusion by l2 Multiple Learning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16" y="1844824"/>
            <a:ext cx="5434479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</a:t>
            </a:r>
            <a:r>
              <a:rPr lang="en-US" altLang="zh-CN" dirty="0">
                <a:latin typeface="Times New Roman" panose="02020603050405020304" pitchFamily="18" charset="0"/>
              </a:rPr>
              <a:t>Ensemble Data and Rule based Model by Sigmoid Fitting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64" y="1916832"/>
            <a:ext cx="5589360" cy="11831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88" y="3224399"/>
            <a:ext cx="7345472" cy="1000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684" y="4341045"/>
            <a:ext cx="6336879" cy="16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III. </a:t>
            </a:r>
            <a:r>
              <a:rPr lang="en-US" altLang="zh-CN" dirty="0">
                <a:latin typeface="Times New Roman" panose="02020603050405020304" pitchFamily="18" charset="0"/>
              </a:rPr>
              <a:t>Ensemble Data and Rule based Model by Sigmoid Fitting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239" y="1556792"/>
            <a:ext cx="6277831" cy="877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40" y="2506948"/>
            <a:ext cx="4942857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IV. Results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48" y="1473647"/>
            <a:ext cx="4799494" cy="44697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50408"/>
            <a:ext cx="4464495" cy="22322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1500" y="1007259"/>
            <a:ext cx="2848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· A Toy Experiment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0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IV. Results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00" y="1007259"/>
            <a:ext cx="75007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·Evaluating the Performance on Benchmark Datasets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58" y="2384884"/>
            <a:ext cx="6102955" cy="24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13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49" y="257175"/>
            <a:ext cx="78453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IV. Results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00" y="1007259"/>
            <a:ext cx="783490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·Tendency Prediction of Thermal State of Blast Furnace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69" y="2791880"/>
            <a:ext cx="647097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Bibliography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Exploiting Expertise Rules for Statistical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Modeling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aa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 descr="114930419157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114930413887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1149304041558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1149304047562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11493040601056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11601511442135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2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9"/>
          <a:stretch>
            <a:fillRect/>
          </a:stretch>
        </p:blipFill>
        <p:spPr bwMode="auto">
          <a:xfrm>
            <a:off x="0" y="2492375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LS9V040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0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3563888" y="1818635"/>
            <a:ext cx="2353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en-US" altLang="zh-CN" sz="4000" dirty="0" smtClean="0"/>
              <a:t>Thanks</a:t>
            </a:r>
            <a:r>
              <a:rPr lang="zh-CN" altLang="en-US" sz="4000" dirty="0" smtClean="0"/>
              <a:t>！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5642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63" presetClass="path" presetSubtype="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6.28466E-7 L 1.25642 -6.28466E-7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2.12569E-6 L 1.25659 -2.12569E-6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28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54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1.26007 0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63" presetID="63" presetClass="pat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7.40741E-7 L 1.26007 -7.40741E-7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30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516" y="2298085"/>
            <a:ext cx="626357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· they are human readable and interpretable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5516" y="3588911"/>
            <a:ext cx="8979381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r>
              <a:rPr lang="en-US" altLang="zh-CN" dirty="0" smtClean="0"/>
              <a:t>· they </a:t>
            </a:r>
            <a:r>
              <a:rPr lang="en-US" altLang="zh-CN" dirty="0"/>
              <a:t>can easily be edited </a:t>
            </a:r>
            <a:r>
              <a:rPr lang="en-US" altLang="zh-CN" dirty="0" smtClean="0"/>
              <a:t>since decision </a:t>
            </a:r>
            <a:r>
              <a:rPr lang="en-US" altLang="zh-CN" dirty="0"/>
              <a:t>makers can sift through </a:t>
            </a:r>
            <a:endParaRPr lang="en-US" altLang="zh-CN" dirty="0" smtClean="0"/>
          </a:p>
          <a:p>
            <a:r>
              <a:rPr lang="en-US" altLang="zh-CN" dirty="0" smtClean="0"/>
              <a:t>all </a:t>
            </a:r>
            <a:r>
              <a:rPr lang="en-US" altLang="zh-CN" dirty="0"/>
              <a:t>these rules to edit </a:t>
            </a:r>
            <a:r>
              <a:rPr lang="en-US" altLang="zh-CN" dirty="0" smtClean="0"/>
              <a:t>and update </a:t>
            </a:r>
            <a:r>
              <a:rPr lang="en-US" altLang="zh-CN" dirty="0"/>
              <a:t>according to their own needs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15516" y="1191925"/>
            <a:ext cx="307968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500" b="1" kern="120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rgbClr val="00B050"/>
                </a:solidFill>
              </a:rPr>
              <a:t>Why add Rules?</a:t>
            </a:r>
            <a:endParaRPr lang="en-US" altLang="zh-CN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94" y="1772816"/>
            <a:ext cx="82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3200">
                <a:solidFill>
                  <a:srgbClr val="A50021"/>
                </a:solidFill>
                <a:latin typeface="Times New Roman" panose="02020603050405020304" pitchFamily="18" charset="0"/>
              </a:rPr>
              <a:t>Outline</a:t>
            </a:r>
            <a:endParaRPr lang="zh-CN" altLang="en-US" sz="320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719572" y="1484784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Rule based Data Expression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Rule based Data Fusion by l2 Multiple Kernel Learning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</a:rPr>
              <a:t>III.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Ensemble </a:t>
            </a:r>
            <a:r>
              <a:rPr lang="en-US" altLang="zh-CN" sz="2000" dirty="0">
                <a:latin typeface="Times New Roman" panose="02020603050405020304" pitchFamily="18" charset="0"/>
              </a:rPr>
              <a:t>Data and Rule based Model by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Sigmoid Fitting</a:t>
            </a:r>
          </a:p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IV.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Results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</a:t>
            </a:r>
            <a:r>
              <a:rPr lang="en-US" altLang="zh-CN" dirty="0">
                <a:latin typeface="Times New Roman" panose="02020603050405020304" pitchFamily="18" charset="0"/>
              </a:rPr>
              <a:t>Rule based Data Expression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490" y="1484313"/>
            <a:ext cx="7937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 is used </a:t>
            </a:r>
            <a:r>
              <a:rPr lang="en-US" altLang="zh-CN" dirty="0" smtClean="0"/>
              <a:t>as a preprocessing </a:t>
            </a:r>
            <a:r>
              <a:rPr lang="en-US" altLang="zh-CN" dirty="0"/>
              <a:t>step to extract if· · · then· · · rules.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</a:t>
            </a:r>
            <a:r>
              <a:rPr lang="en-US" altLang="zh-CN" dirty="0">
                <a:latin typeface="Times New Roman" panose="02020603050405020304" pitchFamily="18" charset="0"/>
              </a:rPr>
              <a:t>Rule based Data Expression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44" y="1160748"/>
            <a:ext cx="5616624" cy="48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black">
          <a:xfrm>
            <a:off x="1187450" y="257175"/>
            <a:ext cx="67325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I. </a:t>
            </a:r>
            <a:r>
              <a:rPr lang="en-US" altLang="zh-CN" dirty="0">
                <a:latin typeface="Times New Roman" panose="02020603050405020304" pitchFamily="18" charset="0"/>
              </a:rPr>
              <a:t>Rule based Data Expression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376772"/>
            <a:ext cx="5976664" cy="48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763302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Rule based Data Fusion by l2 Multiple Learning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62" y="1484313"/>
            <a:ext cx="6264696" cy="1406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67" y="3016514"/>
            <a:ext cx="5688632" cy="9557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835" y="4110231"/>
            <a:ext cx="5600464" cy="4882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4648737"/>
            <a:ext cx="4644516" cy="12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735013" y="1484313"/>
            <a:ext cx="76342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263" indent="-449263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black">
          <a:xfrm>
            <a:off x="1187450" y="260648"/>
            <a:ext cx="763302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2"/>
              </a:buBlip>
              <a:defRPr sz="28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4000"/>
              </a:spcBef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 II. 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Rule based Data Fusion by l2 Multiple Learning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1556792"/>
            <a:ext cx="5148572" cy="95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28" y="2769518"/>
            <a:ext cx="2399746" cy="7560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304" y="3861048"/>
            <a:ext cx="4580952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中国发展论坛张杰校长报告070930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中国发展论坛张杰校长报告070930">
  <a:themeElements>
    <a:clrScheme name="1_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中国发展论坛张杰校长报告070930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5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1_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Pages>0</Pages>
  <Words>496</Words>
  <Characters>0</Characters>
  <Application>Microsoft Office PowerPoint</Application>
  <DocSecurity>0</DocSecurity>
  <PresentationFormat>全屏显示(4:3)</PresentationFormat>
  <Lines>0</Lines>
  <Paragraphs>58</Paragraphs>
  <Slides>17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Times New Roman</vt:lpstr>
      <vt:lpstr>中国发展论坛张杰校长报告070930</vt:lpstr>
      <vt:lpstr>1_中国发展论坛张杰校长报告070930</vt:lpstr>
      <vt:lpstr> (Dec 21, 2016)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sjtu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加强研究型大学建设，提升高校国际竞争力  ——中国发展论坛上海交通大学校长的发言</dc:title>
  <dc:subject/>
  <dc:creator>hanqi</dc:creator>
  <cp:keywords/>
  <dc:description/>
  <cp:lastModifiedBy>jianlin cheng</cp:lastModifiedBy>
  <cp:revision>2999</cp:revision>
  <cp:lastPrinted>1601-01-01T00:00:00Z</cp:lastPrinted>
  <dcterms:created xsi:type="dcterms:W3CDTF">2007-10-04T06:04:40Z</dcterms:created>
  <dcterms:modified xsi:type="dcterms:W3CDTF">2017-03-22T07:27:56Z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2052-6.6.0.2699</vt:lpwstr>
  </property>
</Properties>
</file>