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18.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71" r:id="rId2"/>
  </p:sldMasterIdLst>
  <p:notesMasterIdLst>
    <p:notesMasterId r:id="rId24"/>
  </p:notesMasterIdLst>
  <p:sldIdLst>
    <p:sldId id="335" r:id="rId3"/>
    <p:sldId id="948" r:id="rId4"/>
    <p:sldId id="969" r:id="rId5"/>
    <p:sldId id="945" r:id="rId6"/>
    <p:sldId id="965" r:id="rId7"/>
    <p:sldId id="966" r:id="rId8"/>
    <p:sldId id="967" r:id="rId9"/>
    <p:sldId id="964" r:id="rId10"/>
    <p:sldId id="971" r:id="rId11"/>
    <p:sldId id="972" r:id="rId12"/>
    <p:sldId id="959" r:id="rId13"/>
    <p:sldId id="970" r:id="rId14"/>
    <p:sldId id="973" r:id="rId15"/>
    <p:sldId id="974" r:id="rId16"/>
    <p:sldId id="975" r:id="rId17"/>
    <p:sldId id="946" r:id="rId18"/>
    <p:sldId id="884" r:id="rId19"/>
    <p:sldId id="979" r:id="rId20"/>
    <p:sldId id="976" r:id="rId21"/>
    <p:sldId id="977" r:id="rId22"/>
    <p:sldId id="978" r:id="rId23"/>
  </p:sldIdLst>
  <p:sldSz cx="9144000" cy="6858000" type="screen4x3"/>
  <p:notesSz cx="9144000" cy="6858000"/>
  <p:defaultTex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935">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00"/>
    <a:srgbClr val="133984"/>
    <a:srgbClr val="A50021"/>
    <a:srgbClr val="000066"/>
    <a:srgbClr val="97FFFF"/>
    <a:srgbClr val="2CA9D1"/>
    <a:srgbClr val="33CCFF"/>
    <a:srgbClr val="E50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81502" autoAdjust="0"/>
  </p:normalViewPr>
  <p:slideViewPr>
    <p:cSldViewPr>
      <p:cViewPr varScale="1">
        <p:scale>
          <a:sx n="59" d="100"/>
          <a:sy n="59" d="100"/>
        </p:scale>
        <p:origin x="1788" y="78"/>
      </p:cViewPr>
      <p:guideLst>
        <p:guide orient="horz" pos="935"/>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pitchFamily="34"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pitchFamily="34"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anose="020B0604020202020204" pitchFamily="34" charset="0"/>
                <a:ea typeface="宋体" panose="02010600030101010101" pitchFamily="2" charset="-122"/>
              </a:defRPr>
            </a:lvl1pPr>
          </a:lstStyle>
          <a:p>
            <a:pPr>
              <a:defRPr/>
            </a:pPr>
            <a:fld id="{C9E4051E-B678-4D7D-A141-43244EE95CF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利用专业</a:t>
            </a:r>
            <a:r>
              <a:rPr lang="en-US" altLang="zh-CN" dirty="0" smtClean="0"/>
              <a:t>(</a:t>
            </a:r>
            <a:r>
              <a:rPr lang="zh-CN" altLang="en-US" dirty="0" smtClean="0"/>
              <a:t>专家</a:t>
            </a:r>
            <a:r>
              <a:rPr lang="en-US" altLang="zh-CN" dirty="0" smtClean="0"/>
              <a:t>)</a:t>
            </a:r>
            <a:r>
              <a:rPr lang="zh-CN" altLang="en-US" dirty="0" smtClean="0"/>
              <a:t>规则来进行统计数据驱动建模</a:t>
            </a:r>
            <a:endParaRPr lang="en-US" altLang="zh-CN" dirty="0" smtClean="0"/>
          </a:p>
          <a:p>
            <a:r>
              <a:rPr lang="zh-CN" altLang="en-US" dirty="0" smtClean="0"/>
              <a:t>  对于复杂的工业过程而言，数据的获取不仅费时而且费力，所以通常数据量是很少的。所以如何利用有限的训练样本去建立复杂的模型显得很重要。</a:t>
            </a:r>
            <a:endParaRPr lang="en-US" altLang="zh-CN" dirty="0" smtClean="0"/>
          </a:p>
          <a:p>
            <a:r>
              <a:rPr lang="en-US" altLang="zh-CN" dirty="0" smtClean="0"/>
              <a:t>  </a:t>
            </a:r>
            <a:r>
              <a:rPr lang="zh-CN" altLang="en-US" dirty="0" smtClean="0"/>
              <a:t>最近这几年，大家用的比较多就是非线性模型，对于非线性模型来说，虽然说它们能对于小数据进行有效的建模，取得不错的效果，但是它们缺少透明度，可理解性比较差。</a:t>
            </a:r>
            <a:endParaRPr lang="en-US" altLang="zh-CN" dirty="0" smtClean="0"/>
          </a:p>
          <a:p>
            <a:r>
              <a:rPr lang="en-US" altLang="zh-CN" dirty="0" smtClean="0"/>
              <a:t>  </a:t>
            </a:r>
            <a:r>
              <a:rPr lang="zh-CN" altLang="en-US" dirty="0" smtClean="0"/>
              <a:t>这篇文章的思路就是，在原来非线性模型的基础上加入专家规则，可以有效地提高数据驱动建模能力。 最后这篇文章用了三个实验来证明这个它们提出的模型是有效的。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a:t>
            </a:fld>
            <a:endParaRPr lang="en-US" altLang="zh-CN"/>
          </a:p>
        </p:txBody>
      </p:sp>
    </p:spTree>
    <p:extLst>
      <p:ext uri="{BB962C8B-B14F-4D97-AF65-F5344CB8AC3E}">
        <p14:creationId xmlns:p14="http://schemas.microsoft.com/office/powerpoint/2010/main" val="35934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13</a:t>
            </a:fld>
            <a:endParaRPr lang="en-US" altLang="zh-CN"/>
          </a:p>
        </p:txBody>
      </p:sp>
    </p:spTree>
    <p:extLst>
      <p:ext uri="{BB962C8B-B14F-4D97-AF65-F5344CB8AC3E}">
        <p14:creationId xmlns:p14="http://schemas.microsoft.com/office/powerpoint/2010/main" val="352552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14</a:t>
            </a:fld>
            <a:endParaRPr lang="en-US" altLang="zh-CN"/>
          </a:p>
        </p:txBody>
      </p:sp>
    </p:spTree>
    <p:extLst>
      <p:ext uri="{BB962C8B-B14F-4D97-AF65-F5344CB8AC3E}">
        <p14:creationId xmlns:p14="http://schemas.microsoft.com/office/powerpoint/2010/main" val="2410635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15</a:t>
            </a:fld>
            <a:endParaRPr lang="en-US" altLang="zh-CN"/>
          </a:p>
        </p:txBody>
      </p:sp>
    </p:spTree>
    <p:extLst>
      <p:ext uri="{BB962C8B-B14F-4D97-AF65-F5344CB8AC3E}">
        <p14:creationId xmlns:p14="http://schemas.microsoft.com/office/powerpoint/2010/main" val="3783436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16</a:t>
            </a:fld>
            <a:endParaRPr lang="en-US" altLang="zh-CN"/>
          </a:p>
        </p:txBody>
      </p:sp>
    </p:spTree>
    <p:extLst>
      <p:ext uri="{BB962C8B-B14F-4D97-AF65-F5344CB8AC3E}">
        <p14:creationId xmlns:p14="http://schemas.microsoft.com/office/powerpoint/2010/main" val="206402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979545016"/>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3237818246"/>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zh-CN" altLang="en-US"/>
          </a:p>
        </p:txBody>
      </p:sp>
    </p:spTree>
    <p:extLst>
      <p:ext uri="{BB962C8B-B14F-4D97-AF65-F5344CB8AC3E}">
        <p14:creationId xmlns:p14="http://schemas.microsoft.com/office/powerpoint/2010/main" val="1871813266"/>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xfrm>
            <a:off x="1219200" y="3257550"/>
            <a:ext cx="6705600"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一： 从正常数据和某个故障数据中通过决策树提取一些专家规则（不能把所有的故障数据归为一类，这样肯定提取不到有用的专家规则了）</a:t>
            </a:r>
            <a:endParaRPr lang="en-US" altLang="zh-CN" dirty="0" smtClean="0"/>
          </a:p>
          <a:p>
            <a:r>
              <a:rPr lang="zh-CN" altLang="en-US" dirty="0" smtClean="0"/>
              <a:t>二：</a:t>
            </a:r>
            <a:r>
              <a:rPr lang="zh-CN" altLang="en-US" baseline="0" dirty="0" smtClean="0"/>
              <a:t> 对数据进行一定的转换，然后训练它，但这其实就是一个分类问题了</a:t>
            </a:r>
            <a:endParaRPr lang="en-US" altLang="zh-CN" baseline="0" dirty="0" smtClean="0"/>
          </a:p>
          <a:p>
            <a:r>
              <a:rPr lang="zh-CN" altLang="en-US" dirty="0" smtClean="0"/>
              <a:t>三：可能需要分析一些数据的一些特性也就是具体每个特征和类别的关系了</a:t>
            </a:r>
            <a:endParaRPr lang="en-US" altLang="zh-CN" dirty="0" smtClean="0"/>
          </a:p>
          <a:p>
            <a:r>
              <a:rPr lang="zh-CN" altLang="en-US" dirty="0" smtClean="0"/>
              <a:t>四：可能不是很适合我们要解决的问题</a:t>
            </a:r>
          </a:p>
          <a:p>
            <a:endParaRPr lang="zh-CN" altLang="en-US" dirty="0"/>
          </a:p>
        </p:txBody>
      </p:sp>
    </p:spTree>
    <p:extLst>
      <p:ext uri="{BB962C8B-B14F-4D97-AF65-F5344CB8AC3E}">
        <p14:creationId xmlns:p14="http://schemas.microsoft.com/office/powerpoint/2010/main" val="22097903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2</a:t>
            </a:fld>
            <a:endParaRPr lang="en-US" altLang="zh-CN"/>
          </a:p>
        </p:txBody>
      </p:sp>
    </p:spTree>
    <p:extLst>
      <p:ext uri="{BB962C8B-B14F-4D97-AF65-F5344CB8AC3E}">
        <p14:creationId xmlns:p14="http://schemas.microsoft.com/office/powerpoint/2010/main" val="2597403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3</a:t>
            </a:fld>
            <a:endParaRPr lang="en-US" altLang="zh-CN"/>
          </a:p>
        </p:txBody>
      </p:sp>
    </p:spTree>
    <p:extLst>
      <p:ext uri="{BB962C8B-B14F-4D97-AF65-F5344CB8AC3E}">
        <p14:creationId xmlns:p14="http://schemas.microsoft.com/office/powerpoint/2010/main" val="28016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4</a:t>
            </a:fld>
            <a:endParaRPr lang="en-US" altLang="zh-CN"/>
          </a:p>
        </p:txBody>
      </p:sp>
    </p:spTree>
    <p:extLst>
      <p:ext uri="{BB962C8B-B14F-4D97-AF65-F5344CB8AC3E}">
        <p14:creationId xmlns:p14="http://schemas.microsoft.com/office/powerpoint/2010/main" val="220297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5</a:t>
            </a:fld>
            <a:endParaRPr lang="en-US" altLang="zh-CN"/>
          </a:p>
        </p:txBody>
      </p:sp>
    </p:spTree>
    <p:extLst>
      <p:ext uri="{BB962C8B-B14F-4D97-AF65-F5344CB8AC3E}">
        <p14:creationId xmlns:p14="http://schemas.microsoft.com/office/powerpoint/2010/main" val="153970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6</a:t>
            </a:fld>
            <a:endParaRPr lang="en-US" altLang="zh-CN"/>
          </a:p>
        </p:txBody>
      </p:sp>
    </p:spTree>
    <p:extLst>
      <p:ext uri="{BB962C8B-B14F-4D97-AF65-F5344CB8AC3E}">
        <p14:creationId xmlns:p14="http://schemas.microsoft.com/office/powerpoint/2010/main" val="3725174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7</a:t>
            </a:fld>
            <a:endParaRPr lang="en-US" altLang="zh-CN"/>
          </a:p>
        </p:txBody>
      </p:sp>
    </p:spTree>
    <p:extLst>
      <p:ext uri="{BB962C8B-B14F-4D97-AF65-F5344CB8AC3E}">
        <p14:creationId xmlns:p14="http://schemas.microsoft.com/office/powerpoint/2010/main" val="136245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11</a:t>
            </a:fld>
            <a:endParaRPr lang="en-US" altLang="zh-CN"/>
          </a:p>
        </p:txBody>
      </p:sp>
    </p:spTree>
    <p:extLst>
      <p:ext uri="{BB962C8B-B14F-4D97-AF65-F5344CB8AC3E}">
        <p14:creationId xmlns:p14="http://schemas.microsoft.com/office/powerpoint/2010/main" val="170361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4051E-B678-4D7D-A141-43244EE95CF2}" type="slidenum">
              <a:rPr lang="en-US" altLang="zh-CN" smtClean="0"/>
              <a:pPr>
                <a:defRPr/>
              </a:pPr>
              <a:t>12</a:t>
            </a:fld>
            <a:endParaRPr lang="en-US" altLang="zh-CN"/>
          </a:p>
        </p:txBody>
      </p:sp>
    </p:spTree>
    <p:extLst>
      <p:ext uri="{BB962C8B-B14F-4D97-AF65-F5344CB8AC3E}">
        <p14:creationId xmlns:p14="http://schemas.microsoft.com/office/powerpoint/2010/main" val="357460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3077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601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9166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29325" cy="59166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5307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721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50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0653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650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911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77618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050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88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9341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05688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2764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9166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29325" cy="59166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071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533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125538"/>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481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826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5290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445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3017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8612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468313" y="1125538"/>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pic>
        <p:nvPicPr>
          <p:cNvPr id="1027" name="Picture 8" descr="红色系校徽标准版"/>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15240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ctr" rtl="0" eaLnBrk="0" fontAlgn="base" hangingPunct="0">
        <a:spcBef>
          <a:spcPct val="0"/>
        </a:spcBef>
        <a:spcAft>
          <a:spcPct val="0"/>
        </a:spcAft>
        <a:defRPr sz="3200" b="1">
          <a:solidFill>
            <a:srgbClr val="002060"/>
          </a:solidFill>
          <a:latin typeface="+mj-lt"/>
          <a:ea typeface="+mj-ea"/>
          <a:cs typeface="+mj-cs"/>
        </a:defRPr>
      </a:lvl1pPr>
      <a:lvl2pPr algn="ctr" rtl="0" eaLnBrk="0" fontAlgn="base" hangingPunct="0">
        <a:spcBef>
          <a:spcPct val="0"/>
        </a:spcBef>
        <a:spcAft>
          <a:spcPct val="0"/>
        </a:spcAft>
        <a:defRPr sz="3200" b="1">
          <a:solidFill>
            <a:srgbClr val="002060"/>
          </a:solidFill>
          <a:latin typeface="黑体" pitchFamily="2" charset="-122"/>
          <a:ea typeface="黑体" pitchFamily="2" charset="-122"/>
        </a:defRPr>
      </a:lvl2pPr>
      <a:lvl3pPr algn="ctr" rtl="0" eaLnBrk="0" fontAlgn="base" hangingPunct="0">
        <a:spcBef>
          <a:spcPct val="0"/>
        </a:spcBef>
        <a:spcAft>
          <a:spcPct val="0"/>
        </a:spcAft>
        <a:defRPr sz="3200" b="1">
          <a:solidFill>
            <a:srgbClr val="002060"/>
          </a:solidFill>
          <a:latin typeface="黑体" pitchFamily="2" charset="-122"/>
          <a:ea typeface="黑体" pitchFamily="2" charset="-122"/>
        </a:defRPr>
      </a:lvl3pPr>
      <a:lvl4pPr algn="ctr" rtl="0" eaLnBrk="0" fontAlgn="base" hangingPunct="0">
        <a:spcBef>
          <a:spcPct val="0"/>
        </a:spcBef>
        <a:spcAft>
          <a:spcPct val="0"/>
        </a:spcAft>
        <a:defRPr sz="3200" b="1">
          <a:solidFill>
            <a:srgbClr val="002060"/>
          </a:solidFill>
          <a:latin typeface="黑体" pitchFamily="2" charset="-122"/>
          <a:ea typeface="黑体" pitchFamily="2" charset="-122"/>
        </a:defRPr>
      </a:lvl4pPr>
      <a:lvl5pPr algn="ctr" rtl="0" eaLnBrk="0" fontAlgn="base" hangingPunct="0">
        <a:spcBef>
          <a:spcPct val="0"/>
        </a:spcBef>
        <a:spcAft>
          <a:spcPct val="0"/>
        </a:spcAft>
        <a:defRPr sz="3200" b="1">
          <a:solidFill>
            <a:srgbClr val="002060"/>
          </a:solidFill>
          <a:latin typeface="黑体" pitchFamily="2" charset="-122"/>
          <a:ea typeface="黑体" pitchFamily="2" charset="-122"/>
        </a:defRPr>
      </a:lvl5pPr>
      <a:lvl6pPr marL="457200" algn="ctr" rtl="0" eaLnBrk="0" fontAlgn="base" hangingPunct="0">
        <a:spcBef>
          <a:spcPct val="0"/>
        </a:spcBef>
        <a:spcAft>
          <a:spcPct val="0"/>
        </a:spcAft>
        <a:defRPr sz="3200" b="1">
          <a:solidFill>
            <a:srgbClr val="002060"/>
          </a:solidFill>
          <a:latin typeface="黑体" pitchFamily="2" charset="-122"/>
          <a:ea typeface="黑体" pitchFamily="2" charset="-122"/>
        </a:defRPr>
      </a:lvl6pPr>
      <a:lvl7pPr marL="914400" algn="ctr" rtl="0" eaLnBrk="0" fontAlgn="base" hangingPunct="0">
        <a:spcBef>
          <a:spcPct val="0"/>
        </a:spcBef>
        <a:spcAft>
          <a:spcPct val="0"/>
        </a:spcAft>
        <a:defRPr sz="3200" b="1">
          <a:solidFill>
            <a:srgbClr val="002060"/>
          </a:solidFill>
          <a:latin typeface="黑体" pitchFamily="2" charset="-122"/>
          <a:ea typeface="黑体" pitchFamily="2" charset="-122"/>
        </a:defRPr>
      </a:lvl7pPr>
      <a:lvl8pPr marL="1371600" algn="ctr" rtl="0" eaLnBrk="0" fontAlgn="base" hangingPunct="0">
        <a:spcBef>
          <a:spcPct val="0"/>
        </a:spcBef>
        <a:spcAft>
          <a:spcPct val="0"/>
        </a:spcAft>
        <a:defRPr sz="3200" b="1">
          <a:solidFill>
            <a:srgbClr val="002060"/>
          </a:solidFill>
          <a:latin typeface="黑体" pitchFamily="2" charset="-122"/>
          <a:ea typeface="黑体" pitchFamily="2" charset="-122"/>
        </a:defRPr>
      </a:lvl8pPr>
      <a:lvl9pPr marL="1828800" algn="ctr" rtl="0" eaLnBrk="0" fontAlgn="base" hangingPunct="0">
        <a:spcBef>
          <a:spcPct val="0"/>
        </a:spcBef>
        <a:spcAft>
          <a:spcPct val="0"/>
        </a:spcAft>
        <a:defRPr sz="3200" b="1">
          <a:solidFill>
            <a:srgbClr val="002060"/>
          </a:solidFill>
          <a:latin typeface="黑体" pitchFamily="2" charset="-122"/>
          <a:ea typeface="黑体"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Arial" pitchFamily="34" charset="0"/>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955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图片 3" descr="蓝色系校徽标准版.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9950" y="1279525"/>
            <a:ext cx="48641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1" descr="红色系校徽展开式.png"/>
          <p:cNvPicPr>
            <a:picLocks noChangeAspect="1" noChangeArrowheads="1"/>
          </p:cNvPicPr>
          <p:nvPr/>
        </p:nvPicPr>
        <p:blipFill>
          <a:blip r:embed="rId14">
            <a:extLst>
              <a:ext uri="{28A0092B-C50C-407E-A947-70E740481C1C}">
                <a14:useLocalDpi xmlns:a14="http://schemas.microsoft.com/office/drawing/2010/main" val="0"/>
              </a:ext>
            </a:extLst>
          </a:blip>
          <a:srcRect b="-2881"/>
          <a:stretch>
            <a:fillRect/>
          </a:stretch>
        </p:blipFill>
        <p:spPr bwMode="auto">
          <a:xfrm>
            <a:off x="1042988" y="152400"/>
            <a:ext cx="21018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4"/>
          <p:cNvGrpSpPr>
            <a:grpSpLocks/>
          </p:cNvGrpSpPr>
          <p:nvPr/>
        </p:nvGrpSpPr>
        <p:grpSpPr bwMode="auto">
          <a:xfrm>
            <a:off x="6240463" y="193675"/>
            <a:ext cx="2903537" cy="625475"/>
            <a:chOff x="0" y="0"/>
            <a:chExt cx="2902937" cy="625068"/>
          </a:xfrm>
        </p:grpSpPr>
        <p:pic>
          <p:nvPicPr>
            <p:cNvPr id="2055" name="Picture 2"/>
            <p:cNvPicPr>
              <a:picLocks noChangeAspect="1" noChangeArrowheads="1"/>
            </p:cNvPicPr>
            <p:nvPr userDrawn="1"/>
          </p:nvPicPr>
          <p:blipFill>
            <a:blip r:embed="rId15">
              <a:grayscl/>
              <a:extLst>
                <a:ext uri="{28A0092B-C50C-407E-A947-70E740481C1C}">
                  <a14:useLocalDpi xmlns:a14="http://schemas.microsoft.com/office/drawing/2010/main" val="0"/>
                </a:ext>
              </a:extLst>
            </a:blip>
            <a:srcRect/>
            <a:stretch>
              <a:fillRect/>
            </a:stretch>
          </p:blipFill>
          <p:spPr bwMode="auto">
            <a:xfrm>
              <a:off x="4761" y="0"/>
              <a:ext cx="1439565" cy="487046"/>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453850" y="1587"/>
              <a:ext cx="1439564" cy="479113"/>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7" name="Group 7"/>
            <p:cNvGrpSpPr>
              <a:grpSpLocks/>
            </p:cNvGrpSpPr>
            <p:nvPr userDrawn="1"/>
          </p:nvGrpSpPr>
          <p:grpSpPr bwMode="auto">
            <a:xfrm>
              <a:off x="0" y="480700"/>
              <a:ext cx="2902937" cy="144368"/>
              <a:chOff x="0" y="0"/>
              <a:chExt cx="2902937" cy="144368"/>
            </a:xfrm>
          </p:grpSpPr>
          <p:sp>
            <p:nvSpPr>
              <p:cNvPr id="2058" name="Text Box 15"/>
              <p:cNvSpPr txBox="1">
                <a:spLocks noChangeArrowheads="1"/>
              </p:cNvSpPr>
              <p:nvPr userDrawn="1"/>
            </p:nvSpPr>
            <p:spPr bwMode="auto">
              <a:xfrm>
                <a:off x="0"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1896</a:t>
                </a:r>
              </a:p>
            </p:txBody>
          </p:sp>
          <p:sp>
            <p:nvSpPr>
              <p:cNvPr id="2059" name="Text Box 16"/>
              <p:cNvSpPr txBox="1">
                <a:spLocks noChangeArrowheads="1"/>
              </p:cNvSpPr>
              <p:nvPr userDrawn="1"/>
            </p:nvSpPr>
            <p:spPr bwMode="auto">
              <a:xfrm>
                <a:off x="722163"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1920</a:t>
                </a:r>
              </a:p>
            </p:txBody>
          </p:sp>
          <p:sp>
            <p:nvSpPr>
              <p:cNvPr id="2060" name="Text Box 17"/>
              <p:cNvSpPr txBox="1">
                <a:spLocks noChangeArrowheads="1"/>
              </p:cNvSpPr>
              <p:nvPr userDrawn="1"/>
            </p:nvSpPr>
            <p:spPr bwMode="auto">
              <a:xfrm>
                <a:off x="1449087"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1987</a:t>
                </a:r>
              </a:p>
            </p:txBody>
          </p:sp>
          <p:sp>
            <p:nvSpPr>
              <p:cNvPr id="2061" name="Text Box 18"/>
              <p:cNvSpPr txBox="1">
                <a:spLocks noChangeArrowheads="1"/>
              </p:cNvSpPr>
              <p:nvPr userDrawn="1"/>
            </p:nvSpPr>
            <p:spPr bwMode="auto">
              <a:xfrm>
                <a:off x="2176012" y="0"/>
                <a:ext cx="726925" cy="144368"/>
              </a:xfrm>
              <a:prstGeom prst="rect">
                <a:avLst/>
              </a:prstGeom>
              <a:solidFill>
                <a:srgbClr val="8F11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eaLnBrk="1" hangingPunct="1">
                  <a:defRPr/>
                </a:pPr>
                <a:r>
                  <a:rPr lang="en-US" altLang="zh-CN" sz="900">
                    <a:solidFill>
                      <a:schemeClr val="bg1"/>
                    </a:solidFill>
                    <a:latin typeface="Arial" panose="020B0604020202020204" pitchFamily="34" charset="0"/>
                  </a:rPr>
                  <a:t>2006</a:t>
                </a:r>
              </a:p>
            </p:txBody>
          </p:sp>
        </p:grpSp>
      </p:grpSp>
      <p:pic>
        <p:nvPicPr>
          <p:cNvPr id="2053" name="Picture 25" descr="红色系校徽标准版"/>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388" y="152400"/>
            <a:ext cx="7556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5"/>
          <p:cNvSpPr>
            <a:spLocks noGrp="1" noChangeArrowheads="1"/>
          </p:cNvSpPr>
          <p:nvPr>
            <p:ph type="body" idx="1"/>
          </p:nvPr>
        </p:nvSpPr>
        <p:spPr bwMode="auto">
          <a:xfrm>
            <a:off x="468313" y="1125538"/>
            <a:ext cx="82296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xStyles>
    <p:titleStyle>
      <a:lvl1pPr algn="ctr" rtl="0" eaLnBrk="0" fontAlgn="base" hangingPunct="0">
        <a:spcBef>
          <a:spcPct val="0"/>
        </a:spcBef>
        <a:spcAft>
          <a:spcPct val="0"/>
        </a:spcAft>
        <a:defRPr sz="3200" b="1">
          <a:solidFill>
            <a:srgbClr val="002060"/>
          </a:solidFill>
          <a:latin typeface="+mj-lt"/>
          <a:ea typeface="+mj-ea"/>
          <a:cs typeface="+mj-cs"/>
        </a:defRPr>
      </a:lvl1pPr>
      <a:lvl2pPr algn="ctr" rtl="0" eaLnBrk="0" fontAlgn="base" hangingPunct="0">
        <a:spcBef>
          <a:spcPct val="0"/>
        </a:spcBef>
        <a:spcAft>
          <a:spcPct val="0"/>
        </a:spcAft>
        <a:defRPr sz="3200" b="1">
          <a:solidFill>
            <a:srgbClr val="002060"/>
          </a:solidFill>
          <a:latin typeface="黑体" pitchFamily="2" charset="-122"/>
          <a:ea typeface="黑体" pitchFamily="2" charset="-122"/>
        </a:defRPr>
      </a:lvl2pPr>
      <a:lvl3pPr algn="ctr" rtl="0" eaLnBrk="0" fontAlgn="base" hangingPunct="0">
        <a:spcBef>
          <a:spcPct val="0"/>
        </a:spcBef>
        <a:spcAft>
          <a:spcPct val="0"/>
        </a:spcAft>
        <a:defRPr sz="3200" b="1">
          <a:solidFill>
            <a:srgbClr val="002060"/>
          </a:solidFill>
          <a:latin typeface="黑体" pitchFamily="2" charset="-122"/>
          <a:ea typeface="黑体" pitchFamily="2" charset="-122"/>
        </a:defRPr>
      </a:lvl3pPr>
      <a:lvl4pPr algn="ctr" rtl="0" eaLnBrk="0" fontAlgn="base" hangingPunct="0">
        <a:spcBef>
          <a:spcPct val="0"/>
        </a:spcBef>
        <a:spcAft>
          <a:spcPct val="0"/>
        </a:spcAft>
        <a:defRPr sz="3200" b="1">
          <a:solidFill>
            <a:srgbClr val="002060"/>
          </a:solidFill>
          <a:latin typeface="黑体" pitchFamily="2" charset="-122"/>
          <a:ea typeface="黑体" pitchFamily="2" charset="-122"/>
        </a:defRPr>
      </a:lvl4pPr>
      <a:lvl5pPr algn="ctr" rtl="0" eaLnBrk="0" fontAlgn="base" hangingPunct="0">
        <a:spcBef>
          <a:spcPct val="0"/>
        </a:spcBef>
        <a:spcAft>
          <a:spcPct val="0"/>
        </a:spcAft>
        <a:defRPr sz="3200" b="1">
          <a:solidFill>
            <a:srgbClr val="002060"/>
          </a:solidFill>
          <a:latin typeface="黑体" pitchFamily="2" charset="-122"/>
          <a:ea typeface="黑体" pitchFamily="2" charset="-122"/>
        </a:defRPr>
      </a:lvl5pPr>
      <a:lvl6pPr marL="457200" algn="ctr" rtl="0" eaLnBrk="0" fontAlgn="base" hangingPunct="0">
        <a:spcBef>
          <a:spcPct val="0"/>
        </a:spcBef>
        <a:spcAft>
          <a:spcPct val="0"/>
        </a:spcAft>
        <a:defRPr sz="3200" b="1">
          <a:solidFill>
            <a:srgbClr val="002060"/>
          </a:solidFill>
          <a:latin typeface="黑体" pitchFamily="2" charset="-122"/>
          <a:ea typeface="黑体" pitchFamily="2" charset="-122"/>
        </a:defRPr>
      </a:lvl6pPr>
      <a:lvl7pPr marL="914400" algn="ctr" rtl="0" eaLnBrk="0" fontAlgn="base" hangingPunct="0">
        <a:spcBef>
          <a:spcPct val="0"/>
        </a:spcBef>
        <a:spcAft>
          <a:spcPct val="0"/>
        </a:spcAft>
        <a:defRPr sz="3200" b="1">
          <a:solidFill>
            <a:srgbClr val="002060"/>
          </a:solidFill>
          <a:latin typeface="黑体" pitchFamily="2" charset="-122"/>
          <a:ea typeface="黑体" pitchFamily="2" charset="-122"/>
        </a:defRPr>
      </a:lvl7pPr>
      <a:lvl8pPr marL="1371600" algn="ctr" rtl="0" eaLnBrk="0" fontAlgn="base" hangingPunct="0">
        <a:spcBef>
          <a:spcPct val="0"/>
        </a:spcBef>
        <a:spcAft>
          <a:spcPct val="0"/>
        </a:spcAft>
        <a:defRPr sz="3200" b="1">
          <a:solidFill>
            <a:srgbClr val="002060"/>
          </a:solidFill>
          <a:latin typeface="黑体" pitchFamily="2" charset="-122"/>
          <a:ea typeface="黑体" pitchFamily="2" charset="-122"/>
        </a:defRPr>
      </a:lvl8pPr>
      <a:lvl9pPr marL="1828800" algn="ctr" rtl="0" eaLnBrk="0" fontAlgn="base" hangingPunct="0">
        <a:spcBef>
          <a:spcPct val="0"/>
        </a:spcBef>
        <a:spcAft>
          <a:spcPct val="0"/>
        </a:spcAft>
        <a:defRPr sz="3200" b="1">
          <a:solidFill>
            <a:srgbClr val="002060"/>
          </a:solidFill>
          <a:latin typeface="黑体" pitchFamily="2" charset="-122"/>
          <a:ea typeface="黑体"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8"/>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Arial" pitchFamily="34" charset="0"/>
          <a:ea typeface="宋体" pitchFamily="2" charset="-122"/>
        </a:defRPr>
      </a:lvl3pPr>
      <a:lvl4pPr marL="1730375"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4pPr>
      <a:lvl5pPr marL="21383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5pPr>
      <a:lvl6pPr marL="25955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5.jpe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755576" y="270693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45720" numCol="1" anchor="t" anchorCtr="1" compatLnSpc="1">
            <a:prstTxWarp prst="textNoShape">
              <a:avLst/>
            </a:prstTxWarp>
          </a:bodyPr>
          <a:lstStyle/>
          <a:p>
            <a:pPr eaLnBrk="1" hangingPunct="1">
              <a:lnSpc>
                <a:spcPct val="133000"/>
              </a:lnSpc>
            </a:pP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(Dec 21, </a:t>
            </a:r>
            <a:r>
              <a:rPr lang="en-US" altLang="zh-CN" sz="2400" dirty="0">
                <a:latin typeface="微软雅黑" panose="020B0503020204020204" pitchFamily="34" charset="-122"/>
                <a:ea typeface="微软雅黑" panose="020B0503020204020204" pitchFamily="34" charset="-122"/>
              </a:rPr>
              <a:t>2016)</a:t>
            </a:r>
            <a:endParaRPr lang="en-US" altLang="zh-CN" sz="3300" dirty="0">
              <a:solidFill>
                <a:srgbClr val="A50021"/>
              </a:solidFill>
              <a:latin typeface="微软雅黑" panose="020B0503020204020204" pitchFamily="34" charset="-122"/>
              <a:ea typeface="微软雅黑" panose="020B0503020204020204" pitchFamily="34" charset="-122"/>
            </a:endParaRPr>
          </a:p>
        </p:txBody>
      </p:sp>
      <p:sp>
        <p:nvSpPr>
          <p:cNvPr id="4099" name="副标题 1"/>
          <p:cNvSpPr>
            <a:spLocks noGrp="1"/>
          </p:cNvSpPr>
          <p:nvPr>
            <p:ph type="subTitle" idx="1"/>
          </p:nvPr>
        </p:nvSpPr>
        <p:spPr>
          <a:xfrm>
            <a:off x="1371600" y="4124325"/>
            <a:ext cx="6400800" cy="1752600"/>
          </a:xfrm>
        </p:spPr>
        <p:txBody>
          <a:bodyPr/>
          <a:lstStyle/>
          <a:p>
            <a:pPr>
              <a:lnSpc>
                <a:spcPct val="135000"/>
              </a:lnSpc>
            </a:pPr>
            <a:r>
              <a:rPr lang="en-US" altLang="zh-CN" dirty="0" smtClean="0">
                <a:solidFill>
                  <a:srgbClr val="A50021"/>
                </a:solidFill>
                <a:latin typeface="微软雅黑" panose="020B0503020204020204" pitchFamily="34" charset="-122"/>
                <a:ea typeface="微软雅黑" panose="020B0503020204020204" pitchFamily="34" charset="-122"/>
              </a:rPr>
              <a:t>Cheng Jianlin</a:t>
            </a:r>
            <a:endParaRPr lang="en-US" altLang="zh-CN" dirty="0">
              <a:solidFill>
                <a:srgbClr val="A50021"/>
              </a:solidFill>
              <a:latin typeface="微软雅黑" panose="020B0503020204020204" pitchFamily="34" charset="-122"/>
              <a:ea typeface="微软雅黑" panose="020B0503020204020204" pitchFamily="34" charset="-122"/>
            </a:endParaRPr>
          </a:p>
        </p:txBody>
      </p:sp>
      <p:sp>
        <p:nvSpPr>
          <p:cNvPr id="2" name="矩形 1"/>
          <p:cNvSpPr/>
          <p:nvPr/>
        </p:nvSpPr>
        <p:spPr>
          <a:xfrm>
            <a:off x="1115616" y="1196752"/>
            <a:ext cx="7776864" cy="1569660"/>
          </a:xfrm>
          <a:prstGeom prst="rect">
            <a:avLst/>
          </a:prstGeom>
        </p:spPr>
        <p:txBody>
          <a:bodyPr wrap="square">
            <a:spAutoFit/>
          </a:bodyPr>
          <a:lstStyle/>
          <a:p>
            <a:pPr algn="ctr"/>
            <a:r>
              <a:rPr lang="en-US" altLang="zh-CN" sz="3200" dirty="0">
                <a:solidFill>
                  <a:srgbClr val="C00000"/>
                </a:solidFill>
                <a:latin typeface="微软雅黑" panose="020B0503020204020204" pitchFamily="34" charset="-122"/>
                <a:ea typeface="微软雅黑" panose="020B0503020204020204" pitchFamily="34" charset="-122"/>
              </a:rPr>
              <a:t> Exploiting Expertise Rules </a:t>
            </a:r>
            <a:r>
              <a:rPr lang="en-US" altLang="zh-CN" sz="3200" dirty="0" smtClean="0">
                <a:solidFill>
                  <a:srgbClr val="C00000"/>
                </a:solidFill>
                <a:latin typeface="微软雅黑" panose="020B0503020204020204" pitchFamily="34" charset="-122"/>
                <a:ea typeface="微软雅黑" panose="020B0503020204020204" pitchFamily="34" charset="-122"/>
              </a:rPr>
              <a:t>for Statistical</a:t>
            </a:r>
            <a:endParaRPr lang="en-US" altLang="zh-CN" sz="3200" dirty="0">
              <a:solidFill>
                <a:srgbClr val="C00000"/>
              </a:solidFill>
              <a:latin typeface="微软雅黑" panose="020B0503020204020204" pitchFamily="34" charset="-122"/>
              <a:ea typeface="微软雅黑" panose="020B0503020204020204" pitchFamily="34" charset="-122"/>
            </a:endParaRPr>
          </a:p>
          <a:p>
            <a:pPr algn="ctr"/>
            <a:r>
              <a:rPr lang="en-US" altLang="zh-CN" sz="3200" dirty="0">
                <a:solidFill>
                  <a:srgbClr val="C00000"/>
                </a:solidFill>
                <a:latin typeface="微软雅黑" panose="020B0503020204020204" pitchFamily="34" charset="-122"/>
                <a:ea typeface="微软雅黑" panose="020B0503020204020204" pitchFamily="34" charset="-122"/>
              </a:rPr>
              <a:t>Data-Driven Modeling</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741"/>
    </mc:Choice>
    <mc:Fallback xmlns="">
      <p:transition spd="slow" advTm="7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60648"/>
            <a:ext cx="76330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a:t>
            </a:r>
            <a:r>
              <a:rPr lang="en-US" altLang="zh-CN" dirty="0" smtClean="0">
                <a:latin typeface="Times New Roman" panose="02020603050405020304" pitchFamily="18" charset="0"/>
              </a:rPr>
              <a:t>.</a:t>
            </a:r>
            <a:r>
              <a:rPr lang="en-US" altLang="zh-CN" dirty="0">
                <a:latin typeface="Times New Roman" panose="02020603050405020304" pitchFamily="18" charset="0"/>
              </a:rPr>
              <a:t> Rule based Data Fusion by l2 Multiple Learning</a:t>
            </a:r>
            <a:endParaRPr lang="en-US" altLang="zh-CN" dirty="0" smtClean="0">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834916" y="1844824"/>
            <a:ext cx="5434479" cy="2916324"/>
          </a:xfrm>
          <a:prstGeom prst="rect">
            <a:avLst/>
          </a:prstGeom>
        </p:spPr>
      </p:pic>
    </p:spTree>
    <p:extLst>
      <p:ext uri="{BB962C8B-B14F-4D97-AF65-F5344CB8AC3E}">
        <p14:creationId xmlns:p14="http://schemas.microsoft.com/office/powerpoint/2010/main" val="2064560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Ensemble Data and Rule based Model by Sigmoid Fitting</a:t>
            </a:r>
          </a:p>
        </p:txBody>
      </p:sp>
      <p:pic>
        <p:nvPicPr>
          <p:cNvPr id="3" name="图片 2"/>
          <p:cNvPicPr>
            <a:picLocks noChangeAspect="1"/>
          </p:cNvPicPr>
          <p:nvPr/>
        </p:nvPicPr>
        <p:blipFill>
          <a:blip r:embed="rId4"/>
          <a:stretch>
            <a:fillRect/>
          </a:stretch>
        </p:blipFill>
        <p:spPr>
          <a:xfrm>
            <a:off x="1189264" y="1916832"/>
            <a:ext cx="5589360" cy="1183148"/>
          </a:xfrm>
          <a:prstGeom prst="rect">
            <a:avLst/>
          </a:prstGeom>
        </p:spPr>
      </p:pic>
      <p:pic>
        <p:nvPicPr>
          <p:cNvPr id="4" name="图片 3"/>
          <p:cNvPicPr>
            <a:picLocks noChangeAspect="1"/>
          </p:cNvPicPr>
          <p:nvPr/>
        </p:nvPicPr>
        <p:blipFill>
          <a:blip r:embed="rId5"/>
          <a:stretch>
            <a:fillRect/>
          </a:stretch>
        </p:blipFill>
        <p:spPr>
          <a:xfrm>
            <a:off x="863588" y="3224399"/>
            <a:ext cx="7345472" cy="1000956"/>
          </a:xfrm>
          <a:prstGeom prst="rect">
            <a:avLst/>
          </a:prstGeom>
        </p:spPr>
      </p:pic>
      <p:pic>
        <p:nvPicPr>
          <p:cNvPr id="7" name="图片 6"/>
          <p:cNvPicPr>
            <a:picLocks noChangeAspect="1"/>
          </p:cNvPicPr>
          <p:nvPr/>
        </p:nvPicPr>
        <p:blipFill>
          <a:blip r:embed="rId6"/>
          <a:stretch>
            <a:fillRect/>
          </a:stretch>
        </p:blipFill>
        <p:spPr>
          <a:xfrm>
            <a:off x="1727684" y="4341045"/>
            <a:ext cx="6336879" cy="1612566"/>
          </a:xfrm>
          <a:prstGeom prst="rect">
            <a:avLst/>
          </a:prstGeom>
        </p:spPr>
      </p:pic>
    </p:spTree>
    <p:extLst>
      <p:ext uri="{BB962C8B-B14F-4D97-AF65-F5344CB8AC3E}">
        <p14:creationId xmlns:p14="http://schemas.microsoft.com/office/powerpoint/2010/main" val="33490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III. Ensemble Data and Rule based Model by Sigmoid Fitting</a:t>
            </a:r>
          </a:p>
        </p:txBody>
      </p:sp>
      <p:pic>
        <p:nvPicPr>
          <p:cNvPr id="2" name="图片 1"/>
          <p:cNvPicPr>
            <a:picLocks noChangeAspect="1"/>
          </p:cNvPicPr>
          <p:nvPr/>
        </p:nvPicPr>
        <p:blipFill>
          <a:blip r:embed="rId4"/>
          <a:stretch>
            <a:fillRect/>
          </a:stretch>
        </p:blipFill>
        <p:spPr>
          <a:xfrm>
            <a:off x="1413239" y="1556792"/>
            <a:ext cx="6277831" cy="877677"/>
          </a:xfrm>
          <a:prstGeom prst="rect">
            <a:avLst/>
          </a:prstGeom>
        </p:spPr>
      </p:pic>
      <p:pic>
        <p:nvPicPr>
          <p:cNvPr id="5" name="图片 4"/>
          <p:cNvPicPr>
            <a:picLocks noChangeAspect="1"/>
          </p:cNvPicPr>
          <p:nvPr/>
        </p:nvPicPr>
        <p:blipFill>
          <a:blip r:embed="rId5"/>
          <a:stretch>
            <a:fillRect/>
          </a:stretch>
        </p:blipFill>
        <p:spPr>
          <a:xfrm>
            <a:off x="2231740" y="2506948"/>
            <a:ext cx="4942857" cy="3723809"/>
          </a:xfrm>
          <a:prstGeom prst="rect">
            <a:avLst/>
          </a:prstGeom>
        </p:spPr>
      </p:pic>
    </p:spTree>
    <p:extLst>
      <p:ext uri="{BB962C8B-B14F-4D97-AF65-F5344CB8AC3E}">
        <p14:creationId xmlns:p14="http://schemas.microsoft.com/office/powerpoint/2010/main" val="22176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IV. Results</a:t>
            </a:r>
          </a:p>
        </p:txBody>
      </p:sp>
      <p:pic>
        <p:nvPicPr>
          <p:cNvPr id="3" name="图片 2"/>
          <p:cNvPicPr>
            <a:picLocks noChangeAspect="1"/>
          </p:cNvPicPr>
          <p:nvPr/>
        </p:nvPicPr>
        <p:blipFill>
          <a:blip r:embed="rId4"/>
          <a:stretch>
            <a:fillRect/>
          </a:stretch>
        </p:blipFill>
        <p:spPr>
          <a:xfrm>
            <a:off x="4103948" y="1473647"/>
            <a:ext cx="4799494" cy="4469758"/>
          </a:xfrm>
          <a:prstGeom prst="rect">
            <a:avLst/>
          </a:prstGeom>
        </p:spPr>
      </p:pic>
      <p:pic>
        <p:nvPicPr>
          <p:cNvPr id="4" name="图片 3"/>
          <p:cNvPicPr>
            <a:picLocks noChangeAspect="1"/>
          </p:cNvPicPr>
          <p:nvPr/>
        </p:nvPicPr>
        <p:blipFill>
          <a:blip r:embed="rId5"/>
          <a:stretch>
            <a:fillRect/>
          </a:stretch>
        </p:blipFill>
        <p:spPr>
          <a:xfrm>
            <a:off x="0" y="2250408"/>
            <a:ext cx="4464495" cy="2232248"/>
          </a:xfrm>
          <a:prstGeom prst="rect">
            <a:avLst/>
          </a:prstGeom>
        </p:spPr>
      </p:pic>
      <p:sp>
        <p:nvSpPr>
          <p:cNvPr id="8" name="矩形 7"/>
          <p:cNvSpPr/>
          <p:nvPr/>
        </p:nvSpPr>
        <p:spPr>
          <a:xfrm>
            <a:off x="71500" y="1007259"/>
            <a:ext cx="2848793"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 A Toy Experiment</a:t>
            </a:r>
            <a:endParaRPr lang="en-US" altLang="zh-CN" dirty="0"/>
          </a:p>
        </p:txBody>
      </p:sp>
    </p:spTree>
    <p:extLst>
      <p:ext uri="{BB962C8B-B14F-4D97-AF65-F5344CB8AC3E}">
        <p14:creationId xmlns:p14="http://schemas.microsoft.com/office/powerpoint/2010/main" val="871060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IV. Results</a:t>
            </a:r>
          </a:p>
        </p:txBody>
      </p:sp>
      <p:sp>
        <p:nvSpPr>
          <p:cNvPr id="8" name="矩形 7"/>
          <p:cNvSpPr/>
          <p:nvPr/>
        </p:nvSpPr>
        <p:spPr>
          <a:xfrm>
            <a:off x="71500" y="1007259"/>
            <a:ext cx="7500771"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·Evaluating the Performance on Benchmark Datasets</a:t>
            </a:r>
            <a:endParaRPr lang="en-US" altLang="zh-CN" dirty="0"/>
          </a:p>
        </p:txBody>
      </p:sp>
      <p:pic>
        <p:nvPicPr>
          <p:cNvPr id="5" name="图片 4"/>
          <p:cNvPicPr>
            <a:picLocks noChangeAspect="1"/>
          </p:cNvPicPr>
          <p:nvPr/>
        </p:nvPicPr>
        <p:blipFill>
          <a:blip r:embed="rId4"/>
          <a:stretch>
            <a:fillRect/>
          </a:stretch>
        </p:blipFill>
        <p:spPr>
          <a:xfrm>
            <a:off x="1454458" y="2384884"/>
            <a:ext cx="6102955" cy="2493281"/>
          </a:xfrm>
          <a:prstGeom prst="rect">
            <a:avLst/>
          </a:prstGeom>
        </p:spPr>
      </p:pic>
    </p:spTree>
    <p:extLst>
      <p:ext uri="{BB962C8B-B14F-4D97-AF65-F5344CB8AC3E}">
        <p14:creationId xmlns:p14="http://schemas.microsoft.com/office/powerpoint/2010/main" val="1168630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130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49" y="257175"/>
            <a:ext cx="784536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IV. Results</a:t>
            </a:r>
          </a:p>
        </p:txBody>
      </p:sp>
      <p:sp>
        <p:nvSpPr>
          <p:cNvPr id="8" name="矩形 7"/>
          <p:cNvSpPr/>
          <p:nvPr/>
        </p:nvSpPr>
        <p:spPr>
          <a:xfrm>
            <a:off x="71500" y="1007259"/>
            <a:ext cx="7834902"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·Tendency Prediction of Thermal State of Blast Furnace</a:t>
            </a:r>
            <a:endParaRPr lang="en-US" altLang="zh-CN" dirty="0"/>
          </a:p>
        </p:txBody>
      </p:sp>
      <p:pic>
        <p:nvPicPr>
          <p:cNvPr id="2" name="图片 1"/>
          <p:cNvPicPr>
            <a:picLocks noChangeAspect="1"/>
          </p:cNvPicPr>
          <p:nvPr/>
        </p:nvPicPr>
        <p:blipFill>
          <a:blip r:embed="rId4"/>
          <a:stretch>
            <a:fillRect/>
          </a:stretch>
        </p:blipFill>
        <p:spPr>
          <a:xfrm>
            <a:off x="1316669" y="2791880"/>
            <a:ext cx="6470973" cy="1728192"/>
          </a:xfrm>
          <a:prstGeom prst="rect">
            <a:avLst/>
          </a:prstGeom>
        </p:spPr>
      </p:pic>
    </p:spTree>
    <p:extLst>
      <p:ext uri="{BB962C8B-B14F-4D97-AF65-F5344CB8AC3E}">
        <p14:creationId xmlns:p14="http://schemas.microsoft.com/office/powerpoint/2010/main" val="922542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p:cNvSpPr txBox="1">
            <a:spLocks noChangeArrowheads="1"/>
          </p:cNvSpPr>
          <p:nvPr/>
        </p:nvSpPr>
        <p:spPr bwMode="black">
          <a:xfrm>
            <a:off x="1187450" y="257175"/>
            <a:ext cx="673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SzTx/>
              <a:buFontTx/>
              <a:buNone/>
            </a:pPr>
            <a:r>
              <a:rPr lang="en-US" altLang="zh-CN" sz="3200">
                <a:solidFill>
                  <a:srgbClr val="A50021"/>
                </a:solidFill>
                <a:latin typeface="Times New Roman" panose="02020603050405020304" pitchFamily="18" charset="0"/>
              </a:rPr>
              <a:t>Bibliography</a:t>
            </a:r>
            <a:endParaRPr lang="zh-CN" altLang="en-US" sz="3200">
              <a:solidFill>
                <a:srgbClr val="A50021"/>
              </a:solidFill>
              <a:latin typeface="Times New Roman" panose="02020603050405020304" pitchFamily="18" charset="0"/>
            </a:endParaRPr>
          </a:p>
        </p:txBody>
      </p:sp>
      <p:sp>
        <p:nvSpPr>
          <p:cNvPr id="10243"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cs typeface="Times New Roman" panose="02020603050405020304" pitchFamily="18" charset="0"/>
              </a:rPr>
              <a:t>[1] Exploiting Expertise Rules for Statistical </a:t>
            </a:r>
            <a:r>
              <a:rPr lang="en-US" altLang="zh-CN" sz="2000" dirty="0" smtClean="0">
                <a:latin typeface="Times New Roman" panose="02020603050405020304" pitchFamily="18" charset="0"/>
                <a:cs typeface="Times New Roman" panose="02020603050405020304" pitchFamily="18" charset="0"/>
              </a:rPr>
              <a:t>Data-Driven Modeling</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aa"/>
          <p:cNvPicPr>
            <a:picLocks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3995738" y="0"/>
            <a:ext cx="5148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descr="114930419157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114930413887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92375"/>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1149304041558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114930404756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11493040601056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492375"/>
            <a:ext cx="91440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descr="11601511442135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492375"/>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descr="23"/>
          <p:cNvPicPr>
            <a:picLocks noChangeArrowheads="1"/>
          </p:cNvPicPr>
          <p:nvPr/>
        </p:nvPicPr>
        <p:blipFill>
          <a:blip r:embed="rId10">
            <a:extLst>
              <a:ext uri="{28A0092B-C50C-407E-A947-70E740481C1C}">
                <a14:useLocalDpi xmlns:a14="http://schemas.microsoft.com/office/drawing/2010/main" val="0"/>
              </a:ext>
            </a:extLst>
          </a:blip>
          <a:srcRect r="-349"/>
          <a:stretch>
            <a:fillRect/>
          </a:stretch>
        </p:blipFill>
        <p:spPr bwMode="auto">
          <a:xfrm>
            <a:off x="0" y="2492375"/>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descr="LS9V040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514600"/>
            <a:ext cx="9140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文本框 1"/>
          <p:cNvSpPr txBox="1">
            <a:spLocks noChangeArrowheads="1"/>
          </p:cNvSpPr>
          <p:nvPr/>
        </p:nvSpPr>
        <p:spPr bwMode="auto">
          <a:xfrm>
            <a:off x="3563888" y="1818635"/>
            <a:ext cx="23535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b="1">
                <a:solidFill>
                  <a:srgbClr val="000066"/>
                </a:solidFill>
                <a:latin typeface="Times New Roman" panose="02020603050405020304" pitchFamily="18" charset="0"/>
                <a:ea typeface="黑体" panose="02010609060101010101" pitchFamily="49" charset="-122"/>
              </a:defRPr>
            </a:lvl1pPr>
            <a:lvl2pPr marL="742950" indent="-285750">
              <a:defRPr sz="2500" b="1">
                <a:solidFill>
                  <a:srgbClr val="000066"/>
                </a:solidFill>
                <a:latin typeface="Times New Roman" panose="02020603050405020304" pitchFamily="18" charset="0"/>
                <a:ea typeface="黑体" panose="02010609060101010101" pitchFamily="49" charset="-122"/>
              </a:defRPr>
            </a:lvl2pPr>
            <a:lvl3pPr marL="1143000" indent="-228600">
              <a:defRPr sz="2500" b="1">
                <a:solidFill>
                  <a:srgbClr val="000066"/>
                </a:solidFill>
                <a:latin typeface="Times New Roman" panose="02020603050405020304" pitchFamily="18" charset="0"/>
                <a:ea typeface="黑体" panose="02010609060101010101" pitchFamily="49" charset="-122"/>
              </a:defRPr>
            </a:lvl3pPr>
            <a:lvl4pPr marL="1600200" indent="-228600">
              <a:defRPr sz="2500" b="1">
                <a:solidFill>
                  <a:srgbClr val="000066"/>
                </a:solidFill>
                <a:latin typeface="Times New Roman" panose="02020603050405020304" pitchFamily="18" charset="0"/>
                <a:ea typeface="黑体" panose="02010609060101010101" pitchFamily="49" charset="-122"/>
              </a:defRPr>
            </a:lvl4pPr>
            <a:lvl5pPr marL="2057400" indent="-228600">
              <a:defRPr sz="2500" b="1">
                <a:solidFill>
                  <a:srgbClr val="000066"/>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500" b="1">
                <a:solidFill>
                  <a:srgbClr val="000066"/>
                </a:solidFill>
                <a:latin typeface="Times New Roman" panose="02020603050405020304" pitchFamily="18" charset="0"/>
                <a:ea typeface="黑体" panose="02010609060101010101" pitchFamily="49" charset="-122"/>
              </a:defRPr>
            </a:lvl9pPr>
          </a:lstStyle>
          <a:p>
            <a:pPr algn="ctr"/>
            <a:r>
              <a:rPr lang="en-US" altLang="zh-CN" sz="4000" dirty="0" smtClean="0"/>
              <a:t>Thanks</a:t>
            </a:r>
            <a:r>
              <a:rPr lang="zh-CN" altLang="en-US" sz="4000" dirty="0" smtClean="0"/>
              <a:t>！</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fade">
                                      <p:cBhvr>
                                        <p:cTn id="7" dur="1000"/>
                                        <p:tgtEl>
                                          <p:spTgt spid="26634"/>
                                        </p:tgtEl>
                                      </p:cBhvr>
                                    </p:animEffect>
                                  </p:childTnLst>
                                </p:cTn>
                              </p:par>
                            </p:childTnLst>
                          </p:cTn>
                        </p:par>
                        <p:par>
                          <p:cTn id="8" fill="hold" nodeType="afterGroup">
                            <p:stCondLst>
                              <p:cond delay="1000"/>
                            </p:stCondLst>
                            <p:childTnLst>
                              <p:par>
                                <p:cTn id="9" presetID="63" presetClass="path" presetSubtype="0" fill="hold" nodeType="afterEffect">
                                  <p:stCondLst>
                                    <p:cond delay="2000"/>
                                  </p:stCondLst>
                                  <p:childTnLst>
                                    <p:animMotion origin="layout" path="M 0 0 L 1.25642 0 " pathEditMode="relative" rAng="0" ptsTypes="AA">
                                      <p:cBhvr>
                                        <p:cTn id="10" dur="3000" fill="hold"/>
                                        <p:tgtEl>
                                          <p:spTgt spid="26634"/>
                                        </p:tgtEl>
                                        <p:attrNameLst>
                                          <p:attrName>ppt_x,ppt_y</p:attrName>
                                        </p:attrNameLst>
                                      </p:cBhvr>
                                      <p:rCtr x="62800" y="0"/>
                                    </p:animMotion>
                                  </p:childTnLst>
                                </p:cTn>
                              </p:par>
                              <p:par>
                                <p:cTn id="11" presetID="10" presetClass="exit" presetSubtype="0" fill="hold" nodeType="withEffect">
                                  <p:stCondLst>
                                    <p:cond delay="2000"/>
                                  </p:stCondLst>
                                  <p:childTnLst>
                                    <p:animEffect transition="out" filter="fade">
                                      <p:cBhvr>
                                        <p:cTn id="12" dur="3000"/>
                                        <p:tgtEl>
                                          <p:spTgt spid="26634"/>
                                        </p:tgtEl>
                                      </p:cBhvr>
                                    </p:animEffect>
                                    <p:set>
                                      <p:cBhvr>
                                        <p:cTn id="13" dur="1" fill="hold">
                                          <p:stCondLst>
                                            <p:cond delay="2999"/>
                                          </p:stCondLst>
                                        </p:cTn>
                                        <p:tgtEl>
                                          <p:spTgt spid="26634"/>
                                        </p:tgtEl>
                                        <p:attrNameLst>
                                          <p:attrName>style.visibility</p:attrName>
                                        </p:attrNameLst>
                                      </p:cBhvr>
                                      <p:to>
                                        <p:strVal val="hidden"/>
                                      </p:to>
                                    </p:set>
                                  </p:childTnLst>
                                </p:cTn>
                              </p:par>
                              <p:par>
                                <p:cTn id="14" presetID="10" presetClass="entr" presetSubtype="0" fill="hold" nodeType="withEffect">
                                  <p:stCondLst>
                                    <p:cond delay="2000"/>
                                  </p:stCondLst>
                                  <p:childTnLst>
                                    <p:set>
                                      <p:cBhvr>
                                        <p:cTn id="15" dur="1" fill="hold">
                                          <p:stCondLst>
                                            <p:cond delay="0"/>
                                          </p:stCondLst>
                                        </p:cTn>
                                        <p:tgtEl>
                                          <p:spTgt spid="26633"/>
                                        </p:tgtEl>
                                        <p:attrNameLst>
                                          <p:attrName>style.visibility</p:attrName>
                                        </p:attrNameLst>
                                      </p:cBhvr>
                                      <p:to>
                                        <p:strVal val="visible"/>
                                      </p:to>
                                    </p:set>
                                    <p:animEffect transition="in" filter="fade">
                                      <p:cBhvr>
                                        <p:cTn id="16" dur="1000"/>
                                        <p:tgtEl>
                                          <p:spTgt spid="26633"/>
                                        </p:tgtEl>
                                      </p:cBhvr>
                                    </p:animEffect>
                                  </p:childTnLst>
                                </p:cTn>
                              </p:par>
                            </p:childTnLst>
                          </p:cTn>
                        </p:par>
                        <p:par>
                          <p:cTn id="17" fill="hold" nodeType="afterGroup">
                            <p:stCondLst>
                              <p:cond delay="6000"/>
                            </p:stCondLst>
                            <p:childTnLst>
                              <p:par>
                                <p:cTn id="18" presetID="63" presetClass="path" presetSubtype="0" decel="50000" fill="hold" nodeType="afterEffect">
                                  <p:stCondLst>
                                    <p:cond delay="2000"/>
                                  </p:stCondLst>
                                  <p:childTnLst>
                                    <p:animMotion origin="layout" path="M -1.11111E-6 -6.28466E-7 L 1.25642 -6.28466E-7 " pathEditMode="relative" rAng="0" ptsTypes="AA">
                                      <p:cBhvr>
                                        <p:cTn id="19" dur="3000" fill="hold"/>
                                        <p:tgtEl>
                                          <p:spTgt spid="26633"/>
                                        </p:tgtEl>
                                        <p:attrNameLst>
                                          <p:attrName>ppt_x,ppt_y</p:attrName>
                                        </p:attrNameLst>
                                      </p:cBhvr>
                                      <p:rCtr x="62800" y="0"/>
                                    </p:animMotion>
                                  </p:childTnLst>
                                </p:cTn>
                              </p:par>
                              <p:par>
                                <p:cTn id="20" presetID="10" presetClass="exit" presetSubtype="0" fill="hold" nodeType="withEffect">
                                  <p:stCondLst>
                                    <p:cond delay="2000"/>
                                  </p:stCondLst>
                                  <p:childTnLst>
                                    <p:animEffect transition="out" filter="fade">
                                      <p:cBhvr>
                                        <p:cTn id="21" dur="3000"/>
                                        <p:tgtEl>
                                          <p:spTgt spid="26633"/>
                                        </p:tgtEl>
                                      </p:cBhvr>
                                    </p:animEffect>
                                    <p:set>
                                      <p:cBhvr>
                                        <p:cTn id="22" dur="1" fill="hold">
                                          <p:stCondLst>
                                            <p:cond delay="2999"/>
                                          </p:stCondLst>
                                        </p:cTn>
                                        <p:tgtEl>
                                          <p:spTgt spid="26633"/>
                                        </p:tgtEl>
                                        <p:attrNameLst>
                                          <p:attrName>style.visibility</p:attrName>
                                        </p:attrNameLst>
                                      </p:cBhvr>
                                      <p:to>
                                        <p:strVal val="hidden"/>
                                      </p:to>
                                    </p:set>
                                  </p:childTnLst>
                                </p:cTn>
                              </p:par>
                              <p:par>
                                <p:cTn id="23" presetID="10" presetClass="entr" presetSubtype="0" fill="hold" nodeType="withEffect">
                                  <p:stCondLst>
                                    <p:cond delay="2000"/>
                                  </p:stCondLst>
                                  <p:childTnLst>
                                    <p:set>
                                      <p:cBhvr>
                                        <p:cTn id="24" dur="1" fill="hold">
                                          <p:stCondLst>
                                            <p:cond delay="0"/>
                                          </p:stCondLst>
                                        </p:cTn>
                                        <p:tgtEl>
                                          <p:spTgt spid="26632"/>
                                        </p:tgtEl>
                                        <p:attrNameLst>
                                          <p:attrName>style.visibility</p:attrName>
                                        </p:attrNameLst>
                                      </p:cBhvr>
                                      <p:to>
                                        <p:strVal val="visible"/>
                                      </p:to>
                                    </p:set>
                                    <p:animEffect transition="in" filter="fade">
                                      <p:cBhvr>
                                        <p:cTn id="25" dur="1000"/>
                                        <p:tgtEl>
                                          <p:spTgt spid="26632"/>
                                        </p:tgtEl>
                                      </p:cBhvr>
                                    </p:animEffect>
                                  </p:childTnLst>
                                </p:cTn>
                              </p:par>
                            </p:childTnLst>
                          </p:cTn>
                        </p:par>
                        <p:par>
                          <p:cTn id="26" fill="hold" nodeType="afterGroup">
                            <p:stCondLst>
                              <p:cond delay="11000"/>
                            </p:stCondLst>
                            <p:childTnLst>
                              <p:par>
                                <p:cTn id="27" presetID="63" presetClass="path" presetSubtype="0" fill="hold" nodeType="afterEffect">
                                  <p:stCondLst>
                                    <p:cond delay="2000"/>
                                  </p:stCondLst>
                                  <p:childTnLst>
                                    <p:animMotion origin="layout" path="M 3.61111E-6 -2.12569E-6 L 1.25659 -2.12569E-6 " pathEditMode="relative" rAng="0" ptsTypes="AA">
                                      <p:cBhvr>
                                        <p:cTn id="28" dur="3000" fill="hold"/>
                                        <p:tgtEl>
                                          <p:spTgt spid="26632"/>
                                        </p:tgtEl>
                                        <p:attrNameLst>
                                          <p:attrName>ppt_x,ppt_y</p:attrName>
                                        </p:attrNameLst>
                                      </p:cBhvr>
                                      <p:rCtr x="62800" y="0"/>
                                    </p:animMotion>
                                  </p:childTnLst>
                                </p:cTn>
                              </p:par>
                              <p:par>
                                <p:cTn id="29" presetID="10" presetClass="exit" presetSubtype="0" fill="hold" nodeType="withEffect">
                                  <p:stCondLst>
                                    <p:cond delay="2000"/>
                                  </p:stCondLst>
                                  <p:childTnLst>
                                    <p:animEffect transition="out" filter="fade">
                                      <p:cBhvr>
                                        <p:cTn id="30" dur="3000"/>
                                        <p:tgtEl>
                                          <p:spTgt spid="26632"/>
                                        </p:tgtEl>
                                      </p:cBhvr>
                                    </p:animEffect>
                                    <p:set>
                                      <p:cBhvr>
                                        <p:cTn id="31" dur="1" fill="hold">
                                          <p:stCondLst>
                                            <p:cond delay="2999"/>
                                          </p:stCondLst>
                                        </p:cTn>
                                        <p:tgtEl>
                                          <p:spTgt spid="26632"/>
                                        </p:tgtEl>
                                        <p:attrNameLst>
                                          <p:attrName>style.visibility</p:attrName>
                                        </p:attrNameLst>
                                      </p:cBhvr>
                                      <p:to>
                                        <p:strVal val="hidden"/>
                                      </p:to>
                                    </p:set>
                                  </p:childTnLst>
                                </p:cTn>
                              </p:par>
                              <p:par>
                                <p:cTn id="32" presetID="10" presetClass="entr" presetSubtype="0" fill="hold" nodeType="withEffect">
                                  <p:stCondLst>
                                    <p:cond delay="2000"/>
                                  </p:stCondLst>
                                  <p:childTnLst>
                                    <p:set>
                                      <p:cBhvr>
                                        <p:cTn id="33" dur="1" fill="hold">
                                          <p:stCondLst>
                                            <p:cond delay="0"/>
                                          </p:stCondLst>
                                        </p:cTn>
                                        <p:tgtEl>
                                          <p:spTgt spid="26631"/>
                                        </p:tgtEl>
                                        <p:attrNameLst>
                                          <p:attrName>style.visibility</p:attrName>
                                        </p:attrNameLst>
                                      </p:cBhvr>
                                      <p:to>
                                        <p:strVal val="visible"/>
                                      </p:to>
                                    </p:set>
                                    <p:animEffect transition="in" filter="fade">
                                      <p:cBhvr>
                                        <p:cTn id="34" dur="1000"/>
                                        <p:tgtEl>
                                          <p:spTgt spid="26631"/>
                                        </p:tgtEl>
                                      </p:cBhvr>
                                    </p:animEffect>
                                  </p:childTnLst>
                                </p:cTn>
                              </p:par>
                            </p:childTnLst>
                          </p:cTn>
                        </p:par>
                        <p:par>
                          <p:cTn id="35" fill="hold" nodeType="afterGroup">
                            <p:stCondLst>
                              <p:cond delay="16000"/>
                            </p:stCondLst>
                            <p:childTnLst>
                              <p:par>
                                <p:cTn id="36" presetID="63" presetClass="path" presetSubtype="0" fill="hold" nodeType="afterEffect">
                                  <p:stCondLst>
                                    <p:cond delay="2000"/>
                                  </p:stCondLst>
                                  <p:childTnLst>
                                    <p:animMotion origin="layout" path="M 0 -7.40741E-7 L 1.26007 -7.40741E-7 " pathEditMode="relative" rAng="0" ptsTypes="AA">
                                      <p:cBhvr>
                                        <p:cTn id="37" dur="3000" fill="hold"/>
                                        <p:tgtEl>
                                          <p:spTgt spid="26631"/>
                                        </p:tgtEl>
                                        <p:attrNameLst>
                                          <p:attrName>ppt_x,ppt_y</p:attrName>
                                        </p:attrNameLst>
                                      </p:cBhvr>
                                      <p:rCtr x="63000" y="0"/>
                                    </p:animMotion>
                                  </p:childTnLst>
                                </p:cTn>
                              </p:par>
                              <p:par>
                                <p:cTn id="38" presetID="10" presetClass="exit" presetSubtype="0" fill="hold" nodeType="withEffect">
                                  <p:stCondLst>
                                    <p:cond delay="2000"/>
                                  </p:stCondLst>
                                  <p:childTnLst>
                                    <p:animEffect transition="out" filter="fade">
                                      <p:cBhvr>
                                        <p:cTn id="39" dur="3000"/>
                                        <p:tgtEl>
                                          <p:spTgt spid="26631"/>
                                        </p:tgtEl>
                                      </p:cBhvr>
                                    </p:animEffect>
                                    <p:set>
                                      <p:cBhvr>
                                        <p:cTn id="40" dur="1" fill="hold">
                                          <p:stCondLst>
                                            <p:cond delay="2999"/>
                                          </p:stCondLst>
                                        </p:cTn>
                                        <p:tgtEl>
                                          <p:spTgt spid="26631"/>
                                        </p:tgtEl>
                                        <p:attrNameLst>
                                          <p:attrName>style.visibility</p:attrName>
                                        </p:attrNameLst>
                                      </p:cBhvr>
                                      <p:to>
                                        <p:strVal val="hidden"/>
                                      </p:to>
                                    </p:set>
                                  </p:childTnLst>
                                </p:cTn>
                              </p:par>
                              <p:par>
                                <p:cTn id="41" presetID="10" presetClass="entr" presetSubtype="0" fill="hold" nodeType="withEffect">
                                  <p:stCondLst>
                                    <p:cond delay="2000"/>
                                  </p:stCondLst>
                                  <p:childTnLst>
                                    <p:set>
                                      <p:cBhvr>
                                        <p:cTn id="42" dur="1" fill="hold">
                                          <p:stCondLst>
                                            <p:cond delay="0"/>
                                          </p:stCondLst>
                                        </p:cTn>
                                        <p:tgtEl>
                                          <p:spTgt spid="26630"/>
                                        </p:tgtEl>
                                        <p:attrNameLst>
                                          <p:attrName>style.visibility</p:attrName>
                                        </p:attrNameLst>
                                      </p:cBhvr>
                                      <p:to>
                                        <p:strVal val="visible"/>
                                      </p:to>
                                    </p:set>
                                    <p:animEffect transition="in" filter="fade">
                                      <p:cBhvr>
                                        <p:cTn id="43" dur="1000"/>
                                        <p:tgtEl>
                                          <p:spTgt spid="26630"/>
                                        </p:tgtEl>
                                      </p:cBhvr>
                                    </p:animEffect>
                                  </p:childTnLst>
                                </p:cTn>
                              </p:par>
                            </p:childTnLst>
                          </p:cTn>
                        </p:par>
                        <p:par>
                          <p:cTn id="44" fill="hold" nodeType="afterGroup">
                            <p:stCondLst>
                              <p:cond delay="21000"/>
                            </p:stCondLst>
                            <p:childTnLst>
                              <p:par>
                                <p:cTn id="45" presetID="63" presetClass="path" presetSubtype="0" fill="hold" nodeType="afterEffect">
                                  <p:stCondLst>
                                    <p:cond delay="2000"/>
                                  </p:stCondLst>
                                  <p:childTnLst>
                                    <p:animMotion origin="layout" path="M 0 -7.40741E-7 L 1.26007 -7.40741E-7 " pathEditMode="relative" rAng="0" ptsTypes="AA">
                                      <p:cBhvr>
                                        <p:cTn id="46" dur="3000" fill="hold"/>
                                        <p:tgtEl>
                                          <p:spTgt spid="26630"/>
                                        </p:tgtEl>
                                        <p:attrNameLst>
                                          <p:attrName>ppt_x,ppt_y</p:attrName>
                                        </p:attrNameLst>
                                      </p:cBhvr>
                                      <p:rCtr x="63000" y="0"/>
                                    </p:animMotion>
                                  </p:childTnLst>
                                </p:cTn>
                              </p:par>
                              <p:par>
                                <p:cTn id="47" presetID="10" presetClass="exit" presetSubtype="0" fill="hold" nodeType="withEffect">
                                  <p:stCondLst>
                                    <p:cond delay="2000"/>
                                  </p:stCondLst>
                                  <p:childTnLst>
                                    <p:animEffect transition="out" filter="fade">
                                      <p:cBhvr>
                                        <p:cTn id="48" dur="3000"/>
                                        <p:tgtEl>
                                          <p:spTgt spid="26630"/>
                                        </p:tgtEl>
                                      </p:cBhvr>
                                    </p:animEffect>
                                    <p:set>
                                      <p:cBhvr>
                                        <p:cTn id="49" dur="1" fill="hold">
                                          <p:stCondLst>
                                            <p:cond delay="2999"/>
                                          </p:stCondLst>
                                        </p:cTn>
                                        <p:tgtEl>
                                          <p:spTgt spid="26630"/>
                                        </p:tgtEl>
                                        <p:attrNameLst>
                                          <p:attrName>style.visibility</p:attrName>
                                        </p:attrNameLst>
                                      </p:cBhvr>
                                      <p:to>
                                        <p:strVal val="hidden"/>
                                      </p:to>
                                    </p:set>
                                  </p:childTnLst>
                                </p:cTn>
                              </p:par>
                              <p:par>
                                <p:cTn id="50" presetID="10" presetClass="entr" presetSubtype="0" fill="hold" nodeType="withEffect">
                                  <p:stCondLst>
                                    <p:cond delay="2000"/>
                                  </p:stCondLst>
                                  <p:childTnLst>
                                    <p:set>
                                      <p:cBhvr>
                                        <p:cTn id="51" dur="1" fill="hold">
                                          <p:stCondLst>
                                            <p:cond delay="0"/>
                                          </p:stCondLst>
                                        </p:cTn>
                                        <p:tgtEl>
                                          <p:spTgt spid="26629"/>
                                        </p:tgtEl>
                                        <p:attrNameLst>
                                          <p:attrName>style.visibility</p:attrName>
                                        </p:attrNameLst>
                                      </p:cBhvr>
                                      <p:to>
                                        <p:strVal val="visible"/>
                                      </p:to>
                                    </p:set>
                                    <p:animEffect transition="in" filter="fade">
                                      <p:cBhvr>
                                        <p:cTn id="52" dur="1000"/>
                                        <p:tgtEl>
                                          <p:spTgt spid="26629"/>
                                        </p:tgtEl>
                                      </p:cBhvr>
                                    </p:animEffect>
                                  </p:childTnLst>
                                </p:cTn>
                              </p:par>
                            </p:childTnLst>
                          </p:cTn>
                        </p:par>
                        <p:par>
                          <p:cTn id="53" fill="hold" nodeType="afterGroup">
                            <p:stCondLst>
                              <p:cond delay="26000"/>
                            </p:stCondLst>
                            <p:childTnLst>
                              <p:par>
                                <p:cTn id="54" presetID="63" presetClass="path" presetSubtype="0" fill="hold" nodeType="afterEffect">
                                  <p:stCondLst>
                                    <p:cond delay="2000"/>
                                  </p:stCondLst>
                                  <p:childTnLst>
                                    <p:animMotion origin="layout" path="M 0 0 L 1.26007 0 " pathEditMode="relative" rAng="0" ptsTypes="AA">
                                      <p:cBhvr>
                                        <p:cTn id="55" dur="3000" fill="hold"/>
                                        <p:tgtEl>
                                          <p:spTgt spid="26629"/>
                                        </p:tgtEl>
                                        <p:attrNameLst>
                                          <p:attrName>ppt_x,ppt_y</p:attrName>
                                        </p:attrNameLst>
                                      </p:cBhvr>
                                      <p:rCtr x="63000" y="0"/>
                                    </p:animMotion>
                                  </p:childTnLst>
                                </p:cTn>
                              </p:par>
                              <p:par>
                                <p:cTn id="56" presetID="10" presetClass="exit" presetSubtype="0" fill="hold" nodeType="withEffect">
                                  <p:stCondLst>
                                    <p:cond delay="2000"/>
                                  </p:stCondLst>
                                  <p:childTnLst>
                                    <p:animEffect transition="out" filter="fade">
                                      <p:cBhvr>
                                        <p:cTn id="57" dur="3000"/>
                                        <p:tgtEl>
                                          <p:spTgt spid="26629"/>
                                        </p:tgtEl>
                                      </p:cBhvr>
                                    </p:animEffect>
                                    <p:set>
                                      <p:cBhvr>
                                        <p:cTn id="58" dur="1" fill="hold">
                                          <p:stCondLst>
                                            <p:cond delay="2999"/>
                                          </p:stCondLst>
                                        </p:cTn>
                                        <p:tgtEl>
                                          <p:spTgt spid="26629"/>
                                        </p:tgtEl>
                                        <p:attrNameLst>
                                          <p:attrName>style.visibility</p:attrName>
                                        </p:attrNameLst>
                                      </p:cBhvr>
                                      <p:to>
                                        <p:strVal val="hidden"/>
                                      </p:to>
                                    </p:set>
                                  </p:childTnLst>
                                </p:cTn>
                              </p:par>
                              <p:par>
                                <p:cTn id="59" presetID="10" presetClass="entr" presetSubtype="0" fill="hold" nodeType="withEffect">
                                  <p:stCondLst>
                                    <p:cond delay="2000"/>
                                  </p:stCondLst>
                                  <p:childTnLst>
                                    <p:set>
                                      <p:cBhvr>
                                        <p:cTn id="60" dur="1" fill="hold">
                                          <p:stCondLst>
                                            <p:cond delay="0"/>
                                          </p:stCondLst>
                                        </p:cTn>
                                        <p:tgtEl>
                                          <p:spTgt spid="26628"/>
                                        </p:tgtEl>
                                        <p:attrNameLst>
                                          <p:attrName>style.visibility</p:attrName>
                                        </p:attrNameLst>
                                      </p:cBhvr>
                                      <p:to>
                                        <p:strVal val="visible"/>
                                      </p:to>
                                    </p:set>
                                    <p:animEffect transition="in" filter="fade">
                                      <p:cBhvr>
                                        <p:cTn id="61" dur="1000"/>
                                        <p:tgtEl>
                                          <p:spTgt spid="26628"/>
                                        </p:tgtEl>
                                      </p:cBhvr>
                                    </p:animEffect>
                                  </p:childTnLst>
                                </p:cTn>
                              </p:par>
                            </p:childTnLst>
                          </p:cTn>
                        </p:par>
                        <p:par>
                          <p:cTn id="62" fill="hold" nodeType="afterGroup">
                            <p:stCondLst>
                              <p:cond delay="31000"/>
                            </p:stCondLst>
                            <p:childTnLst>
                              <p:par>
                                <p:cTn id="63" presetID="63" presetClass="path" presetSubtype="0" fill="hold" nodeType="afterEffect">
                                  <p:stCondLst>
                                    <p:cond delay="2000"/>
                                  </p:stCondLst>
                                  <p:childTnLst>
                                    <p:animMotion origin="layout" path="M 0 -7.40741E-7 L 1.26007 -7.40741E-7 " pathEditMode="relative" rAng="0" ptsTypes="AA">
                                      <p:cBhvr>
                                        <p:cTn id="64" dur="3000" fill="hold"/>
                                        <p:tgtEl>
                                          <p:spTgt spid="26628"/>
                                        </p:tgtEl>
                                        <p:attrNameLst>
                                          <p:attrName>ppt_x,ppt_y</p:attrName>
                                        </p:attrNameLst>
                                      </p:cBhvr>
                                      <p:rCtr x="63000" y="0"/>
                                    </p:animMotion>
                                  </p:childTnLst>
                                </p:cTn>
                              </p:par>
                              <p:par>
                                <p:cTn id="65" presetID="10" presetClass="exit" presetSubtype="0" fill="hold" nodeType="withEffect">
                                  <p:stCondLst>
                                    <p:cond delay="2000"/>
                                  </p:stCondLst>
                                  <p:childTnLst>
                                    <p:animEffect transition="out" filter="fade">
                                      <p:cBhvr>
                                        <p:cTn id="66" dur="3000"/>
                                        <p:tgtEl>
                                          <p:spTgt spid="26628"/>
                                        </p:tgtEl>
                                      </p:cBhvr>
                                    </p:animEffect>
                                    <p:set>
                                      <p:cBhvr>
                                        <p:cTn id="67" dur="1" fill="hold">
                                          <p:stCondLst>
                                            <p:cond delay="2999"/>
                                          </p:stCondLst>
                                        </p:cTn>
                                        <p:tgtEl>
                                          <p:spTgt spid="26628"/>
                                        </p:tgtEl>
                                        <p:attrNameLst>
                                          <p:attrName>style.visibility</p:attrName>
                                        </p:attrNameLst>
                                      </p:cBhvr>
                                      <p:to>
                                        <p:strVal val="hidden"/>
                                      </p:to>
                                    </p:set>
                                  </p:childTnLst>
                                </p:cTn>
                              </p:par>
                              <p:par>
                                <p:cTn id="68" presetID="10" presetClass="entr" presetSubtype="0" fill="hold" nodeType="withEffect">
                                  <p:stCondLst>
                                    <p:cond delay="2000"/>
                                  </p:stCondLst>
                                  <p:childTnLst>
                                    <p:set>
                                      <p:cBhvr>
                                        <p:cTn id="69" dur="1" fill="hold">
                                          <p:stCondLst>
                                            <p:cond delay="0"/>
                                          </p:stCondLst>
                                        </p:cTn>
                                        <p:tgtEl>
                                          <p:spTgt spid="26627"/>
                                        </p:tgtEl>
                                        <p:attrNameLst>
                                          <p:attrName>style.visibility</p:attrName>
                                        </p:attrNameLst>
                                      </p:cBhvr>
                                      <p:to>
                                        <p:strVal val="visible"/>
                                      </p:to>
                                    </p:set>
                                    <p:animEffect transition="in" filter="fade">
                                      <p:cBhvr>
                                        <p:cTn id="70" dur="1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00" y="1007259"/>
            <a:ext cx="190308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zh-CN" altLang="en-US" dirty="0" smtClean="0"/>
              <a:t>模型结构图</a:t>
            </a:r>
            <a:endParaRPr lang="en-US" altLang="zh-CN" dirty="0"/>
          </a:p>
        </p:txBody>
      </p:sp>
      <p:pic>
        <p:nvPicPr>
          <p:cNvPr id="4" name="图片 3"/>
          <p:cNvPicPr>
            <a:picLocks noChangeAspect="1"/>
          </p:cNvPicPr>
          <p:nvPr/>
        </p:nvPicPr>
        <p:blipFill>
          <a:blip r:embed="rId3"/>
          <a:stretch>
            <a:fillRect/>
          </a:stretch>
        </p:blipFill>
        <p:spPr>
          <a:xfrm>
            <a:off x="503548" y="2168860"/>
            <a:ext cx="8209524" cy="3076190"/>
          </a:xfrm>
          <a:prstGeom prst="rect">
            <a:avLst/>
          </a:prstGeom>
        </p:spPr>
      </p:pic>
    </p:spTree>
    <p:extLst>
      <p:ext uri="{BB962C8B-B14F-4D97-AF65-F5344CB8AC3E}">
        <p14:creationId xmlns:p14="http://schemas.microsoft.com/office/powerpoint/2010/main" val="2139982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00" y="1007259"/>
            <a:ext cx="1258678"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zh-CN" altLang="en-US" dirty="0" smtClean="0"/>
              <a:t>创新点</a:t>
            </a:r>
            <a:endParaRPr lang="en-US" altLang="zh-CN" dirty="0"/>
          </a:p>
        </p:txBody>
      </p:sp>
      <p:sp>
        <p:nvSpPr>
          <p:cNvPr id="14" name="Rectangle 4"/>
          <p:cNvSpPr>
            <a:spLocks noChangeArrowheads="1"/>
          </p:cNvSpPr>
          <p:nvPr/>
        </p:nvSpPr>
        <p:spPr bwMode="auto">
          <a:xfrm>
            <a:off x="539552" y="1988840"/>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rPr>
              <a:t>I. </a:t>
            </a:r>
            <a:r>
              <a:rPr lang="en-US" altLang="zh-CN" sz="2000" dirty="0" smtClean="0">
                <a:latin typeface="Times New Roman" panose="02020603050405020304" pitchFamily="18" charset="0"/>
              </a:rPr>
              <a:t>Rule Extraction through Decision Tree and how to transform the origin data into rule based data according to the expertise rules</a:t>
            </a:r>
            <a:endParaRPr lang="en-US" altLang="zh-CN" sz="2000" dirty="0">
              <a:latin typeface="Times New Roman" panose="02020603050405020304" pitchFamily="18" charset="0"/>
            </a:endParaRPr>
          </a:p>
          <a:p>
            <a:pPr>
              <a:lnSpc>
                <a:spcPct val="130000"/>
              </a:lnSpc>
              <a:spcBef>
                <a:spcPct val="34000"/>
              </a:spcBef>
              <a:buFontTx/>
              <a:buChar char="•"/>
            </a:pPr>
            <a:r>
              <a:rPr lang="en-US" altLang="zh-CN" sz="2000" dirty="0">
                <a:latin typeface="Times New Roman" panose="02020603050405020304" pitchFamily="18" charset="0"/>
              </a:rPr>
              <a:t>II. </a:t>
            </a:r>
            <a:r>
              <a:rPr lang="en-US" altLang="zh-CN" sz="2000" dirty="0" smtClean="0">
                <a:latin typeface="Times New Roman" panose="02020603050405020304" pitchFamily="18" charset="0"/>
              </a:rPr>
              <a:t>Rule based Data Fusion by Multiple Kernel Learning</a:t>
            </a:r>
            <a:endParaRPr lang="en-US" altLang="zh-CN" sz="2000" dirty="0">
              <a:latin typeface="Times New Roman" panose="02020603050405020304" pitchFamily="18" charset="0"/>
            </a:endParaRPr>
          </a:p>
          <a:p>
            <a:pPr>
              <a:lnSpc>
                <a:spcPct val="130000"/>
              </a:lnSpc>
              <a:spcBef>
                <a:spcPct val="34000"/>
              </a:spcBef>
              <a:buFontTx/>
              <a:buChar char="•"/>
            </a:pPr>
            <a:endParaRPr lang="en-US" altLang="zh-CN" sz="2000" dirty="0" smtClean="0">
              <a:latin typeface="Times New Roman" panose="02020603050405020304" pitchFamily="18" charset="0"/>
            </a:endParaRPr>
          </a:p>
        </p:txBody>
      </p:sp>
    </p:spTree>
    <p:extLst>
      <p:ext uri="{BB962C8B-B14F-4D97-AF65-F5344CB8AC3E}">
        <p14:creationId xmlns:p14="http://schemas.microsoft.com/office/powerpoint/2010/main" val="771700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5" name="矩形 4"/>
          <p:cNvSpPr/>
          <p:nvPr/>
        </p:nvSpPr>
        <p:spPr>
          <a:xfrm>
            <a:off x="215516" y="2298085"/>
            <a:ext cx="6263574"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 they are human readable and interpretable</a:t>
            </a:r>
            <a:endParaRPr lang="en-US" altLang="zh-CN" dirty="0"/>
          </a:p>
        </p:txBody>
      </p:sp>
      <p:sp>
        <p:nvSpPr>
          <p:cNvPr id="6" name="矩形 5"/>
          <p:cNvSpPr/>
          <p:nvPr/>
        </p:nvSpPr>
        <p:spPr>
          <a:xfrm>
            <a:off x="215516" y="3588911"/>
            <a:ext cx="8979381" cy="86177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 they </a:t>
            </a:r>
            <a:r>
              <a:rPr lang="en-US" altLang="zh-CN" dirty="0"/>
              <a:t>can easily be edited </a:t>
            </a:r>
            <a:r>
              <a:rPr lang="en-US" altLang="zh-CN" dirty="0" smtClean="0"/>
              <a:t>since decision </a:t>
            </a:r>
            <a:r>
              <a:rPr lang="en-US" altLang="zh-CN" dirty="0"/>
              <a:t>makers can sift through </a:t>
            </a:r>
            <a:endParaRPr lang="en-US" altLang="zh-CN" dirty="0" smtClean="0"/>
          </a:p>
          <a:p>
            <a:r>
              <a:rPr lang="en-US" altLang="zh-CN" dirty="0" smtClean="0"/>
              <a:t>all </a:t>
            </a:r>
            <a:r>
              <a:rPr lang="en-US" altLang="zh-CN" dirty="0"/>
              <a:t>these rules to edit </a:t>
            </a:r>
            <a:r>
              <a:rPr lang="en-US" altLang="zh-CN" dirty="0" smtClean="0"/>
              <a:t>and update </a:t>
            </a:r>
            <a:r>
              <a:rPr lang="en-US" altLang="zh-CN" dirty="0"/>
              <a:t>according to their own needs</a:t>
            </a:r>
          </a:p>
        </p:txBody>
      </p:sp>
      <p:sp>
        <p:nvSpPr>
          <p:cNvPr id="7" name="矩形 6"/>
          <p:cNvSpPr/>
          <p:nvPr/>
        </p:nvSpPr>
        <p:spPr>
          <a:xfrm>
            <a:off x="215516" y="1191925"/>
            <a:ext cx="3079689" cy="584775"/>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pPr algn="ctr"/>
            <a:r>
              <a:rPr lang="en-US" altLang="zh-CN" sz="3200" dirty="0" smtClean="0">
                <a:solidFill>
                  <a:srgbClr val="00B050"/>
                </a:solidFill>
              </a:rPr>
              <a:t>Why add Rules?</a:t>
            </a:r>
            <a:endParaRPr lang="en-US" altLang="zh-CN" sz="3200" dirty="0">
              <a:solidFill>
                <a:srgbClr val="00B05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00" y="1007259"/>
            <a:ext cx="936475"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zh-CN" altLang="en-US" dirty="0"/>
              <a:t>意义</a:t>
            </a:r>
            <a:endParaRPr lang="en-US" altLang="zh-CN" dirty="0"/>
          </a:p>
        </p:txBody>
      </p:sp>
      <p:sp>
        <p:nvSpPr>
          <p:cNvPr id="14" name="Rectangle 4"/>
          <p:cNvSpPr>
            <a:spLocks noChangeArrowheads="1"/>
          </p:cNvSpPr>
          <p:nvPr/>
        </p:nvSpPr>
        <p:spPr bwMode="auto">
          <a:xfrm>
            <a:off x="539552" y="1988840"/>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rPr>
              <a:t>I. </a:t>
            </a:r>
            <a:r>
              <a:rPr lang="en-US" altLang="zh-CN" sz="2000" dirty="0" smtClean="0">
                <a:latin typeface="Times New Roman" panose="02020603050405020304" pitchFamily="18" charset="0"/>
              </a:rPr>
              <a:t>Improve the model </a:t>
            </a:r>
            <a:endParaRPr lang="en-US" altLang="zh-CN" sz="2000" dirty="0">
              <a:latin typeface="Times New Roman" panose="02020603050405020304" pitchFamily="18" charset="0"/>
            </a:endParaRPr>
          </a:p>
          <a:p>
            <a:pPr>
              <a:lnSpc>
                <a:spcPct val="130000"/>
              </a:lnSpc>
              <a:spcBef>
                <a:spcPct val="34000"/>
              </a:spcBef>
              <a:buFontTx/>
              <a:buChar char="•"/>
            </a:pPr>
            <a:r>
              <a:rPr lang="en-US" altLang="zh-CN" sz="2000" dirty="0">
                <a:latin typeface="Times New Roman" panose="02020603050405020304" pitchFamily="18" charset="0"/>
              </a:rPr>
              <a:t>II. </a:t>
            </a:r>
            <a:r>
              <a:rPr lang="en-US" altLang="zh-CN" sz="2000" dirty="0" smtClean="0">
                <a:latin typeface="Times New Roman" panose="02020603050405020304" pitchFamily="18" charset="0"/>
              </a:rPr>
              <a:t>Make the model more understandable</a:t>
            </a:r>
            <a:endParaRPr lang="en-US" altLang="zh-CN" sz="2000" dirty="0">
              <a:latin typeface="Times New Roman" panose="02020603050405020304" pitchFamily="18" charset="0"/>
            </a:endParaRPr>
          </a:p>
          <a:p>
            <a:pPr>
              <a:lnSpc>
                <a:spcPct val="130000"/>
              </a:lnSpc>
              <a:spcBef>
                <a:spcPct val="34000"/>
              </a:spcBef>
              <a:buFontTx/>
              <a:buChar char="•"/>
            </a:pPr>
            <a:endParaRPr lang="en-US" altLang="zh-CN" sz="2000" dirty="0" smtClean="0">
              <a:latin typeface="Times New Roman" panose="02020603050405020304" pitchFamily="18" charset="0"/>
            </a:endParaRPr>
          </a:p>
        </p:txBody>
      </p:sp>
    </p:spTree>
    <p:extLst>
      <p:ext uri="{BB962C8B-B14F-4D97-AF65-F5344CB8AC3E}">
        <p14:creationId xmlns:p14="http://schemas.microsoft.com/office/powerpoint/2010/main" val="60541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1500" y="1007259"/>
            <a:ext cx="3191899" cy="477054"/>
          </a:xfrm>
          <a:prstGeom prst="rect">
            <a:avLst/>
          </a:prstGeom>
        </p:spPr>
        <p:txBody>
          <a:bodyPr wrap="none">
            <a:spAutoFit/>
          </a:bodyPr>
          <a:lstStyle>
            <a:defPPr>
              <a:defRPr lang="zh-CN"/>
            </a:defPPr>
            <a:lvl1pPr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500" b="1" kern="1200">
                <a:solidFill>
                  <a:srgbClr val="000066"/>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500" b="1" kern="1200">
                <a:solidFill>
                  <a:srgbClr val="000066"/>
                </a:solidFill>
                <a:latin typeface="Times New Roman" panose="02020603050405020304" pitchFamily="18" charset="0"/>
                <a:ea typeface="黑体" panose="02010609060101010101" pitchFamily="49" charset="-122"/>
                <a:cs typeface="+mn-cs"/>
              </a:defRPr>
            </a:lvl9pPr>
          </a:lstStyle>
          <a:p>
            <a:r>
              <a:rPr lang="en-US" altLang="zh-CN" dirty="0" smtClean="0"/>
              <a:t>·</a:t>
            </a:r>
            <a:r>
              <a:rPr lang="zh-CN" altLang="en-US" dirty="0" smtClean="0"/>
              <a:t>方法的有待提高的点</a:t>
            </a:r>
            <a:endParaRPr lang="en-US" altLang="zh-CN" dirty="0"/>
          </a:p>
        </p:txBody>
      </p:sp>
      <p:sp>
        <p:nvSpPr>
          <p:cNvPr id="14" name="Rectangle 4"/>
          <p:cNvSpPr>
            <a:spLocks noChangeArrowheads="1"/>
          </p:cNvSpPr>
          <p:nvPr/>
        </p:nvSpPr>
        <p:spPr bwMode="auto">
          <a:xfrm>
            <a:off x="539552" y="1988840"/>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rPr>
              <a:t>I</a:t>
            </a:r>
            <a:r>
              <a:rPr lang="en-US" altLang="zh-CN" sz="2000" dirty="0" smtClean="0">
                <a:latin typeface="Times New Roman" panose="02020603050405020304" pitchFamily="18" charset="0"/>
              </a:rPr>
              <a:t>.  The weights of two models are equal</a:t>
            </a:r>
          </a:p>
          <a:p>
            <a:pPr marL="0" indent="0">
              <a:lnSpc>
                <a:spcPct val="130000"/>
              </a:lnSpc>
              <a:spcBef>
                <a:spcPct val="34000"/>
              </a:spcBef>
              <a:buNone/>
            </a:pPr>
            <a:endParaRPr lang="en-US" altLang="zh-CN" sz="2000" dirty="0" smtClean="0">
              <a:latin typeface="Times New Roman" panose="02020603050405020304" pitchFamily="18" charset="0"/>
            </a:endParaRPr>
          </a:p>
          <a:p>
            <a:pPr>
              <a:lnSpc>
                <a:spcPct val="130000"/>
              </a:lnSpc>
              <a:spcBef>
                <a:spcPct val="34000"/>
              </a:spcBef>
              <a:buFontTx/>
              <a:buChar char="•"/>
            </a:pPr>
            <a:endParaRPr lang="en-US" altLang="zh-CN" sz="2000" dirty="0" smtClean="0">
              <a:latin typeface="Times New Roman" panose="02020603050405020304" pitchFamily="18" charset="0"/>
            </a:endParaRPr>
          </a:p>
        </p:txBody>
      </p:sp>
    </p:spTree>
    <p:extLst>
      <p:ext uri="{BB962C8B-B14F-4D97-AF65-F5344CB8AC3E}">
        <p14:creationId xmlns:p14="http://schemas.microsoft.com/office/powerpoint/2010/main" val="1518288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447394" y="1772816"/>
            <a:ext cx="8209524" cy="3076190"/>
          </a:xfrm>
          <a:prstGeom prst="rect">
            <a:avLst/>
          </a:prstGeom>
        </p:spPr>
      </p:pic>
    </p:spTree>
    <p:extLst>
      <p:ext uri="{BB962C8B-B14F-4D97-AF65-F5344CB8AC3E}">
        <p14:creationId xmlns:p14="http://schemas.microsoft.com/office/powerpoint/2010/main" val="1541698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black">
          <a:xfrm>
            <a:off x="1187450" y="257175"/>
            <a:ext cx="6732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SzTx/>
              <a:buFontTx/>
              <a:buNone/>
            </a:pPr>
            <a:r>
              <a:rPr lang="en-US" altLang="zh-CN" sz="3200">
                <a:solidFill>
                  <a:srgbClr val="A50021"/>
                </a:solidFill>
                <a:latin typeface="Times New Roman" panose="02020603050405020304" pitchFamily="18" charset="0"/>
              </a:rPr>
              <a:t>Outline</a:t>
            </a:r>
            <a:endParaRPr lang="zh-CN" altLang="en-US" sz="3200">
              <a:solidFill>
                <a:srgbClr val="A50021"/>
              </a:solidFill>
              <a:latin typeface="Times New Roman" panose="02020603050405020304" pitchFamily="18" charset="0"/>
            </a:endParaRPr>
          </a:p>
        </p:txBody>
      </p:sp>
      <p:sp>
        <p:nvSpPr>
          <p:cNvPr id="5123" name="Rectangle 4"/>
          <p:cNvSpPr>
            <a:spLocks noChangeArrowheads="1"/>
          </p:cNvSpPr>
          <p:nvPr/>
        </p:nvSpPr>
        <p:spPr bwMode="auto">
          <a:xfrm>
            <a:off x="719572" y="1484784"/>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sz="2000" dirty="0">
                <a:latin typeface="Times New Roman" panose="02020603050405020304" pitchFamily="18" charset="0"/>
              </a:rPr>
              <a:t>I. </a:t>
            </a:r>
            <a:r>
              <a:rPr lang="en-US" altLang="zh-CN" sz="2000" dirty="0" smtClean="0">
                <a:latin typeface="Times New Roman" panose="02020603050405020304" pitchFamily="18" charset="0"/>
              </a:rPr>
              <a:t>Rule based Data Expression</a:t>
            </a:r>
            <a:endParaRPr lang="en-US" altLang="zh-CN" sz="2000" dirty="0">
              <a:latin typeface="Times New Roman" panose="02020603050405020304" pitchFamily="18" charset="0"/>
            </a:endParaRPr>
          </a:p>
          <a:p>
            <a:pPr>
              <a:lnSpc>
                <a:spcPct val="130000"/>
              </a:lnSpc>
              <a:spcBef>
                <a:spcPct val="34000"/>
              </a:spcBef>
              <a:buFontTx/>
              <a:buChar char="•"/>
            </a:pPr>
            <a:r>
              <a:rPr lang="en-US" altLang="zh-CN" sz="2000" dirty="0">
                <a:latin typeface="Times New Roman" panose="02020603050405020304" pitchFamily="18" charset="0"/>
              </a:rPr>
              <a:t>II. </a:t>
            </a:r>
            <a:r>
              <a:rPr lang="en-US" altLang="zh-CN" sz="2000" dirty="0" smtClean="0">
                <a:latin typeface="Times New Roman" panose="02020603050405020304" pitchFamily="18" charset="0"/>
              </a:rPr>
              <a:t>Rule based Data Fusion by l2 Multiple Kernel Learning</a:t>
            </a:r>
            <a:endParaRPr lang="en-US" altLang="zh-CN" sz="2000" dirty="0">
              <a:latin typeface="Times New Roman" panose="02020603050405020304" pitchFamily="18" charset="0"/>
            </a:endParaRPr>
          </a:p>
          <a:p>
            <a:pPr>
              <a:lnSpc>
                <a:spcPct val="130000"/>
              </a:lnSpc>
              <a:spcBef>
                <a:spcPct val="34000"/>
              </a:spcBef>
              <a:buFontTx/>
              <a:buChar char="•"/>
            </a:pPr>
            <a:r>
              <a:rPr lang="en-US" altLang="zh-CN" sz="2000" dirty="0">
                <a:latin typeface="Times New Roman" panose="02020603050405020304" pitchFamily="18" charset="0"/>
              </a:rPr>
              <a:t>III. </a:t>
            </a:r>
            <a:r>
              <a:rPr lang="en-US" altLang="zh-CN" sz="2000" dirty="0" smtClean="0">
                <a:latin typeface="Times New Roman" panose="02020603050405020304" pitchFamily="18" charset="0"/>
              </a:rPr>
              <a:t>Ensemble </a:t>
            </a:r>
            <a:r>
              <a:rPr lang="en-US" altLang="zh-CN" sz="2000" dirty="0">
                <a:latin typeface="Times New Roman" panose="02020603050405020304" pitchFamily="18" charset="0"/>
              </a:rPr>
              <a:t>Data and Rule based Model by </a:t>
            </a:r>
            <a:r>
              <a:rPr lang="en-US" altLang="zh-CN" sz="2000" dirty="0" smtClean="0">
                <a:latin typeface="Times New Roman" panose="02020603050405020304" pitchFamily="18" charset="0"/>
              </a:rPr>
              <a:t>Sigmoid Fitting</a:t>
            </a:r>
          </a:p>
          <a:p>
            <a:pPr>
              <a:lnSpc>
                <a:spcPct val="130000"/>
              </a:lnSpc>
              <a:spcBef>
                <a:spcPct val="34000"/>
              </a:spcBef>
              <a:buFontTx/>
              <a:buChar char="•"/>
            </a:pPr>
            <a:r>
              <a:rPr lang="en-US" altLang="zh-CN" sz="2000" dirty="0" smtClean="0">
                <a:latin typeface="Times New Roman" panose="02020603050405020304" pitchFamily="18" charset="0"/>
              </a:rPr>
              <a:t>IV. Results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4" name="Text Box 5"/>
          <p:cNvSpPr txBox="1">
            <a:spLocks noChangeArrowheads="1"/>
          </p:cNvSpPr>
          <p:nvPr/>
        </p:nvSpPr>
        <p:spPr bwMode="black">
          <a:xfrm>
            <a:off x="1187450" y="257175"/>
            <a:ext cx="673258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Rule based Data Expression</a:t>
            </a:r>
          </a:p>
        </p:txBody>
      </p:sp>
      <p:sp>
        <p:nvSpPr>
          <p:cNvPr id="2" name="文本框 1"/>
          <p:cNvSpPr txBox="1"/>
          <p:nvPr/>
        </p:nvSpPr>
        <p:spPr>
          <a:xfrm>
            <a:off x="419490" y="1484313"/>
            <a:ext cx="7937760" cy="861774"/>
          </a:xfrm>
          <a:prstGeom prst="rect">
            <a:avLst/>
          </a:prstGeom>
          <a:noFill/>
        </p:spPr>
        <p:txBody>
          <a:bodyPr wrap="square" rtlCol="0">
            <a:spAutoFit/>
          </a:bodyPr>
          <a:lstStyle/>
          <a:p>
            <a:r>
              <a:rPr lang="en-US" altLang="zh-CN" dirty="0"/>
              <a:t>CART is used </a:t>
            </a:r>
            <a:r>
              <a:rPr lang="en-US" altLang="zh-CN" dirty="0" smtClean="0"/>
              <a:t>as a preprocessing </a:t>
            </a:r>
            <a:r>
              <a:rPr lang="en-US" altLang="zh-CN" dirty="0"/>
              <a:t>step to extract if· · · then· · · rules.</a:t>
            </a:r>
            <a:endParaRPr lang="zh-CN" altLang="en-US" dirty="0"/>
          </a:p>
        </p:txBody>
      </p:sp>
    </p:spTree>
    <p:extLst>
      <p:ext uri="{BB962C8B-B14F-4D97-AF65-F5344CB8AC3E}">
        <p14:creationId xmlns:p14="http://schemas.microsoft.com/office/powerpoint/2010/main" val="62849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4" name="Text Box 5"/>
          <p:cNvSpPr txBox="1">
            <a:spLocks noChangeArrowheads="1"/>
          </p:cNvSpPr>
          <p:nvPr/>
        </p:nvSpPr>
        <p:spPr bwMode="black">
          <a:xfrm>
            <a:off x="1187450" y="257175"/>
            <a:ext cx="673258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Rule based Data Expression</a:t>
            </a:r>
          </a:p>
        </p:txBody>
      </p:sp>
      <p:pic>
        <p:nvPicPr>
          <p:cNvPr id="3" name="图片 2"/>
          <p:cNvPicPr>
            <a:picLocks noChangeAspect="1"/>
          </p:cNvPicPr>
          <p:nvPr/>
        </p:nvPicPr>
        <p:blipFill>
          <a:blip r:embed="rId4"/>
          <a:stretch>
            <a:fillRect/>
          </a:stretch>
        </p:blipFill>
        <p:spPr>
          <a:xfrm>
            <a:off x="1743844" y="1160748"/>
            <a:ext cx="5616624" cy="4840787"/>
          </a:xfrm>
          <a:prstGeom prst="rect">
            <a:avLst/>
          </a:prstGeom>
        </p:spPr>
      </p:pic>
    </p:spTree>
    <p:extLst>
      <p:ext uri="{BB962C8B-B14F-4D97-AF65-F5344CB8AC3E}">
        <p14:creationId xmlns:p14="http://schemas.microsoft.com/office/powerpoint/2010/main" val="321606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14" name="Text Box 5"/>
          <p:cNvSpPr txBox="1">
            <a:spLocks noChangeArrowheads="1"/>
          </p:cNvSpPr>
          <p:nvPr/>
        </p:nvSpPr>
        <p:spPr bwMode="black">
          <a:xfrm>
            <a:off x="1187450" y="257175"/>
            <a:ext cx="673258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3"/>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 Rule based Data Expression</a:t>
            </a:r>
          </a:p>
        </p:txBody>
      </p:sp>
      <p:pic>
        <p:nvPicPr>
          <p:cNvPr id="2" name="图片 1"/>
          <p:cNvPicPr>
            <a:picLocks noChangeAspect="1"/>
          </p:cNvPicPr>
          <p:nvPr/>
        </p:nvPicPr>
        <p:blipFill>
          <a:blip r:embed="rId4"/>
          <a:stretch>
            <a:fillRect/>
          </a:stretch>
        </p:blipFill>
        <p:spPr>
          <a:xfrm>
            <a:off x="1619672" y="1376772"/>
            <a:ext cx="5976664" cy="4870298"/>
          </a:xfrm>
          <a:prstGeom prst="rect">
            <a:avLst/>
          </a:prstGeom>
        </p:spPr>
      </p:pic>
    </p:spTree>
    <p:extLst>
      <p:ext uri="{BB962C8B-B14F-4D97-AF65-F5344CB8AC3E}">
        <p14:creationId xmlns:p14="http://schemas.microsoft.com/office/powerpoint/2010/main" val="358035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60648"/>
            <a:ext cx="76330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a:t>
            </a:r>
            <a:r>
              <a:rPr lang="en-US" altLang="zh-CN" dirty="0" smtClean="0">
                <a:latin typeface="Times New Roman" panose="02020603050405020304" pitchFamily="18" charset="0"/>
              </a:rPr>
              <a:t>.</a:t>
            </a:r>
            <a:r>
              <a:rPr lang="en-US" altLang="zh-CN" dirty="0">
                <a:latin typeface="Times New Roman" panose="02020603050405020304" pitchFamily="18" charset="0"/>
              </a:rPr>
              <a:t> Rule based Data Fusion by l2 Multiple Learning</a:t>
            </a:r>
            <a:endParaRPr lang="en-US" altLang="zh-CN" dirty="0" smtClean="0">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195462" y="1484313"/>
            <a:ext cx="6264696" cy="1406360"/>
          </a:xfrm>
          <a:prstGeom prst="rect">
            <a:avLst/>
          </a:prstGeom>
        </p:spPr>
      </p:pic>
      <p:pic>
        <p:nvPicPr>
          <p:cNvPr id="5" name="图片 4"/>
          <p:cNvPicPr>
            <a:picLocks noChangeAspect="1"/>
          </p:cNvPicPr>
          <p:nvPr/>
        </p:nvPicPr>
        <p:blipFill>
          <a:blip r:embed="rId4"/>
          <a:stretch>
            <a:fillRect/>
          </a:stretch>
        </p:blipFill>
        <p:spPr>
          <a:xfrm>
            <a:off x="1699667" y="3016514"/>
            <a:ext cx="5688632" cy="955782"/>
          </a:xfrm>
          <a:prstGeom prst="rect">
            <a:avLst/>
          </a:prstGeom>
        </p:spPr>
      </p:pic>
      <p:pic>
        <p:nvPicPr>
          <p:cNvPr id="8" name="图片 7"/>
          <p:cNvPicPr>
            <a:picLocks noChangeAspect="1"/>
          </p:cNvPicPr>
          <p:nvPr/>
        </p:nvPicPr>
        <p:blipFill>
          <a:blip r:embed="rId5"/>
          <a:stretch>
            <a:fillRect/>
          </a:stretch>
        </p:blipFill>
        <p:spPr>
          <a:xfrm>
            <a:off x="1787835" y="4110231"/>
            <a:ext cx="5600464" cy="488246"/>
          </a:xfrm>
          <a:prstGeom prst="rect">
            <a:avLst/>
          </a:prstGeom>
        </p:spPr>
      </p:pic>
      <p:pic>
        <p:nvPicPr>
          <p:cNvPr id="9" name="图片 8"/>
          <p:cNvPicPr>
            <a:picLocks noChangeAspect="1"/>
          </p:cNvPicPr>
          <p:nvPr/>
        </p:nvPicPr>
        <p:blipFill>
          <a:blip r:embed="rId6"/>
          <a:stretch>
            <a:fillRect/>
          </a:stretch>
        </p:blipFill>
        <p:spPr>
          <a:xfrm>
            <a:off x="2123728" y="4648737"/>
            <a:ext cx="4644516" cy="1249215"/>
          </a:xfrm>
          <a:prstGeom prst="rect">
            <a:avLst/>
          </a:prstGeom>
        </p:spPr>
      </p:pic>
    </p:spTree>
    <p:extLst>
      <p:ext uri="{BB962C8B-B14F-4D97-AF65-F5344CB8AC3E}">
        <p14:creationId xmlns:p14="http://schemas.microsoft.com/office/powerpoint/2010/main" val="104997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735013" y="1484313"/>
            <a:ext cx="76342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263" indent="-449263">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endParaRPr lang="zh-CN" altLang="en-US" sz="2000">
              <a:latin typeface="Times New Roman" panose="02020603050405020304" pitchFamily="18" charset="0"/>
            </a:endParaRPr>
          </a:p>
        </p:txBody>
      </p:sp>
      <p:sp>
        <p:nvSpPr>
          <p:cNvPr id="6" name="Text Box 5"/>
          <p:cNvSpPr txBox="1">
            <a:spLocks noChangeArrowheads="1"/>
          </p:cNvSpPr>
          <p:nvPr/>
        </p:nvSpPr>
        <p:spPr bwMode="black">
          <a:xfrm>
            <a:off x="1187450" y="260648"/>
            <a:ext cx="763302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a:lnSpc>
                <a:spcPct val="110000"/>
              </a:lnSpc>
              <a:spcBef>
                <a:spcPct val="20000"/>
              </a:spcBef>
              <a:buSzPct val="120000"/>
              <a:buBlip>
                <a:blip r:embed="rId2"/>
              </a:buBlip>
              <a:defRPr sz="2800">
                <a:solidFill>
                  <a:srgbClr val="133984"/>
                </a:solidFill>
                <a:latin typeface="黑体" panose="02010609060101010101" pitchFamily="49" charset="-122"/>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黑体" panose="02010609060101010101" pitchFamily="49" charset="-122"/>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34000"/>
              </a:spcBef>
              <a:buFontTx/>
              <a:buChar char="•"/>
            </a:pPr>
            <a:r>
              <a:rPr lang="en-US" altLang="zh-CN" dirty="0">
                <a:latin typeface="Times New Roman" panose="02020603050405020304" pitchFamily="18" charset="0"/>
              </a:rPr>
              <a:t> II. </a:t>
            </a:r>
            <a:r>
              <a:rPr lang="en-US" altLang="zh-CN" dirty="0" smtClean="0">
                <a:latin typeface="Times New Roman" panose="02020603050405020304" pitchFamily="18" charset="0"/>
              </a:rPr>
              <a:t>.</a:t>
            </a:r>
            <a:r>
              <a:rPr lang="en-US" altLang="zh-CN" dirty="0">
                <a:latin typeface="Times New Roman" panose="02020603050405020304" pitchFamily="18" charset="0"/>
              </a:rPr>
              <a:t> Rule based Data Fusion by l2 Multiple Learning</a:t>
            </a:r>
            <a:endParaRPr lang="en-US" altLang="zh-CN" dirty="0" smtClean="0">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727684" y="1556792"/>
            <a:ext cx="5148572" cy="958119"/>
          </a:xfrm>
          <a:prstGeom prst="rect">
            <a:avLst/>
          </a:prstGeom>
        </p:spPr>
      </p:pic>
      <p:pic>
        <p:nvPicPr>
          <p:cNvPr id="5" name="图片 4"/>
          <p:cNvPicPr>
            <a:picLocks noChangeAspect="1"/>
          </p:cNvPicPr>
          <p:nvPr/>
        </p:nvPicPr>
        <p:blipFill>
          <a:blip r:embed="rId4"/>
          <a:stretch>
            <a:fillRect/>
          </a:stretch>
        </p:blipFill>
        <p:spPr>
          <a:xfrm>
            <a:off x="3023828" y="2769518"/>
            <a:ext cx="2399746" cy="756084"/>
          </a:xfrm>
          <a:prstGeom prst="rect">
            <a:avLst/>
          </a:prstGeom>
        </p:spPr>
      </p:pic>
      <p:pic>
        <p:nvPicPr>
          <p:cNvPr id="7" name="图片 6"/>
          <p:cNvPicPr>
            <a:picLocks noChangeAspect="1"/>
          </p:cNvPicPr>
          <p:nvPr/>
        </p:nvPicPr>
        <p:blipFill>
          <a:blip r:embed="rId5"/>
          <a:stretch>
            <a:fillRect/>
          </a:stretch>
        </p:blipFill>
        <p:spPr>
          <a:xfrm>
            <a:off x="2295304" y="3861048"/>
            <a:ext cx="4580952" cy="1923810"/>
          </a:xfrm>
          <a:prstGeom prst="rect">
            <a:avLst/>
          </a:prstGeom>
        </p:spPr>
      </p:pic>
    </p:spTree>
    <p:extLst>
      <p:ext uri="{BB962C8B-B14F-4D97-AF65-F5344CB8AC3E}">
        <p14:creationId xmlns:p14="http://schemas.microsoft.com/office/powerpoint/2010/main" val="65602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中国发展论坛张杰校长报告070930">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国发展论坛张杰校长报告070930">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ln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中国发展论坛张杰校长报告070930">
  <a:themeElements>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国发展论坛张杰校长报告070930">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rgbClr val="EAEAEA"/>
        </a:solidFill>
        <a:ln w="9525" cap="flat" cmpd="sng" algn="ctr">
          <a:no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500" b="1" i="0" u="none" strike="noStrike" cap="none" normalizeH="0" baseline="0" smtClean="0">
            <a:ln>
              <a:noFill/>
            </a:ln>
            <a:solidFill>
              <a:srgbClr val="000066"/>
            </a:solidFill>
            <a:effectLst/>
            <a:latin typeface="Times New Roman" pitchFamily="18" charset="0"/>
            <a:ea typeface="黑体" pitchFamily="2" charset="-122"/>
          </a:defRPr>
        </a:defPPr>
      </a:lstStyle>
    </a:lnDef>
  </a:objectDefaults>
  <a:extraClrSchemeLst>
    <a:extraClrScheme>
      <a:clrScheme name="1_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1900</TotalTime>
  <Pages>0</Pages>
  <Words>530</Words>
  <Characters>0</Characters>
  <Application>Microsoft Office PowerPoint</Application>
  <DocSecurity>0</DocSecurity>
  <PresentationFormat>全屏显示(4:3)</PresentationFormat>
  <Lines>0</Lines>
  <Paragraphs>61</Paragraphs>
  <Slides>21</Slides>
  <Notes>18</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黑体</vt:lpstr>
      <vt:lpstr>宋体</vt:lpstr>
      <vt:lpstr>微软雅黑</vt:lpstr>
      <vt:lpstr>Arial</vt:lpstr>
      <vt:lpstr>Times New Roman</vt:lpstr>
      <vt:lpstr>中国发展论坛张杰校长报告070930</vt:lpstr>
      <vt:lpstr>1_中国发展论坛张杰校长报告070930</vt:lpstr>
      <vt:lpstr> (Dec 21, 2016)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sjtu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加强研究型大学建设，提升高校国际竞争力  ——中国发展论坛上海交通大学校长的发言</dc:title>
  <dc:subject/>
  <dc:creator>hanqi</dc:creator>
  <cp:keywords/>
  <dc:description/>
  <cp:lastModifiedBy>jianlin cheng</cp:lastModifiedBy>
  <cp:revision>3029</cp:revision>
  <cp:lastPrinted>1601-01-01T00:00:00Z</cp:lastPrinted>
  <dcterms:created xsi:type="dcterms:W3CDTF">2007-10-04T06:04:40Z</dcterms:created>
  <dcterms:modified xsi:type="dcterms:W3CDTF">2017-04-26T07:16:31Z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2052-6.6.0.2699</vt:lpwstr>
  </property>
</Properties>
</file>