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1" r:id="rId2"/>
  </p:sldMasterIdLst>
  <p:notesMasterIdLst>
    <p:notesMasterId r:id="rId22"/>
  </p:notesMasterIdLst>
  <p:sldIdLst>
    <p:sldId id="335" r:id="rId3"/>
    <p:sldId id="945" r:id="rId4"/>
    <p:sldId id="965" r:id="rId5"/>
    <p:sldId id="948" r:id="rId6"/>
    <p:sldId id="969" r:id="rId7"/>
    <p:sldId id="976" r:id="rId8"/>
    <p:sldId id="985" r:id="rId9"/>
    <p:sldId id="977" r:id="rId10"/>
    <p:sldId id="970" r:id="rId11"/>
    <p:sldId id="979" r:id="rId12"/>
    <p:sldId id="978" r:id="rId13"/>
    <p:sldId id="975" r:id="rId14"/>
    <p:sldId id="980" r:id="rId15"/>
    <p:sldId id="981" r:id="rId16"/>
    <p:sldId id="982" r:id="rId17"/>
    <p:sldId id="983" r:id="rId18"/>
    <p:sldId id="984" r:id="rId19"/>
    <p:sldId id="946" r:id="rId20"/>
    <p:sldId id="884" r:id="rId2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133984"/>
    <a:srgbClr val="A50021"/>
    <a:srgbClr val="000066"/>
    <a:srgbClr val="97FFFF"/>
    <a:srgbClr val="2CA9D1"/>
    <a:srgbClr val="33CCFF"/>
    <a:srgbClr val="E50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1702" autoAdjust="0"/>
  </p:normalViewPr>
  <p:slideViewPr>
    <p:cSldViewPr>
      <p:cViewPr varScale="1">
        <p:scale>
          <a:sx n="59" d="100"/>
          <a:sy n="59" d="100"/>
        </p:scale>
        <p:origin x="1788" y="78"/>
      </p:cViewPr>
      <p:guideLst>
        <p:guide orient="horz" pos="93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E4051E-B678-4D7D-A141-43244EE95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4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 就是限制神经网络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的所有参数的不超过某个范围，比如，此时关于输入样本的导数也不会超过某个范围，所以一定存在某个不知道的常数使得</a:t>
            </a:r>
            <a:r>
              <a:rPr lang="zh-CN" altLang="en-US" dirty="0" smtClean="0"/>
              <a:t>的局部变动幅度不会超过它，</a:t>
            </a:r>
            <a:r>
              <a:rPr lang="en-US" altLang="zh-CN" dirty="0" smtClean="0"/>
              <a:t>Lipschitz</a:t>
            </a:r>
            <a:r>
              <a:rPr lang="zh-CN" altLang="en-US" dirty="0" smtClean="0"/>
              <a:t>连续条件得以满足。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判别器的</a:t>
            </a:r>
            <a:r>
              <a:rPr lang="en-US" altLang="zh-CN" dirty="0" smtClean="0"/>
              <a:t>loss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梯度是不稳定的，所以不适合用</a:t>
            </a:r>
            <a:r>
              <a:rPr lang="en-US" altLang="zh-CN" dirty="0" smtClean="0"/>
              <a:t>Adam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这类基于动量的优化算法。作者改用</a:t>
            </a:r>
            <a:r>
              <a:rPr lang="en-US" altLang="zh-CN" dirty="0" err="1" smtClean="0"/>
              <a:t>RMSProp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之后，问题就解决了，因为</a:t>
            </a:r>
            <a:r>
              <a:rPr lang="en-US" altLang="zh-CN" dirty="0" err="1" smtClean="0"/>
              <a:t>RMSProp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适合梯度不稳定的情况。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Since the loss for the critic is nonstationary, momentum based methods seemed to perform worse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15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06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第一：判别器所近似的</a:t>
            </a:r>
            <a:r>
              <a:rPr lang="en-US" altLang="zh-CN" dirty="0" smtClean="0"/>
              <a:t>Wasserstein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距离与生成器的生成图片质量高度相关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第二：在优化过程中有着更高的稳定性。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43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判别器所近似的</a:t>
            </a:r>
            <a:r>
              <a:rPr lang="en-US" altLang="zh-CN" dirty="0" smtClean="0"/>
              <a:t>Wasserstein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距离与生成器的生成图片质量高度相关。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214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判别器所近似的</a:t>
            </a:r>
            <a:r>
              <a:rPr lang="en-US" altLang="zh-CN" dirty="0" smtClean="0"/>
              <a:t>Wasserstein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距离与生成器的生成图片质量高度相关。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77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生成样本的质量和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散度是没有联系的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10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判别器所近似的</a:t>
            </a:r>
            <a:r>
              <a:rPr lang="en-US" altLang="zh-CN" dirty="0" smtClean="0"/>
              <a:t>Wasserstein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距离与生成器的生成图片质量高度相关。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770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 no experiment did we see evidence of mode collapse for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theWGAN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algorithm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30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02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97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训练有一个</a:t>
            </a:r>
            <a:r>
              <a:rPr lang="en-US" altLang="zh-CN" dirty="0" smtClean="0"/>
              <a:t>trick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，就是别把判别器训练得太好，否则在实验中生成器会完全学不动（</a:t>
            </a:r>
            <a:r>
              <a:rPr lang="en-US" altLang="zh-CN" dirty="0" smtClean="0"/>
              <a:t>loss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降不下去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判别器越好，生成器梯度消失越严重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当两个分布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的支撑集（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support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）是高维空间中的低维流形（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manifold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）时，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重叠部分测度（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measure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的概率为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40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 为什么叫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Earth-Mover distance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？直观上理解为在这个“路径规划”下把这堆“沙土”挪到“位置”所需的“消耗”，而</a:t>
            </a:r>
            <a:r>
              <a:rPr lang="zh-CN" altLang="en-US" dirty="0" smtClean="0"/>
              <a:t>就是“最优路径规划”下的“最小消耗”，所以才叫</a:t>
            </a:r>
            <a:r>
              <a:rPr lang="en-US" altLang="zh-CN" dirty="0" smtClean="0"/>
              <a:t>Earth-Mover</a:t>
            </a:r>
            <a:r>
              <a:rPr lang="zh-CN" altLang="en-US" dirty="0" smtClean="0"/>
              <a:t>（推土机）距离。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6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散度和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散度是突变的，要么最大要么最小，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Wasserstein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距离却是平滑的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，如果我们要用梯度下降法优化</a:t>
            </a:r>
            <a:r>
              <a:rPr lang="zh-CN" altLang="en-US" dirty="0" smtClean="0"/>
              <a:t>这个参数，前两者根本提供不了梯度，</a:t>
            </a:r>
            <a:r>
              <a:rPr lang="en-US" altLang="zh-CN" dirty="0" smtClean="0"/>
              <a:t>Wasserstein</a:t>
            </a:r>
            <a:r>
              <a:rPr lang="zh-CN" altLang="en-US" dirty="0" smtClean="0"/>
              <a:t>距离却可以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Wasserstein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距离相比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KL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散度、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散度的优越性在于，即便两个分布没有重叠，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Wasserstein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距离仍然能够反映它们的远近。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76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散度和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散度是突变的</a:t>
            </a:r>
            <a:r>
              <a:rPr lang="zh-CN" altLang="en-US" dirty="0" smtClean="0"/>
              <a:t>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Wasserstein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距离却是平滑的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，如果我们要用梯度下降法优化</a:t>
            </a:r>
            <a:r>
              <a:rPr lang="zh-CN" altLang="en-US" dirty="0" smtClean="0"/>
              <a:t>这个参数，前两者根本提供不了梯度，</a:t>
            </a:r>
            <a:r>
              <a:rPr lang="en-US" altLang="zh-CN" dirty="0" smtClean="0"/>
              <a:t>Wasserstein</a:t>
            </a:r>
            <a:r>
              <a:rPr lang="zh-CN" altLang="en-US" dirty="0" smtClean="0"/>
              <a:t>距离却可以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Wasserstein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距离相比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KL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散度、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散度的优越性在于，即便两个分布没有重叠，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Wasserstein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距离仍然能够反映它们的远近。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22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 Lipschitz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连续，就比如说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的定义域是实数集合，那么按照定义就是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的导数绝对值不超过某个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值。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6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77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60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530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21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50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3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65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911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61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50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8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934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568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764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71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33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48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2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2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1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1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79525"/>
            <a:ext cx="48641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042988" y="152400"/>
            <a:ext cx="2101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40463" y="193675"/>
            <a:ext cx="2903537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55576" y="270693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29, 2017)</a:t>
            </a:r>
            <a:endParaRPr lang="en-US" altLang="zh-CN" sz="33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副标题 1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Cheng Jianlin</a:t>
            </a:r>
            <a:endParaRPr lang="en-US" altLang="zh-CN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196753"/>
            <a:ext cx="66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Wasserstein-GAN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"/>
    </mc:Choice>
    <mc:Fallback xmlns="">
      <p:transition spd="slow" advTm="7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03548" y="2492896"/>
            <a:ext cx="7740860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Wasserstein GAN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5516" y="12534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</a:rPr>
              <a:t>W-GAN VS GAN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532" y="2096852"/>
            <a:ext cx="392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·</a:t>
            </a:r>
            <a:r>
              <a:rPr lang="en-US" altLang="zh-CN" b="0" dirty="0"/>
              <a:t> </a:t>
            </a:r>
            <a:r>
              <a:rPr lang="en-US" altLang="zh-CN" b="0" dirty="0" smtClean="0"/>
              <a:t>No sigmoid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535" y="2958626"/>
            <a:ext cx="39244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·</a:t>
            </a:r>
            <a:r>
              <a:rPr lang="en-US" altLang="zh-CN" b="0" dirty="0" smtClean="0"/>
              <a:t>No log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9532" y="3861048"/>
            <a:ext cx="392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·</a:t>
            </a:r>
            <a:r>
              <a:rPr lang="en-US" altLang="zh-CN" b="0" dirty="0"/>
              <a:t>Weight clipping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902" y="4763470"/>
            <a:ext cx="392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·</a:t>
            </a:r>
            <a:r>
              <a:rPr lang="en-US" altLang="zh-CN" b="0" dirty="0" err="1" smtClean="0"/>
              <a:t>RMSProp</a:t>
            </a:r>
            <a:r>
              <a:rPr lang="en-US" altLang="zh-CN" b="0" dirty="0" smtClean="0"/>
              <a:t> instead of Adam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Wasserstein GAN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6" y="1628800"/>
            <a:ext cx="73946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509" y="1245786"/>
            <a:ext cx="1476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Benefits: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5013" y="2458591"/>
            <a:ext cx="7509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/>
              <a:t> </a:t>
            </a:r>
            <a:r>
              <a:rPr lang="en-US" altLang="zh-CN" sz="2800" b="0" dirty="0" smtClean="0"/>
              <a:t>· a </a:t>
            </a:r>
            <a:r>
              <a:rPr lang="en-US" altLang="zh-CN" sz="2800" b="0" dirty="0"/>
              <a:t>meaningful loss metric that correlates with the generator's convergence </a:t>
            </a:r>
            <a:r>
              <a:rPr lang="en-US" altLang="zh-CN" sz="2800" b="0" dirty="0" smtClean="0"/>
              <a:t>and sample quality</a:t>
            </a:r>
          </a:p>
          <a:p>
            <a:endParaRPr lang="en-US" altLang="zh-CN" sz="2800" b="0" dirty="0"/>
          </a:p>
          <a:p>
            <a:r>
              <a:rPr lang="en-US" altLang="zh-CN" sz="2800" b="0" dirty="0"/>
              <a:t> </a:t>
            </a:r>
            <a:r>
              <a:rPr lang="en-US" altLang="zh-CN" sz="2800" b="0" dirty="0" smtClean="0"/>
              <a:t>· improved </a:t>
            </a:r>
            <a:r>
              <a:rPr lang="en-US" altLang="zh-CN" sz="2800" b="0" dirty="0"/>
              <a:t>stability of the optimization process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2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1628800"/>
            <a:ext cx="5639166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49" y="1880828"/>
            <a:ext cx="587142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727" y="1502264"/>
            <a:ext cx="6742857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6" y="1471737"/>
            <a:ext cx="6838095" cy="1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66" y="3366532"/>
            <a:ext cx="696190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489" y="2528900"/>
            <a:ext cx="6733333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Bibliography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Wasserstein 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aa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114930419157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114930413887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1149304041558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1149304047562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11493040601056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11601511442135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"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LS9V040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3563888" y="1818635"/>
            <a:ext cx="2353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4000" dirty="0" smtClean="0"/>
              <a:t>Thanks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3" presetClass="path" presetSubtype="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6.28466E-7 L 1.25642 -6.28466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12569E-6 L 1.25659 -2.12569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6007 0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Outline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719572" y="1484784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Introduction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Different Distances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III. Wasserstein GAN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IV.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7524" y="1245786"/>
            <a:ext cx="1188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2" y="1773343"/>
            <a:ext cx="6733333" cy="16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23" y="3548481"/>
            <a:ext cx="6542857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823" y="4387008"/>
            <a:ext cx="3800000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50" y="1065461"/>
            <a:ext cx="1514286" cy="3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52635" y="974635"/>
            <a:ext cx="1188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Min: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6190" y="4968201"/>
            <a:ext cx="7380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/>
              <a:t>It is then unlikely that the model </a:t>
            </a:r>
            <a:r>
              <a:rPr lang="en-US" altLang="zh-CN" b="0" dirty="0" smtClean="0"/>
              <a:t>manifold and </a:t>
            </a:r>
            <a:r>
              <a:rPr lang="en-US" altLang="zh-CN" b="0" dirty="0"/>
              <a:t>the </a:t>
            </a:r>
            <a:r>
              <a:rPr lang="en-US" altLang="zh-CN" b="0" dirty="0" smtClean="0"/>
              <a:t>true distribution's </a:t>
            </a:r>
            <a:r>
              <a:rPr lang="en-US" altLang="zh-CN" b="0" dirty="0"/>
              <a:t>support have a non-negligible intersection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5556" y="2055067"/>
            <a:ext cx="2885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gradient vanishing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635" y="2420888"/>
            <a:ext cx="2667930" cy="24253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03" y="1487673"/>
            <a:ext cx="3761905" cy="4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6664" y="1007259"/>
            <a:ext cx="2863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Different Distances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9064" y="2694227"/>
            <a:ext cx="388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008000"/>
                </a:solidFill>
              </a:rPr>
              <a:t>Kullback-Leibler</a:t>
            </a:r>
            <a:r>
              <a:rPr lang="en-US" altLang="zh-CN" sz="1800" dirty="0" smtClean="0">
                <a:solidFill>
                  <a:srgbClr val="008000"/>
                </a:solidFill>
              </a:rPr>
              <a:t>(KL) divergence</a:t>
            </a:r>
            <a:endParaRPr lang="zh-CN" altLang="en-US" sz="18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72" y="2089877"/>
            <a:ext cx="3223201" cy="604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9064" y="1690574"/>
            <a:ext cx="30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8000"/>
                </a:solidFill>
              </a:rPr>
              <a:t>Total Variation(TV) distance</a:t>
            </a:r>
            <a:endParaRPr lang="zh-CN" altLang="en-US" sz="1800" dirty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748" y="3106413"/>
            <a:ext cx="4249663" cy="749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064" y="3752293"/>
            <a:ext cx="33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8000"/>
                </a:solidFill>
              </a:rPr>
              <a:t>Jensen-Shannon(JS) divergence</a:t>
            </a:r>
            <a:endParaRPr lang="zh-CN" altLang="en-US" sz="1800" dirty="0">
              <a:solidFill>
                <a:srgbClr val="008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867" y="4268539"/>
            <a:ext cx="4240676" cy="40680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7974" y="4873617"/>
            <a:ext cx="41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Earth-Mover distance or Wasserstein-1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748" y="5372270"/>
            <a:ext cx="4426171" cy="5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392461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smtClean="0">
                <a:latin typeface="Times New Roman" panose="02020603050405020304" pitchFamily="18" charset="0"/>
              </a:rPr>
              <a:t>Different Distances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204" y="2673494"/>
            <a:ext cx="5207904" cy="2340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639" y="5152401"/>
            <a:ext cx="2088232" cy="4933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509" y="1302997"/>
            <a:ext cx="6542857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392461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smtClean="0">
                <a:latin typeface="Times New Roman" panose="02020603050405020304" pitchFamily="18" charset="0"/>
              </a:rPr>
              <a:t>Different Distances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444" y="1484313"/>
            <a:ext cx="5777423" cy="50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392461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smtClean="0">
                <a:latin typeface="Times New Roman" panose="02020603050405020304" pitchFamily="18" charset="0"/>
              </a:rPr>
              <a:t>Different Distances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59" y="1880828"/>
            <a:ext cx="7397594" cy="36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Wasserstein GAN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858" y="1956046"/>
            <a:ext cx="5364596" cy="760550"/>
          </a:xfrm>
          <a:prstGeom prst="rect">
            <a:avLst/>
          </a:prstGeom>
        </p:spPr>
      </p:pic>
      <p:sp>
        <p:nvSpPr>
          <p:cNvPr id="8" name="文本框 11"/>
          <p:cNvSpPr txBox="1"/>
          <p:nvPr/>
        </p:nvSpPr>
        <p:spPr>
          <a:xfrm>
            <a:off x="-3540" y="3304736"/>
            <a:ext cx="374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008000"/>
                </a:solidFill>
              </a:rPr>
              <a:t>Discriminator loss 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69120" y="4624060"/>
            <a:ext cx="298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008000"/>
                </a:solidFill>
              </a:rPr>
              <a:t>Generator loss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3" y="3705921"/>
            <a:ext cx="3824281" cy="8715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788" y="5165642"/>
            <a:ext cx="2088232" cy="7143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589" y="2609395"/>
            <a:ext cx="3513134" cy="840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6817" y="1227288"/>
            <a:ext cx="4426171" cy="5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Pages>0</Pages>
  <Words>690</Words>
  <Characters>0</Characters>
  <Application>Microsoft Office PowerPoint</Application>
  <DocSecurity>0</DocSecurity>
  <PresentationFormat>全屏显示(4:3)</PresentationFormat>
  <Lines>0</Lines>
  <Paragraphs>83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Times New Roman</vt:lpstr>
      <vt:lpstr>中国发展论坛张杰校长报告070930</vt:lpstr>
      <vt:lpstr>1_中国发展论坛张杰校长报告070930</vt:lpstr>
      <vt:lpstr> (Mar 29, 2017)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sjtu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加强研究型大学建设，提升高校国际竞争力  ——中国发展论坛上海交通大学校长的发言</dc:title>
  <dc:subject/>
  <dc:creator>hanqi</dc:creator>
  <cp:keywords/>
  <dc:description/>
  <cp:lastModifiedBy>jianlin cheng</cp:lastModifiedBy>
  <cp:revision>3059</cp:revision>
  <cp:lastPrinted>1601-01-01T00:00:00Z</cp:lastPrinted>
  <dcterms:created xsi:type="dcterms:W3CDTF">2007-10-04T06:04:40Z</dcterms:created>
  <dcterms:modified xsi:type="dcterms:W3CDTF">2017-03-29T07:02:52Z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2052-6.6.0.2699</vt:lpwstr>
  </property>
</Properties>
</file>