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71" r:id="rId2"/>
  </p:sldMasterIdLst>
  <p:notesMasterIdLst>
    <p:notesMasterId r:id="rId20"/>
  </p:notesMasterIdLst>
  <p:sldIdLst>
    <p:sldId id="335" r:id="rId3"/>
    <p:sldId id="945" r:id="rId4"/>
    <p:sldId id="965" r:id="rId5"/>
    <p:sldId id="988" r:id="rId6"/>
    <p:sldId id="986" r:id="rId7"/>
    <p:sldId id="970" r:id="rId8"/>
    <p:sldId id="948" r:id="rId9"/>
    <p:sldId id="989" r:id="rId10"/>
    <p:sldId id="990" r:id="rId11"/>
    <p:sldId id="979" r:id="rId12"/>
    <p:sldId id="987" r:id="rId13"/>
    <p:sldId id="991" r:id="rId14"/>
    <p:sldId id="975" r:id="rId15"/>
    <p:sldId id="980" r:id="rId16"/>
    <p:sldId id="984" r:id="rId17"/>
    <p:sldId id="946" r:id="rId18"/>
    <p:sldId id="884" r:id="rId19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133984"/>
    <a:srgbClr val="A50021"/>
    <a:srgbClr val="000066"/>
    <a:srgbClr val="97FFFF"/>
    <a:srgbClr val="2CA9D1"/>
    <a:srgbClr val="33CCFF"/>
    <a:srgbClr val="E50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81702" autoAdjust="0"/>
  </p:normalViewPr>
  <p:slideViewPr>
    <p:cSldViewPr>
      <p:cViewPr varScale="1">
        <p:scale>
          <a:sx n="59" d="100"/>
          <a:sy n="59" d="100"/>
        </p:scale>
        <p:origin x="1788" y="78"/>
      </p:cViewPr>
      <p:guideLst>
        <p:guide orient="horz" pos="935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E4051E-B678-4D7D-A141-43244EE95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4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158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29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068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43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214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30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02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97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09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37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60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40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08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For many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problems,even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when this optimization converges, the solutions the critic converges to have very different loss surfaces (and hence provide very different gradients) from the optimal one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权值截断后，判别器也能收敛，但是它的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值会有很多不同的表面，也就是说它会提供不同的梯度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97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077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60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530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21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50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3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65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9115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61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050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8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934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5688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2764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071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33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481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26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29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5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01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1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79525"/>
            <a:ext cx="48641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042988" y="152400"/>
            <a:ext cx="21018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240463" y="193675"/>
            <a:ext cx="2903537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55576" y="270693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(April26, 2017)</a:t>
            </a:r>
            <a:endParaRPr lang="en-US" altLang="zh-CN" sz="33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副标题 1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Cheng Jianlin</a:t>
            </a:r>
            <a:endParaRPr lang="en-US" altLang="zh-CN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196753"/>
            <a:ext cx="66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Improved Wasserstein-GAN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"/>
    </mc:Choice>
    <mc:Fallback xmlns="">
      <p:transition spd="slow" advTm="74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03548" y="2492896"/>
            <a:ext cx="7740860" cy="24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51520" y="985697"/>
            <a:ext cx="28631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smtClean="0"/>
              <a:t>Gradient penalty </a:t>
            </a:r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59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III. </a:t>
            </a:r>
            <a:r>
              <a:rPr lang="en-US" altLang="zh-CN" dirty="0" smtClean="0">
                <a:latin typeface="Times New Roman" panose="02020603050405020304" pitchFamily="18" charset="0"/>
              </a:rPr>
              <a:t>Improved Wasserstein </a:t>
            </a:r>
            <a:r>
              <a:rPr lang="en-US" altLang="zh-CN" dirty="0">
                <a:latin typeface="Times New Roman" panose="02020603050405020304" pitchFamily="18" charset="0"/>
              </a:rPr>
              <a:t>GAN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21" y="1772816"/>
            <a:ext cx="7285714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59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III. </a:t>
            </a:r>
            <a:r>
              <a:rPr lang="en-US" altLang="zh-CN" dirty="0" smtClean="0">
                <a:latin typeface="Times New Roman" panose="02020603050405020304" pitchFamily="18" charset="0"/>
              </a:rPr>
              <a:t>Improved Wasserstein </a:t>
            </a:r>
            <a:r>
              <a:rPr lang="en-US" altLang="zh-CN" dirty="0">
                <a:latin typeface="Times New Roman" panose="02020603050405020304" pitchFamily="18" charset="0"/>
              </a:rPr>
              <a:t>GAN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13" y="1844824"/>
            <a:ext cx="7552381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03548" y="2492896"/>
            <a:ext cx="7740860" cy="24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59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III. </a:t>
            </a:r>
            <a:r>
              <a:rPr lang="en-US" altLang="zh-CN" dirty="0" smtClean="0">
                <a:latin typeface="Times New Roman" panose="02020603050405020304" pitchFamily="18" charset="0"/>
              </a:rPr>
              <a:t>Improved Wasserstein </a:t>
            </a:r>
            <a:r>
              <a:rPr lang="en-US" altLang="zh-CN" dirty="0">
                <a:latin typeface="Times New Roman" panose="02020603050405020304" pitchFamily="18" charset="0"/>
              </a:rPr>
              <a:t>GAN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12776"/>
            <a:ext cx="6758499" cy="49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520" y="985697"/>
            <a:ext cx="28631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smtClean="0"/>
              <a:t>CIFAR-10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1808820"/>
            <a:ext cx="763809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IV. Results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520" y="985697"/>
            <a:ext cx="8532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/>
              <a:t>LSUN(Large-scale Scene </a:t>
            </a:r>
            <a:r>
              <a:rPr lang="en-US" altLang="zh-CN" dirty="0" smtClean="0"/>
              <a:t>Understanding) bedrooms dataset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8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59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</a:rPr>
              <a:t>Conclusion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2180" y="17687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8000"/>
                </a:solidFill>
              </a:rPr>
              <a:t>Improve performance and successfully train difficult GAN architectures</a:t>
            </a:r>
            <a:endParaRPr lang="zh-CN" altLang="en-US" sz="1800" dirty="0">
              <a:solidFill>
                <a:srgbClr val="008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900" y="2799891"/>
            <a:ext cx="752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we think our work opens the path for strong modeling performance on large-scale image datasets and language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0900" y="4114481"/>
            <a:ext cx="82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it might stabilize training by encouraging the discriminator to learn smoother decision boundaries</a:t>
            </a:r>
            <a:endParaRPr lang="zh-CN" alt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  <a:latin typeface="Times New Roman" panose="02020603050405020304" pitchFamily="18" charset="0"/>
              </a:rPr>
              <a:t>Bibliography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Wasserstein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Improved Training of Wasserstein GANs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aa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0"/>
            <a:ext cx="5148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1149304191572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1149304138873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11493040415588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1149304047562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11493040601056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11601511442135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9"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LS9V040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3563888" y="1818635"/>
            <a:ext cx="2353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4000" dirty="0" smtClean="0"/>
              <a:t>Thanks</a:t>
            </a:r>
            <a:r>
              <a:rPr lang="zh-CN" altLang="en-US" sz="4000" dirty="0" smtClean="0"/>
              <a:t>！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63" presetClass="path" presetSubtype="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6.28466E-7 L 1.25642 -6.28466E-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2.12569E-6 L 1.25659 -2.12569E-6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54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6007 0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63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  <a:latin typeface="Times New Roman" panose="02020603050405020304" pitchFamily="18" charset="0"/>
              </a:rPr>
              <a:t>Outline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719572" y="1484784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Introduction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 Optimal WGAN critic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III. Improved Wasserstein GAN</a:t>
            </a: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IV. Results</a:t>
            </a: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V.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Introduction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6934" y="1481297"/>
            <a:ext cx="10505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GAN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629" y="5084801"/>
            <a:ext cx="3800000" cy="3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65" y="1984469"/>
            <a:ext cx="6670127" cy="416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2837127"/>
            <a:ext cx="6733333" cy="16857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17395" y="5022060"/>
            <a:ext cx="91102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</a:rPr>
              <a:t>Min:</a:t>
            </a:r>
            <a:endParaRPr lang="en-US" altLang="zh-CN" sz="1800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4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Introduction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107286"/>
            <a:ext cx="388843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Wasserstein GAN</a:t>
            </a:r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791" y="3772101"/>
            <a:ext cx="3390131" cy="6057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992" y="4884608"/>
            <a:ext cx="2952328" cy="451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380" y="1770796"/>
            <a:ext cx="3949765" cy="590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28" y="2742529"/>
            <a:ext cx="4516258" cy="7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Introduction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7524" y="1137784"/>
            <a:ext cx="388843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Wasserstein GAN</a:t>
            </a: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13" y="1916832"/>
            <a:ext cx="739466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5472782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Optimal WGAN critic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51" y="1382356"/>
            <a:ext cx="7323809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1088740"/>
            <a:ext cx="54726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Difficulties with weight constraints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5472782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Optimal WGAN critic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1808820"/>
            <a:ext cx="7832034" cy="2524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5472782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Optimal WGAN critic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088740"/>
            <a:ext cx="54726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Difficulties with weight constraints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13374"/>
            <a:ext cx="743809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1088740"/>
            <a:ext cx="54726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Difficulties with weight constraints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5472782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Optimal WGAN critic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50620"/>
            <a:ext cx="7419048" cy="12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13" y="2960144"/>
            <a:ext cx="7333333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</TotalTime>
  <Pages>0</Pages>
  <Words>249</Words>
  <Characters>0</Characters>
  <Application>Microsoft Office PowerPoint</Application>
  <DocSecurity>0</DocSecurity>
  <PresentationFormat>全屏显示(4:3)</PresentationFormat>
  <Lines>0</Lines>
  <Paragraphs>57</Paragraphs>
  <Slides>17</Slides>
  <Notes>17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Times New Roman</vt:lpstr>
      <vt:lpstr>中国发展论坛张杰校长报告070930</vt:lpstr>
      <vt:lpstr>1_中国发展论坛张杰校长报告070930</vt:lpstr>
      <vt:lpstr> (April26, 2017)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sjtu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加强研究型大学建设，提升高校国际竞争力  ——中国发展论坛上海交通大学校长的发言</dc:title>
  <dc:subject/>
  <dc:creator>hanqi</dc:creator>
  <cp:keywords/>
  <dc:description/>
  <cp:lastModifiedBy>jianlin cheng</cp:lastModifiedBy>
  <cp:revision>3127</cp:revision>
  <cp:lastPrinted>1601-01-01T00:00:00Z</cp:lastPrinted>
  <dcterms:created xsi:type="dcterms:W3CDTF">2007-10-04T06:04:40Z</dcterms:created>
  <dcterms:modified xsi:type="dcterms:W3CDTF">2017-04-26T07:15:10Z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2052-6.6.0.2699</vt:lpwstr>
  </property>
</Properties>
</file>