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71" r:id="rId2"/>
  </p:sldMasterIdLst>
  <p:notesMasterIdLst>
    <p:notesMasterId r:id="rId20"/>
  </p:notesMasterIdLst>
  <p:sldIdLst>
    <p:sldId id="335" r:id="rId3"/>
    <p:sldId id="945" r:id="rId4"/>
    <p:sldId id="948" r:id="rId5"/>
    <p:sldId id="962" r:id="rId6"/>
    <p:sldId id="954" r:id="rId7"/>
    <p:sldId id="958" r:id="rId8"/>
    <p:sldId id="964" r:id="rId9"/>
    <p:sldId id="963" r:id="rId10"/>
    <p:sldId id="969" r:id="rId11"/>
    <p:sldId id="968" r:id="rId12"/>
    <p:sldId id="970" r:id="rId13"/>
    <p:sldId id="959" r:id="rId14"/>
    <p:sldId id="961" r:id="rId15"/>
    <p:sldId id="965" r:id="rId16"/>
    <p:sldId id="966" r:id="rId17"/>
    <p:sldId id="946" r:id="rId18"/>
    <p:sldId id="884" r:id="rId19"/>
  </p:sldIdLst>
  <p:sldSz cx="9144000" cy="6858000" type="screen4x3"/>
  <p:notesSz cx="9144000" cy="6858000"/>
  <p:defaultTex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935">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a:srgbClr val="133984"/>
    <a:srgbClr val="A50021"/>
    <a:srgbClr val="000066"/>
    <a:srgbClr val="97FFFF"/>
    <a:srgbClr val="2CA9D1"/>
    <a:srgbClr val="33CCFF"/>
    <a:srgbClr val="E50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322" autoAdjust="0"/>
  </p:normalViewPr>
  <p:slideViewPr>
    <p:cSldViewPr>
      <p:cViewPr>
        <p:scale>
          <a:sx n="100" d="100"/>
          <a:sy n="100" d="100"/>
        </p:scale>
        <p:origin x="498" y="-258"/>
      </p:cViewPr>
      <p:guideLst>
        <p:guide orient="horz" pos="935"/>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pitchFamily="34"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pPr>
              <a:defRPr/>
            </a:pPr>
            <a:fld id="{C9E4051E-B678-4D7D-A141-43244EE95C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2</a:t>
            </a:fld>
            <a:endParaRPr lang="en-US" altLang="zh-CN"/>
          </a:p>
        </p:txBody>
      </p:sp>
    </p:spTree>
    <p:extLst>
      <p:ext uri="{BB962C8B-B14F-4D97-AF65-F5344CB8AC3E}">
        <p14:creationId xmlns:p14="http://schemas.microsoft.com/office/powerpoint/2010/main" val="220297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首先看一个问题，如何很好的或者说比较完美的把一个高维空间的数据映射到低维空间，我们可以理解为映射能够很好地保留每个点的领域点。</a:t>
            </a:r>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3</a:t>
            </a:fld>
            <a:endParaRPr lang="en-US" altLang="zh-CN"/>
          </a:p>
        </p:txBody>
      </p:sp>
    </p:spTree>
    <p:extLst>
      <p:ext uri="{BB962C8B-B14F-4D97-AF65-F5344CB8AC3E}">
        <p14:creationId xmlns:p14="http://schemas.microsoft.com/office/powerpoint/2010/main" val="2597403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pitchFamily="34" charset="0"/>
                <a:ea typeface="宋体" pitchFamily="2" charset="-122"/>
                <a:cs typeface="+mn-cs"/>
              </a:rPr>
              <a:t>SNE</a:t>
            </a:r>
            <a:r>
              <a:rPr lang="zh-CN" altLang="en-US" sz="1200" b="0" i="0" u="none" strike="noStrike" kern="1200" baseline="0" dirty="0" smtClean="0">
                <a:solidFill>
                  <a:schemeClr val="tx1"/>
                </a:solidFill>
                <a:latin typeface="Arial" pitchFamily="34" charset="0"/>
                <a:ea typeface="宋体" pitchFamily="2" charset="-122"/>
                <a:cs typeface="+mn-cs"/>
              </a:rPr>
              <a:t>的目的是找到一个低维的数据表示能够最小化</a:t>
            </a:r>
            <a:r>
              <a:rPr lang="en-US" altLang="zh-CN" sz="1200" b="0" i="0" u="none" strike="noStrike" kern="1200" baseline="0" dirty="0" err="1" smtClean="0">
                <a:solidFill>
                  <a:schemeClr val="tx1"/>
                </a:solidFill>
                <a:latin typeface="Arial" pitchFamily="34" charset="0"/>
                <a:ea typeface="宋体" pitchFamily="2" charset="-122"/>
                <a:cs typeface="+mn-cs"/>
              </a:rPr>
              <a:t>pij</a:t>
            </a:r>
            <a:r>
              <a:rPr lang="zh-CN" altLang="en-US" sz="1200" b="0" i="0" u="none" strike="noStrike" kern="1200" baseline="0" dirty="0" smtClean="0">
                <a:solidFill>
                  <a:schemeClr val="tx1"/>
                </a:solidFill>
                <a:latin typeface="Arial" pitchFamily="34" charset="0"/>
                <a:ea typeface="宋体" pitchFamily="2" charset="-122"/>
                <a:cs typeface="+mn-cs"/>
              </a:rPr>
              <a:t>和</a:t>
            </a:r>
            <a:r>
              <a:rPr lang="en-US" altLang="zh-CN" sz="1200" b="0" i="0" u="none" strike="noStrike" kern="1200" baseline="0" dirty="0" err="1" smtClean="0">
                <a:solidFill>
                  <a:schemeClr val="tx1"/>
                </a:solidFill>
                <a:latin typeface="Arial" pitchFamily="34" charset="0"/>
                <a:ea typeface="宋体" pitchFamily="2" charset="-122"/>
                <a:cs typeface="+mn-cs"/>
              </a:rPr>
              <a:t>qij</a:t>
            </a:r>
            <a:r>
              <a:rPr lang="zh-CN" altLang="en-US" sz="1200" b="0" i="0" u="none" strike="noStrike" kern="1200" baseline="0" dirty="0" smtClean="0">
                <a:solidFill>
                  <a:schemeClr val="tx1"/>
                </a:solidFill>
                <a:latin typeface="Arial" pitchFamily="34" charset="0"/>
                <a:ea typeface="宋体" pitchFamily="2" charset="-122"/>
                <a:cs typeface="+mn-cs"/>
              </a:rPr>
              <a:t>之间的差异，通常的方法就是计算</a:t>
            </a:r>
            <a:r>
              <a:rPr lang="en-US" altLang="zh-CN" sz="1200" b="0" i="0" u="none" strike="noStrike" kern="1200" baseline="0" dirty="0" smtClean="0">
                <a:solidFill>
                  <a:schemeClr val="tx1"/>
                </a:solidFill>
                <a:latin typeface="Arial" pitchFamily="34" charset="0"/>
                <a:ea typeface="宋体" pitchFamily="2" charset="-122"/>
                <a:cs typeface="+mn-cs"/>
              </a:rPr>
              <a:t>p</a:t>
            </a:r>
            <a:r>
              <a:rPr lang="zh-CN" altLang="en-US" sz="1200" b="0" i="0" u="none" strike="noStrike" kern="1200" baseline="0" dirty="0" smtClean="0">
                <a:solidFill>
                  <a:schemeClr val="tx1"/>
                </a:solidFill>
                <a:latin typeface="Arial" pitchFamily="34" charset="0"/>
                <a:ea typeface="宋体" pitchFamily="2" charset="-122"/>
                <a:cs typeface="+mn-cs"/>
              </a:rPr>
              <a:t>和</a:t>
            </a:r>
            <a:r>
              <a:rPr lang="en-US" altLang="zh-CN" sz="1200" b="0" i="0" u="none" strike="noStrike" kern="1200" baseline="0" dirty="0" smtClean="0">
                <a:solidFill>
                  <a:schemeClr val="tx1"/>
                </a:solidFill>
                <a:latin typeface="Arial" pitchFamily="34" charset="0"/>
                <a:ea typeface="宋体" pitchFamily="2" charset="-122"/>
                <a:cs typeface="+mn-cs"/>
              </a:rPr>
              <a:t>q</a:t>
            </a:r>
            <a:r>
              <a:rPr lang="zh-CN" altLang="en-US" sz="1200" b="0" i="0" u="none" strike="noStrike" kern="1200" baseline="0" dirty="0" smtClean="0">
                <a:solidFill>
                  <a:schemeClr val="tx1"/>
                </a:solidFill>
                <a:latin typeface="Arial" pitchFamily="34" charset="0"/>
                <a:ea typeface="宋体" pitchFamily="2" charset="-122"/>
                <a:cs typeface="+mn-cs"/>
              </a:rPr>
              <a:t>之间的</a:t>
            </a:r>
            <a:r>
              <a:rPr lang="en-US" altLang="zh-CN" sz="1200" b="0" i="0" u="none" strike="noStrike" kern="1200" baseline="0" dirty="0" smtClean="0">
                <a:solidFill>
                  <a:schemeClr val="tx1"/>
                </a:solidFill>
                <a:latin typeface="Arial" pitchFamily="34" charset="0"/>
                <a:ea typeface="宋体" pitchFamily="2" charset="-122"/>
                <a:cs typeface="+mn-cs"/>
              </a:rPr>
              <a:t>kl</a:t>
            </a:r>
            <a:r>
              <a:rPr lang="zh-CN" altLang="en-US" sz="1200" b="0" i="0" u="none" strike="noStrike" kern="1200" baseline="0" dirty="0" smtClean="0">
                <a:solidFill>
                  <a:schemeClr val="tx1"/>
                </a:solidFill>
                <a:latin typeface="Arial" pitchFamily="34" charset="0"/>
                <a:ea typeface="宋体" pitchFamily="2" charset="-122"/>
                <a:cs typeface="+mn-cs"/>
              </a:rPr>
              <a:t>散度。</a:t>
            </a:r>
            <a:endParaRPr lang="en-US" altLang="zh-CN" sz="1200" b="0" i="0" u="none" strike="noStrike" kern="1200" baseline="0" dirty="0" smtClean="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4</a:t>
            </a:fld>
            <a:endParaRPr lang="en-US" altLang="zh-CN"/>
          </a:p>
        </p:txBody>
      </p:sp>
    </p:spTree>
    <p:extLst>
      <p:ext uri="{BB962C8B-B14F-4D97-AF65-F5344CB8AC3E}">
        <p14:creationId xmlns:p14="http://schemas.microsoft.com/office/powerpoint/2010/main" val="254910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5</a:t>
            </a:fld>
            <a:endParaRPr lang="en-US" altLang="zh-CN"/>
          </a:p>
        </p:txBody>
      </p:sp>
    </p:spTree>
    <p:extLst>
      <p:ext uri="{BB962C8B-B14F-4D97-AF65-F5344CB8AC3E}">
        <p14:creationId xmlns:p14="http://schemas.microsoft.com/office/powerpoint/2010/main" val="153510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为什么选</a:t>
            </a:r>
            <a:r>
              <a:rPr lang="en-US" altLang="zh-CN" dirty="0" smtClean="0"/>
              <a:t>t</a:t>
            </a:r>
            <a:r>
              <a:rPr lang="zh-CN" altLang="en-US" dirty="0" smtClean="0"/>
              <a:t>分布呢？</a:t>
            </a:r>
            <a:r>
              <a:rPr lang="en-US" altLang="zh-CN" dirty="0" smtClean="0"/>
              <a:t>t-SNE</a:t>
            </a:r>
            <a:r>
              <a:rPr lang="zh-CN" altLang="en-US" dirty="0" smtClean="0"/>
              <a:t>能够让那些在高维中不相似的点，也就是在高维中隔得比较远的点在低维中能够隔的更远。</a:t>
            </a:r>
            <a:endParaRPr lang="en-US" altLang="zh-CN" dirty="0" smtClean="0"/>
          </a:p>
          <a:p>
            <a:r>
              <a:rPr lang="zh-CN" altLang="en-US" dirty="0" smtClean="0"/>
              <a:t>所以相同概率下的两个点在</a:t>
            </a:r>
            <a:r>
              <a:rPr lang="en-US" altLang="zh-CN" dirty="0" smtClean="0"/>
              <a:t>t</a:t>
            </a:r>
            <a:r>
              <a:rPr lang="zh-CN" altLang="en-US" dirty="0" smtClean="0"/>
              <a:t>分布下的距离比在高斯分布下的距离大。。</a:t>
            </a:r>
            <a:endParaRPr lang="en-US" altLang="zh-CN" dirty="0" smtClean="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6</a:t>
            </a:fld>
            <a:endParaRPr lang="en-US" altLang="zh-CN"/>
          </a:p>
        </p:txBody>
      </p:sp>
    </p:spTree>
    <p:extLst>
      <p:ext uri="{BB962C8B-B14F-4D97-AF65-F5344CB8AC3E}">
        <p14:creationId xmlns:p14="http://schemas.microsoft.com/office/powerpoint/2010/main" val="137993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个点的话，就需要考虑</a:t>
            </a:r>
            <a:r>
              <a:rPr lang="en-US" altLang="zh-CN" dirty="0" smtClean="0"/>
              <a:t>n</a:t>
            </a:r>
            <a:r>
              <a:rPr lang="zh-CN" altLang="en-US" dirty="0" smtClean="0"/>
              <a:t>的平方个点之间的关系，梯度计算就会比较复杂。</a:t>
            </a:r>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12</a:t>
            </a:fld>
            <a:endParaRPr lang="en-US" altLang="zh-CN"/>
          </a:p>
        </p:txBody>
      </p:sp>
    </p:spTree>
    <p:extLst>
      <p:ext uri="{BB962C8B-B14F-4D97-AF65-F5344CB8AC3E}">
        <p14:creationId xmlns:p14="http://schemas.microsoft.com/office/powerpoint/2010/main" val="170361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14</a:t>
            </a:fld>
            <a:endParaRPr lang="en-US" altLang="zh-CN"/>
          </a:p>
        </p:txBody>
      </p:sp>
    </p:spTree>
    <p:extLst>
      <p:ext uri="{BB962C8B-B14F-4D97-AF65-F5344CB8AC3E}">
        <p14:creationId xmlns:p14="http://schemas.microsoft.com/office/powerpoint/2010/main" val="53455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16</a:t>
            </a:fld>
            <a:endParaRPr lang="en-US" altLang="zh-CN"/>
          </a:p>
        </p:txBody>
      </p:sp>
    </p:spTree>
    <p:extLst>
      <p:ext uri="{BB962C8B-B14F-4D97-AF65-F5344CB8AC3E}">
        <p14:creationId xmlns:p14="http://schemas.microsoft.com/office/powerpoint/2010/main" val="20640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xfrm>
            <a:off x="1219200" y="3257550"/>
            <a:ext cx="6705600"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3077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601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9166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29325" cy="59166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5307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721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50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0653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650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9115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77618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050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888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9341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05688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2764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9166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29325" cy="59166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071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533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481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826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529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445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3017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8612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468313" y="1125538"/>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pic>
        <p:nvPicPr>
          <p:cNvPr id="1027" name="Picture 8" descr="红色系校徽标准版"/>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15240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ctr" rtl="0" eaLnBrk="0" fontAlgn="base" hangingPunct="0">
        <a:spcBef>
          <a:spcPct val="0"/>
        </a:spcBef>
        <a:spcAft>
          <a:spcPct val="0"/>
        </a:spcAft>
        <a:defRPr sz="3200" b="1">
          <a:solidFill>
            <a:srgbClr val="002060"/>
          </a:solidFill>
          <a:latin typeface="+mj-lt"/>
          <a:ea typeface="+mj-ea"/>
          <a:cs typeface="+mj-cs"/>
        </a:defRPr>
      </a:lvl1pPr>
      <a:lvl2pPr algn="ctr" rtl="0" eaLnBrk="0" fontAlgn="base" hangingPunct="0">
        <a:spcBef>
          <a:spcPct val="0"/>
        </a:spcBef>
        <a:spcAft>
          <a:spcPct val="0"/>
        </a:spcAft>
        <a:defRPr sz="3200" b="1">
          <a:solidFill>
            <a:srgbClr val="002060"/>
          </a:solidFill>
          <a:latin typeface="黑体" pitchFamily="2" charset="-122"/>
          <a:ea typeface="黑体" pitchFamily="2" charset="-122"/>
        </a:defRPr>
      </a:lvl2pPr>
      <a:lvl3pPr algn="ctr" rtl="0" eaLnBrk="0" fontAlgn="base" hangingPunct="0">
        <a:spcBef>
          <a:spcPct val="0"/>
        </a:spcBef>
        <a:spcAft>
          <a:spcPct val="0"/>
        </a:spcAft>
        <a:defRPr sz="3200" b="1">
          <a:solidFill>
            <a:srgbClr val="002060"/>
          </a:solidFill>
          <a:latin typeface="黑体" pitchFamily="2" charset="-122"/>
          <a:ea typeface="黑体" pitchFamily="2" charset="-122"/>
        </a:defRPr>
      </a:lvl3pPr>
      <a:lvl4pPr algn="ctr" rtl="0" eaLnBrk="0" fontAlgn="base" hangingPunct="0">
        <a:spcBef>
          <a:spcPct val="0"/>
        </a:spcBef>
        <a:spcAft>
          <a:spcPct val="0"/>
        </a:spcAft>
        <a:defRPr sz="3200" b="1">
          <a:solidFill>
            <a:srgbClr val="002060"/>
          </a:solidFill>
          <a:latin typeface="黑体" pitchFamily="2" charset="-122"/>
          <a:ea typeface="黑体" pitchFamily="2" charset="-122"/>
        </a:defRPr>
      </a:lvl4pPr>
      <a:lvl5pPr algn="ctr" rtl="0" eaLnBrk="0" fontAlgn="base" hangingPunct="0">
        <a:spcBef>
          <a:spcPct val="0"/>
        </a:spcBef>
        <a:spcAft>
          <a:spcPct val="0"/>
        </a:spcAft>
        <a:defRPr sz="3200" b="1">
          <a:solidFill>
            <a:srgbClr val="002060"/>
          </a:solidFill>
          <a:latin typeface="黑体" pitchFamily="2" charset="-122"/>
          <a:ea typeface="黑体" pitchFamily="2" charset="-122"/>
        </a:defRPr>
      </a:lvl5pPr>
      <a:lvl6pPr marL="457200" algn="ctr" rtl="0" eaLnBrk="0" fontAlgn="base" hangingPunct="0">
        <a:spcBef>
          <a:spcPct val="0"/>
        </a:spcBef>
        <a:spcAft>
          <a:spcPct val="0"/>
        </a:spcAft>
        <a:defRPr sz="3200" b="1">
          <a:solidFill>
            <a:srgbClr val="002060"/>
          </a:solidFill>
          <a:latin typeface="黑体" pitchFamily="2" charset="-122"/>
          <a:ea typeface="黑体" pitchFamily="2" charset="-122"/>
        </a:defRPr>
      </a:lvl6pPr>
      <a:lvl7pPr marL="914400" algn="ctr" rtl="0" eaLnBrk="0" fontAlgn="base" hangingPunct="0">
        <a:spcBef>
          <a:spcPct val="0"/>
        </a:spcBef>
        <a:spcAft>
          <a:spcPct val="0"/>
        </a:spcAft>
        <a:defRPr sz="3200" b="1">
          <a:solidFill>
            <a:srgbClr val="002060"/>
          </a:solidFill>
          <a:latin typeface="黑体" pitchFamily="2" charset="-122"/>
          <a:ea typeface="黑体" pitchFamily="2" charset="-122"/>
        </a:defRPr>
      </a:lvl7pPr>
      <a:lvl8pPr marL="1371600" algn="ctr" rtl="0" eaLnBrk="0" fontAlgn="base" hangingPunct="0">
        <a:spcBef>
          <a:spcPct val="0"/>
        </a:spcBef>
        <a:spcAft>
          <a:spcPct val="0"/>
        </a:spcAft>
        <a:defRPr sz="3200" b="1">
          <a:solidFill>
            <a:srgbClr val="002060"/>
          </a:solidFill>
          <a:latin typeface="黑体" pitchFamily="2" charset="-122"/>
          <a:ea typeface="黑体" pitchFamily="2" charset="-122"/>
        </a:defRPr>
      </a:lvl8pPr>
      <a:lvl9pPr marL="1828800" algn="ctr" rtl="0" eaLnBrk="0" fontAlgn="base" hangingPunct="0">
        <a:spcBef>
          <a:spcPct val="0"/>
        </a:spcBef>
        <a:spcAft>
          <a:spcPct val="0"/>
        </a:spcAft>
        <a:defRPr sz="3200" b="1">
          <a:solidFill>
            <a:srgbClr val="002060"/>
          </a:solidFill>
          <a:latin typeface="黑体" pitchFamily="2" charset="-122"/>
          <a:ea typeface="黑体"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Arial" pitchFamily="34" charset="0"/>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955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图片 3" descr="蓝色系校徽标准版.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9950" y="1279525"/>
            <a:ext cx="48641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1" descr="红色系校徽展开式.png"/>
          <p:cNvPicPr>
            <a:picLocks noChangeAspect="1" noChangeArrowheads="1"/>
          </p:cNvPicPr>
          <p:nvPr/>
        </p:nvPicPr>
        <p:blipFill>
          <a:blip r:embed="rId14">
            <a:extLst>
              <a:ext uri="{28A0092B-C50C-407E-A947-70E740481C1C}">
                <a14:useLocalDpi xmlns:a14="http://schemas.microsoft.com/office/drawing/2010/main" val="0"/>
              </a:ext>
            </a:extLst>
          </a:blip>
          <a:srcRect b="-2881"/>
          <a:stretch>
            <a:fillRect/>
          </a:stretch>
        </p:blipFill>
        <p:spPr bwMode="auto">
          <a:xfrm>
            <a:off x="1042988" y="152400"/>
            <a:ext cx="21018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 name="Group 4"/>
          <p:cNvGrpSpPr>
            <a:grpSpLocks/>
          </p:cNvGrpSpPr>
          <p:nvPr/>
        </p:nvGrpSpPr>
        <p:grpSpPr bwMode="auto">
          <a:xfrm>
            <a:off x="6240463" y="193675"/>
            <a:ext cx="2903537" cy="625475"/>
            <a:chOff x="0" y="0"/>
            <a:chExt cx="2902937" cy="625068"/>
          </a:xfrm>
        </p:grpSpPr>
        <p:pic>
          <p:nvPicPr>
            <p:cNvPr id="2055" name="Picture 2"/>
            <p:cNvPicPr>
              <a:picLocks noChangeAspect="1" noChangeArrowheads="1"/>
            </p:cNvPicPr>
            <p:nvPr userDrawn="1"/>
          </p:nvPicPr>
          <p:blipFill>
            <a:blip r:embed="rId15">
              <a:grayscl/>
              <a:extLst>
                <a:ext uri="{28A0092B-C50C-407E-A947-70E740481C1C}">
                  <a14:useLocalDpi xmlns:a14="http://schemas.microsoft.com/office/drawing/2010/main" val="0"/>
                </a:ext>
              </a:extLst>
            </a:blip>
            <a:srcRect/>
            <a:stretch>
              <a:fillRect/>
            </a:stretch>
          </p:blipFill>
          <p:spPr bwMode="auto">
            <a:xfrm>
              <a:off x="4761" y="0"/>
              <a:ext cx="1439565" cy="487046"/>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453850" y="1587"/>
              <a:ext cx="1439564" cy="479113"/>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7" name="Group 7"/>
            <p:cNvGrpSpPr>
              <a:grpSpLocks/>
            </p:cNvGrpSpPr>
            <p:nvPr userDrawn="1"/>
          </p:nvGrpSpPr>
          <p:grpSpPr bwMode="auto">
            <a:xfrm>
              <a:off x="0" y="480700"/>
              <a:ext cx="2902937" cy="144368"/>
              <a:chOff x="0" y="0"/>
              <a:chExt cx="2902937" cy="144368"/>
            </a:xfrm>
          </p:grpSpPr>
          <p:sp>
            <p:nvSpPr>
              <p:cNvPr id="2058" name="Text Box 15"/>
              <p:cNvSpPr txBox="1">
                <a:spLocks noChangeArrowheads="1"/>
              </p:cNvSpPr>
              <p:nvPr userDrawn="1"/>
            </p:nvSpPr>
            <p:spPr bwMode="auto">
              <a:xfrm>
                <a:off x="0"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1896</a:t>
                </a:r>
              </a:p>
            </p:txBody>
          </p:sp>
          <p:sp>
            <p:nvSpPr>
              <p:cNvPr id="2059" name="Text Box 16"/>
              <p:cNvSpPr txBox="1">
                <a:spLocks noChangeArrowheads="1"/>
              </p:cNvSpPr>
              <p:nvPr userDrawn="1"/>
            </p:nvSpPr>
            <p:spPr bwMode="auto">
              <a:xfrm>
                <a:off x="722163"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1920</a:t>
                </a:r>
              </a:p>
            </p:txBody>
          </p:sp>
          <p:sp>
            <p:nvSpPr>
              <p:cNvPr id="2060" name="Text Box 17"/>
              <p:cNvSpPr txBox="1">
                <a:spLocks noChangeArrowheads="1"/>
              </p:cNvSpPr>
              <p:nvPr userDrawn="1"/>
            </p:nvSpPr>
            <p:spPr bwMode="auto">
              <a:xfrm>
                <a:off x="1449087"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1987</a:t>
                </a:r>
              </a:p>
            </p:txBody>
          </p:sp>
          <p:sp>
            <p:nvSpPr>
              <p:cNvPr id="2061" name="Text Box 18"/>
              <p:cNvSpPr txBox="1">
                <a:spLocks noChangeArrowheads="1"/>
              </p:cNvSpPr>
              <p:nvPr userDrawn="1"/>
            </p:nvSpPr>
            <p:spPr bwMode="auto">
              <a:xfrm>
                <a:off x="2176012"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2006</a:t>
                </a:r>
              </a:p>
            </p:txBody>
          </p:sp>
        </p:grpSp>
      </p:grpSp>
      <p:pic>
        <p:nvPicPr>
          <p:cNvPr id="2053" name="Picture 25" descr="红色系校徽标准版"/>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388" y="15240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5"/>
          <p:cNvSpPr>
            <a:spLocks noGrp="1" noChangeArrowheads="1"/>
          </p:cNvSpPr>
          <p:nvPr>
            <p:ph type="body" idx="1"/>
          </p:nvPr>
        </p:nvSpPr>
        <p:spPr bwMode="auto">
          <a:xfrm>
            <a:off x="468313" y="1125538"/>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xStyles>
    <p:titleStyle>
      <a:lvl1pPr algn="ctr" rtl="0" eaLnBrk="0" fontAlgn="base" hangingPunct="0">
        <a:spcBef>
          <a:spcPct val="0"/>
        </a:spcBef>
        <a:spcAft>
          <a:spcPct val="0"/>
        </a:spcAft>
        <a:defRPr sz="3200" b="1">
          <a:solidFill>
            <a:srgbClr val="002060"/>
          </a:solidFill>
          <a:latin typeface="+mj-lt"/>
          <a:ea typeface="+mj-ea"/>
          <a:cs typeface="+mj-cs"/>
        </a:defRPr>
      </a:lvl1pPr>
      <a:lvl2pPr algn="ctr" rtl="0" eaLnBrk="0" fontAlgn="base" hangingPunct="0">
        <a:spcBef>
          <a:spcPct val="0"/>
        </a:spcBef>
        <a:spcAft>
          <a:spcPct val="0"/>
        </a:spcAft>
        <a:defRPr sz="3200" b="1">
          <a:solidFill>
            <a:srgbClr val="002060"/>
          </a:solidFill>
          <a:latin typeface="黑体" pitchFamily="2" charset="-122"/>
          <a:ea typeface="黑体" pitchFamily="2" charset="-122"/>
        </a:defRPr>
      </a:lvl2pPr>
      <a:lvl3pPr algn="ctr" rtl="0" eaLnBrk="0" fontAlgn="base" hangingPunct="0">
        <a:spcBef>
          <a:spcPct val="0"/>
        </a:spcBef>
        <a:spcAft>
          <a:spcPct val="0"/>
        </a:spcAft>
        <a:defRPr sz="3200" b="1">
          <a:solidFill>
            <a:srgbClr val="002060"/>
          </a:solidFill>
          <a:latin typeface="黑体" pitchFamily="2" charset="-122"/>
          <a:ea typeface="黑体" pitchFamily="2" charset="-122"/>
        </a:defRPr>
      </a:lvl3pPr>
      <a:lvl4pPr algn="ctr" rtl="0" eaLnBrk="0" fontAlgn="base" hangingPunct="0">
        <a:spcBef>
          <a:spcPct val="0"/>
        </a:spcBef>
        <a:spcAft>
          <a:spcPct val="0"/>
        </a:spcAft>
        <a:defRPr sz="3200" b="1">
          <a:solidFill>
            <a:srgbClr val="002060"/>
          </a:solidFill>
          <a:latin typeface="黑体" pitchFamily="2" charset="-122"/>
          <a:ea typeface="黑体" pitchFamily="2" charset="-122"/>
        </a:defRPr>
      </a:lvl4pPr>
      <a:lvl5pPr algn="ctr" rtl="0" eaLnBrk="0" fontAlgn="base" hangingPunct="0">
        <a:spcBef>
          <a:spcPct val="0"/>
        </a:spcBef>
        <a:spcAft>
          <a:spcPct val="0"/>
        </a:spcAft>
        <a:defRPr sz="3200" b="1">
          <a:solidFill>
            <a:srgbClr val="002060"/>
          </a:solidFill>
          <a:latin typeface="黑体" pitchFamily="2" charset="-122"/>
          <a:ea typeface="黑体" pitchFamily="2" charset="-122"/>
        </a:defRPr>
      </a:lvl5pPr>
      <a:lvl6pPr marL="457200" algn="ctr" rtl="0" eaLnBrk="0" fontAlgn="base" hangingPunct="0">
        <a:spcBef>
          <a:spcPct val="0"/>
        </a:spcBef>
        <a:spcAft>
          <a:spcPct val="0"/>
        </a:spcAft>
        <a:defRPr sz="3200" b="1">
          <a:solidFill>
            <a:srgbClr val="002060"/>
          </a:solidFill>
          <a:latin typeface="黑体" pitchFamily="2" charset="-122"/>
          <a:ea typeface="黑体" pitchFamily="2" charset="-122"/>
        </a:defRPr>
      </a:lvl6pPr>
      <a:lvl7pPr marL="914400" algn="ctr" rtl="0" eaLnBrk="0" fontAlgn="base" hangingPunct="0">
        <a:spcBef>
          <a:spcPct val="0"/>
        </a:spcBef>
        <a:spcAft>
          <a:spcPct val="0"/>
        </a:spcAft>
        <a:defRPr sz="3200" b="1">
          <a:solidFill>
            <a:srgbClr val="002060"/>
          </a:solidFill>
          <a:latin typeface="黑体" pitchFamily="2" charset="-122"/>
          <a:ea typeface="黑体" pitchFamily="2" charset="-122"/>
        </a:defRPr>
      </a:lvl7pPr>
      <a:lvl8pPr marL="1371600" algn="ctr" rtl="0" eaLnBrk="0" fontAlgn="base" hangingPunct="0">
        <a:spcBef>
          <a:spcPct val="0"/>
        </a:spcBef>
        <a:spcAft>
          <a:spcPct val="0"/>
        </a:spcAft>
        <a:defRPr sz="3200" b="1">
          <a:solidFill>
            <a:srgbClr val="002060"/>
          </a:solidFill>
          <a:latin typeface="黑体" pitchFamily="2" charset="-122"/>
          <a:ea typeface="黑体" pitchFamily="2" charset="-122"/>
        </a:defRPr>
      </a:lvl8pPr>
      <a:lvl9pPr marL="1828800" algn="ctr" rtl="0" eaLnBrk="0" fontAlgn="base" hangingPunct="0">
        <a:spcBef>
          <a:spcPct val="0"/>
        </a:spcBef>
        <a:spcAft>
          <a:spcPct val="0"/>
        </a:spcAft>
        <a:defRPr sz="3200" b="1">
          <a:solidFill>
            <a:srgbClr val="002060"/>
          </a:solidFill>
          <a:latin typeface="黑体" pitchFamily="2" charset="-122"/>
          <a:ea typeface="黑体"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8"/>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Arial" pitchFamily="34" charset="0"/>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955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3.jpeg"/><Relationship Id="rId11" Type="http://schemas.openxmlformats.org/officeDocument/2006/relationships/image" Target="../media/image38.jpeg"/><Relationship Id="rId5" Type="http://schemas.openxmlformats.org/officeDocument/2006/relationships/image" Target="../media/image32.jpe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685800" y="1671638"/>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36000" rIns="91440" bIns="45720" numCol="1" anchor="t" anchorCtr="1" compatLnSpc="1">
            <a:prstTxWarp prst="textNoShape">
              <a:avLst/>
            </a:prstTxWarp>
          </a:bodyPr>
          <a:lstStyle/>
          <a:p>
            <a:pPr eaLnBrk="1" hangingPunct="1">
              <a:lnSpc>
                <a:spcPct val="133000"/>
              </a:lnSpc>
            </a:pP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(Dec 21, </a:t>
            </a:r>
            <a:r>
              <a:rPr lang="en-US" altLang="zh-CN" sz="2400" dirty="0">
                <a:latin typeface="微软雅黑" panose="020B0503020204020204" pitchFamily="34" charset="-122"/>
                <a:ea typeface="微软雅黑" panose="020B0503020204020204" pitchFamily="34" charset="-122"/>
              </a:rPr>
              <a:t>2016)</a:t>
            </a:r>
            <a:endParaRPr lang="en-US" altLang="zh-CN" sz="3300" dirty="0">
              <a:solidFill>
                <a:srgbClr val="A50021"/>
              </a:solidFill>
              <a:latin typeface="微软雅黑" panose="020B0503020204020204" pitchFamily="34" charset="-122"/>
              <a:ea typeface="微软雅黑" panose="020B0503020204020204" pitchFamily="34" charset="-122"/>
            </a:endParaRPr>
          </a:p>
        </p:txBody>
      </p:sp>
      <p:sp>
        <p:nvSpPr>
          <p:cNvPr id="4099" name="副标题 1"/>
          <p:cNvSpPr>
            <a:spLocks noGrp="1"/>
          </p:cNvSpPr>
          <p:nvPr>
            <p:ph type="subTitle" idx="1"/>
          </p:nvPr>
        </p:nvSpPr>
        <p:spPr>
          <a:xfrm>
            <a:off x="1371600" y="4124325"/>
            <a:ext cx="6400800" cy="1752600"/>
          </a:xfrm>
        </p:spPr>
        <p:txBody>
          <a:bodyPr/>
          <a:lstStyle/>
          <a:p>
            <a:pPr>
              <a:lnSpc>
                <a:spcPct val="135000"/>
              </a:lnSpc>
            </a:pPr>
            <a:r>
              <a:rPr lang="en-US" altLang="zh-CN" dirty="0" smtClean="0">
                <a:solidFill>
                  <a:srgbClr val="A50021"/>
                </a:solidFill>
                <a:latin typeface="微软雅黑" panose="020B0503020204020204" pitchFamily="34" charset="-122"/>
                <a:ea typeface="微软雅黑" panose="020B0503020204020204" pitchFamily="34" charset="-122"/>
              </a:rPr>
              <a:t>Cheng Jianlin</a:t>
            </a:r>
            <a:endParaRPr lang="en-US" altLang="zh-CN" dirty="0">
              <a:solidFill>
                <a:srgbClr val="A50021"/>
              </a:solidFill>
              <a:latin typeface="微软雅黑" panose="020B0503020204020204" pitchFamily="34" charset="-122"/>
              <a:ea typeface="微软雅黑" panose="020B0503020204020204" pitchFamily="34" charset="-122"/>
            </a:endParaRPr>
          </a:p>
        </p:txBody>
      </p:sp>
      <p:sp>
        <p:nvSpPr>
          <p:cNvPr id="2" name="矩形 1"/>
          <p:cNvSpPr/>
          <p:nvPr/>
        </p:nvSpPr>
        <p:spPr>
          <a:xfrm>
            <a:off x="3239852" y="1671638"/>
            <a:ext cx="2268252" cy="584775"/>
          </a:xfrm>
          <a:prstGeom prst="rect">
            <a:avLst/>
          </a:prstGeom>
        </p:spPr>
        <p:txBody>
          <a:bodyPr wrap="square">
            <a:spAutoFit/>
          </a:bodyPr>
          <a:lstStyle/>
          <a:p>
            <a:pPr algn="ctr"/>
            <a:r>
              <a:rPr lang="en-US" altLang="zh-CN" sz="3200" dirty="0" smtClean="0">
                <a:solidFill>
                  <a:srgbClr val="C00000"/>
                </a:solidFill>
                <a:latin typeface="微软雅黑" panose="020B0503020204020204" pitchFamily="34" charset="-122"/>
                <a:ea typeface="微软雅黑" panose="020B0503020204020204" pitchFamily="34" charset="-122"/>
              </a:rPr>
              <a:t> T-SNE</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57175"/>
            <a:ext cx="7633022"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 t-Distributed </a:t>
            </a:r>
            <a:r>
              <a:rPr lang="en-US" altLang="zh-CN" dirty="0" smtClean="0">
                <a:latin typeface="Times New Roman" panose="02020603050405020304" pitchFamily="18" charset="0"/>
              </a:rPr>
              <a:t>SNE</a:t>
            </a:r>
            <a:endParaRPr lang="en-US" altLang="zh-CN" dirty="0" smtClean="0">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187450" y="1124744"/>
            <a:ext cx="6558282" cy="4932548"/>
          </a:xfrm>
          <a:prstGeom prst="rect">
            <a:avLst/>
          </a:prstGeom>
        </p:spPr>
      </p:pic>
    </p:spTree>
    <p:extLst>
      <p:ext uri="{BB962C8B-B14F-4D97-AF65-F5344CB8AC3E}">
        <p14:creationId xmlns:p14="http://schemas.microsoft.com/office/powerpoint/2010/main" val="765796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57175"/>
            <a:ext cx="7633022"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 t-Distributed </a:t>
            </a:r>
            <a:r>
              <a:rPr lang="en-US" altLang="zh-CN" dirty="0" smtClean="0">
                <a:latin typeface="Times New Roman" panose="02020603050405020304" pitchFamily="18" charset="0"/>
              </a:rPr>
              <a:t>SNE</a:t>
            </a:r>
            <a:endParaRPr lang="en-US" altLang="zh-CN" dirty="0" smtClean="0">
              <a:latin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079612" y="1268760"/>
            <a:ext cx="6463197" cy="4792188"/>
          </a:xfrm>
          <a:prstGeom prst="rect">
            <a:avLst/>
          </a:prstGeom>
        </p:spPr>
      </p:pic>
    </p:spTree>
    <p:extLst>
      <p:ext uri="{BB962C8B-B14F-4D97-AF65-F5344CB8AC3E}">
        <p14:creationId xmlns:p14="http://schemas.microsoft.com/office/powerpoint/2010/main" val="2513735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130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49" y="257175"/>
            <a:ext cx="7845363" cy="11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III. Accelerating t-SNE using Tree-Based </a:t>
            </a:r>
            <a:r>
              <a:rPr lang="en-US" altLang="zh-CN" dirty="0" smtClean="0">
                <a:latin typeface="Times New Roman" panose="02020603050405020304" pitchFamily="18" charset="0"/>
              </a:rPr>
              <a:t>Algorithms</a:t>
            </a:r>
            <a:endParaRPr lang="en-US" altLang="zh-CN" dirty="0">
              <a:latin typeface="Times New Roman" panose="02020603050405020304" pitchFamily="18" charset="0"/>
            </a:endParaRPr>
          </a:p>
        </p:txBody>
      </p:sp>
      <p:sp>
        <p:nvSpPr>
          <p:cNvPr id="8" name="矩形 7"/>
          <p:cNvSpPr/>
          <p:nvPr/>
        </p:nvSpPr>
        <p:spPr>
          <a:xfrm>
            <a:off x="503548" y="1496001"/>
            <a:ext cx="3649397"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a:t>
            </a:r>
            <a:r>
              <a:rPr lang="en-US" altLang="zh-CN" dirty="0" smtClean="0"/>
              <a:t>Gradient interpretation</a:t>
            </a:r>
            <a:r>
              <a:rPr lang="en-US" altLang="zh-CN" dirty="0" smtClean="0"/>
              <a:t>:</a:t>
            </a:r>
            <a:endParaRPr lang="en-US" altLang="zh-CN" dirty="0"/>
          </a:p>
        </p:txBody>
      </p:sp>
      <p:pic>
        <p:nvPicPr>
          <p:cNvPr id="9" name="图片 8"/>
          <p:cNvPicPr>
            <a:picLocks noChangeAspect="1"/>
          </p:cNvPicPr>
          <p:nvPr/>
        </p:nvPicPr>
        <p:blipFill>
          <a:blip r:embed="rId4"/>
          <a:stretch>
            <a:fillRect/>
          </a:stretch>
        </p:blipFill>
        <p:spPr>
          <a:xfrm>
            <a:off x="1943708" y="2043466"/>
            <a:ext cx="4896401" cy="748414"/>
          </a:xfrm>
          <a:prstGeom prst="rect">
            <a:avLst/>
          </a:prstGeom>
        </p:spPr>
      </p:pic>
      <p:pic>
        <p:nvPicPr>
          <p:cNvPr id="13" name="图片 12"/>
          <p:cNvPicPr>
            <a:picLocks noChangeAspect="1"/>
          </p:cNvPicPr>
          <p:nvPr/>
        </p:nvPicPr>
        <p:blipFill>
          <a:blip r:embed="rId5"/>
          <a:stretch>
            <a:fillRect/>
          </a:stretch>
        </p:blipFill>
        <p:spPr>
          <a:xfrm>
            <a:off x="1904537" y="2672916"/>
            <a:ext cx="5295238" cy="3523809"/>
          </a:xfrm>
          <a:prstGeom prst="rect">
            <a:avLst/>
          </a:prstGeom>
        </p:spPr>
      </p:pic>
    </p:spTree>
    <p:extLst>
      <p:ext uri="{BB962C8B-B14F-4D97-AF65-F5344CB8AC3E}">
        <p14:creationId xmlns:p14="http://schemas.microsoft.com/office/powerpoint/2010/main" val="3349049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black">
          <a:xfrm>
            <a:off x="1187450" y="257175"/>
            <a:ext cx="6732588" cy="11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III. </a:t>
            </a:r>
            <a:r>
              <a:rPr lang="en-US" altLang="zh-CN" dirty="0">
                <a:latin typeface="Times New Roman" panose="02020603050405020304" pitchFamily="18" charset="0"/>
              </a:rPr>
              <a:t>Accelerating t-SNE using Tree-Based </a:t>
            </a:r>
            <a:r>
              <a:rPr lang="en-US" altLang="zh-CN" dirty="0" smtClean="0">
                <a:latin typeface="Times New Roman" panose="02020603050405020304" pitchFamily="18" charset="0"/>
              </a:rPr>
              <a:t>Algorithms</a:t>
            </a:r>
            <a:endParaRPr lang="en-US" altLang="zh-CN" dirty="0">
              <a:latin typeface="Times New Roman" panose="02020603050405020304" pitchFamily="18" charset="0"/>
            </a:endParaRPr>
          </a:p>
        </p:txBody>
      </p:sp>
      <p:sp>
        <p:nvSpPr>
          <p:cNvPr id="8" name="矩形 7"/>
          <p:cNvSpPr/>
          <p:nvPr/>
        </p:nvSpPr>
        <p:spPr>
          <a:xfrm>
            <a:off x="287524" y="1547679"/>
            <a:ext cx="4056495"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·Barnes-Hut Approximation</a:t>
            </a:r>
            <a:endParaRPr lang="en-US" altLang="zh-CN" dirty="0"/>
          </a:p>
        </p:txBody>
      </p:sp>
      <p:sp>
        <p:nvSpPr>
          <p:cNvPr id="10" name="文本框 12"/>
          <p:cNvSpPr txBox="1"/>
          <p:nvPr/>
        </p:nvSpPr>
        <p:spPr>
          <a:xfrm>
            <a:off x="647564" y="2047169"/>
            <a:ext cx="8653327" cy="800219"/>
          </a:xfrm>
          <a:prstGeom prst="rect">
            <a:avLst/>
          </a:prstGeom>
          <a:noFill/>
        </p:spPr>
        <p:txBody>
          <a:bodyPr wrap="square" rtlCol="0">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sz="2300" dirty="0" smtClean="0">
                <a:solidFill>
                  <a:srgbClr val="008000"/>
                </a:solidFill>
              </a:rPr>
              <a:t>   --Many of the pairwise interactions between points are very similar</a:t>
            </a:r>
            <a:endParaRPr lang="zh-CN" altLang="en-US" sz="2300" dirty="0">
              <a:solidFill>
                <a:srgbClr val="008000"/>
              </a:solidFill>
            </a:endParaRPr>
          </a:p>
        </p:txBody>
      </p:sp>
      <p:pic>
        <p:nvPicPr>
          <p:cNvPr id="4" name="图片 3"/>
          <p:cNvPicPr>
            <a:picLocks noChangeAspect="1"/>
          </p:cNvPicPr>
          <p:nvPr/>
        </p:nvPicPr>
        <p:blipFill>
          <a:blip r:embed="rId3"/>
          <a:stretch>
            <a:fillRect/>
          </a:stretch>
        </p:blipFill>
        <p:spPr>
          <a:xfrm>
            <a:off x="448982" y="2869824"/>
            <a:ext cx="8209524" cy="371429"/>
          </a:xfrm>
          <a:prstGeom prst="rect">
            <a:avLst/>
          </a:prstGeom>
        </p:spPr>
      </p:pic>
      <p:pic>
        <p:nvPicPr>
          <p:cNvPr id="12" name="图片 11"/>
          <p:cNvPicPr>
            <a:picLocks noChangeAspect="1"/>
          </p:cNvPicPr>
          <p:nvPr/>
        </p:nvPicPr>
        <p:blipFill>
          <a:blip r:embed="rId4"/>
          <a:stretch>
            <a:fillRect/>
          </a:stretch>
        </p:blipFill>
        <p:spPr>
          <a:xfrm>
            <a:off x="2625946" y="3392996"/>
            <a:ext cx="3855595" cy="2565773"/>
          </a:xfrm>
          <a:prstGeom prst="rect">
            <a:avLst/>
          </a:prstGeom>
        </p:spPr>
      </p:pic>
    </p:spTree>
    <p:extLst>
      <p:ext uri="{BB962C8B-B14F-4D97-AF65-F5344CB8AC3E}">
        <p14:creationId xmlns:p14="http://schemas.microsoft.com/office/powerpoint/2010/main" val="566836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black">
          <a:xfrm>
            <a:off x="1187450" y="257175"/>
            <a:ext cx="6732588" cy="11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III. </a:t>
            </a:r>
            <a:r>
              <a:rPr lang="en-US" altLang="zh-CN" dirty="0">
                <a:latin typeface="Times New Roman" panose="02020603050405020304" pitchFamily="18" charset="0"/>
              </a:rPr>
              <a:t>Accelerating t-SNE using Tree-Based </a:t>
            </a:r>
            <a:r>
              <a:rPr lang="en-US" altLang="zh-CN" dirty="0" smtClean="0">
                <a:latin typeface="Times New Roman" panose="02020603050405020304" pitchFamily="18" charset="0"/>
              </a:rPr>
              <a:t>Algorithms</a:t>
            </a:r>
            <a:endParaRPr lang="en-US" altLang="zh-CN" dirty="0">
              <a:latin typeface="Times New Roman" panose="02020603050405020304" pitchFamily="18" charset="0"/>
            </a:endParaRPr>
          </a:p>
        </p:txBody>
      </p:sp>
      <p:pic>
        <p:nvPicPr>
          <p:cNvPr id="11" name="图片 10"/>
          <p:cNvPicPr>
            <a:picLocks noChangeAspect="1"/>
          </p:cNvPicPr>
          <p:nvPr/>
        </p:nvPicPr>
        <p:blipFill>
          <a:blip r:embed="rId4"/>
          <a:stretch>
            <a:fillRect/>
          </a:stretch>
        </p:blipFill>
        <p:spPr>
          <a:xfrm>
            <a:off x="3059498" y="1700808"/>
            <a:ext cx="4860540" cy="4121511"/>
          </a:xfrm>
          <a:prstGeom prst="rect">
            <a:avLst/>
          </a:prstGeom>
        </p:spPr>
      </p:pic>
      <p:pic>
        <p:nvPicPr>
          <p:cNvPr id="2" name="图片 1"/>
          <p:cNvPicPr>
            <a:picLocks noChangeAspect="1"/>
          </p:cNvPicPr>
          <p:nvPr/>
        </p:nvPicPr>
        <p:blipFill>
          <a:blip r:embed="rId5"/>
          <a:stretch>
            <a:fillRect/>
          </a:stretch>
        </p:blipFill>
        <p:spPr>
          <a:xfrm>
            <a:off x="899590" y="4185084"/>
            <a:ext cx="1628571" cy="580952"/>
          </a:xfrm>
          <a:prstGeom prst="rect">
            <a:avLst/>
          </a:prstGeom>
        </p:spPr>
      </p:pic>
      <p:sp>
        <p:nvSpPr>
          <p:cNvPr id="9" name="文本框 12"/>
          <p:cNvSpPr txBox="1"/>
          <p:nvPr/>
        </p:nvSpPr>
        <p:spPr>
          <a:xfrm>
            <a:off x="784587" y="3538425"/>
            <a:ext cx="1858579" cy="446276"/>
          </a:xfrm>
          <a:prstGeom prst="rect">
            <a:avLst/>
          </a:prstGeom>
          <a:noFill/>
        </p:spPr>
        <p:txBody>
          <a:bodyPr wrap="square" rtlCol="0">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sz="2300" dirty="0" smtClean="0">
                <a:solidFill>
                  <a:srgbClr val="008000"/>
                </a:solidFill>
              </a:rPr>
              <a:t>   </a:t>
            </a:r>
            <a:r>
              <a:rPr lang="en-US" altLang="zh-CN" sz="2300" dirty="0" smtClean="0">
                <a:solidFill>
                  <a:srgbClr val="008000"/>
                </a:solidFill>
              </a:rPr>
              <a:t>--</a:t>
            </a:r>
            <a:r>
              <a:rPr lang="en-US" altLang="zh-CN" sz="2300" dirty="0" smtClean="0">
                <a:solidFill>
                  <a:srgbClr val="008000"/>
                </a:solidFill>
              </a:rPr>
              <a:t>Summary</a:t>
            </a:r>
            <a:endParaRPr lang="zh-CN" altLang="en-US" sz="2300" dirty="0">
              <a:solidFill>
                <a:srgbClr val="008000"/>
              </a:solidFill>
            </a:endParaRPr>
          </a:p>
        </p:txBody>
      </p:sp>
      <p:sp>
        <p:nvSpPr>
          <p:cNvPr id="12" name="矩形 11"/>
          <p:cNvSpPr/>
          <p:nvPr/>
        </p:nvSpPr>
        <p:spPr>
          <a:xfrm>
            <a:off x="215516" y="1523524"/>
            <a:ext cx="4056495"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·Barnes-Hut Approximation</a:t>
            </a:r>
            <a:endParaRPr lang="en-US" altLang="zh-CN" dirty="0"/>
          </a:p>
        </p:txBody>
      </p:sp>
      <p:sp>
        <p:nvSpPr>
          <p:cNvPr id="13" name="文本框 12"/>
          <p:cNvSpPr txBox="1"/>
          <p:nvPr/>
        </p:nvSpPr>
        <p:spPr>
          <a:xfrm>
            <a:off x="611560" y="5049180"/>
            <a:ext cx="3024336" cy="1246495"/>
          </a:xfrm>
          <a:prstGeom prst="rect">
            <a:avLst/>
          </a:prstGeom>
          <a:noFill/>
        </p:spPr>
        <p:txBody>
          <a:bodyPr wrap="square" rtlCol="0">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sz="2300" dirty="0" smtClean="0">
                <a:solidFill>
                  <a:srgbClr val="008000"/>
                </a:solidFill>
              </a:rPr>
              <a:t> </a:t>
            </a:r>
            <a:r>
              <a:rPr lang="en-US" altLang="zh-CN" sz="2300" dirty="0" smtClean="0">
                <a:solidFill>
                  <a:srgbClr val="008000"/>
                </a:solidFill>
              </a:rPr>
              <a:t> </a:t>
            </a:r>
            <a:r>
              <a:rPr lang="en-US" altLang="zh-CN" b="0" dirty="0" smtClean="0"/>
              <a:t>is </a:t>
            </a:r>
            <a:r>
              <a:rPr lang="en-US" altLang="zh-CN" b="0" dirty="0"/>
              <a:t>a threshold that trades o speed and accuracy</a:t>
            </a:r>
            <a:endParaRPr lang="zh-CN" altLang="en-US" sz="2300" dirty="0">
              <a:solidFill>
                <a:srgbClr val="008000"/>
              </a:solidFill>
            </a:endParaRPr>
          </a:p>
        </p:txBody>
      </p:sp>
    </p:spTree>
    <p:extLst>
      <p:ext uri="{BB962C8B-B14F-4D97-AF65-F5344CB8AC3E}">
        <p14:creationId xmlns:p14="http://schemas.microsoft.com/office/powerpoint/2010/main" val="21726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black">
          <a:xfrm>
            <a:off x="1187450" y="257175"/>
            <a:ext cx="6732588" cy="11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III. </a:t>
            </a:r>
            <a:r>
              <a:rPr lang="en-US" altLang="zh-CN" dirty="0">
                <a:latin typeface="Times New Roman" panose="02020603050405020304" pitchFamily="18" charset="0"/>
              </a:rPr>
              <a:t>Accelerating t-SNE using Tree-Based </a:t>
            </a:r>
            <a:r>
              <a:rPr lang="en-US" altLang="zh-CN" dirty="0" smtClean="0">
                <a:latin typeface="Times New Roman" panose="02020603050405020304" pitchFamily="18" charset="0"/>
              </a:rPr>
              <a:t>Algorithms</a:t>
            </a:r>
            <a:endParaRPr lang="en-US" altLang="zh-CN" dirty="0">
              <a:latin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483768" y="1664804"/>
            <a:ext cx="5869953" cy="4284476"/>
          </a:xfrm>
          <a:prstGeom prst="rect">
            <a:avLst/>
          </a:prstGeom>
        </p:spPr>
      </p:pic>
      <p:pic>
        <p:nvPicPr>
          <p:cNvPr id="3" name="图片 2"/>
          <p:cNvPicPr>
            <a:picLocks noChangeAspect="1"/>
          </p:cNvPicPr>
          <p:nvPr/>
        </p:nvPicPr>
        <p:blipFill>
          <a:blip r:embed="rId4"/>
          <a:stretch>
            <a:fillRect/>
          </a:stretch>
        </p:blipFill>
        <p:spPr>
          <a:xfrm>
            <a:off x="791580" y="4833156"/>
            <a:ext cx="2285714" cy="666667"/>
          </a:xfrm>
          <a:prstGeom prst="rect">
            <a:avLst/>
          </a:prstGeom>
        </p:spPr>
      </p:pic>
      <p:sp>
        <p:nvSpPr>
          <p:cNvPr id="7" name="文本框 12"/>
          <p:cNvSpPr txBox="1"/>
          <p:nvPr/>
        </p:nvSpPr>
        <p:spPr>
          <a:xfrm>
            <a:off x="708385" y="4359116"/>
            <a:ext cx="1858579" cy="446276"/>
          </a:xfrm>
          <a:prstGeom prst="rect">
            <a:avLst/>
          </a:prstGeom>
          <a:noFill/>
        </p:spPr>
        <p:txBody>
          <a:bodyPr wrap="square" rtlCol="0">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sz="2300" dirty="0" smtClean="0">
                <a:solidFill>
                  <a:srgbClr val="008000"/>
                </a:solidFill>
              </a:rPr>
              <a:t>   --Summary</a:t>
            </a:r>
            <a:endParaRPr lang="zh-CN" altLang="en-US" sz="2300" dirty="0">
              <a:solidFill>
                <a:srgbClr val="008000"/>
              </a:solidFill>
            </a:endParaRPr>
          </a:p>
        </p:txBody>
      </p:sp>
      <p:sp>
        <p:nvSpPr>
          <p:cNvPr id="8" name="矩形 7"/>
          <p:cNvSpPr/>
          <p:nvPr/>
        </p:nvSpPr>
        <p:spPr>
          <a:xfrm>
            <a:off x="359532" y="1413831"/>
            <a:ext cx="3747757"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a:t>
            </a:r>
            <a:r>
              <a:rPr lang="en-US" altLang="zh-CN" dirty="0" smtClean="0"/>
              <a:t>Dual-tree Approximation</a:t>
            </a:r>
            <a:endParaRPr lang="en-US" altLang="zh-CN" dirty="0"/>
          </a:p>
        </p:txBody>
      </p:sp>
    </p:spTree>
    <p:extLst>
      <p:ext uri="{BB962C8B-B14F-4D97-AF65-F5344CB8AC3E}">
        <p14:creationId xmlns:p14="http://schemas.microsoft.com/office/powerpoint/2010/main" val="3241295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p:cNvSpPr txBox="1">
            <a:spLocks noChangeArrowheads="1"/>
          </p:cNvSpPr>
          <p:nvPr/>
        </p:nvSpPr>
        <p:spPr bwMode="black">
          <a:xfrm>
            <a:off x="1187450" y="257175"/>
            <a:ext cx="673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SzTx/>
              <a:buFontTx/>
              <a:buNone/>
            </a:pPr>
            <a:r>
              <a:rPr lang="en-US" altLang="zh-CN" sz="3200">
                <a:solidFill>
                  <a:srgbClr val="A50021"/>
                </a:solidFill>
                <a:latin typeface="Times New Roman" panose="02020603050405020304" pitchFamily="18" charset="0"/>
              </a:rPr>
              <a:t>Bibliography</a:t>
            </a:r>
            <a:endParaRPr lang="zh-CN" altLang="en-US" sz="3200">
              <a:solidFill>
                <a:srgbClr val="A50021"/>
              </a:solidFill>
              <a:latin typeface="Times New Roman" panose="02020603050405020304" pitchFamily="18" charset="0"/>
            </a:endParaRPr>
          </a:p>
        </p:txBody>
      </p:sp>
      <p:sp>
        <p:nvSpPr>
          <p:cNvPr id="10243"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cs typeface="Times New Roman" panose="02020603050405020304" pitchFamily="18" charset="0"/>
              </a:rPr>
              <a:t>[1] Visualizing Data using t-SNE</a:t>
            </a:r>
          </a:p>
          <a:p>
            <a:pPr>
              <a:lnSpc>
                <a:spcPct val="130000"/>
              </a:lnSpc>
              <a:spcBef>
                <a:spcPct val="34000"/>
              </a:spcBef>
              <a:buFontTx/>
              <a:buChar char="•"/>
            </a:pPr>
            <a:r>
              <a:rPr lang="en-US" altLang="zh-CN" sz="2000" dirty="0">
                <a:latin typeface="Times New Roman" panose="02020603050405020304" pitchFamily="18" charset="0"/>
                <a:cs typeface="Times New Roman" panose="02020603050405020304" pitchFamily="18" charset="0"/>
              </a:rPr>
              <a:t>[2] Accelerating t-SNE using Tree-Based </a:t>
            </a:r>
            <a:r>
              <a:rPr lang="en-US" altLang="zh-CN" sz="2000" dirty="0" smtClean="0">
                <a:latin typeface="Times New Roman" panose="02020603050405020304" pitchFamily="18" charset="0"/>
                <a:cs typeface="Times New Roman" panose="02020603050405020304" pitchFamily="18" charset="0"/>
              </a:rPr>
              <a:t>Algorithms</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aa"/>
          <p:cNvPicPr>
            <a:picLocks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995738" y="0"/>
            <a:ext cx="51482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descr="114930419157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114930413887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92375"/>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1149304041558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114930404756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11493040601056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descr="11601511442135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492375"/>
            <a:ext cx="9140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descr="23"/>
          <p:cNvPicPr>
            <a:picLocks noChangeArrowheads="1"/>
          </p:cNvPicPr>
          <p:nvPr/>
        </p:nvPicPr>
        <p:blipFill>
          <a:blip r:embed="rId10">
            <a:extLst>
              <a:ext uri="{28A0092B-C50C-407E-A947-70E740481C1C}">
                <a14:useLocalDpi xmlns:a14="http://schemas.microsoft.com/office/drawing/2010/main" val="0"/>
              </a:ext>
            </a:extLst>
          </a:blip>
          <a:srcRect r="-349"/>
          <a:stretch>
            <a:fillRect/>
          </a:stretch>
        </p:blipFill>
        <p:spPr bwMode="auto">
          <a:xfrm>
            <a:off x="0" y="2492375"/>
            <a:ext cx="9140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descr="LS9V040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514600"/>
            <a:ext cx="9140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文本框 1"/>
          <p:cNvSpPr txBox="1">
            <a:spLocks noChangeArrowheads="1"/>
          </p:cNvSpPr>
          <p:nvPr/>
        </p:nvSpPr>
        <p:spPr bwMode="auto">
          <a:xfrm>
            <a:off x="3563888" y="1818635"/>
            <a:ext cx="23535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a:r>
              <a:rPr lang="en-US" altLang="zh-CN" sz="4000" dirty="0" smtClean="0"/>
              <a:t>Thanks</a:t>
            </a:r>
            <a:r>
              <a:rPr lang="zh-CN" altLang="en-US" sz="4000" dirty="0" smtClean="0"/>
              <a:t>！</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fade">
                                      <p:cBhvr>
                                        <p:cTn id="7" dur="1000"/>
                                        <p:tgtEl>
                                          <p:spTgt spid="26634"/>
                                        </p:tgtEl>
                                      </p:cBhvr>
                                    </p:animEffect>
                                  </p:childTnLst>
                                </p:cTn>
                              </p:par>
                            </p:childTnLst>
                          </p:cTn>
                        </p:par>
                        <p:par>
                          <p:cTn id="8" fill="hold" nodeType="afterGroup">
                            <p:stCondLst>
                              <p:cond delay="1000"/>
                            </p:stCondLst>
                            <p:childTnLst>
                              <p:par>
                                <p:cTn id="9" presetID="63" presetClass="path" presetSubtype="0" fill="hold" nodeType="afterEffect">
                                  <p:stCondLst>
                                    <p:cond delay="2000"/>
                                  </p:stCondLst>
                                  <p:childTnLst>
                                    <p:animMotion origin="layout" path="M 0 0 L 1.25642 0 " pathEditMode="relative" rAng="0" ptsTypes="AA">
                                      <p:cBhvr>
                                        <p:cTn id="10" dur="3000" fill="hold"/>
                                        <p:tgtEl>
                                          <p:spTgt spid="26634"/>
                                        </p:tgtEl>
                                        <p:attrNameLst>
                                          <p:attrName>ppt_x,ppt_y</p:attrName>
                                        </p:attrNameLst>
                                      </p:cBhvr>
                                      <p:rCtr x="62800" y="0"/>
                                    </p:animMotion>
                                  </p:childTnLst>
                                </p:cTn>
                              </p:par>
                              <p:par>
                                <p:cTn id="11" presetID="10" presetClass="exit" presetSubtype="0" fill="hold" nodeType="withEffect">
                                  <p:stCondLst>
                                    <p:cond delay="2000"/>
                                  </p:stCondLst>
                                  <p:childTnLst>
                                    <p:animEffect transition="out" filter="fade">
                                      <p:cBhvr>
                                        <p:cTn id="12" dur="3000"/>
                                        <p:tgtEl>
                                          <p:spTgt spid="26634"/>
                                        </p:tgtEl>
                                      </p:cBhvr>
                                    </p:animEffect>
                                    <p:set>
                                      <p:cBhvr>
                                        <p:cTn id="13" dur="1" fill="hold">
                                          <p:stCondLst>
                                            <p:cond delay="2999"/>
                                          </p:stCondLst>
                                        </p:cTn>
                                        <p:tgtEl>
                                          <p:spTgt spid="26634"/>
                                        </p:tgtEl>
                                        <p:attrNameLst>
                                          <p:attrName>style.visibility</p:attrName>
                                        </p:attrNameLst>
                                      </p:cBhvr>
                                      <p:to>
                                        <p:strVal val="hidden"/>
                                      </p:to>
                                    </p:set>
                                  </p:childTnLst>
                                </p:cTn>
                              </p:par>
                              <p:par>
                                <p:cTn id="14" presetID="10" presetClass="entr" presetSubtype="0" fill="hold" nodeType="withEffect">
                                  <p:stCondLst>
                                    <p:cond delay="2000"/>
                                  </p:stCondLst>
                                  <p:childTnLst>
                                    <p:set>
                                      <p:cBhvr>
                                        <p:cTn id="15" dur="1" fill="hold">
                                          <p:stCondLst>
                                            <p:cond delay="0"/>
                                          </p:stCondLst>
                                        </p:cTn>
                                        <p:tgtEl>
                                          <p:spTgt spid="26633"/>
                                        </p:tgtEl>
                                        <p:attrNameLst>
                                          <p:attrName>style.visibility</p:attrName>
                                        </p:attrNameLst>
                                      </p:cBhvr>
                                      <p:to>
                                        <p:strVal val="visible"/>
                                      </p:to>
                                    </p:set>
                                    <p:animEffect transition="in" filter="fade">
                                      <p:cBhvr>
                                        <p:cTn id="16" dur="1000"/>
                                        <p:tgtEl>
                                          <p:spTgt spid="26633"/>
                                        </p:tgtEl>
                                      </p:cBhvr>
                                    </p:animEffect>
                                  </p:childTnLst>
                                </p:cTn>
                              </p:par>
                            </p:childTnLst>
                          </p:cTn>
                        </p:par>
                        <p:par>
                          <p:cTn id="17" fill="hold" nodeType="afterGroup">
                            <p:stCondLst>
                              <p:cond delay="6000"/>
                            </p:stCondLst>
                            <p:childTnLst>
                              <p:par>
                                <p:cTn id="18" presetID="63" presetClass="path" presetSubtype="0" decel="50000" fill="hold" nodeType="afterEffect">
                                  <p:stCondLst>
                                    <p:cond delay="2000"/>
                                  </p:stCondLst>
                                  <p:childTnLst>
                                    <p:animMotion origin="layout" path="M -1.11111E-6 -6.28466E-7 L 1.25642 -6.28466E-7 " pathEditMode="relative" rAng="0" ptsTypes="AA">
                                      <p:cBhvr>
                                        <p:cTn id="19" dur="3000" fill="hold"/>
                                        <p:tgtEl>
                                          <p:spTgt spid="26633"/>
                                        </p:tgtEl>
                                        <p:attrNameLst>
                                          <p:attrName>ppt_x,ppt_y</p:attrName>
                                        </p:attrNameLst>
                                      </p:cBhvr>
                                      <p:rCtr x="62800" y="0"/>
                                    </p:animMotion>
                                  </p:childTnLst>
                                </p:cTn>
                              </p:par>
                              <p:par>
                                <p:cTn id="20" presetID="10" presetClass="exit" presetSubtype="0" fill="hold" nodeType="withEffect">
                                  <p:stCondLst>
                                    <p:cond delay="2000"/>
                                  </p:stCondLst>
                                  <p:childTnLst>
                                    <p:animEffect transition="out" filter="fade">
                                      <p:cBhvr>
                                        <p:cTn id="21" dur="3000"/>
                                        <p:tgtEl>
                                          <p:spTgt spid="26633"/>
                                        </p:tgtEl>
                                      </p:cBhvr>
                                    </p:animEffect>
                                    <p:set>
                                      <p:cBhvr>
                                        <p:cTn id="22" dur="1" fill="hold">
                                          <p:stCondLst>
                                            <p:cond delay="2999"/>
                                          </p:stCondLst>
                                        </p:cTn>
                                        <p:tgtEl>
                                          <p:spTgt spid="26633"/>
                                        </p:tgtEl>
                                        <p:attrNameLst>
                                          <p:attrName>style.visibility</p:attrName>
                                        </p:attrNameLst>
                                      </p:cBhvr>
                                      <p:to>
                                        <p:strVal val="hidden"/>
                                      </p:to>
                                    </p:set>
                                  </p:childTnLst>
                                </p:cTn>
                              </p:par>
                              <p:par>
                                <p:cTn id="23" presetID="10" presetClass="entr" presetSubtype="0" fill="hold" nodeType="withEffect">
                                  <p:stCondLst>
                                    <p:cond delay="2000"/>
                                  </p:stCondLst>
                                  <p:childTnLst>
                                    <p:set>
                                      <p:cBhvr>
                                        <p:cTn id="24" dur="1" fill="hold">
                                          <p:stCondLst>
                                            <p:cond delay="0"/>
                                          </p:stCondLst>
                                        </p:cTn>
                                        <p:tgtEl>
                                          <p:spTgt spid="26632"/>
                                        </p:tgtEl>
                                        <p:attrNameLst>
                                          <p:attrName>style.visibility</p:attrName>
                                        </p:attrNameLst>
                                      </p:cBhvr>
                                      <p:to>
                                        <p:strVal val="visible"/>
                                      </p:to>
                                    </p:set>
                                    <p:animEffect transition="in" filter="fade">
                                      <p:cBhvr>
                                        <p:cTn id="25" dur="1000"/>
                                        <p:tgtEl>
                                          <p:spTgt spid="26632"/>
                                        </p:tgtEl>
                                      </p:cBhvr>
                                    </p:animEffect>
                                  </p:childTnLst>
                                </p:cTn>
                              </p:par>
                            </p:childTnLst>
                          </p:cTn>
                        </p:par>
                        <p:par>
                          <p:cTn id="26" fill="hold" nodeType="afterGroup">
                            <p:stCondLst>
                              <p:cond delay="11000"/>
                            </p:stCondLst>
                            <p:childTnLst>
                              <p:par>
                                <p:cTn id="27" presetID="63" presetClass="path" presetSubtype="0" fill="hold" nodeType="afterEffect">
                                  <p:stCondLst>
                                    <p:cond delay="2000"/>
                                  </p:stCondLst>
                                  <p:childTnLst>
                                    <p:animMotion origin="layout" path="M 3.61111E-6 -2.12569E-6 L 1.25659 -2.12569E-6 " pathEditMode="relative" rAng="0" ptsTypes="AA">
                                      <p:cBhvr>
                                        <p:cTn id="28" dur="3000" fill="hold"/>
                                        <p:tgtEl>
                                          <p:spTgt spid="26632"/>
                                        </p:tgtEl>
                                        <p:attrNameLst>
                                          <p:attrName>ppt_x,ppt_y</p:attrName>
                                        </p:attrNameLst>
                                      </p:cBhvr>
                                      <p:rCtr x="62800" y="0"/>
                                    </p:animMotion>
                                  </p:childTnLst>
                                </p:cTn>
                              </p:par>
                              <p:par>
                                <p:cTn id="29" presetID="10" presetClass="exit" presetSubtype="0" fill="hold" nodeType="withEffect">
                                  <p:stCondLst>
                                    <p:cond delay="2000"/>
                                  </p:stCondLst>
                                  <p:childTnLst>
                                    <p:animEffect transition="out" filter="fade">
                                      <p:cBhvr>
                                        <p:cTn id="30" dur="3000"/>
                                        <p:tgtEl>
                                          <p:spTgt spid="26632"/>
                                        </p:tgtEl>
                                      </p:cBhvr>
                                    </p:animEffect>
                                    <p:set>
                                      <p:cBhvr>
                                        <p:cTn id="31" dur="1" fill="hold">
                                          <p:stCondLst>
                                            <p:cond delay="2999"/>
                                          </p:stCondLst>
                                        </p:cTn>
                                        <p:tgtEl>
                                          <p:spTgt spid="26632"/>
                                        </p:tgtEl>
                                        <p:attrNameLst>
                                          <p:attrName>style.visibility</p:attrName>
                                        </p:attrNameLst>
                                      </p:cBhvr>
                                      <p:to>
                                        <p:strVal val="hidden"/>
                                      </p:to>
                                    </p:set>
                                  </p:childTnLst>
                                </p:cTn>
                              </p:par>
                              <p:par>
                                <p:cTn id="32" presetID="10" presetClass="entr" presetSubtype="0" fill="hold" nodeType="withEffect">
                                  <p:stCondLst>
                                    <p:cond delay="2000"/>
                                  </p:stCondLst>
                                  <p:childTnLst>
                                    <p:set>
                                      <p:cBhvr>
                                        <p:cTn id="33" dur="1" fill="hold">
                                          <p:stCondLst>
                                            <p:cond delay="0"/>
                                          </p:stCondLst>
                                        </p:cTn>
                                        <p:tgtEl>
                                          <p:spTgt spid="26631"/>
                                        </p:tgtEl>
                                        <p:attrNameLst>
                                          <p:attrName>style.visibility</p:attrName>
                                        </p:attrNameLst>
                                      </p:cBhvr>
                                      <p:to>
                                        <p:strVal val="visible"/>
                                      </p:to>
                                    </p:set>
                                    <p:animEffect transition="in" filter="fade">
                                      <p:cBhvr>
                                        <p:cTn id="34" dur="1000"/>
                                        <p:tgtEl>
                                          <p:spTgt spid="26631"/>
                                        </p:tgtEl>
                                      </p:cBhvr>
                                    </p:animEffect>
                                  </p:childTnLst>
                                </p:cTn>
                              </p:par>
                            </p:childTnLst>
                          </p:cTn>
                        </p:par>
                        <p:par>
                          <p:cTn id="35" fill="hold" nodeType="afterGroup">
                            <p:stCondLst>
                              <p:cond delay="16000"/>
                            </p:stCondLst>
                            <p:childTnLst>
                              <p:par>
                                <p:cTn id="36" presetID="63" presetClass="path" presetSubtype="0" fill="hold" nodeType="afterEffect">
                                  <p:stCondLst>
                                    <p:cond delay="2000"/>
                                  </p:stCondLst>
                                  <p:childTnLst>
                                    <p:animMotion origin="layout" path="M 0 -7.40741E-7 L 1.26007 -7.40741E-7 " pathEditMode="relative" rAng="0" ptsTypes="AA">
                                      <p:cBhvr>
                                        <p:cTn id="37" dur="3000" fill="hold"/>
                                        <p:tgtEl>
                                          <p:spTgt spid="26631"/>
                                        </p:tgtEl>
                                        <p:attrNameLst>
                                          <p:attrName>ppt_x,ppt_y</p:attrName>
                                        </p:attrNameLst>
                                      </p:cBhvr>
                                      <p:rCtr x="63000" y="0"/>
                                    </p:animMotion>
                                  </p:childTnLst>
                                </p:cTn>
                              </p:par>
                              <p:par>
                                <p:cTn id="38" presetID="10" presetClass="exit" presetSubtype="0" fill="hold" nodeType="withEffect">
                                  <p:stCondLst>
                                    <p:cond delay="2000"/>
                                  </p:stCondLst>
                                  <p:childTnLst>
                                    <p:animEffect transition="out" filter="fade">
                                      <p:cBhvr>
                                        <p:cTn id="39" dur="3000"/>
                                        <p:tgtEl>
                                          <p:spTgt spid="26631"/>
                                        </p:tgtEl>
                                      </p:cBhvr>
                                    </p:animEffect>
                                    <p:set>
                                      <p:cBhvr>
                                        <p:cTn id="40" dur="1" fill="hold">
                                          <p:stCondLst>
                                            <p:cond delay="2999"/>
                                          </p:stCondLst>
                                        </p:cTn>
                                        <p:tgtEl>
                                          <p:spTgt spid="26631"/>
                                        </p:tgtEl>
                                        <p:attrNameLst>
                                          <p:attrName>style.visibility</p:attrName>
                                        </p:attrNameLst>
                                      </p:cBhvr>
                                      <p:to>
                                        <p:strVal val="hidden"/>
                                      </p:to>
                                    </p:set>
                                  </p:childTnLst>
                                </p:cTn>
                              </p:par>
                              <p:par>
                                <p:cTn id="41" presetID="10" presetClass="entr" presetSubtype="0" fill="hold" nodeType="withEffect">
                                  <p:stCondLst>
                                    <p:cond delay="2000"/>
                                  </p:stCondLst>
                                  <p:childTnLst>
                                    <p:set>
                                      <p:cBhvr>
                                        <p:cTn id="42" dur="1" fill="hold">
                                          <p:stCondLst>
                                            <p:cond delay="0"/>
                                          </p:stCondLst>
                                        </p:cTn>
                                        <p:tgtEl>
                                          <p:spTgt spid="26630"/>
                                        </p:tgtEl>
                                        <p:attrNameLst>
                                          <p:attrName>style.visibility</p:attrName>
                                        </p:attrNameLst>
                                      </p:cBhvr>
                                      <p:to>
                                        <p:strVal val="visible"/>
                                      </p:to>
                                    </p:set>
                                    <p:animEffect transition="in" filter="fade">
                                      <p:cBhvr>
                                        <p:cTn id="43" dur="1000"/>
                                        <p:tgtEl>
                                          <p:spTgt spid="26630"/>
                                        </p:tgtEl>
                                      </p:cBhvr>
                                    </p:animEffect>
                                  </p:childTnLst>
                                </p:cTn>
                              </p:par>
                            </p:childTnLst>
                          </p:cTn>
                        </p:par>
                        <p:par>
                          <p:cTn id="44" fill="hold" nodeType="afterGroup">
                            <p:stCondLst>
                              <p:cond delay="21000"/>
                            </p:stCondLst>
                            <p:childTnLst>
                              <p:par>
                                <p:cTn id="45" presetID="63" presetClass="path" presetSubtype="0" fill="hold" nodeType="afterEffect">
                                  <p:stCondLst>
                                    <p:cond delay="2000"/>
                                  </p:stCondLst>
                                  <p:childTnLst>
                                    <p:animMotion origin="layout" path="M 0 -7.40741E-7 L 1.26007 -7.40741E-7 " pathEditMode="relative" rAng="0" ptsTypes="AA">
                                      <p:cBhvr>
                                        <p:cTn id="46" dur="3000" fill="hold"/>
                                        <p:tgtEl>
                                          <p:spTgt spid="26630"/>
                                        </p:tgtEl>
                                        <p:attrNameLst>
                                          <p:attrName>ppt_x,ppt_y</p:attrName>
                                        </p:attrNameLst>
                                      </p:cBhvr>
                                      <p:rCtr x="63000" y="0"/>
                                    </p:animMotion>
                                  </p:childTnLst>
                                </p:cTn>
                              </p:par>
                              <p:par>
                                <p:cTn id="47" presetID="10" presetClass="exit" presetSubtype="0" fill="hold" nodeType="withEffect">
                                  <p:stCondLst>
                                    <p:cond delay="2000"/>
                                  </p:stCondLst>
                                  <p:childTnLst>
                                    <p:animEffect transition="out" filter="fade">
                                      <p:cBhvr>
                                        <p:cTn id="48" dur="3000"/>
                                        <p:tgtEl>
                                          <p:spTgt spid="26630"/>
                                        </p:tgtEl>
                                      </p:cBhvr>
                                    </p:animEffect>
                                    <p:set>
                                      <p:cBhvr>
                                        <p:cTn id="49" dur="1" fill="hold">
                                          <p:stCondLst>
                                            <p:cond delay="2999"/>
                                          </p:stCondLst>
                                        </p:cTn>
                                        <p:tgtEl>
                                          <p:spTgt spid="26630"/>
                                        </p:tgtEl>
                                        <p:attrNameLst>
                                          <p:attrName>style.visibility</p:attrName>
                                        </p:attrNameLst>
                                      </p:cBhvr>
                                      <p:to>
                                        <p:strVal val="hidden"/>
                                      </p:to>
                                    </p:set>
                                  </p:childTnLst>
                                </p:cTn>
                              </p:par>
                              <p:par>
                                <p:cTn id="50" presetID="10" presetClass="entr" presetSubtype="0" fill="hold" nodeType="withEffect">
                                  <p:stCondLst>
                                    <p:cond delay="2000"/>
                                  </p:stCondLst>
                                  <p:childTnLst>
                                    <p:set>
                                      <p:cBhvr>
                                        <p:cTn id="51" dur="1" fill="hold">
                                          <p:stCondLst>
                                            <p:cond delay="0"/>
                                          </p:stCondLst>
                                        </p:cTn>
                                        <p:tgtEl>
                                          <p:spTgt spid="26629"/>
                                        </p:tgtEl>
                                        <p:attrNameLst>
                                          <p:attrName>style.visibility</p:attrName>
                                        </p:attrNameLst>
                                      </p:cBhvr>
                                      <p:to>
                                        <p:strVal val="visible"/>
                                      </p:to>
                                    </p:set>
                                    <p:animEffect transition="in" filter="fade">
                                      <p:cBhvr>
                                        <p:cTn id="52" dur="1000"/>
                                        <p:tgtEl>
                                          <p:spTgt spid="26629"/>
                                        </p:tgtEl>
                                      </p:cBhvr>
                                    </p:animEffect>
                                  </p:childTnLst>
                                </p:cTn>
                              </p:par>
                            </p:childTnLst>
                          </p:cTn>
                        </p:par>
                        <p:par>
                          <p:cTn id="53" fill="hold" nodeType="afterGroup">
                            <p:stCondLst>
                              <p:cond delay="26000"/>
                            </p:stCondLst>
                            <p:childTnLst>
                              <p:par>
                                <p:cTn id="54" presetID="63" presetClass="path" presetSubtype="0" fill="hold" nodeType="afterEffect">
                                  <p:stCondLst>
                                    <p:cond delay="2000"/>
                                  </p:stCondLst>
                                  <p:childTnLst>
                                    <p:animMotion origin="layout" path="M 0 0 L 1.26007 0 " pathEditMode="relative" rAng="0" ptsTypes="AA">
                                      <p:cBhvr>
                                        <p:cTn id="55" dur="3000" fill="hold"/>
                                        <p:tgtEl>
                                          <p:spTgt spid="26629"/>
                                        </p:tgtEl>
                                        <p:attrNameLst>
                                          <p:attrName>ppt_x,ppt_y</p:attrName>
                                        </p:attrNameLst>
                                      </p:cBhvr>
                                      <p:rCtr x="63000" y="0"/>
                                    </p:animMotion>
                                  </p:childTnLst>
                                </p:cTn>
                              </p:par>
                              <p:par>
                                <p:cTn id="56" presetID="10" presetClass="exit" presetSubtype="0" fill="hold" nodeType="withEffect">
                                  <p:stCondLst>
                                    <p:cond delay="2000"/>
                                  </p:stCondLst>
                                  <p:childTnLst>
                                    <p:animEffect transition="out" filter="fade">
                                      <p:cBhvr>
                                        <p:cTn id="57" dur="3000"/>
                                        <p:tgtEl>
                                          <p:spTgt spid="26629"/>
                                        </p:tgtEl>
                                      </p:cBhvr>
                                    </p:animEffect>
                                    <p:set>
                                      <p:cBhvr>
                                        <p:cTn id="58" dur="1" fill="hold">
                                          <p:stCondLst>
                                            <p:cond delay="2999"/>
                                          </p:stCondLst>
                                        </p:cTn>
                                        <p:tgtEl>
                                          <p:spTgt spid="26629"/>
                                        </p:tgtEl>
                                        <p:attrNameLst>
                                          <p:attrName>style.visibility</p:attrName>
                                        </p:attrNameLst>
                                      </p:cBhvr>
                                      <p:to>
                                        <p:strVal val="hidden"/>
                                      </p:to>
                                    </p:set>
                                  </p:childTnLst>
                                </p:cTn>
                              </p:par>
                              <p:par>
                                <p:cTn id="59" presetID="10" presetClass="entr" presetSubtype="0" fill="hold" nodeType="withEffect">
                                  <p:stCondLst>
                                    <p:cond delay="2000"/>
                                  </p:stCondLst>
                                  <p:childTnLst>
                                    <p:set>
                                      <p:cBhvr>
                                        <p:cTn id="60" dur="1" fill="hold">
                                          <p:stCondLst>
                                            <p:cond delay="0"/>
                                          </p:stCondLst>
                                        </p:cTn>
                                        <p:tgtEl>
                                          <p:spTgt spid="26628"/>
                                        </p:tgtEl>
                                        <p:attrNameLst>
                                          <p:attrName>style.visibility</p:attrName>
                                        </p:attrNameLst>
                                      </p:cBhvr>
                                      <p:to>
                                        <p:strVal val="visible"/>
                                      </p:to>
                                    </p:set>
                                    <p:animEffect transition="in" filter="fade">
                                      <p:cBhvr>
                                        <p:cTn id="61" dur="1000"/>
                                        <p:tgtEl>
                                          <p:spTgt spid="26628"/>
                                        </p:tgtEl>
                                      </p:cBhvr>
                                    </p:animEffect>
                                  </p:childTnLst>
                                </p:cTn>
                              </p:par>
                            </p:childTnLst>
                          </p:cTn>
                        </p:par>
                        <p:par>
                          <p:cTn id="62" fill="hold" nodeType="afterGroup">
                            <p:stCondLst>
                              <p:cond delay="31000"/>
                            </p:stCondLst>
                            <p:childTnLst>
                              <p:par>
                                <p:cTn id="63" presetID="63" presetClass="path" presetSubtype="0" fill="hold" nodeType="afterEffect">
                                  <p:stCondLst>
                                    <p:cond delay="2000"/>
                                  </p:stCondLst>
                                  <p:childTnLst>
                                    <p:animMotion origin="layout" path="M 0 -7.40741E-7 L 1.26007 -7.40741E-7 " pathEditMode="relative" rAng="0" ptsTypes="AA">
                                      <p:cBhvr>
                                        <p:cTn id="64" dur="3000" fill="hold"/>
                                        <p:tgtEl>
                                          <p:spTgt spid="26628"/>
                                        </p:tgtEl>
                                        <p:attrNameLst>
                                          <p:attrName>ppt_x,ppt_y</p:attrName>
                                        </p:attrNameLst>
                                      </p:cBhvr>
                                      <p:rCtr x="63000" y="0"/>
                                    </p:animMotion>
                                  </p:childTnLst>
                                </p:cTn>
                              </p:par>
                              <p:par>
                                <p:cTn id="65" presetID="10" presetClass="exit" presetSubtype="0" fill="hold" nodeType="withEffect">
                                  <p:stCondLst>
                                    <p:cond delay="2000"/>
                                  </p:stCondLst>
                                  <p:childTnLst>
                                    <p:animEffect transition="out" filter="fade">
                                      <p:cBhvr>
                                        <p:cTn id="66" dur="3000"/>
                                        <p:tgtEl>
                                          <p:spTgt spid="26628"/>
                                        </p:tgtEl>
                                      </p:cBhvr>
                                    </p:animEffect>
                                    <p:set>
                                      <p:cBhvr>
                                        <p:cTn id="67" dur="1" fill="hold">
                                          <p:stCondLst>
                                            <p:cond delay="2999"/>
                                          </p:stCondLst>
                                        </p:cTn>
                                        <p:tgtEl>
                                          <p:spTgt spid="26628"/>
                                        </p:tgtEl>
                                        <p:attrNameLst>
                                          <p:attrName>style.visibility</p:attrName>
                                        </p:attrNameLst>
                                      </p:cBhvr>
                                      <p:to>
                                        <p:strVal val="hidden"/>
                                      </p:to>
                                    </p:set>
                                  </p:childTnLst>
                                </p:cTn>
                              </p:par>
                              <p:par>
                                <p:cTn id="68" presetID="10" presetClass="entr" presetSubtype="0" fill="hold" nodeType="withEffect">
                                  <p:stCondLst>
                                    <p:cond delay="2000"/>
                                  </p:stCondLst>
                                  <p:childTnLst>
                                    <p:set>
                                      <p:cBhvr>
                                        <p:cTn id="69" dur="1" fill="hold">
                                          <p:stCondLst>
                                            <p:cond delay="0"/>
                                          </p:stCondLst>
                                        </p:cTn>
                                        <p:tgtEl>
                                          <p:spTgt spid="26627"/>
                                        </p:tgtEl>
                                        <p:attrNameLst>
                                          <p:attrName>style.visibility</p:attrName>
                                        </p:attrNameLst>
                                      </p:cBhvr>
                                      <p:to>
                                        <p:strVal val="visible"/>
                                      </p:to>
                                    </p:set>
                                    <p:animEffect transition="in" filter="fade">
                                      <p:cBhvr>
                                        <p:cTn id="70" dur="1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
          <p:cNvSpPr txBox="1">
            <a:spLocks noChangeArrowheads="1"/>
          </p:cNvSpPr>
          <p:nvPr/>
        </p:nvSpPr>
        <p:spPr bwMode="black">
          <a:xfrm>
            <a:off x="1187450" y="257175"/>
            <a:ext cx="673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SzTx/>
              <a:buFontTx/>
              <a:buNone/>
            </a:pPr>
            <a:r>
              <a:rPr lang="en-US" altLang="zh-CN" sz="3200">
                <a:solidFill>
                  <a:srgbClr val="A50021"/>
                </a:solidFill>
                <a:latin typeface="Times New Roman" panose="02020603050405020304" pitchFamily="18" charset="0"/>
              </a:rPr>
              <a:t>Outline</a:t>
            </a:r>
            <a:endParaRPr lang="zh-CN" altLang="en-US" sz="3200">
              <a:solidFill>
                <a:srgbClr val="A50021"/>
              </a:solidFill>
              <a:latin typeface="Times New Roman" panose="02020603050405020304" pitchFamily="18" charset="0"/>
            </a:endParaRPr>
          </a:p>
        </p:txBody>
      </p:sp>
      <p:sp>
        <p:nvSpPr>
          <p:cNvPr id="5123"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rPr>
              <a:t>I. Stochastic Neighbor Embedding</a:t>
            </a:r>
          </a:p>
          <a:p>
            <a:pPr>
              <a:lnSpc>
                <a:spcPct val="130000"/>
              </a:lnSpc>
              <a:spcBef>
                <a:spcPct val="34000"/>
              </a:spcBef>
              <a:buFontTx/>
              <a:buChar char="•"/>
            </a:pPr>
            <a:r>
              <a:rPr lang="en-US" altLang="zh-CN" sz="2000" dirty="0">
                <a:latin typeface="Times New Roman" panose="02020603050405020304" pitchFamily="18" charset="0"/>
              </a:rPr>
              <a:t>II. t-Distributed Stochastic Neighbor Embedding</a:t>
            </a:r>
          </a:p>
          <a:p>
            <a:pPr>
              <a:lnSpc>
                <a:spcPct val="130000"/>
              </a:lnSpc>
              <a:spcBef>
                <a:spcPct val="34000"/>
              </a:spcBef>
              <a:buFontTx/>
              <a:buChar char="•"/>
            </a:pPr>
            <a:r>
              <a:rPr lang="en-US" altLang="zh-CN" sz="2000" dirty="0">
                <a:latin typeface="Times New Roman" panose="02020603050405020304" pitchFamily="18" charset="0"/>
              </a:rPr>
              <a:t>III</a:t>
            </a:r>
            <a:r>
              <a:rPr lang="en-US" altLang="zh-CN" sz="2000" dirty="0" smtClean="0">
                <a:latin typeface="Times New Roman" panose="02020603050405020304" pitchFamily="18" charset="0"/>
              </a:rPr>
              <a:t>. Accelerating </a:t>
            </a:r>
            <a:r>
              <a:rPr lang="en-US" altLang="zh-CN" sz="2000" dirty="0">
                <a:latin typeface="Times New Roman" panose="02020603050405020304" pitchFamily="18" charset="0"/>
              </a:rPr>
              <a:t>t-SNE using Tree-Based </a:t>
            </a:r>
            <a:r>
              <a:rPr lang="en-US" altLang="zh-CN" sz="2000" dirty="0" smtClean="0">
                <a:latin typeface="Times New Roman" panose="02020603050405020304" pitchFamily="18" charset="0"/>
              </a:rPr>
              <a:t>Algorithms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14" name="Text Box 5"/>
          <p:cNvSpPr txBox="1">
            <a:spLocks noChangeArrowheads="1"/>
          </p:cNvSpPr>
          <p:nvPr/>
        </p:nvSpPr>
        <p:spPr bwMode="black">
          <a:xfrm>
            <a:off x="1187450" y="257175"/>
            <a:ext cx="6732588"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 Stochastic Neighbor </a:t>
            </a:r>
            <a:r>
              <a:rPr lang="en-US" altLang="zh-CN" dirty="0" smtClean="0">
                <a:latin typeface="Times New Roman" panose="02020603050405020304" pitchFamily="18" charset="0"/>
              </a:rPr>
              <a:t>Embedding</a:t>
            </a:r>
            <a:endParaRPr lang="en-US" altLang="zh-CN" dirty="0">
              <a:latin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929143" y="1795666"/>
            <a:ext cx="7285714" cy="326666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3" name="文本框 2"/>
          <p:cNvSpPr txBox="1"/>
          <p:nvPr/>
        </p:nvSpPr>
        <p:spPr>
          <a:xfrm>
            <a:off x="359532" y="1376772"/>
            <a:ext cx="8604956" cy="830997"/>
          </a:xfrm>
          <a:prstGeom prst="rect">
            <a:avLst/>
          </a:prstGeom>
          <a:noFill/>
        </p:spPr>
        <p:txBody>
          <a:bodyPr wrap="square" rtlCol="0">
            <a:spAutoFit/>
          </a:bodyPr>
          <a:lstStyle/>
          <a:p>
            <a:r>
              <a:rPr lang="en-US" altLang="zh-CN" dirty="0" smtClean="0"/>
              <a:t>· </a:t>
            </a:r>
            <a:r>
              <a:rPr lang="en-US" altLang="zh-CN" sz="2300" dirty="0" smtClean="0"/>
              <a:t>First convert the high-dimensional Euclidean distances between </a:t>
            </a:r>
            <a:r>
              <a:rPr lang="en-US" altLang="zh-CN" sz="2300" dirty="0" err="1" smtClean="0"/>
              <a:t>datapoints</a:t>
            </a:r>
            <a:r>
              <a:rPr lang="en-US" altLang="zh-CN" sz="2300" dirty="0" smtClean="0"/>
              <a:t> into probabilities that represent similarities.</a:t>
            </a:r>
            <a:endParaRPr lang="zh-CN" altLang="en-US" sz="2300" dirty="0"/>
          </a:p>
        </p:txBody>
      </p:sp>
      <p:sp>
        <p:nvSpPr>
          <p:cNvPr id="14" name="Text Box 5"/>
          <p:cNvSpPr txBox="1">
            <a:spLocks noChangeArrowheads="1"/>
          </p:cNvSpPr>
          <p:nvPr/>
        </p:nvSpPr>
        <p:spPr bwMode="black">
          <a:xfrm>
            <a:off x="1187450" y="257175"/>
            <a:ext cx="6732588"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 Stochastic Neighbor </a:t>
            </a:r>
            <a:r>
              <a:rPr lang="en-US" altLang="zh-CN" dirty="0" smtClean="0">
                <a:latin typeface="Times New Roman" panose="02020603050405020304" pitchFamily="18" charset="0"/>
              </a:rPr>
              <a:t>Embedding</a:t>
            </a:r>
            <a:endParaRPr lang="en-US" altLang="zh-CN" dirty="0">
              <a:latin typeface="Times New Roman" panose="02020603050405020304" pitchFamily="18" charset="0"/>
            </a:endParaRPr>
          </a:p>
        </p:txBody>
      </p:sp>
      <p:sp>
        <p:nvSpPr>
          <p:cNvPr id="4" name="文本框 3"/>
          <p:cNvSpPr txBox="1"/>
          <p:nvPr/>
        </p:nvSpPr>
        <p:spPr>
          <a:xfrm>
            <a:off x="718817" y="2306866"/>
            <a:ext cx="6480720" cy="477054"/>
          </a:xfrm>
          <a:prstGeom prst="rect">
            <a:avLst/>
          </a:prstGeom>
          <a:noFill/>
        </p:spPr>
        <p:txBody>
          <a:bodyPr wrap="square" rtlCol="0">
            <a:spAutoFit/>
          </a:bodyPr>
          <a:lstStyle/>
          <a:p>
            <a:r>
              <a:rPr lang="en-US" altLang="zh-CN" dirty="0" smtClean="0"/>
              <a:t>· </a:t>
            </a:r>
            <a:r>
              <a:rPr lang="en-US" altLang="zh-CN" sz="2000" dirty="0" smtClean="0"/>
              <a:t>Similarity of </a:t>
            </a:r>
            <a:r>
              <a:rPr lang="en-US" altLang="zh-CN" sz="2000" dirty="0" err="1" smtClean="0"/>
              <a:t>datapoints</a:t>
            </a:r>
            <a:r>
              <a:rPr lang="en-US" altLang="zh-CN" sz="2000" dirty="0" smtClean="0"/>
              <a:t> in High Dimension</a:t>
            </a:r>
            <a:endParaRPr lang="zh-CN" altLang="en-US" sz="2000" dirty="0"/>
          </a:p>
        </p:txBody>
      </p:sp>
      <p:pic>
        <p:nvPicPr>
          <p:cNvPr id="15" name="图片 14"/>
          <p:cNvPicPr>
            <a:picLocks noChangeAspect="1"/>
          </p:cNvPicPr>
          <p:nvPr/>
        </p:nvPicPr>
        <p:blipFill>
          <a:blip r:embed="rId4"/>
          <a:stretch>
            <a:fillRect/>
          </a:stretch>
        </p:blipFill>
        <p:spPr>
          <a:xfrm>
            <a:off x="2447764" y="2755107"/>
            <a:ext cx="2866667" cy="704762"/>
          </a:xfrm>
          <a:prstGeom prst="rect">
            <a:avLst/>
          </a:prstGeom>
        </p:spPr>
      </p:pic>
      <p:sp>
        <p:nvSpPr>
          <p:cNvPr id="18" name="文本框 17"/>
          <p:cNvSpPr txBox="1"/>
          <p:nvPr/>
        </p:nvSpPr>
        <p:spPr>
          <a:xfrm>
            <a:off x="718817" y="3582472"/>
            <a:ext cx="6480720" cy="477054"/>
          </a:xfrm>
          <a:prstGeom prst="rect">
            <a:avLst/>
          </a:prstGeom>
          <a:noFill/>
        </p:spPr>
        <p:txBody>
          <a:bodyPr wrap="square" rtlCol="0">
            <a:spAutoFit/>
          </a:bodyPr>
          <a:lstStyle/>
          <a:p>
            <a:r>
              <a:rPr lang="en-US" altLang="zh-CN" dirty="0" smtClean="0"/>
              <a:t>· </a:t>
            </a:r>
            <a:r>
              <a:rPr lang="en-US" altLang="zh-CN" sz="2000" dirty="0" smtClean="0"/>
              <a:t>Similarity of </a:t>
            </a:r>
            <a:r>
              <a:rPr lang="en-US" altLang="zh-CN" sz="2000" dirty="0" err="1" smtClean="0"/>
              <a:t>datapoints</a:t>
            </a:r>
            <a:r>
              <a:rPr lang="en-US" altLang="zh-CN" sz="2000" dirty="0" smtClean="0"/>
              <a:t> in Low Dimension</a:t>
            </a:r>
            <a:endParaRPr lang="zh-CN" altLang="en-US" sz="2000" dirty="0"/>
          </a:p>
        </p:txBody>
      </p:sp>
      <p:pic>
        <p:nvPicPr>
          <p:cNvPr id="16" name="图片 15"/>
          <p:cNvPicPr>
            <a:picLocks noChangeAspect="1"/>
          </p:cNvPicPr>
          <p:nvPr/>
        </p:nvPicPr>
        <p:blipFill>
          <a:blip r:embed="rId5"/>
          <a:stretch>
            <a:fillRect/>
          </a:stretch>
        </p:blipFill>
        <p:spPr>
          <a:xfrm>
            <a:off x="2671573" y="4139138"/>
            <a:ext cx="2419048" cy="628571"/>
          </a:xfrm>
          <a:prstGeom prst="rect">
            <a:avLst/>
          </a:prstGeom>
        </p:spPr>
      </p:pic>
      <p:sp>
        <p:nvSpPr>
          <p:cNvPr id="17" name="矩形 16"/>
          <p:cNvSpPr/>
          <p:nvPr/>
        </p:nvSpPr>
        <p:spPr>
          <a:xfrm>
            <a:off x="359532" y="5029575"/>
            <a:ext cx="2891561" cy="477054"/>
          </a:xfrm>
          <a:prstGeom prst="rect">
            <a:avLst/>
          </a:prstGeom>
        </p:spPr>
        <p:txBody>
          <a:bodyPr wrap="none">
            <a:spAutoFit/>
          </a:bodyPr>
          <a:lstStyle/>
          <a:p>
            <a:r>
              <a:rPr lang="en-US" altLang="zh-CN" dirty="0"/>
              <a:t>·To evaluate a map:</a:t>
            </a:r>
          </a:p>
        </p:txBody>
      </p:sp>
      <p:sp>
        <p:nvSpPr>
          <p:cNvPr id="22" name="文本框 12"/>
          <p:cNvSpPr txBox="1"/>
          <p:nvPr/>
        </p:nvSpPr>
        <p:spPr>
          <a:xfrm>
            <a:off x="530143" y="5668759"/>
            <a:ext cx="8604956" cy="800219"/>
          </a:xfrm>
          <a:prstGeom prst="rect">
            <a:avLst/>
          </a:prstGeom>
          <a:noFill/>
        </p:spPr>
        <p:txBody>
          <a:bodyPr wrap="square" rtlCol="0">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sz="2300" dirty="0" smtClean="0">
                <a:solidFill>
                  <a:srgbClr val="008000"/>
                </a:solidFill>
              </a:rPr>
              <a:t>   -- Compute the </a:t>
            </a:r>
            <a:r>
              <a:rPr lang="en-US" altLang="zh-CN" sz="2300" dirty="0" err="1" smtClean="0">
                <a:solidFill>
                  <a:srgbClr val="008000"/>
                </a:solidFill>
              </a:rPr>
              <a:t>Kullback-Leibler</a:t>
            </a:r>
            <a:r>
              <a:rPr lang="en-US" altLang="zh-CN" sz="2300" dirty="0" smtClean="0">
                <a:solidFill>
                  <a:srgbClr val="008000"/>
                </a:solidFill>
              </a:rPr>
              <a:t> divergence between the probabilities in the high-dimensional and low-dimensional spaces </a:t>
            </a:r>
            <a:endParaRPr lang="zh-CN" altLang="en-US" sz="2300" dirty="0">
              <a:solidFill>
                <a:srgbClr val="008000"/>
              </a:solidFill>
            </a:endParaRPr>
          </a:p>
        </p:txBody>
      </p:sp>
    </p:spTree>
    <p:extLst>
      <p:ext uri="{BB962C8B-B14F-4D97-AF65-F5344CB8AC3E}">
        <p14:creationId xmlns:p14="http://schemas.microsoft.com/office/powerpoint/2010/main" val="137319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7"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6600" y="1334635"/>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10" name="Text Box 5"/>
          <p:cNvSpPr txBox="1">
            <a:spLocks noChangeArrowheads="1"/>
          </p:cNvSpPr>
          <p:nvPr/>
        </p:nvSpPr>
        <p:spPr bwMode="black">
          <a:xfrm>
            <a:off x="1187450" y="257175"/>
            <a:ext cx="6732588" cy="115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 Stochastic Neighbor Embedding</a:t>
            </a:r>
          </a:p>
          <a:p>
            <a:pPr>
              <a:lnSpc>
                <a:spcPct val="130000"/>
              </a:lnSpc>
              <a:spcBef>
                <a:spcPct val="34000"/>
              </a:spcBef>
              <a:buNone/>
            </a:pPr>
            <a:endParaRPr lang="en-US" altLang="zh-CN" sz="2000" dirty="0">
              <a:latin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2451868" y="1844589"/>
            <a:ext cx="3809524" cy="819048"/>
          </a:xfrm>
          <a:prstGeom prst="rect">
            <a:avLst/>
          </a:prstGeom>
        </p:spPr>
      </p:pic>
      <p:sp>
        <p:nvSpPr>
          <p:cNvPr id="14" name="矩形 13"/>
          <p:cNvSpPr/>
          <p:nvPr/>
        </p:nvSpPr>
        <p:spPr>
          <a:xfrm>
            <a:off x="215516" y="1367535"/>
            <a:ext cx="2244525"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·Cost function:</a:t>
            </a:r>
            <a:endParaRPr lang="en-US" altLang="zh-CN" dirty="0"/>
          </a:p>
        </p:txBody>
      </p:sp>
      <p:sp>
        <p:nvSpPr>
          <p:cNvPr id="6" name="矩形 5"/>
          <p:cNvSpPr/>
          <p:nvPr/>
        </p:nvSpPr>
        <p:spPr>
          <a:xfrm>
            <a:off x="256746" y="2573786"/>
            <a:ext cx="1808508"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·Perplexity:</a:t>
            </a:r>
            <a:endParaRPr lang="en-US" altLang="zh-CN" dirty="0"/>
          </a:p>
        </p:txBody>
      </p:sp>
      <p:pic>
        <p:nvPicPr>
          <p:cNvPr id="2" name="图片 1"/>
          <p:cNvPicPr>
            <a:picLocks noChangeAspect="1"/>
          </p:cNvPicPr>
          <p:nvPr/>
        </p:nvPicPr>
        <p:blipFill>
          <a:blip r:embed="rId5"/>
          <a:stretch>
            <a:fillRect/>
          </a:stretch>
        </p:blipFill>
        <p:spPr>
          <a:xfrm>
            <a:off x="3064655" y="3029946"/>
            <a:ext cx="1836204" cy="506133"/>
          </a:xfrm>
          <a:prstGeom prst="rect">
            <a:avLst/>
          </a:prstGeom>
        </p:spPr>
      </p:pic>
      <p:pic>
        <p:nvPicPr>
          <p:cNvPr id="3" name="图片 2"/>
          <p:cNvPicPr>
            <a:picLocks noChangeAspect="1"/>
          </p:cNvPicPr>
          <p:nvPr/>
        </p:nvPicPr>
        <p:blipFill>
          <a:blip r:embed="rId6"/>
          <a:stretch>
            <a:fillRect/>
          </a:stretch>
        </p:blipFill>
        <p:spPr>
          <a:xfrm>
            <a:off x="2787519" y="3644081"/>
            <a:ext cx="2390476" cy="695238"/>
          </a:xfrm>
          <a:prstGeom prst="rect">
            <a:avLst/>
          </a:prstGeom>
        </p:spPr>
      </p:pic>
      <p:pic>
        <p:nvPicPr>
          <p:cNvPr id="5" name="图片 4"/>
          <p:cNvPicPr>
            <a:picLocks noChangeAspect="1"/>
          </p:cNvPicPr>
          <p:nvPr/>
        </p:nvPicPr>
        <p:blipFill>
          <a:blip r:embed="rId7"/>
          <a:stretch>
            <a:fillRect/>
          </a:stretch>
        </p:blipFill>
        <p:spPr>
          <a:xfrm>
            <a:off x="2464356" y="4657268"/>
            <a:ext cx="3857143" cy="695238"/>
          </a:xfrm>
          <a:prstGeom prst="rect">
            <a:avLst/>
          </a:prstGeom>
        </p:spPr>
      </p:pic>
      <p:sp>
        <p:nvSpPr>
          <p:cNvPr id="11" name="Rectangle 4"/>
          <p:cNvSpPr>
            <a:spLocks noChangeArrowheads="1"/>
          </p:cNvSpPr>
          <p:nvPr/>
        </p:nvSpPr>
        <p:spPr bwMode="auto">
          <a:xfrm>
            <a:off x="1136304" y="1334635"/>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12" name="矩形 11"/>
          <p:cNvSpPr/>
          <p:nvPr/>
        </p:nvSpPr>
        <p:spPr>
          <a:xfrm>
            <a:off x="363346" y="4173394"/>
            <a:ext cx="1648208"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·Gradient:</a:t>
            </a:r>
            <a:endParaRPr lang="en-US" altLang="zh-CN" dirty="0"/>
          </a:p>
        </p:txBody>
      </p:sp>
      <p:pic>
        <p:nvPicPr>
          <p:cNvPr id="7" name="图片 6"/>
          <p:cNvPicPr>
            <a:picLocks noChangeAspect="1"/>
          </p:cNvPicPr>
          <p:nvPr/>
        </p:nvPicPr>
        <p:blipFill>
          <a:blip r:embed="rId8"/>
          <a:stretch>
            <a:fillRect/>
          </a:stretch>
        </p:blipFill>
        <p:spPr>
          <a:xfrm>
            <a:off x="2460041" y="5567359"/>
            <a:ext cx="3942857" cy="600000"/>
          </a:xfrm>
          <a:prstGeom prst="rect">
            <a:avLst/>
          </a:prstGeom>
        </p:spPr>
      </p:pic>
    </p:spTree>
    <p:extLst>
      <p:ext uri="{BB962C8B-B14F-4D97-AF65-F5344CB8AC3E}">
        <p14:creationId xmlns:p14="http://schemas.microsoft.com/office/powerpoint/2010/main" val="4238873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647564" y="1461169"/>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57175"/>
            <a:ext cx="7633022"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 t-Distributed </a:t>
            </a:r>
            <a:r>
              <a:rPr lang="en-US" altLang="zh-CN" dirty="0" smtClean="0">
                <a:latin typeface="Times New Roman" panose="02020603050405020304" pitchFamily="18" charset="0"/>
              </a:rPr>
              <a:t>SNE</a:t>
            </a:r>
          </a:p>
        </p:txBody>
      </p:sp>
      <p:sp>
        <p:nvSpPr>
          <p:cNvPr id="7" name="矩形 6"/>
          <p:cNvSpPr/>
          <p:nvPr/>
        </p:nvSpPr>
        <p:spPr>
          <a:xfrm>
            <a:off x="314561" y="2746628"/>
            <a:ext cx="3536546"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·Low-dimensional map: </a:t>
            </a:r>
            <a:endParaRPr lang="en-US" altLang="zh-CN" dirty="0"/>
          </a:p>
        </p:txBody>
      </p:sp>
      <p:sp>
        <p:nvSpPr>
          <p:cNvPr id="10" name="矩形 9"/>
          <p:cNvSpPr/>
          <p:nvPr/>
        </p:nvSpPr>
        <p:spPr>
          <a:xfrm>
            <a:off x="277692" y="1456421"/>
            <a:ext cx="3610284"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·High-dimensional map: </a:t>
            </a:r>
            <a:endParaRPr lang="en-US" altLang="zh-CN" dirty="0"/>
          </a:p>
        </p:txBody>
      </p:sp>
      <p:pic>
        <p:nvPicPr>
          <p:cNvPr id="9" name="图片 8"/>
          <p:cNvPicPr>
            <a:picLocks noChangeAspect="1"/>
          </p:cNvPicPr>
          <p:nvPr/>
        </p:nvPicPr>
        <p:blipFill>
          <a:blip r:embed="rId4"/>
          <a:stretch>
            <a:fillRect/>
          </a:stretch>
        </p:blipFill>
        <p:spPr>
          <a:xfrm>
            <a:off x="2730843" y="1947915"/>
            <a:ext cx="3581559" cy="938027"/>
          </a:xfrm>
          <a:prstGeom prst="rect">
            <a:avLst/>
          </a:prstGeom>
        </p:spPr>
      </p:pic>
      <p:pic>
        <p:nvPicPr>
          <p:cNvPr id="11" name="图片 10"/>
          <p:cNvPicPr>
            <a:picLocks noChangeAspect="1"/>
          </p:cNvPicPr>
          <p:nvPr/>
        </p:nvPicPr>
        <p:blipFill>
          <a:blip r:embed="rId5"/>
          <a:stretch>
            <a:fillRect/>
          </a:stretch>
        </p:blipFill>
        <p:spPr>
          <a:xfrm>
            <a:off x="3130696" y="3278082"/>
            <a:ext cx="3000706" cy="958731"/>
          </a:xfrm>
          <a:prstGeom prst="rect">
            <a:avLst/>
          </a:prstGeom>
        </p:spPr>
      </p:pic>
      <p:sp>
        <p:nvSpPr>
          <p:cNvPr id="13" name="矩形 12"/>
          <p:cNvSpPr/>
          <p:nvPr/>
        </p:nvSpPr>
        <p:spPr>
          <a:xfrm>
            <a:off x="328571" y="4342028"/>
            <a:ext cx="4447051"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·Why a Student-t distribution: </a:t>
            </a:r>
            <a:endParaRPr lang="en-US" altLang="zh-CN" dirty="0"/>
          </a:p>
        </p:txBody>
      </p:sp>
      <p:sp>
        <p:nvSpPr>
          <p:cNvPr id="14" name="文本框 12"/>
          <p:cNvSpPr txBox="1"/>
          <p:nvPr/>
        </p:nvSpPr>
        <p:spPr>
          <a:xfrm>
            <a:off x="342975" y="5207206"/>
            <a:ext cx="8604956" cy="446276"/>
          </a:xfrm>
          <a:prstGeom prst="rect">
            <a:avLst/>
          </a:prstGeom>
          <a:noFill/>
        </p:spPr>
        <p:txBody>
          <a:bodyPr wrap="square" rtlCol="0">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sz="2300" dirty="0" smtClean="0">
                <a:solidFill>
                  <a:srgbClr val="008000"/>
                </a:solidFill>
              </a:rPr>
              <a:t>   --dissimilar points have to be modeled as too far apart in the map</a:t>
            </a:r>
            <a:endParaRPr lang="zh-CN" altLang="en-US" sz="2300" dirty="0">
              <a:solidFill>
                <a:srgbClr val="008000"/>
              </a:solidFill>
            </a:endParaRPr>
          </a:p>
        </p:txBody>
      </p:sp>
    </p:spTree>
    <p:extLst>
      <p:ext uri="{BB962C8B-B14F-4D97-AF65-F5344CB8AC3E}">
        <p14:creationId xmlns:p14="http://schemas.microsoft.com/office/powerpoint/2010/main" val="299953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57175"/>
            <a:ext cx="7633022"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 t-Distributed </a:t>
            </a:r>
            <a:r>
              <a:rPr lang="en-US" altLang="zh-CN" dirty="0" smtClean="0">
                <a:latin typeface="Times New Roman" panose="02020603050405020304" pitchFamily="18" charset="0"/>
              </a:rPr>
              <a:t>SNE</a:t>
            </a:r>
          </a:p>
        </p:txBody>
      </p:sp>
      <p:pic>
        <p:nvPicPr>
          <p:cNvPr id="11" name="图片 10"/>
          <p:cNvPicPr>
            <a:picLocks noChangeAspect="1"/>
          </p:cNvPicPr>
          <p:nvPr/>
        </p:nvPicPr>
        <p:blipFill>
          <a:blip r:embed="rId3"/>
          <a:stretch>
            <a:fillRect/>
          </a:stretch>
        </p:blipFill>
        <p:spPr>
          <a:xfrm>
            <a:off x="2733952" y="1646926"/>
            <a:ext cx="3636404" cy="752360"/>
          </a:xfrm>
          <a:prstGeom prst="rect">
            <a:avLst/>
          </a:prstGeom>
        </p:spPr>
      </p:pic>
      <p:pic>
        <p:nvPicPr>
          <p:cNvPr id="8" name="图片 7"/>
          <p:cNvPicPr>
            <a:picLocks noChangeAspect="1"/>
          </p:cNvPicPr>
          <p:nvPr/>
        </p:nvPicPr>
        <p:blipFill>
          <a:blip r:embed="rId4"/>
          <a:stretch>
            <a:fillRect/>
          </a:stretch>
        </p:blipFill>
        <p:spPr>
          <a:xfrm>
            <a:off x="1385488" y="2561899"/>
            <a:ext cx="6333333" cy="1028571"/>
          </a:xfrm>
          <a:prstGeom prst="rect">
            <a:avLst/>
          </a:prstGeom>
        </p:spPr>
      </p:pic>
      <p:sp>
        <p:nvSpPr>
          <p:cNvPr id="14" name="矩形 13"/>
          <p:cNvSpPr/>
          <p:nvPr/>
        </p:nvSpPr>
        <p:spPr>
          <a:xfrm>
            <a:off x="263226" y="1169872"/>
            <a:ext cx="2244525"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·Cost function:</a:t>
            </a:r>
            <a:endParaRPr lang="en-US" altLang="zh-CN" dirty="0"/>
          </a:p>
        </p:txBody>
      </p:sp>
      <p:sp>
        <p:nvSpPr>
          <p:cNvPr id="15" name="矩形 14"/>
          <p:cNvSpPr/>
          <p:nvPr/>
        </p:nvSpPr>
        <p:spPr>
          <a:xfrm>
            <a:off x="263226" y="3683416"/>
            <a:ext cx="1648208"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·Gradient:</a:t>
            </a:r>
            <a:endParaRPr lang="en-US" altLang="zh-CN" dirty="0"/>
          </a:p>
        </p:txBody>
      </p:sp>
      <p:pic>
        <p:nvPicPr>
          <p:cNvPr id="13" name="图片 12"/>
          <p:cNvPicPr>
            <a:picLocks noChangeAspect="1"/>
          </p:cNvPicPr>
          <p:nvPr/>
        </p:nvPicPr>
        <p:blipFill>
          <a:blip r:embed="rId5"/>
          <a:stretch>
            <a:fillRect/>
          </a:stretch>
        </p:blipFill>
        <p:spPr>
          <a:xfrm>
            <a:off x="1999738" y="4160470"/>
            <a:ext cx="4896401" cy="748414"/>
          </a:xfrm>
          <a:prstGeom prst="rect">
            <a:avLst/>
          </a:prstGeom>
        </p:spPr>
      </p:pic>
    </p:spTree>
    <p:extLst>
      <p:ext uri="{BB962C8B-B14F-4D97-AF65-F5344CB8AC3E}">
        <p14:creationId xmlns:p14="http://schemas.microsoft.com/office/powerpoint/2010/main" val="1049977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57175"/>
            <a:ext cx="7633022"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 t-Distributed </a:t>
            </a:r>
            <a:r>
              <a:rPr lang="en-US" altLang="zh-CN" dirty="0" smtClean="0">
                <a:latin typeface="Times New Roman" panose="02020603050405020304" pitchFamily="18" charset="0"/>
              </a:rPr>
              <a:t>SNE</a:t>
            </a:r>
            <a:endParaRPr lang="en-US" altLang="zh-CN" dirty="0" smtClean="0">
              <a:latin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403648" y="1304764"/>
            <a:ext cx="6480197" cy="5220580"/>
          </a:xfrm>
          <a:prstGeom prst="rect">
            <a:avLst/>
          </a:prstGeom>
        </p:spPr>
      </p:pic>
    </p:spTree>
    <p:extLst>
      <p:ext uri="{BB962C8B-B14F-4D97-AF65-F5344CB8AC3E}">
        <p14:creationId xmlns:p14="http://schemas.microsoft.com/office/powerpoint/2010/main" val="2491216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57175"/>
            <a:ext cx="7633022" cy="59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 t-Distributed </a:t>
            </a:r>
            <a:r>
              <a:rPr lang="en-US" altLang="zh-CN" dirty="0" smtClean="0">
                <a:latin typeface="Times New Roman" panose="02020603050405020304" pitchFamily="18" charset="0"/>
              </a:rPr>
              <a:t>SNE</a:t>
            </a:r>
            <a:endParaRPr lang="en-US" altLang="zh-CN" dirty="0" smtClean="0">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401594" y="1124744"/>
            <a:ext cx="6301124" cy="5148572"/>
          </a:xfrm>
          <a:prstGeom prst="rect">
            <a:avLst/>
          </a:prstGeom>
        </p:spPr>
      </p:pic>
    </p:spTree>
    <p:extLst>
      <p:ext uri="{BB962C8B-B14F-4D97-AF65-F5344CB8AC3E}">
        <p14:creationId xmlns:p14="http://schemas.microsoft.com/office/powerpoint/2010/main" val="394367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中国发展论坛张杰校长报告070930">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国发展论坛张杰校长报告070930">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ln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中国发展论坛张杰校长报告070930">
  <a:themeElements>
    <a:clrScheme name="1_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国发展论坛张杰校长报告070930">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lnDef>
  </a:objectDefaults>
  <a:extraClrSchemeLst>
    <a:extraClrScheme>
      <a:clrScheme name="1_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1291</TotalTime>
  <Pages>0</Pages>
  <Words>435</Words>
  <Characters>0</Characters>
  <Application>Microsoft Office PowerPoint</Application>
  <DocSecurity>0</DocSecurity>
  <PresentationFormat>全屏显示(4:3)</PresentationFormat>
  <Lines>0</Lines>
  <Paragraphs>59</Paragraphs>
  <Slides>17</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黑体</vt:lpstr>
      <vt:lpstr>宋体</vt:lpstr>
      <vt:lpstr>微软雅黑</vt:lpstr>
      <vt:lpstr>Arial</vt:lpstr>
      <vt:lpstr>Times New Roman</vt:lpstr>
      <vt:lpstr>中国发展论坛张杰校长报告070930</vt:lpstr>
      <vt:lpstr>1_中国发展论坛张杰校长报告070930</vt:lpstr>
      <vt:lpstr> (Dec 21, 2016)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sjtu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加强研究型大学建设，提升高校国际竞争力  ——中国发展论坛上海交通大学校长的发言</dc:title>
  <dc:subject/>
  <dc:creator>hanqi</dc:creator>
  <cp:keywords/>
  <dc:description/>
  <cp:lastModifiedBy>jianlin cheng</cp:lastModifiedBy>
  <cp:revision>2966</cp:revision>
  <cp:lastPrinted>1601-01-01T00:00:00Z</cp:lastPrinted>
  <dcterms:created xsi:type="dcterms:W3CDTF">2007-10-04T06:04:40Z</dcterms:created>
  <dcterms:modified xsi:type="dcterms:W3CDTF">2016-12-21T07:24:30Z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2052-6.6.0.2699</vt:lpwstr>
  </property>
</Properties>
</file>