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ExtraBold"/>
      <p:bold r:id="rId22"/>
      <p:boldItalic r:id="rId23"/>
    </p:embeddedFont>
    <p:embeddedFont>
      <p:font typeface="Raleway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ExtraBold-bold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Raleway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7" Type="http://schemas.openxmlformats.org/officeDocument/2006/relationships/font" Target="fonts/Raleway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ed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B600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buSzPts val="1800"/>
              <a:buChar char="○"/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5800"/>
              <a:buNone/>
              <a:defRPr/>
            </a:lvl1pPr>
            <a:lvl2pPr lvl="1" rtl="0">
              <a:spcBef>
                <a:spcPts val="0"/>
              </a:spcBef>
              <a:buSzPts val="5800"/>
              <a:buNone/>
              <a:defRPr/>
            </a:lvl2pPr>
            <a:lvl3pPr lvl="2" rtl="0">
              <a:spcBef>
                <a:spcPts val="0"/>
              </a:spcBef>
              <a:buSzPts val="5800"/>
              <a:buNone/>
              <a:defRPr/>
            </a:lvl3pPr>
            <a:lvl4pPr lvl="3" rtl="0">
              <a:spcBef>
                <a:spcPts val="0"/>
              </a:spcBef>
              <a:buSzPts val="5800"/>
              <a:buNone/>
              <a:defRPr/>
            </a:lvl4pPr>
            <a:lvl5pPr lvl="4" rtl="0">
              <a:spcBef>
                <a:spcPts val="0"/>
              </a:spcBef>
              <a:buSzPts val="5800"/>
              <a:buNone/>
              <a:defRPr/>
            </a:lvl5pPr>
            <a:lvl6pPr lvl="5" rtl="0">
              <a:spcBef>
                <a:spcPts val="0"/>
              </a:spcBef>
              <a:buSzPts val="5800"/>
              <a:buNone/>
              <a:defRPr/>
            </a:lvl6pPr>
            <a:lvl7pPr lvl="6" rtl="0">
              <a:spcBef>
                <a:spcPts val="0"/>
              </a:spcBef>
              <a:buSzPts val="5800"/>
              <a:buNone/>
              <a:defRPr/>
            </a:lvl7pPr>
            <a:lvl8pPr lvl="7" rtl="0">
              <a:spcBef>
                <a:spcPts val="0"/>
              </a:spcBef>
              <a:buSzPts val="5800"/>
              <a:buNone/>
              <a:defRPr/>
            </a:lvl8pPr>
            <a:lvl9pPr lvl="8" rtl="0">
              <a:spcBef>
                <a:spcPts val="0"/>
              </a:spcBef>
              <a:buSzPts val="58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746000" y="568566"/>
            <a:ext cx="7772400" cy="266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VGG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On tiny -</a:t>
            </a:r>
            <a:r>
              <a:rPr lang="en"/>
              <a:t> ImageNet</a:t>
            </a: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/>
        </p:nvSpPr>
        <p:spPr>
          <a:xfrm>
            <a:off x="936400" y="3538250"/>
            <a:ext cx="5143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By: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Lee Twito &amp; Rafael Bouzaglo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83575" y="544700"/>
            <a:ext cx="7260300" cy="8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000"/>
              <a:t>Accuracy</a:t>
            </a:r>
            <a:r>
              <a:rPr lang="en" sz="3600"/>
              <a:t> </a:t>
            </a:r>
            <a:r>
              <a:rPr lang="en">
                <a:solidFill>
                  <a:srgbClr val="FFB600"/>
                </a:solidFill>
              </a:rPr>
              <a:t>&amp;</a:t>
            </a:r>
            <a:r>
              <a:rPr lang="en" sz="3600"/>
              <a:t> </a:t>
            </a:r>
            <a:r>
              <a:rPr lang="en" sz="4000"/>
              <a:t>loss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52093" r="0" t="9420"/>
          <a:stretch/>
        </p:blipFill>
        <p:spPr>
          <a:xfrm>
            <a:off x="982700" y="1593279"/>
            <a:ext cx="2695327" cy="28155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4321273" y="1650831"/>
            <a:ext cx="2908577" cy="2675836"/>
            <a:chOff x="4432775" y="1806823"/>
            <a:chExt cx="2643440" cy="2457827"/>
          </a:xfrm>
        </p:grpSpPr>
        <p:pic>
          <p:nvPicPr>
            <p:cNvPr id="157" name="Shape 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2775" y="1806823"/>
              <a:ext cx="2425375" cy="1628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1525" y="3622775"/>
              <a:ext cx="2524690" cy="641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Shape 159"/>
          <p:cNvSpPr txBox="1"/>
          <p:nvPr/>
        </p:nvSpPr>
        <p:spPr>
          <a:xfrm>
            <a:off x="982700" y="4437000"/>
            <a:ext cx="35688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/>
              <a:t>* Tiny ImageNet Image Classification, Alexei Bastidas, Stanford University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8056994" y="295894"/>
            <a:ext cx="828719" cy="757193"/>
            <a:chOff x="4610450" y="3703750"/>
            <a:chExt cx="453050" cy="332175"/>
          </a:xfrm>
        </p:grpSpPr>
        <p:sp>
          <p:nvSpPr>
            <p:cNvPr id="161" name="Shape 16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83575" y="544700"/>
            <a:ext cx="7260300" cy="8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000">
                <a:solidFill>
                  <a:srgbClr val="FFB600"/>
                </a:solidFill>
              </a:rPr>
              <a:t>Top 5</a:t>
            </a:r>
            <a:r>
              <a:rPr lang="en" sz="4000"/>
              <a:t> accuracy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x="982700" y="4437000"/>
            <a:ext cx="35688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* Tiny ImageNet Image Classification, Alexei Bastidas, Stanford University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8056994" y="295894"/>
            <a:ext cx="828719" cy="757193"/>
            <a:chOff x="4610450" y="3703750"/>
            <a:chExt cx="453050" cy="332175"/>
          </a:xfrm>
        </p:grpSpPr>
        <p:sp>
          <p:nvSpPr>
            <p:cNvPr id="171" name="Shape 17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83575" y="544700"/>
            <a:ext cx="7260300" cy="8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000">
                <a:solidFill>
                  <a:srgbClr val="FFB600"/>
                </a:solidFill>
              </a:rPr>
              <a:t>Images </a:t>
            </a:r>
            <a:r>
              <a:rPr lang="en" sz="400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/>
        </p:nvSpPr>
        <p:spPr>
          <a:xfrm>
            <a:off x="982700" y="4437000"/>
            <a:ext cx="35688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* Tiny ImageNet Image Classification, Alexei Bastidas, Stanford University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8056994" y="295894"/>
            <a:ext cx="828719" cy="757193"/>
            <a:chOff x="4610450" y="3703750"/>
            <a:chExt cx="453050" cy="332175"/>
          </a:xfrm>
        </p:grpSpPr>
        <p:sp>
          <p:nvSpPr>
            <p:cNvPr id="181" name="Shape 18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96500"/>
            <a:ext cx="2140575" cy="21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200" y="1581597"/>
            <a:ext cx="2140575" cy="215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175" y="1596500"/>
            <a:ext cx="2140575" cy="21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</a:p>
        </p:txBody>
      </p:sp>
      <p:sp>
        <p:nvSpPr>
          <p:cNvPr id="192" name="Shape 192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sp>
        <p:nvSpPr>
          <p:cNvPr id="193" name="Shape 193"/>
          <p:cNvSpPr/>
          <p:nvPr/>
        </p:nvSpPr>
        <p:spPr>
          <a:xfrm>
            <a:off x="8054234" y="327815"/>
            <a:ext cx="798007" cy="72583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28375" y="276400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  </a:t>
            </a:r>
            <a:r>
              <a:rPr lang="en">
                <a:solidFill>
                  <a:srgbClr val="FFB600"/>
                </a:solidFill>
              </a:rPr>
              <a:t>results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70" name="Shape 7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1" name="Shape 7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0200"/>
            <a:ext cx="8299597" cy="184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28375" y="276400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Final  </a:t>
            </a:r>
            <a:r>
              <a:rPr lang="en">
                <a:solidFill>
                  <a:srgbClr val="FFB600"/>
                </a:solidFill>
              </a:rPr>
              <a:t>results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28675" y="1197025"/>
            <a:ext cx="6866100" cy="34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onfiguration: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- VGG 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= 0.0001 -&gt; 0.000001 (decay by 10 at 5000 and 50,000)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256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dropout on fully-connected layers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Xavier initialization on all weight matrices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 - ADAM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Regularizer</a:t>
            </a:r>
            <a:r>
              <a:rPr lang="en"/>
              <a:t> - L2 ( λ = 0.0005)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Loss function: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84" name="Shape 8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5" name="Shape 8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42821" r="0" t="0"/>
          <a:stretch/>
        </p:blipFill>
        <p:spPr>
          <a:xfrm>
            <a:off x="3210499" y="3883175"/>
            <a:ext cx="1088250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550" y="3922688"/>
            <a:ext cx="718900" cy="6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Experiments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4760234" y="3083285"/>
            <a:ext cx="430198" cy="611048"/>
            <a:chOff x="611175" y="2326900"/>
            <a:chExt cx="362700" cy="389575"/>
          </a:xfrm>
        </p:grpSpPr>
        <p:sp>
          <p:nvSpPr>
            <p:cNvPr id="99" name="Shape 99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Dropout - </a:t>
            </a:r>
            <a:r>
              <a:rPr lang="en" sz="3600">
                <a:solidFill>
                  <a:srgbClr val="FFB600"/>
                </a:solidFill>
              </a:rPr>
              <a:t>keep probability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9" name="Shape 109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50" y="1672975"/>
            <a:ext cx="6777951" cy="14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175" y="3157925"/>
            <a:ext cx="6866100" cy="155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20275" y="2230250"/>
            <a:ext cx="7317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/>
              <a:t>Kp =0.7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20275" y="3616250"/>
            <a:ext cx="7317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Kp =0.5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Batch size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0" name="Shape 120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25" y="1637675"/>
            <a:ext cx="6796200" cy="14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000" y="3202950"/>
            <a:ext cx="6751425" cy="15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7875" y="2230250"/>
            <a:ext cx="7317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Bs = 100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67875" y="3616250"/>
            <a:ext cx="7317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Bs = 256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Number of </a:t>
            </a:r>
            <a:r>
              <a:rPr lang="en" sz="3600">
                <a:solidFill>
                  <a:srgbClr val="FFB600"/>
                </a:solidFill>
              </a:rPr>
              <a:t>classes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1" name="Shape 131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00" y="1747800"/>
            <a:ext cx="7346800" cy="1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863600" y="3527500"/>
            <a:ext cx="17634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10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Fully connected dimensions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0" name="Shape 140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399275" y="3527500"/>
            <a:ext cx="2532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Fully - connected 512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50" y="1788726"/>
            <a:ext cx="7407650" cy="16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