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Cinzel Decorative Bold" charset="1" panose="00000800000000000000"/>
      <p:regular r:id="rId42"/>
    </p:embeddedFont>
    <p:embeddedFont>
      <p:font typeface="Cagliostro" charset="1" panose="02000000000000000000"/>
      <p:regular r:id="rId43"/>
    </p:embeddedFont>
    <p:embeddedFont>
      <p:font typeface="Canva Sans" charset="1" panose="020B0503030501040103"/>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7.png" Type="http://schemas.openxmlformats.org/officeDocument/2006/relationships/image"/><Relationship Id="rId9" Target="../media/image4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44689">
            <a:off x="-1942" y="74136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488530">
            <a:off x="15838881" y="8034157"/>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1135818">
            <a:off x="16477957" y="5068371"/>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6816" y="1679991"/>
            <a:ext cx="11244887" cy="5499772"/>
          </a:xfrm>
          <a:custGeom>
            <a:avLst/>
            <a:gdLst/>
            <a:ahLst/>
            <a:cxnLst/>
            <a:rect r="r" b="b" t="t" l="l"/>
            <a:pathLst>
              <a:path h="5499772" w="11244887">
                <a:moveTo>
                  <a:pt x="0" y="0"/>
                </a:moveTo>
                <a:lnTo>
                  <a:pt x="11244887" y="0"/>
                </a:lnTo>
                <a:lnTo>
                  <a:pt x="11244887" y="5499772"/>
                </a:lnTo>
                <a:lnTo>
                  <a:pt x="0" y="54997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285550">
            <a:off x="13163977" y="1774619"/>
            <a:ext cx="2207272" cy="2086236"/>
          </a:xfrm>
          <a:custGeom>
            <a:avLst/>
            <a:gdLst/>
            <a:ahLst/>
            <a:cxnLst/>
            <a:rect r="r" b="b" t="t" l="l"/>
            <a:pathLst>
              <a:path h="2086236" w="2207272">
                <a:moveTo>
                  <a:pt x="0" y="0"/>
                </a:moveTo>
                <a:lnTo>
                  <a:pt x="2207272" y="0"/>
                </a:lnTo>
                <a:lnTo>
                  <a:pt x="2207272" y="2086236"/>
                </a:lnTo>
                <a:lnTo>
                  <a:pt x="0" y="2086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418470" y="2770112"/>
            <a:ext cx="11401579" cy="2866224"/>
          </a:xfrm>
          <a:prstGeom prst="rect">
            <a:avLst/>
          </a:prstGeom>
        </p:spPr>
        <p:txBody>
          <a:bodyPr anchor="t" rtlCol="false" tIns="0" lIns="0" bIns="0" rIns="0">
            <a:spAutoFit/>
          </a:bodyPr>
          <a:lstStyle/>
          <a:p>
            <a:pPr algn="ctr">
              <a:lnSpc>
                <a:spcPts val="11375"/>
              </a:lnSpc>
            </a:pPr>
            <a:r>
              <a:rPr lang="en-US" sz="9100" spc="263">
                <a:solidFill>
                  <a:srgbClr val="797A1D"/>
                </a:solidFill>
                <a:latin typeface="Cinzel Decorative Bold"/>
                <a:ea typeface="Cinzel Decorative Bold"/>
                <a:cs typeface="Cinzel Decorative Bold"/>
                <a:sym typeface="Cinzel Decorative Bold"/>
              </a:rPr>
              <a:t>CA2 PDS PRESENTATION</a:t>
            </a:r>
          </a:p>
        </p:txBody>
      </p:sp>
      <p:sp>
        <p:nvSpPr>
          <p:cNvPr name="Freeform 9" id="9"/>
          <p:cNvSpPr/>
          <p:nvPr/>
        </p:nvSpPr>
        <p:spPr>
          <a:xfrm flipH="false" flipV="true" rot="5285550">
            <a:off x="2839980" y="5000604"/>
            <a:ext cx="2360814" cy="2231359"/>
          </a:xfrm>
          <a:custGeom>
            <a:avLst/>
            <a:gdLst/>
            <a:ahLst/>
            <a:cxnLst/>
            <a:rect r="r" b="b" t="t" l="l"/>
            <a:pathLst>
              <a:path h="2231359" w="2360814">
                <a:moveTo>
                  <a:pt x="0" y="2231359"/>
                </a:moveTo>
                <a:lnTo>
                  <a:pt x="2360813" y="2231359"/>
                </a:lnTo>
                <a:lnTo>
                  <a:pt x="2360813" y="0"/>
                </a:lnTo>
                <a:lnTo>
                  <a:pt x="0" y="0"/>
                </a:lnTo>
                <a:lnTo>
                  <a:pt x="0" y="223135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752737" y="7835550"/>
            <a:ext cx="8782526" cy="771525"/>
          </a:xfrm>
          <a:prstGeom prst="rect">
            <a:avLst/>
          </a:prstGeom>
        </p:spPr>
        <p:txBody>
          <a:bodyPr anchor="t" rtlCol="false" tIns="0" lIns="0" bIns="0" rIns="0">
            <a:spAutoFit/>
          </a:bodyPr>
          <a:lstStyle/>
          <a:p>
            <a:pPr algn="ctr">
              <a:lnSpc>
                <a:spcPts val="6299"/>
              </a:lnSpc>
            </a:pPr>
            <a:r>
              <a:rPr lang="en-US" sz="4500">
                <a:solidFill>
                  <a:srgbClr val="C4791C"/>
                </a:solidFill>
                <a:latin typeface="Cagliostro"/>
                <a:ea typeface="Cagliostro"/>
                <a:cs typeface="Cagliostro"/>
                <a:sym typeface="Cagliostro"/>
              </a:rPr>
              <a:t>Presented by Soh Jian Min</a:t>
            </a:r>
          </a:p>
        </p:txBody>
      </p:sp>
      <p:sp>
        <p:nvSpPr>
          <p:cNvPr name="Freeform 11" id="11"/>
          <p:cNvSpPr/>
          <p:nvPr/>
        </p:nvSpPr>
        <p:spPr>
          <a:xfrm flipH="false" flipV="true" rot="0">
            <a:off x="17061389" y="-1259031"/>
            <a:ext cx="5539640" cy="5669356"/>
          </a:xfrm>
          <a:custGeom>
            <a:avLst/>
            <a:gdLst/>
            <a:ahLst/>
            <a:cxnLst/>
            <a:rect r="r" b="b" t="t" l="l"/>
            <a:pathLst>
              <a:path h="5669356" w="5539640">
                <a:moveTo>
                  <a:pt x="0" y="5669356"/>
                </a:moveTo>
                <a:lnTo>
                  <a:pt x="5539640" y="5669356"/>
                </a:lnTo>
                <a:lnTo>
                  <a:pt x="5539640" y="0"/>
                </a:lnTo>
                <a:lnTo>
                  <a:pt x="0" y="0"/>
                </a:lnTo>
                <a:lnTo>
                  <a:pt x="0" y="5669356"/>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140456" y="5710261"/>
            <a:ext cx="5539640" cy="5669356"/>
          </a:xfrm>
          <a:custGeom>
            <a:avLst/>
            <a:gdLst/>
            <a:ahLst/>
            <a:cxnLst/>
            <a:rect r="r" b="b" t="t" l="l"/>
            <a:pathLst>
              <a:path h="5669356" w="5539640">
                <a:moveTo>
                  <a:pt x="5539641" y="0"/>
                </a:moveTo>
                <a:lnTo>
                  <a:pt x="0" y="0"/>
                </a:lnTo>
                <a:lnTo>
                  <a:pt x="0" y="5669356"/>
                </a:lnTo>
                <a:lnTo>
                  <a:pt x="5539641" y="5669356"/>
                </a:lnTo>
                <a:lnTo>
                  <a:pt x="553964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41457" y="608784"/>
            <a:ext cx="11605086" cy="1956063"/>
            <a:chOff x="0" y="0"/>
            <a:chExt cx="3056484" cy="515177"/>
          </a:xfrm>
        </p:grpSpPr>
        <p:sp>
          <p:nvSpPr>
            <p:cNvPr name="Freeform 4" id="4"/>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10916" y="2709904"/>
            <a:ext cx="7667520" cy="7577096"/>
          </a:xfrm>
          <a:custGeom>
            <a:avLst/>
            <a:gdLst/>
            <a:ahLst/>
            <a:cxnLst/>
            <a:rect r="r" b="b" t="t" l="l"/>
            <a:pathLst>
              <a:path h="7577096" w="7667520">
                <a:moveTo>
                  <a:pt x="0" y="0"/>
                </a:moveTo>
                <a:lnTo>
                  <a:pt x="7667520" y="0"/>
                </a:lnTo>
                <a:lnTo>
                  <a:pt x="7667520" y="7577096"/>
                </a:lnTo>
                <a:lnTo>
                  <a:pt x="0" y="7577096"/>
                </a:lnTo>
                <a:lnTo>
                  <a:pt x="0" y="0"/>
                </a:lnTo>
                <a:close/>
              </a:path>
            </a:pathLst>
          </a:custGeom>
          <a:blipFill>
            <a:blip r:embed="rId6"/>
            <a:stretch>
              <a:fillRect l="0" t="0" r="-309" b="0"/>
            </a:stretch>
          </a:blipFill>
        </p:spPr>
      </p:sp>
      <p:sp>
        <p:nvSpPr>
          <p:cNvPr name="Freeform 9" id="9"/>
          <p:cNvSpPr/>
          <p:nvPr/>
        </p:nvSpPr>
        <p:spPr>
          <a:xfrm flipH="false" flipV="false" rot="0">
            <a:off x="8259678" y="2785322"/>
            <a:ext cx="9805201" cy="4045503"/>
          </a:xfrm>
          <a:custGeom>
            <a:avLst/>
            <a:gdLst/>
            <a:ahLst/>
            <a:cxnLst/>
            <a:rect r="r" b="b" t="t" l="l"/>
            <a:pathLst>
              <a:path h="4045503" w="9805201">
                <a:moveTo>
                  <a:pt x="0" y="0"/>
                </a:moveTo>
                <a:lnTo>
                  <a:pt x="9805201" y="0"/>
                </a:lnTo>
                <a:lnTo>
                  <a:pt x="9805201" y="4045502"/>
                </a:lnTo>
                <a:lnTo>
                  <a:pt x="0" y="4045502"/>
                </a:lnTo>
                <a:lnTo>
                  <a:pt x="0" y="0"/>
                </a:lnTo>
                <a:close/>
              </a:path>
            </a:pathLst>
          </a:custGeom>
          <a:blipFill>
            <a:blip r:embed="rId7"/>
            <a:stretch>
              <a:fillRect l="0" t="0" r="0" b="0"/>
            </a:stretch>
          </a:blipFill>
        </p:spPr>
      </p:sp>
      <p:sp>
        <p:nvSpPr>
          <p:cNvPr name="Freeform 10" id="10"/>
          <p:cNvSpPr/>
          <p:nvPr/>
        </p:nvSpPr>
        <p:spPr>
          <a:xfrm flipH="false" flipV="false" rot="0">
            <a:off x="5917902" y="9187664"/>
            <a:ext cx="12370098" cy="1099336"/>
          </a:xfrm>
          <a:custGeom>
            <a:avLst/>
            <a:gdLst/>
            <a:ahLst/>
            <a:cxnLst/>
            <a:rect r="r" b="b" t="t" l="l"/>
            <a:pathLst>
              <a:path h="1099336" w="12370098">
                <a:moveTo>
                  <a:pt x="0" y="0"/>
                </a:moveTo>
                <a:lnTo>
                  <a:pt x="12370098" y="0"/>
                </a:lnTo>
                <a:lnTo>
                  <a:pt x="12370098" y="1099336"/>
                </a:lnTo>
                <a:lnTo>
                  <a:pt x="0" y="1099336"/>
                </a:lnTo>
                <a:lnTo>
                  <a:pt x="0" y="0"/>
                </a:lnTo>
                <a:close/>
              </a:path>
            </a:pathLst>
          </a:custGeom>
          <a:blipFill>
            <a:blip r:embed="rId8"/>
            <a:stretch>
              <a:fillRect l="0" t="0" r="0" b="0"/>
            </a:stretch>
          </a:blipFill>
        </p:spPr>
      </p:sp>
      <p:sp>
        <p:nvSpPr>
          <p:cNvPr name="TextBox 11" id="11"/>
          <p:cNvSpPr txBox="true"/>
          <p:nvPr/>
        </p:nvSpPr>
        <p:spPr>
          <a:xfrm rot="0">
            <a:off x="3899202" y="1015418"/>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TEXT ANALYSIS</a:t>
            </a:r>
          </a:p>
        </p:txBody>
      </p:sp>
      <p:sp>
        <p:nvSpPr>
          <p:cNvPr name="Freeform 12" id="12"/>
          <p:cNvSpPr/>
          <p:nvPr/>
        </p:nvSpPr>
        <p:spPr>
          <a:xfrm flipH="false" flipV="true" rot="835877">
            <a:off x="7999385" y="7461011"/>
            <a:ext cx="1127853" cy="318618"/>
          </a:xfrm>
          <a:custGeom>
            <a:avLst/>
            <a:gdLst/>
            <a:ahLst/>
            <a:cxnLst/>
            <a:rect r="r" b="b" t="t" l="l"/>
            <a:pathLst>
              <a:path h="318618" w="1127853">
                <a:moveTo>
                  <a:pt x="0" y="318619"/>
                </a:moveTo>
                <a:lnTo>
                  <a:pt x="1127853" y="318619"/>
                </a:lnTo>
                <a:lnTo>
                  <a:pt x="1127853" y="0"/>
                </a:lnTo>
                <a:lnTo>
                  <a:pt x="0" y="0"/>
                </a:lnTo>
                <a:lnTo>
                  <a:pt x="0" y="31861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true" rot="8526913">
            <a:off x="11632584" y="7484664"/>
            <a:ext cx="2018009" cy="570088"/>
          </a:xfrm>
          <a:custGeom>
            <a:avLst/>
            <a:gdLst/>
            <a:ahLst/>
            <a:cxnLst/>
            <a:rect r="r" b="b" t="t" l="l"/>
            <a:pathLst>
              <a:path h="570088" w="2018009">
                <a:moveTo>
                  <a:pt x="0" y="570088"/>
                </a:moveTo>
                <a:lnTo>
                  <a:pt x="2018009" y="570088"/>
                </a:lnTo>
                <a:lnTo>
                  <a:pt x="2018009" y="0"/>
                </a:lnTo>
                <a:lnTo>
                  <a:pt x="0" y="0"/>
                </a:lnTo>
                <a:lnTo>
                  <a:pt x="0" y="570088"/>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8753377" y="8076442"/>
            <a:ext cx="2953010" cy="361013"/>
          </a:xfrm>
          <a:prstGeom prst="rect">
            <a:avLst/>
          </a:prstGeom>
        </p:spPr>
        <p:txBody>
          <a:bodyPr anchor="t" rtlCol="false" tIns="0" lIns="0" bIns="0" rIns="0">
            <a:spAutoFit/>
          </a:bodyPr>
          <a:lstStyle/>
          <a:p>
            <a:pPr algn="l" marL="0" indent="0" lvl="0">
              <a:lnSpc>
                <a:spcPts val="2966"/>
              </a:lnSpc>
              <a:spcBef>
                <a:spcPct val="0"/>
              </a:spcBef>
            </a:pPr>
            <a:r>
              <a:rPr lang="en-US" sz="2119">
                <a:solidFill>
                  <a:srgbClr val="C4791C"/>
                </a:solidFill>
                <a:latin typeface="Cagliostro"/>
                <a:ea typeface="Cagliostro"/>
                <a:cs typeface="Cagliostro"/>
                <a:sym typeface="Cagliostro"/>
              </a:rPr>
              <a:t>Function for text analysis</a:t>
            </a:r>
          </a:p>
        </p:txBody>
      </p:sp>
      <p:sp>
        <p:nvSpPr>
          <p:cNvPr name="Freeform 15" id="15"/>
          <p:cNvSpPr/>
          <p:nvPr/>
        </p:nvSpPr>
        <p:spPr>
          <a:xfrm flipH="false" flipV="true" rot="-1900917">
            <a:off x="12753743" y="8332857"/>
            <a:ext cx="1856191" cy="524374"/>
          </a:xfrm>
          <a:custGeom>
            <a:avLst/>
            <a:gdLst/>
            <a:ahLst/>
            <a:cxnLst/>
            <a:rect r="r" b="b" t="t" l="l"/>
            <a:pathLst>
              <a:path h="524374" w="1856191">
                <a:moveTo>
                  <a:pt x="0" y="524373"/>
                </a:moveTo>
                <a:lnTo>
                  <a:pt x="1856191" y="524373"/>
                </a:lnTo>
                <a:lnTo>
                  <a:pt x="1856191" y="0"/>
                </a:lnTo>
                <a:lnTo>
                  <a:pt x="0" y="0"/>
                </a:lnTo>
                <a:lnTo>
                  <a:pt x="0" y="52437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4793012" y="8076442"/>
            <a:ext cx="2953010" cy="361013"/>
          </a:xfrm>
          <a:prstGeom prst="rect">
            <a:avLst/>
          </a:prstGeom>
        </p:spPr>
        <p:txBody>
          <a:bodyPr anchor="t" rtlCol="false" tIns="0" lIns="0" bIns="0" rIns="0">
            <a:spAutoFit/>
          </a:bodyPr>
          <a:lstStyle/>
          <a:p>
            <a:pPr algn="l" marL="0" indent="0" lvl="0">
              <a:lnSpc>
                <a:spcPts val="2966"/>
              </a:lnSpc>
              <a:spcBef>
                <a:spcPct val="0"/>
              </a:spcBef>
            </a:pPr>
            <a:r>
              <a:rPr lang="en-US" sz="2119">
                <a:solidFill>
                  <a:srgbClr val="C4791C"/>
                </a:solidFill>
                <a:latin typeface="Cagliostro"/>
                <a:ea typeface="Cagliostro"/>
                <a:cs typeface="Cagliostro"/>
                <a:sym typeface="Cagliostro"/>
              </a:rPr>
              <a:t>Using the function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41457" y="244425"/>
            <a:ext cx="11605086" cy="1956063"/>
            <a:chOff x="0" y="0"/>
            <a:chExt cx="3056484" cy="515177"/>
          </a:xfrm>
        </p:grpSpPr>
        <p:sp>
          <p:nvSpPr>
            <p:cNvPr name="Freeform 4" id="4"/>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01470" y="2356391"/>
            <a:ext cx="6378319" cy="7930609"/>
          </a:xfrm>
          <a:custGeom>
            <a:avLst/>
            <a:gdLst/>
            <a:ahLst/>
            <a:cxnLst/>
            <a:rect r="r" b="b" t="t" l="l"/>
            <a:pathLst>
              <a:path h="7930609" w="6378319">
                <a:moveTo>
                  <a:pt x="0" y="0"/>
                </a:moveTo>
                <a:lnTo>
                  <a:pt x="6378319" y="0"/>
                </a:lnTo>
                <a:lnTo>
                  <a:pt x="6378319" y="7930609"/>
                </a:lnTo>
                <a:lnTo>
                  <a:pt x="0" y="7930609"/>
                </a:lnTo>
                <a:lnTo>
                  <a:pt x="0" y="0"/>
                </a:lnTo>
                <a:close/>
              </a:path>
            </a:pathLst>
          </a:custGeom>
          <a:blipFill>
            <a:blip r:embed="rId6"/>
            <a:stretch>
              <a:fillRect l="0" t="0" r="0" b="0"/>
            </a:stretch>
          </a:blipFill>
        </p:spPr>
      </p:sp>
      <p:sp>
        <p:nvSpPr>
          <p:cNvPr name="Freeform 9" id="9"/>
          <p:cNvSpPr/>
          <p:nvPr/>
        </p:nvSpPr>
        <p:spPr>
          <a:xfrm flipH="false" flipV="false" rot="0">
            <a:off x="7492440" y="4365051"/>
            <a:ext cx="9509989" cy="3033785"/>
          </a:xfrm>
          <a:custGeom>
            <a:avLst/>
            <a:gdLst/>
            <a:ahLst/>
            <a:cxnLst/>
            <a:rect r="r" b="b" t="t" l="l"/>
            <a:pathLst>
              <a:path h="3033785" w="9509989">
                <a:moveTo>
                  <a:pt x="0" y="0"/>
                </a:moveTo>
                <a:lnTo>
                  <a:pt x="9509989" y="0"/>
                </a:lnTo>
                <a:lnTo>
                  <a:pt x="9509989" y="3033785"/>
                </a:lnTo>
                <a:lnTo>
                  <a:pt x="0" y="3033785"/>
                </a:lnTo>
                <a:lnTo>
                  <a:pt x="0" y="0"/>
                </a:lnTo>
                <a:close/>
              </a:path>
            </a:pathLst>
          </a:custGeom>
          <a:blipFill>
            <a:blip r:embed="rId7"/>
            <a:stretch>
              <a:fillRect l="0" t="0" r="0" b="0"/>
            </a:stretch>
          </a:blipFill>
        </p:spPr>
      </p:sp>
      <p:sp>
        <p:nvSpPr>
          <p:cNvPr name="TextBox 10" id="10"/>
          <p:cNvSpPr txBox="true"/>
          <p:nvPr/>
        </p:nvSpPr>
        <p:spPr>
          <a:xfrm rot="0">
            <a:off x="3899202" y="651059"/>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TEXT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2219435"/>
            <a:ext cx="11605086" cy="5848130"/>
            <a:chOff x="0" y="0"/>
            <a:chExt cx="3056484" cy="1540248"/>
          </a:xfrm>
        </p:grpSpPr>
        <p:sp>
          <p:nvSpPr>
            <p:cNvPr name="Freeform 5" id="5"/>
            <p:cNvSpPr/>
            <p:nvPr/>
          </p:nvSpPr>
          <p:spPr>
            <a:xfrm flipH="false" flipV="false" rot="0">
              <a:off x="0" y="0"/>
              <a:ext cx="3056484" cy="1540248"/>
            </a:xfrm>
            <a:custGeom>
              <a:avLst/>
              <a:gdLst/>
              <a:ahLst/>
              <a:cxnLst/>
              <a:rect r="r" b="b" t="t" l="l"/>
              <a:pathLst>
                <a:path h="1540248" w="3056484">
                  <a:moveTo>
                    <a:pt x="2853284" y="0"/>
                  </a:moveTo>
                  <a:cubicBezTo>
                    <a:pt x="2965508" y="0"/>
                    <a:pt x="3056484" y="344796"/>
                    <a:pt x="3056484" y="770124"/>
                  </a:cubicBezTo>
                  <a:cubicBezTo>
                    <a:pt x="3056484" y="1195452"/>
                    <a:pt x="2965508" y="1540248"/>
                    <a:pt x="2853284" y="1540248"/>
                  </a:cubicBezTo>
                  <a:lnTo>
                    <a:pt x="203200" y="1540248"/>
                  </a:lnTo>
                  <a:cubicBezTo>
                    <a:pt x="90976" y="1540248"/>
                    <a:pt x="0" y="1195452"/>
                    <a:pt x="0" y="770124"/>
                  </a:cubicBezTo>
                  <a:cubicBezTo>
                    <a:pt x="0" y="34479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1578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4999169"/>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899202" y="2684933"/>
            <a:ext cx="10489597" cy="5054269"/>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CLEANING, FILTERING &amp; TRANSFORMING DATASETS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370415" y="1203406"/>
            <a:ext cx="9547170" cy="1956063"/>
            <a:chOff x="0" y="0"/>
            <a:chExt cx="2514481" cy="515177"/>
          </a:xfrm>
        </p:grpSpPr>
        <p:sp>
          <p:nvSpPr>
            <p:cNvPr name="Freeform 4" id="4"/>
            <p:cNvSpPr/>
            <p:nvPr/>
          </p:nvSpPr>
          <p:spPr>
            <a:xfrm flipH="false" flipV="false" rot="0">
              <a:off x="0" y="0"/>
              <a:ext cx="2514481" cy="515177"/>
            </a:xfrm>
            <a:custGeom>
              <a:avLst/>
              <a:gdLst/>
              <a:ahLst/>
              <a:cxnLst/>
              <a:rect r="r" b="b" t="t" l="l"/>
              <a:pathLst>
                <a:path h="515177" w="2514481">
                  <a:moveTo>
                    <a:pt x="2311281" y="0"/>
                  </a:moveTo>
                  <a:cubicBezTo>
                    <a:pt x="2423505" y="0"/>
                    <a:pt x="2514481" y="115326"/>
                    <a:pt x="2514481" y="257588"/>
                  </a:cubicBezTo>
                  <a:cubicBezTo>
                    <a:pt x="2514481" y="399851"/>
                    <a:pt x="2423505" y="515177"/>
                    <a:pt x="2311281"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2514481"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383756" y="1000125"/>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45324" y="29021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617807" y="6023198"/>
            <a:ext cx="463896" cy="463896"/>
          </a:xfrm>
          <a:custGeom>
            <a:avLst/>
            <a:gdLst/>
            <a:ahLst/>
            <a:cxnLst/>
            <a:rect r="r" b="b" t="t" l="l"/>
            <a:pathLst>
              <a:path h="463896" w="463896">
                <a:moveTo>
                  <a:pt x="0" y="0"/>
                </a:moveTo>
                <a:lnTo>
                  <a:pt x="463895" y="0"/>
                </a:lnTo>
                <a:lnTo>
                  <a:pt x="463895"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225348" y="8025863"/>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746958" y="7363394"/>
            <a:ext cx="5229944" cy="2923606"/>
          </a:xfrm>
          <a:custGeom>
            <a:avLst/>
            <a:gdLst/>
            <a:ahLst/>
            <a:cxnLst/>
            <a:rect r="r" b="b" t="t" l="l"/>
            <a:pathLst>
              <a:path h="2923606" w="5229944">
                <a:moveTo>
                  <a:pt x="0" y="0"/>
                </a:moveTo>
                <a:lnTo>
                  <a:pt x="5229944" y="0"/>
                </a:lnTo>
                <a:lnTo>
                  <a:pt x="5229944" y="2923606"/>
                </a:lnTo>
                <a:lnTo>
                  <a:pt x="0" y="29236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4689152" y="694509"/>
            <a:ext cx="3598848" cy="2215761"/>
          </a:xfrm>
          <a:custGeom>
            <a:avLst/>
            <a:gdLst/>
            <a:ahLst/>
            <a:cxnLst/>
            <a:rect r="r" b="b" t="t" l="l"/>
            <a:pathLst>
              <a:path h="2215761" w="3598848">
                <a:moveTo>
                  <a:pt x="0" y="0"/>
                </a:moveTo>
                <a:lnTo>
                  <a:pt x="3598848" y="0"/>
                </a:lnTo>
                <a:lnTo>
                  <a:pt x="3598848" y="2215761"/>
                </a:lnTo>
                <a:lnTo>
                  <a:pt x="0" y="22157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846967" y="5061888"/>
            <a:ext cx="14594065" cy="1268115"/>
          </a:xfrm>
          <a:custGeom>
            <a:avLst/>
            <a:gdLst/>
            <a:ahLst/>
            <a:cxnLst/>
            <a:rect r="r" b="b" t="t" l="l"/>
            <a:pathLst>
              <a:path h="1268115" w="14594065">
                <a:moveTo>
                  <a:pt x="0" y="0"/>
                </a:moveTo>
                <a:lnTo>
                  <a:pt x="14594066" y="0"/>
                </a:lnTo>
                <a:lnTo>
                  <a:pt x="14594066" y="1268115"/>
                </a:lnTo>
                <a:lnTo>
                  <a:pt x="0" y="1268115"/>
                </a:lnTo>
                <a:lnTo>
                  <a:pt x="0" y="0"/>
                </a:lnTo>
                <a:close/>
              </a:path>
            </a:pathLst>
          </a:custGeom>
          <a:blipFill>
            <a:blip r:embed="rId12"/>
            <a:stretch>
              <a:fillRect l="0" t="0" r="0" b="0"/>
            </a:stretch>
          </a:blipFill>
        </p:spPr>
      </p:sp>
      <p:sp>
        <p:nvSpPr>
          <p:cNvPr name="TextBox 14" id="14"/>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Clean 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605613"/>
            <a:ext cx="12135955" cy="2520784"/>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Transform &amp; Filter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98978"/>
            <a:ext cx="11605086" cy="3157526"/>
            <a:chOff x="0" y="0"/>
            <a:chExt cx="3056484" cy="831612"/>
          </a:xfrm>
        </p:grpSpPr>
        <p:sp>
          <p:nvSpPr>
            <p:cNvPr name="Freeform 8" id="8"/>
            <p:cNvSpPr/>
            <p:nvPr/>
          </p:nvSpPr>
          <p:spPr>
            <a:xfrm flipH="false" flipV="false" rot="0">
              <a:off x="0" y="0"/>
              <a:ext cx="3056484" cy="831612"/>
            </a:xfrm>
            <a:custGeom>
              <a:avLst/>
              <a:gdLst/>
              <a:ahLst/>
              <a:cxnLst/>
              <a:rect r="r" b="b" t="t" l="l"/>
              <a:pathLst>
                <a:path h="831612" w="3056484">
                  <a:moveTo>
                    <a:pt x="2853284" y="0"/>
                  </a:moveTo>
                  <a:cubicBezTo>
                    <a:pt x="2965508" y="0"/>
                    <a:pt x="3056484" y="186163"/>
                    <a:pt x="3056484" y="415806"/>
                  </a:cubicBezTo>
                  <a:cubicBezTo>
                    <a:pt x="3056484" y="645449"/>
                    <a:pt x="2965508" y="831612"/>
                    <a:pt x="2853284" y="831612"/>
                  </a:cubicBezTo>
                  <a:lnTo>
                    <a:pt x="203200" y="831612"/>
                  </a:lnTo>
                  <a:cubicBezTo>
                    <a:pt x="90976" y="831612"/>
                    <a:pt x="0" y="645449"/>
                    <a:pt x="0" y="415806"/>
                  </a:cubicBezTo>
                  <a:cubicBezTo>
                    <a:pt x="0" y="186163"/>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86971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028700" y="4135086"/>
            <a:ext cx="17056240" cy="3971264"/>
          </a:xfrm>
          <a:custGeom>
            <a:avLst/>
            <a:gdLst/>
            <a:ahLst/>
            <a:cxnLst/>
            <a:rect r="r" b="b" t="t" l="l"/>
            <a:pathLst>
              <a:path h="3971264" w="17056240">
                <a:moveTo>
                  <a:pt x="0" y="0"/>
                </a:moveTo>
                <a:lnTo>
                  <a:pt x="17056240" y="0"/>
                </a:lnTo>
                <a:lnTo>
                  <a:pt x="17056240" y="3971264"/>
                </a:lnTo>
                <a:lnTo>
                  <a:pt x="0" y="3971264"/>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605613"/>
            <a:ext cx="12135955" cy="2520784"/>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Transform &amp; Filter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98978"/>
            <a:ext cx="11605086" cy="3157526"/>
            <a:chOff x="0" y="0"/>
            <a:chExt cx="3056484" cy="831612"/>
          </a:xfrm>
        </p:grpSpPr>
        <p:sp>
          <p:nvSpPr>
            <p:cNvPr name="Freeform 8" id="8"/>
            <p:cNvSpPr/>
            <p:nvPr/>
          </p:nvSpPr>
          <p:spPr>
            <a:xfrm flipH="false" flipV="false" rot="0">
              <a:off x="0" y="0"/>
              <a:ext cx="3056484" cy="831612"/>
            </a:xfrm>
            <a:custGeom>
              <a:avLst/>
              <a:gdLst/>
              <a:ahLst/>
              <a:cxnLst/>
              <a:rect r="r" b="b" t="t" l="l"/>
              <a:pathLst>
                <a:path h="831612" w="3056484">
                  <a:moveTo>
                    <a:pt x="2853284" y="0"/>
                  </a:moveTo>
                  <a:cubicBezTo>
                    <a:pt x="2965508" y="0"/>
                    <a:pt x="3056484" y="186163"/>
                    <a:pt x="3056484" y="415806"/>
                  </a:cubicBezTo>
                  <a:cubicBezTo>
                    <a:pt x="3056484" y="645449"/>
                    <a:pt x="2965508" y="831612"/>
                    <a:pt x="2853284" y="831612"/>
                  </a:cubicBezTo>
                  <a:lnTo>
                    <a:pt x="203200" y="831612"/>
                  </a:lnTo>
                  <a:cubicBezTo>
                    <a:pt x="90976" y="831612"/>
                    <a:pt x="0" y="645449"/>
                    <a:pt x="0" y="415806"/>
                  </a:cubicBezTo>
                  <a:cubicBezTo>
                    <a:pt x="0" y="186163"/>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86971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78621" y="4023254"/>
            <a:ext cx="15930758" cy="4193893"/>
          </a:xfrm>
          <a:custGeom>
            <a:avLst/>
            <a:gdLst/>
            <a:ahLst/>
            <a:cxnLst/>
            <a:rect r="r" b="b" t="t" l="l"/>
            <a:pathLst>
              <a:path h="4193893" w="15930758">
                <a:moveTo>
                  <a:pt x="0" y="0"/>
                </a:moveTo>
                <a:lnTo>
                  <a:pt x="15930758" y="0"/>
                </a:lnTo>
                <a:lnTo>
                  <a:pt x="15930758" y="4193893"/>
                </a:lnTo>
                <a:lnTo>
                  <a:pt x="0" y="4193893"/>
                </a:lnTo>
                <a:lnTo>
                  <a:pt x="0" y="0"/>
                </a:lnTo>
                <a:close/>
              </a:path>
            </a:pathLst>
          </a:custGeom>
          <a:blipFill>
            <a:blip r:embed="rId8"/>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605613"/>
            <a:ext cx="12135955" cy="2520784"/>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Transform &amp; Filter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98978"/>
            <a:ext cx="11605086" cy="3157526"/>
            <a:chOff x="0" y="0"/>
            <a:chExt cx="3056484" cy="831612"/>
          </a:xfrm>
        </p:grpSpPr>
        <p:sp>
          <p:nvSpPr>
            <p:cNvPr name="Freeform 8" id="8"/>
            <p:cNvSpPr/>
            <p:nvPr/>
          </p:nvSpPr>
          <p:spPr>
            <a:xfrm flipH="false" flipV="false" rot="0">
              <a:off x="0" y="0"/>
              <a:ext cx="3056484" cy="831612"/>
            </a:xfrm>
            <a:custGeom>
              <a:avLst/>
              <a:gdLst/>
              <a:ahLst/>
              <a:cxnLst/>
              <a:rect r="r" b="b" t="t" l="l"/>
              <a:pathLst>
                <a:path h="831612" w="3056484">
                  <a:moveTo>
                    <a:pt x="2853284" y="0"/>
                  </a:moveTo>
                  <a:cubicBezTo>
                    <a:pt x="2965508" y="0"/>
                    <a:pt x="3056484" y="186163"/>
                    <a:pt x="3056484" y="415806"/>
                  </a:cubicBezTo>
                  <a:cubicBezTo>
                    <a:pt x="3056484" y="645449"/>
                    <a:pt x="2965508" y="831612"/>
                    <a:pt x="2853284" y="831612"/>
                  </a:cubicBezTo>
                  <a:lnTo>
                    <a:pt x="203200" y="831612"/>
                  </a:lnTo>
                  <a:cubicBezTo>
                    <a:pt x="90976" y="831612"/>
                    <a:pt x="0" y="645449"/>
                    <a:pt x="0" y="415806"/>
                  </a:cubicBezTo>
                  <a:cubicBezTo>
                    <a:pt x="0" y="186163"/>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86971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7554" y="4957194"/>
            <a:ext cx="15972893" cy="1794707"/>
          </a:xfrm>
          <a:custGeom>
            <a:avLst/>
            <a:gdLst/>
            <a:ahLst/>
            <a:cxnLst/>
            <a:rect r="r" b="b" t="t" l="l"/>
            <a:pathLst>
              <a:path h="1794707" w="15972893">
                <a:moveTo>
                  <a:pt x="0" y="0"/>
                </a:moveTo>
                <a:lnTo>
                  <a:pt x="15972892" y="0"/>
                </a:lnTo>
                <a:lnTo>
                  <a:pt x="15972892" y="1794707"/>
                </a:lnTo>
                <a:lnTo>
                  <a:pt x="0" y="1794707"/>
                </a:lnTo>
                <a:lnTo>
                  <a:pt x="0" y="0"/>
                </a:lnTo>
                <a:close/>
              </a:path>
            </a:pathLst>
          </a:custGeom>
          <a:blipFill>
            <a:blip r:embed="rId8"/>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605613"/>
            <a:ext cx="12135955" cy="2520784"/>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Transform &amp; Filter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98978"/>
            <a:ext cx="11605086" cy="3157526"/>
            <a:chOff x="0" y="0"/>
            <a:chExt cx="3056484" cy="831612"/>
          </a:xfrm>
        </p:grpSpPr>
        <p:sp>
          <p:nvSpPr>
            <p:cNvPr name="Freeform 8" id="8"/>
            <p:cNvSpPr/>
            <p:nvPr/>
          </p:nvSpPr>
          <p:spPr>
            <a:xfrm flipH="false" flipV="false" rot="0">
              <a:off x="0" y="0"/>
              <a:ext cx="3056484" cy="831612"/>
            </a:xfrm>
            <a:custGeom>
              <a:avLst/>
              <a:gdLst/>
              <a:ahLst/>
              <a:cxnLst/>
              <a:rect r="r" b="b" t="t" l="l"/>
              <a:pathLst>
                <a:path h="831612" w="3056484">
                  <a:moveTo>
                    <a:pt x="2853284" y="0"/>
                  </a:moveTo>
                  <a:cubicBezTo>
                    <a:pt x="2965508" y="0"/>
                    <a:pt x="3056484" y="186163"/>
                    <a:pt x="3056484" y="415806"/>
                  </a:cubicBezTo>
                  <a:cubicBezTo>
                    <a:pt x="3056484" y="645449"/>
                    <a:pt x="2965508" y="831612"/>
                    <a:pt x="2853284" y="831612"/>
                  </a:cubicBezTo>
                  <a:lnTo>
                    <a:pt x="203200" y="831612"/>
                  </a:lnTo>
                  <a:cubicBezTo>
                    <a:pt x="90976" y="831612"/>
                    <a:pt x="0" y="645449"/>
                    <a:pt x="0" y="415806"/>
                  </a:cubicBezTo>
                  <a:cubicBezTo>
                    <a:pt x="0" y="186163"/>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86971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689857" y="4023254"/>
            <a:ext cx="16908286" cy="1807603"/>
          </a:xfrm>
          <a:custGeom>
            <a:avLst/>
            <a:gdLst/>
            <a:ahLst/>
            <a:cxnLst/>
            <a:rect r="r" b="b" t="t" l="l"/>
            <a:pathLst>
              <a:path h="1807603" w="16908286">
                <a:moveTo>
                  <a:pt x="0" y="0"/>
                </a:moveTo>
                <a:lnTo>
                  <a:pt x="16908286" y="0"/>
                </a:lnTo>
                <a:lnTo>
                  <a:pt x="16908286" y="1807603"/>
                </a:lnTo>
                <a:lnTo>
                  <a:pt x="0" y="1807603"/>
                </a:lnTo>
                <a:lnTo>
                  <a:pt x="0" y="0"/>
                </a:lnTo>
                <a:close/>
              </a:path>
            </a:pathLst>
          </a:custGeom>
          <a:blipFill>
            <a:blip r:embed="rId8"/>
            <a:stretch>
              <a:fillRect l="0" t="0" r="0" b="0"/>
            </a:stretch>
          </a:blipFill>
        </p:spPr>
      </p:sp>
      <p:sp>
        <p:nvSpPr>
          <p:cNvPr name="Freeform 13" id="13"/>
          <p:cNvSpPr/>
          <p:nvPr/>
        </p:nvSpPr>
        <p:spPr>
          <a:xfrm flipH="false" flipV="false" rot="0">
            <a:off x="3770439" y="5963192"/>
            <a:ext cx="10747122" cy="3295108"/>
          </a:xfrm>
          <a:custGeom>
            <a:avLst/>
            <a:gdLst/>
            <a:ahLst/>
            <a:cxnLst/>
            <a:rect r="r" b="b" t="t" l="l"/>
            <a:pathLst>
              <a:path h="3295108" w="10747122">
                <a:moveTo>
                  <a:pt x="0" y="0"/>
                </a:moveTo>
                <a:lnTo>
                  <a:pt x="10747122" y="0"/>
                </a:lnTo>
                <a:lnTo>
                  <a:pt x="10747122" y="3295108"/>
                </a:lnTo>
                <a:lnTo>
                  <a:pt x="0" y="3295108"/>
                </a:lnTo>
                <a:lnTo>
                  <a:pt x="0" y="0"/>
                </a:lnTo>
                <a:close/>
              </a:path>
            </a:pathLst>
          </a:custGeom>
          <a:blipFill>
            <a:blip r:embed="rId9"/>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605613"/>
            <a:ext cx="12135955" cy="2520784"/>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Transform &amp; Filter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98978"/>
            <a:ext cx="11605086" cy="3157526"/>
            <a:chOff x="0" y="0"/>
            <a:chExt cx="3056484" cy="831612"/>
          </a:xfrm>
        </p:grpSpPr>
        <p:sp>
          <p:nvSpPr>
            <p:cNvPr name="Freeform 8" id="8"/>
            <p:cNvSpPr/>
            <p:nvPr/>
          </p:nvSpPr>
          <p:spPr>
            <a:xfrm flipH="false" flipV="false" rot="0">
              <a:off x="0" y="0"/>
              <a:ext cx="3056484" cy="831612"/>
            </a:xfrm>
            <a:custGeom>
              <a:avLst/>
              <a:gdLst/>
              <a:ahLst/>
              <a:cxnLst/>
              <a:rect r="r" b="b" t="t" l="l"/>
              <a:pathLst>
                <a:path h="831612" w="3056484">
                  <a:moveTo>
                    <a:pt x="2853284" y="0"/>
                  </a:moveTo>
                  <a:cubicBezTo>
                    <a:pt x="2965508" y="0"/>
                    <a:pt x="3056484" y="186163"/>
                    <a:pt x="3056484" y="415806"/>
                  </a:cubicBezTo>
                  <a:cubicBezTo>
                    <a:pt x="3056484" y="645449"/>
                    <a:pt x="2965508" y="831612"/>
                    <a:pt x="2853284" y="831612"/>
                  </a:cubicBezTo>
                  <a:lnTo>
                    <a:pt x="203200" y="831612"/>
                  </a:lnTo>
                  <a:cubicBezTo>
                    <a:pt x="90976" y="831612"/>
                    <a:pt x="0" y="645449"/>
                    <a:pt x="0" y="415806"/>
                  </a:cubicBezTo>
                  <a:cubicBezTo>
                    <a:pt x="0" y="186163"/>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86971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59014" y="4394374"/>
            <a:ext cx="14769973" cy="3875503"/>
          </a:xfrm>
          <a:custGeom>
            <a:avLst/>
            <a:gdLst/>
            <a:ahLst/>
            <a:cxnLst/>
            <a:rect r="r" b="b" t="t" l="l"/>
            <a:pathLst>
              <a:path h="3875503" w="14769973">
                <a:moveTo>
                  <a:pt x="0" y="0"/>
                </a:moveTo>
                <a:lnTo>
                  <a:pt x="14769972" y="0"/>
                </a:lnTo>
                <a:lnTo>
                  <a:pt x="14769972" y="3875503"/>
                </a:lnTo>
                <a:lnTo>
                  <a:pt x="0" y="3875503"/>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2700523"/>
            <a:ext cx="11605086" cy="4597293"/>
            <a:chOff x="0" y="0"/>
            <a:chExt cx="3056484" cy="1210810"/>
          </a:xfrm>
        </p:grpSpPr>
        <p:sp>
          <p:nvSpPr>
            <p:cNvPr name="Freeform 5" id="5"/>
            <p:cNvSpPr/>
            <p:nvPr/>
          </p:nvSpPr>
          <p:spPr>
            <a:xfrm flipH="false" flipV="false" rot="0">
              <a:off x="0" y="0"/>
              <a:ext cx="3056484" cy="1210810"/>
            </a:xfrm>
            <a:custGeom>
              <a:avLst/>
              <a:gdLst/>
              <a:ahLst/>
              <a:cxnLst/>
              <a:rect r="r" b="b" t="t" l="l"/>
              <a:pathLst>
                <a:path h="1210810" w="3056484">
                  <a:moveTo>
                    <a:pt x="2853284" y="0"/>
                  </a:moveTo>
                  <a:cubicBezTo>
                    <a:pt x="2965508" y="0"/>
                    <a:pt x="3056484" y="271049"/>
                    <a:pt x="3056484" y="605405"/>
                  </a:cubicBezTo>
                  <a:cubicBezTo>
                    <a:pt x="3056484" y="939761"/>
                    <a:pt x="2965508" y="1210810"/>
                    <a:pt x="2853284" y="1210810"/>
                  </a:cubicBezTo>
                  <a:lnTo>
                    <a:pt x="203200" y="1210810"/>
                  </a:lnTo>
                  <a:cubicBezTo>
                    <a:pt x="90976" y="1210810"/>
                    <a:pt x="0" y="939761"/>
                    <a:pt x="0" y="605405"/>
                  </a:cubicBezTo>
                  <a:cubicBezTo>
                    <a:pt x="0" y="271049"/>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124891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4999169"/>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899202" y="3086356"/>
            <a:ext cx="10489597" cy="3787527"/>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GRAPH &amp;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6" id="6"/>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341457" y="1203406"/>
            <a:ext cx="11605086" cy="1956063"/>
            <a:chOff x="0" y="0"/>
            <a:chExt cx="3056484" cy="515177"/>
          </a:xfrm>
        </p:grpSpPr>
        <p:sp>
          <p:nvSpPr>
            <p:cNvPr name="Freeform 9" id="9"/>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0" id="10"/>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3594004" y="3749575"/>
            <a:ext cx="790701" cy="79070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Q</a:t>
              </a:r>
            </a:p>
          </p:txBody>
        </p:sp>
      </p:grpSp>
      <p:sp>
        <p:nvSpPr>
          <p:cNvPr name="TextBox 16" id="16"/>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AGENDA</a:t>
            </a:r>
          </a:p>
        </p:txBody>
      </p:sp>
      <p:sp>
        <p:nvSpPr>
          <p:cNvPr name="TextBox 17" id="17"/>
          <p:cNvSpPr txBox="true"/>
          <p:nvPr/>
        </p:nvSpPr>
        <p:spPr>
          <a:xfrm rot="0">
            <a:off x="4703163" y="3849671"/>
            <a:ext cx="3399262"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INTRODUCTION</a:t>
            </a:r>
          </a:p>
        </p:txBody>
      </p:sp>
      <p:sp>
        <p:nvSpPr>
          <p:cNvPr name="TextBox 18" id="18"/>
          <p:cNvSpPr txBox="true"/>
          <p:nvPr/>
        </p:nvSpPr>
        <p:spPr>
          <a:xfrm rot="0">
            <a:off x="4703163" y="4830872"/>
            <a:ext cx="6216187"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DATA SOURCES &amp; DATASETS</a:t>
            </a:r>
          </a:p>
        </p:txBody>
      </p:sp>
      <p:sp>
        <p:nvSpPr>
          <p:cNvPr name="TextBox 19" id="19"/>
          <p:cNvSpPr txBox="true"/>
          <p:nvPr/>
        </p:nvSpPr>
        <p:spPr>
          <a:xfrm rot="0">
            <a:off x="4703163" y="5812073"/>
            <a:ext cx="6897916"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TRANSPOSE AND TEXT ANALYSIS</a:t>
            </a:r>
          </a:p>
        </p:txBody>
      </p:sp>
      <p:sp>
        <p:nvSpPr>
          <p:cNvPr name="TextBox 20" id="20"/>
          <p:cNvSpPr txBox="true"/>
          <p:nvPr/>
        </p:nvSpPr>
        <p:spPr>
          <a:xfrm rot="0">
            <a:off x="4703163" y="6794092"/>
            <a:ext cx="10573326"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CLEANING, FILTERING &amp; TRANSFORMING DATASETS</a:t>
            </a:r>
          </a:p>
        </p:txBody>
      </p:sp>
      <p:sp>
        <p:nvSpPr>
          <p:cNvPr name="TextBox 21" id="21"/>
          <p:cNvSpPr txBox="true"/>
          <p:nvPr/>
        </p:nvSpPr>
        <p:spPr>
          <a:xfrm rot="0">
            <a:off x="4703163" y="7774476"/>
            <a:ext cx="10573326"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QUESTION, GRAPH &amp; ANALYSIS</a:t>
            </a:r>
          </a:p>
        </p:txBody>
      </p:sp>
      <p:sp>
        <p:nvSpPr>
          <p:cNvPr name="TextBox 22" id="22"/>
          <p:cNvSpPr txBox="true"/>
          <p:nvPr/>
        </p:nvSpPr>
        <p:spPr>
          <a:xfrm rot="0">
            <a:off x="4703163" y="8765475"/>
            <a:ext cx="10573326" cy="523834"/>
          </a:xfrm>
          <a:prstGeom prst="rect">
            <a:avLst/>
          </a:prstGeom>
        </p:spPr>
        <p:txBody>
          <a:bodyPr anchor="t" rtlCol="false" tIns="0" lIns="0" bIns="0" rIns="0">
            <a:spAutoFit/>
          </a:bodyPr>
          <a:lstStyle/>
          <a:p>
            <a:pPr algn="l">
              <a:lnSpc>
                <a:spcPts val="4200"/>
              </a:lnSpc>
            </a:pPr>
            <a:r>
              <a:rPr lang="en-US" sz="3000">
                <a:solidFill>
                  <a:srgbClr val="797A1D"/>
                </a:solidFill>
                <a:latin typeface="Cagliostro"/>
                <a:ea typeface="Cagliostro"/>
                <a:cs typeface="Cagliostro"/>
                <a:sym typeface="Cagliostro"/>
              </a:rPr>
              <a:t>CONCLUSION &amp; RECOMMENDATION</a:t>
            </a:r>
          </a:p>
        </p:txBody>
      </p:sp>
      <p:sp>
        <p:nvSpPr>
          <p:cNvPr name="TextBox 23" id="23"/>
          <p:cNvSpPr txBox="true"/>
          <p:nvPr/>
        </p:nvSpPr>
        <p:spPr>
          <a:xfrm rot="0">
            <a:off x="3874433" y="3821393"/>
            <a:ext cx="229842"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1</a:t>
            </a:r>
          </a:p>
        </p:txBody>
      </p:sp>
      <p:grpSp>
        <p:nvGrpSpPr>
          <p:cNvPr name="Group 24" id="24"/>
          <p:cNvGrpSpPr/>
          <p:nvPr/>
        </p:nvGrpSpPr>
        <p:grpSpPr>
          <a:xfrm rot="0">
            <a:off x="3594004" y="4730776"/>
            <a:ext cx="790701" cy="79070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Q</a:t>
              </a:r>
            </a:p>
          </p:txBody>
        </p:sp>
      </p:grpSp>
      <p:sp>
        <p:nvSpPr>
          <p:cNvPr name="TextBox 27" id="27"/>
          <p:cNvSpPr txBox="true"/>
          <p:nvPr/>
        </p:nvSpPr>
        <p:spPr>
          <a:xfrm rot="0">
            <a:off x="3870830" y="4802594"/>
            <a:ext cx="237048"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2</a:t>
            </a:r>
          </a:p>
        </p:txBody>
      </p:sp>
      <p:grpSp>
        <p:nvGrpSpPr>
          <p:cNvPr name="Group 28" id="28"/>
          <p:cNvGrpSpPr/>
          <p:nvPr/>
        </p:nvGrpSpPr>
        <p:grpSpPr>
          <a:xfrm rot="0">
            <a:off x="3594004" y="5711977"/>
            <a:ext cx="790701" cy="79070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Q</a:t>
              </a:r>
            </a:p>
          </p:txBody>
        </p:sp>
      </p:grpSp>
      <p:sp>
        <p:nvSpPr>
          <p:cNvPr name="TextBox 31" id="31"/>
          <p:cNvSpPr txBox="true"/>
          <p:nvPr/>
        </p:nvSpPr>
        <p:spPr>
          <a:xfrm rot="0">
            <a:off x="3864122" y="5783795"/>
            <a:ext cx="250466"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3</a:t>
            </a:r>
          </a:p>
        </p:txBody>
      </p:sp>
      <p:grpSp>
        <p:nvGrpSpPr>
          <p:cNvPr name="Group 32" id="32"/>
          <p:cNvGrpSpPr/>
          <p:nvPr/>
        </p:nvGrpSpPr>
        <p:grpSpPr>
          <a:xfrm rot="0">
            <a:off x="3594004" y="6693178"/>
            <a:ext cx="790701" cy="79070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4</a:t>
              </a:r>
            </a:p>
          </p:txBody>
        </p:sp>
      </p:grpSp>
      <p:sp>
        <p:nvSpPr>
          <p:cNvPr name="TextBox 35" id="35"/>
          <p:cNvSpPr txBox="true"/>
          <p:nvPr/>
        </p:nvSpPr>
        <p:spPr>
          <a:xfrm rot="0">
            <a:off x="3858717" y="6764996"/>
            <a:ext cx="261275"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4</a:t>
            </a:r>
          </a:p>
        </p:txBody>
      </p:sp>
      <p:grpSp>
        <p:nvGrpSpPr>
          <p:cNvPr name="Group 36" id="36"/>
          <p:cNvGrpSpPr/>
          <p:nvPr/>
        </p:nvGrpSpPr>
        <p:grpSpPr>
          <a:xfrm rot="0">
            <a:off x="3594004" y="7674379"/>
            <a:ext cx="790701" cy="79070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Q</a:t>
              </a:r>
            </a:p>
          </p:txBody>
        </p:sp>
      </p:grpSp>
      <p:sp>
        <p:nvSpPr>
          <p:cNvPr name="TextBox 39" id="39"/>
          <p:cNvSpPr txBox="true"/>
          <p:nvPr/>
        </p:nvSpPr>
        <p:spPr>
          <a:xfrm rot="0">
            <a:off x="3861761" y="7746197"/>
            <a:ext cx="255187"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5</a:t>
            </a:r>
          </a:p>
        </p:txBody>
      </p:sp>
      <p:grpSp>
        <p:nvGrpSpPr>
          <p:cNvPr name="Group 40" id="40"/>
          <p:cNvGrpSpPr/>
          <p:nvPr/>
        </p:nvGrpSpPr>
        <p:grpSpPr>
          <a:xfrm rot="0">
            <a:off x="3594004" y="8655581"/>
            <a:ext cx="790701" cy="790701"/>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797A1D"/>
              </a:solidFill>
              <a:prstDash val="solid"/>
              <a:miter/>
            </a:ln>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gliostro"/>
                  <a:ea typeface="Cagliostro"/>
                  <a:cs typeface="Cagliostro"/>
                  <a:sym typeface="Cagliostro"/>
                </a:rPr>
                <a:t>Q</a:t>
              </a:r>
            </a:p>
          </p:txBody>
        </p:sp>
      </p:grpSp>
      <p:sp>
        <p:nvSpPr>
          <p:cNvPr name="TextBox 43" id="43"/>
          <p:cNvSpPr txBox="true"/>
          <p:nvPr/>
        </p:nvSpPr>
        <p:spPr>
          <a:xfrm rot="0">
            <a:off x="3850517" y="8727399"/>
            <a:ext cx="277674" cy="580390"/>
          </a:xfrm>
          <a:prstGeom prst="rect">
            <a:avLst/>
          </a:prstGeom>
        </p:spPr>
        <p:txBody>
          <a:bodyPr anchor="t" rtlCol="false" tIns="0" lIns="0" bIns="0" rIns="0">
            <a:spAutoFit/>
          </a:bodyPr>
          <a:lstStyle/>
          <a:p>
            <a:pPr algn="ctr">
              <a:lnSpc>
                <a:spcPts val="4759"/>
              </a:lnSpc>
            </a:pPr>
            <a:r>
              <a:rPr lang="en-US" sz="3399">
                <a:solidFill>
                  <a:srgbClr val="797A1D"/>
                </a:solidFill>
                <a:latin typeface="Canva Sans"/>
                <a:ea typeface="Canva Sans"/>
                <a:cs typeface="Canva Sans"/>
                <a:sym typeface="Canva Sans"/>
              </a:rPr>
              <a:t>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540028"/>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946663"/>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1</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5213272"/>
            <a:ext cx="11605086" cy="2533699"/>
            <a:chOff x="0" y="0"/>
            <a:chExt cx="1592573" cy="347701"/>
          </a:xfrm>
        </p:grpSpPr>
        <p:sp>
          <p:nvSpPr>
            <p:cNvPr name="Freeform 13" id="13"/>
            <p:cNvSpPr/>
            <p:nvPr/>
          </p:nvSpPr>
          <p:spPr>
            <a:xfrm flipH="false" flipV="false" rot="0">
              <a:off x="0" y="0"/>
              <a:ext cx="1592573" cy="347701"/>
            </a:xfrm>
            <a:custGeom>
              <a:avLst/>
              <a:gdLst/>
              <a:ahLst/>
              <a:cxnLst/>
              <a:rect r="r" b="b" t="t" l="l"/>
              <a:pathLst>
                <a:path h="347701" w="1592573">
                  <a:moveTo>
                    <a:pt x="30687" y="0"/>
                  </a:moveTo>
                  <a:lnTo>
                    <a:pt x="1561886" y="0"/>
                  </a:lnTo>
                  <a:cubicBezTo>
                    <a:pt x="1578834" y="0"/>
                    <a:pt x="1592573" y="13739"/>
                    <a:pt x="1592573" y="30687"/>
                  </a:cubicBezTo>
                  <a:lnTo>
                    <a:pt x="1592573" y="317014"/>
                  </a:lnTo>
                  <a:cubicBezTo>
                    <a:pt x="1592573" y="333962"/>
                    <a:pt x="1578834" y="347701"/>
                    <a:pt x="1561886" y="347701"/>
                  </a:cubicBezTo>
                  <a:lnTo>
                    <a:pt x="30687" y="347701"/>
                  </a:lnTo>
                  <a:cubicBezTo>
                    <a:pt x="13739" y="347701"/>
                    <a:pt x="0" y="333962"/>
                    <a:pt x="0" y="317014"/>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38580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1552" y="5669309"/>
            <a:ext cx="10834343" cy="1535900"/>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What types of sales are most popular in the private residential property market?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207158" y="1521756"/>
            <a:ext cx="10184549" cy="7243488"/>
          </a:xfrm>
          <a:custGeom>
            <a:avLst/>
            <a:gdLst/>
            <a:ahLst/>
            <a:cxnLst/>
            <a:rect r="r" b="b" t="t" l="l"/>
            <a:pathLst>
              <a:path h="7243488" w="10184549">
                <a:moveTo>
                  <a:pt x="0" y="0"/>
                </a:moveTo>
                <a:lnTo>
                  <a:pt x="10184549" y="0"/>
                </a:lnTo>
                <a:lnTo>
                  <a:pt x="10184549" y="7243488"/>
                </a:lnTo>
                <a:lnTo>
                  <a:pt x="0" y="7243488"/>
                </a:lnTo>
                <a:lnTo>
                  <a:pt x="0" y="0"/>
                </a:lnTo>
                <a:close/>
              </a:path>
            </a:pathLst>
          </a:custGeom>
          <a:blipFill>
            <a:blip r:embed="rId2"/>
            <a:stretch>
              <a:fillRect l="0" t="0" r="0" b="0"/>
            </a:stretch>
          </a:blipFill>
        </p:spPr>
      </p:sp>
      <p:grpSp>
        <p:nvGrpSpPr>
          <p:cNvPr name="Group 3" id="3"/>
          <p:cNvGrpSpPr/>
          <p:nvPr/>
        </p:nvGrpSpPr>
        <p:grpSpPr>
          <a:xfrm rot="0">
            <a:off x="11374916" y="4073069"/>
            <a:ext cx="6121612" cy="2140862"/>
            <a:chOff x="0" y="0"/>
            <a:chExt cx="783015" cy="273837"/>
          </a:xfrm>
        </p:grpSpPr>
        <p:sp>
          <p:nvSpPr>
            <p:cNvPr name="Freeform 4" id="4"/>
            <p:cNvSpPr/>
            <p:nvPr/>
          </p:nvSpPr>
          <p:spPr>
            <a:xfrm flipH="false" flipV="false" rot="0">
              <a:off x="0" y="0"/>
              <a:ext cx="783015" cy="273837"/>
            </a:xfrm>
            <a:custGeom>
              <a:avLst/>
              <a:gdLst/>
              <a:ahLst/>
              <a:cxnLst/>
              <a:rect r="r" b="b" t="t" l="l"/>
              <a:pathLst>
                <a:path h="273837" w="783015">
                  <a:moveTo>
                    <a:pt x="58176" y="0"/>
                  </a:moveTo>
                  <a:lnTo>
                    <a:pt x="724839" y="0"/>
                  </a:lnTo>
                  <a:cubicBezTo>
                    <a:pt x="740268" y="0"/>
                    <a:pt x="755065" y="6129"/>
                    <a:pt x="765975" y="17039"/>
                  </a:cubicBezTo>
                  <a:cubicBezTo>
                    <a:pt x="776885" y="27949"/>
                    <a:pt x="783015" y="42746"/>
                    <a:pt x="783015" y="58176"/>
                  </a:cubicBezTo>
                  <a:lnTo>
                    <a:pt x="783015" y="215662"/>
                  </a:lnTo>
                  <a:cubicBezTo>
                    <a:pt x="783015" y="231091"/>
                    <a:pt x="776885" y="245888"/>
                    <a:pt x="765975" y="256798"/>
                  </a:cubicBezTo>
                  <a:cubicBezTo>
                    <a:pt x="755065" y="267708"/>
                    <a:pt x="740268" y="273837"/>
                    <a:pt x="724839" y="273837"/>
                  </a:cubicBezTo>
                  <a:lnTo>
                    <a:pt x="58176" y="273837"/>
                  </a:lnTo>
                  <a:cubicBezTo>
                    <a:pt x="42746" y="273837"/>
                    <a:pt x="27949" y="267708"/>
                    <a:pt x="17039" y="256798"/>
                  </a:cubicBezTo>
                  <a:cubicBezTo>
                    <a:pt x="6129" y="245888"/>
                    <a:pt x="0" y="231091"/>
                    <a:pt x="0" y="215662"/>
                  </a:cubicBezTo>
                  <a:lnTo>
                    <a:pt x="0" y="58176"/>
                  </a:lnTo>
                  <a:cubicBezTo>
                    <a:pt x="0" y="42746"/>
                    <a:pt x="6129" y="27949"/>
                    <a:pt x="17039" y="17039"/>
                  </a:cubicBezTo>
                  <a:cubicBezTo>
                    <a:pt x="27949" y="6129"/>
                    <a:pt x="42746" y="0"/>
                    <a:pt x="58176" y="0"/>
                  </a:cubicBezTo>
                  <a:close/>
                </a:path>
              </a:pathLst>
            </a:custGeom>
            <a:solidFill>
              <a:srgbClr val="354A15"/>
            </a:solidFill>
            <a:ln cap="rnd">
              <a:noFill/>
              <a:prstDash val="solid"/>
              <a:round/>
            </a:ln>
          </p:spPr>
        </p:sp>
        <p:sp>
          <p:nvSpPr>
            <p:cNvPr name="TextBox 5" id="5"/>
            <p:cNvSpPr txBox="true"/>
            <p:nvPr/>
          </p:nvSpPr>
          <p:spPr>
            <a:xfrm>
              <a:off x="0" y="-38100"/>
              <a:ext cx="783015" cy="31193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1580756" y="4250312"/>
            <a:ext cx="5709931" cy="1748275"/>
          </a:xfrm>
          <a:prstGeom prst="rect">
            <a:avLst/>
          </a:prstGeom>
        </p:spPr>
        <p:txBody>
          <a:bodyPr anchor="t" rtlCol="false" tIns="0" lIns="0" bIns="0" rIns="0">
            <a:spAutoFit/>
          </a:bodyPr>
          <a:lstStyle/>
          <a:p>
            <a:pPr algn="l" marL="438052" indent="-219026" lvl="1">
              <a:lnSpc>
                <a:spcPts val="2840"/>
              </a:lnSpc>
              <a:buFont typeface="Arial"/>
              <a:buChar char="•"/>
            </a:pPr>
            <a:r>
              <a:rPr lang="en-US" sz="2028">
                <a:solidFill>
                  <a:srgbClr val="FFFFFF"/>
                </a:solidFill>
                <a:latin typeface="Cagliostro"/>
                <a:ea typeface="Cagliostro"/>
                <a:cs typeface="Cagliostro"/>
                <a:sym typeface="Cagliostro"/>
              </a:rPr>
              <a:t>Focus marketing on popular sales types</a:t>
            </a:r>
          </a:p>
          <a:p>
            <a:pPr algn="l" marL="438052" indent="-219026" lvl="1">
              <a:lnSpc>
                <a:spcPts val="2840"/>
              </a:lnSpc>
              <a:buFont typeface="Arial"/>
              <a:buChar char="•"/>
            </a:pPr>
            <a:r>
              <a:rPr lang="en-US" sz="2028">
                <a:solidFill>
                  <a:srgbClr val="FFFFFF"/>
                </a:solidFill>
                <a:latin typeface="Cagliostro"/>
                <a:ea typeface="Cagliostro"/>
                <a:cs typeface="Cagliostro"/>
                <a:sym typeface="Cagliostro"/>
              </a:rPr>
              <a:t>Tailor recommendations to buyers' needs and budgets</a:t>
            </a:r>
          </a:p>
          <a:p>
            <a:pPr algn="l" marL="438052" indent="-219026" lvl="1">
              <a:lnSpc>
                <a:spcPts val="2840"/>
              </a:lnSpc>
              <a:buFont typeface="Arial"/>
              <a:buChar char="•"/>
            </a:pPr>
            <a:r>
              <a:rPr lang="en-US" sz="2028">
                <a:solidFill>
                  <a:srgbClr val="FFFFFF"/>
                </a:solidFill>
                <a:latin typeface="Cagliostro"/>
                <a:ea typeface="Cagliostro"/>
                <a:cs typeface="Cagliostro"/>
                <a:sym typeface="Cagliostro"/>
              </a:rPr>
              <a:t>Optimize sales strategies to meet client demands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540028"/>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946663"/>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2</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5213272"/>
            <a:ext cx="11605086" cy="2533699"/>
            <a:chOff x="0" y="0"/>
            <a:chExt cx="1592573" cy="347701"/>
          </a:xfrm>
        </p:grpSpPr>
        <p:sp>
          <p:nvSpPr>
            <p:cNvPr name="Freeform 13" id="13"/>
            <p:cNvSpPr/>
            <p:nvPr/>
          </p:nvSpPr>
          <p:spPr>
            <a:xfrm flipH="false" flipV="false" rot="0">
              <a:off x="0" y="0"/>
              <a:ext cx="1592573" cy="347701"/>
            </a:xfrm>
            <a:custGeom>
              <a:avLst/>
              <a:gdLst/>
              <a:ahLst/>
              <a:cxnLst/>
              <a:rect r="r" b="b" t="t" l="l"/>
              <a:pathLst>
                <a:path h="347701" w="1592573">
                  <a:moveTo>
                    <a:pt x="30687" y="0"/>
                  </a:moveTo>
                  <a:lnTo>
                    <a:pt x="1561886" y="0"/>
                  </a:lnTo>
                  <a:cubicBezTo>
                    <a:pt x="1578834" y="0"/>
                    <a:pt x="1592573" y="13739"/>
                    <a:pt x="1592573" y="30687"/>
                  </a:cubicBezTo>
                  <a:lnTo>
                    <a:pt x="1592573" y="317014"/>
                  </a:lnTo>
                  <a:cubicBezTo>
                    <a:pt x="1592573" y="333962"/>
                    <a:pt x="1578834" y="347701"/>
                    <a:pt x="1561886" y="347701"/>
                  </a:cubicBezTo>
                  <a:lnTo>
                    <a:pt x="30687" y="347701"/>
                  </a:lnTo>
                  <a:cubicBezTo>
                    <a:pt x="13739" y="347701"/>
                    <a:pt x="0" y="333962"/>
                    <a:pt x="0" y="317014"/>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38580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1552" y="5669309"/>
            <a:ext cx="10834343" cy="1535900"/>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Which flat types are most popular in the HDB resale market?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11137688" y="3511177"/>
            <a:ext cx="6121612" cy="3264645"/>
            <a:chOff x="0" y="0"/>
            <a:chExt cx="783015" cy="417580"/>
          </a:xfrm>
        </p:grpSpPr>
        <p:sp>
          <p:nvSpPr>
            <p:cNvPr name="Freeform 3" id="3"/>
            <p:cNvSpPr/>
            <p:nvPr/>
          </p:nvSpPr>
          <p:spPr>
            <a:xfrm flipH="false" flipV="false" rot="0">
              <a:off x="0" y="0"/>
              <a:ext cx="783015" cy="417580"/>
            </a:xfrm>
            <a:custGeom>
              <a:avLst/>
              <a:gdLst/>
              <a:ahLst/>
              <a:cxnLst/>
              <a:rect r="r" b="b" t="t" l="l"/>
              <a:pathLst>
                <a:path h="417580" w="783015">
                  <a:moveTo>
                    <a:pt x="58176" y="0"/>
                  </a:moveTo>
                  <a:lnTo>
                    <a:pt x="724839" y="0"/>
                  </a:lnTo>
                  <a:cubicBezTo>
                    <a:pt x="740268" y="0"/>
                    <a:pt x="755065" y="6129"/>
                    <a:pt x="765975" y="17039"/>
                  </a:cubicBezTo>
                  <a:cubicBezTo>
                    <a:pt x="776885" y="27949"/>
                    <a:pt x="783015" y="42746"/>
                    <a:pt x="783015" y="58176"/>
                  </a:cubicBezTo>
                  <a:lnTo>
                    <a:pt x="783015" y="359405"/>
                  </a:lnTo>
                  <a:cubicBezTo>
                    <a:pt x="783015" y="374834"/>
                    <a:pt x="776885" y="389631"/>
                    <a:pt x="765975" y="400541"/>
                  </a:cubicBezTo>
                  <a:cubicBezTo>
                    <a:pt x="755065" y="411451"/>
                    <a:pt x="740268" y="417580"/>
                    <a:pt x="724839" y="417580"/>
                  </a:cubicBezTo>
                  <a:lnTo>
                    <a:pt x="58176" y="417580"/>
                  </a:lnTo>
                  <a:cubicBezTo>
                    <a:pt x="42746" y="417580"/>
                    <a:pt x="27949" y="411451"/>
                    <a:pt x="17039" y="400541"/>
                  </a:cubicBezTo>
                  <a:cubicBezTo>
                    <a:pt x="6129" y="389631"/>
                    <a:pt x="0" y="374834"/>
                    <a:pt x="0" y="359405"/>
                  </a:cubicBezTo>
                  <a:lnTo>
                    <a:pt x="0" y="58176"/>
                  </a:lnTo>
                  <a:cubicBezTo>
                    <a:pt x="0" y="42746"/>
                    <a:pt x="6129" y="27949"/>
                    <a:pt x="17039" y="17039"/>
                  </a:cubicBezTo>
                  <a:cubicBezTo>
                    <a:pt x="27949" y="6129"/>
                    <a:pt x="42746" y="0"/>
                    <a:pt x="58176" y="0"/>
                  </a:cubicBezTo>
                  <a:close/>
                </a:path>
              </a:pathLst>
            </a:custGeom>
            <a:solidFill>
              <a:srgbClr val="354A15"/>
            </a:solidFill>
            <a:ln cap="rnd">
              <a:noFill/>
              <a:prstDash val="solid"/>
              <a:round/>
            </a:ln>
          </p:spPr>
        </p:sp>
        <p:sp>
          <p:nvSpPr>
            <p:cNvPr name="TextBox 4" id="4"/>
            <p:cNvSpPr txBox="true"/>
            <p:nvPr/>
          </p:nvSpPr>
          <p:spPr>
            <a:xfrm>
              <a:off x="0" y="-38100"/>
              <a:ext cx="783015" cy="4556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2387" y="2056238"/>
            <a:ext cx="10485040" cy="6174523"/>
          </a:xfrm>
          <a:custGeom>
            <a:avLst/>
            <a:gdLst/>
            <a:ahLst/>
            <a:cxnLst/>
            <a:rect r="r" b="b" t="t" l="l"/>
            <a:pathLst>
              <a:path h="6174523" w="10485040">
                <a:moveTo>
                  <a:pt x="0" y="0"/>
                </a:moveTo>
                <a:lnTo>
                  <a:pt x="10485039" y="0"/>
                </a:lnTo>
                <a:lnTo>
                  <a:pt x="10485039" y="6174524"/>
                </a:lnTo>
                <a:lnTo>
                  <a:pt x="0" y="6174524"/>
                </a:lnTo>
                <a:lnTo>
                  <a:pt x="0" y="0"/>
                </a:lnTo>
                <a:close/>
              </a:path>
            </a:pathLst>
          </a:custGeom>
          <a:blipFill>
            <a:blip r:embed="rId2"/>
            <a:stretch>
              <a:fillRect l="0" t="0" r="0" b="0"/>
            </a:stretch>
          </a:blipFill>
        </p:spPr>
      </p:sp>
      <p:sp>
        <p:nvSpPr>
          <p:cNvPr name="TextBox 6" id="6"/>
          <p:cNvSpPr txBox="true"/>
          <p:nvPr/>
        </p:nvSpPr>
        <p:spPr>
          <a:xfrm rot="0">
            <a:off x="11327162" y="3686001"/>
            <a:ext cx="5709931" cy="2847552"/>
          </a:xfrm>
          <a:prstGeom prst="rect">
            <a:avLst/>
          </a:prstGeom>
        </p:spPr>
        <p:txBody>
          <a:bodyPr anchor="t" rtlCol="false" tIns="0" lIns="0" bIns="0" rIns="0">
            <a:spAutoFit/>
          </a:bodyPr>
          <a:lstStyle/>
          <a:p>
            <a:pPr algn="l" marL="438053" indent="-219027" lvl="1">
              <a:lnSpc>
                <a:spcPts val="2840"/>
              </a:lnSpc>
              <a:buFont typeface="Arial"/>
              <a:buChar char="•"/>
            </a:pPr>
            <a:r>
              <a:rPr lang="en-US" sz="2028">
                <a:solidFill>
                  <a:srgbClr val="FFFFFF"/>
                </a:solidFill>
                <a:latin typeface="Cagliostro"/>
                <a:ea typeface="Cagliostro"/>
                <a:cs typeface="Cagliostro"/>
                <a:sym typeface="Cagliostro"/>
              </a:rPr>
              <a:t>3-room, 4-room, and 5-room HDB flats are the most popular, housing agents should focus their efforts on these flat types</a:t>
            </a:r>
          </a:p>
          <a:p>
            <a:pPr algn="l" marL="438053" indent="-219027" lvl="1">
              <a:lnSpc>
                <a:spcPts val="2840"/>
              </a:lnSpc>
              <a:buFont typeface="Arial"/>
              <a:buChar char="•"/>
            </a:pPr>
            <a:r>
              <a:rPr lang="en-US" sz="2028">
                <a:solidFill>
                  <a:srgbClr val="FFFFFF"/>
                </a:solidFill>
                <a:latin typeface="Cagliostro"/>
                <a:ea typeface="Cagliostro"/>
                <a:cs typeface="Cagliostro"/>
                <a:sym typeface="Cagliostro"/>
              </a:rPr>
              <a:t>Tailor recommendations based on buyer needs (family size), and budget</a:t>
            </a:r>
          </a:p>
          <a:p>
            <a:pPr algn="l" marL="438053" indent="-219027" lvl="1">
              <a:lnSpc>
                <a:spcPts val="2840"/>
              </a:lnSpc>
              <a:buFont typeface="Arial"/>
              <a:buChar char="•"/>
            </a:pPr>
            <a:r>
              <a:rPr lang="en-US" sz="2028">
                <a:solidFill>
                  <a:srgbClr val="FFFFFF"/>
                </a:solidFill>
                <a:latin typeface="Cagliostro"/>
                <a:ea typeface="Cagliostro"/>
                <a:cs typeface="Cagliostro"/>
                <a:sym typeface="Cagliostro"/>
              </a:rPr>
              <a:t>Strategic Marketing (Highlight Popularity, Detailed Listings and, Focus on High-Demand Areas)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540028"/>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946663"/>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3</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5213272"/>
            <a:ext cx="11605086" cy="2533699"/>
            <a:chOff x="0" y="0"/>
            <a:chExt cx="1592573" cy="347701"/>
          </a:xfrm>
        </p:grpSpPr>
        <p:sp>
          <p:nvSpPr>
            <p:cNvPr name="Freeform 13" id="13"/>
            <p:cNvSpPr/>
            <p:nvPr/>
          </p:nvSpPr>
          <p:spPr>
            <a:xfrm flipH="false" flipV="false" rot="0">
              <a:off x="0" y="0"/>
              <a:ext cx="1592573" cy="347701"/>
            </a:xfrm>
            <a:custGeom>
              <a:avLst/>
              <a:gdLst/>
              <a:ahLst/>
              <a:cxnLst/>
              <a:rect r="r" b="b" t="t" l="l"/>
              <a:pathLst>
                <a:path h="347701" w="1592573">
                  <a:moveTo>
                    <a:pt x="30687" y="0"/>
                  </a:moveTo>
                  <a:lnTo>
                    <a:pt x="1561886" y="0"/>
                  </a:lnTo>
                  <a:cubicBezTo>
                    <a:pt x="1578834" y="0"/>
                    <a:pt x="1592573" y="13739"/>
                    <a:pt x="1592573" y="30687"/>
                  </a:cubicBezTo>
                  <a:lnTo>
                    <a:pt x="1592573" y="317014"/>
                  </a:lnTo>
                  <a:cubicBezTo>
                    <a:pt x="1592573" y="333962"/>
                    <a:pt x="1578834" y="347701"/>
                    <a:pt x="1561886" y="347701"/>
                  </a:cubicBezTo>
                  <a:lnTo>
                    <a:pt x="30687" y="347701"/>
                  </a:lnTo>
                  <a:cubicBezTo>
                    <a:pt x="13739" y="347701"/>
                    <a:pt x="0" y="333962"/>
                    <a:pt x="0" y="317014"/>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38580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1552" y="5669309"/>
            <a:ext cx="10834343" cy="1535900"/>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Does GDP and GNI affect the price index of HDB and Private housing?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12798269" y="1519120"/>
            <a:ext cx="5092912" cy="6300676"/>
            <a:chOff x="0" y="0"/>
            <a:chExt cx="676858" cy="837372"/>
          </a:xfrm>
        </p:grpSpPr>
        <p:sp>
          <p:nvSpPr>
            <p:cNvPr name="Freeform 3" id="3"/>
            <p:cNvSpPr/>
            <p:nvPr/>
          </p:nvSpPr>
          <p:spPr>
            <a:xfrm flipH="false" flipV="false" rot="0">
              <a:off x="0" y="0"/>
              <a:ext cx="676858" cy="837372"/>
            </a:xfrm>
            <a:custGeom>
              <a:avLst/>
              <a:gdLst/>
              <a:ahLst/>
              <a:cxnLst/>
              <a:rect r="r" b="b" t="t" l="l"/>
              <a:pathLst>
                <a:path h="837372" w="676858">
                  <a:moveTo>
                    <a:pt x="69926" y="0"/>
                  </a:moveTo>
                  <a:lnTo>
                    <a:pt x="606932" y="0"/>
                  </a:lnTo>
                  <a:cubicBezTo>
                    <a:pt x="645551" y="0"/>
                    <a:pt x="676858" y="31307"/>
                    <a:pt x="676858" y="69926"/>
                  </a:cubicBezTo>
                  <a:lnTo>
                    <a:pt x="676858" y="767446"/>
                  </a:lnTo>
                  <a:cubicBezTo>
                    <a:pt x="676858" y="806065"/>
                    <a:pt x="645551" y="837372"/>
                    <a:pt x="606932" y="837372"/>
                  </a:cubicBezTo>
                  <a:lnTo>
                    <a:pt x="69926" y="837372"/>
                  </a:lnTo>
                  <a:cubicBezTo>
                    <a:pt x="51381" y="837372"/>
                    <a:pt x="33595" y="830005"/>
                    <a:pt x="20481" y="816892"/>
                  </a:cubicBezTo>
                  <a:cubicBezTo>
                    <a:pt x="7367" y="803778"/>
                    <a:pt x="0" y="785992"/>
                    <a:pt x="0" y="767446"/>
                  </a:cubicBezTo>
                  <a:lnTo>
                    <a:pt x="0" y="69926"/>
                  </a:lnTo>
                  <a:cubicBezTo>
                    <a:pt x="0" y="51381"/>
                    <a:pt x="7367" y="33595"/>
                    <a:pt x="20481" y="20481"/>
                  </a:cubicBezTo>
                  <a:cubicBezTo>
                    <a:pt x="33595" y="7367"/>
                    <a:pt x="51381" y="0"/>
                    <a:pt x="69926" y="0"/>
                  </a:cubicBezTo>
                  <a:close/>
                </a:path>
              </a:pathLst>
            </a:custGeom>
            <a:solidFill>
              <a:srgbClr val="354A15"/>
            </a:solidFill>
            <a:ln cap="rnd">
              <a:noFill/>
              <a:prstDash val="solid"/>
              <a:round/>
            </a:ln>
          </p:spPr>
        </p:sp>
        <p:sp>
          <p:nvSpPr>
            <p:cNvPr name="TextBox 4" id="4"/>
            <p:cNvSpPr txBox="true"/>
            <p:nvPr/>
          </p:nvSpPr>
          <p:spPr>
            <a:xfrm>
              <a:off x="0" y="-38100"/>
              <a:ext cx="676858" cy="8754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28409" y="1339316"/>
            <a:ext cx="12178549" cy="7918984"/>
          </a:xfrm>
          <a:custGeom>
            <a:avLst/>
            <a:gdLst/>
            <a:ahLst/>
            <a:cxnLst/>
            <a:rect r="r" b="b" t="t" l="l"/>
            <a:pathLst>
              <a:path h="7918984" w="12178549">
                <a:moveTo>
                  <a:pt x="0" y="0"/>
                </a:moveTo>
                <a:lnTo>
                  <a:pt x="12178549" y="0"/>
                </a:lnTo>
                <a:lnTo>
                  <a:pt x="12178549" y="7918984"/>
                </a:lnTo>
                <a:lnTo>
                  <a:pt x="0" y="7918984"/>
                </a:lnTo>
                <a:lnTo>
                  <a:pt x="0" y="0"/>
                </a:lnTo>
                <a:close/>
              </a:path>
            </a:pathLst>
          </a:custGeom>
          <a:blipFill>
            <a:blip r:embed="rId2"/>
            <a:stretch>
              <a:fillRect l="0" t="0" r="0" b="0"/>
            </a:stretch>
          </a:blipFill>
        </p:spPr>
      </p:sp>
      <p:sp>
        <p:nvSpPr>
          <p:cNvPr name="TextBox 6" id="6"/>
          <p:cNvSpPr txBox="true"/>
          <p:nvPr/>
        </p:nvSpPr>
        <p:spPr>
          <a:xfrm rot="0">
            <a:off x="12969519" y="1741508"/>
            <a:ext cx="4750411" cy="5817801"/>
          </a:xfrm>
          <a:prstGeom prst="rect">
            <a:avLst/>
          </a:prstGeom>
        </p:spPr>
        <p:txBody>
          <a:bodyPr anchor="t" rtlCol="false" tIns="0" lIns="0" bIns="0" rIns="0">
            <a:spAutoFit/>
          </a:bodyPr>
          <a:lstStyle/>
          <a:p>
            <a:pPr algn="l" marL="421599" indent="-210800" lvl="1">
              <a:lnSpc>
                <a:spcPts val="2733"/>
              </a:lnSpc>
              <a:buFont typeface="Arial"/>
              <a:buChar char="•"/>
            </a:pPr>
            <a:r>
              <a:rPr lang="en-US" sz="1952">
                <a:solidFill>
                  <a:srgbClr val="FFFFFF"/>
                </a:solidFill>
                <a:latin typeface="Cagliostro"/>
                <a:ea typeface="Cagliostro"/>
                <a:cs typeface="Cagliostro"/>
                <a:sym typeface="Cagliostro"/>
              </a:rPr>
              <a:t>Both HDB and private residential property price indices increase with higher GDP and GNI</a:t>
            </a:r>
          </a:p>
          <a:p>
            <a:pPr algn="l" marL="421599" indent="-210800" lvl="1">
              <a:lnSpc>
                <a:spcPts val="2733"/>
              </a:lnSpc>
              <a:buFont typeface="Arial"/>
              <a:buChar char="•"/>
            </a:pPr>
            <a:r>
              <a:rPr lang="en-US" sz="1952">
                <a:solidFill>
                  <a:srgbClr val="FFFFFF"/>
                </a:solidFill>
                <a:latin typeface="Cagliostro"/>
                <a:ea typeface="Cagliostro"/>
                <a:cs typeface="Cagliostro"/>
                <a:sym typeface="Cagliostro"/>
              </a:rPr>
              <a:t>Advise Clients on Timing, encourage clients to make purchases when GDP and GNI are lower.</a:t>
            </a:r>
          </a:p>
          <a:p>
            <a:pPr algn="l" marL="421599" indent="-210800" lvl="1">
              <a:lnSpc>
                <a:spcPts val="2733"/>
              </a:lnSpc>
              <a:buFont typeface="Arial"/>
              <a:buChar char="•"/>
            </a:pPr>
            <a:r>
              <a:rPr lang="en-US" sz="1952">
                <a:solidFill>
                  <a:srgbClr val="FFFFFF"/>
                </a:solidFill>
                <a:latin typeface="Cagliostro"/>
                <a:ea typeface="Cagliostro"/>
                <a:cs typeface="Cagliostro"/>
                <a:sym typeface="Cagliostro"/>
              </a:rPr>
              <a:t>Monitor Economic Trends, to identify the best buying periods and adjust marketing strategies accordingly</a:t>
            </a:r>
          </a:p>
          <a:p>
            <a:pPr algn="l" marL="421599" indent="-210800" lvl="1">
              <a:lnSpc>
                <a:spcPts val="2733"/>
              </a:lnSpc>
              <a:buFont typeface="Arial"/>
              <a:buChar char="•"/>
            </a:pPr>
            <a:r>
              <a:rPr lang="en-US" sz="1952">
                <a:solidFill>
                  <a:srgbClr val="FFFFFF"/>
                </a:solidFill>
                <a:latin typeface="Cagliostro"/>
                <a:ea typeface="Cagliostro"/>
                <a:cs typeface="Cagliostro"/>
                <a:sym typeface="Cagliostro"/>
              </a:rPr>
              <a:t>Provide Strategic Insights</a:t>
            </a:r>
            <a:r>
              <a:rPr lang="en-US" sz="1952">
                <a:solidFill>
                  <a:srgbClr val="FFFFFF"/>
                </a:solidFill>
                <a:latin typeface="Cagliostro"/>
                <a:ea typeface="Cagliostro"/>
                <a:cs typeface="Cagliostro"/>
                <a:sym typeface="Cagliostro"/>
              </a:rPr>
              <a:t>: Use predictive analysis to offer clients timely advice.</a:t>
            </a:r>
          </a:p>
          <a:p>
            <a:pPr algn="l" marL="421599" indent="-210800" lvl="1">
              <a:lnSpc>
                <a:spcPts val="2733"/>
              </a:lnSpc>
              <a:buFont typeface="Arial"/>
              <a:buChar char="•"/>
            </a:pPr>
            <a:r>
              <a:rPr lang="en-US" sz="1952">
                <a:solidFill>
                  <a:srgbClr val="FFFFFF"/>
                </a:solidFill>
                <a:latin typeface="Cagliostro"/>
                <a:ea typeface="Cagliostro"/>
                <a:cs typeface="Cagliostro"/>
                <a:sym typeface="Cagliostro"/>
              </a:rPr>
              <a:t>Consider Budget and Income Levels, For private properties, ensure that buyers are aware of the higher price indexes and recommend options that fit their budget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308080"/>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714715"/>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4</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4981325"/>
            <a:ext cx="11605086" cy="3168282"/>
            <a:chOff x="0" y="0"/>
            <a:chExt cx="1592573" cy="434785"/>
          </a:xfrm>
        </p:grpSpPr>
        <p:sp>
          <p:nvSpPr>
            <p:cNvPr name="Freeform 13" id="13"/>
            <p:cNvSpPr/>
            <p:nvPr/>
          </p:nvSpPr>
          <p:spPr>
            <a:xfrm flipH="false" flipV="false" rot="0">
              <a:off x="0" y="0"/>
              <a:ext cx="1592573" cy="434785"/>
            </a:xfrm>
            <a:custGeom>
              <a:avLst/>
              <a:gdLst/>
              <a:ahLst/>
              <a:cxnLst/>
              <a:rect r="r" b="b" t="t" l="l"/>
              <a:pathLst>
                <a:path h="434785" w="1592573">
                  <a:moveTo>
                    <a:pt x="30687" y="0"/>
                  </a:moveTo>
                  <a:lnTo>
                    <a:pt x="1561886" y="0"/>
                  </a:lnTo>
                  <a:cubicBezTo>
                    <a:pt x="1578834" y="0"/>
                    <a:pt x="1592573" y="13739"/>
                    <a:pt x="1592573" y="30687"/>
                  </a:cubicBezTo>
                  <a:lnTo>
                    <a:pt x="1592573" y="404098"/>
                  </a:lnTo>
                  <a:cubicBezTo>
                    <a:pt x="1592573" y="421046"/>
                    <a:pt x="1578834" y="434785"/>
                    <a:pt x="1561886" y="434785"/>
                  </a:cubicBezTo>
                  <a:lnTo>
                    <a:pt x="30687" y="434785"/>
                  </a:lnTo>
                  <a:cubicBezTo>
                    <a:pt x="13739" y="434785"/>
                    <a:pt x="0" y="421046"/>
                    <a:pt x="0" y="404098"/>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47288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6828" y="5364169"/>
            <a:ext cx="10834343" cy="2316868"/>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Does GDP and GNI affect the Applications/Transactions of HDB and Private housing?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12799892" y="3758270"/>
            <a:ext cx="5092912" cy="2770460"/>
            <a:chOff x="0" y="0"/>
            <a:chExt cx="676858" cy="368200"/>
          </a:xfrm>
        </p:grpSpPr>
        <p:sp>
          <p:nvSpPr>
            <p:cNvPr name="Freeform 3" id="3"/>
            <p:cNvSpPr/>
            <p:nvPr/>
          </p:nvSpPr>
          <p:spPr>
            <a:xfrm flipH="false" flipV="false" rot="0">
              <a:off x="0" y="0"/>
              <a:ext cx="676858" cy="368200"/>
            </a:xfrm>
            <a:custGeom>
              <a:avLst/>
              <a:gdLst/>
              <a:ahLst/>
              <a:cxnLst/>
              <a:rect r="r" b="b" t="t" l="l"/>
              <a:pathLst>
                <a:path h="368200" w="676858">
                  <a:moveTo>
                    <a:pt x="69926" y="0"/>
                  </a:moveTo>
                  <a:lnTo>
                    <a:pt x="606932" y="0"/>
                  </a:lnTo>
                  <a:cubicBezTo>
                    <a:pt x="645551" y="0"/>
                    <a:pt x="676858" y="31307"/>
                    <a:pt x="676858" y="69926"/>
                  </a:cubicBezTo>
                  <a:lnTo>
                    <a:pt x="676858" y="298273"/>
                  </a:lnTo>
                  <a:cubicBezTo>
                    <a:pt x="676858" y="316819"/>
                    <a:pt x="669491" y="334605"/>
                    <a:pt x="656377" y="347719"/>
                  </a:cubicBezTo>
                  <a:cubicBezTo>
                    <a:pt x="643263" y="360832"/>
                    <a:pt x="625477" y="368200"/>
                    <a:pt x="606932" y="368200"/>
                  </a:cubicBezTo>
                  <a:lnTo>
                    <a:pt x="69926" y="368200"/>
                  </a:lnTo>
                  <a:cubicBezTo>
                    <a:pt x="31307" y="368200"/>
                    <a:pt x="0" y="336893"/>
                    <a:pt x="0" y="298273"/>
                  </a:cubicBezTo>
                  <a:lnTo>
                    <a:pt x="0" y="69926"/>
                  </a:lnTo>
                  <a:cubicBezTo>
                    <a:pt x="0" y="51381"/>
                    <a:pt x="7367" y="33595"/>
                    <a:pt x="20481" y="20481"/>
                  </a:cubicBezTo>
                  <a:cubicBezTo>
                    <a:pt x="33595" y="7367"/>
                    <a:pt x="51381" y="0"/>
                    <a:pt x="69926" y="0"/>
                  </a:cubicBezTo>
                  <a:close/>
                </a:path>
              </a:pathLst>
            </a:custGeom>
            <a:solidFill>
              <a:srgbClr val="354A15"/>
            </a:solidFill>
            <a:ln cap="rnd">
              <a:noFill/>
              <a:prstDash val="solid"/>
              <a:round/>
            </a:ln>
          </p:spPr>
        </p:sp>
        <p:sp>
          <p:nvSpPr>
            <p:cNvPr name="TextBox 4" id="4"/>
            <p:cNvSpPr txBox="true"/>
            <p:nvPr/>
          </p:nvSpPr>
          <p:spPr>
            <a:xfrm>
              <a:off x="0" y="-38100"/>
              <a:ext cx="676858" cy="4063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87437" y="2666279"/>
            <a:ext cx="12002727" cy="4954443"/>
          </a:xfrm>
          <a:custGeom>
            <a:avLst/>
            <a:gdLst/>
            <a:ahLst/>
            <a:cxnLst/>
            <a:rect r="r" b="b" t="t" l="l"/>
            <a:pathLst>
              <a:path h="4954443" w="12002727">
                <a:moveTo>
                  <a:pt x="0" y="0"/>
                </a:moveTo>
                <a:lnTo>
                  <a:pt x="12002727" y="0"/>
                </a:lnTo>
                <a:lnTo>
                  <a:pt x="12002727" y="4954442"/>
                </a:lnTo>
                <a:lnTo>
                  <a:pt x="0" y="4954442"/>
                </a:lnTo>
                <a:lnTo>
                  <a:pt x="0" y="0"/>
                </a:lnTo>
                <a:close/>
              </a:path>
            </a:pathLst>
          </a:custGeom>
          <a:blipFill>
            <a:blip r:embed="rId2"/>
            <a:stretch>
              <a:fillRect l="0" t="0" r="0" b="0"/>
            </a:stretch>
          </a:blipFill>
        </p:spPr>
      </p:sp>
      <p:sp>
        <p:nvSpPr>
          <p:cNvPr name="TextBox 6" id="6"/>
          <p:cNvSpPr txBox="true"/>
          <p:nvPr/>
        </p:nvSpPr>
        <p:spPr>
          <a:xfrm rot="0">
            <a:off x="12957527" y="3925096"/>
            <a:ext cx="4750411" cy="2397832"/>
          </a:xfrm>
          <a:prstGeom prst="rect">
            <a:avLst/>
          </a:prstGeom>
        </p:spPr>
        <p:txBody>
          <a:bodyPr anchor="t" rtlCol="false" tIns="0" lIns="0" bIns="0" rIns="0">
            <a:spAutoFit/>
          </a:bodyPr>
          <a:lstStyle/>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Both Graph shows negative trend. </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Higher GDP and GNI are associated with fewer housing transactions</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Focus on marketing strategies during periods of lower GDP and GNI, as the number of transaction will be relatively higher.</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308080"/>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714715"/>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5</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4981325"/>
            <a:ext cx="11605086" cy="2516047"/>
            <a:chOff x="0" y="0"/>
            <a:chExt cx="1592573" cy="345279"/>
          </a:xfrm>
        </p:grpSpPr>
        <p:sp>
          <p:nvSpPr>
            <p:cNvPr name="Freeform 13" id="13"/>
            <p:cNvSpPr/>
            <p:nvPr/>
          </p:nvSpPr>
          <p:spPr>
            <a:xfrm flipH="false" flipV="false" rot="0">
              <a:off x="0" y="0"/>
              <a:ext cx="1592573" cy="345279"/>
            </a:xfrm>
            <a:custGeom>
              <a:avLst/>
              <a:gdLst/>
              <a:ahLst/>
              <a:cxnLst/>
              <a:rect r="r" b="b" t="t" l="l"/>
              <a:pathLst>
                <a:path h="345279" w="1592573">
                  <a:moveTo>
                    <a:pt x="30687" y="0"/>
                  </a:moveTo>
                  <a:lnTo>
                    <a:pt x="1561886" y="0"/>
                  </a:lnTo>
                  <a:cubicBezTo>
                    <a:pt x="1578834" y="0"/>
                    <a:pt x="1592573" y="13739"/>
                    <a:pt x="1592573" y="30687"/>
                  </a:cubicBezTo>
                  <a:lnTo>
                    <a:pt x="1592573" y="314591"/>
                  </a:lnTo>
                  <a:cubicBezTo>
                    <a:pt x="1592573" y="331539"/>
                    <a:pt x="1578834" y="345279"/>
                    <a:pt x="1561886" y="345279"/>
                  </a:cubicBezTo>
                  <a:lnTo>
                    <a:pt x="30687" y="345279"/>
                  </a:lnTo>
                  <a:cubicBezTo>
                    <a:pt x="13739" y="345279"/>
                    <a:pt x="0" y="331539"/>
                    <a:pt x="0" y="314591"/>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383379"/>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6828" y="5428535"/>
            <a:ext cx="10834343" cy="1535900"/>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Should housing agents focus more on HDB or Private housing flats?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12614092" y="2351492"/>
            <a:ext cx="5092912" cy="5613656"/>
            <a:chOff x="0" y="0"/>
            <a:chExt cx="676858" cy="746066"/>
          </a:xfrm>
        </p:grpSpPr>
        <p:sp>
          <p:nvSpPr>
            <p:cNvPr name="Freeform 3" id="3"/>
            <p:cNvSpPr/>
            <p:nvPr/>
          </p:nvSpPr>
          <p:spPr>
            <a:xfrm flipH="false" flipV="false" rot="0">
              <a:off x="0" y="0"/>
              <a:ext cx="676858" cy="746066"/>
            </a:xfrm>
            <a:custGeom>
              <a:avLst/>
              <a:gdLst/>
              <a:ahLst/>
              <a:cxnLst/>
              <a:rect r="r" b="b" t="t" l="l"/>
              <a:pathLst>
                <a:path h="746066" w="676858">
                  <a:moveTo>
                    <a:pt x="69926" y="0"/>
                  </a:moveTo>
                  <a:lnTo>
                    <a:pt x="606932" y="0"/>
                  </a:lnTo>
                  <a:cubicBezTo>
                    <a:pt x="645551" y="0"/>
                    <a:pt x="676858" y="31307"/>
                    <a:pt x="676858" y="69926"/>
                  </a:cubicBezTo>
                  <a:lnTo>
                    <a:pt x="676858" y="676140"/>
                  </a:lnTo>
                  <a:cubicBezTo>
                    <a:pt x="676858" y="694685"/>
                    <a:pt x="669491" y="712471"/>
                    <a:pt x="656377" y="725585"/>
                  </a:cubicBezTo>
                  <a:cubicBezTo>
                    <a:pt x="643263" y="738699"/>
                    <a:pt x="625477" y="746066"/>
                    <a:pt x="606932" y="746066"/>
                  </a:cubicBezTo>
                  <a:lnTo>
                    <a:pt x="69926" y="746066"/>
                  </a:lnTo>
                  <a:cubicBezTo>
                    <a:pt x="31307" y="746066"/>
                    <a:pt x="0" y="714759"/>
                    <a:pt x="0" y="676140"/>
                  </a:cubicBezTo>
                  <a:lnTo>
                    <a:pt x="0" y="69926"/>
                  </a:lnTo>
                  <a:cubicBezTo>
                    <a:pt x="0" y="51381"/>
                    <a:pt x="7367" y="33595"/>
                    <a:pt x="20481" y="20481"/>
                  </a:cubicBezTo>
                  <a:cubicBezTo>
                    <a:pt x="33595" y="7367"/>
                    <a:pt x="51381" y="0"/>
                    <a:pt x="69926" y="0"/>
                  </a:cubicBezTo>
                  <a:close/>
                </a:path>
              </a:pathLst>
            </a:custGeom>
            <a:solidFill>
              <a:srgbClr val="354A15"/>
            </a:solidFill>
            <a:ln cap="rnd">
              <a:noFill/>
              <a:prstDash val="solid"/>
              <a:round/>
            </a:ln>
          </p:spPr>
        </p:sp>
        <p:sp>
          <p:nvSpPr>
            <p:cNvPr name="TextBox 4" id="4"/>
            <p:cNvSpPr txBox="true"/>
            <p:nvPr/>
          </p:nvSpPr>
          <p:spPr>
            <a:xfrm>
              <a:off x="0" y="-38100"/>
              <a:ext cx="676858" cy="7841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28344" y="1740018"/>
            <a:ext cx="10771460" cy="6806964"/>
          </a:xfrm>
          <a:custGeom>
            <a:avLst/>
            <a:gdLst/>
            <a:ahLst/>
            <a:cxnLst/>
            <a:rect r="r" b="b" t="t" l="l"/>
            <a:pathLst>
              <a:path h="6806964" w="10771460">
                <a:moveTo>
                  <a:pt x="0" y="0"/>
                </a:moveTo>
                <a:lnTo>
                  <a:pt x="10771460" y="0"/>
                </a:lnTo>
                <a:lnTo>
                  <a:pt x="10771460" y="6806964"/>
                </a:lnTo>
                <a:lnTo>
                  <a:pt x="0" y="6806964"/>
                </a:lnTo>
                <a:lnTo>
                  <a:pt x="0" y="0"/>
                </a:lnTo>
                <a:close/>
              </a:path>
            </a:pathLst>
          </a:custGeom>
          <a:blipFill>
            <a:blip r:embed="rId2"/>
            <a:stretch>
              <a:fillRect l="0" t="0" r="0" b="0"/>
            </a:stretch>
          </a:blipFill>
        </p:spPr>
      </p:sp>
      <p:sp>
        <p:nvSpPr>
          <p:cNvPr name="TextBox 6" id="6"/>
          <p:cNvSpPr txBox="true"/>
          <p:nvPr/>
        </p:nvSpPr>
        <p:spPr>
          <a:xfrm rot="0">
            <a:off x="12771726" y="2518317"/>
            <a:ext cx="4750411" cy="5151354"/>
          </a:xfrm>
          <a:prstGeom prst="rect">
            <a:avLst/>
          </a:prstGeom>
        </p:spPr>
        <p:txBody>
          <a:bodyPr anchor="t" rtlCol="false" tIns="0" lIns="0" bIns="0" rIns="0">
            <a:spAutoFit/>
          </a:bodyPr>
          <a:lstStyle/>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Focus on Both: Both HDB Resale and Private Residential Property applications have shown fluctuations and recoveries. Housing agents should focus on both, adjusting their strategy based on market conditions and economic factors.</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HDB Resale Applications: HDB applications tend to be more stable and predictable. Agents preferring stability might focus more on HDB flats.</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Private Residential Property Applications</a:t>
            </a:r>
            <a:r>
              <a:rPr lang="en-US" sz="1952">
                <a:solidFill>
                  <a:srgbClr val="FFFFFF"/>
                </a:solidFill>
                <a:latin typeface="Cagliostro"/>
                <a:ea typeface="Cagliostro"/>
                <a:cs typeface="Cagliostro"/>
                <a:sym typeface="Cagliostro"/>
              </a:rPr>
              <a:t>: Private applications are more unpredictable but can hit higher peaks, offering the chance for higher returns during good market times.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41457" y="3938696"/>
            <a:ext cx="11605086" cy="1661671"/>
          </a:xfrm>
          <a:prstGeom prst="rect">
            <a:avLst/>
          </a:prstGeom>
        </p:spPr>
        <p:txBody>
          <a:bodyPr anchor="t" rtlCol="false" tIns="0" lIns="0" bIns="0" rIns="0">
            <a:spAutoFit/>
          </a:bodyPr>
          <a:lstStyle/>
          <a:p>
            <a:pPr algn="ctr">
              <a:lnSpc>
                <a:spcPts val="4479"/>
              </a:lnSpc>
            </a:pPr>
            <a:r>
              <a:rPr lang="en-US" sz="3199" u="sng">
                <a:solidFill>
                  <a:srgbClr val="354A15"/>
                </a:solidFill>
                <a:latin typeface="Cagliostro"/>
                <a:ea typeface="Cagliostro"/>
                <a:cs typeface="Cagliostro"/>
                <a:sym typeface="Cagliostro"/>
              </a:rPr>
              <a:t>Title of Analysis:</a:t>
            </a:r>
          </a:p>
          <a:p>
            <a:pPr algn="ctr">
              <a:lnSpc>
                <a:spcPts val="4479"/>
              </a:lnSpc>
            </a:pPr>
            <a:r>
              <a:rPr lang="en-US" sz="3199">
                <a:solidFill>
                  <a:srgbClr val="C4791C"/>
                </a:solidFill>
                <a:latin typeface="Cagliostro"/>
                <a:ea typeface="Cagliostro"/>
                <a:cs typeface="Cagliostro"/>
                <a:sym typeface="Cagliostro"/>
              </a:rPr>
              <a:t>Market Trends and Insights for Housing Agents in Singapore: Analyzing Popular Flat Types, Sales, and Economic Influences</a:t>
            </a:r>
          </a:p>
        </p:txBody>
      </p:sp>
      <p:sp>
        <p:nvSpPr>
          <p:cNvPr name="Freeform 5" id="5"/>
          <p:cNvSpPr/>
          <p:nvPr/>
        </p:nvSpPr>
        <p:spPr>
          <a:xfrm flipH="false" flipV="false" rot="0">
            <a:off x="159783" y="7446162"/>
            <a:ext cx="2675553" cy="2840838"/>
          </a:xfrm>
          <a:custGeom>
            <a:avLst/>
            <a:gdLst/>
            <a:ahLst/>
            <a:cxnLst/>
            <a:rect r="r" b="b" t="t" l="l"/>
            <a:pathLst>
              <a:path h="2840838" w="2675553">
                <a:moveTo>
                  <a:pt x="0" y="0"/>
                </a:moveTo>
                <a:lnTo>
                  <a:pt x="2675553" y="0"/>
                </a:lnTo>
                <a:lnTo>
                  <a:pt x="2675553" y="2840838"/>
                </a:lnTo>
                <a:lnTo>
                  <a:pt x="0" y="2840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5737731" y="342449"/>
            <a:ext cx="2675553" cy="2550160"/>
          </a:xfrm>
          <a:custGeom>
            <a:avLst/>
            <a:gdLst/>
            <a:ahLst/>
            <a:cxnLst/>
            <a:rect r="r" b="b" t="t" l="l"/>
            <a:pathLst>
              <a:path h="2550160" w="2675553">
                <a:moveTo>
                  <a:pt x="2675553" y="0"/>
                </a:moveTo>
                <a:lnTo>
                  <a:pt x="0" y="0"/>
                </a:lnTo>
                <a:lnTo>
                  <a:pt x="0" y="2550159"/>
                </a:lnTo>
                <a:lnTo>
                  <a:pt x="2675553" y="2550159"/>
                </a:lnTo>
                <a:lnTo>
                  <a:pt x="2675553" y="0"/>
                </a:lnTo>
                <a:close/>
              </a:path>
            </a:pathLst>
          </a:custGeom>
          <a:blipFill>
            <a:blip r:embed="rId4">
              <a:extLst>
                <a:ext uri="{96DAC541-7B7A-43D3-8B79-37D633B846F1}">
                  <asvg:svgBlip xmlns:asvg="http://schemas.microsoft.com/office/drawing/2016/SVG/main" r:embed="rId5"/>
                </a:ext>
              </a:extLst>
            </a:blip>
            <a:stretch>
              <a:fillRect l="0" t="0" r="0" b="-11398"/>
            </a:stretch>
          </a:blipFill>
        </p:spPr>
      </p:sp>
      <p:sp>
        <p:nvSpPr>
          <p:cNvPr name="Freeform 7" id="7"/>
          <p:cNvSpPr/>
          <p:nvPr/>
        </p:nvSpPr>
        <p:spPr>
          <a:xfrm flipH="false" flipV="false" rot="403289">
            <a:off x="-651107" y="3478613"/>
            <a:ext cx="1678929" cy="3329775"/>
          </a:xfrm>
          <a:custGeom>
            <a:avLst/>
            <a:gdLst/>
            <a:ahLst/>
            <a:cxnLst/>
            <a:rect r="r" b="b" t="t" l="l"/>
            <a:pathLst>
              <a:path h="3329775" w="1678929">
                <a:moveTo>
                  <a:pt x="0" y="0"/>
                </a:moveTo>
                <a:lnTo>
                  <a:pt x="1678930" y="0"/>
                </a:lnTo>
                <a:lnTo>
                  <a:pt x="1678930" y="3329774"/>
                </a:lnTo>
                <a:lnTo>
                  <a:pt x="0" y="33297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394180">
            <a:off x="17224758" y="3478613"/>
            <a:ext cx="1678929" cy="3329775"/>
          </a:xfrm>
          <a:custGeom>
            <a:avLst/>
            <a:gdLst/>
            <a:ahLst/>
            <a:cxnLst/>
            <a:rect r="r" b="b" t="t" l="l"/>
            <a:pathLst>
              <a:path h="3329775" w="1678929">
                <a:moveTo>
                  <a:pt x="1678929" y="0"/>
                </a:moveTo>
                <a:lnTo>
                  <a:pt x="0" y="0"/>
                </a:lnTo>
                <a:lnTo>
                  <a:pt x="0" y="3329774"/>
                </a:lnTo>
                <a:lnTo>
                  <a:pt x="1678929" y="3329774"/>
                </a:lnTo>
                <a:lnTo>
                  <a:pt x="16789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3341457" y="1203406"/>
            <a:ext cx="11605086" cy="1956063"/>
            <a:chOff x="0" y="0"/>
            <a:chExt cx="3056484" cy="515177"/>
          </a:xfrm>
        </p:grpSpPr>
        <p:sp>
          <p:nvSpPr>
            <p:cNvPr name="Freeform 10" id="10"/>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11" id="11"/>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Introduction</a:t>
            </a:r>
          </a:p>
        </p:txBody>
      </p:sp>
      <p:sp>
        <p:nvSpPr>
          <p:cNvPr name="Freeform 14" id="14"/>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3511685" y="6171867"/>
            <a:ext cx="11605086" cy="2785538"/>
          </a:xfrm>
          <a:prstGeom prst="rect">
            <a:avLst/>
          </a:prstGeom>
        </p:spPr>
        <p:txBody>
          <a:bodyPr anchor="t" rtlCol="false" tIns="0" lIns="0" bIns="0" rIns="0">
            <a:spAutoFit/>
          </a:bodyPr>
          <a:lstStyle/>
          <a:p>
            <a:pPr algn="ctr">
              <a:lnSpc>
                <a:spcPts val="4479"/>
              </a:lnSpc>
            </a:pPr>
            <a:r>
              <a:rPr lang="en-US" sz="3199" u="sng">
                <a:solidFill>
                  <a:srgbClr val="354A15"/>
                </a:solidFill>
                <a:latin typeface="Cagliostro"/>
                <a:ea typeface="Cagliostro"/>
                <a:cs typeface="Cagliostro"/>
                <a:sym typeface="Cagliostro"/>
              </a:rPr>
              <a:t>Story Line:</a:t>
            </a:r>
          </a:p>
          <a:p>
            <a:pPr algn="ctr">
              <a:lnSpc>
                <a:spcPts val="4479"/>
              </a:lnSpc>
            </a:pPr>
            <a:r>
              <a:rPr lang="en-US" sz="3199">
                <a:solidFill>
                  <a:srgbClr val="C4791C"/>
                </a:solidFill>
                <a:latin typeface="Cagliostro"/>
                <a:ea typeface="Cagliostro"/>
                <a:cs typeface="Cagliostro"/>
                <a:sym typeface="Cagliostro"/>
              </a:rPr>
              <a:t>As a data analyst, I aim to assist a housing agent company named "houseNow" in Singapore in understanding market trends and identifying the most popular types of flats or sales. This is crucial for advising clients and making informed decisions.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7994" y="7497371"/>
            <a:ext cx="1255858" cy="2939242"/>
          </a:xfrm>
          <a:custGeom>
            <a:avLst/>
            <a:gdLst/>
            <a:ahLst/>
            <a:cxnLst/>
            <a:rect r="r" b="b" t="t" l="l"/>
            <a:pathLst>
              <a:path h="2939242" w="1255858">
                <a:moveTo>
                  <a:pt x="0" y="0"/>
                </a:moveTo>
                <a:lnTo>
                  <a:pt x="1255858" y="0"/>
                </a:lnTo>
                <a:lnTo>
                  <a:pt x="1255858" y="2939242"/>
                </a:lnTo>
                <a:lnTo>
                  <a:pt x="0" y="2939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341457" y="2222737"/>
            <a:ext cx="11605086" cy="1956063"/>
            <a:chOff x="0" y="0"/>
            <a:chExt cx="3056484" cy="515177"/>
          </a:xfrm>
        </p:grpSpPr>
        <p:sp>
          <p:nvSpPr>
            <p:cNvPr name="Freeform 6" id="6"/>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7" id="7"/>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899202" y="262937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question 6</a:t>
            </a:r>
          </a:p>
        </p:txBody>
      </p:sp>
      <p:sp>
        <p:nvSpPr>
          <p:cNvPr name="Freeform 9" id="9"/>
          <p:cNvSpPr/>
          <p:nvPr/>
        </p:nvSpPr>
        <p:spPr>
          <a:xfrm flipH="true" flipV="true" rot="0">
            <a:off x="16455723" y="-75209"/>
            <a:ext cx="1255858" cy="2939242"/>
          </a:xfrm>
          <a:custGeom>
            <a:avLst/>
            <a:gdLst/>
            <a:ahLst/>
            <a:cxnLst/>
            <a:rect r="r" b="b" t="t" l="l"/>
            <a:pathLst>
              <a:path h="2939242" w="1255858">
                <a:moveTo>
                  <a:pt x="1255858" y="2939242"/>
                </a:moveTo>
                <a:lnTo>
                  <a:pt x="0" y="2939242"/>
                </a:lnTo>
                <a:lnTo>
                  <a:pt x="0" y="0"/>
                </a:lnTo>
                <a:lnTo>
                  <a:pt x="1255858" y="0"/>
                </a:lnTo>
                <a:lnTo>
                  <a:pt x="1255858" y="293924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341457" y="4895981"/>
            <a:ext cx="11605086" cy="3168282"/>
            <a:chOff x="0" y="0"/>
            <a:chExt cx="1592573" cy="434785"/>
          </a:xfrm>
        </p:grpSpPr>
        <p:sp>
          <p:nvSpPr>
            <p:cNvPr name="Freeform 13" id="13"/>
            <p:cNvSpPr/>
            <p:nvPr/>
          </p:nvSpPr>
          <p:spPr>
            <a:xfrm flipH="false" flipV="false" rot="0">
              <a:off x="0" y="0"/>
              <a:ext cx="1592573" cy="434785"/>
            </a:xfrm>
            <a:custGeom>
              <a:avLst/>
              <a:gdLst/>
              <a:ahLst/>
              <a:cxnLst/>
              <a:rect r="r" b="b" t="t" l="l"/>
              <a:pathLst>
                <a:path h="434785" w="1592573">
                  <a:moveTo>
                    <a:pt x="30687" y="0"/>
                  </a:moveTo>
                  <a:lnTo>
                    <a:pt x="1561886" y="0"/>
                  </a:lnTo>
                  <a:cubicBezTo>
                    <a:pt x="1578834" y="0"/>
                    <a:pt x="1592573" y="13739"/>
                    <a:pt x="1592573" y="30687"/>
                  </a:cubicBezTo>
                  <a:lnTo>
                    <a:pt x="1592573" y="404098"/>
                  </a:lnTo>
                  <a:cubicBezTo>
                    <a:pt x="1592573" y="421046"/>
                    <a:pt x="1578834" y="434785"/>
                    <a:pt x="1561886" y="434785"/>
                  </a:cubicBezTo>
                  <a:lnTo>
                    <a:pt x="30687" y="434785"/>
                  </a:lnTo>
                  <a:cubicBezTo>
                    <a:pt x="13739" y="434785"/>
                    <a:pt x="0" y="421046"/>
                    <a:pt x="0" y="404098"/>
                  </a:cubicBezTo>
                  <a:lnTo>
                    <a:pt x="0" y="30687"/>
                  </a:lnTo>
                  <a:cubicBezTo>
                    <a:pt x="0" y="13739"/>
                    <a:pt x="13739" y="0"/>
                    <a:pt x="30687" y="0"/>
                  </a:cubicBezTo>
                  <a:close/>
                </a:path>
              </a:pathLst>
            </a:custGeom>
            <a:solidFill>
              <a:srgbClr val="DEDD91"/>
            </a:solidFill>
            <a:ln cap="rnd">
              <a:noFill/>
              <a:prstDash val="solid"/>
              <a:round/>
            </a:ln>
          </p:spPr>
        </p:sp>
        <p:sp>
          <p:nvSpPr>
            <p:cNvPr name="TextBox 14" id="14"/>
            <p:cNvSpPr txBox="true"/>
            <p:nvPr/>
          </p:nvSpPr>
          <p:spPr>
            <a:xfrm>
              <a:off x="0" y="-38100"/>
              <a:ext cx="1592573" cy="47288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89232" y="8149607"/>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234873" y="8381555"/>
            <a:ext cx="463896" cy="463896"/>
          </a:xfrm>
          <a:custGeom>
            <a:avLst/>
            <a:gdLst/>
            <a:ahLst/>
            <a:cxnLst/>
            <a:rect r="r" b="b" t="t" l="l"/>
            <a:pathLst>
              <a:path h="463896" w="463896">
                <a:moveTo>
                  <a:pt x="0" y="0"/>
                </a:moveTo>
                <a:lnTo>
                  <a:pt x="463895" y="0"/>
                </a:lnTo>
                <a:lnTo>
                  <a:pt x="463895" y="463895"/>
                </a:lnTo>
                <a:lnTo>
                  <a:pt x="0" y="4638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3726828" y="5278826"/>
            <a:ext cx="10834343" cy="2316868"/>
          </a:xfrm>
          <a:prstGeom prst="rect">
            <a:avLst/>
          </a:prstGeom>
        </p:spPr>
        <p:txBody>
          <a:bodyPr anchor="t" rtlCol="false" tIns="0" lIns="0" bIns="0" rIns="0">
            <a:spAutoFit/>
          </a:bodyPr>
          <a:lstStyle/>
          <a:p>
            <a:pPr algn="ctr">
              <a:lnSpc>
                <a:spcPts val="6159"/>
              </a:lnSpc>
            </a:pPr>
            <a:r>
              <a:rPr lang="en-US" sz="4399">
                <a:solidFill>
                  <a:srgbClr val="797A1D"/>
                </a:solidFill>
                <a:latin typeface="Cagliostro"/>
                <a:ea typeface="Cagliostro"/>
                <a:cs typeface="Cagliostro"/>
                <a:sym typeface="Cagliostro"/>
              </a:rPr>
              <a:t>How do the prices of private and HDB resale properties compare across different quarters?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12640635" y="2524022"/>
            <a:ext cx="5092912" cy="5238957"/>
            <a:chOff x="0" y="0"/>
            <a:chExt cx="676858" cy="696268"/>
          </a:xfrm>
        </p:grpSpPr>
        <p:sp>
          <p:nvSpPr>
            <p:cNvPr name="Freeform 3" id="3"/>
            <p:cNvSpPr/>
            <p:nvPr/>
          </p:nvSpPr>
          <p:spPr>
            <a:xfrm flipH="false" flipV="false" rot="0">
              <a:off x="0" y="0"/>
              <a:ext cx="676858" cy="696268"/>
            </a:xfrm>
            <a:custGeom>
              <a:avLst/>
              <a:gdLst/>
              <a:ahLst/>
              <a:cxnLst/>
              <a:rect r="r" b="b" t="t" l="l"/>
              <a:pathLst>
                <a:path h="696268" w="676858">
                  <a:moveTo>
                    <a:pt x="69926" y="0"/>
                  </a:moveTo>
                  <a:lnTo>
                    <a:pt x="606932" y="0"/>
                  </a:lnTo>
                  <a:cubicBezTo>
                    <a:pt x="645551" y="0"/>
                    <a:pt x="676858" y="31307"/>
                    <a:pt x="676858" y="69926"/>
                  </a:cubicBezTo>
                  <a:lnTo>
                    <a:pt x="676858" y="626342"/>
                  </a:lnTo>
                  <a:cubicBezTo>
                    <a:pt x="676858" y="664961"/>
                    <a:pt x="645551" y="696268"/>
                    <a:pt x="606932" y="696268"/>
                  </a:cubicBezTo>
                  <a:lnTo>
                    <a:pt x="69926" y="696268"/>
                  </a:lnTo>
                  <a:cubicBezTo>
                    <a:pt x="51381" y="696268"/>
                    <a:pt x="33595" y="688901"/>
                    <a:pt x="20481" y="675787"/>
                  </a:cubicBezTo>
                  <a:cubicBezTo>
                    <a:pt x="7367" y="662673"/>
                    <a:pt x="0" y="644887"/>
                    <a:pt x="0" y="626342"/>
                  </a:cubicBezTo>
                  <a:lnTo>
                    <a:pt x="0" y="69926"/>
                  </a:lnTo>
                  <a:cubicBezTo>
                    <a:pt x="0" y="51381"/>
                    <a:pt x="7367" y="33595"/>
                    <a:pt x="20481" y="20481"/>
                  </a:cubicBezTo>
                  <a:cubicBezTo>
                    <a:pt x="33595" y="7367"/>
                    <a:pt x="51381" y="0"/>
                    <a:pt x="69926" y="0"/>
                  </a:cubicBezTo>
                  <a:close/>
                </a:path>
              </a:pathLst>
            </a:custGeom>
            <a:solidFill>
              <a:srgbClr val="354A15"/>
            </a:solidFill>
            <a:ln cap="rnd">
              <a:noFill/>
              <a:prstDash val="solid"/>
              <a:round/>
            </a:ln>
          </p:spPr>
        </p:sp>
        <p:sp>
          <p:nvSpPr>
            <p:cNvPr name="TextBox 4" id="4"/>
            <p:cNvSpPr txBox="true"/>
            <p:nvPr/>
          </p:nvSpPr>
          <p:spPr>
            <a:xfrm>
              <a:off x="0" y="-38100"/>
              <a:ext cx="676858" cy="73436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61743" y="1974256"/>
            <a:ext cx="11310680" cy="6338488"/>
          </a:xfrm>
          <a:custGeom>
            <a:avLst/>
            <a:gdLst/>
            <a:ahLst/>
            <a:cxnLst/>
            <a:rect r="r" b="b" t="t" l="l"/>
            <a:pathLst>
              <a:path h="6338488" w="11310680">
                <a:moveTo>
                  <a:pt x="0" y="0"/>
                </a:moveTo>
                <a:lnTo>
                  <a:pt x="11310680" y="0"/>
                </a:lnTo>
                <a:lnTo>
                  <a:pt x="11310680" y="6338488"/>
                </a:lnTo>
                <a:lnTo>
                  <a:pt x="0" y="6338488"/>
                </a:lnTo>
                <a:lnTo>
                  <a:pt x="0" y="0"/>
                </a:lnTo>
                <a:close/>
              </a:path>
            </a:pathLst>
          </a:custGeom>
          <a:blipFill>
            <a:blip r:embed="rId2"/>
            <a:stretch>
              <a:fillRect l="0" t="0" r="0" b="0"/>
            </a:stretch>
          </a:blipFill>
        </p:spPr>
      </p:sp>
      <p:sp>
        <p:nvSpPr>
          <p:cNvPr name="TextBox 6" id="6"/>
          <p:cNvSpPr txBox="true"/>
          <p:nvPr/>
        </p:nvSpPr>
        <p:spPr>
          <a:xfrm rot="0">
            <a:off x="12811885" y="2720868"/>
            <a:ext cx="4750411" cy="4807163"/>
          </a:xfrm>
          <a:prstGeom prst="rect">
            <a:avLst/>
          </a:prstGeom>
        </p:spPr>
        <p:txBody>
          <a:bodyPr anchor="t" rtlCol="false" tIns="0" lIns="0" bIns="0" rIns="0">
            <a:spAutoFit/>
          </a:bodyPr>
          <a:lstStyle/>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Private Property Price Index is generally higher than HDB Resale Property Price Index (High Income - Private Property, Middle Income - HDB Resale Property)</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During Economic Growth, can focus on private properties as premium housing have higher return while during Economic Uncertainty suggest HDB resale properties due to their affordability and stable price.</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Q2 and Q4 is more stable for Private Property</a:t>
            </a:r>
          </a:p>
          <a:p>
            <a:pPr algn="l" marL="421599" indent="-210799" lvl="1">
              <a:lnSpc>
                <a:spcPts val="2733"/>
              </a:lnSpc>
              <a:buFont typeface="Arial"/>
              <a:buChar char="•"/>
            </a:pPr>
            <a:r>
              <a:rPr lang="en-US" sz="1952">
                <a:solidFill>
                  <a:srgbClr val="FFFFFF"/>
                </a:solidFill>
                <a:latin typeface="Cagliostro"/>
                <a:ea typeface="Cagliostro"/>
                <a:cs typeface="Cagliostro"/>
                <a:sym typeface="Cagliostro"/>
              </a:rPr>
              <a:t>Q4 is more stable for HDB Resale Property</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3994177"/>
            <a:ext cx="11605086" cy="2298647"/>
            <a:chOff x="0" y="0"/>
            <a:chExt cx="3056484" cy="605405"/>
          </a:xfrm>
        </p:grpSpPr>
        <p:sp>
          <p:nvSpPr>
            <p:cNvPr name="Freeform 5" id="5"/>
            <p:cNvSpPr/>
            <p:nvPr/>
          </p:nvSpPr>
          <p:spPr>
            <a:xfrm flipH="false" flipV="false" rot="0">
              <a:off x="0" y="0"/>
              <a:ext cx="3056484" cy="605405"/>
            </a:xfrm>
            <a:custGeom>
              <a:avLst/>
              <a:gdLst/>
              <a:ahLst/>
              <a:cxnLst/>
              <a:rect r="r" b="b" t="t" l="l"/>
              <a:pathLst>
                <a:path h="605405" w="3056484">
                  <a:moveTo>
                    <a:pt x="2853284" y="0"/>
                  </a:moveTo>
                  <a:cubicBezTo>
                    <a:pt x="2965508" y="0"/>
                    <a:pt x="3056484" y="135524"/>
                    <a:pt x="3056484" y="302702"/>
                  </a:cubicBezTo>
                  <a:cubicBezTo>
                    <a:pt x="3056484" y="469880"/>
                    <a:pt x="2965508" y="605405"/>
                    <a:pt x="2853284" y="605405"/>
                  </a:cubicBezTo>
                  <a:lnTo>
                    <a:pt x="203200" y="605405"/>
                  </a:lnTo>
                  <a:cubicBezTo>
                    <a:pt x="90976" y="605405"/>
                    <a:pt x="0" y="469880"/>
                    <a:pt x="0" y="302702"/>
                  </a:cubicBezTo>
                  <a:cubicBezTo>
                    <a:pt x="0" y="135524"/>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6435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6060876"/>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899202" y="4497429"/>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CONCLUSION</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3358396" y="1861591"/>
            <a:ext cx="5285593" cy="3132123"/>
            <a:chOff x="0" y="0"/>
            <a:chExt cx="916242" cy="542944"/>
          </a:xfrm>
        </p:grpSpPr>
        <p:sp>
          <p:nvSpPr>
            <p:cNvPr name="Freeform 3" id="3"/>
            <p:cNvSpPr/>
            <p:nvPr/>
          </p:nvSpPr>
          <p:spPr>
            <a:xfrm flipH="false" flipV="false" rot="0">
              <a:off x="0" y="0"/>
              <a:ext cx="916242" cy="542944"/>
            </a:xfrm>
            <a:custGeom>
              <a:avLst/>
              <a:gdLst/>
              <a:ahLst/>
              <a:cxnLst/>
              <a:rect r="r" b="b" t="t" l="l"/>
              <a:pathLst>
                <a:path h="542944" w="916242">
                  <a:moveTo>
                    <a:pt x="67377" y="0"/>
                  </a:moveTo>
                  <a:lnTo>
                    <a:pt x="848865" y="0"/>
                  </a:lnTo>
                  <a:cubicBezTo>
                    <a:pt x="866735" y="0"/>
                    <a:pt x="883872" y="7099"/>
                    <a:pt x="896508" y="19734"/>
                  </a:cubicBezTo>
                  <a:cubicBezTo>
                    <a:pt x="909144" y="32370"/>
                    <a:pt x="916242" y="49508"/>
                    <a:pt x="916242" y="67377"/>
                  </a:cubicBezTo>
                  <a:lnTo>
                    <a:pt x="916242" y="475567"/>
                  </a:lnTo>
                  <a:cubicBezTo>
                    <a:pt x="916242" y="512779"/>
                    <a:pt x="886076" y="542944"/>
                    <a:pt x="848865" y="542944"/>
                  </a:cubicBezTo>
                  <a:lnTo>
                    <a:pt x="67377" y="542944"/>
                  </a:lnTo>
                  <a:cubicBezTo>
                    <a:pt x="30166" y="542944"/>
                    <a:pt x="0" y="512779"/>
                    <a:pt x="0" y="475567"/>
                  </a:cubicBezTo>
                  <a:lnTo>
                    <a:pt x="0" y="67377"/>
                  </a:lnTo>
                  <a:cubicBezTo>
                    <a:pt x="0" y="30166"/>
                    <a:pt x="30166" y="0"/>
                    <a:pt x="67377" y="0"/>
                  </a:cubicBezTo>
                  <a:close/>
                </a:path>
              </a:pathLst>
            </a:custGeom>
            <a:solidFill>
              <a:srgbClr val="DEDD91"/>
            </a:solidFill>
            <a:ln cap="rnd">
              <a:noFill/>
              <a:prstDash val="solid"/>
              <a:round/>
            </a:ln>
          </p:spPr>
        </p:sp>
        <p:sp>
          <p:nvSpPr>
            <p:cNvPr name="TextBox 4" id="4"/>
            <p:cNvSpPr txBox="true"/>
            <p:nvPr/>
          </p:nvSpPr>
          <p:spPr>
            <a:xfrm>
              <a:off x="0" y="-38100"/>
              <a:ext cx="916242" cy="58104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358396" y="557340"/>
            <a:ext cx="5285593" cy="1178884"/>
            <a:chOff x="0" y="0"/>
            <a:chExt cx="916242" cy="204356"/>
          </a:xfrm>
        </p:grpSpPr>
        <p:sp>
          <p:nvSpPr>
            <p:cNvPr name="Freeform 6" id="6"/>
            <p:cNvSpPr/>
            <p:nvPr/>
          </p:nvSpPr>
          <p:spPr>
            <a:xfrm flipH="false" flipV="false" rot="0">
              <a:off x="0" y="0"/>
              <a:ext cx="916242" cy="204356"/>
            </a:xfrm>
            <a:custGeom>
              <a:avLst/>
              <a:gdLst/>
              <a:ahLst/>
              <a:cxnLst/>
              <a:rect r="r" b="b" t="t" l="l"/>
              <a:pathLst>
                <a:path h="204356" w="916242">
                  <a:moveTo>
                    <a:pt x="54195" y="0"/>
                  </a:moveTo>
                  <a:lnTo>
                    <a:pt x="862048" y="0"/>
                  </a:lnTo>
                  <a:cubicBezTo>
                    <a:pt x="891978" y="0"/>
                    <a:pt x="916242" y="24264"/>
                    <a:pt x="916242" y="54195"/>
                  </a:cubicBezTo>
                  <a:lnTo>
                    <a:pt x="916242" y="150161"/>
                  </a:lnTo>
                  <a:cubicBezTo>
                    <a:pt x="916242" y="180092"/>
                    <a:pt x="891978" y="204356"/>
                    <a:pt x="862048" y="204356"/>
                  </a:cubicBezTo>
                  <a:lnTo>
                    <a:pt x="54195" y="204356"/>
                  </a:lnTo>
                  <a:cubicBezTo>
                    <a:pt x="24264" y="204356"/>
                    <a:pt x="0" y="180092"/>
                    <a:pt x="0" y="150161"/>
                  </a:cubicBezTo>
                  <a:lnTo>
                    <a:pt x="0" y="54195"/>
                  </a:lnTo>
                  <a:cubicBezTo>
                    <a:pt x="0" y="24264"/>
                    <a:pt x="24264" y="0"/>
                    <a:pt x="54195" y="0"/>
                  </a:cubicBezTo>
                  <a:close/>
                </a:path>
              </a:pathLst>
            </a:custGeom>
            <a:solidFill>
              <a:srgbClr val="797A1D"/>
            </a:solidFill>
            <a:ln cap="rnd">
              <a:noFill/>
              <a:prstDash val="solid"/>
              <a:round/>
            </a:ln>
          </p:spPr>
        </p:sp>
        <p:sp>
          <p:nvSpPr>
            <p:cNvPr name="TextBox 7" id="7"/>
            <p:cNvSpPr txBox="true"/>
            <p:nvPr/>
          </p:nvSpPr>
          <p:spPr>
            <a:xfrm>
              <a:off x="0" y="-38100"/>
              <a:ext cx="916242" cy="24245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697372" y="1932369"/>
            <a:ext cx="4607640" cy="2920711"/>
          </a:xfrm>
          <a:prstGeom prst="rect">
            <a:avLst/>
          </a:prstGeom>
        </p:spPr>
        <p:txBody>
          <a:bodyPr anchor="t" rtlCol="false" tIns="0" lIns="0" bIns="0" rIns="0">
            <a:spAutoFit/>
          </a:bodyPr>
          <a:lstStyle/>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Resales sales type is the most popular in the private residential market</a:t>
            </a:r>
          </a:p>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 Also shows a strong preference for new sales but large percentage being uncompleted</a:t>
            </a:r>
          </a:p>
        </p:txBody>
      </p:sp>
      <p:sp>
        <p:nvSpPr>
          <p:cNvPr name="TextBox 9" id="9"/>
          <p:cNvSpPr txBox="true"/>
          <p:nvPr/>
        </p:nvSpPr>
        <p:spPr>
          <a:xfrm rot="0">
            <a:off x="3697372" y="639117"/>
            <a:ext cx="4607640" cy="958180"/>
          </a:xfrm>
          <a:prstGeom prst="rect">
            <a:avLst/>
          </a:prstGeom>
        </p:spPr>
        <p:txBody>
          <a:bodyPr anchor="t" rtlCol="false" tIns="0" lIns="0" bIns="0" rIns="0">
            <a:spAutoFit/>
          </a:bodyPr>
          <a:lstStyle/>
          <a:p>
            <a:pPr algn="ctr">
              <a:lnSpc>
                <a:spcPts val="3873"/>
              </a:lnSpc>
            </a:pPr>
            <a:r>
              <a:rPr lang="en-US" sz="2766">
                <a:solidFill>
                  <a:srgbClr val="FFFFF1"/>
                </a:solidFill>
                <a:latin typeface="Cagliostro"/>
                <a:ea typeface="Cagliostro"/>
                <a:cs typeface="Cagliostro"/>
                <a:sym typeface="Cagliostro"/>
              </a:rPr>
              <a:t>Dominance of New and Resale Sales</a:t>
            </a:r>
          </a:p>
        </p:txBody>
      </p:sp>
      <p:grpSp>
        <p:nvGrpSpPr>
          <p:cNvPr name="Group 10" id="10"/>
          <p:cNvGrpSpPr/>
          <p:nvPr/>
        </p:nvGrpSpPr>
        <p:grpSpPr>
          <a:xfrm rot="0">
            <a:off x="502476" y="6625762"/>
            <a:ext cx="5285593" cy="3132123"/>
            <a:chOff x="0" y="0"/>
            <a:chExt cx="916242" cy="542944"/>
          </a:xfrm>
        </p:grpSpPr>
        <p:sp>
          <p:nvSpPr>
            <p:cNvPr name="Freeform 11" id="11"/>
            <p:cNvSpPr/>
            <p:nvPr/>
          </p:nvSpPr>
          <p:spPr>
            <a:xfrm flipH="false" flipV="false" rot="0">
              <a:off x="0" y="0"/>
              <a:ext cx="916242" cy="542944"/>
            </a:xfrm>
            <a:custGeom>
              <a:avLst/>
              <a:gdLst/>
              <a:ahLst/>
              <a:cxnLst/>
              <a:rect r="r" b="b" t="t" l="l"/>
              <a:pathLst>
                <a:path h="542944" w="916242">
                  <a:moveTo>
                    <a:pt x="67377" y="0"/>
                  </a:moveTo>
                  <a:lnTo>
                    <a:pt x="848865" y="0"/>
                  </a:lnTo>
                  <a:cubicBezTo>
                    <a:pt x="866735" y="0"/>
                    <a:pt x="883872" y="7099"/>
                    <a:pt x="896508" y="19734"/>
                  </a:cubicBezTo>
                  <a:cubicBezTo>
                    <a:pt x="909144" y="32370"/>
                    <a:pt x="916242" y="49508"/>
                    <a:pt x="916242" y="67377"/>
                  </a:cubicBezTo>
                  <a:lnTo>
                    <a:pt x="916242" y="475567"/>
                  </a:lnTo>
                  <a:cubicBezTo>
                    <a:pt x="916242" y="512779"/>
                    <a:pt x="886076" y="542944"/>
                    <a:pt x="848865" y="542944"/>
                  </a:cubicBezTo>
                  <a:lnTo>
                    <a:pt x="67377" y="542944"/>
                  </a:lnTo>
                  <a:cubicBezTo>
                    <a:pt x="30166" y="542944"/>
                    <a:pt x="0" y="512779"/>
                    <a:pt x="0" y="475567"/>
                  </a:cubicBezTo>
                  <a:lnTo>
                    <a:pt x="0" y="67377"/>
                  </a:lnTo>
                  <a:cubicBezTo>
                    <a:pt x="0" y="30166"/>
                    <a:pt x="30166" y="0"/>
                    <a:pt x="67377" y="0"/>
                  </a:cubicBezTo>
                  <a:close/>
                </a:path>
              </a:pathLst>
            </a:custGeom>
            <a:solidFill>
              <a:srgbClr val="DEDD91"/>
            </a:solidFill>
            <a:ln cap="rnd">
              <a:noFill/>
              <a:prstDash val="solid"/>
              <a:round/>
            </a:ln>
          </p:spPr>
        </p:sp>
        <p:sp>
          <p:nvSpPr>
            <p:cNvPr name="TextBox 12" id="12"/>
            <p:cNvSpPr txBox="true"/>
            <p:nvPr/>
          </p:nvSpPr>
          <p:spPr>
            <a:xfrm>
              <a:off x="0" y="-38100"/>
              <a:ext cx="916242" cy="581044"/>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501889" y="6625762"/>
            <a:ext cx="5285593" cy="3132123"/>
            <a:chOff x="0" y="0"/>
            <a:chExt cx="916242" cy="542944"/>
          </a:xfrm>
        </p:grpSpPr>
        <p:sp>
          <p:nvSpPr>
            <p:cNvPr name="Freeform 14" id="14"/>
            <p:cNvSpPr/>
            <p:nvPr/>
          </p:nvSpPr>
          <p:spPr>
            <a:xfrm flipH="false" flipV="false" rot="0">
              <a:off x="0" y="0"/>
              <a:ext cx="916242" cy="542944"/>
            </a:xfrm>
            <a:custGeom>
              <a:avLst/>
              <a:gdLst/>
              <a:ahLst/>
              <a:cxnLst/>
              <a:rect r="r" b="b" t="t" l="l"/>
              <a:pathLst>
                <a:path h="542944" w="916242">
                  <a:moveTo>
                    <a:pt x="67377" y="0"/>
                  </a:moveTo>
                  <a:lnTo>
                    <a:pt x="848865" y="0"/>
                  </a:lnTo>
                  <a:cubicBezTo>
                    <a:pt x="866735" y="0"/>
                    <a:pt x="883872" y="7099"/>
                    <a:pt x="896508" y="19734"/>
                  </a:cubicBezTo>
                  <a:cubicBezTo>
                    <a:pt x="909144" y="32370"/>
                    <a:pt x="916242" y="49508"/>
                    <a:pt x="916242" y="67377"/>
                  </a:cubicBezTo>
                  <a:lnTo>
                    <a:pt x="916242" y="475567"/>
                  </a:lnTo>
                  <a:cubicBezTo>
                    <a:pt x="916242" y="512779"/>
                    <a:pt x="886076" y="542944"/>
                    <a:pt x="848865" y="542944"/>
                  </a:cubicBezTo>
                  <a:lnTo>
                    <a:pt x="67377" y="542944"/>
                  </a:lnTo>
                  <a:cubicBezTo>
                    <a:pt x="30166" y="542944"/>
                    <a:pt x="0" y="512779"/>
                    <a:pt x="0" y="475567"/>
                  </a:cubicBezTo>
                  <a:lnTo>
                    <a:pt x="0" y="67377"/>
                  </a:lnTo>
                  <a:cubicBezTo>
                    <a:pt x="0" y="30166"/>
                    <a:pt x="30166" y="0"/>
                    <a:pt x="67377" y="0"/>
                  </a:cubicBezTo>
                  <a:close/>
                </a:path>
              </a:pathLst>
            </a:custGeom>
            <a:solidFill>
              <a:srgbClr val="DEDD91"/>
            </a:solidFill>
            <a:ln cap="rnd">
              <a:noFill/>
              <a:prstDash val="solid"/>
              <a:round/>
            </a:ln>
          </p:spPr>
        </p:sp>
        <p:sp>
          <p:nvSpPr>
            <p:cNvPr name="TextBox 15" id="15"/>
            <p:cNvSpPr txBox="true"/>
            <p:nvPr/>
          </p:nvSpPr>
          <p:spPr>
            <a:xfrm>
              <a:off x="0" y="-38100"/>
              <a:ext cx="916242" cy="58104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501889" y="5321512"/>
            <a:ext cx="5285593" cy="1178884"/>
            <a:chOff x="0" y="0"/>
            <a:chExt cx="916242" cy="204356"/>
          </a:xfrm>
        </p:grpSpPr>
        <p:sp>
          <p:nvSpPr>
            <p:cNvPr name="Freeform 17" id="17"/>
            <p:cNvSpPr/>
            <p:nvPr/>
          </p:nvSpPr>
          <p:spPr>
            <a:xfrm flipH="false" flipV="false" rot="0">
              <a:off x="0" y="0"/>
              <a:ext cx="916242" cy="204356"/>
            </a:xfrm>
            <a:custGeom>
              <a:avLst/>
              <a:gdLst/>
              <a:ahLst/>
              <a:cxnLst/>
              <a:rect r="r" b="b" t="t" l="l"/>
              <a:pathLst>
                <a:path h="204356" w="916242">
                  <a:moveTo>
                    <a:pt x="54195" y="0"/>
                  </a:moveTo>
                  <a:lnTo>
                    <a:pt x="862048" y="0"/>
                  </a:lnTo>
                  <a:cubicBezTo>
                    <a:pt x="891978" y="0"/>
                    <a:pt x="916242" y="24264"/>
                    <a:pt x="916242" y="54195"/>
                  </a:cubicBezTo>
                  <a:lnTo>
                    <a:pt x="916242" y="150161"/>
                  </a:lnTo>
                  <a:cubicBezTo>
                    <a:pt x="916242" y="180092"/>
                    <a:pt x="891978" y="204356"/>
                    <a:pt x="862048" y="204356"/>
                  </a:cubicBezTo>
                  <a:lnTo>
                    <a:pt x="54195" y="204356"/>
                  </a:lnTo>
                  <a:cubicBezTo>
                    <a:pt x="24264" y="204356"/>
                    <a:pt x="0" y="180092"/>
                    <a:pt x="0" y="150161"/>
                  </a:cubicBezTo>
                  <a:lnTo>
                    <a:pt x="0" y="54195"/>
                  </a:lnTo>
                  <a:cubicBezTo>
                    <a:pt x="0" y="24264"/>
                    <a:pt x="24264" y="0"/>
                    <a:pt x="54195" y="0"/>
                  </a:cubicBezTo>
                  <a:close/>
                </a:path>
              </a:pathLst>
            </a:custGeom>
            <a:solidFill>
              <a:srgbClr val="797A1D"/>
            </a:solidFill>
            <a:ln cap="rnd">
              <a:noFill/>
              <a:prstDash val="solid"/>
              <a:round/>
            </a:ln>
          </p:spPr>
        </p:sp>
        <p:sp>
          <p:nvSpPr>
            <p:cNvPr name="TextBox 18" id="18"/>
            <p:cNvSpPr txBox="true"/>
            <p:nvPr/>
          </p:nvSpPr>
          <p:spPr>
            <a:xfrm>
              <a:off x="0" y="-38100"/>
              <a:ext cx="916242" cy="242456"/>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02476" y="5321512"/>
            <a:ext cx="5285593" cy="1178884"/>
            <a:chOff x="0" y="0"/>
            <a:chExt cx="916242" cy="204356"/>
          </a:xfrm>
        </p:grpSpPr>
        <p:sp>
          <p:nvSpPr>
            <p:cNvPr name="Freeform 20" id="20"/>
            <p:cNvSpPr/>
            <p:nvPr/>
          </p:nvSpPr>
          <p:spPr>
            <a:xfrm flipH="false" flipV="false" rot="0">
              <a:off x="0" y="0"/>
              <a:ext cx="916242" cy="204356"/>
            </a:xfrm>
            <a:custGeom>
              <a:avLst/>
              <a:gdLst/>
              <a:ahLst/>
              <a:cxnLst/>
              <a:rect r="r" b="b" t="t" l="l"/>
              <a:pathLst>
                <a:path h="204356" w="916242">
                  <a:moveTo>
                    <a:pt x="54195" y="0"/>
                  </a:moveTo>
                  <a:lnTo>
                    <a:pt x="862048" y="0"/>
                  </a:lnTo>
                  <a:cubicBezTo>
                    <a:pt x="891978" y="0"/>
                    <a:pt x="916242" y="24264"/>
                    <a:pt x="916242" y="54195"/>
                  </a:cubicBezTo>
                  <a:lnTo>
                    <a:pt x="916242" y="150161"/>
                  </a:lnTo>
                  <a:cubicBezTo>
                    <a:pt x="916242" y="180092"/>
                    <a:pt x="891978" y="204356"/>
                    <a:pt x="862048" y="204356"/>
                  </a:cubicBezTo>
                  <a:lnTo>
                    <a:pt x="54195" y="204356"/>
                  </a:lnTo>
                  <a:cubicBezTo>
                    <a:pt x="24264" y="204356"/>
                    <a:pt x="0" y="180092"/>
                    <a:pt x="0" y="150161"/>
                  </a:cubicBezTo>
                  <a:lnTo>
                    <a:pt x="0" y="54195"/>
                  </a:lnTo>
                  <a:cubicBezTo>
                    <a:pt x="0" y="24264"/>
                    <a:pt x="24264" y="0"/>
                    <a:pt x="54195" y="0"/>
                  </a:cubicBezTo>
                  <a:close/>
                </a:path>
              </a:pathLst>
            </a:custGeom>
            <a:solidFill>
              <a:srgbClr val="797A1D"/>
            </a:solidFill>
            <a:ln cap="rnd">
              <a:noFill/>
              <a:prstDash val="solid"/>
              <a:round/>
            </a:ln>
          </p:spPr>
        </p:sp>
        <p:sp>
          <p:nvSpPr>
            <p:cNvPr name="TextBox 21" id="21"/>
            <p:cNvSpPr txBox="true"/>
            <p:nvPr/>
          </p:nvSpPr>
          <p:spPr>
            <a:xfrm>
              <a:off x="0" y="-38100"/>
              <a:ext cx="916242" cy="24245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841452" y="7336243"/>
            <a:ext cx="4607640" cy="1663536"/>
          </a:xfrm>
          <a:prstGeom prst="rect">
            <a:avLst/>
          </a:prstGeom>
        </p:spPr>
        <p:txBody>
          <a:bodyPr anchor="t" rtlCol="false" tIns="0" lIns="0" bIns="0" rIns="0">
            <a:spAutoFit/>
          </a:bodyPr>
          <a:lstStyle/>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Private property prices are higher and more variable.</a:t>
            </a:r>
          </a:p>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HDB resale prices are stable, especially in Q4.</a:t>
            </a:r>
          </a:p>
        </p:txBody>
      </p:sp>
      <p:sp>
        <p:nvSpPr>
          <p:cNvPr name="TextBox 23" id="23"/>
          <p:cNvSpPr txBox="true"/>
          <p:nvPr/>
        </p:nvSpPr>
        <p:spPr>
          <a:xfrm rot="0">
            <a:off x="6840866" y="7126714"/>
            <a:ext cx="4607640" cy="2082594"/>
          </a:xfrm>
          <a:prstGeom prst="rect">
            <a:avLst/>
          </a:prstGeom>
        </p:spPr>
        <p:txBody>
          <a:bodyPr anchor="t" rtlCol="false" tIns="0" lIns="0" bIns="0" rIns="0">
            <a:spAutoFit/>
          </a:bodyPr>
          <a:lstStyle/>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GDP/GNI influence prices and transaction volumes.</a:t>
            </a:r>
          </a:p>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Higher economic indicators lead to higher prices, fewer transactions.</a:t>
            </a:r>
          </a:p>
        </p:txBody>
      </p:sp>
      <p:sp>
        <p:nvSpPr>
          <p:cNvPr name="TextBox 24" id="24"/>
          <p:cNvSpPr txBox="true"/>
          <p:nvPr/>
        </p:nvSpPr>
        <p:spPr>
          <a:xfrm rot="0">
            <a:off x="841452" y="5649144"/>
            <a:ext cx="4607640" cy="534681"/>
          </a:xfrm>
          <a:prstGeom prst="rect">
            <a:avLst/>
          </a:prstGeom>
        </p:spPr>
        <p:txBody>
          <a:bodyPr anchor="t" rtlCol="false" tIns="0" lIns="0" bIns="0" rIns="0">
            <a:spAutoFit/>
          </a:bodyPr>
          <a:lstStyle/>
          <a:p>
            <a:pPr algn="ctr">
              <a:lnSpc>
                <a:spcPts val="4433"/>
              </a:lnSpc>
            </a:pPr>
            <a:r>
              <a:rPr lang="en-US" sz="3166">
                <a:solidFill>
                  <a:srgbClr val="FFFFF1"/>
                </a:solidFill>
                <a:latin typeface="Cagliostro"/>
                <a:ea typeface="Cagliostro"/>
                <a:cs typeface="Cagliostro"/>
                <a:sym typeface="Cagliostro"/>
              </a:rPr>
              <a:t>Price Variability</a:t>
            </a:r>
          </a:p>
        </p:txBody>
      </p:sp>
      <p:sp>
        <p:nvSpPr>
          <p:cNvPr name="TextBox 25" id="25"/>
          <p:cNvSpPr txBox="true"/>
          <p:nvPr/>
        </p:nvSpPr>
        <p:spPr>
          <a:xfrm rot="0">
            <a:off x="6501889" y="5649144"/>
            <a:ext cx="5285593" cy="534681"/>
          </a:xfrm>
          <a:prstGeom prst="rect">
            <a:avLst/>
          </a:prstGeom>
        </p:spPr>
        <p:txBody>
          <a:bodyPr anchor="t" rtlCol="false" tIns="0" lIns="0" bIns="0" rIns="0">
            <a:spAutoFit/>
          </a:bodyPr>
          <a:lstStyle/>
          <a:p>
            <a:pPr algn="ctr">
              <a:lnSpc>
                <a:spcPts val="4433"/>
              </a:lnSpc>
            </a:pPr>
            <a:r>
              <a:rPr lang="en-US" sz="3166">
                <a:solidFill>
                  <a:srgbClr val="FFFFF1"/>
                </a:solidFill>
                <a:latin typeface="Cagliostro"/>
                <a:ea typeface="Cagliostro"/>
                <a:cs typeface="Cagliostro"/>
                <a:sym typeface="Cagliostro"/>
              </a:rPr>
              <a:t>Economic Impact</a:t>
            </a:r>
          </a:p>
        </p:txBody>
      </p:sp>
      <p:grpSp>
        <p:nvGrpSpPr>
          <p:cNvPr name="Group 26" id="26"/>
          <p:cNvGrpSpPr/>
          <p:nvPr/>
        </p:nvGrpSpPr>
        <p:grpSpPr>
          <a:xfrm rot="0">
            <a:off x="12499931" y="6625762"/>
            <a:ext cx="5285593" cy="3132123"/>
            <a:chOff x="0" y="0"/>
            <a:chExt cx="916242" cy="542944"/>
          </a:xfrm>
        </p:grpSpPr>
        <p:sp>
          <p:nvSpPr>
            <p:cNvPr name="Freeform 27" id="27"/>
            <p:cNvSpPr/>
            <p:nvPr/>
          </p:nvSpPr>
          <p:spPr>
            <a:xfrm flipH="false" flipV="false" rot="0">
              <a:off x="0" y="0"/>
              <a:ext cx="916242" cy="542944"/>
            </a:xfrm>
            <a:custGeom>
              <a:avLst/>
              <a:gdLst/>
              <a:ahLst/>
              <a:cxnLst/>
              <a:rect r="r" b="b" t="t" l="l"/>
              <a:pathLst>
                <a:path h="542944" w="916242">
                  <a:moveTo>
                    <a:pt x="67377" y="0"/>
                  </a:moveTo>
                  <a:lnTo>
                    <a:pt x="848865" y="0"/>
                  </a:lnTo>
                  <a:cubicBezTo>
                    <a:pt x="866735" y="0"/>
                    <a:pt x="883872" y="7099"/>
                    <a:pt x="896508" y="19734"/>
                  </a:cubicBezTo>
                  <a:cubicBezTo>
                    <a:pt x="909144" y="32370"/>
                    <a:pt x="916242" y="49508"/>
                    <a:pt x="916242" y="67377"/>
                  </a:cubicBezTo>
                  <a:lnTo>
                    <a:pt x="916242" y="475567"/>
                  </a:lnTo>
                  <a:cubicBezTo>
                    <a:pt x="916242" y="512779"/>
                    <a:pt x="886076" y="542944"/>
                    <a:pt x="848865" y="542944"/>
                  </a:cubicBezTo>
                  <a:lnTo>
                    <a:pt x="67377" y="542944"/>
                  </a:lnTo>
                  <a:cubicBezTo>
                    <a:pt x="30166" y="542944"/>
                    <a:pt x="0" y="512779"/>
                    <a:pt x="0" y="475567"/>
                  </a:cubicBezTo>
                  <a:lnTo>
                    <a:pt x="0" y="67377"/>
                  </a:lnTo>
                  <a:cubicBezTo>
                    <a:pt x="0" y="30166"/>
                    <a:pt x="30166" y="0"/>
                    <a:pt x="67377" y="0"/>
                  </a:cubicBezTo>
                  <a:close/>
                </a:path>
              </a:pathLst>
            </a:custGeom>
            <a:solidFill>
              <a:srgbClr val="DEDD91"/>
            </a:solidFill>
            <a:ln cap="rnd">
              <a:noFill/>
              <a:prstDash val="solid"/>
              <a:round/>
            </a:ln>
          </p:spPr>
        </p:sp>
        <p:sp>
          <p:nvSpPr>
            <p:cNvPr name="TextBox 28" id="28"/>
            <p:cNvSpPr txBox="true"/>
            <p:nvPr/>
          </p:nvSpPr>
          <p:spPr>
            <a:xfrm>
              <a:off x="0" y="-38100"/>
              <a:ext cx="916242" cy="581044"/>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590371" y="1861591"/>
            <a:ext cx="5285593" cy="3132123"/>
            <a:chOff x="0" y="0"/>
            <a:chExt cx="916242" cy="542944"/>
          </a:xfrm>
        </p:grpSpPr>
        <p:sp>
          <p:nvSpPr>
            <p:cNvPr name="Freeform 30" id="30"/>
            <p:cNvSpPr/>
            <p:nvPr/>
          </p:nvSpPr>
          <p:spPr>
            <a:xfrm flipH="false" flipV="false" rot="0">
              <a:off x="0" y="0"/>
              <a:ext cx="916242" cy="542944"/>
            </a:xfrm>
            <a:custGeom>
              <a:avLst/>
              <a:gdLst/>
              <a:ahLst/>
              <a:cxnLst/>
              <a:rect r="r" b="b" t="t" l="l"/>
              <a:pathLst>
                <a:path h="542944" w="916242">
                  <a:moveTo>
                    <a:pt x="67377" y="0"/>
                  </a:moveTo>
                  <a:lnTo>
                    <a:pt x="848865" y="0"/>
                  </a:lnTo>
                  <a:cubicBezTo>
                    <a:pt x="866735" y="0"/>
                    <a:pt x="883872" y="7099"/>
                    <a:pt x="896508" y="19734"/>
                  </a:cubicBezTo>
                  <a:cubicBezTo>
                    <a:pt x="909144" y="32370"/>
                    <a:pt x="916242" y="49508"/>
                    <a:pt x="916242" y="67377"/>
                  </a:cubicBezTo>
                  <a:lnTo>
                    <a:pt x="916242" y="475567"/>
                  </a:lnTo>
                  <a:cubicBezTo>
                    <a:pt x="916242" y="512779"/>
                    <a:pt x="886076" y="542944"/>
                    <a:pt x="848865" y="542944"/>
                  </a:cubicBezTo>
                  <a:lnTo>
                    <a:pt x="67377" y="542944"/>
                  </a:lnTo>
                  <a:cubicBezTo>
                    <a:pt x="30166" y="542944"/>
                    <a:pt x="0" y="512779"/>
                    <a:pt x="0" y="475567"/>
                  </a:cubicBezTo>
                  <a:lnTo>
                    <a:pt x="0" y="67377"/>
                  </a:lnTo>
                  <a:cubicBezTo>
                    <a:pt x="0" y="30166"/>
                    <a:pt x="30166" y="0"/>
                    <a:pt x="67377" y="0"/>
                  </a:cubicBezTo>
                  <a:close/>
                </a:path>
              </a:pathLst>
            </a:custGeom>
            <a:solidFill>
              <a:srgbClr val="DEDD91"/>
            </a:solidFill>
            <a:ln cap="rnd">
              <a:noFill/>
              <a:prstDash val="solid"/>
              <a:round/>
            </a:ln>
          </p:spPr>
        </p:sp>
        <p:sp>
          <p:nvSpPr>
            <p:cNvPr name="TextBox 31" id="31"/>
            <p:cNvSpPr txBox="true"/>
            <p:nvPr/>
          </p:nvSpPr>
          <p:spPr>
            <a:xfrm>
              <a:off x="0" y="-38100"/>
              <a:ext cx="916242" cy="581044"/>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9590371" y="557340"/>
            <a:ext cx="5285593" cy="1178884"/>
            <a:chOff x="0" y="0"/>
            <a:chExt cx="916242" cy="204356"/>
          </a:xfrm>
        </p:grpSpPr>
        <p:sp>
          <p:nvSpPr>
            <p:cNvPr name="Freeform 33" id="33"/>
            <p:cNvSpPr/>
            <p:nvPr/>
          </p:nvSpPr>
          <p:spPr>
            <a:xfrm flipH="false" flipV="false" rot="0">
              <a:off x="0" y="0"/>
              <a:ext cx="916242" cy="204356"/>
            </a:xfrm>
            <a:custGeom>
              <a:avLst/>
              <a:gdLst/>
              <a:ahLst/>
              <a:cxnLst/>
              <a:rect r="r" b="b" t="t" l="l"/>
              <a:pathLst>
                <a:path h="204356" w="916242">
                  <a:moveTo>
                    <a:pt x="54195" y="0"/>
                  </a:moveTo>
                  <a:lnTo>
                    <a:pt x="862048" y="0"/>
                  </a:lnTo>
                  <a:cubicBezTo>
                    <a:pt x="891978" y="0"/>
                    <a:pt x="916242" y="24264"/>
                    <a:pt x="916242" y="54195"/>
                  </a:cubicBezTo>
                  <a:lnTo>
                    <a:pt x="916242" y="150161"/>
                  </a:lnTo>
                  <a:cubicBezTo>
                    <a:pt x="916242" y="180092"/>
                    <a:pt x="891978" y="204356"/>
                    <a:pt x="862048" y="204356"/>
                  </a:cubicBezTo>
                  <a:lnTo>
                    <a:pt x="54195" y="204356"/>
                  </a:lnTo>
                  <a:cubicBezTo>
                    <a:pt x="24264" y="204356"/>
                    <a:pt x="0" y="180092"/>
                    <a:pt x="0" y="150161"/>
                  </a:cubicBezTo>
                  <a:lnTo>
                    <a:pt x="0" y="54195"/>
                  </a:lnTo>
                  <a:cubicBezTo>
                    <a:pt x="0" y="24264"/>
                    <a:pt x="24264" y="0"/>
                    <a:pt x="54195" y="0"/>
                  </a:cubicBezTo>
                  <a:close/>
                </a:path>
              </a:pathLst>
            </a:custGeom>
            <a:solidFill>
              <a:srgbClr val="797A1D"/>
            </a:solidFill>
            <a:ln cap="rnd">
              <a:noFill/>
              <a:prstDash val="solid"/>
              <a:round/>
            </a:ln>
          </p:spPr>
        </p:sp>
        <p:sp>
          <p:nvSpPr>
            <p:cNvPr name="TextBox 34" id="34"/>
            <p:cNvSpPr txBox="true"/>
            <p:nvPr/>
          </p:nvSpPr>
          <p:spPr>
            <a:xfrm>
              <a:off x="0" y="-38100"/>
              <a:ext cx="916242" cy="242456"/>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2499931" y="5321512"/>
            <a:ext cx="5285593" cy="1178884"/>
            <a:chOff x="0" y="0"/>
            <a:chExt cx="916242" cy="204356"/>
          </a:xfrm>
        </p:grpSpPr>
        <p:sp>
          <p:nvSpPr>
            <p:cNvPr name="Freeform 36" id="36"/>
            <p:cNvSpPr/>
            <p:nvPr/>
          </p:nvSpPr>
          <p:spPr>
            <a:xfrm flipH="false" flipV="false" rot="0">
              <a:off x="0" y="0"/>
              <a:ext cx="916242" cy="204356"/>
            </a:xfrm>
            <a:custGeom>
              <a:avLst/>
              <a:gdLst/>
              <a:ahLst/>
              <a:cxnLst/>
              <a:rect r="r" b="b" t="t" l="l"/>
              <a:pathLst>
                <a:path h="204356" w="916242">
                  <a:moveTo>
                    <a:pt x="54195" y="0"/>
                  </a:moveTo>
                  <a:lnTo>
                    <a:pt x="862048" y="0"/>
                  </a:lnTo>
                  <a:cubicBezTo>
                    <a:pt x="891978" y="0"/>
                    <a:pt x="916242" y="24264"/>
                    <a:pt x="916242" y="54195"/>
                  </a:cubicBezTo>
                  <a:lnTo>
                    <a:pt x="916242" y="150161"/>
                  </a:lnTo>
                  <a:cubicBezTo>
                    <a:pt x="916242" y="180092"/>
                    <a:pt x="891978" y="204356"/>
                    <a:pt x="862048" y="204356"/>
                  </a:cubicBezTo>
                  <a:lnTo>
                    <a:pt x="54195" y="204356"/>
                  </a:lnTo>
                  <a:cubicBezTo>
                    <a:pt x="24264" y="204356"/>
                    <a:pt x="0" y="180092"/>
                    <a:pt x="0" y="150161"/>
                  </a:cubicBezTo>
                  <a:lnTo>
                    <a:pt x="0" y="54195"/>
                  </a:lnTo>
                  <a:cubicBezTo>
                    <a:pt x="0" y="24264"/>
                    <a:pt x="24264" y="0"/>
                    <a:pt x="54195" y="0"/>
                  </a:cubicBezTo>
                  <a:close/>
                </a:path>
              </a:pathLst>
            </a:custGeom>
            <a:solidFill>
              <a:srgbClr val="797A1D"/>
            </a:solidFill>
            <a:ln cap="rnd">
              <a:noFill/>
              <a:prstDash val="solid"/>
              <a:round/>
            </a:ln>
          </p:spPr>
        </p:sp>
        <p:sp>
          <p:nvSpPr>
            <p:cNvPr name="TextBox 37" id="37"/>
            <p:cNvSpPr txBox="true"/>
            <p:nvPr/>
          </p:nvSpPr>
          <p:spPr>
            <a:xfrm>
              <a:off x="0" y="-38100"/>
              <a:ext cx="916242" cy="242456"/>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12838908" y="6890920"/>
            <a:ext cx="4607640" cy="2501653"/>
          </a:xfrm>
          <a:prstGeom prst="rect">
            <a:avLst/>
          </a:prstGeom>
        </p:spPr>
        <p:txBody>
          <a:bodyPr anchor="t" rtlCol="false" tIns="0" lIns="0" bIns="0" rIns="0">
            <a:spAutoFit/>
          </a:bodyPr>
          <a:lstStyle/>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Higher preference for resale followed by new sales in private market.</a:t>
            </a:r>
          </a:p>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Strong preference for </a:t>
            </a:r>
            <a:r>
              <a:rPr lang="en-US" sz="2374">
                <a:solidFill>
                  <a:srgbClr val="797A1D"/>
                </a:solidFill>
                <a:latin typeface="Cagliostro"/>
                <a:ea typeface="Cagliostro"/>
                <a:cs typeface="Cagliostro"/>
                <a:sym typeface="Cagliostro"/>
              </a:rPr>
              <a:t>4-room, 3-room, and 5-room flats in HDB Resale market.</a:t>
            </a:r>
          </a:p>
        </p:txBody>
      </p:sp>
      <p:sp>
        <p:nvSpPr>
          <p:cNvPr name="TextBox 39" id="39"/>
          <p:cNvSpPr txBox="true"/>
          <p:nvPr/>
        </p:nvSpPr>
        <p:spPr>
          <a:xfrm rot="0">
            <a:off x="9929348" y="2362543"/>
            <a:ext cx="4607640" cy="2082594"/>
          </a:xfrm>
          <a:prstGeom prst="rect">
            <a:avLst/>
          </a:prstGeom>
        </p:spPr>
        <p:txBody>
          <a:bodyPr anchor="t" rtlCol="false" tIns="0" lIns="0" bIns="0" rIns="0">
            <a:spAutoFit/>
          </a:bodyPr>
          <a:lstStyle/>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HDB prices are more stable.</a:t>
            </a:r>
          </a:p>
          <a:p>
            <a:pPr algn="l" marL="512753" indent="-256377" lvl="1">
              <a:lnSpc>
                <a:spcPts val="3324"/>
              </a:lnSpc>
              <a:buFont typeface="Arial"/>
              <a:buChar char="•"/>
            </a:pPr>
            <a:r>
              <a:rPr lang="en-US" sz="2374">
                <a:solidFill>
                  <a:srgbClr val="797A1D"/>
                </a:solidFill>
                <a:latin typeface="Cagliostro"/>
                <a:ea typeface="Cagliostro"/>
                <a:cs typeface="Cagliostro"/>
                <a:sym typeface="Cagliostro"/>
              </a:rPr>
              <a:t>Private property prices are higher and more unpredictable.</a:t>
            </a:r>
          </a:p>
          <a:p>
            <a:pPr algn="ctr">
              <a:lnSpc>
                <a:spcPts val="3324"/>
              </a:lnSpc>
            </a:pPr>
          </a:p>
        </p:txBody>
      </p:sp>
      <p:sp>
        <p:nvSpPr>
          <p:cNvPr name="TextBox 40" id="40"/>
          <p:cNvSpPr txBox="true"/>
          <p:nvPr/>
        </p:nvSpPr>
        <p:spPr>
          <a:xfrm rot="0">
            <a:off x="12838908" y="5649144"/>
            <a:ext cx="4607640" cy="534681"/>
          </a:xfrm>
          <a:prstGeom prst="rect">
            <a:avLst/>
          </a:prstGeom>
        </p:spPr>
        <p:txBody>
          <a:bodyPr anchor="t" rtlCol="false" tIns="0" lIns="0" bIns="0" rIns="0">
            <a:spAutoFit/>
          </a:bodyPr>
          <a:lstStyle/>
          <a:p>
            <a:pPr algn="ctr">
              <a:lnSpc>
                <a:spcPts val="4433"/>
              </a:lnSpc>
            </a:pPr>
            <a:r>
              <a:rPr lang="en-US" sz="3166">
                <a:solidFill>
                  <a:srgbClr val="FFFFF1"/>
                </a:solidFill>
                <a:latin typeface="Cagliostro"/>
                <a:ea typeface="Cagliostro"/>
                <a:cs typeface="Cagliostro"/>
                <a:sym typeface="Cagliostro"/>
              </a:rPr>
              <a:t>Market Preferences</a:t>
            </a:r>
          </a:p>
        </p:txBody>
      </p:sp>
      <p:sp>
        <p:nvSpPr>
          <p:cNvPr name="TextBox 41" id="41"/>
          <p:cNvSpPr txBox="true"/>
          <p:nvPr/>
        </p:nvSpPr>
        <p:spPr>
          <a:xfrm rot="0">
            <a:off x="9590371" y="884973"/>
            <a:ext cx="5285593" cy="534681"/>
          </a:xfrm>
          <a:prstGeom prst="rect">
            <a:avLst/>
          </a:prstGeom>
        </p:spPr>
        <p:txBody>
          <a:bodyPr anchor="t" rtlCol="false" tIns="0" lIns="0" bIns="0" rIns="0">
            <a:spAutoFit/>
          </a:bodyPr>
          <a:lstStyle/>
          <a:p>
            <a:pPr algn="ctr">
              <a:lnSpc>
                <a:spcPts val="4433"/>
              </a:lnSpc>
            </a:pPr>
            <a:r>
              <a:rPr lang="en-US" sz="3166">
                <a:solidFill>
                  <a:srgbClr val="FFFFF1"/>
                </a:solidFill>
                <a:latin typeface="Cagliostro"/>
                <a:ea typeface="Cagliostro"/>
                <a:cs typeface="Cagliostro"/>
                <a:sym typeface="Cagliostro"/>
              </a:rPr>
              <a:t>Price Stability</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797150" y="3994177"/>
            <a:ext cx="12693700" cy="2298647"/>
            <a:chOff x="0" y="0"/>
            <a:chExt cx="3343197" cy="605405"/>
          </a:xfrm>
        </p:grpSpPr>
        <p:sp>
          <p:nvSpPr>
            <p:cNvPr name="Freeform 5" id="5"/>
            <p:cNvSpPr/>
            <p:nvPr/>
          </p:nvSpPr>
          <p:spPr>
            <a:xfrm flipH="false" flipV="false" rot="0">
              <a:off x="0" y="0"/>
              <a:ext cx="3343197" cy="605405"/>
            </a:xfrm>
            <a:custGeom>
              <a:avLst/>
              <a:gdLst/>
              <a:ahLst/>
              <a:cxnLst/>
              <a:rect r="r" b="b" t="t" l="l"/>
              <a:pathLst>
                <a:path h="605405" w="3343197">
                  <a:moveTo>
                    <a:pt x="3139997" y="0"/>
                  </a:moveTo>
                  <a:cubicBezTo>
                    <a:pt x="3252221" y="0"/>
                    <a:pt x="3343197" y="135524"/>
                    <a:pt x="3343197" y="302702"/>
                  </a:cubicBezTo>
                  <a:cubicBezTo>
                    <a:pt x="3343197" y="469880"/>
                    <a:pt x="3252221" y="605405"/>
                    <a:pt x="3139997" y="605405"/>
                  </a:cubicBezTo>
                  <a:lnTo>
                    <a:pt x="203200" y="605405"/>
                  </a:lnTo>
                  <a:cubicBezTo>
                    <a:pt x="90976" y="605405"/>
                    <a:pt x="0" y="469880"/>
                    <a:pt x="0" y="302702"/>
                  </a:cubicBezTo>
                  <a:cubicBezTo>
                    <a:pt x="0" y="135524"/>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343197" cy="6435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6060876"/>
            <a:ext cx="463896" cy="463896"/>
          </a:xfrm>
          <a:custGeom>
            <a:avLst/>
            <a:gdLst/>
            <a:ahLst/>
            <a:cxnLst/>
            <a:rect r="r" b="b" t="t" l="l"/>
            <a:pathLst>
              <a:path h="463896" w="463896">
                <a:moveTo>
                  <a:pt x="0" y="0"/>
                </a:moveTo>
                <a:lnTo>
                  <a:pt x="463896" y="0"/>
                </a:lnTo>
                <a:lnTo>
                  <a:pt x="463896" y="463895"/>
                </a:lnTo>
                <a:lnTo>
                  <a:pt x="0" y="463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844074" y="4497429"/>
            <a:ext cx="12599851"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Recommendations</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grpSp>
        <p:nvGrpSpPr>
          <p:cNvPr name="Group 2" id="2"/>
          <p:cNvGrpSpPr/>
          <p:nvPr/>
        </p:nvGrpSpPr>
        <p:grpSpPr>
          <a:xfrm rot="0">
            <a:off x="515194" y="2089165"/>
            <a:ext cx="4065154" cy="2995130"/>
            <a:chOff x="0" y="0"/>
            <a:chExt cx="736914" cy="542944"/>
          </a:xfrm>
        </p:grpSpPr>
        <p:sp>
          <p:nvSpPr>
            <p:cNvPr name="Freeform 3" id="3"/>
            <p:cNvSpPr/>
            <p:nvPr/>
          </p:nvSpPr>
          <p:spPr>
            <a:xfrm flipH="false" flipV="false" rot="0">
              <a:off x="0" y="0"/>
              <a:ext cx="736914" cy="542944"/>
            </a:xfrm>
            <a:custGeom>
              <a:avLst/>
              <a:gdLst/>
              <a:ahLst/>
              <a:cxnLst/>
              <a:rect r="r" b="b" t="t" l="l"/>
              <a:pathLst>
                <a:path h="542944" w="736914">
                  <a:moveTo>
                    <a:pt x="87605" y="0"/>
                  </a:moveTo>
                  <a:lnTo>
                    <a:pt x="649309" y="0"/>
                  </a:lnTo>
                  <a:cubicBezTo>
                    <a:pt x="697692" y="0"/>
                    <a:pt x="736914" y="39222"/>
                    <a:pt x="736914" y="87605"/>
                  </a:cubicBezTo>
                  <a:lnTo>
                    <a:pt x="736914" y="455339"/>
                  </a:lnTo>
                  <a:cubicBezTo>
                    <a:pt x="736914" y="478574"/>
                    <a:pt x="727684" y="500856"/>
                    <a:pt x="711255" y="517285"/>
                  </a:cubicBezTo>
                  <a:cubicBezTo>
                    <a:pt x="694826" y="533715"/>
                    <a:pt x="672543" y="542944"/>
                    <a:pt x="649309" y="542944"/>
                  </a:cubicBezTo>
                  <a:lnTo>
                    <a:pt x="87605" y="542944"/>
                  </a:lnTo>
                  <a:cubicBezTo>
                    <a:pt x="64371" y="542944"/>
                    <a:pt x="42088" y="533715"/>
                    <a:pt x="25659" y="517285"/>
                  </a:cubicBezTo>
                  <a:cubicBezTo>
                    <a:pt x="9230" y="500856"/>
                    <a:pt x="0" y="478574"/>
                    <a:pt x="0" y="455339"/>
                  </a:cubicBezTo>
                  <a:lnTo>
                    <a:pt x="0" y="87605"/>
                  </a:lnTo>
                  <a:cubicBezTo>
                    <a:pt x="0" y="64371"/>
                    <a:pt x="9230" y="42088"/>
                    <a:pt x="25659" y="25659"/>
                  </a:cubicBezTo>
                  <a:cubicBezTo>
                    <a:pt x="42088" y="9230"/>
                    <a:pt x="64371" y="0"/>
                    <a:pt x="87605" y="0"/>
                  </a:cubicBezTo>
                  <a:close/>
                </a:path>
              </a:pathLst>
            </a:custGeom>
            <a:solidFill>
              <a:srgbClr val="DEDD91"/>
            </a:solidFill>
            <a:ln cap="rnd">
              <a:noFill/>
              <a:prstDash val="solid"/>
              <a:round/>
            </a:ln>
          </p:spPr>
        </p:sp>
        <p:sp>
          <p:nvSpPr>
            <p:cNvPr name="TextBox 4" id="4"/>
            <p:cNvSpPr txBox="true"/>
            <p:nvPr/>
          </p:nvSpPr>
          <p:spPr>
            <a:xfrm>
              <a:off x="0" y="-38100"/>
              <a:ext cx="736914" cy="58104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15194" y="841959"/>
            <a:ext cx="4065154" cy="1127322"/>
            <a:chOff x="0" y="0"/>
            <a:chExt cx="736914" cy="204356"/>
          </a:xfrm>
        </p:grpSpPr>
        <p:sp>
          <p:nvSpPr>
            <p:cNvPr name="Freeform 6" id="6"/>
            <p:cNvSpPr/>
            <p:nvPr/>
          </p:nvSpPr>
          <p:spPr>
            <a:xfrm flipH="false" flipV="false" rot="0">
              <a:off x="0" y="0"/>
              <a:ext cx="736914" cy="204356"/>
            </a:xfrm>
            <a:custGeom>
              <a:avLst/>
              <a:gdLst/>
              <a:ahLst/>
              <a:cxnLst/>
              <a:rect r="r" b="b" t="t" l="l"/>
              <a:pathLst>
                <a:path h="204356" w="736914">
                  <a:moveTo>
                    <a:pt x="70465" y="0"/>
                  </a:moveTo>
                  <a:lnTo>
                    <a:pt x="666449" y="0"/>
                  </a:lnTo>
                  <a:cubicBezTo>
                    <a:pt x="705366" y="0"/>
                    <a:pt x="736914" y="31548"/>
                    <a:pt x="736914" y="70465"/>
                  </a:cubicBezTo>
                  <a:lnTo>
                    <a:pt x="736914" y="133891"/>
                  </a:lnTo>
                  <a:cubicBezTo>
                    <a:pt x="736914" y="152580"/>
                    <a:pt x="729490" y="170503"/>
                    <a:pt x="716275" y="183717"/>
                  </a:cubicBezTo>
                  <a:cubicBezTo>
                    <a:pt x="703060" y="196932"/>
                    <a:pt x="685137" y="204356"/>
                    <a:pt x="666449" y="204356"/>
                  </a:cubicBezTo>
                  <a:lnTo>
                    <a:pt x="70465" y="204356"/>
                  </a:lnTo>
                  <a:cubicBezTo>
                    <a:pt x="51777" y="204356"/>
                    <a:pt x="33853" y="196932"/>
                    <a:pt x="20639" y="183717"/>
                  </a:cubicBezTo>
                  <a:cubicBezTo>
                    <a:pt x="7424" y="170503"/>
                    <a:pt x="0" y="152580"/>
                    <a:pt x="0" y="133891"/>
                  </a:cubicBezTo>
                  <a:lnTo>
                    <a:pt x="0" y="70465"/>
                  </a:lnTo>
                  <a:cubicBezTo>
                    <a:pt x="0" y="51777"/>
                    <a:pt x="7424" y="33853"/>
                    <a:pt x="20639" y="20639"/>
                  </a:cubicBezTo>
                  <a:cubicBezTo>
                    <a:pt x="33853" y="7424"/>
                    <a:pt x="51777" y="0"/>
                    <a:pt x="70465" y="0"/>
                  </a:cubicBezTo>
                  <a:close/>
                </a:path>
              </a:pathLst>
            </a:custGeom>
            <a:solidFill>
              <a:srgbClr val="797A1D"/>
            </a:solidFill>
            <a:ln cap="rnd">
              <a:noFill/>
              <a:prstDash val="solid"/>
              <a:round/>
            </a:ln>
          </p:spPr>
        </p:sp>
        <p:sp>
          <p:nvSpPr>
            <p:cNvPr name="TextBox 7" id="7"/>
            <p:cNvSpPr txBox="true"/>
            <p:nvPr/>
          </p:nvSpPr>
          <p:spPr>
            <a:xfrm>
              <a:off x="0" y="-38100"/>
              <a:ext cx="736914" cy="24245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775901" y="1149048"/>
            <a:ext cx="3543740" cy="517509"/>
          </a:xfrm>
          <a:prstGeom prst="rect">
            <a:avLst/>
          </a:prstGeom>
        </p:spPr>
        <p:txBody>
          <a:bodyPr anchor="t" rtlCol="false" tIns="0" lIns="0" bIns="0" rIns="0">
            <a:spAutoFit/>
          </a:bodyPr>
          <a:lstStyle/>
          <a:p>
            <a:pPr algn="ctr">
              <a:lnSpc>
                <a:spcPts val="4243"/>
              </a:lnSpc>
            </a:pPr>
            <a:r>
              <a:rPr lang="en-US" sz="3031">
                <a:solidFill>
                  <a:srgbClr val="FFFFF1"/>
                </a:solidFill>
                <a:latin typeface="Cagliostro"/>
                <a:ea typeface="Cagliostro"/>
                <a:cs typeface="Cagliostro"/>
                <a:sym typeface="Cagliostro"/>
              </a:rPr>
              <a:t>High-Income Clients</a:t>
            </a:r>
          </a:p>
        </p:txBody>
      </p:sp>
      <p:grpSp>
        <p:nvGrpSpPr>
          <p:cNvPr name="Group 9" id="9"/>
          <p:cNvGrpSpPr/>
          <p:nvPr/>
        </p:nvGrpSpPr>
        <p:grpSpPr>
          <a:xfrm rot="0">
            <a:off x="515194" y="6449910"/>
            <a:ext cx="4148929" cy="2995130"/>
            <a:chOff x="0" y="0"/>
            <a:chExt cx="752100" cy="542944"/>
          </a:xfrm>
        </p:grpSpPr>
        <p:sp>
          <p:nvSpPr>
            <p:cNvPr name="Freeform 10" id="10"/>
            <p:cNvSpPr/>
            <p:nvPr/>
          </p:nvSpPr>
          <p:spPr>
            <a:xfrm flipH="false" flipV="false" rot="0">
              <a:off x="0" y="0"/>
              <a:ext cx="752100" cy="542944"/>
            </a:xfrm>
            <a:custGeom>
              <a:avLst/>
              <a:gdLst/>
              <a:ahLst/>
              <a:cxnLst/>
              <a:rect r="r" b="b" t="t" l="l"/>
              <a:pathLst>
                <a:path h="542944" w="752100">
                  <a:moveTo>
                    <a:pt x="85836" y="0"/>
                  </a:moveTo>
                  <a:lnTo>
                    <a:pt x="666264" y="0"/>
                  </a:lnTo>
                  <a:cubicBezTo>
                    <a:pt x="689029" y="0"/>
                    <a:pt x="710862" y="9043"/>
                    <a:pt x="726959" y="25141"/>
                  </a:cubicBezTo>
                  <a:cubicBezTo>
                    <a:pt x="743057" y="41238"/>
                    <a:pt x="752100" y="63071"/>
                    <a:pt x="752100" y="85836"/>
                  </a:cubicBezTo>
                  <a:lnTo>
                    <a:pt x="752100" y="457108"/>
                  </a:lnTo>
                  <a:cubicBezTo>
                    <a:pt x="752100" y="504514"/>
                    <a:pt x="713670" y="542944"/>
                    <a:pt x="666264" y="542944"/>
                  </a:cubicBezTo>
                  <a:lnTo>
                    <a:pt x="85836" y="542944"/>
                  </a:lnTo>
                  <a:cubicBezTo>
                    <a:pt x="63071" y="542944"/>
                    <a:pt x="41238" y="533901"/>
                    <a:pt x="25141" y="517804"/>
                  </a:cubicBezTo>
                  <a:cubicBezTo>
                    <a:pt x="9043" y="501706"/>
                    <a:pt x="0" y="479873"/>
                    <a:pt x="0" y="457108"/>
                  </a:cubicBezTo>
                  <a:lnTo>
                    <a:pt x="0" y="85836"/>
                  </a:lnTo>
                  <a:cubicBezTo>
                    <a:pt x="0" y="63071"/>
                    <a:pt x="9043" y="41238"/>
                    <a:pt x="25141" y="25141"/>
                  </a:cubicBezTo>
                  <a:cubicBezTo>
                    <a:pt x="41238" y="9043"/>
                    <a:pt x="63071" y="0"/>
                    <a:pt x="85836" y="0"/>
                  </a:cubicBezTo>
                  <a:close/>
                </a:path>
              </a:pathLst>
            </a:custGeom>
            <a:solidFill>
              <a:srgbClr val="DEDD91"/>
            </a:solidFill>
            <a:ln cap="rnd">
              <a:noFill/>
              <a:prstDash val="solid"/>
              <a:round/>
            </a:ln>
          </p:spPr>
        </p:sp>
        <p:sp>
          <p:nvSpPr>
            <p:cNvPr name="TextBox 11" id="11"/>
            <p:cNvSpPr txBox="true"/>
            <p:nvPr/>
          </p:nvSpPr>
          <p:spPr>
            <a:xfrm>
              <a:off x="0" y="-38100"/>
              <a:ext cx="752100" cy="58104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4921298" y="6449910"/>
            <a:ext cx="4148929" cy="2995130"/>
            <a:chOff x="0" y="0"/>
            <a:chExt cx="752100" cy="542944"/>
          </a:xfrm>
        </p:grpSpPr>
        <p:sp>
          <p:nvSpPr>
            <p:cNvPr name="Freeform 13" id="13"/>
            <p:cNvSpPr/>
            <p:nvPr/>
          </p:nvSpPr>
          <p:spPr>
            <a:xfrm flipH="false" flipV="false" rot="0">
              <a:off x="0" y="0"/>
              <a:ext cx="752100" cy="542944"/>
            </a:xfrm>
            <a:custGeom>
              <a:avLst/>
              <a:gdLst/>
              <a:ahLst/>
              <a:cxnLst/>
              <a:rect r="r" b="b" t="t" l="l"/>
              <a:pathLst>
                <a:path h="542944" w="752100">
                  <a:moveTo>
                    <a:pt x="85836" y="0"/>
                  </a:moveTo>
                  <a:lnTo>
                    <a:pt x="666264" y="0"/>
                  </a:lnTo>
                  <a:cubicBezTo>
                    <a:pt x="689029" y="0"/>
                    <a:pt x="710862" y="9043"/>
                    <a:pt x="726959" y="25141"/>
                  </a:cubicBezTo>
                  <a:cubicBezTo>
                    <a:pt x="743057" y="41238"/>
                    <a:pt x="752100" y="63071"/>
                    <a:pt x="752100" y="85836"/>
                  </a:cubicBezTo>
                  <a:lnTo>
                    <a:pt x="752100" y="457108"/>
                  </a:lnTo>
                  <a:cubicBezTo>
                    <a:pt x="752100" y="504514"/>
                    <a:pt x="713670" y="542944"/>
                    <a:pt x="666264" y="542944"/>
                  </a:cubicBezTo>
                  <a:lnTo>
                    <a:pt x="85836" y="542944"/>
                  </a:lnTo>
                  <a:cubicBezTo>
                    <a:pt x="63071" y="542944"/>
                    <a:pt x="41238" y="533901"/>
                    <a:pt x="25141" y="517804"/>
                  </a:cubicBezTo>
                  <a:cubicBezTo>
                    <a:pt x="9043" y="501706"/>
                    <a:pt x="0" y="479873"/>
                    <a:pt x="0" y="457108"/>
                  </a:cubicBezTo>
                  <a:lnTo>
                    <a:pt x="0" y="85836"/>
                  </a:lnTo>
                  <a:cubicBezTo>
                    <a:pt x="0" y="63071"/>
                    <a:pt x="9043" y="41238"/>
                    <a:pt x="25141" y="25141"/>
                  </a:cubicBezTo>
                  <a:cubicBezTo>
                    <a:pt x="41238" y="9043"/>
                    <a:pt x="63071" y="0"/>
                    <a:pt x="85836" y="0"/>
                  </a:cubicBezTo>
                  <a:close/>
                </a:path>
              </a:pathLst>
            </a:custGeom>
            <a:solidFill>
              <a:srgbClr val="DEDD91"/>
            </a:solidFill>
            <a:ln cap="rnd">
              <a:noFill/>
              <a:prstDash val="solid"/>
              <a:round/>
            </a:ln>
          </p:spPr>
        </p:sp>
        <p:sp>
          <p:nvSpPr>
            <p:cNvPr name="TextBox 14" id="14"/>
            <p:cNvSpPr txBox="true"/>
            <p:nvPr/>
          </p:nvSpPr>
          <p:spPr>
            <a:xfrm>
              <a:off x="0" y="-38100"/>
              <a:ext cx="752100" cy="58104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4921298" y="5202705"/>
            <a:ext cx="4148929" cy="1127322"/>
            <a:chOff x="0" y="0"/>
            <a:chExt cx="752100" cy="204356"/>
          </a:xfrm>
        </p:grpSpPr>
        <p:sp>
          <p:nvSpPr>
            <p:cNvPr name="Freeform 16" id="16"/>
            <p:cNvSpPr/>
            <p:nvPr/>
          </p:nvSpPr>
          <p:spPr>
            <a:xfrm flipH="false" flipV="false" rot="0">
              <a:off x="0" y="0"/>
              <a:ext cx="752100" cy="204356"/>
            </a:xfrm>
            <a:custGeom>
              <a:avLst/>
              <a:gdLst/>
              <a:ahLst/>
              <a:cxnLst/>
              <a:rect r="r" b="b" t="t" l="l"/>
              <a:pathLst>
                <a:path h="204356" w="752100">
                  <a:moveTo>
                    <a:pt x="69042" y="0"/>
                  </a:moveTo>
                  <a:lnTo>
                    <a:pt x="683058" y="0"/>
                  </a:lnTo>
                  <a:cubicBezTo>
                    <a:pt x="701369" y="0"/>
                    <a:pt x="718930" y="7274"/>
                    <a:pt x="731878" y="20222"/>
                  </a:cubicBezTo>
                  <a:cubicBezTo>
                    <a:pt x="744826" y="33170"/>
                    <a:pt x="752100" y="50731"/>
                    <a:pt x="752100" y="69042"/>
                  </a:cubicBezTo>
                  <a:lnTo>
                    <a:pt x="752100" y="135314"/>
                  </a:lnTo>
                  <a:cubicBezTo>
                    <a:pt x="752100" y="153625"/>
                    <a:pt x="744826" y="171186"/>
                    <a:pt x="731878" y="184134"/>
                  </a:cubicBezTo>
                  <a:cubicBezTo>
                    <a:pt x="718930" y="197082"/>
                    <a:pt x="701369" y="204356"/>
                    <a:pt x="683058" y="204356"/>
                  </a:cubicBezTo>
                  <a:lnTo>
                    <a:pt x="69042" y="204356"/>
                  </a:lnTo>
                  <a:cubicBezTo>
                    <a:pt x="50731" y="204356"/>
                    <a:pt x="33170" y="197082"/>
                    <a:pt x="20222" y="184134"/>
                  </a:cubicBezTo>
                  <a:cubicBezTo>
                    <a:pt x="7274" y="171186"/>
                    <a:pt x="0" y="153625"/>
                    <a:pt x="0" y="135314"/>
                  </a:cubicBezTo>
                  <a:lnTo>
                    <a:pt x="0" y="69042"/>
                  </a:lnTo>
                  <a:cubicBezTo>
                    <a:pt x="0" y="50731"/>
                    <a:pt x="7274" y="33170"/>
                    <a:pt x="20222" y="20222"/>
                  </a:cubicBezTo>
                  <a:cubicBezTo>
                    <a:pt x="33170" y="7274"/>
                    <a:pt x="50731" y="0"/>
                    <a:pt x="69042" y="0"/>
                  </a:cubicBezTo>
                  <a:close/>
                </a:path>
              </a:pathLst>
            </a:custGeom>
            <a:solidFill>
              <a:srgbClr val="797A1D"/>
            </a:solidFill>
            <a:ln cap="rnd">
              <a:noFill/>
              <a:prstDash val="solid"/>
              <a:round/>
            </a:ln>
          </p:spPr>
        </p:sp>
        <p:sp>
          <p:nvSpPr>
            <p:cNvPr name="TextBox 17" id="17"/>
            <p:cNvSpPr txBox="true"/>
            <p:nvPr/>
          </p:nvSpPr>
          <p:spPr>
            <a:xfrm>
              <a:off x="0" y="-38100"/>
              <a:ext cx="752100" cy="24245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515194" y="5202705"/>
            <a:ext cx="4148929" cy="1127322"/>
            <a:chOff x="0" y="0"/>
            <a:chExt cx="752100" cy="204356"/>
          </a:xfrm>
        </p:grpSpPr>
        <p:sp>
          <p:nvSpPr>
            <p:cNvPr name="Freeform 19" id="19"/>
            <p:cNvSpPr/>
            <p:nvPr/>
          </p:nvSpPr>
          <p:spPr>
            <a:xfrm flipH="false" flipV="false" rot="0">
              <a:off x="0" y="0"/>
              <a:ext cx="752100" cy="204356"/>
            </a:xfrm>
            <a:custGeom>
              <a:avLst/>
              <a:gdLst/>
              <a:ahLst/>
              <a:cxnLst/>
              <a:rect r="r" b="b" t="t" l="l"/>
              <a:pathLst>
                <a:path h="204356" w="752100">
                  <a:moveTo>
                    <a:pt x="69042" y="0"/>
                  </a:moveTo>
                  <a:lnTo>
                    <a:pt x="683058" y="0"/>
                  </a:lnTo>
                  <a:cubicBezTo>
                    <a:pt x="701369" y="0"/>
                    <a:pt x="718930" y="7274"/>
                    <a:pt x="731878" y="20222"/>
                  </a:cubicBezTo>
                  <a:cubicBezTo>
                    <a:pt x="744826" y="33170"/>
                    <a:pt x="752100" y="50731"/>
                    <a:pt x="752100" y="69042"/>
                  </a:cubicBezTo>
                  <a:lnTo>
                    <a:pt x="752100" y="135314"/>
                  </a:lnTo>
                  <a:cubicBezTo>
                    <a:pt x="752100" y="153625"/>
                    <a:pt x="744826" y="171186"/>
                    <a:pt x="731878" y="184134"/>
                  </a:cubicBezTo>
                  <a:cubicBezTo>
                    <a:pt x="718930" y="197082"/>
                    <a:pt x="701369" y="204356"/>
                    <a:pt x="683058" y="204356"/>
                  </a:cubicBezTo>
                  <a:lnTo>
                    <a:pt x="69042" y="204356"/>
                  </a:lnTo>
                  <a:cubicBezTo>
                    <a:pt x="50731" y="204356"/>
                    <a:pt x="33170" y="197082"/>
                    <a:pt x="20222" y="184134"/>
                  </a:cubicBezTo>
                  <a:cubicBezTo>
                    <a:pt x="7274" y="171186"/>
                    <a:pt x="0" y="153625"/>
                    <a:pt x="0" y="135314"/>
                  </a:cubicBezTo>
                  <a:lnTo>
                    <a:pt x="0" y="69042"/>
                  </a:lnTo>
                  <a:cubicBezTo>
                    <a:pt x="0" y="50731"/>
                    <a:pt x="7274" y="33170"/>
                    <a:pt x="20222" y="20222"/>
                  </a:cubicBezTo>
                  <a:cubicBezTo>
                    <a:pt x="33170" y="7274"/>
                    <a:pt x="50731" y="0"/>
                    <a:pt x="69042" y="0"/>
                  </a:cubicBezTo>
                  <a:close/>
                </a:path>
              </a:pathLst>
            </a:custGeom>
            <a:solidFill>
              <a:srgbClr val="797A1D"/>
            </a:solidFill>
            <a:ln cap="rnd">
              <a:noFill/>
              <a:prstDash val="solid"/>
              <a:round/>
            </a:ln>
          </p:spPr>
        </p:sp>
        <p:sp>
          <p:nvSpPr>
            <p:cNvPr name="TextBox 20" id="20"/>
            <p:cNvSpPr txBox="true"/>
            <p:nvPr/>
          </p:nvSpPr>
          <p:spPr>
            <a:xfrm>
              <a:off x="0" y="-38100"/>
              <a:ext cx="752100" cy="242456"/>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781274" y="6520526"/>
            <a:ext cx="3616770" cy="278552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Prioritize 4-room, 3-room, and 5-room HDB Resale flats.</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Prioritize Resale and New Sales in private residential property market.</a:t>
            </a:r>
          </a:p>
        </p:txBody>
      </p:sp>
      <p:sp>
        <p:nvSpPr>
          <p:cNvPr name="TextBox 22" id="22"/>
          <p:cNvSpPr txBox="true"/>
          <p:nvPr/>
        </p:nvSpPr>
        <p:spPr>
          <a:xfrm rot="0">
            <a:off x="5199757" y="6535664"/>
            <a:ext cx="3616770" cy="278552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Educate clients on economic impact on prices.</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Use trends to guide purchase timing.</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Leverage GDP and GNI predictions for advice.</a:t>
            </a:r>
          </a:p>
        </p:txBody>
      </p:sp>
      <p:sp>
        <p:nvSpPr>
          <p:cNvPr name="TextBox 23" id="23"/>
          <p:cNvSpPr txBox="true"/>
          <p:nvPr/>
        </p:nvSpPr>
        <p:spPr>
          <a:xfrm rot="0">
            <a:off x="781274" y="5224788"/>
            <a:ext cx="3616770" cy="1047354"/>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Focus on Popular Flat Types/Sales Type</a:t>
            </a:r>
          </a:p>
        </p:txBody>
      </p:sp>
      <p:sp>
        <p:nvSpPr>
          <p:cNvPr name="TextBox 24" id="24"/>
          <p:cNvSpPr txBox="true"/>
          <p:nvPr/>
        </p:nvSpPr>
        <p:spPr>
          <a:xfrm rot="0">
            <a:off x="4963186" y="5214113"/>
            <a:ext cx="4148929" cy="1047354"/>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Client Education and Advisory</a:t>
            </a:r>
          </a:p>
        </p:txBody>
      </p:sp>
      <p:grpSp>
        <p:nvGrpSpPr>
          <p:cNvPr name="Group 25" id="25"/>
          <p:cNvGrpSpPr/>
          <p:nvPr/>
        </p:nvGrpSpPr>
        <p:grpSpPr>
          <a:xfrm rot="0">
            <a:off x="9371116" y="6449910"/>
            <a:ext cx="4148929" cy="2995130"/>
            <a:chOff x="0" y="0"/>
            <a:chExt cx="752100" cy="542944"/>
          </a:xfrm>
        </p:grpSpPr>
        <p:sp>
          <p:nvSpPr>
            <p:cNvPr name="Freeform 26" id="26"/>
            <p:cNvSpPr/>
            <p:nvPr/>
          </p:nvSpPr>
          <p:spPr>
            <a:xfrm flipH="false" flipV="false" rot="0">
              <a:off x="0" y="0"/>
              <a:ext cx="752100" cy="542944"/>
            </a:xfrm>
            <a:custGeom>
              <a:avLst/>
              <a:gdLst/>
              <a:ahLst/>
              <a:cxnLst/>
              <a:rect r="r" b="b" t="t" l="l"/>
              <a:pathLst>
                <a:path h="542944" w="752100">
                  <a:moveTo>
                    <a:pt x="85836" y="0"/>
                  </a:moveTo>
                  <a:lnTo>
                    <a:pt x="666264" y="0"/>
                  </a:lnTo>
                  <a:cubicBezTo>
                    <a:pt x="689029" y="0"/>
                    <a:pt x="710862" y="9043"/>
                    <a:pt x="726959" y="25141"/>
                  </a:cubicBezTo>
                  <a:cubicBezTo>
                    <a:pt x="743057" y="41238"/>
                    <a:pt x="752100" y="63071"/>
                    <a:pt x="752100" y="85836"/>
                  </a:cubicBezTo>
                  <a:lnTo>
                    <a:pt x="752100" y="457108"/>
                  </a:lnTo>
                  <a:cubicBezTo>
                    <a:pt x="752100" y="504514"/>
                    <a:pt x="713670" y="542944"/>
                    <a:pt x="666264" y="542944"/>
                  </a:cubicBezTo>
                  <a:lnTo>
                    <a:pt x="85836" y="542944"/>
                  </a:lnTo>
                  <a:cubicBezTo>
                    <a:pt x="63071" y="542944"/>
                    <a:pt x="41238" y="533901"/>
                    <a:pt x="25141" y="517804"/>
                  </a:cubicBezTo>
                  <a:cubicBezTo>
                    <a:pt x="9043" y="501706"/>
                    <a:pt x="0" y="479873"/>
                    <a:pt x="0" y="457108"/>
                  </a:cubicBezTo>
                  <a:lnTo>
                    <a:pt x="0" y="85836"/>
                  </a:lnTo>
                  <a:cubicBezTo>
                    <a:pt x="0" y="63071"/>
                    <a:pt x="9043" y="41238"/>
                    <a:pt x="25141" y="25141"/>
                  </a:cubicBezTo>
                  <a:cubicBezTo>
                    <a:pt x="41238" y="9043"/>
                    <a:pt x="63071" y="0"/>
                    <a:pt x="85836" y="0"/>
                  </a:cubicBezTo>
                  <a:close/>
                </a:path>
              </a:pathLst>
            </a:custGeom>
            <a:solidFill>
              <a:srgbClr val="DEDD91"/>
            </a:solidFill>
            <a:ln cap="rnd">
              <a:noFill/>
              <a:prstDash val="solid"/>
              <a:round/>
            </a:ln>
          </p:spPr>
        </p:sp>
        <p:sp>
          <p:nvSpPr>
            <p:cNvPr name="TextBox 27" id="27"/>
            <p:cNvSpPr txBox="true"/>
            <p:nvPr/>
          </p:nvSpPr>
          <p:spPr>
            <a:xfrm>
              <a:off x="0" y="-38100"/>
              <a:ext cx="752100" cy="581044"/>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5005073" y="2089165"/>
            <a:ext cx="4065154" cy="2995130"/>
            <a:chOff x="0" y="0"/>
            <a:chExt cx="736914" cy="542944"/>
          </a:xfrm>
        </p:grpSpPr>
        <p:sp>
          <p:nvSpPr>
            <p:cNvPr name="Freeform 29" id="29"/>
            <p:cNvSpPr/>
            <p:nvPr/>
          </p:nvSpPr>
          <p:spPr>
            <a:xfrm flipH="false" flipV="false" rot="0">
              <a:off x="0" y="0"/>
              <a:ext cx="736914" cy="542944"/>
            </a:xfrm>
            <a:custGeom>
              <a:avLst/>
              <a:gdLst/>
              <a:ahLst/>
              <a:cxnLst/>
              <a:rect r="r" b="b" t="t" l="l"/>
              <a:pathLst>
                <a:path h="542944" w="736914">
                  <a:moveTo>
                    <a:pt x="87605" y="0"/>
                  </a:moveTo>
                  <a:lnTo>
                    <a:pt x="649309" y="0"/>
                  </a:lnTo>
                  <a:cubicBezTo>
                    <a:pt x="697692" y="0"/>
                    <a:pt x="736914" y="39222"/>
                    <a:pt x="736914" y="87605"/>
                  </a:cubicBezTo>
                  <a:lnTo>
                    <a:pt x="736914" y="455339"/>
                  </a:lnTo>
                  <a:cubicBezTo>
                    <a:pt x="736914" y="478574"/>
                    <a:pt x="727684" y="500856"/>
                    <a:pt x="711255" y="517285"/>
                  </a:cubicBezTo>
                  <a:cubicBezTo>
                    <a:pt x="694826" y="533715"/>
                    <a:pt x="672543" y="542944"/>
                    <a:pt x="649309" y="542944"/>
                  </a:cubicBezTo>
                  <a:lnTo>
                    <a:pt x="87605" y="542944"/>
                  </a:lnTo>
                  <a:cubicBezTo>
                    <a:pt x="64371" y="542944"/>
                    <a:pt x="42088" y="533715"/>
                    <a:pt x="25659" y="517285"/>
                  </a:cubicBezTo>
                  <a:cubicBezTo>
                    <a:pt x="9230" y="500856"/>
                    <a:pt x="0" y="478574"/>
                    <a:pt x="0" y="455339"/>
                  </a:cubicBezTo>
                  <a:lnTo>
                    <a:pt x="0" y="87605"/>
                  </a:lnTo>
                  <a:cubicBezTo>
                    <a:pt x="0" y="64371"/>
                    <a:pt x="9230" y="42088"/>
                    <a:pt x="25659" y="25659"/>
                  </a:cubicBezTo>
                  <a:cubicBezTo>
                    <a:pt x="42088" y="9230"/>
                    <a:pt x="64371" y="0"/>
                    <a:pt x="87605" y="0"/>
                  </a:cubicBezTo>
                  <a:close/>
                </a:path>
              </a:pathLst>
            </a:custGeom>
            <a:solidFill>
              <a:srgbClr val="DEDD91"/>
            </a:solidFill>
            <a:ln cap="rnd">
              <a:noFill/>
              <a:prstDash val="solid"/>
              <a:round/>
            </a:ln>
          </p:spPr>
        </p:sp>
        <p:sp>
          <p:nvSpPr>
            <p:cNvPr name="TextBox 30" id="30"/>
            <p:cNvSpPr txBox="true"/>
            <p:nvPr/>
          </p:nvSpPr>
          <p:spPr>
            <a:xfrm>
              <a:off x="0" y="-38100"/>
              <a:ext cx="736914" cy="581044"/>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5005073" y="841959"/>
            <a:ext cx="4065154" cy="1127322"/>
            <a:chOff x="0" y="0"/>
            <a:chExt cx="736914" cy="204356"/>
          </a:xfrm>
        </p:grpSpPr>
        <p:sp>
          <p:nvSpPr>
            <p:cNvPr name="Freeform 32" id="32"/>
            <p:cNvSpPr/>
            <p:nvPr/>
          </p:nvSpPr>
          <p:spPr>
            <a:xfrm flipH="false" flipV="false" rot="0">
              <a:off x="0" y="0"/>
              <a:ext cx="736914" cy="204356"/>
            </a:xfrm>
            <a:custGeom>
              <a:avLst/>
              <a:gdLst/>
              <a:ahLst/>
              <a:cxnLst/>
              <a:rect r="r" b="b" t="t" l="l"/>
              <a:pathLst>
                <a:path h="204356" w="736914">
                  <a:moveTo>
                    <a:pt x="70465" y="0"/>
                  </a:moveTo>
                  <a:lnTo>
                    <a:pt x="666449" y="0"/>
                  </a:lnTo>
                  <a:cubicBezTo>
                    <a:pt x="705366" y="0"/>
                    <a:pt x="736914" y="31548"/>
                    <a:pt x="736914" y="70465"/>
                  </a:cubicBezTo>
                  <a:lnTo>
                    <a:pt x="736914" y="133891"/>
                  </a:lnTo>
                  <a:cubicBezTo>
                    <a:pt x="736914" y="152580"/>
                    <a:pt x="729490" y="170503"/>
                    <a:pt x="716275" y="183717"/>
                  </a:cubicBezTo>
                  <a:cubicBezTo>
                    <a:pt x="703060" y="196932"/>
                    <a:pt x="685137" y="204356"/>
                    <a:pt x="666449" y="204356"/>
                  </a:cubicBezTo>
                  <a:lnTo>
                    <a:pt x="70465" y="204356"/>
                  </a:lnTo>
                  <a:cubicBezTo>
                    <a:pt x="51777" y="204356"/>
                    <a:pt x="33853" y="196932"/>
                    <a:pt x="20639" y="183717"/>
                  </a:cubicBezTo>
                  <a:cubicBezTo>
                    <a:pt x="7424" y="170503"/>
                    <a:pt x="0" y="152580"/>
                    <a:pt x="0" y="133891"/>
                  </a:cubicBezTo>
                  <a:lnTo>
                    <a:pt x="0" y="70465"/>
                  </a:lnTo>
                  <a:cubicBezTo>
                    <a:pt x="0" y="51777"/>
                    <a:pt x="7424" y="33853"/>
                    <a:pt x="20639" y="20639"/>
                  </a:cubicBezTo>
                  <a:cubicBezTo>
                    <a:pt x="33853" y="7424"/>
                    <a:pt x="51777" y="0"/>
                    <a:pt x="70465" y="0"/>
                  </a:cubicBezTo>
                  <a:close/>
                </a:path>
              </a:pathLst>
            </a:custGeom>
            <a:solidFill>
              <a:srgbClr val="797A1D"/>
            </a:solidFill>
            <a:ln cap="rnd">
              <a:noFill/>
              <a:prstDash val="solid"/>
              <a:round/>
            </a:ln>
          </p:spPr>
        </p:sp>
        <p:sp>
          <p:nvSpPr>
            <p:cNvPr name="TextBox 33" id="33"/>
            <p:cNvSpPr txBox="true"/>
            <p:nvPr/>
          </p:nvSpPr>
          <p:spPr>
            <a:xfrm>
              <a:off x="0" y="-38100"/>
              <a:ext cx="736914" cy="242456"/>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9371116" y="5202705"/>
            <a:ext cx="4148929" cy="1127322"/>
            <a:chOff x="0" y="0"/>
            <a:chExt cx="752100" cy="204356"/>
          </a:xfrm>
        </p:grpSpPr>
        <p:sp>
          <p:nvSpPr>
            <p:cNvPr name="Freeform 35" id="35"/>
            <p:cNvSpPr/>
            <p:nvPr/>
          </p:nvSpPr>
          <p:spPr>
            <a:xfrm flipH="false" flipV="false" rot="0">
              <a:off x="0" y="0"/>
              <a:ext cx="752100" cy="204356"/>
            </a:xfrm>
            <a:custGeom>
              <a:avLst/>
              <a:gdLst/>
              <a:ahLst/>
              <a:cxnLst/>
              <a:rect r="r" b="b" t="t" l="l"/>
              <a:pathLst>
                <a:path h="204356" w="752100">
                  <a:moveTo>
                    <a:pt x="69042" y="0"/>
                  </a:moveTo>
                  <a:lnTo>
                    <a:pt x="683058" y="0"/>
                  </a:lnTo>
                  <a:cubicBezTo>
                    <a:pt x="701369" y="0"/>
                    <a:pt x="718930" y="7274"/>
                    <a:pt x="731878" y="20222"/>
                  </a:cubicBezTo>
                  <a:cubicBezTo>
                    <a:pt x="744826" y="33170"/>
                    <a:pt x="752100" y="50731"/>
                    <a:pt x="752100" y="69042"/>
                  </a:cubicBezTo>
                  <a:lnTo>
                    <a:pt x="752100" y="135314"/>
                  </a:lnTo>
                  <a:cubicBezTo>
                    <a:pt x="752100" y="153625"/>
                    <a:pt x="744826" y="171186"/>
                    <a:pt x="731878" y="184134"/>
                  </a:cubicBezTo>
                  <a:cubicBezTo>
                    <a:pt x="718930" y="197082"/>
                    <a:pt x="701369" y="204356"/>
                    <a:pt x="683058" y="204356"/>
                  </a:cubicBezTo>
                  <a:lnTo>
                    <a:pt x="69042" y="204356"/>
                  </a:lnTo>
                  <a:cubicBezTo>
                    <a:pt x="50731" y="204356"/>
                    <a:pt x="33170" y="197082"/>
                    <a:pt x="20222" y="184134"/>
                  </a:cubicBezTo>
                  <a:cubicBezTo>
                    <a:pt x="7274" y="171186"/>
                    <a:pt x="0" y="153625"/>
                    <a:pt x="0" y="135314"/>
                  </a:cubicBezTo>
                  <a:lnTo>
                    <a:pt x="0" y="69042"/>
                  </a:lnTo>
                  <a:cubicBezTo>
                    <a:pt x="0" y="50731"/>
                    <a:pt x="7274" y="33170"/>
                    <a:pt x="20222" y="20222"/>
                  </a:cubicBezTo>
                  <a:cubicBezTo>
                    <a:pt x="33170" y="7274"/>
                    <a:pt x="50731" y="0"/>
                    <a:pt x="69042" y="0"/>
                  </a:cubicBezTo>
                  <a:close/>
                </a:path>
              </a:pathLst>
            </a:custGeom>
            <a:solidFill>
              <a:srgbClr val="797A1D"/>
            </a:solidFill>
            <a:ln cap="rnd">
              <a:noFill/>
              <a:prstDash val="solid"/>
              <a:round/>
            </a:ln>
          </p:spPr>
        </p:sp>
        <p:sp>
          <p:nvSpPr>
            <p:cNvPr name="TextBox 36" id="36"/>
            <p:cNvSpPr txBox="true"/>
            <p:nvPr/>
          </p:nvSpPr>
          <p:spPr>
            <a:xfrm>
              <a:off x="0" y="-38100"/>
              <a:ext cx="752100" cy="242456"/>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9637196" y="6530051"/>
            <a:ext cx="3616770" cy="278552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Encourage HDB resale properties for steady growth.</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Suggest selective private properties during stable quarters for higher returns.</a:t>
            </a:r>
          </a:p>
        </p:txBody>
      </p:sp>
      <p:sp>
        <p:nvSpPr>
          <p:cNvPr name="TextBox 38" id="38"/>
          <p:cNvSpPr txBox="true"/>
          <p:nvPr/>
        </p:nvSpPr>
        <p:spPr>
          <a:xfrm rot="0">
            <a:off x="5265780" y="2447320"/>
            <a:ext cx="3543740" cy="238479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Emphasize HDB resale properties.</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Promote 4-room, 3-room, and 5-room flats.</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Highlight Q4 for stability.</a:t>
            </a:r>
          </a:p>
        </p:txBody>
      </p:sp>
      <p:sp>
        <p:nvSpPr>
          <p:cNvPr name="TextBox 39" id="39"/>
          <p:cNvSpPr txBox="true"/>
          <p:nvPr/>
        </p:nvSpPr>
        <p:spPr>
          <a:xfrm rot="0">
            <a:off x="9636480" y="5224788"/>
            <a:ext cx="3616770" cy="1047354"/>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Long-Term Investment Strategy</a:t>
            </a:r>
          </a:p>
        </p:txBody>
      </p:sp>
      <p:sp>
        <p:nvSpPr>
          <p:cNvPr name="TextBox 40" id="40"/>
          <p:cNvSpPr txBox="true"/>
          <p:nvPr/>
        </p:nvSpPr>
        <p:spPr>
          <a:xfrm rot="0">
            <a:off x="5005073" y="1152763"/>
            <a:ext cx="4065154" cy="513795"/>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Middle-Income Clients</a:t>
            </a:r>
          </a:p>
        </p:txBody>
      </p:sp>
      <p:sp>
        <p:nvSpPr>
          <p:cNvPr name="TextBox 41" id="41"/>
          <p:cNvSpPr txBox="true"/>
          <p:nvPr/>
        </p:nvSpPr>
        <p:spPr>
          <a:xfrm rot="0">
            <a:off x="473306" y="2447320"/>
            <a:ext cx="4148929" cy="238479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Focus on private properties.</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Emphasize Q2 and Q4 for stability.</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Resale for immediate occupancy.</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New Sales for investment.</a:t>
            </a:r>
          </a:p>
        </p:txBody>
      </p:sp>
      <p:grpSp>
        <p:nvGrpSpPr>
          <p:cNvPr name="Group 42" id="42"/>
          <p:cNvGrpSpPr/>
          <p:nvPr/>
        </p:nvGrpSpPr>
        <p:grpSpPr>
          <a:xfrm rot="0">
            <a:off x="9370400" y="2089165"/>
            <a:ext cx="4148929" cy="2995130"/>
            <a:chOff x="0" y="0"/>
            <a:chExt cx="752100" cy="542944"/>
          </a:xfrm>
        </p:grpSpPr>
        <p:sp>
          <p:nvSpPr>
            <p:cNvPr name="Freeform 43" id="43"/>
            <p:cNvSpPr/>
            <p:nvPr/>
          </p:nvSpPr>
          <p:spPr>
            <a:xfrm flipH="false" flipV="false" rot="0">
              <a:off x="0" y="0"/>
              <a:ext cx="752100" cy="542944"/>
            </a:xfrm>
            <a:custGeom>
              <a:avLst/>
              <a:gdLst/>
              <a:ahLst/>
              <a:cxnLst/>
              <a:rect r="r" b="b" t="t" l="l"/>
              <a:pathLst>
                <a:path h="542944" w="752100">
                  <a:moveTo>
                    <a:pt x="85836" y="0"/>
                  </a:moveTo>
                  <a:lnTo>
                    <a:pt x="666264" y="0"/>
                  </a:lnTo>
                  <a:cubicBezTo>
                    <a:pt x="689029" y="0"/>
                    <a:pt x="710862" y="9043"/>
                    <a:pt x="726959" y="25141"/>
                  </a:cubicBezTo>
                  <a:cubicBezTo>
                    <a:pt x="743057" y="41238"/>
                    <a:pt x="752100" y="63071"/>
                    <a:pt x="752100" y="85836"/>
                  </a:cubicBezTo>
                  <a:lnTo>
                    <a:pt x="752100" y="457108"/>
                  </a:lnTo>
                  <a:cubicBezTo>
                    <a:pt x="752100" y="504514"/>
                    <a:pt x="713670" y="542944"/>
                    <a:pt x="666264" y="542944"/>
                  </a:cubicBezTo>
                  <a:lnTo>
                    <a:pt x="85836" y="542944"/>
                  </a:lnTo>
                  <a:cubicBezTo>
                    <a:pt x="63071" y="542944"/>
                    <a:pt x="41238" y="533901"/>
                    <a:pt x="25141" y="517804"/>
                  </a:cubicBezTo>
                  <a:cubicBezTo>
                    <a:pt x="9043" y="501706"/>
                    <a:pt x="0" y="479873"/>
                    <a:pt x="0" y="457108"/>
                  </a:cubicBezTo>
                  <a:lnTo>
                    <a:pt x="0" y="85836"/>
                  </a:lnTo>
                  <a:cubicBezTo>
                    <a:pt x="0" y="63071"/>
                    <a:pt x="9043" y="41238"/>
                    <a:pt x="25141" y="25141"/>
                  </a:cubicBezTo>
                  <a:cubicBezTo>
                    <a:pt x="41238" y="9043"/>
                    <a:pt x="63071" y="0"/>
                    <a:pt x="85836" y="0"/>
                  </a:cubicBezTo>
                  <a:close/>
                </a:path>
              </a:pathLst>
            </a:custGeom>
            <a:solidFill>
              <a:srgbClr val="DEDD91"/>
            </a:solidFill>
            <a:ln cap="rnd">
              <a:noFill/>
              <a:prstDash val="solid"/>
              <a:round/>
            </a:ln>
          </p:spPr>
        </p:sp>
        <p:sp>
          <p:nvSpPr>
            <p:cNvPr name="TextBox 44" id="44"/>
            <p:cNvSpPr txBox="true"/>
            <p:nvPr/>
          </p:nvSpPr>
          <p:spPr>
            <a:xfrm>
              <a:off x="0" y="-38100"/>
              <a:ext cx="752100" cy="581044"/>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9370400" y="841959"/>
            <a:ext cx="4148929" cy="1127322"/>
            <a:chOff x="0" y="0"/>
            <a:chExt cx="752100" cy="204356"/>
          </a:xfrm>
        </p:grpSpPr>
        <p:sp>
          <p:nvSpPr>
            <p:cNvPr name="Freeform 46" id="46"/>
            <p:cNvSpPr/>
            <p:nvPr/>
          </p:nvSpPr>
          <p:spPr>
            <a:xfrm flipH="false" flipV="false" rot="0">
              <a:off x="0" y="0"/>
              <a:ext cx="752100" cy="204356"/>
            </a:xfrm>
            <a:custGeom>
              <a:avLst/>
              <a:gdLst/>
              <a:ahLst/>
              <a:cxnLst/>
              <a:rect r="r" b="b" t="t" l="l"/>
              <a:pathLst>
                <a:path h="204356" w="752100">
                  <a:moveTo>
                    <a:pt x="69042" y="0"/>
                  </a:moveTo>
                  <a:lnTo>
                    <a:pt x="683058" y="0"/>
                  </a:lnTo>
                  <a:cubicBezTo>
                    <a:pt x="701369" y="0"/>
                    <a:pt x="718930" y="7274"/>
                    <a:pt x="731878" y="20222"/>
                  </a:cubicBezTo>
                  <a:cubicBezTo>
                    <a:pt x="744826" y="33170"/>
                    <a:pt x="752100" y="50731"/>
                    <a:pt x="752100" y="69042"/>
                  </a:cubicBezTo>
                  <a:lnTo>
                    <a:pt x="752100" y="135314"/>
                  </a:lnTo>
                  <a:cubicBezTo>
                    <a:pt x="752100" y="153625"/>
                    <a:pt x="744826" y="171186"/>
                    <a:pt x="731878" y="184134"/>
                  </a:cubicBezTo>
                  <a:cubicBezTo>
                    <a:pt x="718930" y="197082"/>
                    <a:pt x="701369" y="204356"/>
                    <a:pt x="683058" y="204356"/>
                  </a:cubicBezTo>
                  <a:lnTo>
                    <a:pt x="69042" y="204356"/>
                  </a:lnTo>
                  <a:cubicBezTo>
                    <a:pt x="50731" y="204356"/>
                    <a:pt x="33170" y="197082"/>
                    <a:pt x="20222" y="184134"/>
                  </a:cubicBezTo>
                  <a:cubicBezTo>
                    <a:pt x="7274" y="171186"/>
                    <a:pt x="0" y="153625"/>
                    <a:pt x="0" y="135314"/>
                  </a:cubicBezTo>
                  <a:lnTo>
                    <a:pt x="0" y="69042"/>
                  </a:lnTo>
                  <a:cubicBezTo>
                    <a:pt x="0" y="50731"/>
                    <a:pt x="7274" y="33170"/>
                    <a:pt x="20222" y="20222"/>
                  </a:cubicBezTo>
                  <a:cubicBezTo>
                    <a:pt x="33170" y="7274"/>
                    <a:pt x="50731" y="0"/>
                    <a:pt x="69042" y="0"/>
                  </a:cubicBezTo>
                  <a:close/>
                </a:path>
              </a:pathLst>
            </a:custGeom>
            <a:solidFill>
              <a:srgbClr val="797A1D"/>
            </a:solidFill>
            <a:ln cap="rnd">
              <a:noFill/>
              <a:prstDash val="solid"/>
              <a:round/>
            </a:ln>
          </p:spPr>
        </p:sp>
        <p:sp>
          <p:nvSpPr>
            <p:cNvPr name="TextBox 47" id="47"/>
            <p:cNvSpPr txBox="true"/>
            <p:nvPr/>
          </p:nvSpPr>
          <p:spPr>
            <a:xfrm>
              <a:off x="0" y="-38100"/>
              <a:ext cx="752100" cy="242456"/>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9301992" y="2174918"/>
            <a:ext cx="4148213" cy="278552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Recommend private property purchases in Q2 and Q4.</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Suggest HDB purchases in Q4 for lower risk.</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Monitor GDP and GNI for best buying time for buyers and adjust marketing efforts.</a:t>
            </a:r>
          </a:p>
        </p:txBody>
      </p:sp>
      <p:sp>
        <p:nvSpPr>
          <p:cNvPr name="TextBox 49" id="49"/>
          <p:cNvSpPr txBox="true"/>
          <p:nvPr/>
        </p:nvSpPr>
        <p:spPr>
          <a:xfrm rot="0">
            <a:off x="9636480" y="923401"/>
            <a:ext cx="3616770" cy="1047354"/>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Timing and Market Conditions:</a:t>
            </a:r>
          </a:p>
        </p:txBody>
      </p:sp>
      <p:grpSp>
        <p:nvGrpSpPr>
          <p:cNvPr name="Group 50" id="50"/>
          <p:cNvGrpSpPr/>
          <p:nvPr/>
        </p:nvGrpSpPr>
        <p:grpSpPr>
          <a:xfrm rot="0">
            <a:off x="13777220" y="4210333"/>
            <a:ext cx="4148929" cy="2995130"/>
            <a:chOff x="0" y="0"/>
            <a:chExt cx="752100" cy="542944"/>
          </a:xfrm>
        </p:grpSpPr>
        <p:sp>
          <p:nvSpPr>
            <p:cNvPr name="Freeform 51" id="51"/>
            <p:cNvSpPr/>
            <p:nvPr/>
          </p:nvSpPr>
          <p:spPr>
            <a:xfrm flipH="false" flipV="false" rot="0">
              <a:off x="0" y="0"/>
              <a:ext cx="752100" cy="542944"/>
            </a:xfrm>
            <a:custGeom>
              <a:avLst/>
              <a:gdLst/>
              <a:ahLst/>
              <a:cxnLst/>
              <a:rect r="r" b="b" t="t" l="l"/>
              <a:pathLst>
                <a:path h="542944" w="752100">
                  <a:moveTo>
                    <a:pt x="85836" y="0"/>
                  </a:moveTo>
                  <a:lnTo>
                    <a:pt x="666264" y="0"/>
                  </a:lnTo>
                  <a:cubicBezTo>
                    <a:pt x="689029" y="0"/>
                    <a:pt x="710862" y="9043"/>
                    <a:pt x="726959" y="25141"/>
                  </a:cubicBezTo>
                  <a:cubicBezTo>
                    <a:pt x="743057" y="41238"/>
                    <a:pt x="752100" y="63071"/>
                    <a:pt x="752100" y="85836"/>
                  </a:cubicBezTo>
                  <a:lnTo>
                    <a:pt x="752100" y="457108"/>
                  </a:lnTo>
                  <a:cubicBezTo>
                    <a:pt x="752100" y="504514"/>
                    <a:pt x="713670" y="542944"/>
                    <a:pt x="666264" y="542944"/>
                  </a:cubicBezTo>
                  <a:lnTo>
                    <a:pt x="85836" y="542944"/>
                  </a:lnTo>
                  <a:cubicBezTo>
                    <a:pt x="63071" y="542944"/>
                    <a:pt x="41238" y="533901"/>
                    <a:pt x="25141" y="517804"/>
                  </a:cubicBezTo>
                  <a:cubicBezTo>
                    <a:pt x="9043" y="501706"/>
                    <a:pt x="0" y="479873"/>
                    <a:pt x="0" y="457108"/>
                  </a:cubicBezTo>
                  <a:lnTo>
                    <a:pt x="0" y="85836"/>
                  </a:lnTo>
                  <a:cubicBezTo>
                    <a:pt x="0" y="63071"/>
                    <a:pt x="9043" y="41238"/>
                    <a:pt x="25141" y="25141"/>
                  </a:cubicBezTo>
                  <a:cubicBezTo>
                    <a:pt x="41238" y="9043"/>
                    <a:pt x="63071" y="0"/>
                    <a:pt x="85836" y="0"/>
                  </a:cubicBezTo>
                  <a:close/>
                </a:path>
              </a:pathLst>
            </a:custGeom>
            <a:solidFill>
              <a:srgbClr val="DEDD91"/>
            </a:solidFill>
            <a:ln cap="rnd">
              <a:noFill/>
              <a:prstDash val="solid"/>
              <a:round/>
            </a:ln>
          </p:spPr>
        </p:sp>
        <p:sp>
          <p:nvSpPr>
            <p:cNvPr name="TextBox 52" id="52"/>
            <p:cNvSpPr txBox="true"/>
            <p:nvPr/>
          </p:nvSpPr>
          <p:spPr>
            <a:xfrm>
              <a:off x="0" y="-38100"/>
              <a:ext cx="752100" cy="581044"/>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3777220" y="2963127"/>
            <a:ext cx="4148929" cy="1127322"/>
            <a:chOff x="0" y="0"/>
            <a:chExt cx="752100" cy="204356"/>
          </a:xfrm>
        </p:grpSpPr>
        <p:sp>
          <p:nvSpPr>
            <p:cNvPr name="Freeform 54" id="54"/>
            <p:cNvSpPr/>
            <p:nvPr/>
          </p:nvSpPr>
          <p:spPr>
            <a:xfrm flipH="false" flipV="false" rot="0">
              <a:off x="0" y="0"/>
              <a:ext cx="752100" cy="204356"/>
            </a:xfrm>
            <a:custGeom>
              <a:avLst/>
              <a:gdLst/>
              <a:ahLst/>
              <a:cxnLst/>
              <a:rect r="r" b="b" t="t" l="l"/>
              <a:pathLst>
                <a:path h="204356" w="752100">
                  <a:moveTo>
                    <a:pt x="69042" y="0"/>
                  </a:moveTo>
                  <a:lnTo>
                    <a:pt x="683058" y="0"/>
                  </a:lnTo>
                  <a:cubicBezTo>
                    <a:pt x="701369" y="0"/>
                    <a:pt x="718930" y="7274"/>
                    <a:pt x="731878" y="20222"/>
                  </a:cubicBezTo>
                  <a:cubicBezTo>
                    <a:pt x="744826" y="33170"/>
                    <a:pt x="752100" y="50731"/>
                    <a:pt x="752100" y="69042"/>
                  </a:cubicBezTo>
                  <a:lnTo>
                    <a:pt x="752100" y="135314"/>
                  </a:lnTo>
                  <a:cubicBezTo>
                    <a:pt x="752100" y="153625"/>
                    <a:pt x="744826" y="171186"/>
                    <a:pt x="731878" y="184134"/>
                  </a:cubicBezTo>
                  <a:cubicBezTo>
                    <a:pt x="718930" y="197082"/>
                    <a:pt x="701369" y="204356"/>
                    <a:pt x="683058" y="204356"/>
                  </a:cubicBezTo>
                  <a:lnTo>
                    <a:pt x="69042" y="204356"/>
                  </a:lnTo>
                  <a:cubicBezTo>
                    <a:pt x="50731" y="204356"/>
                    <a:pt x="33170" y="197082"/>
                    <a:pt x="20222" y="184134"/>
                  </a:cubicBezTo>
                  <a:cubicBezTo>
                    <a:pt x="7274" y="171186"/>
                    <a:pt x="0" y="153625"/>
                    <a:pt x="0" y="135314"/>
                  </a:cubicBezTo>
                  <a:lnTo>
                    <a:pt x="0" y="69042"/>
                  </a:lnTo>
                  <a:cubicBezTo>
                    <a:pt x="0" y="50731"/>
                    <a:pt x="7274" y="33170"/>
                    <a:pt x="20222" y="20222"/>
                  </a:cubicBezTo>
                  <a:cubicBezTo>
                    <a:pt x="33170" y="7274"/>
                    <a:pt x="50731" y="0"/>
                    <a:pt x="69042" y="0"/>
                  </a:cubicBezTo>
                  <a:close/>
                </a:path>
              </a:pathLst>
            </a:custGeom>
            <a:solidFill>
              <a:srgbClr val="797A1D"/>
            </a:solidFill>
            <a:ln cap="rnd">
              <a:noFill/>
              <a:prstDash val="solid"/>
              <a:round/>
            </a:ln>
          </p:spPr>
        </p:sp>
        <p:sp>
          <p:nvSpPr>
            <p:cNvPr name="TextBox 55" id="55"/>
            <p:cNvSpPr txBox="true"/>
            <p:nvPr/>
          </p:nvSpPr>
          <p:spPr>
            <a:xfrm>
              <a:off x="0" y="-38100"/>
              <a:ext cx="752100" cy="242456"/>
            </a:xfrm>
            <a:prstGeom prst="rect">
              <a:avLst/>
            </a:prstGeom>
          </p:spPr>
          <p:txBody>
            <a:bodyPr anchor="ctr" rtlCol="false" tIns="50800" lIns="50800" bIns="50800" rIns="50800"/>
            <a:lstStyle/>
            <a:p>
              <a:pPr algn="ctr">
                <a:lnSpc>
                  <a:spcPts val="2659"/>
                </a:lnSpc>
              </a:pPr>
            </a:p>
          </p:txBody>
        </p:sp>
      </p:grpSp>
      <p:sp>
        <p:nvSpPr>
          <p:cNvPr name="TextBox 56" id="56"/>
          <p:cNvSpPr txBox="true"/>
          <p:nvPr/>
        </p:nvSpPr>
        <p:spPr>
          <a:xfrm rot="0">
            <a:off x="14042584" y="4696816"/>
            <a:ext cx="3616770" cy="1984064"/>
          </a:xfrm>
          <a:prstGeom prst="rect">
            <a:avLst/>
          </a:prstGeom>
        </p:spPr>
        <p:txBody>
          <a:bodyPr anchor="t" rtlCol="false" tIns="0" lIns="0" bIns="0" rIns="0">
            <a:spAutoFit/>
          </a:bodyPr>
          <a:lstStyle/>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Monitor market trends and GDP/GNI.</a:t>
            </a:r>
          </a:p>
          <a:p>
            <a:pPr algn="l" marL="490327" indent="-245163" lvl="1">
              <a:lnSpc>
                <a:spcPts val="3179"/>
              </a:lnSpc>
              <a:buFont typeface="Arial"/>
              <a:buChar char="•"/>
            </a:pPr>
            <a:r>
              <a:rPr lang="en-US" sz="2271">
                <a:solidFill>
                  <a:srgbClr val="797A1D"/>
                </a:solidFill>
                <a:latin typeface="Cagliostro"/>
                <a:ea typeface="Cagliostro"/>
                <a:cs typeface="Cagliostro"/>
                <a:sym typeface="Cagliostro"/>
              </a:rPr>
              <a:t>Adjust marketing for based on popular flat and sales types.</a:t>
            </a:r>
          </a:p>
        </p:txBody>
      </p:sp>
      <p:sp>
        <p:nvSpPr>
          <p:cNvPr name="TextBox 57" id="57"/>
          <p:cNvSpPr txBox="true"/>
          <p:nvPr/>
        </p:nvSpPr>
        <p:spPr>
          <a:xfrm rot="0">
            <a:off x="14042584" y="2985211"/>
            <a:ext cx="3616770" cy="1047354"/>
          </a:xfrm>
          <a:prstGeom prst="rect">
            <a:avLst/>
          </a:prstGeom>
        </p:spPr>
        <p:txBody>
          <a:bodyPr anchor="t" rtlCol="false" tIns="0" lIns="0" bIns="0" rIns="0">
            <a:spAutoFit/>
          </a:bodyPr>
          <a:lstStyle/>
          <a:p>
            <a:pPr algn="ctr">
              <a:lnSpc>
                <a:spcPts val="4239"/>
              </a:lnSpc>
            </a:pPr>
            <a:r>
              <a:rPr lang="en-US" sz="3028">
                <a:solidFill>
                  <a:srgbClr val="FFFFF1"/>
                </a:solidFill>
                <a:latin typeface="Cagliostro"/>
                <a:ea typeface="Cagliostro"/>
                <a:cs typeface="Cagliostro"/>
                <a:sym typeface="Cagliostro"/>
              </a:rPr>
              <a:t>Continuous Market Monitoring</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33858" y="-1996974"/>
            <a:ext cx="13620284" cy="13620284"/>
          </a:xfrm>
          <a:custGeom>
            <a:avLst/>
            <a:gdLst/>
            <a:ahLst/>
            <a:cxnLst/>
            <a:rect r="r" b="b" t="t" l="l"/>
            <a:pathLst>
              <a:path h="13620284" w="13620284">
                <a:moveTo>
                  <a:pt x="0" y="0"/>
                </a:moveTo>
                <a:lnTo>
                  <a:pt x="13620284" y="0"/>
                </a:lnTo>
                <a:lnTo>
                  <a:pt x="13620284" y="13620284"/>
                </a:lnTo>
                <a:lnTo>
                  <a:pt x="0" y="13620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517442">
            <a:off x="-120582" y="2075771"/>
            <a:ext cx="2380000" cy="4936162"/>
          </a:xfrm>
          <a:custGeom>
            <a:avLst/>
            <a:gdLst/>
            <a:ahLst/>
            <a:cxnLst/>
            <a:rect r="r" b="b" t="t" l="l"/>
            <a:pathLst>
              <a:path h="4936162" w="2380000">
                <a:moveTo>
                  <a:pt x="0" y="0"/>
                </a:moveTo>
                <a:lnTo>
                  <a:pt x="2379999" y="0"/>
                </a:lnTo>
                <a:lnTo>
                  <a:pt x="2379999" y="4936162"/>
                </a:lnTo>
                <a:lnTo>
                  <a:pt x="0" y="49361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135818">
            <a:off x="16477957" y="3659792"/>
            <a:ext cx="2404829" cy="4987659"/>
          </a:xfrm>
          <a:custGeom>
            <a:avLst/>
            <a:gdLst/>
            <a:ahLst/>
            <a:cxnLst/>
            <a:rect r="r" b="b" t="t" l="l"/>
            <a:pathLst>
              <a:path h="4987659" w="2404829">
                <a:moveTo>
                  <a:pt x="2404829" y="0"/>
                </a:moveTo>
                <a:lnTo>
                  <a:pt x="0" y="0"/>
                </a:lnTo>
                <a:lnTo>
                  <a:pt x="0" y="4987659"/>
                </a:lnTo>
                <a:lnTo>
                  <a:pt x="2404829" y="4987659"/>
                </a:lnTo>
                <a:lnTo>
                  <a:pt x="240482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20387" y="3347439"/>
            <a:ext cx="10247227" cy="3473450"/>
          </a:xfrm>
          <a:prstGeom prst="rect">
            <a:avLst/>
          </a:prstGeom>
        </p:spPr>
        <p:txBody>
          <a:bodyPr anchor="t" rtlCol="false" tIns="0" lIns="0" bIns="0" rIns="0">
            <a:spAutoFit/>
          </a:bodyPr>
          <a:lstStyle/>
          <a:p>
            <a:pPr algn="ctr">
              <a:lnSpc>
                <a:spcPts val="13750"/>
              </a:lnSpc>
            </a:pPr>
            <a:r>
              <a:rPr lang="en-US" sz="11000" spc="319">
                <a:solidFill>
                  <a:srgbClr val="797A1D"/>
                </a:solidFill>
                <a:latin typeface="Cinzel Decorative Bold"/>
                <a:ea typeface="Cinzel Decorative Bold"/>
                <a:cs typeface="Cinzel Decorative Bold"/>
                <a:sym typeface="Cinzel Decorative Bold"/>
              </a:rPr>
              <a:t>Thank</a:t>
            </a:r>
          </a:p>
          <a:p>
            <a:pPr algn="ctr">
              <a:lnSpc>
                <a:spcPts val="13750"/>
              </a:lnSpc>
            </a:pPr>
            <a:r>
              <a:rPr lang="en-US" sz="11000" spc="319">
                <a:solidFill>
                  <a:srgbClr val="797A1D"/>
                </a:solidFill>
                <a:latin typeface="Cinzel Decorative Bold"/>
                <a:ea typeface="Cinzel Decorative Bold"/>
                <a:cs typeface="Cinzel Decorative Bold"/>
                <a:sym typeface="Cinzel Decorative Bold"/>
              </a:rPr>
              <a:t>You</a:t>
            </a:r>
          </a:p>
        </p:txBody>
      </p:sp>
      <p:sp>
        <p:nvSpPr>
          <p:cNvPr name="AutoShape 7" id="7"/>
          <p:cNvSpPr/>
          <p:nvPr/>
        </p:nvSpPr>
        <p:spPr>
          <a:xfrm flipV="true">
            <a:off x="-4207261" y="7452663"/>
            <a:ext cx="8414522" cy="28575"/>
          </a:xfrm>
          <a:prstGeom prst="line">
            <a:avLst/>
          </a:prstGeom>
          <a:ln cap="rnd" w="28575">
            <a:solidFill>
              <a:srgbClr val="797A1D"/>
            </a:solidFill>
            <a:prstDash val="solid"/>
            <a:headEnd type="none" len="sm" w="sm"/>
            <a:tailEnd type="none" len="sm" w="sm"/>
          </a:ln>
        </p:spPr>
      </p:sp>
      <p:sp>
        <p:nvSpPr>
          <p:cNvPr name="AutoShape 8" id="8"/>
          <p:cNvSpPr/>
          <p:nvPr/>
        </p:nvSpPr>
        <p:spPr>
          <a:xfrm flipV="true">
            <a:off x="13606431" y="2369676"/>
            <a:ext cx="8414522" cy="28575"/>
          </a:xfrm>
          <a:prstGeom prst="line">
            <a:avLst/>
          </a:prstGeom>
          <a:ln cap="rnd" w="28575">
            <a:solidFill>
              <a:srgbClr val="797A1D"/>
            </a:solidFill>
            <a:prstDash val="solid"/>
            <a:headEnd type="none" len="sm" w="sm"/>
            <a:tailEnd type="none" len="sm" w="sm"/>
          </a:ln>
        </p:spPr>
      </p:sp>
      <p:sp>
        <p:nvSpPr>
          <p:cNvPr name="Freeform 9" id="9"/>
          <p:cNvSpPr/>
          <p:nvPr/>
        </p:nvSpPr>
        <p:spPr>
          <a:xfrm flipH="false" flipV="true" rot="5285550">
            <a:off x="1171627" y="8237207"/>
            <a:ext cx="1488728" cy="1407094"/>
          </a:xfrm>
          <a:custGeom>
            <a:avLst/>
            <a:gdLst/>
            <a:ahLst/>
            <a:cxnLst/>
            <a:rect r="r" b="b" t="t" l="l"/>
            <a:pathLst>
              <a:path h="1407094" w="1488728">
                <a:moveTo>
                  <a:pt x="0" y="1407095"/>
                </a:moveTo>
                <a:lnTo>
                  <a:pt x="1488729" y="1407095"/>
                </a:lnTo>
                <a:lnTo>
                  <a:pt x="1488729" y="0"/>
                </a:lnTo>
                <a:lnTo>
                  <a:pt x="0" y="0"/>
                </a:lnTo>
                <a:lnTo>
                  <a:pt x="0" y="140709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317265" y="729432"/>
            <a:ext cx="1273754" cy="1203908"/>
          </a:xfrm>
          <a:custGeom>
            <a:avLst/>
            <a:gdLst/>
            <a:ahLst/>
            <a:cxnLst/>
            <a:rect r="r" b="b" t="t" l="l"/>
            <a:pathLst>
              <a:path h="1203908" w="1273754">
                <a:moveTo>
                  <a:pt x="0" y="0"/>
                </a:moveTo>
                <a:lnTo>
                  <a:pt x="1273754" y="0"/>
                </a:lnTo>
                <a:lnTo>
                  <a:pt x="1273754" y="1203908"/>
                </a:lnTo>
                <a:lnTo>
                  <a:pt x="0" y="12039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2976419"/>
            <a:ext cx="11605086" cy="4537443"/>
            <a:chOff x="0" y="0"/>
            <a:chExt cx="3056484" cy="1195047"/>
          </a:xfrm>
        </p:grpSpPr>
        <p:sp>
          <p:nvSpPr>
            <p:cNvPr name="Freeform 5" id="5"/>
            <p:cNvSpPr/>
            <p:nvPr/>
          </p:nvSpPr>
          <p:spPr>
            <a:xfrm flipH="false" flipV="false" rot="0">
              <a:off x="0" y="0"/>
              <a:ext cx="3056484" cy="1195047"/>
            </a:xfrm>
            <a:custGeom>
              <a:avLst/>
              <a:gdLst/>
              <a:ahLst/>
              <a:cxnLst/>
              <a:rect r="r" b="b" t="t" l="l"/>
              <a:pathLst>
                <a:path h="1195047" w="3056484">
                  <a:moveTo>
                    <a:pt x="2853284" y="0"/>
                  </a:moveTo>
                  <a:cubicBezTo>
                    <a:pt x="2965508" y="0"/>
                    <a:pt x="3056484" y="267520"/>
                    <a:pt x="3056484" y="597523"/>
                  </a:cubicBezTo>
                  <a:cubicBezTo>
                    <a:pt x="3056484" y="927526"/>
                    <a:pt x="2965508" y="1195047"/>
                    <a:pt x="2853284" y="1195047"/>
                  </a:cubicBezTo>
                  <a:lnTo>
                    <a:pt x="203200" y="1195047"/>
                  </a:lnTo>
                  <a:cubicBezTo>
                    <a:pt x="90976" y="1195047"/>
                    <a:pt x="0" y="927526"/>
                    <a:pt x="0" y="597523"/>
                  </a:cubicBezTo>
                  <a:cubicBezTo>
                    <a:pt x="0" y="267520"/>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123314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575615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899202" y="3383054"/>
            <a:ext cx="10489597" cy="3787527"/>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data sources</a:t>
            </a:r>
          </a:p>
          <a:p>
            <a:pPr algn="ctr">
              <a:lnSpc>
                <a:spcPts val="10000"/>
              </a:lnSpc>
            </a:pPr>
            <a:r>
              <a:rPr lang="en-US" sz="8000" spc="232">
                <a:solidFill>
                  <a:srgbClr val="797A1D"/>
                </a:solidFill>
                <a:latin typeface="Cinzel Decorative Bold"/>
                <a:ea typeface="Cinzel Decorative Bold"/>
                <a:cs typeface="Cinzel Decorative Bold"/>
                <a:sym typeface="Cinzel Decorative Bold"/>
              </a:rPr>
              <a:t>&amp;</a:t>
            </a:r>
          </a:p>
          <a:p>
            <a:pPr algn="ctr">
              <a:lnSpc>
                <a:spcPts val="10000"/>
              </a:lnSpc>
            </a:pPr>
            <a:r>
              <a:rPr lang="en-US" sz="8000" spc="232">
                <a:solidFill>
                  <a:srgbClr val="797A1D"/>
                </a:solidFill>
                <a:latin typeface="Cinzel Decorative Bold"/>
                <a:ea typeface="Cinzel Decorative Bold"/>
                <a:cs typeface="Cinzel Decorative Bold"/>
                <a:sym typeface="Cinzel Decorative Bold"/>
              </a:rPr>
              <a:t>DATASETS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1203406"/>
            <a:ext cx="11605086" cy="1956063"/>
            <a:chOff x="0" y="0"/>
            <a:chExt cx="3056484" cy="515177"/>
          </a:xfrm>
        </p:grpSpPr>
        <p:sp>
          <p:nvSpPr>
            <p:cNvPr name="Freeform 5" id="5"/>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522307" y="4382408"/>
            <a:ext cx="15243386" cy="2617551"/>
          </a:xfrm>
          <a:custGeom>
            <a:avLst/>
            <a:gdLst/>
            <a:ahLst/>
            <a:cxnLst/>
            <a:rect r="r" b="b" t="t" l="l"/>
            <a:pathLst>
              <a:path h="2617551" w="15243386">
                <a:moveTo>
                  <a:pt x="0" y="0"/>
                </a:moveTo>
                <a:lnTo>
                  <a:pt x="15243386" y="0"/>
                </a:lnTo>
                <a:lnTo>
                  <a:pt x="15243386" y="2617551"/>
                </a:lnTo>
                <a:lnTo>
                  <a:pt x="0" y="2617551"/>
                </a:lnTo>
                <a:lnTo>
                  <a:pt x="0" y="0"/>
                </a:lnTo>
                <a:close/>
              </a:path>
            </a:pathLst>
          </a:custGeom>
          <a:blipFill>
            <a:blip r:embed="rId10"/>
            <a:stretch>
              <a:fillRect l="0" t="0" r="0" b="0"/>
            </a:stretch>
          </a:blipFill>
        </p:spPr>
      </p:sp>
      <p:sp>
        <p:nvSpPr>
          <p:cNvPr name="TextBox 13" id="13"/>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data sources</a:t>
            </a:r>
          </a:p>
        </p:txBody>
      </p:sp>
      <p:sp>
        <p:nvSpPr>
          <p:cNvPr name="Freeform 14" id="14"/>
          <p:cNvSpPr/>
          <p:nvPr/>
        </p:nvSpPr>
        <p:spPr>
          <a:xfrm flipH="false" flipV="false" rot="-5400000">
            <a:off x="-33940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41457" y="1203406"/>
            <a:ext cx="11605086" cy="1956063"/>
            <a:chOff x="0" y="0"/>
            <a:chExt cx="3056484" cy="515177"/>
          </a:xfrm>
        </p:grpSpPr>
        <p:sp>
          <p:nvSpPr>
            <p:cNvPr name="Freeform 4" id="4"/>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33257" y="3898486"/>
            <a:ext cx="6819390" cy="2770377"/>
          </a:xfrm>
          <a:custGeom>
            <a:avLst/>
            <a:gdLst/>
            <a:ahLst/>
            <a:cxnLst/>
            <a:rect r="r" b="b" t="t" l="l"/>
            <a:pathLst>
              <a:path h="2770377" w="6819390">
                <a:moveTo>
                  <a:pt x="0" y="0"/>
                </a:moveTo>
                <a:lnTo>
                  <a:pt x="6819390" y="0"/>
                </a:lnTo>
                <a:lnTo>
                  <a:pt x="6819390" y="2770378"/>
                </a:lnTo>
                <a:lnTo>
                  <a:pt x="0" y="2770378"/>
                </a:lnTo>
                <a:lnTo>
                  <a:pt x="0" y="0"/>
                </a:lnTo>
                <a:close/>
              </a:path>
            </a:pathLst>
          </a:custGeom>
          <a:blipFill>
            <a:blip r:embed="rId8"/>
            <a:stretch>
              <a:fillRect l="0" t="0" r="0" b="0"/>
            </a:stretch>
          </a:blipFill>
        </p:spPr>
      </p:sp>
      <p:sp>
        <p:nvSpPr>
          <p:cNvPr name="Freeform 10" id="10"/>
          <p:cNvSpPr/>
          <p:nvPr/>
        </p:nvSpPr>
        <p:spPr>
          <a:xfrm flipH="false" flipV="false" rot="0">
            <a:off x="622123" y="7707089"/>
            <a:ext cx="17454743" cy="1763048"/>
          </a:xfrm>
          <a:custGeom>
            <a:avLst/>
            <a:gdLst/>
            <a:ahLst/>
            <a:cxnLst/>
            <a:rect r="r" b="b" t="t" l="l"/>
            <a:pathLst>
              <a:path h="1763048" w="17454743">
                <a:moveTo>
                  <a:pt x="0" y="0"/>
                </a:moveTo>
                <a:lnTo>
                  <a:pt x="17454743" y="0"/>
                </a:lnTo>
                <a:lnTo>
                  <a:pt x="17454743" y="1763047"/>
                </a:lnTo>
                <a:lnTo>
                  <a:pt x="0" y="1763047"/>
                </a:lnTo>
                <a:lnTo>
                  <a:pt x="0" y="0"/>
                </a:lnTo>
                <a:close/>
              </a:path>
            </a:pathLst>
          </a:custGeom>
          <a:blipFill>
            <a:blip r:embed="rId9"/>
            <a:stretch>
              <a:fillRect l="0" t="0" r="-3567" b="0"/>
            </a:stretch>
          </a:blipFill>
        </p:spPr>
      </p:sp>
      <p:sp>
        <p:nvSpPr>
          <p:cNvPr name="TextBox 11" id="11"/>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load data</a:t>
            </a:r>
          </a:p>
        </p:txBody>
      </p:sp>
      <p:sp>
        <p:nvSpPr>
          <p:cNvPr name="Freeform 12" id="12"/>
          <p:cNvSpPr/>
          <p:nvPr/>
        </p:nvSpPr>
        <p:spPr>
          <a:xfrm flipH="false" flipV="true" rot="-733749">
            <a:off x="7552047" y="4137137"/>
            <a:ext cx="2323631" cy="656426"/>
          </a:xfrm>
          <a:custGeom>
            <a:avLst/>
            <a:gdLst/>
            <a:ahLst/>
            <a:cxnLst/>
            <a:rect r="r" b="b" t="t" l="l"/>
            <a:pathLst>
              <a:path h="656426" w="2323631">
                <a:moveTo>
                  <a:pt x="0" y="656426"/>
                </a:moveTo>
                <a:lnTo>
                  <a:pt x="2323631" y="656426"/>
                </a:lnTo>
                <a:lnTo>
                  <a:pt x="2323631" y="0"/>
                </a:lnTo>
                <a:lnTo>
                  <a:pt x="0" y="0"/>
                </a:lnTo>
                <a:lnTo>
                  <a:pt x="0" y="656426"/>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10065281" y="3683739"/>
            <a:ext cx="4180676" cy="1590551"/>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C4791C"/>
                </a:solidFill>
                <a:latin typeface="Cagliostro"/>
                <a:ea typeface="Cagliostro"/>
                <a:cs typeface="Cagliostro"/>
                <a:sym typeface="Cagliostro"/>
              </a:rPr>
              <a:t>Function to load and check data whether is there a need to transpose</a:t>
            </a:r>
          </a:p>
        </p:txBody>
      </p:sp>
      <p:sp>
        <p:nvSpPr>
          <p:cNvPr name="Freeform 14" id="14"/>
          <p:cNvSpPr/>
          <p:nvPr/>
        </p:nvSpPr>
        <p:spPr>
          <a:xfrm flipH="false" flipV="true" rot="-1157432">
            <a:off x="7858480" y="7048092"/>
            <a:ext cx="1710765" cy="483291"/>
          </a:xfrm>
          <a:custGeom>
            <a:avLst/>
            <a:gdLst/>
            <a:ahLst/>
            <a:cxnLst/>
            <a:rect r="r" b="b" t="t" l="l"/>
            <a:pathLst>
              <a:path h="483291" w="1710765">
                <a:moveTo>
                  <a:pt x="0" y="483291"/>
                </a:moveTo>
                <a:lnTo>
                  <a:pt x="1710765" y="483291"/>
                </a:lnTo>
                <a:lnTo>
                  <a:pt x="1710765" y="0"/>
                </a:lnTo>
                <a:lnTo>
                  <a:pt x="0" y="0"/>
                </a:lnTo>
                <a:lnTo>
                  <a:pt x="0" y="48329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9918837" y="6805711"/>
            <a:ext cx="4180676" cy="523834"/>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C4791C"/>
                </a:solidFill>
                <a:latin typeface="Cagliostro"/>
                <a:ea typeface="Cagliostro"/>
                <a:cs typeface="Cagliostro"/>
                <a:sym typeface="Cagliostro"/>
              </a:rPr>
              <a:t>Use function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341457" y="1203406"/>
            <a:ext cx="11605086" cy="1956063"/>
            <a:chOff x="0" y="0"/>
            <a:chExt cx="3056484" cy="515177"/>
          </a:xfrm>
        </p:grpSpPr>
        <p:sp>
          <p:nvSpPr>
            <p:cNvPr name="Freeform 4" id="4"/>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5" id="5"/>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514113" y="9905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355669" y="2901030"/>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481330">
            <a:off x="15427309" y="694509"/>
            <a:ext cx="4518875" cy="4114800"/>
          </a:xfrm>
          <a:custGeom>
            <a:avLst/>
            <a:gdLst/>
            <a:ahLst/>
            <a:cxnLst/>
            <a:rect r="r" b="b" t="t" l="l"/>
            <a:pathLst>
              <a:path h="4114800" w="4518875">
                <a:moveTo>
                  <a:pt x="4518875" y="0"/>
                </a:moveTo>
                <a:lnTo>
                  <a:pt x="0" y="0"/>
                </a:lnTo>
                <a:lnTo>
                  <a:pt x="0" y="4114800"/>
                </a:lnTo>
                <a:lnTo>
                  <a:pt x="4518875" y="4114800"/>
                </a:lnTo>
                <a:lnTo>
                  <a:pt x="45188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777" y="4413818"/>
            <a:ext cx="14898446" cy="2402975"/>
          </a:xfrm>
          <a:custGeom>
            <a:avLst/>
            <a:gdLst/>
            <a:ahLst/>
            <a:cxnLst/>
            <a:rect r="r" b="b" t="t" l="l"/>
            <a:pathLst>
              <a:path h="2402975" w="14898446">
                <a:moveTo>
                  <a:pt x="0" y="0"/>
                </a:moveTo>
                <a:lnTo>
                  <a:pt x="14898446" y="0"/>
                </a:lnTo>
                <a:lnTo>
                  <a:pt x="14898446" y="2402975"/>
                </a:lnTo>
                <a:lnTo>
                  <a:pt x="0" y="2402975"/>
                </a:lnTo>
                <a:lnTo>
                  <a:pt x="0" y="0"/>
                </a:lnTo>
                <a:close/>
              </a:path>
            </a:pathLst>
          </a:custGeom>
          <a:blipFill>
            <a:blip r:embed="rId8"/>
            <a:stretch>
              <a:fillRect l="0" t="0" r="0" b="0"/>
            </a:stretch>
          </a:blipFill>
        </p:spPr>
      </p:sp>
      <p:sp>
        <p:nvSpPr>
          <p:cNvPr name="TextBox 10" id="10"/>
          <p:cNvSpPr txBox="true"/>
          <p:nvPr/>
        </p:nvSpPr>
        <p:spPr>
          <a:xfrm rot="0">
            <a:off x="3899202" y="1610041"/>
            <a:ext cx="10489597"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OUTPUT Of lOAD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41457" y="2976419"/>
            <a:ext cx="11605086" cy="4537443"/>
            <a:chOff x="0" y="0"/>
            <a:chExt cx="3056484" cy="1195047"/>
          </a:xfrm>
        </p:grpSpPr>
        <p:sp>
          <p:nvSpPr>
            <p:cNvPr name="Freeform 5" id="5"/>
            <p:cNvSpPr/>
            <p:nvPr/>
          </p:nvSpPr>
          <p:spPr>
            <a:xfrm flipH="false" flipV="false" rot="0">
              <a:off x="0" y="0"/>
              <a:ext cx="3056484" cy="1195047"/>
            </a:xfrm>
            <a:custGeom>
              <a:avLst/>
              <a:gdLst/>
              <a:ahLst/>
              <a:cxnLst/>
              <a:rect r="r" b="b" t="t" l="l"/>
              <a:pathLst>
                <a:path h="1195047" w="3056484">
                  <a:moveTo>
                    <a:pt x="2853284" y="0"/>
                  </a:moveTo>
                  <a:cubicBezTo>
                    <a:pt x="2965508" y="0"/>
                    <a:pt x="3056484" y="267520"/>
                    <a:pt x="3056484" y="597523"/>
                  </a:cubicBezTo>
                  <a:cubicBezTo>
                    <a:pt x="3056484" y="927526"/>
                    <a:pt x="2965508" y="1195047"/>
                    <a:pt x="2853284" y="1195047"/>
                  </a:cubicBezTo>
                  <a:lnTo>
                    <a:pt x="203200" y="1195047"/>
                  </a:lnTo>
                  <a:cubicBezTo>
                    <a:pt x="90976" y="1195047"/>
                    <a:pt x="0" y="927526"/>
                    <a:pt x="0" y="597523"/>
                  </a:cubicBezTo>
                  <a:cubicBezTo>
                    <a:pt x="0" y="267520"/>
                    <a:pt x="90976" y="0"/>
                    <a:pt x="203200" y="0"/>
                  </a:cubicBezTo>
                  <a:close/>
                </a:path>
              </a:pathLst>
            </a:custGeom>
            <a:solidFill>
              <a:srgbClr val="000000">
                <a:alpha val="0"/>
              </a:srgbClr>
            </a:solidFill>
            <a:ln w="47625" cap="sq">
              <a:solidFill>
                <a:srgbClr val="DEDD91"/>
              </a:solidFill>
              <a:prstDash val="solid"/>
              <a:miter/>
            </a:ln>
          </p:spPr>
        </p:sp>
        <p:sp>
          <p:nvSpPr>
            <p:cNvPr name="TextBox 6" id="6"/>
            <p:cNvSpPr txBox="true"/>
            <p:nvPr/>
          </p:nvSpPr>
          <p:spPr>
            <a:xfrm>
              <a:off x="0" y="-38100"/>
              <a:ext cx="3056484" cy="123314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339092" y="575615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35306"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398323" y="9026352"/>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178491" y="427648"/>
            <a:ext cx="2564259" cy="2464960"/>
          </a:xfrm>
          <a:custGeom>
            <a:avLst/>
            <a:gdLst/>
            <a:ahLst/>
            <a:cxnLst/>
            <a:rect r="r" b="b" t="t" l="l"/>
            <a:pathLst>
              <a:path h="2464960" w="2564259">
                <a:moveTo>
                  <a:pt x="0" y="0"/>
                </a:moveTo>
                <a:lnTo>
                  <a:pt x="2564259" y="0"/>
                </a:lnTo>
                <a:lnTo>
                  <a:pt x="2564259" y="2464960"/>
                </a:lnTo>
                <a:lnTo>
                  <a:pt x="0" y="24649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385265" y="5777746"/>
            <a:ext cx="2264388" cy="4321983"/>
          </a:xfrm>
          <a:custGeom>
            <a:avLst/>
            <a:gdLst/>
            <a:ahLst/>
            <a:cxnLst/>
            <a:rect r="r" b="b" t="t" l="l"/>
            <a:pathLst>
              <a:path h="4321983" w="2264388">
                <a:moveTo>
                  <a:pt x="2264388" y="0"/>
                </a:moveTo>
                <a:lnTo>
                  <a:pt x="0" y="0"/>
                </a:lnTo>
                <a:lnTo>
                  <a:pt x="0" y="4321983"/>
                </a:lnTo>
                <a:lnTo>
                  <a:pt x="2264388" y="4321983"/>
                </a:lnTo>
                <a:lnTo>
                  <a:pt x="226438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899202" y="3383054"/>
            <a:ext cx="10489597" cy="3787527"/>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TRANSPOSE</a:t>
            </a:r>
          </a:p>
          <a:p>
            <a:pPr algn="ctr">
              <a:lnSpc>
                <a:spcPts val="10000"/>
              </a:lnSpc>
            </a:pPr>
            <a:r>
              <a:rPr lang="en-US" sz="8000" spc="232">
                <a:solidFill>
                  <a:srgbClr val="797A1D"/>
                </a:solidFill>
                <a:latin typeface="Cinzel Decorative Bold"/>
                <a:ea typeface="Cinzel Decorative Bold"/>
                <a:cs typeface="Cinzel Decorative Bold"/>
                <a:sym typeface="Cinzel Decorative Bold"/>
              </a:rPr>
              <a:t>&amp;</a:t>
            </a:r>
          </a:p>
          <a:p>
            <a:pPr algn="ctr">
              <a:lnSpc>
                <a:spcPts val="10000"/>
              </a:lnSpc>
            </a:pPr>
            <a:r>
              <a:rPr lang="en-US" sz="8000" spc="232">
                <a:solidFill>
                  <a:srgbClr val="797A1D"/>
                </a:solidFill>
                <a:latin typeface="Cinzel Decorative Bold"/>
                <a:ea typeface="Cinzel Decorative Bold"/>
                <a:cs typeface="Cinzel Decorative Bold"/>
                <a:sym typeface="Cinzel Decorative Bold"/>
              </a:rPr>
              <a:t>TEXT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true" flipV="false" rot="-748915">
            <a:off x="-825489" y="-553070"/>
            <a:ext cx="2895225" cy="2495157"/>
          </a:xfrm>
          <a:custGeom>
            <a:avLst/>
            <a:gdLst/>
            <a:ahLst/>
            <a:cxnLst/>
            <a:rect r="r" b="b" t="t" l="l"/>
            <a:pathLst>
              <a:path h="2495157" w="2895225">
                <a:moveTo>
                  <a:pt x="2895224" y="0"/>
                </a:moveTo>
                <a:lnTo>
                  <a:pt x="0" y="0"/>
                </a:lnTo>
                <a:lnTo>
                  <a:pt x="0" y="2495157"/>
                </a:lnTo>
                <a:lnTo>
                  <a:pt x="2895224" y="2495157"/>
                </a:lnTo>
                <a:lnTo>
                  <a:pt x="28952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838881" y="8222139"/>
            <a:ext cx="2840838" cy="2448286"/>
          </a:xfrm>
          <a:custGeom>
            <a:avLst/>
            <a:gdLst/>
            <a:ahLst/>
            <a:cxnLst/>
            <a:rect r="r" b="b" t="t" l="l"/>
            <a:pathLst>
              <a:path h="2448286" w="2840838">
                <a:moveTo>
                  <a:pt x="0" y="0"/>
                </a:moveTo>
                <a:lnTo>
                  <a:pt x="2840838" y="0"/>
                </a:lnTo>
                <a:lnTo>
                  <a:pt x="2840838" y="2448286"/>
                </a:lnTo>
                <a:lnTo>
                  <a:pt x="0" y="24482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2135" y="6751901"/>
            <a:ext cx="2906299" cy="4114800"/>
          </a:xfrm>
          <a:custGeom>
            <a:avLst/>
            <a:gdLst/>
            <a:ahLst/>
            <a:cxnLst/>
            <a:rect r="r" b="b" t="t" l="l"/>
            <a:pathLst>
              <a:path h="4114800" w="2906299">
                <a:moveTo>
                  <a:pt x="0" y="0"/>
                </a:moveTo>
                <a:lnTo>
                  <a:pt x="2906298" y="0"/>
                </a:lnTo>
                <a:lnTo>
                  <a:pt x="29062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076022" y="1610041"/>
            <a:ext cx="12135955" cy="1254042"/>
          </a:xfrm>
          <a:prstGeom prst="rect">
            <a:avLst/>
          </a:prstGeom>
        </p:spPr>
        <p:txBody>
          <a:bodyPr anchor="t" rtlCol="false" tIns="0" lIns="0" bIns="0" rIns="0">
            <a:spAutoFit/>
          </a:bodyPr>
          <a:lstStyle/>
          <a:p>
            <a:pPr algn="ctr">
              <a:lnSpc>
                <a:spcPts val="10000"/>
              </a:lnSpc>
            </a:pPr>
            <a:r>
              <a:rPr lang="en-US" sz="8000" spc="232">
                <a:solidFill>
                  <a:srgbClr val="797A1D"/>
                </a:solidFill>
                <a:latin typeface="Cinzel Decorative Bold"/>
                <a:ea typeface="Cinzel Decorative Bold"/>
                <a:cs typeface="Cinzel Decorative Bold"/>
                <a:sym typeface="Cinzel Decorative Bold"/>
              </a:rPr>
              <a:t>tRANSPOSE DATA</a:t>
            </a:r>
          </a:p>
        </p:txBody>
      </p:sp>
      <p:sp>
        <p:nvSpPr>
          <p:cNvPr name="Freeform 6" id="6"/>
          <p:cNvSpPr/>
          <p:nvPr/>
        </p:nvSpPr>
        <p:spPr>
          <a:xfrm flipH="true" flipV="false" rot="-296771">
            <a:off x="16620392" y="559236"/>
            <a:ext cx="2455443" cy="3476469"/>
          </a:xfrm>
          <a:custGeom>
            <a:avLst/>
            <a:gdLst/>
            <a:ahLst/>
            <a:cxnLst/>
            <a:rect r="r" b="b" t="t" l="l"/>
            <a:pathLst>
              <a:path h="3476469" w="2455443">
                <a:moveTo>
                  <a:pt x="2455443" y="0"/>
                </a:moveTo>
                <a:lnTo>
                  <a:pt x="0" y="0"/>
                </a:lnTo>
                <a:lnTo>
                  <a:pt x="0" y="3476469"/>
                </a:lnTo>
                <a:lnTo>
                  <a:pt x="2455443" y="3476469"/>
                </a:lnTo>
                <a:lnTo>
                  <a:pt x="24554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41457" y="1203406"/>
            <a:ext cx="11605086" cy="1956063"/>
            <a:chOff x="0" y="0"/>
            <a:chExt cx="3056484" cy="515177"/>
          </a:xfrm>
        </p:grpSpPr>
        <p:sp>
          <p:nvSpPr>
            <p:cNvPr name="Freeform 8" id="8"/>
            <p:cNvSpPr/>
            <p:nvPr/>
          </p:nvSpPr>
          <p:spPr>
            <a:xfrm flipH="false" flipV="false" rot="0">
              <a:off x="0" y="0"/>
              <a:ext cx="3056484" cy="515177"/>
            </a:xfrm>
            <a:custGeom>
              <a:avLst/>
              <a:gdLst/>
              <a:ahLst/>
              <a:cxnLst/>
              <a:rect r="r" b="b" t="t" l="l"/>
              <a:pathLst>
                <a:path h="515177" w="3056484">
                  <a:moveTo>
                    <a:pt x="2853284" y="0"/>
                  </a:moveTo>
                  <a:cubicBezTo>
                    <a:pt x="2965508" y="0"/>
                    <a:pt x="3056484" y="115326"/>
                    <a:pt x="3056484" y="257588"/>
                  </a:cubicBezTo>
                  <a:cubicBezTo>
                    <a:pt x="3056484" y="399851"/>
                    <a:pt x="2965508" y="515177"/>
                    <a:pt x="2853284" y="515177"/>
                  </a:cubicBezTo>
                  <a:lnTo>
                    <a:pt x="203200" y="515177"/>
                  </a:lnTo>
                  <a:cubicBezTo>
                    <a:pt x="90976" y="515177"/>
                    <a:pt x="0" y="399851"/>
                    <a:pt x="0" y="257588"/>
                  </a:cubicBezTo>
                  <a:cubicBezTo>
                    <a:pt x="0" y="115326"/>
                    <a:pt x="90976" y="0"/>
                    <a:pt x="203200" y="0"/>
                  </a:cubicBezTo>
                  <a:close/>
                </a:path>
              </a:pathLst>
            </a:custGeom>
            <a:solidFill>
              <a:srgbClr val="000000">
                <a:alpha val="0"/>
              </a:srgbClr>
            </a:solidFill>
            <a:ln w="47625" cap="sq">
              <a:solidFill>
                <a:srgbClr val="DEDD91"/>
              </a:solidFill>
              <a:prstDash val="solid"/>
              <a:miter/>
            </a:ln>
          </p:spPr>
        </p:sp>
        <p:sp>
          <p:nvSpPr>
            <p:cNvPr name="TextBox 9" id="9"/>
            <p:cNvSpPr txBox="true"/>
            <p:nvPr/>
          </p:nvSpPr>
          <p:spPr>
            <a:xfrm>
              <a:off x="0" y="-38100"/>
              <a:ext cx="3056484" cy="5532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060369" y="1000033"/>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339092" y="2892608"/>
            <a:ext cx="463896" cy="463896"/>
          </a:xfrm>
          <a:custGeom>
            <a:avLst/>
            <a:gdLst/>
            <a:ahLst/>
            <a:cxnLst/>
            <a:rect r="r" b="b" t="t" l="l"/>
            <a:pathLst>
              <a:path h="463896" w="463896">
                <a:moveTo>
                  <a:pt x="0" y="0"/>
                </a:moveTo>
                <a:lnTo>
                  <a:pt x="463896" y="0"/>
                </a:lnTo>
                <a:lnTo>
                  <a:pt x="463896" y="463896"/>
                </a:lnTo>
                <a:lnTo>
                  <a:pt x="0" y="463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3009830" y="4519733"/>
            <a:ext cx="12268340" cy="2999782"/>
          </a:xfrm>
          <a:custGeom>
            <a:avLst/>
            <a:gdLst/>
            <a:ahLst/>
            <a:cxnLst/>
            <a:rect r="r" b="b" t="t" l="l"/>
            <a:pathLst>
              <a:path h="2999782" w="12268340">
                <a:moveTo>
                  <a:pt x="0" y="0"/>
                </a:moveTo>
                <a:lnTo>
                  <a:pt x="12268340" y="0"/>
                </a:lnTo>
                <a:lnTo>
                  <a:pt x="12268340" y="2999783"/>
                </a:lnTo>
                <a:lnTo>
                  <a:pt x="0" y="2999783"/>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DAGMAvnpjOg</dc:identifier>
  <dcterms:modified xsi:type="dcterms:W3CDTF">2011-08-01T06:04:30Z</dcterms:modified>
  <cp:revision>1</cp:revision>
  <dc:title>CA2 PDS PRESENTATION</dc:title>
</cp:coreProperties>
</file>