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79" r:id="rId3"/>
    <p:sldId id="257" r:id="rId4"/>
    <p:sldId id="260" r:id="rId5"/>
    <p:sldId id="300" r:id="rId6"/>
    <p:sldId id="301" r:id="rId7"/>
    <p:sldId id="261" r:id="rId8"/>
    <p:sldId id="264" r:id="rId9"/>
    <p:sldId id="277" r:id="rId10"/>
    <p:sldId id="258" r:id="rId11"/>
    <p:sldId id="275" r:id="rId12"/>
    <p:sldId id="278" r:id="rId13"/>
    <p:sldId id="276" r:id="rId14"/>
    <p:sldId id="320" r:id="rId15"/>
    <p:sldId id="283" r:id="rId16"/>
    <p:sldId id="284" r:id="rId17"/>
    <p:sldId id="332" r:id="rId18"/>
    <p:sldId id="286" r:id="rId19"/>
    <p:sldId id="334" r:id="rId20"/>
    <p:sldId id="336" r:id="rId21"/>
    <p:sldId id="280" r:id="rId22"/>
    <p:sldId id="290" r:id="rId23"/>
    <p:sldId id="343" r:id="rId24"/>
    <p:sldId id="345" r:id="rId25"/>
    <p:sldId id="289" r:id="rId26"/>
  </p:sldIdLst>
  <p:sldSz cx="12192000" cy="6858000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kern="1200" baseline="0">
        <a:solidFill>
          <a:schemeClr val="tx1"/>
        </a:solidFill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-138" y="-102"/>
      </p:cViewPr>
      <p:guideLst>
        <p:guide orient="horz" pos="2345"/>
        <p:guide pos="3832"/>
      </p:guideLst>
    </p:cSldViewPr>
  </p:slideViewPr>
  <p:gridSpacing cx="69849" cy="6984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p>
            <a:pPr lvl="0" algn="l"/>
            <a:endParaRPr sz="1200">
              <a:ea typeface="宋体" panose="02010600030101010101" pitchFamily="2" charset="-122"/>
            </a:endParaRPr>
          </a:p>
        </p:txBody>
      </p:sp>
      <p:sp>
        <p:nvSpPr>
          <p:cNvPr id="2051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p>
            <a:pPr lvl="0" algn="r"/>
            <a:fld id="{BB962C8B-B14F-4D97-AF65-F5344CB8AC3E}" type="datetime1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备注占位符 4"/>
          <p:cNvSpPr>
            <a:spLocks noGrp="1" noRot="1" noChangeAspect="1"/>
          </p:cNvSpPr>
          <p:nvPr/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54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p>
            <a:pPr lvl="0" algn="l"/>
            <a:endParaRPr sz="1200">
              <a:ea typeface="宋体" panose="02010600030101010101" pitchFamily="2" charset="-122"/>
            </a:endParaRPr>
          </a:p>
        </p:txBody>
      </p:sp>
      <p:sp>
        <p:nvSpPr>
          <p:cNvPr id="2055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lvl="0" defTabSz="0" fontAlgn="base">
      <a:defRPr sz="1200" kern="1200"/>
    </a:lvl1pPr>
    <a:lvl2pPr marL="0" lvl="1" indent="0" defTabSz="0" fontAlgn="base">
      <a:defRPr sz="1200" kern="1200"/>
    </a:lvl2pPr>
    <a:lvl3pPr marL="0" lvl="2" indent="0" defTabSz="0" fontAlgn="base">
      <a:defRPr sz="1200" kern="1200"/>
    </a:lvl3pPr>
    <a:lvl4pPr marL="0" lvl="3" indent="0" defTabSz="0" fontAlgn="base">
      <a:defRPr sz="1200" kern="1200"/>
    </a:lvl4pPr>
    <a:lvl5pPr marL="0" lvl="4" indent="0" defTabSz="0" fontAlgn="base">
      <a:defRPr sz="1200" kern="1200"/>
    </a:lvl5pPr>
    <a:lvl6pPr marL="2286000" lvl="5" indent="0" defTabSz="0" fontAlgn="base">
      <a:defRPr sz="1200" kern="1200"/>
    </a:lvl6pPr>
    <a:lvl7pPr marL="2743200" lvl="6" indent="0" defTabSz="0" fontAlgn="base">
      <a:defRPr sz="1200" kern="1200"/>
    </a:lvl7pPr>
    <a:lvl8pPr marL="3200400" lvl="7" indent="0" defTabSz="0" fontAlgn="base">
      <a:defRPr sz="1200" kern="1200"/>
    </a:lvl8pPr>
    <a:lvl9pPr marL="3657600" lvl="8" indent="0" defTabSz="0" fontAlgn="base">
      <a:defRPr sz="1200" kern="1200"/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hf sldNum="0" hdr="0" ftr="0" dt="0"/>
  <p:txStyles>
    <p:titleStyle>
      <a:lvl1pPr marL="914400" lvl="0" indent="-914400" algn="l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anose="020F0302020204030204" charset="0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charset="0"/>
          <a:ea typeface="+mn-ea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charset="0"/>
          <a:ea typeface="+mn-ea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charset="0"/>
          <a:ea typeface="+mn-ea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charset="0"/>
          <a:ea typeface="+mn-ea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charset="0"/>
          <a:ea typeface="+mn-ea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charset="0"/>
          <a:ea typeface="+mn-ea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charset="0"/>
          <a:ea typeface="+mn-ea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charset="0"/>
          <a:ea typeface="+mn-ea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6" Type="http://schemas.openxmlformats.org/officeDocument/2006/relationships/slideLayout" Target="../slideLayouts/slideLayout1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31.xml"/><Relationship Id="rId8" Type="http://schemas.openxmlformats.org/officeDocument/2006/relationships/tags" Target="../tags/tag30.xml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40.xml"/><Relationship Id="rId17" Type="http://schemas.openxmlformats.org/officeDocument/2006/relationships/tags" Target="../tags/tag39.xml"/><Relationship Id="rId16" Type="http://schemas.openxmlformats.org/officeDocument/2006/relationships/tags" Target="../tags/tag38.xml"/><Relationship Id="rId15" Type="http://schemas.openxmlformats.org/officeDocument/2006/relationships/tags" Target="../tags/tag37.xml"/><Relationship Id="rId14" Type="http://schemas.openxmlformats.org/officeDocument/2006/relationships/tags" Target="../tags/tag36.xml"/><Relationship Id="rId13" Type="http://schemas.openxmlformats.org/officeDocument/2006/relationships/tags" Target="../tags/tag35.xml"/><Relationship Id="rId12" Type="http://schemas.openxmlformats.org/officeDocument/2006/relationships/tags" Target="../tags/tag34.xml"/><Relationship Id="rId11" Type="http://schemas.openxmlformats.org/officeDocument/2006/relationships/tags" Target="../tags/tag33.xml"/><Relationship Id="rId10" Type="http://schemas.openxmlformats.org/officeDocument/2006/relationships/tags" Target="../tags/tag32.xml"/><Relationship Id="rId1" Type="http://schemas.openxmlformats.org/officeDocument/2006/relationships/tags" Target="../tags/tag23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49.xml"/><Relationship Id="rId8" Type="http://schemas.openxmlformats.org/officeDocument/2006/relationships/tags" Target="../tags/tag48.xml"/><Relationship Id="rId7" Type="http://schemas.openxmlformats.org/officeDocument/2006/relationships/tags" Target="../tags/tag47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52.xml"/><Relationship Id="rId11" Type="http://schemas.openxmlformats.org/officeDocument/2006/relationships/tags" Target="../tags/tag51.xml"/><Relationship Id="rId10" Type="http://schemas.openxmlformats.org/officeDocument/2006/relationships/tags" Target="../tags/tag50.xml"/><Relationship Id="rId1" Type="http://schemas.openxmlformats.org/officeDocument/2006/relationships/tags" Target="../tags/tag41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5" name="矩形 5"/>
          <p:cNvSpPr/>
          <p:nvPr/>
        </p:nvSpPr>
        <p:spPr>
          <a:xfrm>
            <a:off x="-17780" y="1909445"/>
            <a:ext cx="12227560" cy="4337685"/>
          </a:xfrm>
          <a:prstGeom prst="rect">
            <a:avLst/>
          </a:prstGeom>
          <a:solidFill>
            <a:srgbClr val="D8D8D8"/>
          </a:solidFill>
          <a:ln w="9525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3076" name="组合 3075"/>
          <p:cNvGrpSpPr/>
          <p:nvPr/>
        </p:nvGrpSpPr>
        <p:grpSpPr>
          <a:xfrm>
            <a:off x="-254000" y="338138"/>
            <a:ext cx="12493625" cy="960437"/>
            <a:chOff x="0" y="0"/>
            <a:chExt cx="12498652" cy="960991"/>
          </a:xfrm>
        </p:grpSpPr>
        <p:grpSp>
          <p:nvGrpSpPr>
            <p:cNvPr id="3077" name="组合 3076"/>
            <p:cNvGrpSpPr/>
            <p:nvPr/>
          </p:nvGrpSpPr>
          <p:grpSpPr>
            <a:xfrm>
              <a:off x="0" y="0"/>
              <a:ext cx="12486490" cy="960991"/>
              <a:chOff x="0" y="0"/>
              <a:chExt cx="12486490" cy="960991"/>
            </a:xfrm>
          </p:grpSpPr>
          <p:sp>
            <p:nvSpPr>
              <p:cNvPr id="3078" name="直角三角形 9"/>
              <p:cNvSpPr/>
              <p:nvPr/>
            </p:nvSpPr>
            <p:spPr>
              <a:xfrm flipH="1" flipV="1">
                <a:off x="232061" y="652284"/>
                <a:ext cx="759656" cy="308707"/>
              </a:xfrm>
              <a:prstGeom prst="rtTriangle">
                <a:avLst/>
              </a:prstGeom>
              <a:solidFill>
                <a:srgbClr val="2E75B5"/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  <p:sp>
            <p:nvSpPr>
              <p:cNvPr id="3079" name="矩形 10"/>
              <p:cNvSpPr/>
              <p:nvPr/>
            </p:nvSpPr>
            <p:spPr>
              <a:xfrm>
                <a:off x="259358" y="0"/>
                <a:ext cx="12227132" cy="668544"/>
              </a:xfrm>
              <a:prstGeom prst="rect">
                <a:avLst/>
              </a:prstGeom>
              <a:solidFill>
                <a:srgbClr val="0089F0"/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  <p:sp>
            <p:nvSpPr>
              <p:cNvPr id="3080" name="文本框 11"/>
              <p:cNvSpPr/>
              <p:nvPr/>
            </p:nvSpPr>
            <p:spPr>
              <a:xfrm>
                <a:off x="0" y="53006"/>
                <a:ext cx="7927075" cy="5839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algn="ctr"/>
                <a:r>
                  <a:rPr lang="en-US" altLang="zh-CN" sz="3200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MySQL</a:t>
                </a:r>
                <a:r>
                  <a:rPr lang="zh-CN" altLang="en-US" sz="3200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培训</a:t>
                </a:r>
                <a:endParaRPr lang="zh-CN" altLang="en-US" sz="3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  <p:sp>
          <p:nvSpPr>
            <p:cNvPr id="3081" name="直接连接符 8"/>
            <p:cNvSpPr/>
            <p:nvPr/>
          </p:nvSpPr>
          <p:spPr>
            <a:xfrm>
              <a:off x="7638652" y="347880"/>
              <a:ext cx="4860000" cy="1"/>
            </a:xfrm>
            <a:prstGeom prst="line">
              <a:avLst/>
            </a:prstGeom>
            <a:ln w="63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3082" name="文本框 14"/>
          <p:cNvSpPr/>
          <p:nvPr/>
        </p:nvSpPr>
        <p:spPr>
          <a:xfrm>
            <a:off x="431165" y="3298825"/>
            <a:ext cx="5627688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altLang="zh-CN" sz="6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MySQL</a:t>
            </a:r>
            <a:r>
              <a:rPr lang="zh-CN" altLang="en-US" sz="6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入门</a:t>
            </a:r>
            <a:endParaRPr lang="zh-CN" altLang="en-US" sz="6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086" name="单圆角矩形 18"/>
          <p:cNvSpPr/>
          <p:nvPr/>
        </p:nvSpPr>
        <p:spPr>
          <a:xfrm>
            <a:off x="9599930" y="6246813"/>
            <a:ext cx="2232025" cy="522287"/>
          </a:xfrm>
          <a:custGeom>
            <a:avLst/>
            <a:gdLst>
              <a:gd name="txL" fmla="*/ 0 w 3515"/>
              <a:gd name="txT" fmla="*/ 0 h 824"/>
              <a:gd name="txR" fmla="*/ 3515 w 3515"/>
              <a:gd name="txB" fmla="*/ 824 h 824"/>
            </a:gdLst>
            <a:ahLst/>
            <a:cxnLst/>
            <a:rect l="txL" t="txT" r="txR" b="txB"/>
            <a:pathLst>
              <a:path w="3515" h="824">
                <a:moveTo>
                  <a:pt x="0" y="0"/>
                </a:moveTo>
                <a:lnTo>
                  <a:pt x="3377" y="0"/>
                </a:lnTo>
                <a:lnTo>
                  <a:pt x="3515" y="137"/>
                </a:lnTo>
                <a:lnTo>
                  <a:pt x="3515" y="824"/>
                </a:lnTo>
                <a:lnTo>
                  <a:pt x="0" y="824"/>
                </a:lnTo>
                <a:lnTo>
                  <a:pt x="0" y="0"/>
                </a:lnTo>
                <a:arcTo wR="0" hR="0" stAng="-16200000" swAng="0"/>
                <a:close/>
              </a:path>
            </a:pathLst>
          </a:custGeom>
          <a:solidFill>
            <a:srgbClr val="0089F0"/>
          </a:solidFill>
          <a:ln w="9525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087" name="矩形 19"/>
          <p:cNvSpPr/>
          <p:nvPr/>
        </p:nvSpPr>
        <p:spPr>
          <a:xfrm>
            <a:off x="9682480" y="6323013"/>
            <a:ext cx="1960880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主讲人：张娇娇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3" name="图片 2" descr="下载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82205" y="2601595"/>
            <a:ext cx="4657090" cy="240982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矩形 3"/>
          <p:cNvSpPr/>
          <p:nvPr/>
        </p:nvSpPr>
        <p:spPr>
          <a:xfrm rot="1402418">
            <a:off x="3679825" y="339725"/>
            <a:ext cx="8366125" cy="6858000"/>
          </a:xfrm>
          <a:prstGeom prst="rect">
            <a:avLst/>
          </a:prstGeom>
          <a:solidFill>
            <a:srgbClr val="D8D8D8"/>
          </a:solidFill>
          <a:ln w="9525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243" name="矩形 7"/>
          <p:cNvSpPr/>
          <p:nvPr/>
        </p:nvSpPr>
        <p:spPr>
          <a:xfrm rot="712850">
            <a:off x="255588" y="846138"/>
            <a:ext cx="2422525" cy="2205037"/>
          </a:xfrm>
          <a:prstGeom prst="rect">
            <a:avLst/>
          </a:prstGeom>
          <a:solidFill>
            <a:srgbClr val="D8D8D8"/>
          </a:solidFill>
          <a:ln w="9525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244" name="矩形 8"/>
          <p:cNvSpPr/>
          <p:nvPr/>
        </p:nvSpPr>
        <p:spPr>
          <a:xfrm rot="21246921">
            <a:off x="309880" y="629920"/>
            <a:ext cx="12120880" cy="5596890"/>
          </a:xfrm>
          <a:prstGeom prst="rect">
            <a:avLst/>
          </a:prstGeom>
          <a:solidFill>
            <a:srgbClr val="0089F0"/>
          </a:solidFill>
          <a:ln w="9525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246" name="矩形 5"/>
          <p:cNvSpPr/>
          <p:nvPr/>
        </p:nvSpPr>
        <p:spPr>
          <a:xfrm>
            <a:off x="-1956435" y="23495"/>
            <a:ext cx="51689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r">
              <a:lnSpc>
                <a:spcPct val="14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安装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MySQL</a:t>
            </a:r>
            <a:endParaRPr lang="en-US" altLang="zh-CN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2" name="图片 1" descr="2016090612424326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565" y="1229995"/>
            <a:ext cx="3782060" cy="143827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4639310" y="1976755"/>
            <a:ext cx="784225" cy="354330"/>
          </a:xfrm>
          <a:prstGeom prst="rightArrow">
            <a:avLst/>
          </a:prstGeom>
          <a:solidFill>
            <a:srgbClr val="FF0000"/>
          </a:solidFill>
          <a:ln w="254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 descr="20160906124259246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515" y="303530"/>
            <a:ext cx="5334635" cy="3067685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11078845" y="1976755"/>
            <a:ext cx="784225" cy="354330"/>
          </a:xfrm>
          <a:prstGeom prst="rightArrow">
            <a:avLst/>
          </a:prstGeom>
          <a:solidFill>
            <a:srgbClr val="FF0000"/>
          </a:solidFill>
          <a:ln w="254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 descr="201609061247313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310" y="3723640"/>
            <a:ext cx="4163695" cy="3110230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>
          <a:xfrm>
            <a:off x="3855085" y="5101590"/>
            <a:ext cx="784225" cy="354330"/>
          </a:xfrm>
          <a:prstGeom prst="rightArrow">
            <a:avLst/>
          </a:prstGeom>
          <a:solidFill>
            <a:srgbClr val="FF0000"/>
          </a:solidFill>
          <a:ln w="254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225" name="矩形 1"/>
          <p:cNvSpPr/>
          <p:nvPr/>
        </p:nvSpPr>
        <p:spPr>
          <a:xfrm>
            <a:off x="279400" y="4771390"/>
            <a:ext cx="3429000" cy="101473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</a:ln>
        </p:spPr>
        <p:txBody>
          <a:bodyPr wrap="none">
            <a:spAutoFit/>
          </a:bodyPr>
          <a:p>
            <a:r>
              <a:rPr lang="zh-CN" altLang="en-US" sz="6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默认</a:t>
            </a:r>
            <a:r>
              <a:rPr lang="en-US" altLang="zh-CN" sz="6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Next</a:t>
            </a:r>
            <a:endParaRPr lang="en-US" altLang="zh-CN" sz="6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9101455" y="5101590"/>
            <a:ext cx="784225" cy="354330"/>
          </a:xfrm>
          <a:prstGeom prst="rightArrow">
            <a:avLst/>
          </a:prstGeom>
          <a:solidFill>
            <a:srgbClr val="FF0000"/>
          </a:solidFill>
          <a:ln w="254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9225" grpId="0" animBg="1"/>
      <p:bldP spid="9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矩形 13"/>
          <p:cNvSpPr/>
          <p:nvPr/>
        </p:nvSpPr>
        <p:spPr>
          <a:xfrm rot="10800000">
            <a:off x="2223" y="0"/>
            <a:ext cx="12187237" cy="6858000"/>
          </a:xfrm>
          <a:custGeom>
            <a:avLst/>
            <a:gdLst>
              <a:gd name="txL" fmla="*/ 0 w 12192000"/>
              <a:gd name="txT" fmla="*/ 0 h 5718413"/>
              <a:gd name="txR" fmla="*/ 12192000 w 12192000"/>
              <a:gd name="txB" fmla="*/ 5718413 h 5718413"/>
            </a:gdLst>
            <a:ahLst/>
            <a:cxnLst>
              <a:cxn ang="0">
                <a:pos x="1009935" y="27296"/>
              </a:cxn>
              <a:cxn ang="0">
                <a:pos x="11154770" y="0"/>
              </a:cxn>
              <a:cxn ang="0">
                <a:pos x="12192000" y="5718413"/>
              </a:cxn>
              <a:cxn ang="0">
                <a:pos x="0" y="5718413"/>
              </a:cxn>
              <a:cxn ang="0">
                <a:pos x="1009935" y="27296"/>
              </a:cxn>
            </a:cxnLst>
            <a:rect l="txL" t="txT" r="txR" b="txB"/>
            <a:pathLst>
              <a:path w="12192000" h="5718413">
                <a:moveTo>
                  <a:pt x="1009935" y="27296"/>
                </a:moveTo>
                <a:lnTo>
                  <a:pt x="11154770" y="0"/>
                </a:lnTo>
                <a:lnTo>
                  <a:pt x="12192000" y="5718413"/>
                </a:lnTo>
                <a:lnTo>
                  <a:pt x="0" y="5718413"/>
                </a:lnTo>
                <a:lnTo>
                  <a:pt x="1009935" y="27296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1269" name="矩形 3"/>
          <p:cNvSpPr/>
          <p:nvPr/>
        </p:nvSpPr>
        <p:spPr>
          <a:xfrm>
            <a:off x="551815" y="1101090"/>
            <a:ext cx="3580130" cy="101473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</a:ln>
        </p:spPr>
        <p:txBody>
          <a:bodyPr wrap="square">
            <a:spAutoFit/>
          </a:bodyPr>
          <a:p>
            <a:pPr algn="ctr"/>
            <a:r>
              <a:rPr lang="zh-CN" altLang="en-US" sz="6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继续</a:t>
            </a:r>
            <a:r>
              <a:rPr lang="en-US" altLang="zh-CN" sz="6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Next</a:t>
            </a:r>
            <a:endParaRPr lang="zh-CN" altLang="en-US" sz="6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4" name="图片 3" descr="passwor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51450" y="109855"/>
            <a:ext cx="4010025" cy="2997200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4274820" y="1431290"/>
            <a:ext cx="784225" cy="354330"/>
          </a:xfrm>
          <a:prstGeom prst="rightArrow">
            <a:avLst/>
          </a:prstGeom>
          <a:solidFill>
            <a:srgbClr val="FF0000"/>
          </a:solidFill>
          <a:ln w="254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10027920" y="1431290"/>
            <a:ext cx="784225" cy="354330"/>
          </a:xfrm>
          <a:prstGeom prst="rightArrow">
            <a:avLst/>
          </a:prstGeom>
          <a:solidFill>
            <a:srgbClr val="FF0000"/>
          </a:solidFill>
          <a:ln w="254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" name="图片 6" descr="finis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6845" y="3593465"/>
            <a:ext cx="4024630" cy="3008630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4274820" y="4586605"/>
            <a:ext cx="784225" cy="354330"/>
          </a:xfrm>
          <a:prstGeom prst="rightArrow">
            <a:avLst/>
          </a:prstGeom>
          <a:solidFill>
            <a:srgbClr val="FF0000"/>
          </a:solidFill>
          <a:ln w="254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3"/>
          <p:cNvSpPr/>
          <p:nvPr/>
        </p:nvSpPr>
        <p:spPr>
          <a:xfrm>
            <a:off x="551815" y="4256405"/>
            <a:ext cx="3580130" cy="101473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</a:ln>
        </p:spPr>
        <p:txBody>
          <a:bodyPr wrap="square">
            <a:spAutoFit/>
          </a:bodyPr>
          <a:p>
            <a:pPr algn="ctr"/>
            <a:r>
              <a:rPr lang="zh-CN" altLang="en-US" sz="6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继续</a:t>
            </a:r>
            <a:r>
              <a:rPr lang="en-US" altLang="zh-CN" sz="6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Next</a:t>
            </a:r>
            <a:endParaRPr lang="zh-CN" altLang="en-US" sz="6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" name="矩形 3"/>
          <p:cNvSpPr/>
          <p:nvPr/>
        </p:nvSpPr>
        <p:spPr>
          <a:xfrm>
            <a:off x="9364980" y="4411345"/>
            <a:ext cx="2727325" cy="101473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</a:ln>
        </p:spPr>
        <p:txBody>
          <a:bodyPr wrap="square">
            <a:spAutoFit/>
          </a:bodyPr>
          <a:p>
            <a:pPr algn="ctr"/>
            <a:r>
              <a:rPr lang="en-US" altLang="zh-CN" sz="60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Finish</a:t>
            </a:r>
            <a:endParaRPr lang="en-US" altLang="zh-CN" sz="60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animBg="1"/>
      <p:bldP spid="5" grpId="0" animBg="1"/>
      <p:bldP spid="6" grpId="0" animBg="1"/>
      <p:bldP spid="9" grpId="0" animBg="1"/>
      <p:bldP spid="8" grpId="0" animBg="1"/>
      <p:bldP spid="10" grpId="0" animBg="1"/>
      <p:bldP spid="10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矩形 13"/>
          <p:cNvSpPr/>
          <p:nvPr/>
        </p:nvSpPr>
        <p:spPr>
          <a:xfrm>
            <a:off x="-20637" y="0"/>
            <a:ext cx="12187237" cy="6858000"/>
          </a:xfrm>
          <a:custGeom>
            <a:avLst/>
            <a:gdLst>
              <a:gd name="txL" fmla="*/ 0 w 12192000"/>
              <a:gd name="txT" fmla="*/ 0 h 5718413"/>
              <a:gd name="txR" fmla="*/ 12192000 w 12192000"/>
              <a:gd name="txB" fmla="*/ 5718413 h 5718413"/>
            </a:gdLst>
            <a:ahLst/>
            <a:cxnLst>
              <a:cxn ang="0">
                <a:pos x="1009935" y="27296"/>
              </a:cxn>
              <a:cxn ang="0">
                <a:pos x="11154770" y="0"/>
              </a:cxn>
              <a:cxn ang="0">
                <a:pos x="12192000" y="5718413"/>
              </a:cxn>
              <a:cxn ang="0">
                <a:pos x="0" y="5718413"/>
              </a:cxn>
              <a:cxn ang="0">
                <a:pos x="1009935" y="27296"/>
              </a:cxn>
            </a:cxnLst>
            <a:rect l="txL" t="txT" r="txR" b="txB"/>
            <a:pathLst>
              <a:path w="12192000" h="5718413">
                <a:moveTo>
                  <a:pt x="1009935" y="27296"/>
                </a:moveTo>
                <a:lnTo>
                  <a:pt x="11154770" y="0"/>
                </a:lnTo>
                <a:lnTo>
                  <a:pt x="12192000" y="5718413"/>
                </a:lnTo>
                <a:lnTo>
                  <a:pt x="0" y="5718413"/>
                </a:lnTo>
                <a:lnTo>
                  <a:pt x="1009935" y="27296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12291" name="组合 12290"/>
          <p:cNvGrpSpPr/>
          <p:nvPr/>
        </p:nvGrpSpPr>
        <p:grpSpPr>
          <a:xfrm>
            <a:off x="1249680" y="1050172"/>
            <a:ext cx="9773920" cy="5853548"/>
            <a:chOff x="-1737605" y="487833"/>
            <a:chExt cx="7631586" cy="5178342"/>
          </a:xfrm>
        </p:grpSpPr>
        <p:sp>
          <p:nvSpPr>
            <p:cNvPr id="12292" name="矩形 5"/>
            <p:cNvSpPr/>
            <p:nvPr/>
          </p:nvSpPr>
          <p:spPr>
            <a:xfrm rot="1892661">
              <a:off x="-1737605" y="593547"/>
              <a:ext cx="7631586" cy="5072628"/>
            </a:xfrm>
            <a:prstGeom prst="rect">
              <a:avLst/>
            </a:prstGeom>
            <a:solidFill>
              <a:srgbClr val="0089F0"/>
            </a:solidFill>
            <a:ln w="9525">
              <a:noFill/>
            </a:ln>
          </p:spPr>
          <p:txBody>
            <a:bodyPr anchor="ctr"/>
            <a:p>
              <a:pPr algn="ctr"/>
              <a:endParaRPr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12295" name="矩形 6"/>
            <p:cNvSpPr/>
            <p:nvPr/>
          </p:nvSpPr>
          <p:spPr>
            <a:xfrm rot="-4592219" flipH="1">
              <a:off x="-1696452" y="487833"/>
              <a:ext cx="720000" cy="720000"/>
            </a:xfrm>
            <a:prstGeom prst="rect">
              <a:avLst/>
            </a:prstGeom>
            <a:solidFill>
              <a:srgbClr val="0089F0"/>
            </a:solidFill>
            <a:ln w="9525">
              <a:noFill/>
            </a:ln>
          </p:spPr>
          <p:txBody>
            <a:bodyPr anchor="ctr"/>
            <a:p>
              <a:pPr algn="ctr"/>
              <a:endParaRPr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2" name="图片 1" descr="875796-20160817223356796-2033052989"/>
          <p:cNvPicPr>
            <a:picLocks noChangeAspect="1"/>
          </p:cNvPicPr>
          <p:nvPr/>
        </p:nvPicPr>
        <p:blipFill>
          <a:blip r:embed="rId1"/>
          <a:srcRect t="256" r="82026"/>
          <a:stretch>
            <a:fillRect/>
          </a:stretch>
        </p:blipFill>
        <p:spPr>
          <a:xfrm>
            <a:off x="1813560" y="1174115"/>
            <a:ext cx="1624965" cy="5197475"/>
          </a:xfrm>
          <a:prstGeom prst="rect">
            <a:avLst/>
          </a:prstGeom>
        </p:spPr>
      </p:pic>
      <p:sp>
        <p:nvSpPr>
          <p:cNvPr id="4099" name="文本框 4098"/>
          <p:cNvSpPr txBox="1"/>
          <p:nvPr/>
        </p:nvSpPr>
        <p:spPr>
          <a:xfrm>
            <a:off x="2020570" y="30798"/>
            <a:ext cx="3962400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-------------------------------------------------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00" name="文本框 4099"/>
          <p:cNvSpPr txBox="1"/>
          <p:nvPr/>
        </p:nvSpPr>
        <p:spPr>
          <a:xfrm>
            <a:off x="2020570" y="597218"/>
            <a:ext cx="3962400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-------------------------------------------------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02" name="矩形 4101"/>
          <p:cNvSpPr/>
          <p:nvPr/>
        </p:nvSpPr>
        <p:spPr>
          <a:xfrm>
            <a:off x="2096770" y="200502"/>
            <a:ext cx="197040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zh-CN" altLang="en-US" sz="2800" b="1">
                <a:latin typeface="Arial" panose="020B0604020202020204" pitchFamily="34" charset="0"/>
                <a:ea typeface="黑体" panose="02010609060101010101" pitchFamily="1" charset="-122"/>
              </a:rPr>
              <a:t>数据库基础</a:t>
            </a:r>
            <a:endParaRPr lang="zh-CN" altLang="en-US" sz="2800" b="1">
              <a:latin typeface="Arial" panose="020B0604020202020204" pitchFamily="34" charset="0"/>
              <a:ea typeface="黑体" panose="02010609060101010101" pitchFamily="1" charset="-122"/>
            </a:endParaRPr>
          </a:p>
        </p:txBody>
      </p:sp>
      <p:pic>
        <p:nvPicPr>
          <p:cNvPr id="4" name="图片 3" descr="875796-20160817223356796-2033052989"/>
          <p:cNvPicPr>
            <a:picLocks noChangeAspect="1"/>
          </p:cNvPicPr>
          <p:nvPr/>
        </p:nvPicPr>
        <p:blipFill>
          <a:blip r:embed="rId1"/>
          <a:srcRect l="17974" t="-219" r="46625"/>
          <a:stretch>
            <a:fillRect/>
          </a:stretch>
        </p:blipFill>
        <p:spPr>
          <a:xfrm>
            <a:off x="3438525" y="1161415"/>
            <a:ext cx="3200400" cy="5222240"/>
          </a:xfrm>
          <a:prstGeom prst="rect">
            <a:avLst/>
          </a:prstGeom>
        </p:spPr>
      </p:pic>
      <p:pic>
        <p:nvPicPr>
          <p:cNvPr id="5" name="图片 4" descr="875796-20160817223356796-2033052989"/>
          <p:cNvPicPr>
            <a:picLocks noChangeAspect="1"/>
          </p:cNvPicPr>
          <p:nvPr/>
        </p:nvPicPr>
        <p:blipFill>
          <a:blip r:embed="rId1"/>
          <a:srcRect l="53375" t="-524"/>
          <a:stretch>
            <a:fillRect/>
          </a:stretch>
        </p:blipFill>
        <p:spPr>
          <a:xfrm>
            <a:off x="6638925" y="1145540"/>
            <a:ext cx="4215130" cy="523811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椭圆 13"/>
          <p:cNvSpPr/>
          <p:nvPr/>
        </p:nvSpPr>
        <p:spPr>
          <a:xfrm>
            <a:off x="2922588" y="255588"/>
            <a:ext cx="6346825" cy="6346825"/>
          </a:xfrm>
          <a:prstGeom prst="ellipse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147" name="椭圆 12"/>
          <p:cNvSpPr/>
          <p:nvPr/>
        </p:nvSpPr>
        <p:spPr>
          <a:xfrm>
            <a:off x="3327400" y="660400"/>
            <a:ext cx="5537200" cy="5537200"/>
          </a:xfrm>
          <a:prstGeom prst="ellipse">
            <a:avLst/>
          </a:prstGeom>
          <a:solidFill>
            <a:srgbClr val="D8D8D8"/>
          </a:solidFill>
          <a:ln w="9525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151" name="椭圆 3"/>
          <p:cNvSpPr/>
          <p:nvPr/>
        </p:nvSpPr>
        <p:spPr>
          <a:xfrm>
            <a:off x="3576003" y="909003"/>
            <a:ext cx="5039995" cy="5039995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6152" name="组合 6151"/>
          <p:cNvGrpSpPr/>
          <p:nvPr/>
        </p:nvGrpSpPr>
        <p:grpSpPr>
          <a:xfrm rot="560658">
            <a:off x="9969183" y="971550"/>
            <a:ext cx="1006475" cy="2946400"/>
            <a:chOff x="0" y="0"/>
            <a:chExt cx="1337480" cy="4421874"/>
          </a:xfrm>
        </p:grpSpPr>
        <p:sp>
          <p:nvSpPr>
            <p:cNvPr id="6153" name="梯形 4"/>
            <p:cNvSpPr/>
            <p:nvPr/>
          </p:nvSpPr>
          <p:spPr>
            <a:xfrm rot="-10800000" flipV="1">
              <a:off x="0" y="0"/>
              <a:ext cx="1337480" cy="3330054"/>
            </a:xfrm>
            <a:custGeom>
              <a:avLst/>
              <a:gdLst>
                <a:gd name="txL" fmla="*/ 4500 w 21600"/>
                <a:gd name="txT" fmla="*/ 4500 h 21600"/>
                <a:gd name="txR" fmla="*/ 17100 w 21600"/>
                <a:gd name="txB" fmla="*/ 17100 h 21600"/>
              </a:gdLst>
              <a:ahLst/>
              <a:cxnLst>
                <a:cxn ang="0">
                  <a:pos x="18900" y="10800"/>
                </a:cxn>
                <a:cxn ang="90">
                  <a:pos x="10800" y="21600"/>
                </a:cxn>
                <a:cxn ang="180">
                  <a:pos x="2700" y="10800"/>
                </a:cxn>
                <a:cxn ang="270">
                  <a:pos x="10800" y="0"/>
                </a:cxn>
              </a:cxnLst>
              <a:rect l="txL" t="txT" r="txR" b="txB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 anchor="ctr"/>
            <a:p>
              <a:pPr algn="ctr"/>
              <a:endParaRPr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6154" name="椭圆 5"/>
            <p:cNvSpPr/>
            <p:nvPr/>
          </p:nvSpPr>
          <p:spPr>
            <a:xfrm>
              <a:off x="191068" y="3466530"/>
              <a:ext cx="955344" cy="955344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ctr"/>
            <a:p>
              <a:pPr algn="ctr"/>
              <a:endParaRPr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sp>
        <p:nvSpPr>
          <p:cNvPr id="6155" name="矩形 7"/>
          <p:cNvSpPr/>
          <p:nvPr/>
        </p:nvSpPr>
        <p:spPr>
          <a:xfrm rot="20994439">
            <a:off x="1097915" y="1781493"/>
            <a:ext cx="8615680" cy="26460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16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数据类型</a:t>
            </a:r>
            <a:endParaRPr lang="zh-CN" altLang="en-US" sz="16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000" fill="hold"/>
                                        <p:tgtEl>
                                          <p:spTgt spid="615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文本框 3"/>
          <p:cNvSpPr/>
          <p:nvPr/>
        </p:nvSpPr>
        <p:spPr>
          <a:xfrm>
            <a:off x="795338" y="219075"/>
            <a:ext cx="7745412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4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基本数据类型</a:t>
            </a:r>
            <a:endParaRPr lang="en-US" altLang="zh-CN" sz="4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3315" name="任意多边形 4"/>
          <p:cNvSpPr/>
          <p:nvPr/>
        </p:nvSpPr>
        <p:spPr>
          <a:xfrm>
            <a:off x="-322262" y="279400"/>
            <a:ext cx="1185862" cy="587375"/>
          </a:xfrm>
          <a:custGeom>
            <a:avLst/>
            <a:gdLst>
              <a:gd name="txL" fmla="*/ 0 w 1187356"/>
              <a:gd name="txT" fmla="*/ 0 h 586855"/>
              <a:gd name="txR" fmla="*/ 1187356 w 1187356"/>
              <a:gd name="txB" fmla="*/ 586855 h 586855"/>
            </a:gdLst>
            <a:ahLst/>
            <a:cxnLst>
              <a:cxn ang="0">
                <a:pos x="0" y="0"/>
              </a:cxn>
              <a:cxn ang="0">
                <a:pos x="976408" y="0"/>
              </a:cxn>
              <a:cxn ang="0">
                <a:pos x="976408" y="8297"/>
              </a:cxn>
              <a:cxn ang="0">
                <a:pos x="1020648" y="23060"/>
              </a:cxn>
              <a:cxn ang="0">
                <a:pos x="1187356" y="293428"/>
              </a:cxn>
              <a:cxn ang="0">
                <a:pos x="1020648" y="563796"/>
              </a:cxn>
              <a:cxn ang="0">
                <a:pos x="976408" y="578559"/>
              </a:cxn>
              <a:cxn ang="0">
                <a:pos x="976408" y="586854"/>
              </a:cxn>
              <a:cxn ang="0">
                <a:pos x="914410" y="586854"/>
              </a:cxn>
              <a:cxn ang="0">
                <a:pos x="914401" y="586855"/>
              </a:cxn>
              <a:cxn ang="0">
                <a:pos x="914392" y="586854"/>
              </a:cxn>
              <a:cxn ang="0">
                <a:pos x="0" y="586854"/>
              </a:cxn>
            </a:cxnLst>
            <a:rect l="txL" t="txT" r="txR" b="txB"/>
            <a:pathLst>
              <a:path w="1187356" h="586855">
                <a:moveTo>
                  <a:pt x="0" y="0"/>
                </a:moveTo>
                <a:lnTo>
                  <a:pt x="976408" y="0"/>
                </a:lnTo>
                <a:lnTo>
                  <a:pt x="976408" y="8297"/>
                </a:lnTo>
                <a:lnTo>
                  <a:pt x="1020648" y="23060"/>
                </a:lnTo>
                <a:cubicBezTo>
                  <a:pt x="1118615" y="67605"/>
                  <a:pt x="1187356" y="171887"/>
                  <a:pt x="1187356" y="293428"/>
                </a:cubicBezTo>
                <a:cubicBezTo>
                  <a:pt x="1187356" y="414969"/>
                  <a:pt x="1118615" y="519251"/>
                  <a:pt x="1020648" y="563796"/>
                </a:cubicBezTo>
                <a:lnTo>
                  <a:pt x="976408" y="578559"/>
                </a:lnTo>
                <a:lnTo>
                  <a:pt x="976408" y="586854"/>
                </a:lnTo>
                <a:lnTo>
                  <a:pt x="914410" y="586854"/>
                </a:lnTo>
                <a:lnTo>
                  <a:pt x="914401" y="586855"/>
                </a:lnTo>
                <a:lnTo>
                  <a:pt x="914392" y="586854"/>
                </a:lnTo>
                <a:lnTo>
                  <a:pt x="0" y="586854"/>
                </a:lnTo>
                <a:close/>
              </a:path>
            </a:pathLst>
          </a:custGeom>
          <a:solidFill>
            <a:srgbClr val="0089F0"/>
          </a:solidFill>
          <a:ln w="9525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3322" name="文本框 12"/>
          <p:cNvSpPr/>
          <p:nvPr/>
        </p:nvSpPr>
        <p:spPr>
          <a:xfrm>
            <a:off x="7896225" y="3609975"/>
            <a:ext cx="4059238" cy="184626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just">
              <a:lnSpc>
                <a:spcPct val="12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很没面子的是，我可能会因为自己的手下而丢了饭碗。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3324" name="直接连接符 17"/>
          <p:cNvSpPr/>
          <p:nvPr/>
        </p:nvSpPr>
        <p:spPr>
          <a:xfrm>
            <a:off x="8583613" y="3524250"/>
            <a:ext cx="2647950" cy="0"/>
          </a:xfrm>
          <a:prstGeom prst="line">
            <a:avLst/>
          </a:prstGeom>
          <a:ln w="635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26" name="直接连接符 19"/>
          <p:cNvSpPr/>
          <p:nvPr/>
        </p:nvSpPr>
        <p:spPr>
          <a:xfrm>
            <a:off x="8637588" y="3524250"/>
            <a:ext cx="3276600" cy="0"/>
          </a:xfrm>
          <a:prstGeom prst="line">
            <a:avLst/>
          </a:prstGeom>
          <a:ln w="635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27" name="矩形 20"/>
          <p:cNvSpPr/>
          <p:nvPr/>
        </p:nvSpPr>
        <p:spPr>
          <a:xfrm>
            <a:off x="8569325" y="2984500"/>
            <a:ext cx="3435350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是互相依赖的关系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3328" name="矩形 21"/>
          <p:cNvSpPr/>
          <p:nvPr/>
        </p:nvSpPr>
        <p:spPr>
          <a:xfrm>
            <a:off x="1226185" y="2346325"/>
            <a:ext cx="3870960" cy="25019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just">
              <a:lnSpc>
                <a:spcPct val="140000"/>
              </a:lnSpc>
              <a:buNone/>
            </a:pPr>
            <a:r>
              <a:rPr lang="en-US" altLang="zh-CN" sz="2800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1、数字</a:t>
            </a:r>
            <a:endParaRPr lang="en-US" altLang="zh-CN" sz="2800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algn="just">
              <a:lnSpc>
                <a:spcPct val="140000"/>
              </a:lnSpc>
              <a:buNone/>
            </a:pPr>
            <a:r>
              <a:rPr lang="zh-CN" altLang="en-US" sz="2800">
                <a:sym typeface="微软雅黑" panose="020B0503020204020204" charset="-122"/>
              </a:rPr>
              <a:t>整形</a:t>
            </a:r>
            <a:r>
              <a:rPr lang="en-US" altLang="zh-CN" sz="2800">
                <a:sym typeface="微软雅黑" panose="020B0503020204020204" charset="-122"/>
              </a:rPr>
              <a:t>(int(n))</a:t>
            </a:r>
            <a:endParaRPr lang="zh-CN" altLang="en-US" sz="2800">
              <a:sym typeface="微软雅黑" panose="020B0503020204020204" charset="-122"/>
            </a:endParaRPr>
          </a:p>
          <a:p>
            <a:pPr algn="just">
              <a:lnSpc>
                <a:spcPct val="140000"/>
              </a:lnSpc>
              <a:buNone/>
            </a:pPr>
            <a:r>
              <a:rPr lang="zh-CN" altLang="en-US" sz="2800">
                <a:sym typeface="微软雅黑" panose="020B0503020204020204" charset="-122"/>
              </a:rPr>
              <a:t>浮点型</a:t>
            </a:r>
            <a:r>
              <a:rPr lang="en-US" altLang="zh-CN" sz="2800">
                <a:sym typeface="微软雅黑" panose="020B0503020204020204" charset="-122"/>
              </a:rPr>
              <a:t>(f</a:t>
            </a:r>
            <a:r>
              <a:rPr lang="zh-CN" altLang="en-US" sz="2800">
                <a:sym typeface="微软雅黑" panose="020B0503020204020204" charset="-122"/>
              </a:rPr>
              <a:t>loat</a:t>
            </a:r>
            <a:r>
              <a:rPr lang="en-US" altLang="zh-CN" sz="2800">
                <a:sym typeface="微软雅黑" panose="020B0503020204020204" charset="-122"/>
              </a:rPr>
              <a:t>(m,d))</a:t>
            </a:r>
            <a:endParaRPr lang="zh-CN" altLang="en-US" sz="2800">
              <a:sym typeface="微软雅黑" panose="020B0503020204020204" charset="-122"/>
            </a:endParaRPr>
          </a:p>
          <a:p>
            <a:pPr algn="just">
              <a:lnSpc>
                <a:spcPct val="140000"/>
              </a:lnSpc>
              <a:buNone/>
            </a:pPr>
            <a:r>
              <a:rPr lang="zh-CN" altLang="en-US" sz="2800">
                <a:sym typeface="微软雅黑" panose="020B0503020204020204" charset="-122"/>
              </a:rPr>
              <a:t>定点数</a:t>
            </a:r>
            <a:r>
              <a:rPr lang="en-US" altLang="zh-CN" sz="2800">
                <a:sym typeface="微软雅黑" panose="020B0503020204020204" charset="-122"/>
              </a:rPr>
              <a:t>(</a:t>
            </a:r>
            <a:r>
              <a:rPr lang="zh-CN" altLang="en-US" sz="2800">
                <a:sym typeface="微软雅黑" panose="020B0503020204020204" charset="-122"/>
              </a:rPr>
              <a:t>decimal</a:t>
            </a:r>
            <a:r>
              <a:rPr lang="en-US" altLang="zh-CN" sz="2800">
                <a:sym typeface="微软雅黑" panose="020B0503020204020204" charset="-122"/>
              </a:rPr>
              <a:t>(m,d)</a:t>
            </a:r>
            <a:r>
              <a:rPr lang="zh-CN" altLang="en-US" sz="2800">
                <a:sym typeface="微软雅黑" panose="020B0503020204020204" charset="-122"/>
              </a:rPr>
              <a:t>)</a:t>
            </a:r>
            <a:endParaRPr lang="en-US" altLang="zh-CN" sz="2800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13329" name="组合 13328"/>
          <p:cNvGrpSpPr/>
          <p:nvPr/>
        </p:nvGrpSpPr>
        <p:grpSpPr>
          <a:xfrm>
            <a:off x="1046798" y="1085849"/>
            <a:ext cx="3840480" cy="1174750"/>
            <a:chOff x="251362" y="-1826987"/>
            <a:chExt cx="3838983" cy="1175626"/>
          </a:xfrm>
        </p:grpSpPr>
        <p:sp>
          <p:nvSpPr>
            <p:cNvPr id="13330" name="矩形 22"/>
            <p:cNvSpPr/>
            <p:nvPr/>
          </p:nvSpPr>
          <p:spPr>
            <a:xfrm>
              <a:off x="319915" y="-1826987"/>
              <a:ext cx="3769795" cy="851535"/>
            </a:xfrm>
            <a:prstGeom prst="rect">
              <a:avLst/>
            </a:prstGeom>
            <a:solidFill>
              <a:srgbClr val="D8D8D8"/>
            </a:solidFill>
            <a:ln w="9525">
              <a:noFill/>
            </a:ln>
          </p:spPr>
          <p:txBody>
            <a:bodyPr anchor="ctr"/>
            <a:p>
              <a:pPr algn="ctr"/>
              <a:endParaRPr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13331" name="直角三角形 23"/>
            <p:cNvSpPr/>
            <p:nvPr/>
          </p:nvSpPr>
          <p:spPr>
            <a:xfrm flipV="1">
              <a:off x="3462468" y="-975769"/>
              <a:ext cx="627797" cy="324408"/>
            </a:xfrm>
            <a:prstGeom prst="rtTriangle">
              <a:avLst/>
            </a:prstGeom>
            <a:solidFill>
              <a:srgbClr val="A5A5A5"/>
            </a:solidFill>
            <a:ln w="9525">
              <a:noFill/>
            </a:ln>
          </p:spPr>
          <p:txBody>
            <a:bodyPr anchor="ctr"/>
            <a:p>
              <a:pPr algn="ctr"/>
              <a:endParaRPr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13332" name="矩形 24"/>
            <p:cNvSpPr/>
            <p:nvPr/>
          </p:nvSpPr>
          <p:spPr>
            <a:xfrm>
              <a:off x="251362" y="-1684582"/>
              <a:ext cx="3838983" cy="6456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3600" dirty="0">
                  <a:solidFill>
                    <a:srgbClr val="0089F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数字、字符、日期</a:t>
              </a:r>
              <a:endParaRPr lang="zh-CN" altLang="en-US" sz="3600" dirty="0">
                <a:solidFill>
                  <a:srgbClr val="0089F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295390" y="2878455"/>
            <a:ext cx="2540000" cy="1684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40000"/>
              </a:lnSpc>
              <a:buNone/>
            </a:pPr>
            <a:r>
              <a:rPr lang="en-US" altLang="zh-CN" sz="2800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2、字符</a:t>
            </a:r>
            <a:endParaRPr lang="en-US" altLang="zh-CN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algn="just">
              <a:lnSpc>
                <a:spcPct val="140000"/>
              </a:lnSpc>
              <a:buNone/>
            </a:pPr>
            <a:r>
              <a:rPr lang="zh-CN" altLang="en-US" sz="2800">
                <a:sym typeface="+mn-ea"/>
              </a:rPr>
              <a:t>varchar(n) </a:t>
            </a:r>
            <a:endParaRPr lang="en-US" altLang="zh-CN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just">
              <a:lnSpc>
                <a:spcPct val="140000"/>
              </a:lnSpc>
              <a:buNone/>
            </a:pP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26185" y="5143500"/>
            <a:ext cx="6929755" cy="12966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40000"/>
              </a:lnSpc>
              <a:buNone/>
            </a:pPr>
            <a:r>
              <a:rPr lang="en-US" altLang="zh-CN" sz="2800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3、日期</a:t>
            </a:r>
            <a:endParaRPr lang="zh-CN" altLang="en-US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algn="just">
              <a:lnSpc>
                <a:spcPct val="140000"/>
              </a:lnSpc>
              <a:buNone/>
            </a:pPr>
            <a:r>
              <a:rPr lang="zh-CN" altLang="en-US" sz="2800">
                <a:sym typeface="+mn-ea"/>
              </a:rPr>
              <a:t>datetime  日期时间 '2008-12-2 22:06:44</a:t>
            </a:r>
            <a:r>
              <a:rPr lang="zh-CN" altLang="en-US">
                <a:sym typeface="+mn-ea"/>
              </a:rPr>
              <a:t>'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3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3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文本框 3"/>
          <p:cNvSpPr/>
          <p:nvPr/>
        </p:nvSpPr>
        <p:spPr>
          <a:xfrm>
            <a:off x="795338" y="219075"/>
            <a:ext cx="7745412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4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类型</a:t>
            </a:r>
            <a:r>
              <a:rPr lang="en-US" altLang="zh-CN" sz="4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</a:t>
            </a:r>
            <a:r>
              <a:rPr lang="zh-CN" altLang="en-US" sz="4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：整型</a:t>
            </a:r>
            <a:endParaRPr lang="zh-CN" altLang="en-US" sz="4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4339" name="任意多边形 4"/>
          <p:cNvSpPr/>
          <p:nvPr/>
        </p:nvSpPr>
        <p:spPr>
          <a:xfrm>
            <a:off x="-322262" y="279400"/>
            <a:ext cx="1185862" cy="587375"/>
          </a:xfrm>
          <a:custGeom>
            <a:avLst/>
            <a:gdLst>
              <a:gd name="txL" fmla="*/ 0 w 1187356"/>
              <a:gd name="txT" fmla="*/ 0 h 586855"/>
              <a:gd name="txR" fmla="*/ 1187356 w 1187356"/>
              <a:gd name="txB" fmla="*/ 586855 h 586855"/>
            </a:gdLst>
            <a:ahLst/>
            <a:cxnLst>
              <a:cxn ang="0">
                <a:pos x="0" y="0"/>
              </a:cxn>
              <a:cxn ang="0">
                <a:pos x="976408" y="0"/>
              </a:cxn>
              <a:cxn ang="0">
                <a:pos x="976408" y="8297"/>
              </a:cxn>
              <a:cxn ang="0">
                <a:pos x="1020648" y="23060"/>
              </a:cxn>
              <a:cxn ang="0">
                <a:pos x="1187356" y="293428"/>
              </a:cxn>
              <a:cxn ang="0">
                <a:pos x="1020648" y="563796"/>
              </a:cxn>
              <a:cxn ang="0">
                <a:pos x="976408" y="578559"/>
              </a:cxn>
              <a:cxn ang="0">
                <a:pos x="976408" y="586854"/>
              </a:cxn>
              <a:cxn ang="0">
                <a:pos x="914410" y="586854"/>
              </a:cxn>
              <a:cxn ang="0">
                <a:pos x="914401" y="586855"/>
              </a:cxn>
              <a:cxn ang="0">
                <a:pos x="914392" y="586854"/>
              </a:cxn>
              <a:cxn ang="0">
                <a:pos x="0" y="586854"/>
              </a:cxn>
            </a:cxnLst>
            <a:rect l="txL" t="txT" r="txR" b="txB"/>
            <a:pathLst>
              <a:path w="1187356" h="586855">
                <a:moveTo>
                  <a:pt x="0" y="0"/>
                </a:moveTo>
                <a:lnTo>
                  <a:pt x="976408" y="0"/>
                </a:lnTo>
                <a:lnTo>
                  <a:pt x="976408" y="8297"/>
                </a:lnTo>
                <a:lnTo>
                  <a:pt x="1020648" y="23060"/>
                </a:lnTo>
                <a:cubicBezTo>
                  <a:pt x="1118615" y="67605"/>
                  <a:pt x="1187356" y="171887"/>
                  <a:pt x="1187356" y="293428"/>
                </a:cubicBezTo>
                <a:cubicBezTo>
                  <a:pt x="1187356" y="414969"/>
                  <a:pt x="1118615" y="519251"/>
                  <a:pt x="1020648" y="563796"/>
                </a:cubicBezTo>
                <a:lnTo>
                  <a:pt x="976408" y="578559"/>
                </a:lnTo>
                <a:lnTo>
                  <a:pt x="976408" y="586854"/>
                </a:lnTo>
                <a:lnTo>
                  <a:pt x="914410" y="586854"/>
                </a:lnTo>
                <a:lnTo>
                  <a:pt x="914401" y="586855"/>
                </a:lnTo>
                <a:lnTo>
                  <a:pt x="914392" y="586854"/>
                </a:lnTo>
                <a:lnTo>
                  <a:pt x="0" y="586854"/>
                </a:lnTo>
                <a:close/>
              </a:path>
            </a:pathLst>
          </a:custGeom>
          <a:solidFill>
            <a:srgbClr val="0089F0"/>
          </a:solidFill>
          <a:ln w="9525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4346" name="文本框 12"/>
          <p:cNvSpPr/>
          <p:nvPr/>
        </p:nvSpPr>
        <p:spPr>
          <a:xfrm>
            <a:off x="7937500" y="3629025"/>
            <a:ext cx="4100513" cy="18446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just">
              <a:lnSpc>
                <a:spcPct val="12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大家十分谨慎，你必须下功夫赢得他们的信任。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4349" name="直接连接符 15"/>
          <p:cNvSpPr/>
          <p:nvPr/>
        </p:nvSpPr>
        <p:spPr>
          <a:xfrm>
            <a:off x="8637588" y="3524250"/>
            <a:ext cx="3276600" cy="0"/>
          </a:xfrm>
          <a:prstGeom prst="line">
            <a:avLst/>
          </a:prstGeom>
          <a:ln w="635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50" name="矩形 1"/>
          <p:cNvSpPr/>
          <p:nvPr/>
        </p:nvSpPr>
        <p:spPr>
          <a:xfrm>
            <a:off x="8569325" y="2984500"/>
            <a:ext cx="3435350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绝非来自正式职权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" name="圆角矩形 2"/>
          <p:cNvSpPr/>
          <p:nvPr>
            <p:custDataLst>
              <p:tags r:id="rId1"/>
            </p:custDataLst>
          </p:nvPr>
        </p:nvSpPr>
        <p:spPr>
          <a:xfrm>
            <a:off x="2070881" y="1573406"/>
            <a:ext cx="5159901" cy="736782"/>
          </a:xfrm>
          <a:prstGeom prst="roundRect">
            <a:avLst>
              <a:gd name="adj" fmla="val 50000"/>
            </a:avLst>
          </a:prstGeom>
          <a:solidFill>
            <a:srgbClr val="83B40D">
              <a:lumMod val="20000"/>
              <a:lumOff val="80000"/>
            </a:srgbClr>
          </a:solidFill>
          <a:ln>
            <a:noFill/>
          </a:ln>
          <a:effectLst>
            <a:outerShdw blurRad="50800" dist="38100" dir="2700000" algn="tl" rotWithShape="0">
              <a:srgbClr val="83B40D">
                <a:lumMod val="75000"/>
                <a:alpha val="40000"/>
              </a:srgbClr>
            </a:outerShdw>
          </a:effectLst>
        </p:spPr>
        <p:style>
          <a:lnRef idx="2">
            <a:srgbClr val="83B40D">
              <a:shade val="50000"/>
            </a:srgbClr>
          </a:lnRef>
          <a:fillRef idx="1">
            <a:srgbClr val="83B40D"/>
          </a:fillRef>
          <a:effectRef idx="0">
            <a:srgbClr val="83B40D"/>
          </a:effectRef>
          <a:fontRef idx="minor">
            <a:srgbClr val="FFFFFF"/>
          </a:fontRef>
        </p:style>
        <p:txBody>
          <a:bodyPr rot="0" spcFirstLastPara="0" vertOverflow="overflow" horzOverflow="overflow" vert="horz" wrap="square" lIns="396000" tIns="45720" rIns="91440" bIns="45720" numCol="1" spcCol="0" rtlCol="0" fromWordArt="0" anchor="ctr" anchorCtr="0" forceAA="0" compatLnSpc="1">
            <a:normAutofit/>
          </a:bodyPr>
          <a:p>
            <a:r>
              <a:rPr lang="en-US" altLang="da-DK">
                <a:solidFill>
                  <a:srgbClr val="5F5F5F"/>
                </a:solidFill>
              </a:rPr>
              <a:t>    1</a:t>
            </a:r>
            <a:r>
              <a:rPr lang="zh-CN" altLang="en-US">
                <a:solidFill>
                  <a:srgbClr val="5F5F5F"/>
                </a:solidFill>
              </a:rPr>
              <a:t>个字节 范围（</a:t>
            </a:r>
            <a:r>
              <a:rPr lang="en-US" altLang="zh-CN">
                <a:solidFill>
                  <a:srgbClr val="5F5F5F"/>
                </a:solidFill>
              </a:rPr>
              <a:t>-128~127</a:t>
            </a:r>
            <a:r>
              <a:rPr lang="zh-CN" altLang="en-US">
                <a:solidFill>
                  <a:srgbClr val="5F5F5F"/>
                </a:solidFill>
              </a:rPr>
              <a:t>）</a:t>
            </a:r>
            <a:endParaRPr lang="zh-CN" altLang="en-US">
              <a:solidFill>
                <a:srgbClr val="5F5F5F"/>
              </a:solidFill>
            </a:endParaRPr>
          </a:p>
        </p:txBody>
      </p:sp>
      <p:sp>
        <p:nvSpPr>
          <p:cNvPr id="33" name="圆角矩形 32"/>
          <p:cNvSpPr/>
          <p:nvPr>
            <p:custDataLst>
              <p:tags r:id="rId2"/>
            </p:custDataLst>
          </p:nvPr>
        </p:nvSpPr>
        <p:spPr>
          <a:xfrm>
            <a:off x="5569936" y="2552828"/>
            <a:ext cx="5159901" cy="736782"/>
          </a:xfrm>
          <a:prstGeom prst="roundRect">
            <a:avLst>
              <a:gd name="adj" fmla="val 50000"/>
            </a:avLst>
          </a:prstGeom>
          <a:solidFill>
            <a:srgbClr val="C5D12F">
              <a:lumMod val="20000"/>
              <a:lumOff val="80000"/>
            </a:srgbClr>
          </a:solidFill>
          <a:ln>
            <a:noFill/>
          </a:ln>
          <a:effectLst>
            <a:outerShdw blurRad="50800" dist="38100" dir="2700000" algn="tl" rotWithShape="0">
              <a:srgbClr val="83B40D">
                <a:lumMod val="75000"/>
                <a:alpha val="40000"/>
              </a:srgbClr>
            </a:outerShdw>
          </a:effectLst>
        </p:spPr>
        <p:style>
          <a:lnRef idx="2">
            <a:srgbClr val="83B40D">
              <a:shade val="50000"/>
            </a:srgbClr>
          </a:lnRef>
          <a:fillRef idx="1">
            <a:srgbClr val="83B40D"/>
          </a:fillRef>
          <a:effectRef idx="0">
            <a:srgbClr val="83B40D"/>
          </a:effectRef>
          <a:fontRef idx="minor">
            <a:srgbClr val="FFFFFF"/>
          </a:fontRef>
        </p:style>
        <p:txBody>
          <a:bodyPr rot="0" spcFirstLastPara="0" vertOverflow="overflow" horzOverflow="overflow" vert="horz" wrap="square" lIns="396000" tIns="45720" rIns="91440" bIns="45720" numCol="1" spcCol="0" rtlCol="0" fromWordArt="0" anchor="ctr" anchorCtr="0" forceAA="0" compatLnSpc="1">
            <a:normAutofit/>
          </a:bodyPr>
          <a:p>
            <a:r>
              <a:rPr>
                <a:solidFill>
                  <a:srgbClr val="5F5F5F"/>
                </a:solidFill>
              </a:rPr>
              <a:t>2个字节  范围(-32768~32767)</a:t>
            </a:r>
            <a:endParaRPr>
              <a:solidFill>
                <a:srgbClr val="5F5F5F"/>
              </a:solidFill>
            </a:endParaRPr>
          </a:p>
        </p:txBody>
      </p:sp>
      <p:sp>
        <p:nvSpPr>
          <p:cNvPr id="35" name="椭圆 34"/>
          <p:cNvSpPr/>
          <p:nvPr>
            <p:custDataLst>
              <p:tags r:id="rId3"/>
            </p:custDataLst>
          </p:nvPr>
        </p:nvSpPr>
        <p:spPr>
          <a:xfrm>
            <a:off x="4961219" y="2420988"/>
            <a:ext cx="1046180" cy="104618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5400000" algn="t" rotWithShape="0">
              <a:srgbClr val="FFFFFF">
                <a:lumMod val="75000"/>
                <a:alpha val="40000"/>
              </a:srgbClr>
            </a:outerShdw>
          </a:effectLst>
        </p:spPr>
        <p:style>
          <a:lnRef idx="2">
            <a:srgbClr val="83B40D">
              <a:shade val="50000"/>
            </a:srgbClr>
          </a:lnRef>
          <a:fillRef idx="1">
            <a:srgbClr val="83B40D"/>
          </a:fillRef>
          <a:effectRef idx="0">
            <a:srgbClr val="83B40D"/>
          </a:effectRef>
          <a:fontRef idx="minor">
            <a:srgbClr val="FFFFFF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p>
            <a:pPr algn="ctr"/>
            <a:r>
              <a:rPr lang="en-US" altLang="zh-CN" sz="1200">
                <a:latin typeface="Arial" panose="020B0604020202020204" pitchFamily="34" charset="0"/>
                <a:cs typeface="+mn-ea"/>
                <a:sym typeface="+mn-ea"/>
              </a:rPr>
              <a:t>smallint</a:t>
            </a:r>
            <a:endParaRPr lang="en-US" altLang="zh-CN" sz="1200"/>
          </a:p>
        </p:txBody>
      </p:sp>
      <p:sp>
        <p:nvSpPr>
          <p:cNvPr id="36" name="椭圆 35"/>
          <p:cNvSpPr/>
          <p:nvPr>
            <p:custDataLst>
              <p:tags r:id="rId4"/>
            </p:custDataLst>
          </p:nvPr>
        </p:nvSpPr>
        <p:spPr>
          <a:xfrm>
            <a:off x="5051298" y="2488208"/>
            <a:ext cx="866023" cy="866023"/>
          </a:xfrm>
          <a:prstGeom prst="ellipse">
            <a:avLst/>
          </a:prstGeom>
          <a:noFill/>
          <a:ln>
            <a:solidFill>
              <a:srgbClr val="FFFFFF"/>
            </a:solidFill>
            <a:prstDash val="dash"/>
          </a:ln>
        </p:spPr>
        <p:style>
          <a:lnRef idx="2">
            <a:srgbClr val="83B40D">
              <a:shade val="50000"/>
            </a:srgbClr>
          </a:lnRef>
          <a:fillRef idx="1">
            <a:srgbClr val="83B40D"/>
          </a:fillRef>
          <a:effectRef idx="0">
            <a:srgbClr val="83B40D"/>
          </a:effectRef>
          <a:fontRef idx="minor">
            <a:srgbClr val="FFFFFF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rmAutofit/>
          </a:bodyPr>
          <a:p>
            <a:pPr algn="ctr"/>
            <a:endParaRPr lang="en-US" altLang="zh-CN" sz="2800">
              <a:solidFill>
                <a:srgbClr val="FFFFFF"/>
              </a:solidFill>
              <a:latin typeface="Arial" panose="020B0604020202020204" pitchFamily="34" charset="0"/>
              <a:ea typeface="+mn-ea"/>
              <a:cs typeface="+mn-ea"/>
            </a:endParaRPr>
          </a:p>
        </p:txBody>
      </p:sp>
      <p:sp>
        <p:nvSpPr>
          <p:cNvPr id="38" name="圆角矩形 37"/>
          <p:cNvSpPr/>
          <p:nvPr>
            <p:custDataLst>
              <p:tags r:id="rId5"/>
            </p:custDataLst>
          </p:nvPr>
        </p:nvSpPr>
        <p:spPr>
          <a:xfrm>
            <a:off x="2071129" y="3532249"/>
            <a:ext cx="5159901" cy="736782"/>
          </a:xfrm>
          <a:prstGeom prst="roundRect">
            <a:avLst>
              <a:gd name="adj" fmla="val 50000"/>
            </a:avLst>
          </a:prstGeom>
          <a:solidFill>
            <a:srgbClr val="83B40D">
              <a:lumMod val="20000"/>
              <a:lumOff val="80000"/>
            </a:srgbClr>
          </a:solidFill>
          <a:ln>
            <a:noFill/>
          </a:ln>
          <a:effectLst>
            <a:outerShdw blurRad="50800" dist="38100" dir="2700000" algn="tl" rotWithShape="0">
              <a:srgbClr val="83B40D">
                <a:lumMod val="75000"/>
                <a:alpha val="40000"/>
              </a:srgbClr>
            </a:outerShdw>
          </a:effectLst>
        </p:spPr>
        <p:style>
          <a:lnRef idx="2">
            <a:srgbClr val="83B40D">
              <a:shade val="50000"/>
            </a:srgbClr>
          </a:lnRef>
          <a:fillRef idx="1">
            <a:srgbClr val="83B40D"/>
          </a:fillRef>
          <a:effectRef idx="0">
            <a:srgbClr val="83B40D"/>
          </a:effectRef>
          <a:fontRef idx="minor">
            <a:srgbClr val="FFFFFF"/>
          </a:fontRef>
        </p:style>
        <p:txBody>
          <a:bodyPr rot="0" spcFirstLastPara="0" vertOverflow="overflow" horzOverflow="overflow" vert="horz" wrap="square" lIns="396000" tIns="45720" rIns="91440" bIns="45720" numCol="1" spcCol="0" rtlCol="0" fromWordArt="0" anchor="ctr" anchorCtr="0" forceAA="0" compatLnSpc="1">
            <a:normAutofit/>
          </a:bodyPr>
          <a:p>
            <a:r>
              <a:rPr>
                <a:solidFill>
                  <a:srgbClr val="5F5F5F"/>
                </a:solidFill>
                <a:sym typeface="+mn-ea"/>
              </a:rPr>
              <a:t>3个字节  范围(-8388608~8388607)</a:t>
            </a:r>
            <a:endParaRPr>
              <a:solidFill>
                <a:srgbClr val="5F5F5F"/>
              </a:solidFill>
              <a:sym typeface="+mn-ea"/>
            </a:endParaRPr>
          </a:p>
        </p:txBody>
      </p:sp>
      <p:sp>
        <p:nvSpPr>
          <p:cNvPr id="40" name="椭圆 39"/>
          <p:cNvSpPr/>
          <p:nvPr>
            <p:custDataLst>
              <p:tags r:id="rId6"/>
            </p:custDataLst>
          </p:nvPr>
        </p:nvSpPr>
        <p:spPr>
          <a:xfrm>
            <a:off x="1462412" y="3377550"/>
            <a:ext cx="1046180" cy="104618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srgbClr val="FFFFFF">
                <a:lumMod val="75000"/>
                <a:alpha val="40000"/>
              </a:srgbClr>
            </a:outerShdw>
          </a:effectLst>
        </p:spPr>
        <p:style>
          <a:lnRef idx="2">
            <a:srgbClr val="83B40D">
              <a:shade val="50000"/>
            </a:srgbClr>
          </a:lnRef>
          <a:fillRef idx="1">
            <a:srgbClr val="83B40D"/>
          </a:fillRef>
          <a:effectRef idx="0">
            <a:srgbClr val="83B40D"/>
          </a:effectRef>
          <a:fontRef idx="minor">
            <a:srgbClr val="FFFFFF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p>
            <a:pPr algn="ctr"/>
            <a:endParaRPr lang="zh-CN" altLang="en-US"/>
          </a:p>
        </p:txBody>
      </p:sp>
      <p:sp>
        <p:nvSpPr>
          <p:cNvPr id="41" name="椭圆 40"/>
          <p:cNvSpPr/>
          <p:nvPr>
            <p:custDataLst>
              <p:tags r:id="rId7"/>
            </p:custDataLst>
          </p:nvPr>
        </p:nvSpPr>
        <p:spPr>
          <a:xfrm>
            <a:off x="1552491" y="3467629"/>
            <a:ext cx="866023" cy="866023"/>
          </a:xfrm>
          <a:prstGeom prst="ellipse">
            <a:avLst/>
          </a:prstGeom>
          <a:noFill/>
          <a:ln>
            <a:solidFill>
              <a:srgbClr val="FFFFFF"/>
            </a:solidFill>
            <a:prstDash val="dash"/>
          </a:ln>
        </p:spPr>
        <p:style>
          <a:lnRef idx="2">
            <a:srgbClr val="83B40D">
              <a:shade val="50000"/>
            </a:srgbClr>
          </a:lnRef>
          <a:fillRef idx="1">
            <a:srgbClr val="83B40D"/>
          </a:fillRef>
          <a:effectRef idx="0">
            <a:srgbClr val="83B40D"/>
          </a:effectRef>
          <a:fontRef idx="minor">
            <a:srgbClr val="FFFFFF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rmAutofit/>
          </a:bodyPr>
          <a:p>
            <a:pPr algn="ctr"/>
            <a:r>
              <a:rPr lang="en-US" altLang="zh-CN" sz="1000">
                <a:latin typeface="Arial" panose="020B0604020202020204" pitchFamily="34" charset="0"/>
                <a:cs typeface="+mn-ea"/>
                <a:sym typeface="+mn-ea"/>
              </a:rPr>
              <a:t>mediumint</a:t>
            </a:r>
            <a:endParaRPr lang="en-US" altLang="zh-CN" sz="1000">
              <a:solidFill>
                <a:srgbClr val="FFFFFF"/>
              </a:solidFill>
              <a:latin typeface="Arial" panose="020B0604020202020204" pitchFamily="34" charset="0"/>
              <a:ea typeface="+mn-ea"/>
              <a:cs typeface="+mn-ea"/>
            </a:endParaRPr>
          </a:p>
        </p:txBody>
      </p:sp>
      <p:sp>
        <p:nvSpPr>
          <p:cNvPr id="43" name="圆角矩形 42"/>
          <p:cNvSpPr/>
          <p:nvPr>
            <p:custDataLst>
              <p:tags r:id="rId8"/>
            </p:custDataLst>
          </p:nvPr>
        </p:nvSpPr>
        <p:spPr>
          <a:xfrm>
            <a:off x="5569936" y="4511672"/>
            <a:ext cx="5159901" cy="736782"/>
          </a:xfrm>
          <a:prstGeom prst="roundRect">
            <a:avLst>
              <a:gd name="adj" fmla="val 50000"/>
            </a:avLst>
          </a:prstGeom>
          <a:solidFill>
            <a:srgbClr val="C5D12F">
              <a:lumMod val="20000"/>
              <a:lumOff val="80000"/>
            </a:srgbClr>
          </a:solidFill>
          <a:ln>
            <a:noFill/>
          </a:ln>
          <a:effectLst>
            <a:outerShdw blurRad="50800" dist="38100" dir="2700000" algn="tl" rotWithShape="0">
              <a:srgbClr val="83B40D">
                <a:lumMod val="75000"/>
                <a:alpha val="40000"/>
              </a:srgbClr>
            </a:outerShdw>
          </a:effectLst>
        </p:spPr>
        <p:style>
          <a:lnRef idx="2">
            <a:srgbClr val="83B40D">
              <a:shade val="50000"/>
            </a:srgbClr>
          </a:lnRef>
          <a:fillRef idx="1">
            <a:srgbClr val="83B40D"/>
          </a:fillRef>
          <a:effectRef idx="0">
            <a:srgbClr val="83B40D"/>
          </a:effectRef>
          <a:fontRef idx="minor">
            <a:srgbClr val="FFFFFF"/>
          </a:fontRef>
        </p:style>
        <p:txBody>
          <a:bodyPr rot="0" spcFirstLastPara="0" vertOverflow="overflow" horzOverflow="overflow" vert="horz" wrap="square" lIns="396000" tIns="45720" rIns="91440" bIns="45720" numCol="1" spcCol="0" rtlCol="0" fromWordArt="0" anchor="ctr" anchorCtr="0" forceAA="0" compatLnSpc="1">
            <a:normAutofit/>
          </a:bodyPr>
          <a:p>
            <a:r>
              <a:rPr>
                <a:solidFill>
                  <a:srgbClr val="5F5F5F"/>
                </a:solidFill>
              </a:rPr>
              <a:t>4个字节  范围(-2147483648~2147483647)</a:t>
            </a:r>
            <a:endParaRPr>
              <a:solidFill>
                <a:srgbClr val="5F5F5F"/>
              </a:solidFill>
            </a:endParaRPr>
          </a:p>
        </p:txBody>
      </p:sp>
      <p:sp>
        <p:nvSpPr>
          <p:cNvPr id="45" name="椭圆 44"/>
          <p:cNvSpPr/>
          <p:nvPr>
            <p:custDataLst>
              <p:tags r:id="rId9"/>
            </p:custDataLst>
          </p:nvPr>
        </p:nvSpPr>
        <p:spPr>
          <a:xfrm>
            <a:off x="4961219" y="4356972"/>
            <a:ext cx="1046180" cy="104618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5400000" algn="t" rotWithShape="0">
              <a:srgbClr val="FFFFFF">
                <a:lumMod val="75000"/>
                <a:alpha val="40000"/>
              </a:srgbClr>
            </a:outerShdw>
          </a:effectLst>
        </p:spPr>
        <p:style>
          <a:lnRef idx="2">
            <a:srgbClr val="83B40D">
              <a:shade val="50000"/>
            </a:srgbClr>
          </a:lnRef>
          <a:fillRef idx="1">
            <a:srgbClr val="83B40D"/>
          </a:fillRef>
          <a:effectRef idx="0">
            <a:srgbClr val="83B40D"/>
          </a:effectRef>
          <a:fontRef idx="minor">
            <a:srgbClr val="FFFFFF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p>
            <a:pPr algn="ctr"/>
            <a:endParaRPr lang="zh-CN" altLang="en-US"/>
          </a:p>
        </p:txBody>
      </p:sp>
      <p:sp>
        <p:nvSpPr>
          <p:cNvPr id="46" name="椭圆 45"/>
          <p:cNvSpPr/>
          <p:nvPr>
            <p:custDataLst>
              <p:tags r:id="rId10"/>
            </p:custDataLst>
          </p:nvPr>
        </p:nvSpPr>
        <p:spPr>
          <a:xfrm>
            <a:off x="5051298" y="4447052"/>
            <a:ext cx="866023" cy="866023"/>
          </a:xfrm>
          <a:prstGeom prst="ellipse">
            <a:avLst/>
          </a:prstGeom>
          <a:noFill/>
          <a:ln>
            <a:solidFill>
              <a:srgbClr val="FFFFFF"/>
            </a:solidFill>
            <a:prstDash val="dash"/>
          </a:ln>
        </p:spPr>
        <p:style>
          <a:lnRef idx="2">
            <a:srgbClr val="83B40D">
              <a:shade val="50000"/>
            </a:srgbClr>
          </a:lnRef>
          <a:fillRef idx="1">
            <a:srgbClr val="83B40D"/>
          </a:fillRef>
          <a:effectRef idx="0">
            <a:srgbClr val="83B40D"/>
          </a:effectRef>
          <a:fontRef idx="minor">
            <a:srgbClr val="FFFFFF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rmAutofit/>
          </a:bodyPr>
          <a:p>
            <a:pPr algn="ctr"/>
            <a:r>
              <a:rPr lang="en-US" altLang="zh-CN" sz="28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rPr>
              <a:t>int</a:t>
            </a:r>
            <a:endParaRPr lang="en-US" altLang="zh-CN" sz="2800">
              <a:solidFill>
                <a:srgbClr val="FFFFFF"/>
              </a:solidFill>
              <a:latin typeface="Arial" panose="020B0604020202020204" pitchFamily="34" charset="0"/>
              <a:ea typeface="+mn-ea"/>
              <a:cs typeface="+mn-ea"/>
            </a:endParaRPr>
          </a:p>
        </p:txBody>
      </p:sp>
      <p:sp>
        <p:nvSpPr>
          <p:cNvPr id="48" name="圆角矩形 47"/>
          <p:cNvSpPr/>
          <p:nvPr>
            <p:custDataLst>
              <p:tags r:id="rId11"/>
            </p:custDataLst>
          </p:nvPr>
        </p:nvSpPr>
        <p:spPr>
          <a:xfrm>
            <a:off x="2070881" y="5491729"/>
            <a:ext cx="5159901" cy="736782"/>
          </a:xfrm>
          <a:prstGeom prst="roundRect">
            <a:avLst>
              <a:gd name="adj" fmla="val 50000"/>
            </a:avLst>
          </a:prstGeom>
          <a:solidFill>
            <a:srgbClr val="83B40D">
              <a:lumMod val="20000"/>
              <a:lumOff val="80000"/>
            </a:srgbClr>
          </a:solidFill>
          <a:ln>
            <a:noFill/>
          </a:ln>
          <a:effectLst>
            <a:outerShdw blurRad="50800" dist="38100" dir="2700000" algn="tl" rotWithShape="0">
              <a:srgbClr val="83B40D">
                <a:lumMod val="75000"/>
                <a:alpha val="40000"/>
              </a:srgbClr>
            </a:outerShdw>
          </a:effectLst>
        </p:spPr>
        <p:style>
          <a:lnRef idx="2">
            <a:srgbClr val="83B40D">
              <a:shade val="50000"/>
            </a:srgbClr>
          </a:lnRef>
          <a:fillRef idx="1">
            <a:srgbClr val="83B40D"/>
          </a:fillRef>
          <a:effectRef idx="0">
            <a:srgbClr val="83B40D"/>
          </a:effectRef>
          <a:fontRef idx="minor">
            <a:srgbClr val="FFFFFF"/>
          </a:fontRef>
        </p:style>
        <p:txBody>
          <a:bodyPr rot="0" spcFirstLastPara="0" vertOverflow="overflow" horzOverflow="overflow" vert="horz" wrap="square" lIns="396000" tIns="45720" rIns="91440" bIns="45720" numCol="1" spcCol="0" rtlCol="0" fromWordArt="0" anchor="ctr" anchorCtr="0" forceAA="0" compatLnSpc="1">
            <a:normAutofit/>
          </a:bodyPr>
          <a:p>
            <a:r>
              <a:rPr lang="da-DK" altLang="zh-CN">
                <a:solidFill>
                  <a:srgbClr val="5F5F5F"/>
                </a:solidFill>
              </a:rPr>
              <a:t>8个字节  范围(+-9.22*10的18次方)</a:t>
            </a:r>
            <a:endParaRPr lang="da-DK" altLang="zh-CN">
              <a:solidFill>
                <a:srgbClr val="5F5F5F"/>
              </a:solidFill>
            </a:endParaRPr>
          </a:p>
        </p:txBody>
      </p:sp>
      <p:sp>
        <p:nvSpPr>
          <p:cNvPr id="50" name="椭圆 49"/>
          <p:cNvSpPr/>
          <p:nvPr>
            <p:custDataLst>
              <p:tags r:id="rId12"/>
            </p:custDataLst>
          </p:nvPr>
        </p:nvSpPr>
        <p:spPr>
          <a:xfrm>
            <a:off x="1462164" y="5336395"/>
            <a:ext cx="1046180" cy="104618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srgbClr val="FFFFFF">
                <a:lumMod val="75000"/>
                <a:alpha val="40000"/>
              </a:srgbClr>
            </a:outerShdw>
          </a:effectLst>
        </p:spPr>
        <p:style>
          <a:lnRef idx="2">
            <a:srgbClr val="83B40D">
              <a:shade val="50000"/>
            </a:srgbClr>
          </a:lnRef>
          <a:fillRef idx="1">
            <a:srgbClr val="83B40D"/>
          </a:fillRef>
          <a:effectRef idx="0">
            <a:srgbClr val="83B40D"/>
          </a:effectRef>
          <a:fontRef idx="minor">
            <a:srgbClr val="FFFFFF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p>
            <a:pPr algn="ctr"/>
            <a:endParaRPr lang="zh-CN" altLang="en-US"/>
          </a:p>
        </p:txBody>
      </p:sp>
      <p:sp>
        <p:nvSpPr>
          <p:cNvPr id="51" name="椭圆 50"/>
          <p:cNvSpPr/>
          <p:nvPr>
            <p:custDataLst>
              <p:tags r:id="rId13"/>
            </p:custDataLst>
          </p:nvPr>
        </p:nvSpPr>
        <p:spPr>
          <a:xfrm>
            <a:off x="1552243" y="5426474"/>
            <a:ext cx="866023" cy="866023"/>
          </a:xfrm>
          <a:prstGeom prst="ellipse">
            <a:avLst/>
          </a:prstGeom>
          <a:noFill/>
          <a:ln>
            <a:solidFill>
              <a:srgbClr val="FFFFFF"/>
            </a:solidFill>
            <a:prstDash val="dash"/>
          </a:ln>
        </p:spPr>
        <p:style>
          <a:lnRef idx="2">
            <a:srgbClr val="83B40D">
              <a:shade val="50000"/>
            </a:srgbClr>
          </a:lnRef>
          <a:fillRef idx="1">
            <a:srgbClr val="83B40D"/>
          </a:fillRef>
          <a:effectRef idx="0">
            <a:srgbClr val="83B40D"/>
          </a:effectRef>
          <a:fontRef idx="minor">
            <a:srgbClr val="FFFFFF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rmAutofit fontScale="70000"/>
          </a:bodyPr>
          <a:p>
            <a:pPr algn="ctr"/>
            <a:r>
              <a:rPr lang="en-US" altLang="zh-CN" sz="28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rPr>
              <a:t>bigint</a:t>
            </a:r>
            <a:endParaRPr lang="en-US" altLang="zh-CN" sz="2800">
              <a:solidFill>
                <a:srgbClr val="FFFFFF"/>
              </a:solidFill>
              <a:latin typeface="Arial" panose="020B0604020202020204" pitchFamily="34" charset="0"/>
              <a:ea typeface="+mn-ea"/>
              <a:cs typeface="+mn-ea"/>
            </a:endParaRPr>
          </a:p>
        </p:txBody>
      </p:sp>
      <p:sp>
        <p:nvSpPr>
          <p:cNvPr id="4" name="椭圆 3"/>
          <p:cNvSpPr/>
          <p:nvPr>
            <p:custDataLst>
              <p:tags r:id="rId14"/>
            </p:custDataLst>
          </p:nvPr>
        </p:nvSpPr>
        <p:spPr>
          <a:xfrm>
            <a:off x="1462412" y="1374760"/>
            <a:ext cx="1046180" cy="104618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srgbClr val="FFFFFF">
                <a:lumMod val="75000"/>
                <a:alpha val="40000"/>
              </a:srgbClr>
            </a:outerShdw>
          </a:effectLst>
        </p:spPr>
        <p:style>
          <a:lnRef idx="2">
            <a:srgbClr val="83B40D">
              <a:shade val="50000"/>
            </a:srgbClr>
          </a:lnRef>
          <a:fillRef idx="1">
            <a:srgbClr val="83B40D"/>
          </a:fillRef>
          <a:effectRef idx="0">
            <a:srgbClr val="83B40D"/>
          </a:effectRef>
          <a:fontRef idx="minor">
            <a:srgbClr val="FFFFFF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p>
            <a:pPr algn="ctr"/>
            <a:endParaRPr lang="zh-CN" altLang="en-US"/>
          </a:p>
        </p:txBody>
      </p:sp>
      <p:sp>
        <p:nvSpPr>
          <p:cNvPr id="5" name="椭圆 4"/>
          <p:cNvSpPr/>
          <p:nvPr>
            <p:custDataLst>
              <p:tags r:id="rId15"/>
            </p:custDataLst>
          </p:nvPr>
        </p:nvSpPr>
        <p:spPr>
          <a:xfrm>
            <a:off x="1552491" y="1464839"/>
            <a:ext cx="866023" cy="866023"/>
          </a:xfrm>
          <a:prstGeom prst="ellipse">
            <a:avLst/>
          </a:prstGeom>
          <a:noFill/>
          <a:ln>
            <a:solidFill>
              <a:srgbClr val="FFFFFF"/>
            </a:solidFill>
            <a:prstDash val="dash"/>
          </a:ln>
        </p:spPr>
        <p:style>
          <a:lnRef idx="2">
            <a:srgbClr val="83B40D">
              <a:shade val="50000"/>
            </a:srgbClr>
          </a:lnRef>
          <a:fillRef idx="1">
            <a:srgbClr val="83B40D"/>
          </a:fillRef>
          <a:effectRef idx="0">
            <a:srgbClr val="83B40D"/>
          </a:effectRef>
          <a:fontRef idx="minor">
            <a:srgbClr val="FFFFFF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rmAutofit/>
          </a:bodyPr>
          <a:p>
            <a:pPr algn="ctr"/>
            <a:r>
              <a:rPr lang="en-US" altLang="zh-CN" sz="18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rPr>
              <a:t>tinyint</a:t>
            </a:r>
            <a:endParaRPr lang="en-US" altLang="zh-CN" sz="1800">
              <a:solidFill>
                <a:srgbClr val="FFFFFF"/>
              </a:solidFill>
              <a:latin typeface="Arial" panose="020B0604020202020204" pitchFamily="34" charset="0"/>
              <a:ea typeface="+mn-ea"/>
              <a:cs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文本框 3"/>
          <p:cNvSpPr/>
          <p:nvPr/>
        </p:nvSpPr>
        <p:spPr>
          <a:xfrm>
            <a:off x="795338" y="219075"/>
            <a:ext cx="7745412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4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类型</a:t>
            </a:r>
            <a:r>
              <a:rPr lang="en-US" altLang="zh-CN" sz="4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2</a:t>
            </a:r>
            <a:r>
              <a:rPr lang="zh-CN" altLang="en-US" sz="4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：浮点型</a:t>
            </a:r>
            <a:endParaRPr lang="en-US" altLang="zh-CN" sz="4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4339" name="任意多边形 4"/>
          <p:cNvSpPr/>
          <p:nvPr/>
        </p:nvSpPr>
        <p:spPr>
          <a:xfrm>
            <a:off x="-322262" y="279400"/>
            <a:ext cx="1185862" cy="587375"/>
          </a:xfrm>
          <a:custGeom>
            <a:avLst/>
            <a:gdLst>
              <a:gd name="txL" fmla="*/ 0 w 1187356"/>
              <a:gd name="txT" fmla="*/ 0 h 586855"/>
              <a:gd name="txR" fmla="*/ 1187356 w 1187356"/>
              <a:gd name="txB" fmla="*/ 586855 h 586855"/>
            </a:gdLst>
            <a:ahLst/>
            <a:cxnLst>
              <a:cxn ang="0">
                <a:pos x="0" y="0"/>
              </a:cxn>
              <a:cxn ang="0">
                <a:pos x="976408" y="0"/>
              </a:cxn>
              <a:cxn ang="0">
                <a:pos x="976408" y="8297"/>
              </a:cxn>
              <a:cxn ang="0">
                <a:pos x="1020648" y="23060"/>
              </a:cxn>
              <a:cxn ang="0">
                <a:pos x="1187356" y="293428"/>
              </a:cxn>
              <a:cxn ang="0">
                <a:pos x="1020648" y="563796"/>
              </a:cxn>
              <a:cxn ang="0">
                <a:pos x="976408" y="578559"/>
              </a:cxn>
              <a:cxn ang="0">
                <a:pos x="976408" y="586854"/>
              </a:cxn>
              <a:cxn ang="0">
                <a:pos x="914410" y="586854"/>
              </a:cxn>
              <a:cxn ang="0">
                <a:pos x="914401" y="586855"/>
              </a:cxn>
              <a:cxn ang="0">
                <a:pos x="914392" y="586854"/>
              </a:cxn>
              <a:cxn ang="0">
                <a:pos x="0" y="586854"/>
              </a:cxn>
            </a:cxnLst>
            <a:rect l="txL" t="txT" r="txR" b="txB"/>
            <a:pathLst>
              <a:path w="1187356" h="586855">
                <a:moveTo>
                  <a:pt x="0" y="0"/>
                </a:moveTo>
                <a:lnTo>
                  <a:pt x="976408" y="0"/>
                </a:lnTo>
                <a:lnTo>
                  <a:pt x="976408" y="8297"/>
                </a:lnTo>
                <a:lnTo>
                  <a:pt x="1020648" y="23060"/>
                </a:lnTo>
                <a:cubicBezTo>
                  <a:pt x="1118615" y="67605"/>
                  <a:pt x="1187356" y="171887"/>
                  <a:pt x="1187356" y="293428"/>
                </a:cubicBezTo>
                <a:cubicBezTo>
                  <a:pt x="1187356" y="414969"/>
                  <a:pt x="1118615" y="519251"/>
                  <a:pt x="1020648" y="563796"/>
                </a:cubicBezTo>
                <a:lnTo>
                  <a:pt x="976408" y="578559"/>
                </a:lnTo>
                <a:lnTo>
                  <a:pt x="976408" y="586854"/>
                </a:lnTo>
                <a:lnTo>
                  <a:pt x="914410" y="586854"/>
                </a:lnTo>
                <a:lnTo>
                  <a:pt x="914401" y="586855"/>
                </a:lnTo>
                <a:lnTo>
                  <a:pt x="914392" y="586854"/>
                </a:lnTo>
                <a:lnTo>
                  <a:pt x="0" y="586854"/>
                </a:lnTo>
                <a:close/>
              </a:path>
            </a:pathLst>
          </a:custGeom>
          <a:solidFill>
            <a:srgbClr val="0089F0"/>
          </a:solidFill>
          <a:ln w="9525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4346" name="文本框 12"/>
          <p:cNvSpPr/>
          <p:nvPr/>
        </p:nvSpPr>
        <p:spPr>
          <a:xfrm>
            <a:off x="7937500" y="3629025"/>
            <a:ext cx="4100513" cy="18446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just">
              <a:lnSpc>
                <a:spcPct val="12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大家十分谨慎，你必须下功夫赢得他们的信任。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4349" name="直接连接符 15"/>
          <p:cNvSpPr/>
          <p:nvPr/>
        </p:nvSpPr>
        <p:spPr>
          <a:xfrm>
            <a:off x="8637588" y="3524250"/>
            <a:ext cx="3276600" cy="0"/>
          </a:xfrm>
          <a:prstGeom prst="line">
            <a:avLst/>
          </a:prstGeom>
          <a:ln w="635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50" name="矩形 1"/>
          <p:cNvSpPr/>
          <p:nvPr/>
        </p:nvSpPr>
        <p:spPr>
          <a:xfrm>
            <a:off x="8569325" y="2984500"/>
            <a:ext cx="3435350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绝非来自正式职权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圆角矩形 1"/>
          <p:cNvSpPr/>
          <p:nvPr>
            <p:custDataLst>
              <p:tags r:id="rId1"/>
            </p:custDataLst>
          </p:nvPr>
        </p:nvSpPr>
        <p:spPr>
          <a:xfrm>
            <a:off x="2472055" y="2388870"/>
            <a:ext cx="6419215" cy="86042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4000" tIns="45720" rIns="91440" bIns="45720" numCol="1" spcCol="0" rtlCol="0" fromWordArt="0" anchor="ctr" anchorCtr="0" forceAA="0" compatLnSpc="1">
            <a:normAutofit lnSpcReduction="20000"/>
          </a:bodyPr>
          <a:p>
            <a:r>
              <a:rPr lang="en-US" altLang="da-DK">
                <a:solidFill>
                  <a:srgbClr val="5F5F5F"/>
                </a:solidFill>
              </a:rPr>
              <a:t> </a:t>
            </a:r>
            <a:r>
              <a:rPr>
                <a:solidFill>
                  <a:srgbClr val="5F5F5F"/>
                </a:solidFill>
              </a:rPr>
              <a:t>单精度浮点型    8位精度(4字节)     m总个数，d小数位</a:t>
            </a:r>
            <a:endParaRPr>
              <a:solidFill>
                <a:srgbClr val="5F5F5F"/>
              </a:solidFill>
            </a:endParaRPr>
          </a:p>
        </p:txBody>
      </p:sp>
      <p:sp>
        <p:nvSpPr>
          <p:cNvPr id="9" name="椭圆 8"/>
          <p:cNvSpPr/>
          <p:nvPr>
            <p:custDataLst>
              <p:tags r:id="rId2"/>
            </p:custDataLst>
          </p:nvPr>
        </p:nvSpPr>
        <p:spPr>
          <a:xfrm>
            <a:off x="1614805" y="2097405"/>
            <a:ext cx="1396365" cy="139636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p>
            <a:pPr algn="ctr"/>
            <a:endParaRPr lang="zh-CN" altLang="en-US"/>
          </a:p>
        </p:txBody>
      </p:sp>
      <p:sp>
        <p:nvSpPr>
          <p:cNvPr id="10" name="椭圆 9"/>
          <p:cNvSpPr/>
          <p:nvPr>
            <p:custDataLst>
              <p:tags r:id="rId3"/>
            </p:custDataLst>
          </p:nvPr>
        </p:nvSpPr>
        <p:spPr>
          <a:xfrm>
            <a:off x="1734820" y="2217420"/>
            <a:ext cx="1155700" cy="11557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rmAutofit lnSpcReduction="10000"/>
          </a:bodyPr>
          <a:p>
            <a:pPr algn="ctr"/>
            <a:r>
              <a:rPr lang="en-US" altLang="zh-CN" sz="28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float</a:t>
            </a:r>
            <a:endParaRPr lang="en-US" altLang="zh-CN" sz="280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algn="ctr"/>
            <a:r>
              <a:rPr lang="en-US" altLang="zh-CN" sz="28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(m,d)</a:t>
            </a:r>
            <a:endParaRPr lang="en-US" altLang="zh-CN" sz="28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圆角矩形 23"/>
          <p:cNvSpPr/>
          <p:nvPr>
            <p:custDataLst>
              <p:tags r:id="rId4"/>
            </p:custDataLst>
          </p:nvPr>
        </p:nvSpPr>
        <p:spPr>
          <a:xfrm flipH="1">
            <a:off x="3473450" y="4556760"/>
            <a:ext cx="6247765" cy="850265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504000" bIns="45720" numCol="1" spcCol="0" rtlCol="0" fromWordArt="0" anchor="ctr" anchorCtr="0" forceAA="0" compatLnSpc="1">
            <a:normAutofit lnSpcReduction="20000"/>
          </a:bodyPr>
          <a:p>
            <a:pPr algn="r"/>
            <a:r>
              <a:rPr>
                <a:solidFill>
                  <a:srgbClr val="5F5F5F"/>
                </a:solidFill>
              </a:rPr>
              <a:t>双精度浮点型    16位精度(8字节)    m总个数，d小数位</a:t>
            </a:r>
            <a:endParaRPr>
              <a:solidFill>
                <a:srgbClr val="5F5F5F"/>
              </a:solidFill>
            </a:endParaRPr>
          </a:p>
        </p:txBody>
      </p:sp>
      <p:grpSp>
        <p:nvGrpSpPr>
          <p:cNvPr id="25" name="组合 24"/>
          <p:cNvGrpSpPr/>
          <p:nvPr>
            <p:custDataLst>
              <p:tags r:id="rId5"/>
            </p:custDataLst>
          </p:nvPr>
        </p:nvGrpSpPr>
        <p:grpSpPr>
          <a:xfrm rot="0" flipH="1">
            <a:off x="9182100" y="4265295"/>
            <a:ext cx="1396365" cy="1396365"/>
            <a:chOff x="2298700" y="1024341"/>
            <a:chExt cx="1365096" cy="1365096"/>
          </a:xfrm>
        </p:grpSpPr>
        <p:sp>
          <p:nvSpPr>
            <p:cNvPr id="26" name="椭圆 25"/>
            <p:cNvSpPr/>
            <p:nvPr>
              <p:custDataLst>
                <p:tags r:id="rId6"/>
              </p:custDataLst>
            </p:nvPr>
          </p:nvSpPr>
          <p:spPr>
            <a:xfrm>
              <a:off x="2298700" y="1024341"/>
              <a:ext cx="1365096" cy="13650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5400000" algn="t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>
              <p:custDataLst>
                <p:tags r:id="rId7"/>
              </p:custDataLst>
            </p:nvPr>
          </p:nvSpPr>
          <p:spPr>
            <a:xfrm>
              <a:off x="2416238" y="1141879"/>
              <a:ext cx="1130020" cy="1130020"/>
            </a:xfrm>
            <a:prstGeom prst="ellipse">
              <a:avLst/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rmAutofit lnSpcReduction="20000"/>
            </a:bodyPr>
            <a:p>
              <a:pPr algn="ctr"/>
              <a:r>
                <a:rPr lang="en-US" altLang="zh-CN" sz="2000">
                  <a:solidFill>
                    <a:srgbClr val="FFFFFF"/>
                  </a:solidFill>
                  <a:latin typeface="Arial" panose="020B0604020202020204" pitchFamily="34" charset="0"/>
                  <a:ea typeface="+mn-ea"/>
                  <a:cs typeface="+mn-ea"/>
                </a:rPr>
                <a:t>double</a:t>
              </a:r>
              <a:r>
                <a:rPr lang="zh-CN" altLang="en-US" sz="2000">
                  <a:solidFill>
                    <a:srgbClr val="FFFFFF"/>
                  </a:solidFill>
                  <a:latin typeface="Arial" panose="020B0604020202020204" pitchFamily="34" charset="0"/>
                  <a:ea typeface="+mn-ea"/>
                  <a:cs typeface="+mn-ea"/>
                </a:rPr>
                <a:t>（</a:t>
              </a:r>
              <a:r>
                <a:rPr lang="en-US" altLang="zh-CN" sz="2000">
                  <a:solidFill>
                    <a:srgbClr val="FFFFFF"/>
                  </a:solidFill>
                  <a:latin typeface="Arial" panose="020B0604020202020204" pitchFamily="34" charset="0"/>
                  <a:ea typeface="+mn-ea"/>
                  <a:cs typeface="+mn-ea"/>
                </a:rPr>
                <a:t>m,d</a:t>
              </a:r>
              <a:r>
                <a:rPr lang="zh-CN" altLang="en-US" sz="2000">
                  <a:solidFill>
                    <a:srgbClr val="FFFFFF"/>
                  </a:solidFill>
                  <a:latin typeface="Arial" panose="020B0604020202020204" pitchFamily="34" charset="0"/>
                  <a:ea typeface="+mn-ea"/>
                  <a:cs typeface="+mn-ea"/>
                </a:rPr>
                <a:t>）</a:t>
              </a:r>
              <a:endParaRPr lang="zh-CN" altLang="en-US" sz="20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文本框 3"/>
          <p:cNvSpPr/>
          <p:nvPr/>
        </p:nvSpPr>
        <p:spPr>
          <a:xfrm>
            <a:off x="795338" y="219075"/>
            <a:ext cx="1221105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4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类型</a:t>
            </a:r>
            <a:r>
              <a:rPr lang="en-US" altLang="zh-CN" sz="4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</a:t>
            </a:r>
            <a:r>
              <a:rPr lang="zh-CN" altLang="en-US" sz="4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：定点型</a:t>
            </a:r>
            <a:endParaRPr lang="zh-CN" altLang="en-US" sz="4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6387" name="任意多边形 4"/>
          <p:cNvSpPr/>
          <p:nvPr/>
        </p:nvSpPr>
        <p:spPr>
          <a:xfrm>
            <a:off x="-322262" y="279400"/>
            <a:ext cx="1185862" cy="587375"/>
          </a:xfrm>
          <a:custGeom>
            <a:avLst/>
            <a:gdLst>
              <a:gd name="txL" fmla="*/ 0 w 1187356"/>
              <a:gd name="txT" fmla="*/ 0 h 586855"/>
              <a:gd name="txR" fmla="*/ 1187356 w 1187356"/>
              <a:gd name="txB" fmla="*/ 586855 h 586855"/>
            </a:gdLst>
            <a:ahLst/>
            <a:cxnLst>
              <a:cxn ang="0">
                <a:pos x="0" y="0"/>
              </a:cxn>
              <a:cxn ang="0">
                <a:pos x="976408" y="0"/>
              </a:cxn>
              <a:cxn ang="0">
                <a:pos x="976408" y="8297"/>
              </a:cxn>
              <a:cxn ang="0">
                <a:pos x="1020648" y="23060"/>
              </a:cxn>
              <a:cxn ang="0">
                <a:pos x="1187356" y="293428"/>
              </a:cxn>
              <a:cxn ang="0">
                <a:pos x="1020648" y="563796"/>
              </a:cxn>
              <a:cxn ang="0">
                <a:pos x="976408" y="578559"/>
              </a:cxn>
              <a:cxn ang="0">
                <a:pos x="976408" y="586854"/>
              </a:cxn>
              <a:cxn ang="0">
                <a:pos x="914410" y="586854"/>
              </a:cxn>
              <a:cxn ang="0">
                <a:pos x="914401" y="586855"/>
              </a:cxn>
              <a:cxn ang="0">
                <a:pos x="914392" y="586854"/>
              </a:cxn>
              <a:cxn ang="0">
                <a:pos x="0" y="586854"/>
              </a:cxn>
            </a:cxnLst>
            <a:rect l="txL" t="txT" r="txR" b="txB"/>
            <a:pathLst>
              <a:path w="1187356" h="586855">
                <a:moveTo>
                  <a:pt x="0" y="0"/>
                </a:moveTo>
                <a:lnTo>
                  <a:pt x="976408" y="0"/>
                </a:lnTo>
                <a:lnTo>
                  <a:pt x="976408" y="8297"/>
                </a:lnTo>
                <a:lnTo>
                  <a:pt x="1020648" y="23060"/>
                </a:lnTo>
                <a:cubicBezTo>
                  <a:pt x="1118615" y="67605"/>
                  <a:pt x="1187356" y="171887"/>
                  <a:pt x="1187356" y="293428"/>
                </a:cubicBezTo>
                <a:cubicBezTo>
                  <a:pt x="1187356" y="414969"/>
                  <a:pt x="1118615" y="519251"/>
                  <a:pt x="1020648" y="563796"/>
                </a:cubicBezTo>
                <a:lnTo>
                  <a:pt x="976408" y="578559"/>
                </a:lnTo>
                <a:lnTo>
                  <a:pt x="976408" y="586854"/>
                </a:lnTo>
                <a:lnTo>
                  <a:pt x="914410" y="586854"/>
                </a:lnTo>
                <a:lnTo>
                  <a:pt x="914401" y="586855"/>
                </a:lnTo>
                <a:lnTo>
                  <a:pt x="914392" y="586854"/>
                </a:lnTo>
                <a:lnTo>
                  <a:pt x="0" y="586854"/>
                </a:lnTo>
                <a:close/>
              </a:path>
            </a:pathLst>
          </a:custGeom>
          <a:solidFill>
            <a:srgbClr val="0089F0"/>
          </a:solidFill>
          <a:ln w="9525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16388" name="组合 16387"/>
          <p:cNvGrpSpPr/>
          <p:nvPr/>
        </p:nvGrpSpPr>
        <p:grpSpPr>
          <a:xfrm>
            <a:off x="863283" y="1788795"/>
            <a:ext cx="5872480" cy="720725"/>
            <a:chOff x="0" y="0"/>
            <a:chExt cx="5872991" cy="721534"/>
          </a:xfrm>
        </p:grpSpPr>
        <p:sp>
          <p:nvSpPr>
            <p:cNvPr id="16389" name="直角三角形 6"/>
            <p:cNvSpPr/>
            <p:nvPr/>
          </p:nvSpPr>
          <p:spPr>
            <a:xfrm flipV="1">
              <a:off x="5018389" y="494342"/>
              <a:ext cx="627797" cy="227192"/>
            </a:xfrm>
            <a:prstGeom prst="rtTriangle">
              <a:avLst/>
            </a:prstGeom>
            <a:solidFill>
              <a:srgbClr val="A5A5A5"/>
            </a:solidFill>
            <a:ln w="9525">
              <a:noFill/>
            </a:ln>
          </p:spPr>
          <p:txBody>
            <a:bodyPr anchor="ctr"/>
            <a:p>
              <a:pPr algn="ctr"/>
              <a:endParaRPr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16390" name="矩形 7"/>
            <p:cNvSpPr/>
            <p:nvPr/>
          </p:nvSpPr>
          <p:spPr>
            <a:xfrm>
              <a:off x="1" y="0"/>
              <a:ext cx="5632534" cy="506430"/>
            </a:xfrm>
            <a:prstGeom prst="rect">
              <a:avLst/>
            </a:prstGeom>
            <a:solidFill>
              <a:srgbClr val="D8D8D8"/>
            </a:solidFill>
            <a:ln w="9525">
              <a:noFill/>
            </a:ln>
          </p:spPr>
          <p:txBody>
            <a:bodyPr anchor="ctr"/>
            <a:p>
              <a:pPr algn="ctr"/>
              <a:endParaRPr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16391" name="矩形 8"/>
            <p:cNvSpPr/>
            <p:nvPr/>
          </p:nvSpPr>
          <p:spPr>
            <a:xfrm>
              <a:off x="0" y="18109"/>
              <a:ext cx="5872991" cy="5225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l"/>
              <a:r>
                <a:rPr lang="zh-CN" altLang="en-US" sz="2800" dirty="0">
                  <a:solidFill>
                    <a:srgbClr val="0089F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浮点型在数据库中存放的是近似值。</a:t>
              </a:r>
              <a:endParaRPr lang="zh-CN" altLang="en-US" sz="2800" dirty="0">
                <a:solidFill>
                  <a:srgbClr val="0089F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grpSp>
        <p:nvGrpSpPr>
          <p:cNvPr id="16399" name="组合 16398"/>
          <p:cNvGrpSpPr/>
          <p:nvPr/>
        </p:nvGrpSpPr>
        <p:grpSpPr>
          <a:xfrm>
            <a:off x="863283" y="3446839"/>
            <a:ext cx="5669280" cy="784166"/>
            <a:chOff x="0" y="142405"/>
            <a:chExt cx="5667070" cy="784751"/>
          </a:xfrm>
        </p:grpSpPr>
        <p:sp>
          <p:nvSpPr>
            <p:cNvPr id="16400" name="矩形 18"/>
            <p:cNvSpPr/>
            <p:nvPr/>
          </p:nvSpPr>
          <p:spPr>
            <a:xfrm>
              <a:off x="635" y="143040"/>
              <a:ext cx="5347155" cy="478512"/>
            </a:xfrm>
            <a:prstGeom prst="rect">
              <a:avLst/>
            </a:prstGeom>
            <a:solidFill>
              <a:srgbClr val="D8D8D8"/>
            </a:solidFill>
            <a:ln w="9525">
              <a:noFill/>
            </a:ln>
          </p:spPr>
          <p:txBody>
            <a:bodyPr anchor="ctr"/>
            <a:p>
              <a:pPr algn="ctr"/>
              <a:endParaRPr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16401" name="直角三角形 19"/>
            <p:cNvSpPr/>
            <p:nvPr/>
          </p:nvSpPr>
          <p:spPr>
            <a:xfrm flipV="1">
              <a:off x="4720548" y="602748"/>
              <a:ext cx="627797" cy="324408"/>
            </a:xfrm>
            <a:prstGeom prst="rtTriangle">
              <a:avLst/>
            </a:prstGeom>
            <a:solidFill>
              <a:srgbClr val="A5A5A5"/>
            </a:solidFill>
            <a:ln w="9525">
              <a:noFill/>
            </a:ln>
          </p:spPr>
          <p:txBody>
            <a:bodyPr anchor="ctr"/>
            <a:p>
              <a:pPr algn="ctr"/>
              <a:endParaRPr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16402" name="矩形 20"/>
            <p:cNvSpPr/>
            <p:nvPr/>
          </p:nvSpPr>
          <p:spPr>
            <a:xfrm>
              <a:off x="0" y="142405"/>
              <a:ext cx="5667070" cy="4607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l"/>
              <a:r>
                <a:rPr lang="zh-CN" altLang="en-US" sz="2400" dirty="0">
                  <a:solidFill>
                    <a:srgbClr val="0089F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而定点类型在数据库中存放的是精确值。</a:t>
              </a:r>
              <a:endParaRPr lang="zh-CN" altLang="en-US" sz="2400" dirty="0">
                <a:solidFill>
                  <a:srgbClr val="0089F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64235" y="4836160"/>
            <a:ext cx="6383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>
                <a:solidFill>
                  <a:srgbClr val="0089F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decimal(m,d) 参数m&lt;65 是总个数，d&lt;30且 d&lt;m 是小数位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文本框 3"/>
          <p:cNvSpPr/>
          <p:nvPr/>
        </p:nvSpPr>
        <p:spPr>
          <a:xfrm>
            <a:off x="795338" y="219075"/>
            <a:ext cx="7745412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4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类型</a:t>
            </a:r>
            <a:r>
              <a:rPr lang="en-US" altLang="zh-CN" sz="4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4</a:t>
            </a:r>
            <a:r>
              <a:rPr lang="zh-CN" altLang="en-US" sz="4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：字符串</a:t>
            </a:r>
            <a:endParaRPr lang="zh-CN" altLang="en-US" sz="4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4339" name="任意多边形 4"/>
          <p:cNvSpPr/>
          <p:nvPr/>
        </p:nvSpPr>
        <p:spPr>
          <a:xfrm>
            <a:off x="-322262" y="279400"/>
            <a:ext cx="1185862" cy="587375"/>
          </a:xfrm>
          <a:custGeom>
            <a:avLst/>
            <a:gdLst>
              <a:gd name="txL" fmla="*/ 0 w 1187356"/>
              <a:gd name="txT" fmla="*/ 0 h 586855"/>
              <a:gd name="txR" fmla="*/ 1187356 w 1187356"/>
              <a:gd name="txB" fmla="*/ 586855 h 586855"/>
            </a:gdLst>
            <a:ahLst/>
            <a:cxnLst>
              <a:cxn ang="0">
                <a:pos x="0" y="0"/>
              </a:cxn>
              <a:cxn ang="0">
                <a:pos x="976408" y="0"/>
              </a:cxn>
              <a:cxn ang="0">
                <a:pos x="976408" y="8297"/>
              </a:cxn>
              <a:cxn ang="0">
                <a:pos x="1020648" y="23060"/>
              </a:cxn>
              <a:cxn ang="0">
                <a:pos x="1187356" y="293428"/>
              </a:cxn>
              <a:cxn ang="0">
                <a:pos x="1020648" y="563796"/>
              </a:cxn>
              <a:cxn ang="0">
                <a:pos x="976408" y="578559"/>
              </a:cxn>
              <a:cxn ang="0">
                <a:pos x="976408" y="586854"/>
              </a:cxn>
              <a:cxn ang="0">
                <a:pos x="914410" y="586854"/>
              </a:cxn>
              <a:cxn ang="0">
                <a:pos x="914401" y="586855"/>
              </a:cxn>
              <a:cxn ang="0">
                <a:pos x="914392" y="586854"/>
              </a:cxn>
              <a:cxn ang="0">
                <a:pos x="0" y="586854"/>
              </a:cxn>
            </a:cxnLst>
            <a:rect l="txL" t="txT" r="txR" b="txB"/>
            <a:pathLst>
              <a:path w="1187356" h="586855">
                <a:moveTo>
                  <a:pt x="0" y="0"/>
                </a:moveTo>
                <a:lnTo>
                  <a:pt x="976408" y="0"/>
                </a:lnTo>
                <a:lnTo>
                  <a:pt x="976408" y="8297"/>
                </a:lnTo>
                <a:lnTo>
                  <a:pt x="1020648" y="23060"/>
                </a:lnTo>
                <a:cubicBezTo>
                  <a:pt x="1118615" y="67605"/>
                  <a:pt x="1187356" y="171887"/>
                  <a:pt x="1187356" y="293428"/>
                </a:cubicBezTo>
                <a:cubicBezTo>
                  <a:pt x="1187356" y="414969"/>
                  <a:pt x="1118615" y="519251"/>
                  <a:pt x="1020648" y="563796"/>
                </a:cubicBezTo>
                <a:lnTo>
                  <a:pt x="976408" y="578559"/>
                </a:lnTo>
                <a:lnTo>
                  <a:pt x="976408" y="586854"/>
                </a:lnTo>
                <a:lnTo>
                  <a:pt x="914410" y="586854"/>
                </a:lnTo>
                <a:lnTo>
                  <a:pt x="914401" y="586855"/>
                </a:lnTo>
                <a:lnTo>
                  <a:pt x="914392" y="586854"/>
                </a:lnTo>
                <a:lnTo>
                  <a:pt x="0" y="586854"/>
                </a:lnTo>
                <a:close/>
              </a:path>
            </a:pathLst>
          </a:custGeom>
          <a:solidFill>
            <a:srgbClr val="0089F0"/>
          </a:solidFill>
          <a:ln w="9525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4346" name="文本框 12"/>
          <p:cNvSpPr/>
          <p:nvPr/>
        </p:nvSpPr>
        <p:spPr>
          <a:xfrm>
            <a:off x="7937500" y="3629025"/>
            <a:ext cx="4100513" cy="18446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just">
              <a:lnSpc>
                <a:spcPct val="12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大家十分谨慎，你必须下功夫赢得他们的信任。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4349" name="直接连接符 15"/>
          <p:cNvSpPr/>
          <p:nvPr/>
        </p:nvSpPr>
        <p:spPr>
          <a:xfrm>
            <a:off x="8637588" y="3524250"/>
            <a:ext cx="3276600" cy="0"/>
          </a:xfrm>
          <a:prstGeom prst="line">
            <a:avLst/>
          </a:prstGeom>
          <a:ln w="635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50" name="矩形 1"/>
          <p:cNvSpPr/>
          <p:nvPr/>
        </p:nvSpPr>
        <p:spPr>
          <a:xfrm>
            <a:off x="8569325" y="2984500"/>
            <a:ext cx="3435350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绝非来自正式职权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圆角矩形 1"/>
          <p:cNvSpPr/>
          <p:nvPr>
            <p:custDataLst>
              <p:tags r:id="rId1"/>
            </p:custDataLst>
          </p:nvPr>
        </p:nvSpPr>
        <p:spPr>
          <a:xfrm>
            <a:off x="2453005" y="1322070"/>
            <a:ext cx="4742815" cy="677545"/>
          </a:xfrm>
          <a:prstGeom prst="roundRect">
            <a:avLst>
              <a:gd name="adj" fmla="val 50000"/>
            </a:avLst>
          </a:prstGeom>
          <a:solidFill>
            <a:srgbClr val="CEB966">
              <a:lumMod val="20000"/>
              <a:lumOff val="80000"/>
            </a:srgbClr>
          </a:solidFill>
          <a:ln>
            <a:noFill/>
          </a:ln>
          <a:effectLst>
            <a:glow rad="127000">
              <a:srgbClr val="CEB966"/>
            </a:glow>
            <a:outerShdw blurRad="50800" dist="38100" dir="2700000" algn="tl" rotWithShape="0">
              <a:srgbClr val="CEB966">
                <a:lumMod val="75000"/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96000" tIns="45720" rIns="91440" bIns="45720" numCol="1" spcCol="0" rtlCol="0" fromWordArt="0" anchor="ctr" anchorCtr="0" forceAA="0" compatLnSpc="1">
            <a:normAutofit fontScale="90000"/>
          </a:bodyPr>
          <a:p>
            <a:r>
              <a:rPr lang="en-US"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0000"/>
                </a:solidFill>
              </a:rPr>
              <a:t>固定长度，最多255个字符</a:t>
            </a:r>
            <a:r>
              <a:rPr lang="zh-CN">
                <a:solidFill>
                  <a:srgbClr val="000000"/>
                </a:solidFill>
              </a:rPr>
              <a:t>（后面空格补充）</a:t>
            </a:r>
            <a:endParaRPr lang="zh-CN">
              <a:solidFill>
                <a:srgbClr val="000000"/>
              </a:solidFill>
            </a:endParaRPr>
          </a:p>
        </p:txBody>
      </p:sp>
      <p:sp>
        <p:nvSpPr>
          <p:cNvPr id="9" name="椭圆 8"/>
          <p:cNvSpPr/>
          <p:nvPr>
            <p:custDataLst>
              <p:tags r:id="rId2"/>
            </p:custDataLst>
          </p:nvPr>
        </p:nvSpPr>
        <p:spPr>
          <a:xfrm>
            <a:off x="1893570" y="1179830"/>
            <a:ext cx="961390" cy="96139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glow rad="127000">
              <a:srgbClr val="FFFFFF"/>
            </a:glow>
            <a:outerShdw blurRad="50800" dist="38100" dir="5400000" algn="t" rotWithShape="0">
              <a:srgbClr val="FFFFFF">
                <a:lumMod val="75000"/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" name="椭圆 9"/>
          <p:cNvSpPr/>
          <p:nvPr>
            <p:custDataLst>
              <p:tags r:id="rId3"/>
            </p:custDataLst>
          </p:nvPr>
        </p:nvSpPr>
        <p:spPr>
          <a:xfrm>
            <a:off x="1976120" y="1263015"/>
            <a:ext cx="796290" cy="796290"/>
          </a:xfrm>
          <a:prstGeom prst="ellipse">
            <a:avLst/>
          </a:prstGeom>
          <a:noFill/>
          <a:ln>
            <a:solidFill>
              <a:srgbClr val="FFFF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rmAutofit fontScale="90000"/>
          </a:bodyPr>
          <a:p>
            <a:pPr algn="ctr"/>
            <a:r>
              <a:rPr lang="en-US" altLang="zh-CN" sz="28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char</a:t>
            </a:r>
            <a:endParaRPr lang="en-US" altLang="zh-CN" sz="28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圆角矩形 5"/>
          <p:cNvSpPr/>
          <p:nvPr>
            <p:custDataLst>
              <p:tags r:id="rId4"/>
            </p:custDataLst>
          </p:nvPr>
        </p:nvSpPr>
        <p:spPr>
          <a:xfrm>
            <a:off x="5557520" y="2209165"/>
            <a:ext cx="4742815" cy="677545"/>
          </a:xfrm>
          <a:prstGeom prst="roundRect">
            <a:avLst>
              <a:gd name="adj" fmla="val 50000"/>
            </a:avLst>
          </a:prstGeom>
          <a:solidFill>
            <a:srgbClr val="9CB084">
              <a:lumMod val="20000"/>
              <a:lumOff val="80000"/>
            </a:srgbClr>
          </a:solidFill>
          <a:ln>
            <a:noFill/>
          </a:ln>
          <a:effectLst>
            <a:glow rad="127000">
              <a:srgbClr val="CEB966"/>
            </a:glow>
            <a:outerShdw blurRad="50800" dist="38100" dir="2700000" algn="tl" rotWithShape="0">
              <a:srgbClr val="CEB966">
                <a:lumMod val="75000"/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96000" tIns="45720" rIns="91440" bIns="45720" numCol="1" spcCol="0" rtlCol="0" fromWordArt="0" anchor="ctr" anchorCtr="0" forceAA="0" compatLnSpc="1">
            <a:normAutofit/>
          </a:bodyPr>
          <a:p>
            <a:r>
              <a:rPr>
                <a:solidFill>
                  <a:srgbClr val="000000"/>
                </a:solidFill>
              </a:rPr>
              <a:t>可变长度，最多65535个字符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" name="椭圆 6"/>
          <p:cNvSpPr/>
          <p:nvPr>
            <p:custDataLst>
              <p:tags r:id="rId5"/>
            </p:custDataLst>
          </p:nvPr>
        </p:nvSpPr>
        <p:spPr>
          <a:xfrm>
            <a:off x="4998085" y="2066925"/>
            <a:ext cx="961390" cy="961390"/>
          </a:xfrm>
          <a:prstGeom prst="ellipse">
            <a:avLst/>
          </a:prstGeom>
          <a:solidFill>
            <a:srgbClr val="9CB084"/>
          </a:solidFill>
          <a:ln>
            <a:noFill/>
          </a:ln>
          <a:effectLst>
            <a:glow rad="127000">
              <a:srgbClr val="FFFFFF"/>
            </a:glow>
            <a:outerShdw blurRad="50800" dist="38100" dir="5400000" algn="t" rotWithShape="0">
              <a:srgbClr val="FFFFFF">
                <a:lumMod val="75000"/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" name="椭圆 7"/>
          <p:cNvSpPr/>
          <p:nvPr>
            <p:custDataLst>
              <p:tags r:id="rId6"/>
            </p:custDataLst>
          </p:nvPr>
        </p:nvSpPr>
        <p:spPr>
          <a:xfrm>
            <a:off x="5080635" y="2150110"/>
            <a:ext cx="796290" cy="796290"/>
          </a:xfrm>
          <a:prstGeom prst="ellipse">
            <a:avLst/>
          </a:prstGeom>
          <a:noFill/>
          <a:ln>
            <a:solidFill>
              <a:srgbClr val="FFFF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rmAutofit/>
          </a:bodyPr>
          <a:p>
            <a:pPr algn="ctr"/>
            <a:r>
              <a:rPr lang="en-US" altLang="zh-CN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varchar</a:t>
            </a:r>
            <a:endParaRPr lang="en-US" altLang="zh-CN" sz="14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圆角矩形 10"/>
          <p:cNvSpPr/>
          <p:nvPr>
            <p:custDataLst>
              <p:tags r:id="rId7"/>
            </p:custDataLst>
          </p:nvPr>
        </p:nvSpPr>
        <p:spPr>
          <a:xfrm>
            <a:off x="2453005" y="3096895"/>
            <a:ext cx="4742815" cy="677545"/>
          </a:xfrm>
          <a:prstGeom prst="roundRect">
            <a:avLst>
              <a:gd name="adj" fmla="val 50000"/>
            </a:avLst>
          </a:prstGeom>
          <a:solidFill>
            <a:srgbClr val="6BB1C9">
              <a:lumMod val="20000"/>
              <a:lumOff val="80000"/>
            </a:srgbClr>
          </a:solidFill>
          <a:ln>
            <a:noFill/>
          </a:ln>
          <a:effectLst>
            <a:glow rad="127000">
              <a:srgbClr val="CEB966"/>
            </a:glow>
            <a:outerShdw blurRad="50800" dist="38100" dir="2700000" algn="tl" rotWithShape="0">
              <a:srgbClr val="CEB966">
                <a:lumMod val="75000"/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96000" tIns="45720" rIns="91440" bIns="45720" numCol="1" spcCol="0" rtlCol="0" fromWordArt="0" anchor="ctr" anchorCtr="0" forceAA="0" compatLnSpc="1">
            <a:normAutofit/>
          </a:bodyPr>
          <a:p>
            <a:r>
              <a:rPr>
                <a:solidFill>
                  <a:srgbClr val="000000"/>
                </a:solidFill>
                <a:sym typeface="+mn-ea"/>
              </a:rPr>
              <a:t>可变长度，最多255个字符</a:t>
            </a:r>
            <a:endParaRPr>
              <a:solidFill>
                <a:srgbClr val="000000"/>
              </a:solidFill>
              <a:sym typeface="+mn-ea"/>
            </a:endParaRPr>
          </a:p>
        </p:txBody>
      </p:sp>
      <p:sp>
        <p:nvSpPr>
          <p:cNvPr id="12" name="椭圆 11"/>
          <p:cNvSpPr/>
          <p:nvPr>
            <p:custDataLst>
              <p:tags r:id="rId8"/>
            </p:custDataLst>
          </p:nvPr>
        </p:nvSpPr>
        <p:spPr>
          <a:xfrm>
            <a:off x="1893570" y="2954655"/>
            <a:ext cx="961390" cy="961390"/>
          </a:xfrm>
          <a:prstGeom prst="ellipse">
            <a:avLst/>
          </a:prstGeom>
          <a:solidFill>
            <a:srgbClr val="6BB1C9"/>
          </a:solidFill>
          <a:ln>
            <a:noFill/>
          </a:ln>
          <a:effectLst>
            <a:glow rad="127000">
              <a:srgbClr val="FFFFFF"/>
            </a:glow>
            <a:outerShdw blurRad="50800" dist="38100" dir="5400000" algn="t" rotWithShape="0">
              <a:srgbClr val="FFFFFF">
                <a:lumMod val="75000"/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椭圆 12"/>
          <p:cNvSpPr/>
          <p:nvPr>
            <p:custDataLst>
              <p:tags r:id="rId9"/>
            </p:custDataLst>
          </p:nvPr>
        </p:nvSpPr>
        <p:spPr>
          <a:xfrm>
            <a:off x="1976120" y="3037205"/>
            <a:ext cx="796290" cy="796290"/>
          </a:xfrm>
          <a:prstGeom prst="ellipse">
            <a:avLst/>
          </a:prstGeom>
          <a:noFill/>
          <a:ln>
            <a:solidFill>
              <a:srgbClr val="FFFF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rmAutofit/>
          </a:bodyPr>
          <a:p>
            <a:pPr algn="ctr"/>
            <a:r>
              <a:rPr lang="en-US" altLang="zh-CN" sz="1300">
                <a:solidFill>
                  <a:srgbClr val="FFFFFF"/>
                </a:solidFill>
                <a:latin typeface="Arial" panose="020B0604020202020204" pitchFamily="34" charset="0"/>
                <a:cs typeface="+mn-ea"/>
                <a:sym typeface="+mn-ea"/>
              </a:rPr>
              <a:t>tinytext</a:t>
            </a:r>
            <a:endParaRPr lang="en-US" altLang="zh-CN" sz="1300">
              <a:solidFill>
                <a:srgbClr val="FFFFFF"/>
              </a:solidFill>
              <a:latin typeface="Arial" panose="020B0604020202020204" pitchFamily="34" charset="0"/>
              <a:cs typeface="+mn-ea"/>
              <a:sym typeface="+mn-ea"/>
            </a:endParaRPr>
          </a:p>
        </p:txBody>
      </p:sp>
      <p:sp>
        <p:nvSpPr>
          <p:cNvPr id="14" name="圆角矩形 13"/>
          <p:cNvSpPr/>
          <p:nvPr>
            <p:custDataLst>
              <p:tags r:id="rId10"/>
            </p:custDataLst>
          </p:nvPr>
        </p:nvSpPr>
        <p:spPr>
          <a:xfrm>
            <a:off x="5557520" y="3983990"/>
            <a:ext cx="4742815" cy="677545"/>
          </a:xfrm>
          <a:prstGeom prst="roundRect">
            <a:avLst>
              <a:gd name="adj" fmla="val 50000"/>
            </a:avLst>
          </a:prstGeom>
          <a:solidFill>
            <a:srgbClr val="9CB084">
              <a:lumMod val="20000"/>
              <a:lumOff val="80000"/>
            </a:srgbClr>
          </a:solidFill>
          <a:ln>
            <a:noFill/>
          </a:ln>
          <a:effectLst>
            <a:glow rad="127000">
              <a:srgbClr val="CEB966"/>
            </a:glow>
            <a:outerShdw blurRad="50800" dist="38100" dir="2700000" algn="tl" rotWithShape="0">
              <a:srgbClr val="CEB966">
                <a:lumMod val="75000"/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96000" tIns="45720" rIns="91440" bIns="45720" numCol="1" spcCol="0" rtlCol="0" fromWordArt="0" anchor="ctr" anchorCtr="0" forceAA="0" compatLnSpc="1">
            <a:normAutofit/>
          </a:bodyPr>
          <a:p>
            <a:r>
              <a:rPr>
                <a:solidFill>
                  <a:srgbClr val="000000"/>
                </a:solidFill>
              </a:rPr>
              <a:t>可变长度，最多65535个字符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" name="椭圆 14"/>
          <p:cNvSpPr/>
          <p:nvPr>
            <p:custDataLst>
              <p:tags r:id="rId11"/>
            </p:custDataLst>
          </p:nvPr>
        </p:nvSpPr>
        <p:spPr>
          <a:xfrm>
            <a:off x="4998085" y="3841750"/>
            <a:ext cx="961390" cy="961390"/>
          </a:xfrm>
          <a:prstGeom prst="ellipse">
            <a:avLst/>
          </a:prstGeom>
          <a:solidFill>
            <a:srgbClr val="9CB084"/>
          </a:solidFill>
          <a:ln>
            <a:noFill/>
          </a:ln>
          <a:effectLst>
            <a:glow rad="127000">
              <a:srgbClr val="FFFFFF"/>
            </a:glow>
            <a:outerShdw blurRad="50800" dist="38100" dir="5400000" algn="t" rotWithShape="0">
              <a:srgbClr val="FFFFFF">
                <a:lumMod val="75000"/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" name="椭圆 15"/>
          <p:cNvSpPr/>
          <p:nvPr>
            <p:custDataLst>
              <p:tags r:id="rId12"/>
            </p:custDataLst>
          </p:nvPr>
        </p:nvSpPr>
        <p:spPr>
          <a:xfrm>
            <a:off x="5080635" y="3924300"/>
            <a:ext cx="796290" cy="796290"/>
          </a:xfrm>
          <a:prstGeom prst="ellipse">
            <a:avLst/>
          </a:prstGeom>
          <a:noFill/>
          <a:ln>
            <a:solidFill>
              <a:srgbClr val="FFFF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rmAutofit fontScale="90000"/>
          </a:bodyPr>
          <a:p>
            <a:pPr algn="ctr"/>
            <a:r>
              <a:rPr lang="en-US" altLang="zh-CN" sz="28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rPr>
              <a:t>text</a:t>
            </a:r>
            <a:endParaRPr lang="en-US" altLang="zh-CN" sz="2800">
              <a:solidFill>
                <a:srgbClr val="FFFFFF"/>
              </a:solidFill>
              <a:latin typeface="Arial" panose="020B0604020202020204" pitchFamily="34" charset="0"/>
              <a:ea typeface="+mn-ea"/>
              <a:cs typeface="+mn-ea"/>
            </a:endParaRPr>
          </a:p>
        </p:txBody>
      </p:sp>
      <p:sp>
        <p:nvSpPr>
          <p:cNvPr id="17" name="圆角矩形 16"/>
          <p:cNvSpPr/>
          <p:nvPr>
            <p:custDataLst>
              <p:tags r:id="rId13"/>
            </p:custDataLst>
          </p:nvPr>
        </p:nvSpPr>
        <p:spPr>
          <a:xfrm>
            <a:off x="2453005" y="4871085"/>
            <a:ext cx="4742815" cy="677545"/>
          </a:xfrm>
          <a:prstGeom prst="roundRect">
            <a:avLst>
              <a:gd name="adj" fmla="val 50000"/>
            </a:avLst>
          </a:prstGeom>
          <a:solidFill>
            <a:srgbClr val="CEB966">
              <a:lumMod val="20000"/>
              <a:lumOff val="80000"/>
            </a:srgbClr>
          </a:solidFill>
          <a:ln>
            <a:noFill/>
          </a:ln>
          <a:effectLst>
            <a:glow rad="127000">
              <a:srgbClr val="CEB966"/>
            </a:glow>
            <a:outerShdw blurRad="50800" dist="38100" dir="2700000" algn="tl" rotWithShape="0">
              <a:srgbClr val="CEB966">
                <a:lumMod val="75000"/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96000" tIns="45720" rIns="91440" bIns="45720" numCol="1" spcCol="0" rtlCol="0" fromWordArt="0" anchor="ctr" anchorCtr="0" forceAA="0" compatLnSpc="1">
            <a:normAutofit/>
          </a:bodyPr>
          <a:p>
            <a:r>
              <a:rPr lang="da-DK" altLang="zh-CN">
                <a:solidFill>
                  <a:srgbClr val="000000"/>
                </a:solidFill>
              </a:rPr>
              <a:t>可变长度，最多2的24次方-1个字符</a:t>
            </a:r>
            <a:endParaRPr lang="da-DK" altLang="zh-CN">
              <a:solidFill>
                <a:srgbClr val="000000"/>
              </a:solidFill>
            </a:endParaRPr>
          </a:p>
        </p:txBody>
      </p:sp>
      <p:sp>
        <p:nvSpPr>
          <p:cNvPr id="18" name="椭圆 17"/>
          <p:cNvSpPr/>
          <p:nvPr>
            <p:custDataLst>
              <p:tags r:id="rId14"/>
            </p:custDataLst>
          </p:nvPr>
        </p:nvSpPr>
        <p:spPr>
          <a:xfrm>
            <a:off x="1893570" y="4728845"/>
            <a:ext cx="961390" cy="961390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glow rad="127000">
              <a:srgbClr val="FFFFFF"/>
            </a:glow>
            <a:outerShdw blurRad="50800" dist="38100" dir="5400000" algn="t" rotWithShape="0">
              <a:srgbClr val="FFFFFF">
                <a:lumMod val="75000"/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" name="椭圆 18"/>
          <p:cNvSpPr/>
          <p:nvPr>
            <p:custDataLst>
              <p:tags r:id="rId15"/>
            </p:custDataLst>
          </p:nvPr>
        </p:nvSpPr>
        <p:spPr>
          <a:xfrm>
            <a:off x="1976120" y="4812030"/>
            <a:ext cx="796290" cy="796290"/>
          </a:xfrm>
          <a:prstGeom prst="ellipse">
            <a:avLst/>
          </a:prstGeom>
          <a:noFill/>
          <a:ln>
            <a:solidFill>
              <a:srgbClr val="FFFF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rmAutofit/>
          </a:bodyPr>
          <a:p>
            <a:pPr algn="ctr"/>
            <a:r>
              <a:rPr lang="en-US" altLang="zh-CN" sz="8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rPr>
              <a:t>mediumtext</a:t>
            </a:r>
            <a:endParaRPr lang="en-US" altLang="zh-CN" sz="800">
              <a:solidFill>
                <a:srgbClr val="FFFFFF"/>
              </a:solidFill>
              <a:latin typeface="Arial" panose="020B0604020202020204" pitchFamily="34" charset="0"/>
              <a:ea typeface="+mn-ea"/>
              <a:cs typeface="+mn-ea"/>
            </a:endParaRPr>
          </a:p>
        </p:txBody>
      </p:sp>
      <p:sp>
        <p:nvSpPr>
          <p:cNvPr id="29" name="圆角矩形 28"/>
          <p:cNvSpPr/>
          <p:nvPr>
            <p:custDataLst>
              <p:tags r:id="rId16"/>
            </p:custDataLst>
          </p:nvPr>
        </p:nvSpPr>
        <p:spPr>
          <a:xfrm>
            <a:off x="5557520" y="5758180"/>
            <a:ext cx="4742815" cy="677545"/>
          </a:xfrm>
          <a:prstGeom prst="roundRect">
            <a:avLst>
              <a:gd name="adj" fmla="val 50000"/>
            </a:avLst>
          </a:prstGeom>
          <a:solidFill>
            <a:srgbClr val="6BB1C9">
              <a:lumMod val="20000"/>
              <a:lumOff val="80000"/>
            </a:srgbClr>
          </a:solidFill>
          <a:ln>
            <a:noFill/>
          </a:ln>
          <a:effectLst>
            <a:glow rad="127000">
              <a:srgbClr val="CEB966"/>
            </a:glow>
            <a:outerShdw blurRad="50800" dist="38100" dir="2700000" algn="tl" rotWithShape="0">
              <a:srgbClr val="CEB966">
                <a:lumMod val="75000"/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96000" tIns="45720" rIns="91440" bIns="45720" numCol="1" spcCol="0" rtlCol="0" fromWordArt="0" anchor="ctr" anchorCtr="0" forceAA="0" compatLnSpc="1">
            <a:normAutofit/>
          </a:bodyPr>
          <a:p>
            <a:r>
              <a:rPr lang="da-DK" altLang="zh-CN">
                <a:solidFill>
                  <a:srgbClr val="000000"/>
                </a:solidFill>
              </a:rPr>
              <a:t>可变长度，最多2的32次方-1个字符</a:t>
            </a:r>
            <a:endParaRPr lang="da-DK" altLang="zh-CN">
              <a:solidFill>
                <a:srgbClr val="000000"/>
              </a:solidFill>
            </a:endParaRPr>
          </a:p>
        </p:txBody>
      </p:sp>
      <p:sp>
        <p:nvSpPr>
          <p:cNvPr id="31" name="椭圆 30"/>
          <p:cNvSpPr/>
          <p:nvPr>
            <p:custDataLst>
              <p:tags r:id="rId17"/>
            </p:custDataLst>
          </p:nvPr>
        </p:nvSpPr>
        <p:spPr>
          <a:xfrm>
            <a:off x="4998085" y="5616575"/>
            <a:ext cx="961390" cy="961390"/>
          </a:xfrm>
          <a:prstGeom prst="ellipse">
            <a:avLst/>
          </a:prstGeom>
          <a:solidFill>
            <a:srgbClr val="6BB1C9"/>
          </a:solidFill>
          <a:ln>
            <a:noFill/>
          </a:ln>
          <a:effectLst>
            <a:glow rad="127000">
              <a:srgbClr val="FFFFFF"/>
            </a:glow>
            <a:outerShdw blurRad="50800" dist="38100" dir="5400000" algn="t" rotWithShape="0">
              <a:srgbClr val="FFFFFF">
                <a:lumMod val="75000"/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2" name="椭圆 31"/>
          <p:cNvSpPr/>
          <p:nvPr>
            <p:custDataLst>
              <p:tags r:id="rId18"/>
            </p:custDataLst>
          </p:nvPr>
        </p:nvSpPr>
        <p:spPr>
          <a:xfrm>
            <a:off x="5080635" y="5699125"/>
            <a:ext cx="796290" cy="796290"/>
          </a:xfrm>
          <a:prstGeom prst="ellipse">
            <a:avLst/>
          </a:prstGeom>
          <a:noFill/>
          <a:ln>
            <a:solidFill>
              <a:srgbClr val="FFFF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rmAutofit/>
          </a:bodyPr>
          <a:p>
            <a:pPr algn="ctr"/>
            <a:r>
              <a:rPr lang="en-US" altLang="zh-CN" sz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rPr>
              <a:t>longtext</a:t>
            </a:r>
            <a:endParaRPr lang="en-US" altLang="zh-CN" sz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文本框 3"/>
          <p:cNvSpPr/>
          <p:nvPr/>
        </p:nvSpPr>
        <p:spPr>
          <a:xfrm>
            <a:off x="795338" y="219075"/>
            <a:ext cx="7745412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4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类型</a:t>
            </a:r>
            <a:r>
              <a:rPr lang="en-US" altLang="zh-CN" sz="4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5</a:t>
            </a:r>
            <a:r>
              <a:rPr lang="zh-CN" altLang="en-US" sz="4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：日期</a:t>
            </a:r>
            <a:endParaRPr lang="en-US" altLang="zh-CN" sz="4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4339" name="任意多边形 4"/>
          <p:cNvSpPr/>
          <p:nvPr/>
        </p:nvSpPr>
        <p:spPr>
          <a:xfrm>
            <a:off x="-322262" y="279400"/>
            <a:ext cx="1185862" cy="587375"/>
          </a:xfrm>
          <a:custGeom>
            <a:avLst/>
            <a:gdLst>
              <a:gd name="txL" fmla="*/ 0 w 1187356"/>
              <a:gd name="txT" fmla="*/ 0 h 586855"/>
              <a:gd name="txR" fmla="*/ 1187356 w 1187356"/>
              <a:gd name="txB" fmla="*/ 586855 h 586855"/>
            </a:gdLst>
            <a:ahLst/>
            <a:cxnLst>
              <a:cxn ang="0">
                <a:pos x="0" y="0"/>
              </a:cxn>
              <a:cxn ang="0">
                <a:pos x="976408" y="0"/>
              </a:cxn>
              <a:cxn ang="0">
                <a:pos x="976408" y="8297"/>
              </a:cxn>
              <a:cxn ang="0">
                <a:pos x="1020648" y="23060"/>
              </a:cxn>
              <a:cxn ang="0">
                <a:pos x="1187356" y="293428"/>
              </a:cxn>
              <a:cxn ang="0">
                <a:pos x="1020648" y="563796"/>
              </a:cxn>
              <a:cxn ang="0">
                <a:pos x="976408" y="578559"/>
              </a:cxn>
              <a:cxn ang="0">
                <a:pos x="976408" y="586854"/>
              </a:cxn>
              <a:cxn ang="0">
                <a:pos x="914410" y="586854"/>
              </a:cxn>
              <a:cxn ang="0">
                <a:pos x="914401" y="586855"/>
              </a:cxn>
              <a:cxn ang="0">
                <a:pos x="914392" y="586854"/>
              </a:cxn>
              <a:cxn ang="0">
                <a:pos x="0" y="586854"/>
              </a:cxn>
            </a:cxnLst>
            <a:rect l="txL" t="txT" r="txR" b="txB"/>
            <a:pathLst>
              <a:path w="1187356" h="586855">
                <a:moveTo>
                  <a:pt x="0" y="0"/>
                </a:moveTo>
                <a:lnTo>
                  <a:pt x="976408" y="0"/>
                </a:lnTo>
                <a:lnTo>
                  <a:pt x="976408" y="8297"/>
                </a:lnTo>
                <a:lnTo>
                  <a:pt x="1020648" y="23060"/>
                </a:lnTo>
                <a:cubicBezTo>
                  <a:pt x="1118615" y="67605"/>
                  <a:pt x="1187356" y="171887"/>
                  <a:pt x="1187356" y="293428"/>
                </a:cubicBezTo>
                <a:cubicBezTo>
                  <a:pt x="1187356" y="414969"/>
                  <a:pt x="1118615" y="519251"/>
                  <a:pt x="1020648" y="563796"/>
                </a:cubicBezTo>
                <a:lnTo>
                  <a:pt x="976408" y="578559"/>
                </a:lnTo>
                <a:lnTo>
                  <a:pt x="976408" y="586854"/>
                </a:lnTo>
                <a:lnTo>
                  <a:pt x="914410" y="586854"/>
                </a:lnTo>
                <a:lnTo>
                  <a:pt x="914401" y="586855"/>
                </a:lnTo>
                <a:lnTo>
                  <a:pt x="914392" y="586854"/>
                </a:lnTo>
                <a:lnTo>
                  <a:pt x="0" y="586854"/>
                </a:lnTo>
                <a:close/>
              </a:path>
            </a:pathLst>
          </a:custGeom>
          <a:solidFill>
            <a:srgbClr val="0089F0"/>
          </a:solidFill>
          <a:ln w="9525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4349" name="直接连接符 15"/>
          <p:cNvSpPr/>
          <p:nvPr/>
        </p:nvSpPr>
        <p:spPr>
          <a:xfrm>
            <a:off x="8637588" y="3524250"/>
            <a:ext cx="3276600" cy="0"/>
          </a:xfrm>
          <a:prstGeom prst="line">
            <a:avLst/>
          </a:prstGeom>
          <a:ln w="635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50" name="矩形 1"/>
          <p:cNvSpPr/>
          <p:nvPr/>
        </p:nvSpPr>
        <p:spPr>
          <a:xfrm>
            <a:off x="8569325" y="2984500"/>
            <a:ext cx="3435350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绝非来自正式职权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" name="圆角矩形 2"/>
          <p:cNvSpPr/>
          <p:nvPr>
            <p:custDataLst>
              <p:tags r:id="rId1"/>
            </p:custDataLst>
          </p:nvPr>
        </p:nvSpPr>
        <p:spPr>
          <a:xfrm>
            <a:off x="2115185" y="1715135"/>
            <a:ext cx="5313680" cy="821055"/>
          </a:xfrm>
          <a:prstGeom prst="roundRect">
            <a:avLst>
              <a:gd name="adj" fmla="val 50000"/>
            </a:avLst>
          </a:prstGeom>
          <a:solidFill>
            <a:srgbClr val="797B7E">
              <a:lumMod val="20000"/>
              <a:lumOff val="80000"/>
            </a:srgbClr>
          </a:solidFill>
          <a:ln>
            <a:noFill/>
          </a:ln>
          <a:effectLst>
            <a:glow rad="127000">
              <a:srgbClr val="797B7E"/>
            </a:glow>
            <a:outerShdw blurRad="50800" dist="38100" dir="2700000" algn="tl" rotWithShape="0">
              <a:srgbClr val="797B7E">
                <a:lumMod val="75000"/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8000" tIns="45720" rIns="91440" bIns="45720" numCol="1" spcCol="0" rtlCol="0" fromWordArt="0" anchor="ctr" anchorCtr="0" forceAA="0" compatLnSpc="1">
            <a:normAutofit/>
          </a:bodyPr>
          <a:p>
            <a:r>
              <a:rPr>
                <a:solidFill>
                  <a:srgbClr val="000000"/>
                </a:solidFill>
              </a:rPr>
              <a:t>日期 '2008-12-2'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" name="椭圆 3"/>
          <p:cNvSpPr/>
          <p:nvPr>
            <p:custDataLst>
              <p:tags r:id="rId2"/>
            </p:custDataLst>
          </p:nvPr>
        </p:nvSpPr>
        <p:spPr>
          <a:xfrm>
            <a:off x="1437005" y="1543050"/>
            <a:ext cx="1165225" cy="1165225"/>
          </a:xfrm>
          <a:prstGeom prst="ellipse">
            <a:avLst/>
          </a:prstGeom>
          <a:solidFill>
            <a:srgbClr val="797B7E"/>
          </a:solidFill>
          <a:ln>
            <a:noFill/>
          </a:ln>
          <a:effectLst>
            <a:glow rad="127000">
              <a:srgbClr val="FFFFFF"/>
            </a:glow>
            <a:outerShdw blurRad="50800" dist="38100" dir="5400000" algn="t" rotWithShape="0">
              <a:srgbClr val="FFFFFF">
                <a:lumMod val="75000"/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椭圆 4"/>
          <p:cNvSpPr/>
          <p:nvPr>
            <p:custDataLst>
              <p:tags r:id="rId3"/>
            </p:custDataLst>
          </p:nvPr>
        </p:nvSpPr>
        <p:spPr>
          <a:xfrm>
            <a:off x="1537970" y="1643380"/>
            <a:ext cx="964565" cy="964565"/>
          </a:xfrm>
          <a:prstGeom prst="ellipse">
            <a:avLst/>
          </a:prstGeom>
          <a:noFill/>
          <a:ln>
            <a:solidFill>
              <a:srgbClr val="FFFF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rmAutofit/>
          </a:bodyPr>
          <a:p>
            <a:pPr algn="ctr"/>
            <a:r>
              <a:rPr lang="en-US" altLang="zh-CN" sz="28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date</a:t>
            </a:r>
            <a:endParaRPr lang="en-US" altLang="zh-CN" sz="28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圆角矩形 23"/>
          <p:cNvSpPr/>
          <p:nvPr>
            <p:custDataLst>
              <p:tags r:id="rId4"/>
            </p:custDataLst>
          </p:nvPr>
        </p:nvSpPr>
        <p:spPr>
          <a:xfrm>
            <a:off x="5444490" y="2882265"/>
            <a:ext cx="5313680" cy="822960"/>
          </a:xfrm>
          <a:prstGeom prst="roundRect">
            <a:avLst>
              <a:gd name="adj" fmla="val 50000"/>
            </a:avLst>
          </a:prstGeom>
          <a:solidFill>
            <a:srgbClr val="F96A1B">
              <a:lumMod val="20000"/>
              <a:lumOff val="80000"/>
            </a:srgbClr>
          </a:solidFill>
          <a:ln>
            <a:noFill/>
          </a:ln>
          <a:effectLst>
            <a:glow rad="127000">
              <a:srgbClr val="797B7E"/>
            </a:glow>
            <a:outerShdw blurRad="50800" dist="38100" dir="2700000" algn="tl" rotWithShape="0">
              <a:srgbClr val="797B7E">
                <a:lumMod val="75000"/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8000" tIns="45720" rIns="91440" bIns="45720" numCol="1" spcCol="0" rtlCol="0" fromWordArt="0" anchor="ctr" anchorCtr="0" forceAA="0" compatLnSpc="1">
            <a:normAutofit/>
          </a:bodyPr>
          <a:p>
            <a:r>
              <a:rPr>
                <a:solidFill>
                  <a:srgbClr val="000000"/>
                </a:solidFill>
              </a:rPr>
              <a:t>时间 '12:25:36'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6" name="椭圆 25"/>
          <p:cNvSpPr/>
          <p:nvPr>
            <p:custDataLst>
              <p:tags r:id="rId5"/>
            </p:custDataLst>
          </p:nvPr>
        </p:nvSpPr>
        <p:spPr>
          <a:xfrm>
            <a:off x="4763770" y="2708910"/>
            <a:ext cx="1168400" cy="1168400"/>
          </a:xfrm>
          <a:prstGeom prst="ellipse">
            <a:avLst/>
          </a:prstGeom>
          <a:solidFill>
            <a:srgbClr val="F96A1B"/>
          </a:solidFill>
          <a:ln>
            <a:noFill/>
          </a:ln>
          <a:effectLst>
            <a:glow rad="127000">
              <a:srgbClr val="FFFFFF"/>
            </a:glow>
            <a:outerShdw blurRad="50800" dist="38100" dir="5400000" algn="t" rotWithShape="0">
              <a:srgbClr val="FFFFFF">
                <a:lumMod val="75000"/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7" name="椭圆 26"/>
          <p:cNvSpPr/>
          <p:nvPr>
            <p:custDataLst>
              <p:tags r:id="rId6"/>
            </p:custDataLst>
          </p:nvPr>
        </p:nvSpPr>
        <p:spPr>
          <a:xfrm>
            <a:off x="4864100" y="2809875"/>
            <a:ext cx="967105" cy="967105"/>
          </a:xfrm>
          <a:prstGeom prst="ellipse">
            <a:avLst/>
          </a:prstGeom>
          <a:noFill/>
          <a:ln>
            <a:solidFill>
              <a:srgbClr val="FFFF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rmAutofit/>
          </a:bodyPr>
          <a:p>
            <a:pPr algn="ctr"/>
            <a:r>
              <a:rPr lang="en-US" altLang="zh-CN" sz="28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time</a:t>
            </a:r>
            <a:endParaRPr lang="en-US" altLang="zh-CN" sz="28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圆角矩形 19"/>
          <p:cNvSpPr/>
          <p:nvPr>
            <p:custDataLst>
              <p:tags r:id="rId7"/>
            </p:custDataLst>
          </p:nvPr>
        </p:nvSpPr>
        <p:spPr>
          <a:xfrm>
            <a:off x="2115820" y="4103370"/>
            <a:ext cx="5313045" cy="822960"/>
          </a:xfrm>
          <a:prstGeom prst="roundRect">
            <a:avLst>
              <a:gd name="adj" fmla="val 50000"/>
            </a:avLst>
          </a:prstGeom>
          <a:solidFill>
            <a:srgbClr val="08A1D9">
              <a:lumMod val="20000"/>
              <a:lumOff val="80000"/>
            </a:srgbClr>
          </a:solidFill>
          <a:ln>
            <a:noFill/>
          </a:ln>
          <a:effectLst>
            <a:glow rad="127000">
              <a:srgbClr val="797B7E"/>
            </a:glow>
            <a:outerShdw blurRad="50800" dist="38100" dir="2700000" algn="tl" rotWithShape="0">
              <a:srgbClr val="797B7E">
                <a:lumMod val="75000"/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8000" tIns="45720" rIns="91440" bIns="45720" numCol="1" spcCol="0" rtlCol="0" fromWordArt="0" anchor="ctr" anchorCtr="0" forceAA="0" compatLnSpc="1">
            <a:normAutofit/>
          </a:bodyPr>
          <a:p>
            <a:r>
              <a:rPr>
                <a:solidFill>
                  <a:srgbClr val="000000"/>
                </a:solidFill>
                <a:sym typeface="+mn-ea"/>
              </a:rPr>
              <a:t>可变长度，最多255个字符</a:t>
            </a:r>
            <a:endParaRPr>
              <a:solidFill>
                <a:srgbClr val="000000"/>
              </a:solidFill>
              <a:sym typeface="+mn-ea"/>
            </a:endParaRPr>
          </a:p>
        </p:txBody>
      </p:sp>
      <p:sp>
        <p:nvSpPr>
          <p:cNvPr id="21" name="椭圆 20"/>
          <p:cNvSpPr/>
          <p:nvPr>
            <p:custDataLst>
              <p:tags r:id="rId8"/>
            </p:custDataLst>
          </p:nvPr>
        </p:nvSpPr>
        <p:spPr>
          <a:xfrm>
            <a:off x="1435100" y="3877945"/>
            <a:ext cx="1168400" cy="1168400"/>
          </a:xfrm>
          <a:prstGeom prst="ellipse">
            <a:avLst/>
          </a:prstGeom>
          <a:solidFill>
            <a:srgbClr val="08A1D9"/>
          </a:solidFill>
          <a:ln>
            <a:noFill/>
          </a:ln>
          <a:effectLst>
            <a:glow rad="127000">
              <a:srgbClr val="FFFFFF"/>
            </a:glow>
            <a:outerShdw blurRad="50800" dist="38100" dir="5400000" algn="t" rotWithShape="0">
              <a:srgbClr val="FFFFFF">
                <a:lumMod val="75000"/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2" name="椭圆 21"/>
          <p:cNvSpPr/>
          <p:nvPr>
            <p:custDataLst>
              <p:tags r:id="rId9"/>
            </p:custDataLst>
          </p:nvPr>
        </p:nvSpPr>
        <p:spPr>
          <a:xfrm>
            <a:off x="1536065" y="3978910"/>
            <a:ext cx="967105" cy="967105"/>
          </a:xfrm>
          <a:prstGeom prst="ellipse">
            <a:avLst/>
          </a:prstGeom>
          <a:noFill/>
          <a:ln>
            <a:solidFill>
              <a:srgbClr val="FFFF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rmAutofit/>
          </a:bodyPr>
          <a:p>
            <a:pPr algn="ctr"/>
            <a:r>
              <a:rPr lang="en-US" altLang="zh-CN" sz="1400">
                <a:solidFill>
                  <a:srgbClr val="FFFFFF">
                    <a:lumMod val="85000"/>
                    <a:lumOff val="15000"/>
                  </a:srgbClr>
                </a:solidFill>
                <a:latin typeface="Arial" panose="020B0604020202020204" pitchFamily="34" charset="0"/>
                <a:cs typeface="+mn-ea"/>
                <a:sym typeface="+mn-ea"/>
              </a:rPr>
              <a:t>datetime</a:t>
            </a:r>
            <a:endParaRPr lang="en-US" altLang="zh-CN" sz="1400">
              <a:solidFill>
                <a:srgbClr val="FFFFFF">
                  <a:lumMod val="85000"/>
                  <a:lumOff val="15000"/>
                </a:srgbClr>
              </a:solidFill>
              <a:latin typeface="Arial" panose="020B0604020202020204" pitchFamily="34" charset="0"/>
              <a:cs typeface="+mn-ea"/>
              <a:sym typeface="+mn-ea"/>
            </a:endParaRPr>
          </a:p>
        </p:txBody>
      </p:sp>
      <p:sp>
        <p:nvSpPr>
          <p:cNvPr id="23" name="圆角矩形 22"/>
          <p:cNvSpPr/>
          <p:nvPr>
            <p:custDataLst>
              <p:tags r:id="rId10"/>
            </p:custDataLst>
          </p:nvPr>
        </p:nvSpPr>
        <p:spPr>
          <a:xfrm>
            <a:off x="5445125" y="5272405"/>
            <a:ext cx="5313045" cy="822960"/>
          </a:xfrm>
          <a:prstGeom prst="roundRect">
            <a:avLst>
              <a:gd name="adj" fmla="val 50000"/>
            </a:avLst>
          </a:prstGeom>
          <a:solidFill>
            <a:srgbClr val="7C984A">
              <a:lumMod val="20000"/>
              <a:lumOff val="80000"/>
            </a:srgbClr>
          </a:solidFill>
          <a:ln>
            <a:noFill/>
          </a:ln>
          <a:effectLst>
            <a:glow rad="127000">
              <a:srgbClr val="797B7E"/>
            </a:glow>
            <a:outerShdw blurRad="50800" dist="38100" dir="2700000" algn="tl" rotWithShape="0">
              <a:srgbClr val="797B7E">
                <a:lumMod val="75000"/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8000" tIns="45720" rIns="91440" bIns="45720" numCol="1" spcCol="0" rtlCol="0" fromWordArt="0" anchor="ctr" anchorCtr="0" forceAA="0" compatLnSpc="1">
            <a:normAutofit/>
          </a:bodyPr>
          <a:p>
            <a:r>
              <a:rPr>
                <a:solidFill>
                  <a:srgbClr val="000000"/>
                </a:solidFill>
              </a:rPr>
              <a:t>自动存储记录修改时间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5" name="椭圆 24"/>
          <p:cNvSpPr/>
          <p:nvPr>
            <p:custDataLst>
              <p:tags r:id="rId11"/>
            </p:custDataLst>
          </p:nvPr>
        </p:nvSpPr>
        <p:spPr>
          <a:xfrm>
            <a:off x="4763770" y="5046980"/>
            <a:ext cx="1168400" cy="1168400"/>
          </a:xfrm>
          <a:prstGeom prst="ellipse">
            <a:avLst/>
          </a:prstGeom>
          <a:solidFill>
            <a:srgbClr val="7C984A"/>
          </a:solidFill>
          <a:ln>
            <a:noFill/>
          </a:ln>
          <a:effectLst>
            <a:glow rad="127000">
              <a:srgbClr val="FFFFFF"/>
            </a:glow>
            <a:outerShdw blurRad="50800" dist="38100" dir="5400000" algn="t" rotWithShape="0">
              <a:srgbClr val="FFFFFF">
                <a:lumMod val="75000"/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" name="椭圆 27"/>
          <p:cNvSpPr/>
          <p:nvPr>
            <p:custDataLst>
              <p:tags r:id="rId12"/>
            </p:custDataLst>
          </p:nvPr>
        </p:nvSpPr>
        <p:spPr>
          <a:xfrm>
            <a:off x="4864735" y="5147310"/>
            <a:ext cx="967105" cy="967105"/>
          </a:xfrm>
          <a:prstGeom prst="ellipse">
            <a:avLst/>
          </a:prstGeom>
          <a:noFill/>
          <a:ln>
            <a:solidFill>
              <a:srgbClr val="FFFF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rmAutofit/>
          </a:bodyPr>
          <a:p>
            <a:pPr algn="ctr"/>
            <a:r>
              <a:rPr lang="en-US" altLang="zh-CN" sz="10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rPr>
              <a:t>timestamp</a:t>
            </a:r>
            <a:endParaRPr lang="en-US" altLang="zh-CN" sz="1000">
              <a:solidFill>
                <a:srgbClr val="FFFFFF"/>
              </a:solidFill>
              <a:latin typeface="Arial" panose="020B0604020202020204" pitchFamily="34" charset="0"/>
              <a:ea typeface="+mn-ea"/>
              <a:cs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文本框 4"/>
          <p:cNvSpPr/>
          <p:nvPr/>
        </p:nvSpPr>
        <p:spPr>
          <a:xfrm>
            <a:off x="863600" y="219075"/>
            <a:ext cx="638175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altLang="zh-CN" sz="4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MySQL-</a:t>
            </a:r>
            <a:r>
              <a:rPr lang="zh-CN" altLang="en-US" sz="4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前言</a:t>
            </a:r>
            <a:endParaRPr lang="zh-CN" altLang="en-US" sz="4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099" name="单圆角矩形 9"/>
          <p:cNvSpPr/>
          <p:nvPr/>
        </p:nvSpPr>
        <p:spPr>
          <a:xfrm>
            <a:off x="1046163" y="1565275"/>
            <a:ext cx="9807575" cy="1938338"/>
          </a:xfrm>
          <a:custGeom>
            <a:avLst/>
            <a:gdLst>
              <a:gd name="txL" fmla="*/ 0 w 15445"/>
              <a:gd name="txT" fmla="*/ 0 h 3052"/>
              <a:gd name="txR" fmla="*/ 15445 w 15445"/>
              <a:gd name="txB" fmla="*/ 3052 h 3052"/>
            </a:gdLst>
            <a:ahLst/>
            <a:cxnLst/>
            <a:rect l="txL" t="txT" r="txR" b="txB"/>
            <a:pathLst>
              <a:path w="15445" h="3052">
                <a:moveTo>
                  <a:pt x="0" y="0"/>
                </a:moveTo>
                <a:lnTo>
                  <a:pt x="14936" y="0"/>
                </a:lnTo>
                <a:arcTo wR="508" hR="508" stAng="-5400000" swAng="5400000"/>
                <a:lnTo>
                  <a:pt x="15445" y="3052"/>
                </a:lnTo>
                <a:lnTo>
                  <a:pt x="0" y="3052"/>
                </a:lnTo>
                <a:close/>
              </a:path>
            </a:pathLst>
          </a:custGeom>
          <a:solidFill>
            <a:srgbClr val="0089F0"/>
          </a:solidFill>
          <a:ln w="9525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4100" name="组合 4099"/>
          <p:cNvGrpSpPr/>
          <p:nvPr/>
        </p:nvGrpSpPr>
        <p:grpSpPr>
          <a:xfrm rot="10800000">
            <a:off x="1046163" y="3619500"/>
            <a:ext cx="9807575" cy="2670175"/>
            <a:chOff x="0" y="0"/>
            <a:chExt cx="9807364" cy="2668676"/>
          </a:xfrm>
        </p:grpSpPr>
        <p:sp>
          <p:nvSpPr>
            <p:cNvPr id="4101" name="矩形 5"/>
            <p:cNvSpPr/>
            <p:nvPr/>
          </p:nvSpPr>
          <p:spPr>
            <a:xfrm>
              <a:off x="0" y="1"/>
              <a:ext cx="2161574" cy="2160000"/>
            </a:xfrm>
            <a:prstGeom prst="rect">
              <a:avLst/>
            </a:prstGeom>
            <a:solidFill>
              <a:srgbClr val="D8D8D8"/>
            </a:solidFill>
            <a:ln w="9525">
              <a:noFill/>
            </a:ln>
          </p:spPr>
          <p:txBody>
            <a:bodyPr anchor="ctr"/>
            <a:p>
              <a:pPr algn="ctr"/>
              <a:endParaRPr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4102" name="矩形 6"/>
            <p:cNvSpPr/>
            <p:nvPr/>
          </p:nvSpPr>
          <p:spPr>
            <a:xfrm>
              <a:off x="2548596" y="1"/>
              <a:ext cx="2161574" cy="2160000"/>
            </a:xfrm>
            <a:prstGeom prst="rect">
              <a:avLst/>
            </a:prstGeom>
            <a:solidFill>
              <a:srgbClr val="D8D8D8"/>
            </a:solidFill>
            <a:ln w="9525">
              <a:noFill/>
            </a:ln>
          </p:spPr>
          <p:txBody>
            <a:bodyPr anchor="ctr"/>
            <a:p>
              <a:pPr algn="ctr"/>
              <a:endParaRPr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4103" name="矩形 7"/>
            <p:cNvSpPr/>
            <p:nvPr/>
          </p:nvSpPr>
          <p:spPr>
            <a:xfrm>
              <a:off x="5097193" y="1"/>
              <a:ext cx="2161574" cy="2160000"/>
            </a:xfrm>
            <a:prstGeom prst="rect">
              <a:avLst/>
            </a:prstGeom>
            <a:solidFill>
              <a:srgbClr val="D8D8D8"/>
            </a:solidFill>
            <a:ln w="9525">
              <a:noFill/>
            </a:ln>
          </p:spPr>
          <p:txBody>
            <a:bodyPr anchor="ctr"/>
            <a:p>
              <a:pPr algn="ctr"/>
              <a:endParaRPr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4104" name="矩形 8"/>
            <p:cNvSpPr/>
            <p:nvPr/>
          </p:nvSpPr>
          <p:spPr>
            <a:xfrm>
              <a:off x="7645790" y="0"/>
              <a:ext cx="2161574" cy="2160000"/>
            </a:xfrm>
            <a:prstGeom prst="rect">
              <a:avLst/>
            </a:prstGeom>
            <a:solidFill>
              <a:srgbClr val="D8D8D8"/>
            </a:solidFill>
            <a:ln w="9525">
              <a:noFill/>
            </a:ln>
          </p:spPr>
          <p:txBody>
            <a:bodyPr anchor="ctr"/>
            <a:p>
              <a:pPr algn="ctr"/>
              <a:endParaRPr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4105" name="下箭头 10"/>
            <p:cNvSpPr/>
            <p:nvPr/>
          </p:nvSpPr>
          <p:spPr>
            <a:xfrm>
              <a:off x="341178" y="2158158"/>
              <a:ext cx="1326973" cy="510517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D8D8D8"/>
            </a:solidFill>
            <a:ln w="9525">
              <a:noFill/>
            </a:ln>
          </p:spPr>
          <p:txBody>
            <a:bodyPr anchor="ctr"/>
            <a:p>
              <a:pPr algn="ctr"/>
              <a:endParaRPr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4106" name="下箭头 11"/>
            <p:cNvSpPr/>
            <p:nvPr/>
          </p:nvSpPr>
          <p:spPr>
            <a:xfrm>
              <a:off x="2962110" y="2158159"/>
              <a:ext cx="1326973" cy="510517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D8D8D8"/>
            </a:solidFill>
            <a:ln w="9525">
              <a:noFill/>
            </a:ln>
          </p:spPr>
          <p:txBody>
            <a:bodyPr anchor="ctr"/>
            <a:p>
              <a:pPr algn="ctr"/>
              <a:endParaRPr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4107" name="下箭头 12"/>
            <p:cNvSpPr/>
            <p:nvPr/>
          </p:nvSpPr>
          <p:spPr>
            <a:xfrm>
              <a:off x="5484566" y="2158159"/>
              <a:ext cx="1326973" cy="510517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D8D8D8"/>
            </a:solidFill>
            <a:ln w="9525">
              <a:noFill/>
            </a:ln>
          </p:spPr>
          <p:txBody>
            <a:bodyPr anchor="ctr"/>
            <a:p>
              <a:pPr algn="ctr"/>
              <a:endParaRPr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4108" name="下箭头 13"/>
            <p:cNvSpPr/>
            <p:nvPr/>
          </p:nvSpPr>
          <p:spPr>
            <a:xfrm>
              <a:off x="8035158" y="2158159"/>
              <a:ext cx="1326973" cy="510517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D8D8D8"/>
            </a:solidFill>
            <a:ln w="9525">
              <a:noFill/>
            </a:ln>
          </p:spPr>
          <p:txBody>
            <a:bodyPr anchor="ctr"/>
            <a:p>
              <a:pPr algn="ctr"/>
              <a:endParaRPr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sp>
        <p:nvSpPr>
          <p:cNvPr id="4109" name="矩形 15"/>
          <p:cNvSpPr/>
          <p:nvPr/>
        </p:nvSpPr>
        <p:spPr>
          <a:xfrm>
            <a:off x="1682750" y="4414838"/>
            <a:ext cx="1198880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000" dirty="0">
                <a:solidFill>
                  <a:srgbClr val="0089F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结绳记事</a:t>
            </a:r>
            <a:endParaRPr lang="zh-CN" altLang="en-US" sz="2000" dirty="0">
              <a:solidFill>
                <a:srgbClr val="0089F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111" name="矩形 17"/>
          <p:cNvSpPr/>
          <p:nvPr/>
        </p:nvSpPr>
        <p:spPr>
          <a:xfrm>
            <a:off x="6445250" y="4457700"/>
            <a:ext cx="155448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1800" dirty="0">
                <a:solidFill>
                  <a:srgbClr val="0089F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计算机记事本</a:t>
            </a:r>
            <a:endParaRPr lang="zh-CN" altLang="en-US" sz="1800" dirty="0">
              <a:solidFill>
                <a:srgbClr val="0089F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113" name="矩形 19"/>
          <p:cNvSpPr/>
          <p:nvPr/>
        </p:nvSpPr>
        <p:spPr>
          <a:xfrm>
            <a:off x="5019516" y="2054225"/>
            <a:ext cx="4450080" cy="82994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zh-CN" altLang="en-US" sz="4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数据的记录方式</a:t>
            </a:r>
            <a:endParaRPr lang="en-US" altLang="zh-CN" sz="4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118" name="直接连接符 25"/>
          <p:cNvSpPr/>
          <p:nvPr/>
        </p:nvSpPr>
        <p:spPr>
          <a:xfrm>
            <a:off x="3602038" y="2909888"/>
            <a:ext cx="6911975" cy="0"/>
          </a:xfrm>
          <a:prstGeom prst="line">
            <a:avLst/>
          </a:prstGeom>
          <a:ln w="635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20" name="任意多边形 31"/>
          <p:cNvSpPr/>
          <p:nvPr/>
        </p:nvSpPr>
        <p:spPr>
          <a:xfrm>
            <a:off x="-322262" y="279400"/>
            <a:ext cx="1185862" cy="587375"/>
          </a:xfrm>
          <a:custGeom>
            <a:avLst/>
            <a:gdLst>
              <a:gd name="txL" fmla="*/ 0 w 1187356"/>
              <a:gd name="txT" fmla="*/ 0 h 586855"/>
              <a:gd name="txR" fmla="*/ 1187356 w 1187356"/>
              <a:gd name="txB" fmla="*/ 586855 h 586855"/>
            </a:gdLst>
            <a:ahLst/>
            <a:cxnLst>
              <a:cxn ang="0">
                <a:pos x="0" y="0"/>
              </a:cxn>
              <a:cxn ang="0">
                <a:pos x="976408" y="0"/>
              </a:cxn>
              <a:cxn ang="0">
                <a:pos x="976408" y="8297"/>
              </a:cxn>
              <a:cxn ang="0">
                <a:pos x="1020648" y="23060"/>
              </a:cxn>
              <a:cxn ang="0">
                <a:pos x="1187356" y="293428"/>
              </a:cxn>
              <a:cxn ang="0">
                <a:pos x="1020648" y="563796"/>
              </a:cxn>
              <a:cxn ang="0">
                <a:pos x="976408" y="578559"/>
              </a:cxn>
              <a:cxn ang="0">
                <a:pos x="976408" y="586854"/>
              </a:cxn>
              <a:cxn ang="0">
                <a:pos x="914410" y="586854"/>
              </a:cxn>
              <a:cxn ang="0">
                <a:pos x="914401" y="586855"/>
              </a:cxn>
              <a:cxn ang="0">
                <a:pos x="914392" y="586854"/>
              </a:cxn>
              <a:cxn ang="0">
                <a:pos x="0" y="586854"/>
              </a:cxn>
            </a:cxnLst>
            <a:rect l="txL" t="txT" r="txR" b="txB"/>
            <a:pathLst>
              <a:path w="1187356" h="586855">
                <a:moveTo>
                  <a:pt x="0" y="0"/>
                </a:moveTo>
                <a:lnTo>
                  <a:pt x="976408" y="0"/>
                </a:lnTo>
                <a:lnTo>
                  <a:pt x="976408" y="8297"/>
                </a:lnTo>
                <a:lnTo>
                  <a:pt x="1020648" y="23060"/>
                </a:lnTo>
                <a:cubicBezTo>
                  <a:pt x="1118615" y="67605"/>
                  <a:pt x="1187356" y="171887"/>
                  <a:pt x="1187356" y="293428"/>
                </a:cubicBezTo>
                <a:cubicBezTo>
                  <a:pt x="1187356" y="414969"/>
                  <a:pt x="1118615" y="519251"/>
                  <a:pt x="1020648" y="563796"/>
                </a:cubicBezTo>
                <a:lnTo>
                  <a:pt x="976408" y="578559"/>
                </a:lnTo>
                <a:lnTo>
                  <a:pt x="976408" y="586854"/>
                </a:lnTo>
                <a:lnTo>
                  <a:pt x="914410" y="586854"/>
                </a:lnTo>
                <a:lnTo>
                  <a:pt x="914401" y="586855"/>
                </a:lnTo>
                <a:lnTo>
                  <a:pt x="914392" y="586854"/>
                </a:lnTo>
                <a:lnTo>
                  <a:pt x="0" y="586854"/>
                </a:lnTo>
                <a:close/>
              </a:path>
            </a:pathLst>
          </a:custGeom>
          <a:solidFill>
            <a:srgbClr val="0089F0"/>
          </a:solidFill>
          <a:ln w="9525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3" name="图片 2" descr="下载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0180" y="1995170"/>
            <a:ext cx="2058670" cy="1279525"/>
          </a:xfrm>
          <a:prstGeom prst="rect">
            <a:avLst/>
          </a:prstGeom>
        </p:spPr>
      </p:pic>
      <p:pic>
        <p:nvPicPr>
          <p:cNvPr id="4" name="图片 3" descr="u=243519498,4083473935&amp;fm=11&amp;gp=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280000">
            <a:off x="9721850" y="1106170"/>
            <a:ext cx="1867535" cy="9759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56710" y="4457700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>
                <a:solidFill>
                  <a:srgbClr val="0089F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文字记录</a:t>
            </a:r>
            <a:endParaRPr lang="zh-CN" altLang="en-US"/>
          </a:p>
        </p:txBody>
      </p:sp>
      <p:pic>
        <p:nvPicPr>
          <p:cNvPr id="6" name="图片 5" descr="u=606076181,4108363886&amp;fm=26&amp;gp=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990" y="5114925"/>
            <a:ext cx="1930400" cy="1071880"/>
          </a:xfrm>
          <a:prstGeom prst="rect">
            <a:avLst/>
          </a:prstGeom>
        </p:spPr>
      </p:pic>
      <p:pic>
        <p:nvPicPr>
          <p:cNvPr id="8" name="图片 7" descr="u=2570760645,2567186478&amp;fm=27&amp;gp=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7640" y="5088255"/>
            <a:ext cx="1391285" cy="112522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5395" y="5236210"/>
            <a:ext cx="1819275" cy="828675"/>
          </a:xfrm>
          <a:prstGeom prst="rect">
            <a:avLst/>
          </a:prstGeom>
        </p:spPr>
      </p:pic>
      <p:pic>
        <p:nvPicPr>
          <p:cNvPr id="2" name="图片 1" descr="下载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9345" y="5088255"/>
            <a:ext cx="2042795" cy="10572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729345" y="4457700"/>
            <a:ext cx="2086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dirty="0">
                <a:solidFill>
                  <a:srgbClr val="0089F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MySQL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111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矩形 13"/>
          <p:cNvSpPr/>
          <p:nvPr/>
        </p:nvSpPr>
        <p:spPr>
          <a:xfrm rot="10800000">
            <a:off x="-307975" y="-252412"/>
            <a:ext cx="12684125" cy="1112837"/>
          </a:xfrm>
          <a:custGeom>
            <a:avLst/>
            <a:gdLst>
              <a:gd name="txL" fmla="*/ 0 w 12192000"/>
              <a:gd name="txT" fmla="*/ 0 h 5789109"/>
              <a:gd name="txR" fmla="*/ 12192000 w 12192000"/>
              <a:gd name="txB" fmla="*/ 5789109 h 5789109"/>
            </a:gdLst>
            <a:ahLst/>
            <a:cxnLst>
              <a:cxn ang="0">
                <a:pos x="1180403" y="239394"/>
              </a:cxn>
              <a:cxn ang="0">
                <a:pos x="10931850" y="0"/>
              </a:cxn>
              <a:cxn ang="0">
                <a:pos x="12192000" y="5789109"/>
              </a:cxn>
              <a:cxn ang="0">
                <a:pos x="0" y="5789109"/>
              </a:cxn>
              <a:cxn ang="0">
                <a:pos x="1180403" y="239394"/>
              </a:cxn>
            </a:cxnLst>
            <a:rect l="txL" t="txT" r="txR" b="txB"/>
            <a:pathLst>
              <a:path w="12192000" h="5789109">
                <a:moveTo>
                  <a:pt x="1180403" y="239394"/>
                </a:moveTo>
                <a:lnTo>
                  <a:pt x="10931850" y="0"/>
                </a:lnTo>
                <a:lnTo>
                  <a:pt x="12192000" y="5789109"/>
                </a:lnTo>
                <a:lnTo>
                  <a:pt x="0" y="5789109"/>
                </a:lnTo>
                <a:lnTo>
                  <a:pt x="1180403" y="239394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8435" name="矩形 13"/>
          <p:cNvSpPr/>
          <p:nvPr/>
        </p:nvSpPr>
        <p:spPr>
          <a:xfrm>
            <a:off x="-20637" y="804863"/>
            <a:ext cx="12187237" cy="6053137"/>
          </a:xfrm>
          <a:custGeom>
            <a:avLst/>
            <a:gdLst>
              <a:gd name="txL" fmla="*/ 0 w 12192000"/>
              <a:gd name="txT" fmla="*/ 0 h 5718413"/>
              <a:gd name="txR" fmla="*/ 12192000 w 12192000"/>
              <a:gd name="txB" fmla="*/ 5718413 h 5718413"/>
            </a:gdLst>
            <a:ahLst/>
            <a:cxnLst>
              <a:cxn ang="0">
                <a:pos x="1009935" y="27296"/>
              </a:cxn>
              <a:cxn ang="0">
                <a:pos x="11154770" y="0"/>
              </a:cxn>
              <a:cxn ang="0">
                <a:pos x="12192000" y="5718413"/>
              </a:cxn>
              <a:cxn ang="0">
                <a:pos x="0" y="5718413"/>
              </a:cxn>
              <a:cxn ang="0">
                <a:pos x="1009935" y="27296"/>
              </a:cxn>
            </a:cxnLst>
            <a:rect l="txL" t="txT" r="txR" b="txB"/>
            <a:pathLst>
              <a:path w="12192000" h="5718413">
                <a:moveTo>
                  <a:pt x="1009935" y="27296"/>
                </a:moveTo>
                <a:lnTo>
                  <a:pt x="11154770" y="0"/>
                </a:lnTo>
                <a:lnTo>
                  <a:pt x="12192000" y="5718413"/>
                </a:lnTo>
                <a:lnTo>
                  <a:pt x="0" y="5718413"/>
                </a:lnTo>
                <a:lnTo>
                  <a:pt x="1009935" y="27296"/>
                </a:lnTo>
                <a:close/>
              </a:path>
            </a:pathLst>
          </a:custGeom>
          <a:solidFill>
            <a:srgbClr val="D8D8D8"/>
          </a:solidFill>
          <a:ln w="9525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18436" name="组合 18435"/>
          <p:cNvGrpSpPr/>
          <p:nvPr/>
        </p:nvGrpSpPr>
        <p:grpSpPr>
          <a:xfrm>
            <a:off x="881063" y="3218498"/>
            <a:ext cx="2379662" cy="2227262"/>
            <a:chOff x="0" y="635"/>
            <a:chExt cx="2380753" cy="2227853"/>
          </a:xfrm>
        </p:grpSpPr>
        <p:sp>
          <p:nvSpPr>
            <p:cNvPr id="18437" name="泪滴形 3"/>
            <p:cNvSpPr/>
            <p:nvPr/>
          </p:nvSpPr>
          <p:spPr>
            <a:xfrm rot="8030717">
              <a:off x="0" y="635"/>
              <a:ext cx="2227853" cy="2227853"/>
            </a:xfrm>
            <a:custGeom>
              <a:avLst/>
              <a:gdLst>
                <a:gd name="txL" fmla="*/ 0 w 2227853"/>
                <a:gd name="txT" fmla="*/ 0 h 2227853"/>
                <a:gd name="txR" fmla="*/ 2227853 w 2227853"/>
                <a:gd name="txB" fmla="*/ 2227853 h 2227853"/>
              </a:gdLst>
              <a:ahLst/>
              <a:cxnLst/>
              <a:rect l="txL" t="txT" r="txR" b="txB"/>
              <a:pathLst>
                <a:path w="2227853" h="2227853">
                  <a:moveTo>
                    <a:pt x="0" y="1113926"/>
                  </a:moveTo>
                  <a:arcTo wR="1113926" hR="1113926" stAng="-10800000" swAng="5400000"/>
                  <a:cubicBezTo>
                    <a:pt x="1485234" y="0"/>
                    <a:pt x="1856543" y="0"/>
                    <a:pt x="2227853" y="0"/>
                  </a:cubicBezTo>
                  <a:cubicBezTo>
                    <a:pt x="2227853" y="371308"/>
                    <a:pt x="2227853" y="742617"/>
                    <a:pt x="2227853" y="1113926"/>
                  </a:cubicBezTo>
                  <a:arcTo wR="1113926" hR="1113926" stAng="0" swAng="5400000"/>
                  <a:arcTo wR="1113926" hR="1113926" stAng="-16200000" swAng="5400000"/>
                  <a:close/>
                </a:path>
              </a:pathLst>
            </a:custGeom>
            <a:solidFill>
              <a:srgbClr val="0089F0"/>
            </a:solidFill>
            <a:ln w="9525">
              <a:noFill/>
            </a:ln>
          </p:spPr>
          <p:txBody>
            <a:bodyPr anchor="ctr"/>
            <a:p>
              <a:pPr algn="ctr"/>
              <a:endParaRPr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18438" name="文本框 12"/>
            <p:cNvSpPr/>
            <p:nvPr/>
          </p:nvSpPr>
          <p:spPr>
            <a:xfrm>
              <a:off x="169816" y="322411"/>
              <a:ext cx="2210937" cy="144564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r>
                <a:rPr lang="zh-CN" altLang="en-US" sz="44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查看表列表</a:t>
              </a:r>
              <a:endParaRPr lang="zh-CN" altLang="en-US" sz="4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grpSp>
        <p:nvGrpSpPr>
          <p:cNvPr id="18439" name="组合 18438"/>
          <p:cNvGrpSpPr/>
          <p:nvPr/>
        </p:nvGrpSpPr>
        <p:grpSpPr>
          <a:xfrm>
            <a:off x="8942388" y="3217863"/>
            <a:ext cx="2227262" cy="2227262"/>
            <a:chOff x="0" y="0"/>
            <a:chExt cx="2227853" cy="2227853"/>
          </a:xfrm>
        </p:grpSpPr>
        <p:sp>
          <p:nvSpPr>
            <p:cNvPr id="18440" name="泪滴形 4"/>
            <p:cNvSpPr/>
            <p:nvPr/>
          </p:nvSpPr>
          <p:spPr>
            <a:xfrm rot="8030717">
              <a:off x="0" y="0"/>
              <a:ext cx="2227853" cy="2227853"/>
            </a:xfrm>
            <a:custGeom>
              <a:avLst/>
              <a:gdLst>
                <a:gd name="txL" fmla="*/ 0 w 2227853"/>
                <a:gd name="txT" fmla="*/ 0 h 2227853"/>
                <a:gd name="txR" fmla="*/ 2227853 w 2227853"/>
                <a:gd name="txB" fmla="*/ 2227853 h 2227853"/>
              </a:gdLst>
              <a:ahLst/>
              <a:cxnLst/>
              <a:rect l="txL" t="txT" r="txR" b="txB"/>
              <a:pathLst>
                <a:path w="2227853" h="2227853">
                  <a:moveTo>
                    <a:pt x="0" y="1113926"/>
                  </a:moveTo>
                  <a:arcTo wR="1113926" hR="1113926" stAng="-10800000" swAng="5400000"/>
                  <a:cubicBezTo>
                    <a:pt x="1485234" y="0"/>
                    <a:pt x="1856543" y="0"/>
                    <a:pt x="2227853" y="0"/>
                  </a:cubicBezTo>
                  <a:cubicBezTo>
                    <a:pt x="2227853" y="371308"/>
                    <a:pt x="2227853" y="742617"/>
                    <a:pt x="2227853" y="1113926"/>
                  </a:cubicBezTo>
                  <a:arcTo wR="1113926" hR="1113926" stAng="0" swAng="5400000"/>
                  <a:arcTo wR="1113926" hR="1113926" stAng="-16200000" swAng="5400000"/>
                  <a:close/>
                </a:path>
              </a:pathLst>
            </a:custGeom>
            <a:solidFill>
              <a:srgbClr val="0089F0"/>
            </a:solidFill>
            <a:ln w="9525">
              <a:noFill/>
            </a:ln>
          </p:spPr>
          <p:txBody>
            <a:bodyPr anchor="ctr"/>
            <a:p>
              <a:pPr algn="ctr"/>
              <a:endParaRPr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18441" name="文本框 14"/>
            <p:cNvSpPr/>
            <p:nvPr/>
          </p:nvSpPr>
          <p:spPr>
            <a:xfrm>
              <a:off x="116481" y="322411"/>
              <a:ext cx="2063227" cy="13224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Navicat</a:t>
              </a:r>
              <a:r>
                <a:rPr lang="zh-CN" altLang="en-US" sz="44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与</a:t>
              </a:r>
              <a:r>
                <a:rPr lang="en-US" altLang="zh-CN" sz="44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cmd</a:t>
              </a:r>
              <a:endParaRPr lang="en-US" altLang="zh-CN" sz="4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grpSp>
        <p:nvGrpSpPr>
          <p:cNvPr id="18442" name="组合 18441"/>
          <p:cNvGrpSpPr/>
          <p:nvPr/>
        </p:nvGrpSpPr>
        <p:grpSpPr>
          <a:xfrm>
            <a:off x="4956175" y="3217863"/>
            <a:ext cx="2228850" cy="2227262"/>
            <a:chOff x="0" y="0"/>
            <a:chExt cx="2227853" cy="2227853"/>
          </a:xfrm>
        </p:grpSpPr>
        <p:sp>
          <p:nvSpPr>
            <p:cNvPr id="18443" name="泪滴形 5"/>
            <p:cNvSpPr/>
            <p:nvPr/>
          </p:nvSpPr>
          <p:spPr>
            <a:xfrm rot="8030717">
              <a:off x="0" y="0"/>
              <a:ext cx="2227853" cy="2227853"/>
            </a:xfrm>
            <a:custGeom>
              <a:avLst/>
              <a:gdLst>
                <a:gd name="txL" fmla="*/ 0 w 2227853"/>
                <a:gd name="txT" fmla="*/ 0 h 2227853"/>
                <a:gd name="txR" fmla="*/ 2227853 w 2227853"/>
                <a:gd name="txB" fmla="*/ 2227853 h 2227853"/>
              </a:gdLst>
              <a:ahLst/>
              <a:cxnLst/>
              <a:rect l="txL" t="txT" r="txR" b="txB"/>
              <a:pathLst>
                <a:path w="2227853" h="2227853">
                  <a:moveTo>
                    <a:pt x="0" y="1113926"/>
                  </a:moveTo>
                  <a:arcTo wR="1113926" hR="1113926" stAng="-10800000" swAng="5400000"/>
                  <a:cubicBezTo>
                    <a:pt x="1485234" y="0"/>
                    <a:pt x="1856543" y="0"/>
                    <a:pt x="2227853" y="0"/>
                  </a:cubicBezTo>
                  <a:cubicBezTo>
                    <a:pt x="2227853" y="371308"/>
                    <a:pt x="2227853" y="742617"/>
                    <a:pt x="2227853" y="1113926"/>
                  </a:cubicBezTo>
                  <a:arcTo wR="1113926" hR="1113926" stAng="0" swAng="5400000"/>
                  <a:arcTo wR="1113926" hR="1113926" stAng="-16200000" swAng="5400000"/>
                  <a:close/>
                </a:path>
              </a:pathLst>
            </a:custGeom>
            <a:solidFill>
              <a:srgbClr val="0089F0"/>
            </a:solidFill>
            <a:ln w="9525">
              <a:noFill/>
            </a:ln>
          </p:spPr>
          <p:txBody>
            <a:bodyPr anchor="ctr"/>
            <a:p>
              <a:pPr algn="ctr"/>
              <a:endParaRPr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18444" name="文本框 15"/>
            <p:cNvSpPr/>
            <p:nvPr/>
          </p:nvSpPr>
          <p:spPr>
            <a:xfrm>
              <a:off x="111092" y="322411"/>
              <a:ext cx="2063227" cy="7685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algn="ctr"/>
              <a:r>
                <a:rPr lang="zh-CN" altLang="en-US" sz="44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建表</a:t>
              </a:r>
              <a:endParaRPr lang="zh-CN" altLang="en-US" sz="4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grpSp>
        <p:nvGrpSpPr>
          <p:cNvPr id="18445" name="组合 18444"/>
          <p:cNvGrpSpPr/>
          <p:nvPr/>
        </p:nvGrpSpPr>
        <p:grpSpPr>
          <a:xfrm>
            <a:off x="2840038" y="860425"/>
            <a:ext cx="2227262" cy="2227263"/>
            <a:chOff x="0" y="0"/>
            <a:chExt cx="2227853" cy="2227853"/>
          </a:xfrm>
        </p:grpSpPr>
        <p:sp>
          <p:nvSpPr>
            <p:cNvPr id="18446" name="泪滴形 11"/>
            <p:cNvSpPr/>
            <p:nvPr/>
          </p:nvSpPr>
          <p:spPr>
            <a:xfrm rot="8030717">
              <a:off x="0" y="0"/>
              <a:ext cx="2227853" cy="2227853"/>
            </a:xfrm>
            <a:custGeom>
              <a:avLst/>
              <a:gdLst>
                <a:gd name="txL" fmla="*/ 0 w 2227853"/>
                <a:gd name="txT" fmla="*/ 0 h 2227853"/>
                <a:gd name="txR" fmla="*/ 2227853 w 2227853"/>
                <a:gd name="txB" fmla="*/ 2227853 h 2227853"/>
              </a:gdLst>
              <a:ahLst/>
              <a:cxnLst/>
              <a:rect l="txL" t="txT" r="txR" b="txB"/>
              <a:pathLst>
                <a:path w="2227853" h="2227853">
                  <a:moveTo>
                    <a:pt x="0" y="1113926"/>
                  </a:moveTo>
                  <a:arcTo wR="1113926" hR="1113926" stAng="-10800000" swAng="5400000"/>
                  <a:cubicBezTo>
                    <a:pt x="1485234" y="0"/>
                    <a:pt x="1856543" y="0"/>
                    <a:pt x="2227853" y="0"/>
                  </a:cubicBezTo>
                  <a:cubicBezTo>
                    <a:pt x="2227853" y="371308"/>
                    <a:pt x="2227853" y="742617"/>
                    <a:pt x="2227853" y="1113926"/>
                  </a:cubicBezTo>
                  <a:arcTo wR="1113926" hR="1113926" stAng="0" swAng="5400000"/>
                  <a:arcTo wR="1113926" hR="1113926" stAng="-16200000" swAng="5400000"/>
                  <a:close/>
                </a:path>
              </a:pathLst>
            </a:custGeom>
            <a:solidFill>
              <a:srgbClr val="0089F0"/>
            </a:solidFill>
            <a:ln w="9525">
              <a:noFill/>
            </a:ln>
          </p:spPr>
          <p:txBody>
            <a:bodyPr anchor="ctr"/>
            <a:p>
              <a:pPr algn="ctr"/>
              <a:endParaRPr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18447" name="文本框 16"/>
            <p:cNvSpPr/>
            <p:nvPr/>
          </p:nvSpPr>
          <p:spPr>
            <a:xfrm>
              <a:off x="105703" y="390651"/>
              <a:ext cx="2063227" cy="7685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algn="ctr"/>
              <a:r>
                <a:rPr lang="zh-CN" altLang="en-US" sz="44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查看库</a:t>
              </a:r>
              <a:endParaRPr lang="zh-CN" altLang="en-US" sz="4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grpSp>
        <p:nvGrpSpPr>
          <p:cNvPr id="18448" name="组合 18447"/>
          <p:cNvGrpSpPr/>
          <p:nvPr/>
        </p:nvGrpSpPr>
        <p:grpSpPr>
          <a:xfrm>
            <a:off x="6954838" y="846138"/>
            <a:ext cx="2227262" cy="2227262"/>
            <a:chOff x="0" y="0"/>
            <a:chExt cx="2227853" cy="2227853"/>
          </a:xfrm>
        </p:grpSpPr>
        <p:sp>
          <p:nvSpPr>
            <p:cNvPr id="18449" name="泪滴形 7"/>
            <p:cNvSpPr/>
            <p:nvPr/>
          </p:nvSpPr>
          <p:spPr>
            <a:xfrm rot="8030717">
              <a:off x="0" y="0"/>
              <a:ext cx="2227853" cy="2227853"/>
            </a:xfrm>
            <a:custGeom>
              <a:avLst/>
              <a:gdLst>
                <a:gd name="txL" fmla="*/ 0 w 2227853"/>
                <a:gd name="txT" fmla="*/ 0 h 2227853"/>
                <a:gd name="txR" fmla="*/ 2227853 w 2227853"/>
                <a:gd name="txB" fmla="*/ 2227853 h 2227853"/>
              </a:gdLst>
              <a:ahLst/>
              <a:cxnLst/>
              <a:rect l="txL" t="txT" r="txR" b="txB"/>
              <a:pathLst>
                <a:path w="2227853" h="2227853">
                  <a:moveTo>
                    <a:pt x="0" y="1113926"/>
                  </a:moveTo>
                  <a:arcTo wR="1113926" hR="1113926" stAng="-10800000" swAng="5400000"/>
                  <a:cubicBezTo>
                    <a:pt x="1485234" y="0"/>
                    <a:pt x="1856543" y="0"/>
                    <a:pt x="2227853" y="0"/>
                  </a:cubicBezTo>
                  <a:cubicBezTo>
                    <a:pt x="2227853" y="371308"/>
                    <a:pt x="2227853" y="742617"/>
                    <a:pt x="2227853" y="1113926"/>
                  </a:cubicBezTo>
                  <a:arcTo wR="1113926" hR="1113926" stAng="0" swAng="5400000"/>
                  <a:arcTo wR="1113926" hR="1113926" stAng="-16200000" swAng="5400000"/>
                  <a:close/>
                </a:path>
              </a:pathLst>
            </a:custGeom>
            <a:solidFill>
              <a:srgbClr val="0089F0"/>
            </a:solidFill>
            <a:ln w="9525">
              <a:noFill/>
            </a:ln>
          </p:spPr>
          <p:txBody>
            <a:bodyPr anchor="ctr"/>
            <a:p>
              <a:pPr algn="ctr"/>
              <a:endParaRPr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18450" name="文本框 17"/>
            <p:cNvSpPr/>
            <p:nvPr/>
          </p:nvSpPr>
          <p:spPr>
            <a:xfrm>
              <a:off x="139235" y="390651"/>
              <a:ext cx="2063227" cy="7685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algn="ctr"/>
              <a:r>
                <a:rPr lang="zh-CN" altLang="en-US" sz="44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建删库</a:t>
              </a:r>
              <a:endParaRPr lang="zh-CN" altLang="en-US" sz="4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grpSp>
        <p:nvGrpSpPr>
          <p:cNvPr id="18451" name="组合 18450"/>
          <p:cNvGrpSpPr/>
          <p:nvPr/>
        </p:nvGrpSpPr>
        <p:grpSpPr>
          <a:xfrm>
            <a:off x="2025650" y="5297488"/>
            <a:ext cx="1323975" cy="829945"/>
            <a:chOff x="0" y="0"/>
            <a:chExt cx="1323688" cy="830680"/>
          </a:xfrm>
        </p:grpSpPr>
        <p:sp>
          <p:nvSpPr>
            <p:cNvPr id="18452" name="直接连接符 26"/>
            <p:cNvSpPr/>
            <p:nvPr/>
          </p:nvSpPr>
          <p:spPr>
            <a:xfrm>
              <a:off x="0" y="609342"/>
              <a:ext cx="900979" cy="1"/>
            </a:xfrm>
            <a:prstGeom prst="line">
              <a:avLst/>
            </a:prstGeom>
            <a:ln w="19050" cap="flat" cmpd="sng">
              <a:solidFill>
                <a:srgbClr val="0CA9F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53" name="文本框 24"/>
            <p:cNvSpPr/>
            <p:nvPr/>
          </p:nvSpPr>
          <p:spPr>
            <a:xfrm>
              <a:off x="511897" y="0"/>
              <a:ext cx="811791" cy="8306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r>
                <a:rPr lang="en-US" altLang="zh-CN" sz="48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3</a:t>
              </a:r>
              <a:endParaRPr lang="en-US" altLang="zh-CN" sz="4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grpSp>
        <p:nvGrpSpPr>
          <p:cNvPr id="18454" name="组合 18453"/>
          <p:cNvGrpSpPr/>
          <p:nvPr/>
        </p:nvGrpSpPr>
        <p:grpSpPr>
          <a:xfrm>
            <a:off x="6099175" y="5297488"/>
            <a:ext cx="1323975" cy="829945"/>
            <a:chOff x="0" y="0"/>
            <a:chExt cx="1323688" cy="830680"/>
          </a:xfrm>
        </p:grpSpPr>
        <p:sp>
          <p:nvSpPr>
            <p:cNvPr id="18455" name="直接连接符 29"/>
            <p:cNvSpPr/>
            <p:nvPr/>
          </p:nvSpPr>
          <p:spPr>
            <a:xfrm>
              <a:off x="0" y="609342"/>
              <a:ext cx="900979" cy="1"/>
            </a:xfrm>
            <a:prstGeom prst="line">
              <a:avLst/>
            </a:prstGeom>
            <a:ln w="19050" cap="flat" cmpd="sng">
              <a:solidFill>
                <a:srgbClr val="0CA9F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56" name="文本框 30"/>
            <p:cNvSpPr/>
            <p:nvPr/>
          </p:nvSpPr>
          <p:spPr>
            <a:xfrm>
              <a:off x="511897" y="0"/>
              <a:ext cx="811791" cy="8306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r>
                <a:rPr lang="en-US" altLang="zh-CN" sz="48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4</a:t>
              </a:r>
              <a:endParaRPr lang="en-US" altLang="zh-CN" sz="4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grpSp>
        <p:nvGrpSpPr>
          <p:cNvPr id="18457" name="组合 18456"/>
          <p:cNvGrpSpPr/>
          <p:nvPr/>
        </p:nvGrpSpPr>
        <p:grpSpPr>
          <a:xfrm>
            <a:off x="10090150" y="5297488"/>
            <a:ext cx="1323975" cy="829945"/>
            <a:chOff x="0" y="0"/>
            <a:chExt cx="1323688" cy="830680"/>
          </a:xfrm>
        </p:grpSpPr>
        <p:sp>
          <p:nvSpPr>
            <p:cNvPr id="18458" name="直接连接符 32"/>
            <p:cNvSpPr/>
            <p:nvPr/>
          </p:nvSpPr>
          <p:spPr>
            <a:xfrm>
              <a:off x="0" y="609342"/>
              <a:ext cx="900979" cy="1"/>
            </a:xfrm>
            <a:prstGeom prst="line">
              <a:avLst/>
            </a:prstGeom>
            <a:ln w="19050" cap="flat" cmpd="sng">
              <a:solidFill>
                <a:srgbClr val="0CA9F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59" name="文本框 33"/>
            <p:cNvSpPr/>
            <p:nvPr/>
          </p:nvSpPr>
          <p:spPr>
            <a:xfrm>
              <a:off x="511897" y="0"/>
              <a:ext cx="811791" cy="8306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r>
                <a:rPr lang="en-US" altLang="zh-CN" sz="48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5</a:t>
              </a:r>
              <a:endParaRPr lang="en-US" altLang="zh-CN" sz="4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grpSp>
        <p:nvGrpSpPr>
          <p:cNvPr id="18460" name="组合 18459"/>
          <p:cNvGrpSpPr/>
          <p:nvPr/>
        </p:nvGrpSpPr>
        <p:grpSpPr>
          <a:xfrm>
            <a:off x="3978275" y="2930525"/>
            <a:ext cx="1323975" cy="829945"/>
            <a:chOff x="0" y="0"/>
            <a:chExt cx="1323688" cy="830679"/>
          </a:xfrm>
        </p:grpSpPr>
        <p:sp>
          <p:nvSpPr>
            <p:cNvPr id="18461" name="直接连接符 35"/>
            <p:cNvSpPr/>
            <p:nvPr/>
          </p:nvSpPr>
          <p:spPr>
            <a:xfrm>
              <a:off x="0" y="609342"/>
              <a:ext cx="900979" cy="1"/>
            </a:xfrm>
            <a:prstGeom prst="line">
              <a:avLst/>
            </a:prstGeom>
            <a:ln w="19050" cap="flat" cmpd="sng">
              <a:solidFill>
                <a:srgbClr val="0CA9F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62" name="文本框 36"/>
            <p:cNvSpPr/>
            <p:nvPr/>
          </p:nvSpPr>
          <p:spPr>
            <a:xfrm>
              <a:off x="511897" y="0"/>
              <a:ext cx="811791" cy="8306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r>
                <a:rPr lang="en-US" altLang="zh-CN" sz="48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</a:t>
              </a:r>
              <a:endParaRPr lang="en-US" altLang="zh-CN" sz="4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grpSp>
        <p:nvGrpSpPr>
          <p:cNvPr id="18463" name="组合 18462"/>
          <p:cNvGrpSpPr/>
          <p:nvPr/>
        </p:nvGrpSpPr>
        <p:grpSpPr>
          <a:xfrm>
            <a:off x="8096250" y="2914650"/>
            <a:ext cx="1323975" cy="829945"/>
            <a:chOff x="0" y="0"/>
            <a:chExt cx="1323688" cy="829094"/>
          </a:xfrm>
        </p:grpSpPr>
        <p:sp>
          <p:nvSpPr>
            <p:cNvPr id="18464" name="直接连接符 38"/>
            <p:cNvSpPr/>
            <p:nvPr/>
          </p:nvSpPr>
          <p:spPr>
            <a:xfrm>
              <a:off x="0" y="609342"/>
              <a:ext cx="900979" cy="1"/>
            </a:xfrm>
            <a:prstGeom prst="line">
              <a:avLst/>
            </a:prstGeom>
            <a:ln w="19050" cap="flat" cmpd="sng">
              <a:solidFill>
                <a:srgbClr val="0CA9F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65" name="文本框 39"/>
            <p:cNvSpPr/>
            <p:nvPr/>
          </p:nvSpPr>
          <p:spPr>
            <a:xfrm>
              <a:off x="511897" y="0"/>
              <a:ext cx="811791" cy="82909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r>
                <a:rPr lang="en-US" altLang="zh-CN" sz="48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2</a:t>
              </a:r>
              <a:endParaRPr lang="en-US" altLang="zh-CN" sz="4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sp>
        <p:nvSpPr>
          <p:cNvPr id="18466" name="矩形 1"/>
          <p:cNvSpPr/>
          <p:nvPr/>
        </p:nvSpPr>
        <p:spPr>
          <a:xfrm>
            <a:off x="3089275" y="7938"/>
            <a:ext cx="3738880" cy="70675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4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数据库简单操作</a:t>
            </a:r>
            <a:endParaRPr lang="zh-CN" altLang="en-US" sz="4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矩形 13"/>
          <p:cNvSpPr/>
          <p:nvPr/>
        </p:nvSpPr>
        <p:spPr>
          <a:xfrm rot="10800000">
            <a:off x="-20637" y="0"/>
            <a:ext cx="12187237" cy="6858000"/>
          </a:xfrm>
          <a:custGeom>
            <a:avLst/>
            <a:gdLst>
              <a:gd name="txL" fmla="*/ 0 w 12192000"/>
              <a:gd name="txT" fmla="*/ 0 h 5718413"/>
              <a:gd name="txR" fmla="*/ 12192000 w 12192000"/>
              <a:gd name="txB" fmla="*/ 5718413 h 5718413"/>
            </a:gdLst>
            <a:ahLst/>
            <a:cxnLst>
              <a:cxn ang="0">
                <a:pos x="1009935" y="27296"/>
              </a:cxn>
              <a:cxn ang="0">
                <a:pos x="11154770" y="0"/>
              </a:cxn>
              <a:cxn ang="0">
                <a:pos x="12192000" y="5718413"/>
              </a:cxn>
              <a:cxn ang="0">
                <a:pos x="0" y="5718413"/>
              </a:cxn>
              <a:cxn ang="0">
                <a:pos x="1009935" y="27296"/>
              </a:cxn>
            </a:cxnLst>
            <a:rect l="txL" t="txT" r="txR" b="txB"/>
            <a:pathLst>
              <a:path w="12192000" h="5718413">
                <a:moveTo>
                  <a:pt x="1009935" y="27296"/>
                </a:moveTo>
                <a:lnTo>
                  <a:pt x="11154770" y="0"/>
                </a:lnTo>
                <a:lnTo>
                  <a:pt x="12192000" y="5718413"/>
                </a:lnTo>
                <a:lnTo>
                  <a:pt x="0" y="5718413"/>
                </a:lnTo>
                <a:lnTo>
                  <a:pt x="1009935" y="27296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9460" name="文本框 5"/>
          <p:cNvSpPr/>
          <p:nvPr/>
        </p:nvSpPr>
        <p:spPr>
          <a:xfrm>
            <a:off x="795338" y="219075"/>
            <a:ext cx="1221105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4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数据库简单操作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9461" name="任意多边形 6"/>
          <p:cNvSpPr/>
          <p:nvPr/>
        </p:nvSpPr>
        <p:spPr>
          <a:xfrm>
            <a:off x="-322262" y="279400"/>
            <a:ext cx="1185862" cy="587375"/>
          </a:xfrm>
          <a:custGeom>
            <a:avLst/>
            <a:gdLst>
              <a:gd name="txL" fmla="*/ 0 w 1187356"/>
              <a:gd name="txT" fmla="*/ 0 h 586855"/>
              <a:gd name="txR" fmla="*/ 1187356 w 1187356"/>
              <a:gd name="txB" fmla="*/ 586855 h 586855"/>
            </a:gdLst>
            <a:ahLst/>
            <a:cxnLst>
              <a:cxn ang="0">
                <a:pos x="0" y="0"/>
              </a:cxn>
              <a:cxn ang="0">
                <a:pos x="976408" y="0"/>
              </a:cxn>
              <a:cxn ang="0">
                <a:pos x="976408" y="8297"/>
              </a:cxn>
              <a:cxn ang="0">
                <a:pos x="1020648" y="23060"/>
              </a:cxn>
              <a:cxn ang="0">
                <a:pos x="1187356" y="293428"/>
              </a:cxn>
              <a:cxn ang="0">
                <a:pos x="1020648" y="563796"/>
              </a:cxn>
              <a:cxn ang="0">
                <a:pos x="976408" y="578559"/>
              </a:cxn>
              <a:cxn ang="0">
                <a:pos x="976408" y="586854"/>
              </a:cxn>
              <a:cxn ang="0">
                <a:pos x="914410" y="586854"/>
              </a:cxn>
              <a:cxn ang="0">
                <a:pos x="914401" y="586855"/>
              </a:cxn>
              <a:cxn ang="0">
                <a:pos x="914392" y="586854"/>
              </a:cxn>
              <a:cxn ang="0">
                <a:pos x="0" y="586854"/>
              </a:cxn>
            </a:cxnLst>
            <a:rect l="txL" t="txT" r="txR" b="txB"/>
            <a:pathLst>
              <a:path w="1187356" h="586855">
                <a:moveTo>
                  <a:pt x="0" y="0"/>
                </a:moveTo>
                <a:lnTo>
                  <a:pt x="976408" y="0"/>
                </a:lnTo>
                <a:lnTo>
                  <a:pt x="976408" y="8297"/>
                </a:lnTo>
                <a:lnTo>
                  <a:pt x="1020648" y="23060"/>
                </a:lnTo>
                <a:cubicBezTo>
                  <a:pt x="1118615" y="67605"/>
                  <a:pt x="1187356" y="171887"/>
                  <a:pt x="1187356" y="293428"/>
                </a:cubicBezTo>
                <a:cubicBezTo>
                  <a:pt x="1187356" y="414969"/>
                  <a:pt x="1118615" y="519251"/>
                  <a:pt x="1020648" y="563796"/>
                </a:cubicBezTo>
                <a:lnTo>
                  <a:pt x="976408" y="578559"/>
                </a:lnTo>
                <a:lnTo>
                  <a:pt x="976408" y="586854"/>
                </a:lnTo>
                <a:lnTo>
                  <a:pt x="914410" y="586854"/>
                </a:lnTo>
                <a:lnTo>
                  <a:pt x="914401" y="586855"/>
                </a:lnTo>
                <a:lnTo>
                  <a:pt x="914392" y="586854"/>
                </a:lnTo>
                <a:lnTo>
                  <a:pt x="0" y="586854"/>
                </a:lnTo>
                <a:close/>
              </a:path>
            </a:pathLst>
          </a:custGeom>
          <a:solidFill>
            <a:srgbClr val="0089F0"/>
          </a:solidFill>
          <a:ln w="9525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0482" name="矩形 3"/>
          <p:cNvSpPr/>
          <p:nvPr/>
        </p:nvSpPr>
        <p:spPr>
          <a:xfrm>
            <a:off x="0" y="1334770"/>
            <a:ext cx="12166600" cy="5523865"/>
          </a:xfrm>
          <a:prstGeom prst="rect">
            <a:avLst/>
          </a:prstGeom>
          <a:solidFill>
            <a:srgbClr val="0089F0"/>
          </a:solidFill>
          <a:ln w="9525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0483" name="矩形 6"/>
          <p:cNvSpPr/>
          <p:nvPr/>
        </p:nvSpPr>
        <p:spPr>
          <a:xfrm>
            <a:off x="108585" y="1943735"/>
            <a:ext cx="12139295" cy="550799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mysql -h localhost -u root -p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；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create database if not exists zjj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；</a:t>
            </a:r>
            <a:endParaRPr lang="en-US" alt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show databases;</a:t>
            </a:r>
            <a:r>
              <a:rPr sz="3200">
                <a:sym typeface="+mn-ea"/>
              </a:rPr>
              <a:t>#列出所有的服务器上的数据库</a:t>
            </a:r>
            <a:endParaRPr sz="3200">
              <a:sym typeface="+mn-ea"/>
            </a:endParaRPr>
          </a:p>
          <a:p>
            <a:pPr algn="l"/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algn="l"/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drop database zjj;</a:t>
            </a:r>
            <a:r>
              <a:rPr sz="3200">
                <a:sym typeface="+mn-ea"/>
              </a:rPr>
              <a:t>#删除数据库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algn="l"/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create database if not exists databaseName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；</a:t>
            </a:r>
            <a:r>
              <a:rPr lang="en-US" altLang="zh-CN" sz="3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#</a:t>
            </a:r>
            <a:r>
              <a:rPr lang="zh-CN" altLang="en-US" sz="3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创建一个数据库</a:t>
            </a:r>
            <a:endParaRPr sz="3200">
              <a:sym typeface="+mn-ea"/>
            </a:endParaRPr>
          </a:p>
          <a:p>
            <a:pPr algn="l"/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show tables from test;</a:t>
            </a:r>
            <a:r>
              <a:rPr sz="3200">
                <a:sym typeface="+mn-ea"/>
              </a:rPr>
              <a:t>#显示一个数据库中的表</a:t>
            </a:r>
            <a:endParaRPr sz="3200">
              <a:sym typeface="+mn-ea"/>
            </a:endParaRPr>
          </a:p>
          <a:p>
            <a:pPr algn="l"/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use test;</a:t>
            </a:r>
            <a:r>
              <a:rPr lang="en-US" sz="3200">
                <a:sym typeface="+mn-ea"/>
              </a:rPr>
              <a:t>#</a:t>
            </a:r>
            <a:r>
              <a:rPr lang="zh-CN" altLang="en-US" sz="3200">
                <a:sym typeface="+mn-ea"/>
              </a:rPr>
              <a:t>选定某个数据库</a:t>
            </a:r>
            <a:endParaRPr sz="3200">
              <a:sym typeface="+mn-ea"/>
            </a:endParaRPr>
          </a:p>
          <a:p>
            <a:pPr algn="l"/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exit </a:t>
            </a:r>
            <a:r>
              <a:rPr lang="zh-CN" altLang="en-US" sz="3200">
                <a:sym typeface="微软雅黑" panose="020B0503020204020204" charset="-122"/>
              </a:rPr>
              <a:t>#退出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algn="l"/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algn="l"/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矩形 13"/>
          <p:cNvSpPr/>
          <p:nvPr/>
        </p:nvSpPr>
        <p:spPr>
          <a:xfrm rot="10800000">
            <a:off x="-20637" y="0"/>
            <a:ext cx="12187237" cy="6858000"/>
          </a:xfrm>
          <a:custGeom>
            <a:avLst/>
            <a:gdLst>
              <a:gd name="txL" fmla="*/ 0 w 12192000"/>
              <a:gd name="txT" fmla="*/ 0 h 5718413"/>
              <a:gd name="txR" fmla="*/ 12192000 w 12192000"/>
              <a:gd name="txB" fmla="*/ 5718413 h 5718413"/>
            </a:gdLst>
            <a:ahLst/>
            <a:cxnLst>
              <a:cxn ang="0">
                <a:pos x="1009935" y="27296"/>
              </a:cxn>
              <a:cxn ang="0">
                <a:pos x="11154770" y="0"/>
              </a:cxn>
              <a:cxn ang="0">
                <a:pos x="12192000" y="5718413"/>
              </a:cxn>
              <a:cxn ang="0">
                <a:pos x="0" y="5718413"/>
              </a:cxn>
              <a:cxn ang="0">
                <a:pos x="1009935" y="27296"/>
              </a:cxn>
            </a:cxnLst>
            <a:rect l="txL" t="txT" r="txR" b="txB"/>
            <a:pathLst>
              <a:path w="12192000" h="5718413">
                <a:moveTo>
                  <a:pt x="1009935" y="27296"/>
                </a:moveTo>
                <a:lnTo>
                  <a:pt x="11154770" y="0"/>
                </a:lnTo>
                <a:lnTo>
                  <a:pt x="12192000" y="5718413"/>
                </a:lnTo>
                <a:lnTo>
                  <a:pt x="0" y="5718413"/>
                </a:lnTo>
                <a:lnTo>
                  <a:pt x="1009935" y="27296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9460" name="文本框 5"/>
          <p:cNvSpPr/>
          <p:nvPr/>
        </p:nvSpPr>
        <p:spPr>
          <a:xfrm>
            <a:off x="795338" y="219075"/>
            <a:ext cx="1221105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4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数据库简单操作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9461" name="任意多边形 6"/>
          <p:cNvSpPr/>
          <p:nvPr/>
        </p:nvSpPr>
        <p:spPr>
          <a:xfrm>
            <a:off x="-322262" y="279400"/>
            <a:ext cx="1185862" cy="587375"/>
          </a:xfrm>
          <a:custGeom>
            <a:avLst/>
            <a:gdLst>
              <a:gd name="txL" fmla="*/ 0 w 1187356"/>
              <a:gd name="txT" fmla="*/ 0 h 586855"/>
              <a:gd name="txR" fmla="*/ 1187356 w 1187356"/>
              <a:gd name="txB" fmla="*/ 586855 h 586855"/>
            </a:gdLst>
            <a:ahLst/>
            <a:cxnLst>
              <a:cxn ang="0">
                <a:pos x="0" y="0"/>
              </a:cxn>
              <a:cxn ang="0">
                <a:pos x="976408" y="0"/>
              </a:cxn>
              <a:cxn ang="0">
                <a:pos x="976408" y="8297"/>
              </a:cxn>
              <a:cxn ang="0">
                <a:pos x="1020648" y="23060"/>
              </a:cxn>
              <a:cxn ang="0">
                <a:pos x="1187356" y="293428"/>
              </a:cxn>
              <a:cxn ang="0">
                <a:pos x="1020648" y="563796"/>
              </a:cxn>
              <a:cxn ang="0">
                <a:pos x="976408" y="578559"/>
              </a:cxn>
              <a:cxn ang="0">
                <a:pos x="976408" y="586854"/>
              </a:cxn>
              <a:cxn ang="0">
                <a:pos x="914410" y="586854"/>
              </a:cxn>
              <a:cxn ang="0">
                <a:pos x="914401" y="586855"/>
              </a:cxn>
              <a:cxn ang="0">
                <a:pos x="914392" y="586854"/>
              </a:cxn>
              <a:cxn ang="0">
                <a:pos x="0" y="586854"/>
              </a:cxn>
            </a:cxnLst>
            <a:rect l="txL" t="txT" r="txR" b="txB"/>
            <a:pathLst>
              <a:path w="1187356" h="586855">
                <a:moveTo>
                  <a:pt x="0" y="0"/>
                </a:moveTo>
                <a:lnTo>
                  <a:pt x="976408" y="0"/>
                </a:lnTo>
                <a:lnTo>
                  <a:pt x="976408" y="8297"/>
                </a:lnTo>
                <a:lnTo>
                  <a:pt x="1020648" y="23060"/>
                </a:lnTo>
                <a:cubicBezTo>
                  <a:pt x="1118615" y="67605"/>
                  <a:pt x="1187356" y="171887"/>
                  <a:pt x="1187356" y="293428"/>
                </a:cubicBezTo>
                <a:cubicBezTo>
                  <a:pt x="1187356" y="414969"/>
                  <a:pt x="1118615" y="519251"/>
                  <a:pt x="1020648" y="563796"/>
                </a:cubicBezTo>
                <a:lnTo>
                  <a:pt x="976408" y="578559"/>
                </a:lnTo>
                <a:lnTo>
                  <a:pt x="976408" y="586854"/>
                </a:lnTo>
                <a:lnTo>
                  <a:pt x="914410" y="586854"/>
                </a:lnTo>
                <a:lnTo>
                  <a:pt x="914401" y="586855"/>
                </a:lnTo>
                <a:lnTo>
                  <a:pt x="914392" y="586854"/>
                </a:lnTo>
                <a:lnTo>
                  <a:pt x="0" y="586854"/>
                </a:lnTo>
                <a:close/>
              </a:path>
            </a:pathLst>
          </a:custGeom>
          <a:solidFill>
            <a:srgbClr val="0089F0"/>
          </a:solidFill>
          <a:ln w="9525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0482" name="矩形 3"/>
          <p:cNvSpPr/>
          <p:nvPr/>
        </p:nvSpPr>
        <p:spPr>
          <a:xfrm>
            <a:off x="0" y="1334770"/>
            <a:ext cx="12166600" cy="5523865"/>
          </a:xfrm>
          <a:prstGeom prst="rect">
            <a:avLst/>
          </a:prstGeom>
          <a:solidFill>
            <a:srgbClr val="0089F0"/>
          </a:solidFill>
          <a:ln w="9525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0483" name="矩形 6"/>
          <p:cNvSpPr/>
          <p:nvPr/>
        </p:nvSpPr>
        <p:spPr>
          <a:xfrm>
            <a:off x="295910" y="4152265"/>
            <a:ext cx="10234930" cy="25533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/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create table table_Name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（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algn="l"/>
            <a:r>
              <a:rPr lang="en-US" sz="3200">
                <a:sym typeface="+mn-ea"/>
              </a:rPr>
              <a:t>	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column_name column_type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algn="l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）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algn="l"/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algn="l"/>
            <a:r>
              <a:rPr sz="3200">
                <a:solidFill>
                  <a:schemeClr val="bg1"/>
                </a:solidFill>
                <a:sym typeface="+mn-ea"/>
              </a:rPr>
              <a:t>drop table table_name;</a:t>
            </a:r>
            <a:r>
              <a:rPr sz="3200">
                <a:sym typeface="+mn-ea"/>
              </a:rPr>
              <a:t>#</a:t>
            </a:r>
            <a:r>
              <a:rPr lang="zh-CN" sz="3200">
                <a:sym typeface="+mn-ea"/>
              </a:rPr>
              <a:t>删除表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矩形 6"/>
          <p:cNvSpPr/>
          <p:nvPr/>
        </p:nvSpPr>
        <p:spPr>
          <a:xfrm>
            <a:off x="295910" y="1943735"/>
            <a:ext cx="10234930" cy="20612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/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create table worker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（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algn="l"/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	worker_id int(10),</a:t>
            </a:r>
            <a:endParaRPr lang="en-US" alt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algn="l"/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	remark varchar(255)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algn="l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）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矩形 13"/>
          <p:cNvSpPr/>
          <p:nvPr/>
        </p:nvSpPr>
        <p:spPr>
          <a:xfrm rot="10800000">
            <a:off x="-20637" y="0"/>
            <a:ext cx="12187237" cy="6858000"/>
          </a:xfrm>
          <a:custGeom>
            <a:avLst/>
            <a:gdLst>
              <a:gd name="txL" fmla="*/ 0 w 12192000"/>
              <a:gd name="txT" fmla="*/ 0 h 5718413"/>
              <a:gd name="txR" fmla="*/ 12192000 w 12192000"/>
              <a:gd name="txB" fmla="*/ 5718413 h 5718413"/>
            </a:gdLst>
            <a:ahLst/>
            <a:cxnLst>
              <a:cxn ang="0">
                <a:pos x="1009935" y="27296"/>
              </a:cxn>
              <a:cxn ang="0">
                <a:pos x="11154770" y="0"/>
              </a:cxn>
              <a:cxn ang="0">
                <a:pos x="12192000" y="5718413"/>
              </a:cxn>
              <a:cxn ang="0">
                <a:pos x="0" y="5718413"/>
              </a:cxn>
              <a:cxn ang="0">
                <a:pos x="1009935" y="27296"/>
              </a:cxn>
            </a:cxnLst>
            <a:rect l="txL" t="txT" r="txR" b="txB"/>
            <a:pathLst>
              <a:path w="12192000" h="5718413">
                <a:moveTo>
                  <a:pt x="1009935" y="27296"/>
                </a:moveTo>
                <a:lnTo>
                  <a:pt x="11154770" y="0"/>
                </a:lnTo>
                <a:lnTo>
                  <a:pt x="12192000" y="5718413"/>
                </a:lnTo>
                <a:lnTo>
                  <a:pt x="0" y="5718413"/>
                </a:lnTo>
                <a:lnTo>
                  <a:pt x="1009935" y="27296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9460" name="文本框 5"/>
          <p:cNvSpPr/>
          <p:nvPr/>
        </p:nvSpPr>
        <p:spPr>
          <a:xfrm>
            <a:off x="795338" y="219075"/>
            <a:ext cx="1221105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altLang="zh-CN" sz="4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Homework</a:t>
            </a:r>
            <a:endParaRPr lang="en-US" altLang="zh-CN" sz="4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9461" name="任意多边形 6"/>
          <p:cNvSpPr/>
          <p:nvPr/>
        </p:nvSpPr>
        <p:spPr>
          <a:xfrm>
            <a:off x="-322262" y="279400"/>
            <a:ext cx="1185862" cy="587375"/>
          </a:xfrm>
          <a:custGeom>
            <a:avLst/>
            <a:gdLst>
              <a:gd name="txL" fmla="*/ 0 w 1187356"/>
              <a:gd name="txT" fmla="*/ 0 h 586855"/>
              <a:gd name="txR" fmla="*/ 1187356 w 1187356"/>
              <a:gd name="txB" fmla="*/ 586855 h 586855"/>
            </a:gdLst>
            <a:ahLst/>
            <a:cxnLst>
              <a:cxn ang="0">
                <a:pos x="0" y="0"/>
              </a:cxn>
              <a:cxn ang="0">
                <a:pos x="976408" y="0"/>
              </a:cxn>
              <a:cxn ang="0">
                <a:pos x="976408" y="8297"/>
              </a:cxn>
              <a:cxn ang="0">
                <a:pos x="1020648" y="23060"/>
              </a:cxn>
              <a:cxn ang="0">
                <a:pos x="1187356" y="293428"/>
              </a:cxn>
              <a:cxn ang="0">
                <a:pos x="1020648" y="563796"/>
              </a:cxn>
              <a:cxn ang="0">
                <a:pos x="976408" y="578559"/>
              </a:cxn>
              <a:cxn ang="0">
                <a:pos x="976408" y="586854"/>
              </a:cxn>
              <a:cxn ang="0">
                <a:pos x="914410" y="586854"/>
              </a:cxn>
              <a:cxn ang="0">
                <a:pos x="914401" y="586855"/>
              </a:cxn>
              <a:cxn ang="0">
                <a:pos x="914392" y="586854"/>
              </a:cxn>
              <a:cxn ang="0">
                <a:pos x="0" y="586854"/>
              </a:cxn>
            </a:cxnLst>
            <a:rect l="txL" t="txT" r="txR" b="txB"/>
            <a:pathLst>
              <a:path w="1187356" h="586855">
                <a:moveTo>
                  <a:pt x="0" y="0"/>
                </a:moveTo>
                <a:lnTo>
                  <a:pt x="976408" y="0"/>
                </a:lnTo>
                <a:lnTo>
                  <a:pt x="976408" y="8297"/>
                </a:lnTo>
                <a:lnTo>
                  <a:pt x="1020648" y="23060"/>
                </a:lnTo>
                <a:cubicBezTo>
                  <a:pt x="1118615" y="67605"/>
                  <a:pt x="1187356" y="171887"/>
                  <a:pt x="1187356" y="293428"/>
                </a:cubicBezTo>
                <a:cubicBezTo>
                  <a:pt x="1187356" y="414969"/>
                  <a:pt x="1118615" y="519251"/>
                  <a:pt x="1020648" y="563796"/>
                </a:cubicBezTo>
                <a:lnTo>
                  <a:pt x="976408" y="578559"/>
                </a:lnTo>
                <a:lnTo>
                  <a:pt x="976408" y="586854"/>
                </a:lnTo>
                <a:lnTo>
                  <a:pt x="914410" y="586854"/>
                </a:lnTo>
                <a:lnTo>
                  <a:pt x="914401" y="586855"/>
                </a:lnTo>
                <a:lnTo>
                  <a:pt x="914392" y="586854"/>
                </a:lnTo>
                <a:lnTo>
                  <a:pt x="0" y="586854"/>
                </a:lnTo>
                <a:close/>
              </a:path>
            </a:pathLst>
          </a:custGeom>
          <a:solidFill>
            <a:srgbClr val="0089F0"/>
          </a:solidFill>
          <a:ln w="9525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0482" name="矩形 3"/>
          <p:cNvSpPr/>
          <p:nvPr/>
        </p:nvSpPr>
        <p:spPr>
          <a:xfrm>
            <a:off x="-20320" y="1736725"/>
            <a:ext cx="12166600" cy="389255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矩形 6"/>
          <p:cNvSpPr/>
          <p:nvPr/>
        </p:nvSpPr>
        <p:spPr>
          <a:xfrm>
            <a:off x="795655" y="2536190"/>
            <a:ext cx="10234930" cy="20612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/>
            <a:r>
              <a:rPr lang="en-US" altLang="zh-CN" sz="3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</a:t>
            </a:r>
            <a:r>
              <a:rPr lang="zh-CN" altLang="en-US" sz="3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、安装</a:t>
            </a:r>
            <a:r>
              <a:rPr lang="en-US" altLang="zh-CN" sz="3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MySQL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（</a:t>
            </a: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5.7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版本）</a:t>
            </a:r>
            <a:r>
              <a:rPr lang="zh-CN" altLang="en-US" sz="3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和</a:t>
            </a:r>
            <a:r>
              <a:rPr lang="en-US" altLang="zh-CN" sz="3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Navicat for MySQL</a:t>
            </a:r>
            <a:endParaRPr lang="zh-CN" altLang="en-US" sz="3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algn="l"/>
            <a:r>
              <a:rPr lang="en-US" altLang="zh-CN" sz="3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2</a:t>
            </a:r>
            <a:r>
              <a:rPr lang="zh-CN" altLang="en-US" sz="3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、本地建立属于你自己的库</a:t>
            </a:r>
            <a:endParaRPr lang="zh-CN" altLang="en-US" sz="3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algn="l"/>
            <a:r>
              <a:rPr lang="en-US" altLang="zh-CN" sz="3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</a:t>
            </a:r>
            <a:r>
              <a:rPr lang="zh-CN" altLang="en-US" sz="3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、实现本</a:t>
            </a:r>
            <a:r>
              <a:rPr lang="en-US" altLang="zh-CN" sz="3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PPT</a:t>
            </a:r>
            <a:r>
              <a:rPr lang="zh-CN" altLang="en-US" sz="3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中的员工与部门两张表</a:t>
            </a:r>
            <a:endParaRPr lang="zh-CN" altLang="en-US" sz="3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algn="l"/>
            <a:r>
              <a:rPr lang="en-US" altLang="zh-CN" sz="3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4</a:t>
            </a:r>
            <a:r>
              <a:rPr lang="zh-CN" altLang="en-US" sz="3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、在下面操作一下你的表，看看有什么问题</a:t>
            </a:r>
            <a:endParaRPr lang="zh-CN" altLang="en-US" sz="3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矩形 22"/>
          <p:cNvSpPr/>
          <p:nvPr/>
        </p:nvSpPr>
        <p:spPr>
          <a:xfrm>
            <a:off x="4914900" y="2260600"/>
            <a:ext cx="7277100" cy="3297238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3555" name="文本框 3"/>
          <p:cNvSpPr/>
          <p:nvPr/>
        </p:nvSpPr>
        <p:spPr>
          <a:xfrm>
            <a:off x="5675630" y="2632710"/>
            <a:ext cx="6137275" cy="25533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/>
            <a:r>
              <a:rPr lang="en-US" altLang="zh-CN" sz="8000" dirty="0">
                <a:solidFill>
                  <a:srgbClr val="0089F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END</a:t>
            </a:r>
            <a:endParaRPr lang="en-US" altLang="zh-CN" sz="8000" dirty="0">
              <a:solidFill>
                <a:srgbClr val="0089F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algn="ctr"/>
            <a:r>
              <a:rPr lang="en-US" altLang="zh-CN" sz="8000" dirty="0">
                <a:solidFill>
                  <a:srgbClr val="0089F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THANKS!</a:t>
            </a:r>
            <a:endParaRPr lang="en-US" altLang="zh-CN" sz="8000" dirty="0">
              <a:solidFill>
                <a:srgbClr val="0089F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3563" name="直接连接符 26"/>
          <p:cNvSpPr/>
          <p:nvPr/>
        </p:nvSpPr>
        <p:spPr>
          <a:xfrm>
            <a:off x="-36512" y="6581775"/>
            <a:ext cx="3595687" cy="0"/>
          </a:xfrm>
          <a:prstGeom prst="line">
            <a:avLst/>
          </a:prstGeom>
          <a:ln w="635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3" name="图片 2" descr="下载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80" y="2336165"/>
            <a:ext cx="4909820" cy="2540635"/>
          </a:xfrm>
          <a:prstGeom prst="rect">
            <a:avLst/>
          </a:prstGeom>
        </p:spPr>
      </p:pic>
      <p:grpSp>
        <p:nvGrpSpPr>
          <p:cNvPr id="3076" name="组合 3075"/>
          <p:cNvGrpSpPr/>
          <p:nvPr/>
        </p:nvGrpSpPr>
        <p:grpSpPr>
          <a:xfrm>
            <a:off x="-254000" y="338138"/>
            <a:ext cx="12493625" cy="960437"/>
            <a:chOff x="0" y="0"/>
            <a:chExt cx="12498652" cy="960991"/>
          </a:xfrm>
        </p:grpSpPr>
        <p:grpSp>
          <p:nvGrpSpPr>
            <p:cNvPr id="3077" name="组合 3076"/>
            <p:cNvGrpSpPr/>
            <p:nvPr/>
          </p:nvGrpSpPr>
          <p:grpSpPr>
            <a:xfrm>
              <a:off x="0" y="0"/>
              <a:ext cx="12486490" cy="960991"/>
              <a:chOff x="0" y="0"/>
              <a:chExt cx="12486490" cy="960991"/>
            </a:xfrm>
          </p:grpSpPr>
          <p:sp>
            <p:nvSpPr>
              <p:cNvPr id="3078" name="直角三角形 9"/>
              <p:cNvSpPr/>
              <p:nvPr/>
            </p:nvSpPr>
            <p:spPr>
              <a:xfrm flipH="1" flipV="1">
                <a:off x="232061" y="652284"/>
                <a:ext cx="759656" cy="308707"/>
              </a:xfrm>
              <a:prstGeom prst="rtTriangle">
                <a:avLst/>
              </a:prstGeom>
              <a:solidFill>
                <a:srgbClr val="2E75B5"/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  <p:sp>
            <p:nvSpPr>
              <p:cNvPr id="3079" name="矩形 10"/>
              <p:cNvSpPr/>
              <p:nvPr/>
            </p:nvSpPr>
            <p:spPr>
              <a:xfrm>
                <a:off x="259358" y="0"/>
                <a:ext cx="12227132" cy="668544"/>
              </a:xfrm>
              <a:prstGeom prst="rect">
                <a:avLst/>
              </a:prstGeom>
              <a:solidFill>
                <a:srgbClr val="0089F0"/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  <p:sp>
            <p:nvSpPr>
              <p:cNvPr id="3080" name="文本框 11"/>
              <p:cNvSpPr/>
              <p:nvPr/>
            </p:nvSpPr>
            <p:spPr>
              <a:xfrm>
                <a:off x="0" y="53006"/>
                <a:ext cx="7927075" cy="5839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algn="ctr"/>
                <a:r>
                  <a:rPr lang="en-US" altLang="zh-CN" sz="3200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MySQL</a:t>
                </a:r>
                <a:r>
                  <a:rPr lang="zh-CN" altLang="en-US" sz="3200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培训（</a:t>
                </a:r>
                <a:r>
                  <a:rPr lang="en-US" altLang="zh-CN" sz="3200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1</a:t>
                </a:r>
                <a:r>
                  <a:rPr lang="zh-CN" altLang="en-US" sz="3200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）</a:t>
                </a:r>
                <a:endParaRPr lang="zh-CN" altLang="en-US" sz="3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  <p:sp>
          <p:nvSpPr>
            <p:cNvPr id="3081" name="直接连接符 8"/>
            <p:cNvSpPr/>
            <p:nvPr/>
          </p:nvSpPr>
          <p:spPr>
            <a:xfrm>
              <a:off x="7638652" y="347880"/>
              <a:ext cx="4860000" cy="1"/>
            </a:xfrm>
            <a:prstGeom prst="line">
              <a:avLst/>
            </a:prstGeom>
            <a:ln w="63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122" name="组合 5121"/>
          <p:cNvGrpSpPr/>
          <p:nvPr/>
        </p:nvGrpSpPr>
        <p:grpSpPr>
          <a:xfrm rot="21326951">
            <a:off x="657225" y="371475"/>
            <a:ext cx="9531350" cy="3943350"/>
            <a:chOff x="0" y="0"/>
            <a:chExt cx="7161886" cy="2962352"/>
          </a:xfrm>
        </p:grpSpPr>
        <p:sp>
          <p:nvSpPr>
            <p:cNvPr id="5123" name="梯形 1"/>
            <p:cNvSpPr/>
            <p:nvPr/>
          </p:nvSpPr>
          <p:spPr>
            <a:xfrm rot="10380994">
              <a:off x="226858" y="1338269"/>
              <a:ext cx="6935028" cy="1624083"/>
            </a:xfrm>
            <a:custGeom>
              <a:avLst/>
              <a:gdLst>
                <a:gd name="txL" fmla="*/ 0 w 9102796"/>
                <a:gd name="txT" fmla="*/ 0 h 1624083"/>
                <a:gd name="txR" fmla="*/ 9102796 w 9102796"/>
                <a:gd name="txB" fmla="*/ 1624083 h 1624083"/>
              </a:gdLst>
              <a:ahLst/>
              <a:cxnLst>
                <a:cxn ang="0">
                  <a:pos x="0" y="1614111"/>
                </a:cxn>
                <a:cxn ang="0">
                  <a:pos x="392112" y="0"/>
                </a:cxn>
                <a:cxn ang="0">
                  <a:pos x="8745588" y="590697"/>
                </a:cxn>
                <a:cxn ang="0">
                  <a:pos x="9102796" y="1624083"/>
                </a:cxn>
                <a:cxn ang="0">
                  <a:pos x="0" y="1614111"/>
                </a:cxn>
              </a:cxnLst>
              <a:rect l="txL" t="txT" r="txR" b="txB"/>
              <a:pathLst>
                <a:path w="9102796" h="1624083">
                  <a:moveTo>
                    <a:pt x="0" y="1614111"/>
                  </a:moveTo>
                  <a:lnTo>
                    <a:pt x="392112" y="0"/>
                  </a:lnTo>
                  <a:lnTo>
                    <a:pt x="8745588" y="590697"/>
                  </a:lnTo>
                  <a:lnTo>
                    <a:pt x="9102796" y="1624083"/>
                  </a:lnTo>
                  <a:lnTo>
                    <a:pt x="0" y="1614111"/>
                  </a:lnTo>
                  <a:close/>
                </a:path>
              </a:pathLst>
            </a:custGeom>
            <a:solidFill>
              <a:srgbClr val="7F7F7F"/>
            </a:solidFill>
            <a:ln w="9525">
              <a:noFill/>
            </a:ln>
          </p:spPr>
          <p:txBody>
            <a:bodyPr anchor="ctr"/>
            <a:p>
              <a:pPr algn="ctr"/>
              <a:endParaRPr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grpSp>
          <p:nvGrpSpPr>
            <p:cNvPr id="5124" name="组合 5123"/>
            <p:cNvGrpSpPr/>
            <p:nvPr/>
          </p:nvGrpSpPr>
          <p:grpSpPr>
            <a:xfrm rot="21307740">
              <a:off x="0" y="0"/>
              <a:ext cx="6969793" cy="2881940"/>
              <a:chOff x="0" y="0"/>
              <a:chExt cx="6969793" cy="2881940"/>
            </a:xfrm>
          </p:grpSpPr>
          <p:sp>
            <p:nvSpPr>
              <p:cNvPr id="5125" name="等腰三角形 3"/>
              <p:cNvSpPr/>
              <p:nvPr/>
            </p:nvSpPr>
            <p:spPr>
              <a:xfrm rot="20299625">
                <a:off x="762048" y="0"/>
                <a:ext cx="1299364" cy="950236"/>
              </a:xfrm>
              <a:custGeom>
                <a:avLst/>
                <a:gdLst>
                  <a:gd name="txL" fmla="*/ 0 w 1405240"/>
                  <a:gd name="txT" fmla="*/ 0 h 1402127"/>
                  <a:gd name="txR" fmla="*/ 1405240 w 1405240"/>
                  <a:gd name="txB" fmla="*/ 1402127 h 1402127"/>
                </a:gdLst>
                <a:ahLst/>
                <a:cxnLst>
                  <a:cxn ang="0">
                    <a:pos x="825229" y="1402127"/>
                  </a:cxn>
                  <a:cxn ang="0">
                    <a:pos x="0" y="0"/>
                  </a:cxn>
                  <a:cxn ang="0">
                    <a:pos x="1405240" y="1363006"/>
                  </a:cxn>
                  <a:cxn ang="0">
                    <a:pos x="825229" y="1402127"/>
                  </a:cxn>
                </a:cxnLst>
                <a:rect l="txL" t="txT" r="txR" b="txB"/>
                <a:pathLst>
                  <a:path w="1405240" h="1402127">
                    <a:moveTo>
                      <a:pt x="825229" y="1402127"/>
                    </a:moveTo>
                    <a:lnTo>
                      <a:pt x="0" y="0"/>
                    </a:lnTo>
                    <a:lnTo>
                      <a:pt x="1405240" y="1363006"/>
                    </a:lnTo>
                    <a:lnTo>
                      <a:pt x="825229" y="1402127"/>
                    </a:lnTo>
                    <a:close/>
                  </a:path>
                </a:pathLst>
              </a:custGeom>
              <a:solidFill>
                <a:srgbClr val="0089F0"/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  <p:sp>
            <p:nvSpPr>
              <p:cNvPr id="5126" name="直角三角形 2"/>
              <p:cNvSpPr/>
              <p:nvPr/>
            </p:nvSpPr>
            <p:spPr>
              <a:xfrm rot="-180067" flipH="1">
                <a:off x="0" y="701768"/>
                <a:ext cx="2207831" cy="689727"/>
              </a:xfrm>
              <a:custGeom>
                <a:avLst/>
                <a:gdLst>
                  <a:gd name="txL" fmla="*/ 0 w 2207831"/>
                  <a:gd name="txT" fmla="*/ 0 h 689727"/>
                  <a:gd name="txR" fmla="*/ 2207831 w 2207831"/>
                  <a:gd name="txB" fmla="*/ 689727 h 689727"/>
                </a:gdLst>
                <a:ahLst/>
                <a:cxnLst>
                  <a:cxn ang="0">
                    <a:pos x="123375" y="689727"/>
                  </a:cxn>
                  <a:cxn ang="0">
                    <a:pos x="0" y="0"/>
                  </a:cxn>
                  <a:cxn ang="0">
                    <a:pos x="2207831" y="682528"/>
                  </a:cxn>
                  <a:cxn ang="0">
                    <a:pos x="123375" y="689727"/>
                  </a:cxn>
                </a:cxnLst>
                <a:rect l="txL" t="txT" r="txR" b="txB"/>
                <a:pathLst>
                  <a:path w="2207831" h="689727">
                    <a:moveTo>
                      <a:pt x="123375" y="689727"/>
                    </a:moveTo>
                    <a:lnTo>
                      <a:pt x="0" y="0"/>
                    </a:lnTo>
                    <a:lnTo>
                      <a:pt x="2207831" y="682528"/>
                    </a:lnTo>
                    <a:lnTo>
                      <a:pt x="123375" y="689727"/>
                    </a:lnTo>
                    <a:close/>
                  </a:path>
                </a:pathLst>
              </a:custGeom>
              <a:solidFill>
                <a:srgbClr val="0070C0"/>
              </a:solidFill>
              <a:ln w="12700" cap="flat" cmpd="sng">
                <a:solidFill>
                  <a:srgbClr val="42719B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ctr"/>
              <a:p>
                <a:pPr algn="ctr"/>
                <a:endParaRPr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  <p:sp>
            <p:nvSpPr>
              <p:cNvPr id="5127" name="梯形 1"/>
              <p:cNvSpPr/>
              <p:nvPr/>
            </p:nvSpPr>
            <p:spPr>
              <a:xfrm rot="10620491">
                <a:off x="34765" y="1257857"/>
                <a:ext cx="6935028" cy="1624083"/>
              </a:xfrm>
              <a:custGeom>
                <a:avLst/>
                <a:gdLst>
                  <a:gd name="txL" fmla="*/ 0 w 9102796"/>
                  <a:gd name="txT" fmla="*/ 0 h 1624083"/>
                  <a:gd name="txR" fmla="*/ 9102796 w 9102796"/>
                  <a:gd name="txB" fmla="*/ 1624083 h 1624083"/>
                </a:gdLst>
                <a:ahLst/>
                <a:cxnLst>
                  <a:cxn ang="0">
                    <a:pos x="0" y="1614111"/>
                  </a:cxn>
                  <a:cxn ang="0">
                    <a:pos x="392112" y="0"/>
                  </a:cxn>
                  <a:cxn ang="0">
                    <a:pos x="8905186" y="353869"/>
                  </a:cxn>
                  <a:cxn ang="0">
                    <a:pos x="9102796" y="1624083"/>
                  </a:cxn>
                  <a:cxn ang="0">
                    <a:pos x="0" y="1614111"/>
                  </a:cxn>
                </a:cxnLst>
                <a:rect l="txL" t="txT" r="txR" b="txB"/>
                <a:pathLst>
                  <a:path w="9102796" h="1624083">
                    <a:moveTo>
                      <a:pt x="0" y="1614111"/>
                    </a:moveTo>
                    <a:lnTo>
                      <a:pt x="392112" y="0"/>
                    </a:lnTo>
                    <a:lnTo>
                      <a:pt x="8905186" y="353869"/>
                    </a:lnTo>
                    <a:lnTo>
                      <a:pt x="9102796" y="1624083"/>
                    </a:lnTo>
                    <a:lnTo>
                      <a:pt x="0" y="1614111"/>
                    </a:lnTo>
                    <a:close/>
                  </a:path>
                </a:pathLst>
              </a:custGeom>
              <a:solidFill>
                <a:srgbClr val="0089F0"/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</p:grpSp>
      <p:sp>
        <p:nvSpPr>
          <p:cNvPr id="5128" name="矩形 4"/>
          <p:cNvSpPr/>
          <p:nvPr/>
        </p:nvSpPr>
        <p:spPr>
          <a:xfrm rot="20922858">
            <a:off x="1857375" y="2216150"/>
            <a:ext cx="6888480" cy="15684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4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什么是数据库？？？？？</a:t>
            </a:r>
            <a:endParaRPr lang="zh-CN" altLang="en-US" sz="4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r>
              <a:rPr lang="zh-CN" altLang="en-US" sz="4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   数据的仓库</a:t>
            </a:r>
            <a:endParaRPr lang="zh-CN" altLang="en-US" sz="4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5129" name="矩形 11"/>
          <p:cNvSpPr/>
          <p:nvPr/>
        </p:nvSpPr>
        <p:spPr>
          <a:xfrm rot="777455">
            <a:off x="8826500" y="3257550"/>
            <a:ext cx="2711450" cy="312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199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？</a:t>
            </a:r>
            <a:endParaRPr lang="zh-CN" altLang="en-US" sz="199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5130" name="矩形 12"/>
          <p:cNvSpPr/>
          <p:nvPr/>
        </p:nvSpPr>
        <p:spPr>
          <a:xfrm rot="20638975">
            <a:off x="8108950" y="3960813"/>
            <a:ext cx="1644650" cy="1844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115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？</a:t>
            </a:r>
            <a:endParaRPr lang="zh-CN" altLang="en-US" sz="115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5131" name="矩形 13"/>
          <p:cNvSpPr/>
          <p:nvPr/>
        </p:nvSpPr>
        <p:spPr>
          <a:xfrm rot="2275286">
            <a:off x="9820275" y="4705350"/>
            <a:ext cx="1644650" cy="1844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115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？</a:t>
            </a:r>
            <a:endParaRPr lang="zh-CN" altLang="en-US" sz="115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2000" fill="hold"/>
                                        <p:tgtEl>
                                          <p:spTgt spid="513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2000" fill="hold"/>
                                        <p:tgtEl>
                                          <p:spTgt spid="512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2000" fill="hold"/>
                                        <p:tgtEl>
                                          <p:spTgt spid="513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" grpId="0"/>
      <p:bldP spid="5129" grpId="0"/>
      <p:bldP spid="5131" grpId="0"/>
      <p:bldP spid="5130" grpId="1"/>
      <p:bldP spid="5129" grpId="1"/>
      <p:bldP spid="513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122" name="组合 5121"/>
          <p:cNvGrpSpPr/>
          <p:nvPr/>
        </p:nvGrpSpPr>
        <p:grpSpPr>
          <a:xfrm rot="21326951">
            <a:off x="657225" y="371475"/>
            <a:ext cx="9531350" cy="3943350"/>
            <a:chOff x="0" y="0"/>
            <a:chExt cx="7161886" cy="2962352"/>
          </a:xfrm>
        </p:grpSpPr>
        <p:sp>
          <p:nvSpPr>
            <p:cNvPr id="5123" name="梯形 1"/>
            <p:cNvSpPr/>
            <p:nvPr/>
          </p:nvSpPr>
          <p:spPr>
            <a:xfrm rot="10380994">
              <a:off x="226858" y="1338269"/>
              <a:ext cx="6935028" cy="1624083"/>
            </a:xfrm>
            <a:custGeom>
              <a:avLst/>
              <a:gdLst>
                <a:gd name="txL" fmla="*/ 0 w 9102796"/>
                <a:gd name="txT" fmla="*/ 0 h 1624083"/>
                <a:gd name="txR" fmla="*/ 9102796 w 9102796"/>
                <a:gd name="txB" fmla="*/ 1624083 h 1624083"/>
              </a:gdLst>
              <a:ahLst/>
              <a:cxnLst>
                <a:cxn ang="0">
                  <a:pos x="0" y="1614111"/>
                </a:cxn>
                <a:cxn ang="0">
                  <a:pos x="392112" y="0"/>
                </a:cxn>
                <a:cxn ang="0">
                  <a:pos x="8745588" y="590697"/>
                </a:cxn>
                <a:cxn ang="0">
                  <a:pos x="9102796" y="1624083"/>
                </a:cxn>
                <a:cxn ang="0">
                  <a:pos x="0" y="1614111"/>
                </a:cxn>
              </a:cxnLst>
              <a:rect l="txL" t="txT" r="txR" b="txB"/>
              <a:pathLst>
                <a:path w="9102796" h="1624083">
                  <a:moveTo>
                    <a:pt x="0" y="1614111"/>
                  </a:moveTo>
                  <a:lnTo>
                    <a:pt x="392112" y="0"/>
                  </a:lnTo>
                  <a:lnTo>
                    <a:pt x="8745588" y="590697"/>
                  </a:lnTo>
                  <a:lnTo>
                    <a:pt x="9102796" y="1624083"/>
                  </a:lnTo>
                  <a:lnTo>
                    <a:pt x="0" y="1614111"/>
                  </a:lnTo>
                  <a:close/>
                </a:path>
              </a:pathLst>
            </a:custGeom>
            <a:solidFill>
              <a:srgbClr val="7F7F7F"/>
            </a:solidFill>
            <a:ln w="9525">
              <a:noFill/>
            </a:ln>
          </p:spPr>
          <p:txBody>
            <a:bodyPr anchor="ctr"/>
            <a:p>
              <a:pPr algn="ctr"/>
              <a:endParaRPr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grpSp>
          <p:nvGrpSpPr>
            <p:cNvPr id="5124" name="组合 5123"/>
            <p:cNvGrpSpPr/>
            <p:nvPr/>
          </p:nvGrpSpPr>
          <p:grpSpPr>
            <a:xfrm rot="21307740">
              <a:off x="0" y="0"/>
              <a:ext cx="6969793" cy="2881940"/>
              <a:chOff x="0" y="0"/>
              <a:chExt cx="6969793" cy="2881940"/>
            </a:xfrm>
          </p:grpSpPr>
          <p:sp>
            <p:nvSpPr>
              <p:cNvPr id="5125" name="等腰三角形 3"/>
              <p:cNvSpPr/>
              <p:nvPr/>
            </p:nvSpPr>
            <p:spPr>
              <a:xfrm rot="20299625">
                <a:off x="762048" y="0"/>
                <a:ext cx="1299364" cy="950236"/>
              </a:xfrm>
              <a:custGeom>
                <a:avLst/>
                <a:gdLst>
                  <a:gd name="txL" fmla="*/ 0 w 1405240"/>
                  <a:gd name="txT" fmla="*/ 0 h 1402127"/>
                  <a:gd name="txR" fmla="*/ 1405240 w 1405240"/>
                  <a:gd name="txB" fmla="*/ 1402127 h 1402127"/>
                </a:gdLst>
                <a:ahLst/>
                <a:cxnLst>
                  <a:cxn ang="0">
                    <a:pos x="825229" y="1402127"/>
                  </a:cxn>
                  <a:cxn ang="0">
                    <a:pos x="0" y="0"/>
                  </a:cxn>
                  <a:cxn ang="0">
                    <a:pos x="1405240" y="1363006"/>
                  </a:cxn>
                  <a:cxn ang="0">
                    <a:pos x="825229" y="1402127"/>
                  </a:cxn>
                </a:cxnLst>
                <a:rect l="txL" t="txT" r="txR" b="txB"/>
                <a:pathLst>
                  <a:path w="1405240" h="1402127">
                    <a:moveTo>
                      <a:pt x="825229" y="1402127"/>
                    </a:moveTo>
                    <a:lnTo>
                      <a:pt x="0" y="0"/>
                    </a:lnTo>
                    <a:lnTo>
                      <a:pt x="1405240" y="1363006"/>
                    </a:lnTo>
                    <a:lnTo>
                      <a:pt x="825229" y="1402127"/>
                    </a:lnTo>
                    <a:close/>
                  </a:path>
                </a:pathLst>
              </a:custGeom>
              <a:solidFill>
                <a:srgbClr val="0089F0"/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  <p:sp>
            <p:nvSpPr>
              <p:cNvPr id="5126" name="直角三角形 2"/>
              <p:cNvSpPr/>
              <p:nvPr/>
            </p:nvSpPr>
            <p:spPr>
              <a:xfrm rot="-180067" flipH="1">
                <a:off x="0" y="701768"/>
                <a:ext cx="2207831" cy="689727"/>
              </a:xfrm>
              <a:custGeom>
                <a:avLst/>
                <a:gdLst>
                  <a:gd name="txL" fmla="*/ 0 w 2207831"/>
                  <a:gd name="txT" fmla="*/ 0 h 689727"/>
                  <a:gd name="txR" fmla="*/ 2207831 w 2207831"/>
                  <a:gd name="txB" fmla="*/ 689727 h 689727"/>
                </a:gdLst>
                <a:ahLst/>
                <a:cxnLst>
                  <a:cxn ang="0">
                    <a:pos x="123375" y="689727"/>
                  </a:cxn>
                  <a:cxn ang="0">
                    <a:pos x="0" y="0"/>
                  </a:cxn>
                  <a:cxn ang="0">
                    <a:pos x="2207831" y="682528"/>
                  </a:cxn>
                  <a:cxn ang="0">
                    <a:pos x="123375" y="689727"/>
                  </a:cxn>
                </a:cxnLst>
                <a:rect l="txL" t="txT" r="txR" b="txB"/>
                <a:pathLst>
                  <a:path w="2207831" h="689727">
                    <a:moveTo>
                      <a:pt x="123375" y="689727"/>
                    </a:moveTo>
                    <a:lnTo>
                      <a:pt x="0" y="0"/>
                    </a:lnTo>
                    <a:lnTo>
                      <a:pt x="2207831" y="682528"/>
                    </a:lnTo>
                    <a:lnTo>
                      <a:pt x="123375" y="689727"/>
                    </a:lnTo>
                    <a:close/>
                  </a:path>
                </a:pathLst>
              </a:custGeom>
              <a:solidFill>
                <a:srgbClr val="0070C0"/>
              </a:solidFill>
              <a:ln w="12700" cap="flat" cmpd="sng">
                <a:solidFill>
                  <a:srgbClr val="42719B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ctr"/>
              <a:p>
                <a:pPr algn="ctr"/>
                <a:endParaRPr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  <p:sp>
            <p:nvSpPr>
              <p:cNvPr id="5127" name="梯形 1"/>
              <p:cNvSpPr/>
              <p:nvPr/>
            </p:nvSpPr>
            <p:spPr>
              <a:xfrm rot="10620491">
                <a:off x="34765" y="1257857"/>
                <a:ext cx="6935028" cy="1624083"/>
              </a:xfrm>
              <a:custGeom>
                <a:avLst/>
                <a:gdLst>
                  <a:gd name="txL" fmla="*/ 0 w 9102796"/>
                  <a:gd name="txT" fmla="*/ 0 h 1624083"/>
                  <a:gd name="txR" fmla="*/ 9102796 w 9102796"/>
                  <a:gd name="txB" fmla="*/ 1624083 h 1624083"/>
                </a:gdLst>
                <a:ahLst/>
                <a:cxnLst>
                  <a:cxn ang="0">
                    <a:pos x="0" y="1614111"/>
                  </a:cxn>
                  <a:cxn ang="0">
                    <a:pos x="392112" y="0"/>
                  </a:cxn>
                  <a:cxn ang="0">
                    <a:pos x="8905186" y="353869"/>
                  </a:cxn>
                  <a:cxn ang="0">
                    <a:pos x="9102796" y="1624083"/>
                  </a:cxn>
                  <a:cxn ang="0">
                    <a:pos x="0" y="1614111"/>
                  </a:cxn>
                </a:cxnLst>
                <a:rect l="txL" t="txT" r="txR" b="txB"/>
                <a:pathLst>
                  <a:path w="9102796" h="1624083">
                    <a:moveTo>
                      <a:pt x="0" y="1614111"/>
                    </a:moveTo>
                    <a:lnTo>
                      <a:pt x="392112" y="0"/>
                    </a:lnTo>
                    <a:lnTo>
                      <a:pt x="8905186" y="353869"/>
                    </a:lnTo>
                    <a:lnTo>
                      <a:pt x="9102796" y="1624083"/>
                    </a:lnTo>
                    <a:lnTo>
                      <a:pt x="0" y="1614111"/>
                    </a:lnTo>
                    <a:close/>
                  </a:path>
                </a:pathLst>
              </a:custGeom>
              <a:solidFill>
                <a:srgbClr val="0089F0"/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</p:grpSp>
      <p:sp>
        <p:nvSpPr>
          <p:cNvPr id="5128" name="矩形 4"/>
          <p:cNvSpPr/>
          <p:nvPr/>
        </p:nvSpPr>
        <p:spPr>
          <a:xfrm rot="20922858">
            <a:off x="960120" y="2216150"/>
            <a:ext cx="9165590" cy="15684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4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MySQL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应运而生（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1979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年）</a:t>
            </a:r>
            <a:endParaRPr lang="zh-CN" altLang="en-US" sz="4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r>
              <a:rPr lang="zh-CN" altLang="en-US" sz="4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（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1996 1.0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）（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2000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年正式开源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)</a:t>
            </a:r>
            <a:endParaRPr lang="en-US" altLang="zh-CN" sz="4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840000">
            <a:off x="9425940" y="3309620"/>
            <a:ext cx="2426970" cy="330708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5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5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122" name="组合 5121"/>
          <p:cNvGrpSpPr/>
          <p:nvPr/>
        </p:nvGrpSpPr>
        <p:grpSpPr>
          <a:xfrm rot="21326951">
            <a:off x="657225" y="371475"/>
            <a:ext cx="9531350" cy="3943350"/>
            <a:chOff x="0" y="0"/>
            <a:chExt cx="7161886" cy="2962352"/>
          </a:xfrm>
        </p:grpSpPr>
        <p:sp>
          <p:nvSpPr>
            <p:cNvPr id="5123" name="梯形 1"/>
            <p:cNvSpPr/>
            <p:nvPr/>
          </p:nvSpPr>
          <p:spPr>
            <a:xfrm rot="10380994">
              <a:off x="226858" y="1338269"/>
              <a:ext cx="6935028" cy="1624083"/>
            </a:xfrm>
            <a:custGeom>
              <a:avLst/>
              <a:gdLst>
                <a:gd name="txL" fmla="*/ 0 w 9102796"/>
                <a:gd name="txT" fmla="*/ 0 h 1624083"/>
                <a:gd name="txR" fmla="*/ 9102796 w 9102796"/>
                <a:gd name="txB" fmla="*/ 1624083 h 1624083"/>
              </a:gdLst>
              <a:ahLst/>
              <a:cxnLst>
                <a:cxn ang="0">
                  <a:pos x="0" y="1614111"/>
                </a:cxn>
                <a:cxn ang="0">
                  <a:pos x="392112" y="0"/>
                </a:cxn>
                <a:cxn ang="0">
                  <a:pos x="8745588" y="590697"/>
                </a:cxn>
                <a:cxn ang="0">
                  <a:pos x="9102796" y="1624083"/>
                </a:cxn>
                <a:cxn ang="0">
                  <a:pos x="0" y="1614111"/>
                </a:cxn>
              </a:cxnLst>
              <a:rect l="txL" t="txT" r="txR" b="txB"/>
              <a:pathLst>
                <a:path w="9102796" h="1624083">
                  <a:moveTo>
                    <a:pt x="0" y="1614111"/>
                  </a:moveTo>
                  <a:lnTo>
                    <a:pt x="392112" y="0"/>
                  </a:lnTo>
                  <a:lnTo>
                    <a:pt x="8745588" y="590697"/>
                  </a:lnTo>
                  <a:lnTo>
                    <a:pt x="9102796" y="1624083"/>
                  </a:lnTo>
                  <a:lnTo>
                    <a:pt x="0" y="1614111"/>
                  </a:lnTo>
                  <a:close/>
                </a:path>
              </a:pathLst>
            </a:custGeom>
            <a:solidFill>
              <a:srgbClr val="7F7F7F"/>
            </a:solidFill>
            <a:ln w="9525">
              <a:noFill/>
            </a:ln>
          </p:spPr>
          <p:txBody>
            <a:bodyPr anchor="ctr"/>
            <a:p>
              <a:pPr algn="ctr"/>
              <a:endParaRPr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grpSp>
          <p:nvGrpSpPr>
            <p:cNvPr id="5124" name="组合 5123"/>
            <p:cNvGrpSpPr/>
            <p:nvPr/>
          </p:nvGrpSpPr>
          <p:grpSpPr>
            <a:xfrm rot="21307740">
              <a:off x="0" y="0"/>
              <a:ext cx="6969793" cy="2881940"/>
              <a:chOff x="0" y="0"/>
              <a:chExt cx="6969793" cy="2881940"/>
            </a:xfrm>
          </p:grpSpPr>
          <p:sp>
            <p:nvSpPr>
              <p:cNvPr id="5125" name="等腰三角形 3"/>
              <p:cNvSpPr/>
              <p:nvPr/>
            </p:nvSpPr>
            <p:spPr>
              <a:xfrm rot="20299625">
                <a:off x="762048" y="0"/>
                <a:ext cx="1299364" cy="950236"/>
              </a:xfrm>
              <a:custGeom>
                <a:avLst/>
                <a:gdLst>
                  <a:gd name="txL" fmla="*/ 0 w 1405240"/>
                  <a:gd name="txT" fmla="*/ 0 h 1402127"/>
                  <a:gd name="txR" fmla="*/ 1405240 w 1405240"/>
                  <a:gd name="txB" fmla="*/ 1402127 h 1402127"/>
                </a:gdLst>
                <a:ahLst/>
                <a:cxnLst>
                  <a:cxn ang="0">
                    <a:pos x="825229" y="1402127"/>
                  </a:cxn>
                  <a:cxn ang="0">
                    <a:pos x="0" y="0"/>
                  </a:cxn>
                  <a:cxn ang="0">
                    <a:pos x="1405240" y="1363006"/>
                  </a:cxn>
                  <a:cxn ang="0">
                    <a:pos x="825229" y="1402127"/>
                  </a:cxn>
                </a:cxnLst>
                <a:rect l="txL" t="txT" r="txR" b="txB"/>
                <a:pathLst>
                  <a:path w="1405240" h="1402127">
                    <a:moveTo>
                      <a:pt x="825229" y="1402127"/>
                    </a:moveTo>
                    <a:lnTo>
                      <a:pt x="0" y="0"/>
                    </a:lnTo>
                    <a:lnTo>
                      <a:pt x="1405240" y="1363006"/>
                    </a:lnTo>
                    <a:lnTo>
                      <a:pt x="825229" y="1402127"/>
                    </a:lnTo>
                    <a:close/>
                  </a:path>
                </a:pathLst>
              </a:custGeom>
              <a:solidFill>
                <a:srgbClr val="0089F0"/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  <p:sp>
            <p:nvSpPr>
              <p:cNvPr id="5126" name="直角三角形 2"/>
              <p:cNvSpPr/>
              <p:nvPr/>
            </p:nvSpPr>
            <p:spPr>
              <a:xfrm rot="-180067" flipH="1">
                <a:off x="0" y="701768"/>
                <a:ext cx="2207831" cy="689727"/>
              </a:xfrm>
              <a:custGeom>
                <a:avLst/>
                <a:gdLst>
                  <a:gd name="txL" fmla="*/ 0 w 2207831"/>
                  <a:gd name="txT" fmla="*/ 0 h 689727"/>
                  <a:gd name="txR" fmla="*/ 2207831 w 2207831"/>
                  <a:gd name="txB" fmla="*/ 689727 h 689727"/>
                </a:gdLst>
                <a:ahLst/>
                <a:cxnLst>
                  <a:cxn ang="0">
                    <a:pos x="123375" y="689727"/>
                  </a:cxn>
                  <a:cxn ang="0">
                    <a:pos x="0" y="0"/>
                  </a:cxn>
                  <a:cxn ang="0">
                    <a:pos x="2207831" y="682528"/>
                  </a:cxn>
                  <a:cxn ang="0">
                    <a:pos x="123375" y="689727"/>
                  </a:cxn>
                </a:cxnLst>
                <a:rect l="txL" t="txT" r="txR" b="txB"/>
                <a:pathLst>
                  <a:path w="2207831" h="689727">
                    <a:moveTo>
                      <a:pt x="123375" y="689727"/>
                    </a:moveTo>
                    <a:lnTo>
                      <a:pt x="0" y="0"/>
                    </a:lnTo>
                    <a:lnTo>
                      <a:pt x="2207831" y="682528"/>
                    </a:lnTo>
                    <a:lnTo>
                      <a:pt x="123375" y="689727"/>
                    </a:lnTo>
                    <a:close/>
                  </a:path>
                </a:pathLst>
              </a:custGeom>
              <a:solidFill>
                <a:srgbClr val="0070C0"/>
              </a:solidFill>
              <a:ln w="12700" cap="flat" cmpd="sng">
                <a:solidFill>
                  <a:srgbClr val="42719B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ctr"/>
              <a:p>
                <a:pPr algn="ctr"/>
                <a:endParaRPr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  <p:sp>
            <p:nvSpPr>
              <p:cNvPr id="5127" name="梯形 1"/>
              <p:cNvSpPr/>
              <p:nvPr/>
            </p:nvSpPr>
            <p:spPr>
              <a:xfrm rot="10620491">
                <a:off x="34765" y="1257857"/>
                <a:ext cx="6935028" cy="1624083"/>
              </a:xfrm>
              <a:custGeom>
                <a:avLst/>
                <a:gdLst>
                  <a:gd name="txL" fmla="*/ 0 w 9102796"/>
                  <a:gd name="txT" fmla="*/ 0 h 1624083"/>
                  <a:gd name="txR" fmla="*/ 9102796 w 9102796"/>
                  <a:gd name="txB" fmla="*/ 1624083 h 1624083"/>
                </a:gdLst>
                <a:ahLst/>
                <a:cxnLst>
                  <a:cxn ang="0">
                    <a:pos x="0" y="1614111"/>
                  </a:cxn>
                  <a:cxn ang="0">
                    <a:pos x="392112" y="0"/>
                  </a:cxn>
                  <a:cxn ang="0">
                    <a:pos x="8905186" y="353869"/>
                  </a:cxn>
                  <a:cxn ang="0">
                    <a:pos x="9102796" y="1624083"/>
                  </a:cxn>
                  <a:cxn ang="0">
                    <a:pos x="0" y="1614111"/>
                  </a:cxn>
                </a:cxnLst>
                <a:rect l="txL" t="txT" r="txR" b="txB"/>
                <a:pathLst>
                  <a:path w="9102796" h="1624083">
                    <a:moveTo>
                      <a:pt x="0" y="1614111"/>
                    </a:moveTo>
                    <a:lnTo>
                      <a:pt x="392112" y="0"/>
                    </a:lnTo>
                    <a:lnTo>
                      <a:pt x="8905186" y="353869"/>
                    </a:lnTo>
                    <a:lnTo>
                      <a:pt x="9102796" y="1624083"/>
                    </a:lnTo>
                    <a:lnTo>
                      <a:pt x="0" y="1614111"/>
                    </a:lnTo>
                    <a:close/>
                  </a:path>
                </a:pathLst>
              </a:custGeom>
              <a:solidFill>
                <a:srgbClr val="0089F0"/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</p:grpSp>
      <p:sp>
        <p:nvSpPr>
          <p:cNvPr id="5128" name="矩形 4"/>
          <p:cNvSpPr/>
          <p:nvPr/>
        </p:nvSpPr>
        <p:spPr>
          <a:xfrm rot="20922858">
            <a:off x="1857375" y="2216150"/>
            <a:ext cx="6221095" cy="15684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4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什么是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SQL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？？？？？</a:t>
            </a:r>
            <a:endParaRPr lang="zh-CN" altLang="en-US" sz="4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r>
              <a:rPr lang="zh-CN" altLang="en-US" sz="4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命令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==SQL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语句</a:t>
            </a:r>
            <a:endParaRPr lang="zh-CN" altLang="en-US" sz="4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5129" name="矩形 11"/>
          <p:cNvSpPr/>
          <p:nvPr/>
        </p:nvSpPr>
        <p:spPr>
          <a:xfrm rot="777455">
            <a:off x="8826500" y="3257550"/>
            <a:ext cx="2711450" cy="312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199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？</a:t>
            </a:r>
            <a:endParaRPr lang="zh-CN" altLang="en-US" sz="199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5130" name="矩形 12"/>
          <p:cNvSpPr/>
          <p:nvPr/>
        </p:nvSpPr>
        <p:spPr>
          <a:xfrm rot="20638975">
            <a:off x="8108950" y="3960813"/>
            <a:ext cx="1644650" cy="1844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115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？</a:t>
            </a:r>
            <a:endParaRPr lang="zh-CN" altLang="en-US" sz="115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5131" name="矩形 13"/>
          <p:cNvSpPr/>
          <p:nvPr/>
        </p:nvSpPr>
        <p:spPr>
          <a:xfrm rot="2275286">
            <a:off x="9820275" y="4705350"/>
            <a:ext cx="1644650" cy="1844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115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？</a:t>
            </a:r>
            <a:endParaRPr lang="zh-CN" altLang="en-US" sz="115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513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2000" fill="hold"/>
                                        <p:tgtEl>
                                          <p:spTgt spid="513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2000" fill="hold"/>
                                        <p:tgtEl>
                                          <p:spTgt spid="512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" grpId="0"/>
      <p:bldP spid="5131" grpId="0"/>
      <p:bldP spid="5129" grpId="0"/>
      <p:bldP spid="5130" grpId="1"/>
      <p:bldP spid="5131" grpId="1"/>
      <p:bldP spid="512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椭圆 13"/>
          <p:cNvSpPr/>
          <p:nvPr/>
        </p:nvSpPr>
        <p:spPr>
          <a:xfrm>
            <a:off x="2922588" y="255588"/>
            <a:ext cx="6346825" cy="6346825"/>
          </a:xfrm>
          <a:prstGeom prst="ellipse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147" name="椭圆 12"/>
          <p:cNvSpPr/>
          <p:nvPr/>
        </p:nvSpPr>
        <p:spPr>
          <a:xfrm>
            <a:off x="3327400" y="660400"/>
            <a:ext cx="5537200" cy="5537200"/>
          </a:xfrm>
          <a:prstGeom prst="ellipse">
            <a:avLst/>
          </a:prstGeom>
          <a:solidFill>
            <a:srgbClr val="D8D8D8"/>
          </a:solidFill>
          <a:ln w="9525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151" name="椭圆 3"/>
          <p:cNvSpPr/>
          <p:nvPr/>
        </p:nvSpPr>
        <p:spPr>
          <a:xfrm>
            <a:off x="3575050" y="908050"/>
            <a:ext cx="5040313" cy="5040313"/>
          </a:xfrm>
          <a:prstGeom prst="ellipse">
            <a:avLst/>
          </a:prstGeom>
          <a:solidFill>
            <a:srgbClr val="0089F0"/>
          </a:solidFill>
          <a:ln w="9525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6152" name="组合 6151"/>
          <p:cNvGrpSpPr/>
          <p:nvPr/>
        </p:nvGrpSpPr>
        <p:grpSpPr>
          <a:xfrm rot="560658">
            <a:off x="7626033" y="1713865"/>
            <a:ext cx="1006475" cy="2946400"/>
            <a:chOff x="0" y="0"/>
            <a:chExt cx="1337480" cy="4421874"/>
          </a:xfrm>
        </p:grpSpPr>
        <p:sp>
          <p:nvSpPr>
            <p:cNvPr id="6153" name="梯形 4"/>
            <p:cNvSpPr/>
            <p:nvPr/>
          </p:nvSpPr>
          <p:spPr>
            <a:xfrm rot="-10800000" flipV="1">
              <a:off x="0" y="0"/>
              <a:ext cx="1337480" cy="3330054"/>
            </a:xfrm>
            <a:custGeom>
              <a:avLst/>
              <a:gdLst>
                <a:gd name="txL" fmla="*/ 4500 w 21600"/>
                <a:gd name="txT" fmla="*/ 4500 h 21600"/>
                <a:gd name="txR" fmla="*/ 17100 w 21600"/>
                <a:gd name="txB" fmla="*/ 17100 h 21600"/>
              </a:gdLst>
              <a:ahLst/>
              <a:cxnLst>
                <a:cxn ang="0">
                  <a:pos x="18900" y="10800"/>
                </a:cxn>
                <a:cxn ang="90">
                  <a:pos x="10800" y="21600"/>
                </a:cxn>
                <a:cxn ang="180">
                  <a:pos x="2700" y="10800"/>
                </a:cxn>
                <a:cxn ang="270">
                  <a:pos x="10800" y="0"/>
                </a:cxn>
              </a:cxnLst>
              <a:rect l="txL" t="txT" r="txR" b="txB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 anchor="ctr"/>
            <a:p>
              <a:pPr algn="ctr"/>
              <a:endParaRPr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6154" name="椭圆 5"/>
            <p:cNvSpPr/>
            <p:nvPr/>
          </p:nvSpPr>
          <p:spPr>
            <a:xfrm>
              <a:off x="191068" y="3466530"/>
              <a:ext cx="955344" cy="955344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ctr"/>
            <a:p>
              <a:pPr algn="ctr"/>
              <a:endParaRPr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sp>
        <p:nvSpPr>
          <p:cNvPr id="6155" name="矩形 7"/>
          <p:cNvSpPr/>
          <p:nvPr/>
        </p:nvSpPr>
        <p:spPr>
          <a:xfrm rot="20994439">
            <a:off x="2082165" y="1952943"/>
            <a:ext cx="5737860" cy="264604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16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E-R</a:t>
            </a:r>
            <a:r>
              <a:rPr lang="zh-CN" altLang="en-US" sz="16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图</a:t>
            </a:r>
            <a:endParaRPr lang="zh-CN" altLang="en-US" sz="16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 rot="21060000">
            <a:off x="2715895" y="1486535"/>
            <a:ext cx="5702935" cy="61404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accent5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Entity Relationship </a:t>
            </a:r>
            <a:r>
              <a:rPr lang="en-US" altLang="zh-CN" sz="3400" dirty="0">
                <a:solidFill>
                  <a:schemeClr val="accent5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Diagram</a:t>
            </a:r>
            <a:endParaRPr lang="en-US" altLang="zh-CN" sz="3400" dirty="0">
              <a:solidFill>
                <a:schemeClr val="accent5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615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文本框 1"/>
          <p:cNvSpPr/>
          <p:nvPr/>
        </p:nvSpPr>
        <p:spPr>
          <a:xfrm>
            <a:off x="863600" y="219075"/>
            <a:ext cx="9821863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altLang="zh-CN" sz="4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MySQL-ER</a:t>
            </a:r>
            <a:r>
              <a:rPr lang="zh-CN" altLang="en-US" sz="4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图</a:t>
            </a:r>
            <a:endParaRPr lang="zh-CN" altLang="en-US" sz="4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171" name="任意多边形 2"/>
          <p:cNvSpPr/>
          <p:nvPr/>
        </p:nvSpPr>
        <p:spPr>
          <a:xfrm>
            <a:off x="-322262" y="279400"/>
            <a:ext cx="1185862" cy="587375"/>
          </a:xfrm>
          <a:custGeom>
            <a:avLst/>
            <a:gdLst>
              <a:gd name="txL" fmla="*/ 0 w 1187356"/>
              <a:gd name="txT" fmla="*/ 0 h 586855"/>
              <a:gd name="txR" fmla="*/ 1187356 w 1187356"/>
              <a:gd name="txB" fmla="*/ 586855 h 586855"/>
            </a:gdLst>
            <a:ahLst/>
            <a:cxnLst>
              <a:cxn ang="0">
                <a:pos x="0" y="0"/>
              </a:cxn>
              <a:cxn ang="0">
                <a:pos x="976408" y="0"/>
              </a:cxn>
              <a:cxn ang="0">
                <a:pos x="976408" y="8297"/>
              </a:cxn>
              <a:cxn ang="0">
                <a:pos x="1020648" y="23060"/>
              </a:cxn>
              <a:cxn ang="0">
                <a:pos x="1187356" y="293428"/>
              </a:cxn>
              <a:cxn ang="0">
                <a:pos x="1020648" y="563796"/>
              </a:cxn>
              <a:cxn ang="0">
                <a:pos x="976408" y="578559"/>
              </a:cxn>
              <a:cxn ang="0">
                <a:pos x="976408" y="586854"/>
              </a:cxn>
              <a:cxn ang="0">
                <a:pos x="914410" y="586854"/>
              </a:cxn>
              <a:cxn ang="0">
                <a:pos x="914401" y="586855"/>
              </a:cxn>
              <a:cxn ang="0">
                <a:pos x="914392" y="586854"/>
              </a:cxn>
              <a:cxn ang="0">
                <a:pos x="0" y="586854"/>
              </a:cxn>
            </a:cxnLst>
            <a:rect l="txL" t="txT" r="txR" b="txB"/>
            <a:pathLst>
              <a:path w="1187356" h="586855">
                <a:moveTo>
                  <a:pt x="0" y="0"/>
                </a:moveTo>
                <a:lnTo>
                  <a:pt x="976408" y="0"/>
                </a:lnTo>
                <a:lnTo>
                  <a:pt x="976408" y="8297"/>
                </a:lnTo>
                <a:lnTo>
                  <a:pt x="1020648" y="23060"/>
                </a:lnTo>
                <a:cubicBezTo>
                  <a:pt x="1118615" y="67605"/>
                  <a:pt x="1187356" y="171887"/>
                  <a:pt x="1187356" y="293428"/>
                </a:cubicBezTo>
                <a:cubicBezTo>
                  <a:pt x="1187356" y="414969"/>
                  <a:pt x="1118615" y="519251"/>
                  <a:pt x="1020648" y="563796"/>
                </a:cubicBezTo>
                <a:lnTo>
                  <a:pt x="976408" y="578559"/>
                </a:lnTo>
                <a:lnTo>
                  <a:pt x="976408" y="586854"/>
                </a:lnTo>
                <a:lnTo>
                  <a:pt x="914410" y="586854"/>
                </a:lnTo>
                <a:lnTo>
                  <a:pt x="914401" y="586855"/>
                </a:lnTo>
                <a:lnTo>
                  <a:pt x="914392" y="586854"/>
                </a:lnTo>
                <a:lnTo>
                  <a:pt x="0" y="586854"/>
                </a:lnTo>
                <a:close/>
              </a:path>
            </a:pathLst>
          </a:custGeom>
          <a:solidFill>
            <a:srgbClr val="0089F0"/>
          </a:solidFill>
          <a:ln w="9525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7173" name="组合 7172"/>
          <p:cNvGrpSpPr/>
          <p:nvPr/>
        </p:nvGrpSpPr>
        <p:grpSpPr>
          <a:xfrm rot="0">
            <a:off x="863600" y="2876550"/>
            <a:ext cx="7686040" cy="1069975"/>
            <a:chOff x="0" y="-332758"/>
            <a:chExt cx="7685695" cy="1070034"/>
          </a:xfrm>
        </p:grpSpPr>
        <p:sp>
          <p:nvSpPr>
            <p:cNvPr id="7174" name="直角三角形 7"/>
            <p:cNvSpPr/>
            <p:nvPr/>
          </p:nvSpPr>
          <p:spPr>
            <a:xfrm rot="-20048701" flipV="1">
              <a:off x="6826101" y="5773"/>
              <a:ext cx="736978" cy="731503"/>
            </a:xfrm>
            <a:custGeom>
              <a:avLst/>
              <a:gdLst>
                <a:gd name="txL" fmla="*/ 0 w 736978"/>
                <a:gd name="txT" fmla="*/ 0 h 543929"/>
                <a:gd name="txR" fmla="*/ 736978 w 736978"/>
                <a:gd name="txB" fmla="*/ 543929 h 543929"/>
              </a:gdLst>
              <a:ahLst/>
              <a:cxnLst>
                <a:cxn ang="0">
                  <a:pos x="136478" y="543929"/>
                </a:cxn>
                <a:cxn ang="0">
                  <a:pos x="0" y="0"/>
                </a:cxn>
                <a:cxn ang="0">
                  <a:pos x="736978" y="543929"/>
                </a:cxn>
                <a:cxn ang="0">
                  <a:pos x="136478" y="543929"/>
                </a:cxn>
              </a:cxnLst>
              <a:rect l="txL" t="txT" r="txR" b="txB"/>
              <a:pathLst>
                <a:path w="736978" h="543929">
                  <a:moveTo>
                    <a:pt x="136478" y="543929"/>
                  </a:moveTo>
                  <a:lnTo>
                    <a:pt x="0" y="0"/>
                  </a:lnTo>
                  <a:lnTo>
                    <a:pt x="736978" y="543929"/>
                  </a:lnTo>
                  <a:lnTo>
                    <a:pt x="136478" y="543929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</a:ln>
          </p:spPr>
          <p:txBody>
            <a:bodyPr anchor="ctr"/>
            <a:p>
              <a:pPr algn="ctr"/>
              <a:endParaRPr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7175" name="矩形 10"/>
            <p:cNvSpPr/>
            <p:nvPr/>
          </p:nvSpPr>
          <p:spPr>
            <a:xfrm>
              <a:off x="0" y="-332758"/>
              <a:ext cx="7685695" cy="552481"/>
            </a:xfrm>
            <a:prstGeom prst="rect">
              <a:avLst/>
            </a:prstGeom>
            <a:solidFill>
              <a:srgbClr val="0089F0"/>
            </a:solidFill>
            <a:ln w="9525">
              <a:noFill/>
            </a:ln>
          </p:spPr>
          <p:txBody>
            <a:bodyPr anchor="ctr"/>
            <a:p>
              <a:pPr algn="ctr"/>
              <a:endParaRPr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grpSp>
        <p:nvGrpSpPr>
          <p:cNvPr id="7176" name="组合 7175"/>
          <p:cNvGrpSpPr/>
          <p:nvPr/>
        </p:nvGrpSpPr>
        <p:grpSpPr>
          <a:xfrm rot="0">
            <a:off x="863600" y="1634490"/>
            <a:ext cx="9322435" cy="1097280"/>
            <a:chOff x="0" y="0"/>
            <a:chExt cx="9321421" cy="1097206"/>
          </a:xfrm>
        </p:grpSpPr>
        <p:sp>
          <p:nvSpPr>
            <p:cNvPr id="7177" name="直角三角形 7"/>
            <p:cNvSpPr/>
            <p:nvPr/>
          </p:nvSpPr>
          <p:spPr>
            <a:xfrm rot="-20048701" flipV="1">
              <a:off x="8461826" y="365703"/>
              <a:ext cx="736978" cy="731503"/>
            </a:xfrm>
            <a:custGeom>
              <a:avLst/>
              <a:gdLst>
                <a:gd name="txL" fmla="*/ 0 w 736978"/>
                <a:gd name="txT" fmla="*/ 0 h 543929"/>
                <a:gd name="txR" fmla="*/ 736978 w 736978"/>
                <a:gd name="txB" fmla="*/ 543929 h 543929"/>
              </a:gdLst>
              <a:ahLst/>
              <a:cxnLst>
                <a:cxn ang="0">
                  <a:pos x="136478" y="543929"/>
                </a:cxn>
                <a:cxn ang="0">
                  <a:pos x="0" y="0"/>
                </a:cxn>
                <a:cxn ang="0">
                  <a:pos x="736978" y="543929"/>
                </a:cxn>
                <a:cxn ang="0">
                  <a:pos x="136478" y="543929"/>
                </a:cxn>
              </a:cxnLst>
              <a:rect l="txL" t="txT" r="txR" b="txB"/>
              <a:pathLst>
                <a:path w="736978" h="543929">
                  <a:moveTo>
                    <a:pt x="136478" y="543929"/>
                  </a:moveTo>
                  <a:lnTo>
                    <a:pt x="0" y="0"/>
                  </a:lnTo>
                  <a:lnTo>
                    <a:pt x="736978" y="543929"/>
                  </a:lnTo>
                  <a:lnTo>
                    <a:pt x="136478" y="543929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</a:ln>
          </p:spPr>
          <p:txBody>
            <a:bodyPr anchor="ctr"/>
            <a:p>
              <a:pPr algn="ctr"/>
              <a:endParaRPr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7178" name="矩形 4"/>
            <p:cNvSpPr/>
            <p:nvPr/>
          </p:nvSpPr>
          <p:spPr>
            <a:xfrm>
              <a:off x="0" y="0"/>
              <a:ext cx="9321421" cy="565124"/>
            </a:xfrm>
            <a:prstGeom prst="rect">
              <a:avLst/>
            </a:prstGeom>
            <a:solidFill>
              <a:srgbClr val="0089F0"/>
            </a:solidFill>
            <a:ln w="9525">
              <a:noFill/>
            </a:ln>
          </p:spPr>
          <p:txBody>
            <a:bodyPr anchor="ctr"/>
            <a:p>
              <a:pPr algn="ctr"/>
              <a:endParaRPr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sp>
        <p:nvSpPr>
          <p:cNvPr id="7179" name="矩形 7"/>
          <p:cNvSpPr/>
          <p:nvPr/>
        </p:nvSpPr>
        <p:spPr>
          <a:xfrm>
            <a:off x="863600" y="925830"/>
            <a:ext cx="9431020" cy="25031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rgbClr val="0089F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矩形：</a:t>
            </a:r>
            <a:endParaRPr lang="zh-CN" altLang="en-US" sz="4800" dirty="0">
              <a:solidFill>
                <a:srgbClr val="0089F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实体，在框中记入实体名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rgbClr val="0089F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菱形框：</a:t>
            </a:r>
            <a:endParaRPr lang="zh-CN" altLang="en-US" sz="4800" dirty="0">
              <a:solidFill>
                <a:srgbClr val="0089F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联系，在框中记录联系名</a:t>
            </a:r>
            <a:endParaRPr lang="zh-CN" altLang="en-US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87400" y="3553460"/>
            <a:ext cx="3435985" cy="8604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dirty="0">
                <a:solidFill>
                  <a:srgbClr val="0089F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椭圆形框：</a:t>
            </a:r>
            <a:endParaRPr lang="zh-CN" altLang="en-US" dirty="0">
              <a:solidFill>
                <a:srgbClr val="0089F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 rot="0">
            <a:off x="863600" y="4223385"/>
            <a:ext cx="5848350" cy="1154577"/>
            <a:chOff x="1667" y="7908"/>
            <a:chExt cx="9210" cy="1818"/>
          </a:xfrm>
        </p:grpSpPr>
        <p:sp>
          <p:nvSpPr>
            <p:cNvPr id="4" name="直角三角形 7"/>
            <p:cNvSpPr/>
            <p:nvPr/>
          </p:nvSpPr>
          <p:spPr>
            <a:xfrm rot="-20048701" flipV="1">
              <a:off x="9523" y="8574"/>
              <a:ext cx="1161" cy="1152"/>
            </a:xfrm>
            <a:custGeom>
              <a:avLst/>
              <a:gdLst>
                <a:gd name="txL" fmla="*/ 0 w 736978"/>
                <a:gd name="txT" fmla="*/ 0 h 543929"/>
                <a:gd name="txR" fmla="*/ 736978 w 736978"/>
                <a:gd name="txB" fmla="*/ 543929 h 543929"/>
              </a:gdLst>
              <a:ahLst/>
              <a:cxnLst>
                <a:cxn ang="0">
                  <a:pos x="136478" y="543929"/>
                </a:cxn>
                <a:cxn ang="0">
                  <a:pos x="0" y="0"/>
                </a:cxn>
                <a:cxn ang="0">
                  <a:pos x="736978" y="543929"/>
                </a:cxn>
                <a:cxn ang="0">
                  <a:pos x="136478" y="543929"/>
                </a:cxn>
              </a:cxnLst>
              <a:rect l="txL" t="txT" r="txR" b="txB"/>
              <a:pathLst>
                <a:path w="736978" h="543929">
                  <a:moveTo>
                    <a:pt x="136478" y="543929"/>
                  </a:moveTo>
                  <a:lnTo>
                    <a:pt x="0" y="0"/>
                  </a:lnTo>
                  <a:lnTo>
                    <a:pt x="736978" y="543929"/>
                  </a:lnTo>
                  <a:lnTo>
                    <a:pt x="136478" y="543929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</a:ln>
          </p:spPr>
          <p:txBody>
            <a:bodyPr anchor="ctr"/>
            <a:p>
              <a:pPr algn="ctr"/>
              <a:endParaRPr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3" name="矩形 4"/>
            <p:cNvSpPr/>
            <p:nvPr/>
          </p:nvSpPr>
          <p:spPr>
            <a:xfrm>
              <a:off x="1667" y="7908"/>
              <a:ext cx="9210" cy="944"/>
            </a:xfrm>
            <a:prstGeom prst="rect">
              <a:avLst/>
            </a:prstGeom>
            <a:solidFill>
              <a:srgbClr val="0089F0"/>
            </a:solidFill>
            <a:ln w="9525">
              <a:noFill/>
            </a:ln>
          </p:spPr>
          <p:txBody>
            <a:bodyPr anchor="ctr"/>
            <a:p>
              <a:pPr>
                <a:lnSpc>
                  <a:spcPct val="140000"/>
                </a:lnSpc>
              </a:pP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实体或联系的属性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0">
            <a:off x="863600" y="5426058"/>
            <a:ext cx="5010785" cy="1072034"/>
            <a:chOff x="1667" y="7727"/>
            <a:chExt cx="7891" cy="1688"/>
          </a:xfrm>
        </p:grpSpPr>
        <p:sp>
          <p:nvSpPr>
            <p:cNvPr id="9" name="直角三角形 7"/>
            <p:cNvSpPr/>
            <p:nvPr/>
          </p:nvSpPr>
          <p:spPr>
            <a:xfrm rot="-20048701" flipV="1">
              <a:off x="8204" y="8263"/>
              <a:ext cx="1161" cy="1152"/>
            </a:xfrm>
            <a:custGeom>
              <a:avLst/>
              <a:gdLst>
                <a:gd name="txL" fmla="*/ 0 w 736978"/>
                <a:gd name="txT" fmla="*/ 0 h 543929"/>
                <a:gd name="txR" fmla="*/ 736978 w 736978"/>
                <a:gd name="txB" fmla="*/ 543929 h 543929"/>
              </a:gdLst>
              <a:ahLst/>
              <a:cxnLst>
                <a:cxn ang="0">
                  <a:pos x="136478" y="543929"/>
                </a:cxn>
                <a:cxn ang="0">
                  <a:pos x="0" y="0"/>
                </a:cxn>
                <a:cxn ang="0">
                  <a:pos x="736978" y="543929"/>
                </a:cxn>
                <a:cxn ang="0">
                  <a:pos x="136478" y="543929"/>
                </a:cxn>
              </a:cxnLst>
              <a:rect l="txL" t="txT" r="txR" b="txB"/>
              <a:pathLst>
                <a:path w="736978" h="543929">
                  <a:moveTo>
                    <a:pt x="136478" y="543929"/>
                  </a:moveTo>
                  <a:lnTo>
                    <a:pt x="0" y="0"/>
                  </a:lnTo>
                  <a:lnTo>
                    <a:pt x="736978" y="543929"/>
                  </a:lnTo>
                  <a:lnTo>
                    <a:pt x="136478" y="543929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</a:ln>
          </p:spPr>
          <p:txBody>
            <a:bodyPr anchor="ctr"/>
            <a:p>
              <a:pPr algn="ctr"/>
              <a:endParaRPr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10" name="矩形 4"/>
            <p:cNvSpPr/>
            <p:nvPr/>
          </p:nvSpPr>
          <p:spPr>
            <a:xfrm>
              <a:off x="1667" y="7727"/>
              <a:ext cx="7891" cy="872"/>
            </a:xfrm>
            <a:prstGeom prst="rect">
              <a:avLst/>
            </a:prstGeom>
            <a:solidFill>
              <a:srgbClr val="0089F0"/>
            </a:solidFill>
            <a:ln w="9525">
              <a:noFill/>
            </a:ln>
          </p:spPr>
          <p:txBody>
            <a:bodyPr anchor="ctr"/>
            <a:p>
              <a:pPr>
                <a:lnSpc>
                  <a:spcPct val="140000"/>
                </a:lnSpc>
              </a:pP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实体与属性之间，实体与联系之间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863600" y="4842510"/>
            <a:ext cx="261556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dirty="0">
                <a:solidFill>
                  <a:srgbClr val="0089F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连线：</a:t>
            </a:r>
            <a:endParaRPr lang="zh-CN" altLang="en-US" sz="3200"/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矩形 4"/>
          <p:cNvSpPr/>
          <p:nvPr/>
        </p:nvSpPr>
        <p:spPr>
          <a:xfrm rot="1402418">
            <a:off x="3686175" y="329565"/>
            <a:ext cx="8366125" cy="6858000"/>
          </a:xfrm>
          <a:prstGeom prst="rect">
            <a:avLst/>
          </a:prstGeom>
          <a:solidFill>
            <a:srgbClr val="D8D8D8"/>
          </a:solidFill>
          <a:ln w="9525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8195" name="矩形 5"/>
          <p:cNvSpPr/>
          <p:nvPr/>
        </p:nvSpPr>
        <p:spPr>
          <a:xfrm rot="712850">
            <a:off x="255588" y="846138"/>
            <a:ext cx="2422525" cy="2205037"/>
          </a:xfrm>
          <a:prstGeom prst="rect">
            <a:avLst/>
          </a:prstGeom>
          <a:solidFill>
            <a:srgbClr val="D8D8D8"/>
          </a:solidFill>
          <a:ln w="9525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8196" name="矩形 6"/>
          <p:cNvSpPr/>
          <p:nvPr/>
        </p:nvSpPr>
        <p:spPr>
          <a:xfrm rot="21246921">
            <a:off x="482600" y="1233488"/>
            <a:ext cx="3727450" cy="3716337"/>
          </a:xfrm>
          <a:prstGeom prst="rect">
            <a:avLst/>
          </a:prstGeom>
          <a:solidFill>
            <a:srgbClr val="0089F0"/>
          </a:solidFill>
          <a:ln w="9525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06475" y="1969135"/>
            <a:ext cx="267843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任意两个人之间、任意两个事情之间，我们都可以从中找到千丝万缕的关系。</a:t>
            </a:r>
            <a:endParaRPr lang="zh-CN" altLang="en-US" sz="2800"/>
          </a:p>
        </p:txBody>
      </p:sp>
      <p:sp>
        <p:nvSpPr>
          <p:cNvPr id="3" name="文本框 2"/>
          <p:cNvSpPr txBox="1"/>
          <p:nvPr/>
        </p:nvSpPr>
        <p:spPr>
          <a:xfrm>
            <a:off x="7642225" y="2222500"/>
            <a:ext cx="906780" cy="368300"/>
          </a:xfrm>
          <a:prstGeom prst="rect">
            <a:avLst/>
          </a:prstGeom>
          <a:solidFill>
            <a:schemeClr val="bg1"/>
          </a:solidFill>
          <a:ln w="254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p>
            <a:pPr algn="ctr"/>
            <a:r>
              <a:rPr lang="zh-CN" altLang="en-US"/>
              <a:t>部门</a:t>
            </a:r>
            <a:endParaRPr lang="zh-CN" altLang="en-US"/>
          </a:p>
        </p:txBody>
      </p:sp>
      <p:cxnSp>
        <p:nvCxnSpPr>
          <p:cNvPr id="4" name="直接连接符 3"/>
          <p:cNvCxnSpPr>
            <a:endCxn id="7" idx="0"/>
          </p:cNvCxnSpPr>
          <p:nvPr/>
        </p:nvCxnSpPr>
        <p:spPr>
          <a:xfrm>
            <a:off x="8074025" y="2602230"/>
            <a:ext cx="21590" cy="16529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381875" y="1590675"/>
            <a:ext cx="736600" cy="647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642225" y="4255135"/>
            <a:ext cx="906780" cy="368300"/>
          </a:xfrm>
          <a:prstGeom prst="rect">
            <a:avLst/>
          </a:prstGeom>
          <a:solidFill>
            <a:schemeClr val="bg1"/>
          </a:solidFill>
          <a:ln w="254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p>
            <a:pPr algn="ctr"/>
            <a:r>
              <a:rPr lang="zh-CN" altLang="en-US"/>
              <a:t>员工</a:t>
            </a:r>
            <a:endParaRPr lang="zh-CN" altLang="en-US"/>
          </a:p>
        </p:txBody>
      </p:sp>
      <p:cxnSp>
        <p:nvCxnSpPr>
          <p:cNvPr id="11" name="直接连接符 10"/>
          <p:cNvCxnSpPr>
            <a:stCxn id="21" idx="4"/>
            <a:endCxn id="3" idx="0"/>
          </p:cNvCxnSpPr>
          <p:nvPr/>
        </p:nvCxnSpPr>
        <p:spPr>
          <a:xfrm flipH="1">
            <a:off x="8095615" y="1695450"/>
            <a:ext cx="1207135" cy="5270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流程图: 决策 11"/>
          <p:cNvSpPr/>
          <p:nvPr/>
        </p:nvSpPr>
        <p:spPr>
          <a:xfrm>
            <a:off x="7335520" y="3136900"/>
            <a:ext cx="1498600" cy="584200"/>
          </a:xfrm>
          <a:prstGeom prst="flowChartDecision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属于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流程图: 联系 12"/>
          <p:cNvSpPr/>
          <p:nvPr/>
        </p:nvSpPr>
        <p:spPr>
          <a:xfrm>
            <a:off x="4843780" y="5146675"/>
            <a:ext cx="1066800" cy="508000"/>
          </a:xfrm>
          <a:prstGeom prst="flowChartConnector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员工</a:t>
            </a:r>
            <a:r>
              <a:rPr lang="en-US" altLang="zh-CN" sz="1600">
                <a:solidFill>
                  <a:schemeClr val="tx1"/>
                </a:solidFill>
              </a:rPr>
              <a:t>id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4" name="流程图: 联系 13"/>
          <p:cNvSpPr/>
          <p:nvPr/>
        </p:nvSpPr>
        <p:spPr>
          <a:xfrm>
            <a:off x="6116320" y="5146675"/>
            <a:ext cx="1066800" cy="508000"/>
          </a:xfrm>
          <a:prstGeom prst="flowChartConnector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姓名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5" name="流程图: 联系 14"/>
          <p:cNvSpPr/>
          <p:nvPr/>
        </p:nvSpPr>
        <p:spPr>
          <a:xfrm>
            <a:off x="7335520" y="5146675"/>
            <a:ext cx="1066800" cy="508000"/>
          </a:xfrm>
          <a:prstGeom prst="flowChartConnector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性别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6" name="流程图: 联系 15"/>
          <p:cNvSpPr/>
          <p:nvPr/>
        </p:nvSpPr>
        <p:spPr>
          <a:xfrm>
            <a:off x="8549005" y="5146675"/>
            <a:ext cx="1066800" cy="508000"/>
          </a:xfrm>
          <a:prstGeom prst="flowChartConnector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职位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9" name="流程图: 联系 18"/>
          <p:cNvSpPr/>
          <p:nvPr/>
        </p:nvSpPr>
        <p:spPr>
          <a:xfrm>
            <a:off x="7007225" y="1187450"/>
            <a:ext cx="1066800" cy="508000"/>
          </a:xfrm>
          <a:prstGeom prst="flowChartConnector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部门</a:t>
            </a:r>
            <a:r>
              <a:rPr lang="en-US" altLang="zh-CN" sz="1600">
                <a:solidFill>
                  <a:schemeClr val="tx1"/>
                </a:solidFill>
              </a:rPr>
              <a:t>id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21" name="流程图: 联系 20"/>
          <p:cNvSpPr/>
          <p:nvPr/>
        </p:nvSpPr>
        <p:spPr>
          <a:xfrm>
            <a:off x="8549005" y="1187450"/>
            <a:ext cx="1507490" cy="508000"/>
          </a:xfrm>
          <a:prstGeom prst="flowChartConnector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部门名称</a:t>
            </a:r>
            <a:endParaRPr lang="en-US" altLang="zh-CN" sz="1600">
              <a:solidFill>
                <a:schemeClr val="tx1"/>
              </a:solidFill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H="1">
            <a:off x="5326380" y="4638675"/>
            <a:ext cx="2779395" cy="508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7" idx="2"/>
            <a:endCxn id="15" idx="0"/>
          </p:cNvCxnSpPr>
          <p:nvPr/>
        </p:nvCxnSpPr>
        <p:spPr>
          <a:xfrm flipH="1">
            <a:off x="7868920" y="4623435"/>
            <a:ext cx="226695" cy="5232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8143875" y="4638675"/>
            <a:ext cx="889000" cy="482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endCxn id="14" idx="0"/>
          </p:cNvCxnSpPr>
          <p:nvPr/>
        </p:nvCxnSpPr>
        <p:spPr>
          <a:xfrm flipH="1">
            <a:off x="6649720" y="4625975"/>
            <a:ext cx="1443355" cy="520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8118475" y="2679700"/>
            <a:ext cx="1218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095615" y="3721100"/>
            <a:ext cx="1218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</a:t>
            </a:r>
            <a:endParaRPr lang="en-US" altLang="zh-CN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6" grpId="0"/>
      <p:bldP spid="8" grpId="0"/>
      <p:bldP spid="13" grpId="0" animBg="1"/>
      <p:bldP spid="14" grpId="0" animBg="1"/>
      <p:bldP spid="15" grpId="0" animBg="1"/>
      <p:bldP spid="16" grpId="0" animBg="1"/>
      <p:bldP spid="19" grpId="0" animBg="1"/>
      <p:bldP spid="21" grpId="0" bldLvl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 rot="1380000">
            <a:off x="6476365" y="947420"/>
            <a:ext cx="4580890" cy="4801870"/>
          </a:xfrm>
          <a:prstGeom prst="rect">
            <a:avLst/>
          </a:prstGeom>
          <a:solidFill>
            <a:srgbClr val="00B0F0">
              <a:alpha val="45000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218" name="文本框 4"/>
          <p:cNvSpPr/>
          <p:nvPr/>
        </p:nvSpPr>
        <p:spPr>
          <a:xfrm>
            <a:off x="863600" y="219075"/>
            <a:ext cx="7761288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altLang="zh-CN" sz="4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MySQL-</a:t>
            </a:r>
            <a:r>
              <a:rPr lang="zh-CN" altLang="en-US" sz="4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安装</a:t>
            </a:r>
            <a:endParaRPr lang="zh-CN" altLang="en-US" sz="4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219" name="任意多边形 15"/>
          <p:cNvSpPr/>
          <p:nvPr/>
        </p:nvSpPr>
        <p:spPr>
          <a:xfrm>
            <a:off x="-322262" y="279400"/>
            <a:ext cx="1185862" cy="587375"/>
          </a:xfrm>
          <a:custGeom>
            <a:avLst/>
            <a:gdLst>
              <a:gd name="txL" fmla="*/ 0 w 1187356"/>
              <a:gd name="txT" fmla="*/ 0 h 586855"/>
              <a:gd name="txR" fmla="*/ 1187356 w 1187356"/>
              <a:gd name="txB" fmla="*/ 586855 h 586855"/>
            </a:gdLst>
            <a:ahLst/>
            <a:cxnLst>
              <a:cxn ang="0">
                <a:pos x="0" y="0"/>
              </a:cxn>
              <a:cxn ang="0">
                <a:pos x="976408" y="0"/>
              </a:cxn>
              <a:cxn ang="0">
                <a:pos x="976408" y="8297"/>
              </a:cxn>
              <a:cxn ang="0">
                <a:pos x="1020648" y="23060"/>
              </a:cxn>
              <a:cxn ang="0">
                <a:pos x="1187356" y="293428"/>
              </a:cxn>
              <a:cxn ang="0">
                <a:pos x="1020648" y="563796"/>
              </a:cxn>
              <a:cxn ang="0">
                <a:pos x="976408" y="578559"/>
              </a:cxn>
              <a:cxn ang="0">
                <a:pos x="976408" y="586854"/>
              </a:cxn>
              <a:cxn ang="0">
                <a:pos x="914410" y="586854"/>
              </a:cxn>
              <a:cxn ang="0">
                <a:pos x="914401" y="586855"/>
              </a:cxn>
              <a:cxn ang="0">
                <a:pos x="914392" y="586854"/>
              </a:cxn>
              <a:cxn ang="0">
                <a:pos x="0" y="586854"/>
              </a:cxn>
            </a:cxnLst>
            <a:rect l="txL" t="txT" r="txR" b="txB"/>
            <a:pathLst>
              <a:path w="1187356" h="586855">
                <a:moveTo>
                  <a:pt x="0" y="0"/>
                </a:moveTo>
                <a:lnTo>
                  <a:pt x="976408" y="0"/>
                </a:lnTo>
                <a:lnTo>
                  <a:pt x="976408" y="8297"/>
                </a:lnTo>
                <a:lnTo>
                  <a:pt x="1020648" y="23060"/>
                </a:lnTo>
                <a:cubicBezTo>
                  <a:pt x="1118615" y="67605"/>
                  <a:pt x="1187356" y="171887"/>
                  <a:pt x="1187356" y="293428"/>
                </a:cubicBezTo>
                <a:cubicBezTo>
                  <a:pt x="1187356" y="414969"/>
                  <a:pt x="1118615" y="519251"/>
                  <a:pt x="1020648" y="563796"/>
                </a:cubicBezTo>
                <a:lnTo>
                  <a:pt x="976408" y="578559"/>
                </a:lnTo>
                <a:lnTo>
                  <a:pt x="976408" y="586854"/>
                </a:lnTo>
                <a:lnTo>
                  <a:pt x="914410" y="586854"/>
                </a:lnTo>
                <a:lnTo>
                  <a:pt x="914401" y="586855"/>
                </a:lnTo>
                <a:lnTo>
                  <a:pt x="914392" y="586854"/>
                </a:lnTo>
                <a:lnTo>
                  <a:pt x="0" y="586854"/>
                </a:lnTo>
                <a:close/>
              </a:path>
            </a:pathLst>
          </a:custGeom>
          <a:solidFill>
            <a:srgbClr val="0089F0"/>
          </a:solidFill>
          <a:ln w="9525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225" name="矩形 1"/>
          <p:cNvSpPr/>
          <p:nvPr/>
        </p:nvSpPr>
        <p:spPr>
          <a:xfrm>
            <a:off x="1306830" y="1790065"/>
            <a:ext cx="4246880" cy="255333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8000" dirty="0">
                <a:solidFill>
                  <a:srgbClr val="0089F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官网下载</a:t>
            </a:r>
            <a:endParaRPr lang="zh-CN" altLang="en-US" sz="8000" dirty="0">
              <a:solidFill>
                <a:srgbClr val="0089F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r>
              <a:rPr lang="en-US" altLang="zh-CN" sz="8000" dirty="0">
                <a:solidFill>
                  <a:srgbClr val="0089F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.msi</a:t>
            </a:r>
            <a:r>
              <a:rPr lang="zh-CN" altLang="en-US" sz="8000" dirty="0">
                <a:solidFill>
                  <a:srgbClr val="0089F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文件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226" name="矩形 2"/>
          <p:cNvSpPr/>
          <p:nvPr/>
        </p:nvSpPr>
        <p:spPr>
          <a:xfrm>
            <a:off x="3292475" y="6260148"/>
            <a:ext cx="8658860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https://dev.mysql.com/downloads/installer/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240000">
            <a:off x="7366635" y="1510665"/>
            <a:ext cx="2799080" cy="3675380"/>
          </a:xfrm>
          <a:prstGeom prst="rect">
            <a:avLst/>
          </a:prstGeom>
          <a:effectLst>
            <a:glow rad="63500">
              <a:srgbClr val="002060">
                <a:alpha val="40000"/>
              </a:srgbClr>
            </a:glo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9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5*l_h_f*1_1_1"/>
  <p:tag name="KSO_WM_UNIT_TYPE" val="l_h_f"/>
  <p:tag name="KSO_WM_UNIT_INDEX" val="1_1_1"/>
  <p:tag name="KSO_WM_UNIT_CLEAR" val="1"/>
  <p:tag name="KSO_WM_UNIT_LAYERLEVEL" val="1_1_1"/>
  <p:tag name="KSO_WM_UNIT_VALUE" val="40"/>
  <p:tag name="KSO_WM_UNIT_HIGHLIGHT" val="0"/>
  <p:tag name="KSO_WM_UNIT_COMPATIBLE" val="0"/>
  <p:tag name="KSO_WM_DIAGRAM_GROUP_CODE" val="l1-1"/>
  <p:tag name="KSO_WM_UNIT_PRESET_TEXT" val="LOREM IPSUM DOLOR SIT"/>
  <p:tag name="KSO_WM_UNIT_FILL_FORE_SCHEMECOLOR_INDEX" val="5"/>
  <p:tag name="KSO_WM_UNIT_FILL_TYPE" val="1"/>
  <p:tag name="KSO_WM_UNIT_SHADOW_SCHEMECOLOR_INDEX" val="5"/>
  <p:tag name="KSO_WM_UNIT_TEXT_FILL_FORE_SCHEMECOLOR_INDEX" val="13"/>
  <p:tag name="KSO_WM_UNIT_TEXT_FILL_TYPE" val="1"/>
</p:tagLst>
</file>

<file path=ppt/tags/tag10.xml><?xml version="1.0" encoding="utf-8"?>
<p:tagLst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5*l_h_a*1_4_1"/>
  <p:tag name="KSO_WM_UNIT_TYPE" val="l_h_a"/>
  <p:tag name="KSO_WM_UNIT_INDEX" val="1_4_1"/>
  <p:tag name="KSO_WM_UNIT_CLEAR" val="1"/>
  <p:tag name="KSO_WM_UNIT_LAYERLEVEL" val="1_1_1"/>
  <p:tag name="KSO_WM_UNIT_VALUE" val="4"/>
  <p:tag name="KSO_WM_UNIT_HIGHLIGHT" val="0"/>
  <p:tag name="KSO_WM_UNIT_COMPATIBLE" val="0"/>
  <p:tag name="KSO_WM_DIAGRAM_GROUP_CODE" val="l1-1"/>
  <p:tag name="KSO_WM_UNIT_PRESET_TEXT" val="04"/>
  <p:tag name="KSO_WM_UNIT_LINE_FORE_SCHEMECOLOR_INDEX" val="14"/>
  <p:tag name="KSO_WM_UNIT_LINE_FILL_TYPE" val="2"/>
  <p:tag name="KSO_WM_UNIT_TEXT_FILL_FORE_SCHEMECOLOR_INDEX" val="14"/>
  <p:tag name="KSO_WM_UNIT_TEXT_FILL_TYPE" val="1"/>
</p:tagLst>
</file>

<file path=ppt/tags/tag11.xml><?xml version="1.0" encoding="utf-8"?>
<p:tagLst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5*l_h_f*1_5_1"/>
  <p:tag name="KSO_WM_UNIT_TYPE" val="l_h_f"/>
  <p:tag name="KSO_WM_UNIT_INDEX" val="1_5_1"/>
  <p:tag name="KSO_WM_UNIT_CLEAR" val="1"/>
  <p:tag name="KSO_WM_UNIT_LAYERLEVEL" val="1_1_1"/>
  <p:tag name="KSO_WM_UNIT_VALUE" val="40"/>
  <p:tag name="KSO_WM_UNIT_HIGHLIGHT" val="0"/>
  <p:tag name="KSO_WM_UNIT_COMPATIBLE" val="0"/>
  <p:tag name="KSO_WM_DIAGRAM_GROUP_CODE" val="l1-1"/>
  <p:tag name="KSO_WM_UNIT_PRESET_TEXT" val="LOREM IPSUM DOLOR SIT"/>
  <p:tag name="KSO_WM_UNIT_FILL_FORE_SCHEMECOLOR_INDEX" val="5"/>
  <p:tag name="KSO_WM_UNIT_FILL_TYPE" val="1"/>
  <p:tag name="KSO_WM_UNIT_SHADOW_SCHEMECOLOR_INDEX" val="5"/>
  <p:tag name="KSO_WM_UNIT_TEXT_FILL_FORE_SCHEMECOLOR_INDEX" val="13"/>
  <p:tag name="KSO_WM_UNIT_TEXT_FILL_TYPE" val="1"/>
</p:tagLst>
</file>

<file path=ppt/tags/tag12.xml><?xml version="1.0" encoding="utf-8"?>
<p:tagLst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5*l_i*1_6"/>
  <p:tag name="KSO_WM_UNIT_TYPE" val="l_i"/>
  <p:tag name="KSO_WM_UNIT_INDEX" val="1_6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SHADOW_SCHEMECOLOR_INDEX" val="14"/>
  <p:tag name="KSO_WM_UNIT_TEXT_FILL_FORE_SCHEMECOLOR_INDEX" val="2"/>
  <p:tag name="KSO_WM_UNIT_TEXT_FILL_TYPE" val="1"/>
</p:tagLst>
</file>

<file path=ppt/tags/tag13.xml><?xml version="1.0" encoding="utf-8"?>
<p:tagLst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5*l_h_a*1_5_1"/>
  <p:tag name="KSO_WM_UNIT_TYPE" val="l_h_a"/>
  <p:tag name="KSO_WM_UNIT_INDEX" val="1_5_1"/>
  <p:tag name="KSO_WM_UNIT_CLEAR" val="1"/>
  <p:tag name="KSO_WM_UNIT_LAYERLEVEL" val="1_1_1"/>
  <p:tag name="KSO_WM_UNIT_VALUE" val="4"/>
  <p:tag name="KSO_WM_UNIT_HIGHLIGHT" val="0"/>
  <p:tag name="KSO_WM_UNIT_COMPATIBLE" val="0"/>
  <p:tag name="KSO_WM_DIAGRAM_GROUP_CODE" val="l1-1"/>
  <p:tag name="KSO_WM_UNIT_PRESET_TEXT" val="05"/>
  <p:tag name="KSO_WM_UNIT_LINE_FORE_SCHEMECOLOR_INDEX" val="14"/>
  <p:tag name="KSO_WM_UNIT_LINE_FILL_TYPE" val="2"/>
  <p:tag name="KSO_WM_UNIT_TEXT_FILL_FORE_SCHEMECOLOR_INDEX" val="14"/>
  <p:tag name="KSO_WM_UNIT_TEXT_FILL_TYPE" val="1"/>
</p:tagLst>
</file>

<file path=ppt/tags/tag14.xml><?xml version="1.0" encoding="utf-8"?>
<p:tagLst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5*l_i*1_4"/>
  <p:tag name="KSO_WM_UNIT_TYPE" val="l_i"/>
  <p:tag name="KSO_WM_UNIT_INDEX" val="1_4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SHADOW_SCHEMECOLOR_INDEX" val="14"/>
  <p:tag name="KSO_WM_UNIT_TEXT_FILL_FORE_SCHEMECOLOR_INDEX" val="2"/>
  <p:tag name="KSO_WM_UNIT_TEXT_FILL_TYPE" val="1"/>
</p:tagLst>
</file>

<file path=ppt/tags/tag15.xml><?xml version="1.0" encoding="utf-8"?>
<p:tagLst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5*l_h_a*1_3_1"/>
  <p:tag name="KSO_WM_UNIT_TYPE" val="l_h_a"/>
  <p:tag name="KSO_WM_UNIT_INDEX" val="1_3_1"/>
  <p:tag name="KSO_WM_UNIT_CLEAR" val="1"/>
  <p:tag name="KSO_WM_UNIT_LAYERLEVEL" val="1_1_1"/>
  <p:tag name="KSO_WM_UNIT_VALUE" val="4"/>
  <p:tag name="KSO_WM_UNIT_HIGHLIGHT" val="0"/>
  <p:tag name="KSO_WM_UNIT_COMPATIBLE" val="0"/>
  <p:tag name="KSO_WM_DIAGRAM_GROUP_CODE" val="l1-1"/>
  <p:tag name="KSO_WM_UNIT_PRESET_TEXT" val="03"/>
  <p:tag name="KSO_WM_UNIT_LINE_FORE_SCHEMECOLOR_INDEX" val="14"/>
  <p:tag name="KSO_WM_UNIT_LINE_FILL_TYPE" val="2"/>
  <p:tag name="KSO_WM_UNIT_TEXT_FILL_FORE_SCHEMECOLOR_INDEX" val="14"/>
  <p:tag name="KSO_WM_UNIT_TEXT_FILL_TYPE" val="1"/>
</p:tagLst>
</file>

<file path=ppt/tags/tag16.xml><?xml version="1.0" encoding="utf-8"?>
<p:tagLst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2*l_h_f*1_1_1"/>
  <p:tag name="KSO_WM_UNIT_TYPE" val="l_h_f"/>
  <p:tag name="KSO_WM_UNIT_INDEX" val="1_1_1"/>
  <p:tag name="KSO_WM_UNIT_CLEAR" val="1"/>
  <p:tag name="KSO_WM_UNIT_LAYERLEVEL" val="1_1_1"/>
  <p:tag name="KSO_WM_UNIT_VALUE" val="54"/>
  <p:tag name="KSO_WM_UNIT_HIGHLIGHT" val="0"/>
  <p:tag name="KSO_WM_UNIT_COMPATIBLE" val="0"/>
  <p:tag name="KSO_WM_UNIT_PRESET_TEXT_INDEX" val="4"/>
  <p:tag name="KSO_WM_UNIT_PRESET_TEXT_LEN" val="36"/>
  <p:tag name="KSO_WM_DIAGRAM_GROUP_CODE" val="l1-1"/>
  <p:tag name="KSO_WM_UNIT_FILL_FORE_SCHEMECOLOR_INDEX" val="5"/>
  <p:tag name="KSO_WM_UNIT_FILL_TYPE" val="1"/>
  <p:tag name="KSO_WM_UNIT_SHADOW_SCHEMECOLOR_INDEX" val="5"/>
  <p:tag name="KSO_WM_UNIT_TEXT_FILL_FORE_SCHEMECOLOR_INDEX" val="13"/>
  <p:tag name="KSO_WM_UNIT_TEXT_FILL_TYPE" val="1"/>
  <p:tag name="KSO_WM_UNIT_USESOURCEFORMAT_APPLY" val="0"/>
</p:tagLst>
</file>

<file path=ppt/tags/tag17.xml><?xml version="1.0" encoding="utf-8"?>
<p:tagLst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2*l_i*1_2"/>
  <p:tag name="KSO_WM_UNIT_TYPE" val="l_i"/>
  <p:tag name="KSO_WM_UNIT_INDEX" val="1_2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SHADOW_SCHEMECOLOR_INDEX" val="14"/>
  <p:tag name="KSO_WM_UNIT_TEXT_FILL_FORE_SCHEMECOLOR_INDEX" val="2"/>
  <p:tag name="KSO_WM_UNIT_TEXT_FILL_TYPE" val="1"/>
  <p:tag name="KSO_WM_UNIT_USESOURCEFORMAT_APPLY" val="0"/>
</p:tagLst>
</file>

<file path=ppt/tags/tag18.xml><?xml version="1.0" encoding="utf-8"?>
<p:tagLst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2*l_h_a*1_1_1"/>
  <p:tag name="KSO_WM_UNIT_TYPE" val="l_h_a"/>
  <p:tag name="KSO_WM_UNIT_INDEX" val="1_1_1"/>
  <p:tag name="KSO_WM_UNIT_CLEAR" val="1"/>
  <p:tag name="KSO_WM_UNIT_LAYERLEVEL" val="1_1_1"/>
  <p:tag name="KSO_WM_UNIT_VALUE" val="9"/>
  <p:tag name="KSO_WM_UNIT_HIGHLIGHT" val="0"/>
  <p:tag name="KSO_WM_UNIT_COMPATIBLE" val="0"/>
  <p:tag name="KSO_WM_DIAGRAM_GROUP_CODE" val="l1-1"/>
  <p:tag name="KSO_WM_UNIT_PRESET_TEXT" val="01"/>
  <p:tag name="KSO_WM_UNIT_LINE_FORE_SCHEMECOLOR_INDEX" val="14"/>
  <p:tag name="KSO_WM_UNIT_LINE_FILL_TYPE" val="2"/>
  <p:tag name="KSO_WM_UNIT_TEXT_FILL_FORE_SCHEMECOLOR_INDEX" val="14"/>
  <p:tag name="KSO_WM_UNIT_TEXT_FILL_TYPE" val="1"/>
  <p:tag name="KSO_WM_UNIT_USESOURCEFORMAT_APPLY" val="0"/>
</p:tagLst>
</file>

<file path=ppt/tags/tag19.xml><?xml version="1.0" encoding="utf-8"?>
<p:tagLst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2*l_h_f*1_2_1"/>
  <p:tag name="KSO_WM_UNIT_TYPE" val="l_h_f"/>
  <p:tag name="KSO_WM_UNIT_INDEX" val="1_2_1"/>
  <p:tag name="KSO_WM_UNIT_CLEAR" val="1"/>
  <p:tag name="KSO_WM_UNIT_LAYERLEVEL" val="1_1_1"/>
  <p:tag name="KSO_WM_UNIT_VALUE" val="57"/>
  <p:tag name="KSO_WM_UNIT_HIGHLIGHT" val="0"/>
  <p:tag name="KSO_WM_UNIT_COMPATIBLE" val="0"/>
  <p:tag name="KSO_WM_UNIT_PRESET_TEXT_INDEX" val="4"/>
  <p:tag name="KSO_WM_UNIT_PRESET_TEXT_LEN" val="36"/>
  <p:tag name="KSO_WM_DIAGRAM_GROUP_CODE" val="l1-1"/>
  <p:tag name="KSO_WM_UNIT_FILL_FORE_SCHEMECOLOR_INDEX" val="6"/>
  <p:tag name="KSO_WM_UNIT_FILL_TYPE" val="1"/>
  <p:tag name="KSO_WM_UNIT_SHADOW_SCHEMECOLOR_INDEX" val="5"/>
  <p:tag name="KSO_WM_UNIT_TEXT_FILL_FORE_SCHEMECOLOR_INDEX" val="13"/>
  <p:tag name="KSO_WM_UNIT_TEXT_FILL_TYPE" val="1"/>
  <p:tag name="KSO_WM_UNIT_USESOURCEFORMAT_APPLY" val="0"/>
</p:tagLst>
</file>

<file path=ppt/tags/tag2.xml><?xml version="1.0" encoding="utf-8"?>
<p:tagLst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5*l_h_f*1_2_1"/>
  <p:tag name="KSO_WM_UNIT_TYPE" val="l_h_f"/>
  <p:tag name="KSO_WM_UNIT_INDEX" val="1_2_1"/>
  <p:tag name="KSO_WM_UNIT_CLEAR" val="1"/>
  <p:tag name="KSO_WM_UNIT_LAYERLEVEL" val="1_1_1"/>
  <p:tag name="KSO_WM_UNIT_VALUE" val="40"/>
  <p:tag name="KSO_WM_UNIT_HIGHLIGHT" val="0"/>
  <p:tag name="KSO_WM_UNIT_COMPATIBLE" val="0"/>
  <p:tag name="KSO_WM_DIAGRAM_GROUP_CODE" val="l1-1"/>
  <p:tag name="KSO_WM_UNIT_PRESET_TEXT" val="LOREM IPSUM DOLOR SIT"/>
  <p:tag name="KSO_WM_UNIT_FILL_FORE_SCHEMECOLOR_INDEX" val="6"/>
  <p:tag name="KSO_WM_UNIT_FILL_TYPE" val="1"/>
  <p:tag name="KSO_WM_UNIT_SHADOW_SCHEMECOLOR_INDEX" val="5"/>
  <p:tag name="KSO_WM_UNIT_TEXT_FILL_FORE_SCHEMECOLOR_INDEX" val="13"/>
  <p:tag name="KSO_WM_UNIT_TEXT_FILL_TYPE" val="1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007_2*i*4"/>
  <p:tag name="KSO_WM_TEMPLATE_CATEGORY" val="diagram"/>
  <p:tag name="KSO_WM_TEMPLATE_INDEX" val="160007"/>
  <p:tag name="KSO_WM_UNIT_INDEX" val="4"/>
</p:tagLst>
</file>

<file path=ppt/tags/tag21.xml><?xml version="1.0" encoding="utf-8"?>
<p:tagLst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2*l_i*1_3"/>
  <p:tag name="KSO_WM_UNIT_TYPE" val="l_i"/>
  <p:tag name="KSO_WM_UNIT_INDEX" val="1_3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SHADOW_SCHEMECOLOR_INDEX" val="14"/>
  <p:tag name="KSO_WM_UNIT_TEXT_FILL_FORE_SCHEMECOLOR_INDEX" val="2"/>
  <p:tag name="KSO_WM_UNIT_TEXT_FILL_TYPE" val="1"/>
  <p:tag name="KSO_WM_UNIT_USESOURCEFORMAT_APPLY" val="0"/>
</p:tagLst>
</file>

<file path=ppt/tags/tag22.xml><?xml version="1.0" encoding="utf-8"?>
<p:tagLst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2*l_h_a*1_2_1"/>
  <p:tag name="KSO_WM_UNIT_TYPE" val="l_h_a"/>
  <p:tag name="KSO_WM_UNIT_INDEX" val="1_2_1"/>
  <p:tag name="KSO_WM_UNIT_CLEAR" val="1"/>
  <p:tag name="KSO_WM_UNIT_LAYERLEVEL" val="1_1_1"/>
  <p:tag name="KSO_WM_UNIT_VALUE" val="9"/>
  <p:tag name="KSO_WM_UNIT_HIGHLIGHT" val="0"/>
  <p:tag name="KSO_WM_UNIT_COMPATIBLE" val="0"/>
  <p:tag name="KSO_WM_DIAGRAM_GROUP_CODE" val="l1-1"/>
  <p:tag name="KSO_WM_UNIT_PRESET_TEXT" val="02"/>
  <p:tag name="KSO_WM_UNIT_LINE_FORE_SCHEMECOLOR_INDEX" val="14"/>
  <p:tag name="KSO_WM_UNIT_LINE_FILL_TYPE" val="2"/>
  <p:tag name="KSO_WM_UNIT_TEXT_FILL_FORE_SCHEMECOLOR_INDEX" val="14"/>
  <p:tag name="KSO_WM_UNIT_TEXT_FILL_TYPE" val="1"/>
  <p:tag name="KSO_WM_UNIT_USESOURCEFORMAT_APPLY" val="0"/>
</p:tagLst>
</file>

<file path=ppt/tags/tag23.xml><?xml version="1.0" encoding="utf-8"?>
<p:tagLst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6*l_h_f*1_1_1"/>
  <p:tag name="KSO_WM_UNIT_TYPE" val="l_h_f"/>
  <p:tag name="KSO_WM_UNIT_INDEX" val="1_1_1"/>
  <p:tag name="KSO_WM_UNIT_CLEAR" val="1"/>
  <p:tag name="KSO_WM_UNIT_LAYERLEVEL" val="1_1_1"/>
  <p:tag name="KSO_WM_UNIT_VALUE" val="36"/>
  <p:tag name="KSO_WM_UNIT_HIGHLIGHT" val="0"/>
  <p:tag name="KSO_WM_UNIT_COMPATIBLE" val="0"/>
  <p:tag name="KSO_WM_DIAGRAM_GROUP_CODE" val="l1-1"/>
  <p:tag name="KSO_WM_UNIT_PRESET_TEXT" val="LOREM IPSUM DOLOR SIT"/>
  <p:tag name="KSO_WM_UNIT_FILL_FORE_SCHEMECOLOR_INDEX" val="5"/>
  <p:tag name="KSO_WM_UNIT_FILL_TYPE" val="1"/>
  <p:tag name="KSO_WM_UNIT_SHADOW_SCHEMECOLOR_INDEX" val="5"/>
  <p:tag name="KSO_WM_UNIT_TEXT_FILL_FORE_SCHEMECOLOR_INDEX" val="13"/>
  <p:tag name="KSO_WM_UNIT_TEXT_FILL_TYPE" val="1"/>
  <p:tag name="KSO_WM_UNIT_USESOURCEFORMAT_APPLY" val="0"/>
</p:tagLst>
</file>

<file path=ppt/tags/tag24.xml><?xml version="1.0" encoding="utf-8"?>
<p:tagLst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6*l_i*1_2"/>
  <p:tag name="KSO_WM_UNIT_TYPE" val="l_i"/>
  <p:tag name="KSO_WM_UNIT_INDEX" val="1_2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SHADOW_SCHEMECOLOR_INDEX" val="14"/>
  <p:tag name="KSO_WM_UNIT_TEXT_FILL_FORE_SCHEMECOLOR_INDEX" val="2"/>
  <p:tag name="KSO_WM_UNIT_TEXT_FILL_TYPE" val="1"/>
  <p:tag name="KSO_WM_UNIT_USESOURCEFORMAT_APPLY" val="0"/>
</p:tagLst>
</file>

<file path=ppt/tags/tag25.xml><?xml version="1.0" encoding="utf-8"?>
<p:tagLst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6*l_h_a*1_1_1"/>
  <p:tag name="KSO_WM_UNIT_TYPE" val="l_h_a"/>
  <p:tag name="KSO_WM_UNIT_INDEX" val="1_1_1"/>
  <p:tag name="KSO_WM_UNIT_CLEAR" val="1"/>
  <p:tag name="KSO_WM_UNIT_LAYERLEVEL" val="1_1_1"/>
  <p:tag name="KSO_WM_UNIT_VALUE" val="4"/>
  <p:tag name="KSO_WM_UNIT_HIGHLIGHT" val="0"/>
  <p:tag name="KSO_WM_UNIT_COMPATIBLE" val="0"/>
  <p:tag name="KSO_WM_DIAGRAM_GROUP_CODE" val="l1-1"/>
  <p:tag name="KSO_WM_UNIT_PRESET_TEXT" val="01"/>
  <p:tag name="KSO_WM_UNIT_LINE_FORE_SCHEMECOLOR_INDEX" val="14"/>
  <p:tag name="KSO_WM_UNIT_LINE_FILL_TYPE" val="2"/>
  <p:tag name="KSO_WM_UNIT_TEXT_FILL_FORE_SCHEMECOLOR_INDEX" val="14"/>
  <p:tag name="KSO_WM_UNIT_TEXT_FILL_TYPE" val="1"/>
  <p:tag name="KSO_WM_UNIT_USESOURCEFORMAT_APPLY" val="0"/>
</p:tagLst>
</file>

<file path=ppt/tags/tag26.xml><?xml version="1.0" encoding="utf-8"?>
<p:tagLst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6*l_h_f*1_2_1"/>
  <p:tag name="KSO_WM_UNIT_TYPE" val="l_h_f"/>
  <p:tag name="KSO_WM_UNIT_INDEX" val="1_2_1"/>
  <p:tag name="KSO_WM_UNIT_CLEAR" val="1"/>
  <p:tag name="KSO_WM_UNIT_LAYERLEVEL" val="1_1_1"/>
  <p:tag name="KSO_WM_UNIT_VALUE" val="36"/>
  <p:tag name="KSO_WM_UNIT_HIGHLIGHT" val="0"/>
  <p:tag name="KSO_WM_UNIT_COMPATIBLE" val="0"/>
  <p:tag name="KSO_WM_DIAGRAM_GROUP_CODE" val="l1-1"/>
  <p:tag name="KSO_WM_UNIT_PRESET_TEXT" val="LOREM IPSUM DOLOR SIT"/>
  <p:tag name="KSO_WM_UNIT_FILL_FORE_SCHEMECOLOR_INDEX" val="6"/>
  <p:tag name="KSO_WM_UNIT_FILL_TYPE" val="1"/>
  <p:tag name="KSO_WM_UNIT_SHADOW_SCHEMECOLOR_INDEX" val="5"/>
  <p:tag name="KSO_WM_UNIT_TEXT_FILL_FORE_SCHEMECOLOR_INDEX" val="13"/>
  <p:tag name="KSO_WM_UNIT_TEXT_FILL_TYPE" val="1"/>
  <p:tag name="KSO_WM_UNIT_USESOURCEFORMAT_APPLY" val="0"/>
</p:tagLst>
</file>

<file path=ppt/tags/tag27.xml><?xml version="1.0" encoding="utf-8"?>
<p:tagLst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6*l_i*1_3"/>
  <p:tag name="KSO_WM_UNIT_TYPE" val="l_i"/>
  <p:tag name="KSO_WM_UNIT_INDEX" val="1_3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SHADOW_SCHEMECOLOR_INDEX" val="14"/>
  <p:tag name="KSO_WM_UNIT_TEXT_FILL_FORE_SCHEMECOLOR_INDEX" val="2"/>
  <p:tag name="KSO_WM_UNIT_TEXT_FILL_TYPE" val="1"/>
  <p:tag name="KSO_WM_UNIT_USESOURCEFORMAT_APPLY" val="0"/>
</p:tagLst>
</file>

<file path=ppt/tags/tag28.xml><?xml version="1.0" encoding="utf-8"?>
<p:tagLst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6*l_h_a*1_2_1"/>
  <p:tag name="KSO_WM_UNIT_TYPE" val="l_h_a"/>
  <p:tag name="KSO_WM_UNIT_INDEX" val="1_2_1"/>
  <p:tag name="KSO_WM_UNIT_CLEAR" val="1"/>
  <p:tag name="KSO_WM_UNIT_LAYERLEVEL" val="1_1_1"/>
  <p:tag name="KSO_WM_UNIT_VALUE" val="4"/>
  <p:tag name="KSO_WM_UNIT_HIGHLIGHT" val="0"/>
  <p:tag name="KSO_WM_UNIT_COMPATIBLE" val="0"/>
  <p:tag name="KSO_WM_DIAGRAM_GROUP_CODE" val="l1-1"/>
  <p:tag name="KSO_WM_UNIT_PRESET_TEXT" val="02"/>
  <p:tag name="KSO_WM_UNIT_LINE_FORE_SCHEMECOLOR_INDEX" val="14"/>
  <p:tag name="KSO_WM_UNIT_LINE_FILL_TYPE" val="2"/>
  <p:tag name="KSO_WM_UNIT_TEXT_FILL_FORE_SCHEMECOLOR_INDEX" val="14"/>
  <p:tag name="KSO_WM_UNIT_TEXT_FILL_TYPE" val="1"/>
  <p:tag name="KSO_WM_UNIT_USESOURCEFORMAT_APPLY" val="0"/>
</p:tagLst>
</file>

<file path=ppt/tags/tag29.xml><?xml version="1.0" encoding="utf-8"?>
<p:tagLst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6*l_h_f*1_3_1"/>
  <p:tag name="KSO_WM_UNIT_TYPE" val="l_h_f"/>
  <p:tag name="KSO_WM_UNIT_INDEX" val="1_3_1"/>
  <p:tag name="KSO_WM_UNIT_CLEAR" val="1"/>
  <p:tag name="KSO_WM_UNIT_LAYERLEVEL" val="1_1_1"/>
  <p:tag name="KSO_WM_UNIT_VALUE" val="36"/>
  <p:tag name="KSO_WM_UNIT_HIGHLIGHT" val="0"/>
  <p:tag name="KSO_WM_UNIT_COMPATIBLE" val="0"/>
  <p:tag name="KSO_WM_DIAGRAM_GROUP_CODE" val="l1-1"/>
  <p:tag name="KSO_WM_UNIT_PRESET_TEXT" val="LOREM IPSUM DOLOR SIT"/>
  <p:tag name="KSO_WM_UNIT_FILL_FORE_SCHEMECOLOR_INDEX" val="7"/>
  <p:tag name="KSO_WM_UNIT_FILL_TYPE" val="1"/>
  <p:tag name="KSO_WM_UNIT_SHADOW_SCHEMECOLOR_INDEX" val="5"/>
  <p:tag name="KSO_WM_UNIT_TEXT_FILL_FORE_SCHEMECOLOR_INDEX" val="13"/>
  <p:tag name="KSO_WM_UNIT_TEXT_FILL_TYPE" val="1"/>
  <p:tag name="KSO_WM_UNIT_USESOURCEFORMAT_APPLY" val="0"/>
</p:tagLst>
</file>

<file path=ppt/tags/tag3.xml><?xml version="1.0" encoding="utf-8"?>
<p:tagLst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5*l_i*1_3"/>
  <p:tag name="KSO_WM_UNIT_TYPE" val="l_i"/>
  <p:tag name="KSO_WM_UNIT_INDEX" val="1_3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SHADOW_SCHEMECOLOR_INDEX" val="14"/>
  <p:tag name="KSO_WM_UNIT_TEXT_FILL_FORE_SCHEMECOLOR_INDEX" val="2"/>
  <p:tag name="KSO_WM_UNIT_TEXT_FILL_TYPE" val="1"/>
</p:tagLst>
</file>

<file path=ppt/tags/tag30.xml><?xml version="1.0" encoding="utf-8"?>
<p:tagLst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6*l_i*1_4"/>
  <p:tag name="KSO_WM_UNIT_TYPE" val="l_i"/>
  <p:tag name="KSO_WM_UNIT_INDEX" val="1_4"/>
  <p:tag name="KSO_WM_UNIT_CLEAR" val="1"/>
  <p:tag name="KSO_WM_UNIT_LAYERLEVEL" val="1_1"/>
  <p:tag name="KSO_WM_DIAGRAM_GROUP_CODE" val="l1-1"/>
  <p:tag name="KSO_WM_UNIT_FILL_FORE_SCHEMECOLOR_INDEX" val="7"/>
  <p:tag name="KSO_WM_UNIT_FILL_TYPE" val="1"/>
  <p:tag name="KSO_WM_UNIT_SHADOW_SCHEMECOLOR_INDEX" val="14"/>
  <p:tag name="KSO_WM_UNIT_TEXT_FILL_FORE_SCHEMECOLOR_INDEX" val="2"/>
  <p:tag name="KSO_WM_UNIT_TEXT_FILL_TYPE" val="1"/>
  <p:tag name="KSO_WM_UNIT_USESOURCEFORMAT_APPLY" val="0"/>
</p:tagLst>
</file>

<file path=ppt/tags/tag31.xml><?xml version="1.0" encoding="utf-8"?>
<p:tagLst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6*l_h_a*1_3_1"/>
  <p:tag name="KSO_WM_UNIT_TYPE" val="l_h_a"/>
  <p:tag name="KSO_WM_UNIT_INDEX" val="1_3_1"/>
  <p:tag name="KSO_WM_UNIT_CLEAR" val="1"/>
  <p:tag name="KSO_WM_UNIT_LAYERLEVEL" val="1_1_1"/>
  <p:tag name="KSO_WM_UNIT_VALUE" val="4"/>
  <p:tag name="KSO_WM_UNIT_HIGHLIGHT" val="0"/>
  <p:tag name="KSO_WM_UNIT_COMPATIBLE" val="0"/>
  <p:tag name="KSO_WM_DIAGRAM_GROUP_CODE" val="l1-1"/>
  <p:tag name="KSO_WM_UNIT_PRESET_TEXT" val="03"/>
  <p:tag name="KSO_WM_UNIT_LINE_FORE_SCHEMECOLOR_INDEX" val="14"/>
  <p:tag name="KSO_WM_UNIT_LINE_FILL_TYPE" val="2"/>
  <p:tag name="KSO_WM_UNIT_TEXT_FILL_FORE_SCHEMECOLOR_INDEX" val="14"/>
  <p:tag name="KSO_WM_UNIT_TEXT_FILL_TYPE" val="1"/>
  <p:tag name="KSO_WM_UNIT_USESOURCEFORMAT_APPLY" val="0"/>
</p:tagLst>
</file>

<file path=ppt/tags/tag32.xml><?xml version="1.0" encoding="utf-8"?>
<p:tagLst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6*l_h_f*1_4_1"/>
  <p:tag name="KSO_WM_UNIT_TYPE" val="l_h_f"/>
  <p:tag name="KSO_WM_UNIT_INDEX" val="1_4_1"/>
  <p:tag name="KSO_WM_UNIT_CLEAR" val="1"/>
  <p:tag name="KSO_WM_UNIT_LAYERLEVEL" val="1_1_1"/>
  <p:tag name="KSO_WM_UNIT_VALUE" val="36"/>
  <p:tag name="KSO_WM_UNIT_HIGHLIGHT" val="0"/>
  <p:tag name="KSO_WM_UNIT_COMPATIBLE" val="0"/>
  <p:tag name="KSO_WM_DIAGRAM_GROUP_CODE" val="l1-1"/>
  <p:tag name="KSO_WM_UNIT_PRESET_TEXT" val="LOREM IPSUM DOLOR SIT"/>
  <p:tag name="KSO_WM_UNIT_FILL_FORE_SCHEMECOLOR_INDEX" val="6"/>
  <p:tag name="KSO_WM_UNIT_FILL_TYPE" val="1"/>
  <p:tag name="KSO_WM_UNIT_SHADOW_SCHEMECOLOR_INDEX" val="5"/>
  <p:tag name="KSO_WM_UNIT_TEXT_FILL_FORE_SCHEMECOLOR_INDEX" val="13"/>
  <p:tag name="KSO_WM_UNIT_TEXT_FILL_TYPE" val="1"/>
  <p:tag name="KSO_WM_UNIT_USESOURCEFORMAT_APPLY" val="0"/>
</p:tagLst>
</file>

<file path=ppt/tags/tag33.xml><?xml version="1.0" encoding="utf-8"?>
<p:tagLst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6*l_i*1_5"/>
  <p:tag name="KSO_WM_UNIT_TYPE" val="l_i"/>
  <p:tag name="KSO_WM_UNIT_INDEX" val="1_5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SHADOW_SCHEMECOLOR_INDEX" val="14"/>
  <p:tag name="KSO_WM_UNIT_TEXT_FILL_FORE_SCHEMECOLOR_INDEX" val="2"/>
  <p:tag name="KSO_WM_UNIT_TEXT_FILL_TYPE" val="1"/>
  <p:tag name="KSO_WM_UNIT_USESOURCEFORMAT_APPLY" val="0"/>
</p:tagLst>
</file>

<file path=ppt/tags/tag34.xml><?xml version="1.0" encoding="utf-8"?>
<p:tagLst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6*l_h_a*1_4_1"/>
  <p:tag name="KSO_WM_UNIT_TYPE" val="l_h_a"/>
  <p:tag name="KSO_WM_UNIT_INDEX" val="1_4_1"/>
  <p:tag name="KSO_WM_UNIT_CLEAR" val="1"/>
  <p:tag name="KSO_WM_UNIT_LAYERLEVEL" val="1_1_1"/>
  <p:tag name="KSO_WM_UNIT_VALUE" val="4"/>
  <p:tag name="KSO_WM_UNIT_HIGHLIGHT" val="0"/>
  <p:tag name="KSO_WM_UNIT_COMPATIBLE" val="0"/>
  <p:tag name="KSO_WM_DIAGRAM_GROUP_CODE" val="l1-1"/>
  <p:tag name="KSO_WM_UNIT_PRESET_TEXT" val="04"/>
  <p:tag name="KSO_WM_UNIT_LINE_FORE_SCHEMECOLOR_INDEX" val="14"/>
  <p:tag name="KSO_WM_UNIT_LINE_FILL_TYPE" val="2"/>
  <p:tag name="KSO_WM_UNIT_TEXT_FILL_FORE_SCHEMECOLOR_INDEX" val="14"/>
  <p:tag name="KSO_WM_UNIT_TEXT_FILL_TYPE" val="1"/>
  <p:tag name="KSO_WM_UNIT_USESOURCEFORMAT_APPLY" val="0"/>
</p:tagLst>
</file>

<file path=ppt/tags/tag35.xml><?xml version="1.0" encoding="utf-8"?>
<p:tagLst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6*l_h_f*1_5_1"/>
  <p:tag name="KSO_WM_UNIT_TYPE" val="l_h_f"/>
  <p:tag name="KSO_WM_UNIT_INDEX" val="1_5_1"/>
  <p:tag name="KSO_WM_UNIT_CLEAR" val="1"/>
  <p:tag name="KSO_WM_UNIT_LAYERLEVEL" val="1_1_1"/>
  <p:tag name="KSO_WM_UNIT_VALUE" val="36"/>
  <p:tag name="KSO_WM_UNIT_HIGHLIGHT" val="0"/>
  <p:tag name="KSO_WM_UNIT_COMPATIBLE" val="0"/>
  <p:tag name="KSO_WM_DIAGRAM_GROUP_CODE" val="l1-1"/>
  <p:tag name="KSO_WM_UNIT_PRESET_TEXT" val="LOREM IPSUM DOLOR SIT"/>
  <p:tag name="KSO_WM_UNIT_FILL_FORE_SCHEMECOLOR_INDEX" val="5"/>
  <p:tag name="KSO_WM_UNIT_FILL_TYPE" val="1"/>
  <p:tag name="KSO_WM_UNIT_SHADOW_SCHEMECOLOR_INDEX" val="5"/>
  <p:tag name="KSO_WM_UNIT_TEXT_FILL_FORE_SCHEMECOLOR_INDEX" val="13"/>
  <p:tag name="KSO_WM_UNIT_TEXT_FILL_TYPE" val="1"/>
  <p:tag name="KSO_WM_UNIT_USESOURCEFORMAT_APPLY" val="0"/>
</p:tagLst>
</file>

<file path=ppt/tags/tag36.xml><?xml version="1.0" encoding="utf-8"?>
<p:tagLst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6*l_i*1_6"/>
  <p:tag name="KSO_WM_UNIT_TYPE" val="l_i"/>
  <p:tag name="KSO_WM_UNIT_INDEX" val="1_6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SHADOW_SCHEMECOLOR_INDEX" val="14"/>
  <p:tag name="KSO_WM_UNIT_TEXT_FILL_FORE_SCHEMECOLOR_INDEX" val="2"/>
  <p:tag name="KSO_WM_UNIT_TEXT_FILL_TYPE" val="1"/>
  <p:tag name="KSO_WM_UNIT_USESOURCEFORMAT_APPLY" val="0"/>
</p:tagLst>
</file>

<file path=ppt/tags/tag37.xml><?xml version="1.0" encoding="utf-8"?>
<p:tagLst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6*l_h_a*1_5_1"/>
  <p:tag name="KSO_WM_UNIT_TYPE" val="l_h_a"/>
  <p:tag name="KSO_WM_UNIT_INDEX" val="1_5_1"/>
  <p:tag name="KSO_WM_UNIT_CLEAR" val="1"/>
  <p:tag name="KSO_WM_UNIT_LAYERLEVEL" val="1_1_1"/>
  <p:tag name="KSO_WM_UNIT_VALUE" val="4"/>
  <p:tag name="KSO_WM_UNIT_HIGHLIGHT" val="0"/>
  <p:tag name="KSO_WM_UNIT_COMPATIBLE" val="0"/>
  <p:tag name="KSO_WM_DIAGRAM_GROUP_CODE" val="l1-1"/>
  <p:tag name="KSO_WM_UNIT_PRESET_TEXT" val="05"/>
  <p:tag name="KSO_WM_UNIT_LINE_FORE_SCHEMECOLOR_INDEX" val="14"/>
  <p:tag name="KSO_WM_UNIT_LINE_FILL_TYPE" val="2"/>
  <p:tag name="KSO_WM_UNIT_TEXT_FILL_FORE_SCHEMECOLOR_INDEX" val="14"/>
  <p:tag name="KSO_WM_UNIT_TEXT_FILL_TYPE" val="1"/>
  <p:tag name="KSO_WM_UNIT_USESOURCEFORMAT_APPLY" val="0"/>
</p:tagLst>
</file>

<file path=ppt/tags/tag38.xml><?xml version="1.0" encoding="utf-8"?>
<p:tagLst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6*l_h_f*1_6_1"/>
  <p:tag name="KSO_WM_UNIT_TYPE" val="l_h_f"/>
  <p:tag name="KSO_WM_UNIT_INDEX" val="1_6_1"/>
  <p:tag name="KSO_WM_UNIT_CLEAR" val="1"/>
  <p:tag name="KSO_WM_UNIT_LAYERLEVEL" val="1_1_1"/>
  <p:tag name="KSO_WM_UNIT_VALUE" val="36"/>
  <p:tag name="KSO_WM_UNIT_HIGHLIGHT" val="0"/>
  <p:tag name="KSO_WM_UNIT_COMPATIBLE" val="0"/>
  <p:tag name="KSO_WM_DIAGRAM_GROUP_CODE" val="l1-1"/>
  <p:tag name="KSO_WM_UNIT_PRESET_TEXT" val="LOREM IPSUM DOLOR SIT"/>
  <p:tag name="KSO_WM_UNIT_FILL_FORE_SCHEMECOLOR_INDEX" val="7"/>
  <p:tag name="KSO_WM_UNIT_FILL_TYPE" val="1"/>
  <p:tag name="KSO_WM_UNIT_SHADOW_SCHEMECOLOR_INDEX" val="5"/>
  <p:tag name="KSO_WM_UNIT_TEXT_FILL_FORE_SCHEMECOLOR_INDEX" val="13"/>
  <p:tag name="KSO_WM_UNIT_TEXT_FILL_TYPE" val="1"/>
  <p:tag name="KSO_WM_UNIT_USESOURCEFORMAT_APPLY" val="0"/>
</p:tagLst>
</file>

<file path=ppt/tags/tag39.xml><?xml version="1.0" encoding="utf-8"?>
<p:tagLst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6*l_i*1_7"/>
  <p:tag name="KSO_WM_UNIT_TYPE" val="l_i"/>
  <p:tag name="KSO_WM_UNIT_INDEX" val="1_7"/>
  <p:tag name="KSO_WM_UNIT_CLEAR" val="1"/>
  <p:tag name="KSO_WM_UNIT_LAYERLEVEL" val="1_1"/>
  <p:tag name="KSO_WM_DIAGRAM_GROUP_CODE" val="l1-1"/>
  <p:tag name="KSO_WM_UNIT_FILL_FORE_SCHEMECOLOR_INDEX" val="7"/>
  <p:tag name="KSO_WM_UNIT_FILL_TYPE" val="1"/>
  <p:tag name="KSO_WM_UNIT_SHADOW_SCHEMECOLOR_INDEX" val="14"/>
  <p:tag name="KSO_WM_UNIT_TEXT_FILL_FORE_SCHEMECOLOR_INDEX" val="2"/>
  <p:tag name="KSO_WM_UNIT_TEXT_FILL_TYPE" val="1"/>
  <p:tag name="KSO_WM_UNIT_USESOURCEFORMAT_APPLY" val="0"/>
</p:tagLst>
</file>

<file path=ppt/tags/tag4.xml><?xml version="1.0" encoding="utf-8"?>
<p:tagLst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5*l_h_a*1_2_1"/>
  <p:tag name="KSO_WM_UNIT_TYPE" val="l_h_a"/>
  <p:tag name="KSO_WM_UNIT_INDEX" val="1_2_1"/>
  <p:tag name="KSO_WM_UNIT_CLEAR" val="1"/>
  <p:tag name="KSO_WM_UNIT_LAYERLEVEL" val="1_1_1"/>
  <p:tag name="KSO_WM_UNIT_VALUE" val="4"/>
  <p:tag name="KSO_WM_UNIT_HIGHLIGHT" val="0"/>
  <p:tag name="KSO_WM_UNIT_COMPATIBLE" val="0"/>
  <p:tag name="KSO_WM_DIAGRAM_GROUP_CODE" val="l1-1"/>
  <p:tag name="KSO_WM_UNIT_PRESET_TEXT" val="02"/>
  <p:tag name="KSO_WM_UNIT_LINE_FORE_SCHEMECOLOR_INDEX" val="14"/>
  <p:tag name="KSO_WM_UNIT_LINE_FILL_TYPE" val="2"/>
  <p:tag name="KSO_WM_UNIT_TEXT_FILL_FORE_SCHEMECOLOR_INDEX" val="14"/>
  <p:tag name="KSO_WM_UNIT_TEXT_FILL_TYPE" val="1"/>
</p:tagLst>
</file>

<file path=ppt/tags/tag40.xml><?xml version="1.0" encoding="utf-8"?>
<p:tagLst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6*l_h_a*1_6_1"/>
  <p:tag name="KSO_WM_UNIT_TYPE" val="l_h_a"/>
  <p:tag name="KSO_WM_UNIT_INDEX" val="1_6_1"/>
  <p:tag name="KSO_WM_UNIT_CLEAR" val="1"/>
  <p:tag name="KSO_WM_UNIT_LAYERLEVEL" val="1_1_1"/>
  <p:tag name="KSO_WM_UNIT_VALUE" val="4"/>
  <p:tag name="KSO_WM_UNIT_HIGHLIGHT" val="0"/>
  <p:tag name="KSO_WM_UNIT_COMPATIBLE" val="0"/>
  <p:tag name="KSO_WM_DIAGRAM_GROUP_CODE" val="l1-1"/>
  <p:tag name="KSO_WM_UNIT_PRESET_TEXT" val="06"/>
  <p:tag name="KSO_WM_UNIT_LINE_FORE_SCHEMECOLOR_INDEX" val="14"/>
  <p:tag name="KSO_WM_UNIT_LINE_FILL_TYPE" val="2"/>
  <p:tag name="KSO_WM_UNIT_TEXT_FILL_FORE_SCHEMECOLOR_INDEX" val="14"/>
  <p:tag name="KSO_WM_UNIT_TEXT_FILL_TYPE" val="1"/>
  <p:tag name="KSO_WM_UNIT_USESOURCEFORMAT_APPLY" val="0"/>
</p:tagLst>
</file>

<file path=ppt/tags/tag41.xml><?xml version="1.0" encoding="utf-8"?>
<p:tagLst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4*l_h_f*1_1_1"/>
  <p:tag name="KSO_WM_UNIT_TYPE" val="l_h_f"/>
  <p:tag name="KSO_WM_UNIT_INDEX" val="1_1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_INDEX" val="4"/>
  <p:tag name="KSO_WM_UNIT_PRESET_TEXT_LEN" val="36"/>
  <p:tag name="KSO_WM_DIAGRAM_GROUP_CODE" val="l1-1"/>
  <p:tag name="KSO_WM_UNIT_FILL_FORE_SCHEMECOLOR_INDEX" val="5"/>
  <p:tag name="KSO_WM_UNIT_FILL_TYPE" val="1"/>
  <p:tag name="KSO_WM_UNIT_SHADOW_SCHEMECOLOR_INDEX" val="5"/>
  <p:tag name="KSO_WM_UNIT_TEXT_FILL_FORE_SCHEMECOLOR_INDEX" val="13"/>
  <p:tag name="KSO_WM_UNIT_TEXT_FILL_TYPE" val="1"/>
  <p:tag name="KSO_WM_UNIT_USESOURCEFORMAT_APPLY" val="0"/>
</p:tagLst>
</file>

<file path=ppt/tags/tag42.xml><?xml version="1.0" encoding="utf-8"?>
<p:tagLst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4*l_i*1_2"/>
  <p:tag name="KSO_WM_UNIT_TYPE" val="l_i"/>
  <p:tag name="KSO_WM_UNIT_INDEX" val="1_2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SHADOW_SCHEMECOLOR_INDEX" val="14"/>
  <p:tag name="KSO_WM_UNIT_TEXT_FILL_FORE_SCHEMECOLOR_INDEX" val="2"/>
  <p:tag name="KSO_WM_UNIT_TEXT_FILL_TYPE" val="1"/>
  <p:tag name="KSO_WM_UNIT_USESOURCEFORMAT_APPLY" val="0"/>
</p:tagLst>
</file>

<file path=ppt/tags/tag43.xml><?xml version="1.0" encoding="utf-8"?>
<p:tagLst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4*l_h_a*1_1_1"/>
  <p:tag name="KSO_WM_UNIT_TYPE" val="l_h_a"/>
  <p:tag name="KSO_WM_UNIT_INDEX" val="1_1_1"/>
  <p:tag name="KSO_WM_UNIT_CLEAR" val="1"/>
  <p:tag name="KSO_WM_UNIT_LAYERLEVEL" val="1_1_1"/>
  <p:tag name="KSO_WM_UNIT_VALUE" val="6"/>
  <p:tag name="KSO_WM_UNIT_HIGHLIGHT" val="0"/>
  <p:tag name="KSO_WM_UNIT_COMPATIBLE" val="0"/>
  <p:tag name="KSO_WM_DIAGRAM_GROUP_CODE" val="l1-1"/>
  <p:tag name="KSO_WM_UNIT_PRESET_TEXT" val="01"/>
  <p:tag name="KSO_WM_UNIT_LINE_FORE_SCHEMECOLOR_INDEX" val="14"/>
  <p:tag name="KSO_WM_UNIT_LINE_FILL_TYPE" val="2"/>
  <p:tag name="KSO_WM_UNIT_TEXT_FILL_FORE_SCHEMECOLOR_INDEX" val="14"/>
  <p:tag name="KSO_WM_UNIT_TEXT_FILL_TYPE" val="1"/>
  <p:tag name="KSO_WM_UNIT_USESOURCEFORMAT_APPLY" val="0"/>
</p:tagLst>
</file>

<file path=ppt/tags/tag44.xml><?xml version="1.0" encoding="utf-8"?>
<p:tagLst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4*l_h_f*1_2_1"/>
  <p:tag name="KSO_WM_UNIT_TYPE" val="l_h_f"/>
  <p:tag name="KSO_WM_UNIT_INDEX" val="1_2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_INDEX" val="4"/>
  <p:tag name="KSO_WM_UNIT_PRESET_TEXT_LEN" val="36"/>
  <p:tag name="KSO_WM_DIAGRAM_GROUP_CODE" val="l1-1"/>
  <p:tag name="KSO_WM_UNIT_FILL_FORE_SCHEMECOLOR_INDEX" val="6"/>
  <p:tag name="KSO_WM_UNIT_FILL_TYPE" val="1"/>
  <p:tag name="KSO_WM_UNIT_SHADOW_SCHEMECOLOR_INDEX" val="5"/>
  <p:tag name="KSO_WM_UNIT_TEXT_FILL_FORE_SCHEMECOLOR_INDEX" val="13"/>
  <p:tag name="KSO_WM_UNIT_TEXT_FILL_TYPE" val="1"/>
  <p:tag name="KSO_WM_UNIT_USESOURCEFORMAT_APPLY" val="0"/>
</p:tagLst>
</file>

<file path=ppt/tags/tag45.xml><?xml version="1.0" encoding="utf-8"?>
<p:tagLst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4*l_i*1_3"/>
  <p:tag name="KSO_WM_UNIT_TYPE" val="l_i"/>
  <p:tag name="KSO_WM_UNIT_INDEX" val="1_3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SHADOW_SCHEMECOLOR_INDEX" val="14"/>
  <p:tag name="KSO_WM_UNIT_TEXT_FILL_FORE_SCHEMECOLOR_INDEX" val="2"/>
  <p:tag name="KSO_WM_UNIT_TEXT_FILL_TYPE" val="1"/>
  <p:tag name="KSO_WM_UNIT_USESOURCEFORMAT_APPLY" val="0"/>
</p:tagLst>
</file>

<file path=ppt/tags/tag46.xml><?xml version="1.0" encoding="utf-8"?>
<p:tagLst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4*l_h_a*1_2_1"/>
  <p:tag name="KSO_WM_UNIT_TYPE" val="l_h_a"/>
  <p:tag name="KSO_WM_UNIT_INDEX" val="1_2_1"/>
  <p:tag name="KSO_WM_UNIT_CLEAR" val="1"/>
  <p:tag name="KSO_WM_UNIT_LAYERLEVEL" val="1_1_1"/>
  <p:tag name="KSO_WM_UNIT_VALUE" val="6"/>
  <p:tag name="KSO_WM_UNIT_HIGHLIGHT" val="0"/>
  <p:tag name="KSO_WM_UNIT_COMPATIBLE" val="0"/>
  <p:tag name="KSO_WM_DIAGRAM_GROUP_CODE" val="l1-1"/>
  <p:tag name="KSO_WM_UNIT_PRESET_TEXT" val="02"/>
  <p:tag name="KSO_WM_UNIT_LINE_FORE_SCHEMECOLOR_INDEX" val="14"/>
  <p:tag name="KSO_WM_UNIT_LINE_FILL_TYPE" val="2"/>
  <p:tag name="KSO_WM_UNIT_TEXT_FILL_FORE_SCHEMECOLOR_INDEX" val="14"/>
  <p:tag name="KSO_WM_UNIT_TEXT_FILL_TYPE" val="1"/>
  <p:tag name="KSO_WM_UNIT_USESOURCEFORMAT_APPLY" val="0"/>
</p:tagLst>
</file>

<file path=ppt/tags/tag47.xml><?xml version="1.0" encoding="utf-8"?>
<p:tagLst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4*l_h_f*1_3_1"/>
  <p:tag name="KSO_WM_UNIT_TYPE" val="l_h_f"/>
  <p:tag name="KSO_WM_UNIT_INDEX" val="1_3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_INDEX" val="4"/>
  <p:tag name="KSO_WM_UNIT_PRESET_TEXT_LEN" val="36"/>
  <p:tag name="KSO_WM_DIAGRAM_GROUP_CODE" val="l1-1"/>
  <p:tag name="KSO_WM_UNIT_FILL_FORE_SCHEMECOLOR_INDEX" val="7"/>
  <p:tag name="KSO_WM_UNIT_FILL_TYPE" val="1"/>
  <p:tag name="KSO_WM_UNIT_SHADOW_SCHEMECOLOR_INDEX" val="5"/>
  <p:tag name="KSO_WM_UNIT_TEXT_FILL_FORE_SCHEMECOLOR_INDEX" val="13"/>
  <p:tag name="KSO_WM_UNIT_TEXT_FILL_TYPE" val="1"/>
  <p:tag name="KSO_WM_UNIT_USESOURCEFORMAT_APPLY" val="0"/>
</p:tagLst>
</file>

<file path=ppt/tags/tag48.xml><?xml version="1.0" encoding="utf-8"?>
<p:tagLst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4*l_i*1_4"/>
  <p:tag name="KSO_WM_UNIT_TYPE" val="l_i"/>
  <p:tag name="KSO_WM_UNIT_INDEX" val="1_4"/>
  <p:tag name="KSO_WM_UNIT_CLEAR" val="1"/>
  <p:tag name="KSO_WM_UNIT_LAYERLEVEL" val="1_1"/>
  <p:tag name="KSO_WM_DIAGRAM_GROUP_CODE" val="l1-1"/>
  <p:tag name="KSO_WM_UNIT_FILL_FORE_SCHEMECOLOR_INDEX" val="7"/>
  <p:tag name="KSO_WM_UNIT_FILL_TYPE" val="1"/>
  <p:tag name="KSO_WM_UNIT_SHADOW_SCHEMECOLOR_INDEX" val="14"/>
  <p:tag name="KSO_WM_UNIT_TEXT_FILL_FORE_SCHEMECOLOR_INDEX" val="2"/>
  <p:tag name="KSO_WM_UNIT_TEXT_FILL_TYPE" val="1"/>
  <p:tag name="KSO_WM_UNIT_USESOURCEFORMAT_APPLY" val="0"/>
</p:tagLst>
</file>

<file path=ppt/tags/tag49.xml><?xml version="1.0" encoding="utf-8"?>
<p:tagLst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4*l_h_a*1_3_1"/>
  <p:tag name="KSO_WM_UNIT_TYPE" val="l_h_a"/>
  <p:tag name="KSO_WM_UNIT_INDEX" val="1_3_1"/>
  <p:tag name="KSO_WM_UNIT_CLEAR" val="1"/>
  <p:tag name="KSO_WM_UNIT_LAYERLEVEL" val="1_1_1"/>
  <p:tag name="KSO_WM_UNIT_VALUE" val="6"/>
  <p:tag name="KSO_WM_UNIT_HIGHLIGHT" val="0"/>
  <p:tag name="KSO_WM_UNIT_COMPATIBLE" val="0"/>
  <p:tag name="KSO_WM_DIAGRAM_GROUP_CODE" val="l1-1"/>
  <p:tag name="KSO_WM_UNIT_PRESET_TEXT" val="03"/>
  <p:tag name="KSO_WM_UNIT_LINE_FORE_SCHEMECOLOR_INDEX" val="14"/>
  <p:tag name="KSO_WM_UNIT_LINE_FILL_TYPE" val="2"/>
  <p:tag name="KSO_WM_UNIT_TEXT_FILL_FORE_SCHEMECOLOR_INDEX" val="14"/>
  <p:tag name="KSO_WM_UNIT_TEXT_FILL_TYPE" val="1"/>
  <p:tag name="KSO_WM_UNIT_USESOURCEFORMAT_APPLY" val="0"/>
</p:tagLst>
</file>

<file path=ppt/tags/tag5.xml><?xml version="1.0" encoding="utf-8"?>
<p:tagLst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5*l_h_f*1_3_1"/>
  <p:tag name="KSO_WM_UNIT_TYPE" val="l_h_f"/>
  <p:tag name="KSO_WM_UNIT_INDEX" val="1_3_1"/>
  <p:tag name="KSO_WM_UNIT_CLEAR" val="1"/>
  <p:tag name="KSO_WM_UNIT_LAYERLEVEL" val="1_1_1"/>
  <p:tag name="KSO_WM_UNIT_VALUE" val="40"/>
  <p:tag name="KSO_WM_UNIT_HIGHLIGHT" val="0"/>
  <p:tag name="KSO_WM_UNIT_COMPATIBLE" val="0"/>
  <p:tag name="KSO_WM_DIAGRAM_GROUP_CODE" val="l1-1"/>
  <p:tag name="KSO_WM_UNIT_PRESET_TEXT" val="LOREM IPSUM DOLOR SIT"/>
  <p:tag name="KSO_WM_UNIT_FILL_FORE_SCHEMECOLOR_INDEX" val="5"/>
  <p:tag name="KSO_WM_UNIT_FILL_TYPE" val="1"/>
  <p:tag name="KSO_WM_UNIT_SHADOW_SCHEMECOLOR_INDEX" val="5"/>
  <p:tag name="KSO_WM_UNIT_TEXT_FILL_FORE_SCHEMECOLOR_INDEX" val="13"/>
  <p:tag name="KSO_WM_UNIT_TEXT_FILL_TYPE" val="1"/>
</p:tagLst>
</file>

<file path=ppt/tags/tag50.xml><?xml version="1.0" encoding="utf-8"?>
<p:tagLst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4*l_h_f*1_4_1"/>
  <p:tag name="KSO_WM_UNIT_TYPE" val="l_h_f"/>
  <p:tag name="KSO_WM_UNIT_INDEX" val="1_4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_INDEX" val="4"/>
  <p:tag name="KSO_WM_UNIT_PRESET_TEXT_LEN" val="36"/>
  <p:tag name="KSO_WM_DIAGRAM_GROUP_CODE" val="l1-1"/>
  <p:tag name="KSO_WM_UNIT_FILL_FORE_SCHEMECOLOR_INDEX" val="8"/>
  <p:tag name="KSO_WM_UNIT_FILL_TYPE" val="1"/>
  <p:tag name="KSO_WM_UNIT_SHADOW_SCHEMECOLOR_INDEX" val="5"/>
  <p:tag name="KSO_WM_UNIT_TEXT_FILL_FORE_SCHEMECOLOR_INDEX" val="13"/>
  <p:tag name="KSO_WM_UNIT_TEXT_FILL_TYPE" val="1"/>
  <p:tag name="KSO_WM_UNIT_USESOURCEFORMAT_APPLY" val="0"/>
</p:tagLst>
</file>

<file path=ppt/tags/tag51.xml><?xml version="1.0" encoding="utf-8"?>
<p:tagLst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4*l_i*1_5"/>
  <p:tag name="KSO_WM_UNIT_TYPE" val="l_i"/>
  <p:tag name="KSO_WM_UNIT_INDEX" val="1_5"/>
  <p:tag name="KSO_WM_UNIT_CLEAR" val="1"/>
  <p:tag name="KSO_WM_UNIT_LAYERLEVEL" val="1_1"/>
  <p:tag name="KSO_WM_DIAGRAM_GROUP_CODE" val="l1-1"/>
  <p:tag name="KSO_WM_UNIT_FILL_FORE_SCHEMECOLOR_INDEX" val="8"/>
  <p:tag name="KSO_WM_UNIT_FILL_TYPE" val="1"/>
  <p:tag name="KSO_WM_UNIT_SHADOW_SCHEMECOLOR_INDEX" val="14"/>
  <p:tag name="KSO_WM_UNIT_TEXT_FILL_FORE_SCHEMECOLOR_INDEX" val="2"/>
  <p:tag name="KSO_WM_UNIT_TEXT_FILL_TYPE" val="1"/>
  <p:tag name="KSO_WM_UNIT_USESOURCEFORMAT_APPLY" val="0"/>
</p:tagLst>
</file>

<file path=ppt/tags/tag52.xml><?xml version="1.0" encoding="utf-8"?>
<p:tagLst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4*l_h_a*1_4_1"/>
  <p:tag name="KSO_WM_UNIT_TYPE" val="l_h_a"/>
  <p:tag name="KSO_WM_UNIT_INDEX" val="1_4_1"/>
  <p:tag name="KSO_WM_UNIT_CLEAR" val="1"/>
  <p:tag name="KSO_WM_UNIT_LAYERLEVEL" val="1_1_1"/>
  <p:tag name="KSO_WM_UNIT_VALUE" val="6"/>
  <p:tag name="KSO_WM_UNIT_HIGHLIGHT" val="0"/>
  <p:tag name="KSO_WM_UNIT_COMPATIBLE" val="0"/>
  <p:tag name="KSO_WM_DIAGRAM_GROUP_CODE" val="l1-1"/>
  <p:tag name="KSO_WM_UNIT_PRESET_TEXT" val="04"/>
  <p:tag name="KSO_WM_UNIT_LINE_FORE_SCHEMECOLOR_INDEX" val="14"/>
  <p:tag name="KSO_WM_UNIT_LINE_FILL_TYPE" val="2"/>
  <p:tag name="KSO_WM_UNIT_TEXT_FILL_FORE_SCHEMECOLOR_INDEX" val="14"/>
  <p:tag name="KSO_WM_UNIT_TEXT_FILL_TYPE" val="1"/>
  <p:tag name="KSO_WM_UNIT_USESOURCEFORMAT_APPLY" val="0"/>
</p:tagLst>
</file>

<file path=ppt/tags/tag6.xml><?xml version="1.0" encoding="utf-8"?>
<p:tagLst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5*l_i*1_4"/>
  <p:tag name="KSO_WM_UNIT_TYPE" val="l_i"/>
  <p:tag name="KSO_WM_UNIT_INDEX" val="1_4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SHADOW_SCHEMECOLOR_INDEX" val="14"/>
  <p:tag name="KSO_WM_UNIT_TEXT_FILL_FORE_SCHEMECOLOR_INDEX" val="2"/>
  <p:tag name="KSO_WM_UNIT_TEXT_FILL_TYPE" val="1"/>
</p:tagLst>
</file>

<file path=ppt/tags/tag7.xml><?xml version="1.0" encoding="utf-8"?>
<p:tagLst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5*l_h_a*1_3_1"/>
  <p:tag name="KSO_WM_UNIT_TYPE" val="l_h_a"/>
  <p:tag name="KSO_WM_UNIT_INDEX" val="1_3_1"/>
  <p:tag name="KSO_WM_UNIT_CLEAR" val="1"/>
  <p:tag name="KSO_WM_UNIT_LAYERLEVEL" val="1_1_1"/>
  <p:tag name="KSO_WM_UNIT_VALUE" val="4"/>
  <p:tag name="KSO_WM_UNIT_HIGHLIGHT" val="0"/>
  <p:tag name="KSO_WM_UNIT_COMPATIBLE" val="0"/>
  <p:tag name="KSO_WM_DIAGRAM_GROUP_CODE" val="l1-1"/>
  <p:tag name="KSO_WM_UNIT_PRESET_TEXT" val="03"/>
  <p:tag name="KSO_WM_UNIT_LINE_FORE_SCHEMECOLOR_INDEX" val="14"/>
  <p:tag name="KSO_WM_UNIT_LINE_FILL_TYPE" val="2"/>
  <p:tag name="KSO_WM_UNIT_TEXT_FILL_FORE_SCHEMECOLOR_INDEX" val="14"/>
  <p:tag name="KSO_WM_UNIT_TEXT_FILL_TYPE" val="1"/>
</p:tagLst>
</file>

<file path=ppt/tags/tag8.xml><?xml version="1.0" encoding="utf-8"?>
<p:tagLst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5*l_h_f*1_4_1"/>
  <p:tag name="KSO_WM_UNIT_TYPE" val="l_h_f"/>
  <p:tag name="KSO_WM_UNIT_INDEX" val="1_4_1"/>
  <p:tag name="KSO_WM_UNIT_CLEAR" val="1"/>
  <p:tag name="KSO_WM_UNIT_LAYERLEVEL" val="1_1_1"/>
  <p:tag name="KSO_WM_UNIT_VALUE" val="40"/>
  <p:tag name="KSO_WM_UNIT_HIGHLIGHT" val="0"/>
  <p:tag name="KSO_WM_UNIT_COMPATIBLE" val="0"/>
  <p:tag name="KSO_WM_DIAGRAM_GROUP_CODE" val="l1-1"/>
  <p:tag name="KSO_WM_UNIT_PRESET_TEXT" val="LOREM IPSUM DOLOR SIT"/>
  <p:tag name="KSO_WM_UNIT_FILL_FORE_SCHEMECOLOR_INDEX" val="6"/>
  <p:tag name="KSO_WM_UNIT_FILL_TYPE" val="1"/>
  <p:tag name="KSO_WM_UNIT_SHADOW_SCHEMECOLOR_INDEX" val="5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5*l_i*1_5"/>
  <p:tag name="KSO_WM_UNIT_TYPE" val="l_i"/>
  <p:tag name="KSO_WM_UNIT_INDEX" val="1_5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SHADOW_SCHEMECOLOR_INDEX" val="14"/>
  <p:tag name="KSO_WM_UNIT_TEXT_FILL_FORE_SCHEMECOLOR_INDEX" val="2"/>
  <p:tag name="KSO_WM_UNIT_TEXT_FILL_TYPE" val="1"/>
</p:tagLst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1832</Words>
  <Application>WPS 演示</Application>
  <PresentationFormat>宽屏</PresentationFormat>
  <Paragraphs>288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黑体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xiaoba ba</dc:creator>
  <cp:lastModifiedBy>one step a time</cp:lastModifiedBy>
  <cp:revision>675</cp:revision>
  <dcterms:created xsi:type="dcterms:W3CDTF">2013-03-26T06:46:00Z</dcterms:created>
  <dcterms:modified xsi:type="dcterms:W3CDTF">2019-03-26T02:14:46Z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2052-10.1.0.7401</vt:lpwstr>
  </property>
</Properties>
</file>