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60" r:id="rId3"/>
    <p:sldId id="261" r:id="rId4"/>
    <p:sldId id="286" r:id="rId5"/>
    <p:sldId id="367" r:id="rId6"/>
    <p:sldId id="368" r:id="rId7"/>
    <p:sldId id="390" r:id="rId8"/>
    <p:sldId id="426" r:id="rId9"/>
    <p:sldId id="320" r:id="rId10"/>
    <p:sldId id="391" r:id="rId11"/>
    <p:sldId id="364" r:id="rId12"/>
    <p:sldId id="415" r:id="rId13"/>
    <p:sldId id="365" r:id="rId14"/>
    <p:sldId id="416" r:id="rId15"/>
    <p:sldId id="366" r:id="rId16"/>
    <p:sldId id="417" r:id="rId17"/>
    <p:sldId id="422" r:id="rId18"/>
    <p:sldId id="423" r:id="rId19"/>
    <p:sldId id="427" r:id="rId20"/>
    <p:sldId id="428" r:id="rId21"/>
    <p:sldId id="442" r:id="rId22"/>
    <p:sldId id="429" r:id="rId23"/>
    <p:sldId id="345" r:id="rId24"/>
    <p:sldId id="421" r:id="rId25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290"/>
        <p:guide pos="3775"/>
      </p:guideLst>
    </p:cSldViewPr>
  </p:slideViewPr>
  <p:gridSpacing cx="69849" cy="6984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sldNum="0" hdr="0" ftr="0" dt="0"/>
  <p:txStyles>
    <p:titleStyle>
      <a:lvl1pPr marL="914400" lvl="0" indent="-914400" algn="l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charset="0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charset="0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0.png"/><Relationship Id="rId11" Type="http://schemas.microsoft.com/office/2007/relationships/media" Target="file:///C:\Documents%20and%20Settings\Administrator\&#26700;&#38754;\&#23436;&#25104;&#31295;2\&#23436;&#25104;&#31295;\IdeaPPT&#23459;&#20256;&#29255;.mp3" TargetMode="External"/><Relationship Id="rId10" Type="http://schemas.openxmlformats.org/officeDocument/2006/relationships/audio" Target="file:///C:\Documents%20and%20Settings\Administrator\&#26700;&#38754;\&#23436;&#25104;&#31295;2\&#23436;&#25104;&#31295;\IdeaPPT&#23459;&#20256;&#29255;.mp3" TargetMode="Externa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9" Type="http://schemas.microsoft.com/office/2007/relationships/media" Target="file:///C:\Documents%20and%20Settings\Administrator\&#26700;&#38754;\&#23436;&#25104;&#31295;2\&#23436;&#25104;&#31295;\IdeaPPT&#23459;&#20256;&#29255;.mp3" TargetMode="External"/><Relationship Id="rId8" Type="http://schemas.openxmlformats.org/officeDocument/2006/relationships/audio" Target="file:///C:\Documents%20and%20Settings\Administrator\&#26700;&#38754;\&#23436;&#25104;&#31295;2\&#23436;&#25104;&#31295;\IdeaPPT&#23459;&#20256;&#29255;.mp3" TargetMode="Externa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30" name="矩形 12"/>
          <p:cNvSpPr/>
          <p:nvPr/>
        </p:nvSpPr>
        <p:spPr>
          <a:xfrm rot="20638975">
            <a:off x="8108950" y="3960813"/>
            <a:ext cx="309880" cy="1861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CN" altLang="en-US" sz="1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0" name="图片 4" descr="1.png"/>
          <p:cNvPicPr>
            <a:picLocks noChangeAspect="1"/>
          </p:cNvPicPr>
          <p:nvPr/>
        </p:nvPicPr>
        <p:blipFill>
          <a:blip r:embed="rId1">
            <a:lum bright="100000" contrast="-100000"/>
          </a:blip>
          <a:stretch>
            <a:fillRect/>
          </a:stretch>
        </p:blipFill>
        <p:spPr>
          <a:xfrm>
            <a:off x="9874250" y="6626225"/>
            <a:ext cx="561975" cy="549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5" descr="2.png"/>
          <p:cNvPicPr>
            <a:picLocks noChangeAspect="1"/>
          </p:cNvPicPr>
          <p:nvPr/>
        </p:nvPicPr>
        <p:blipFill>
          <a:blip r:embed="rId2">
            <a:lum bright="100000" contrast="-100000"/>
          </a:blip>
          <a:stretch>
            <a:fillRect/>
          </a:stretch>
        </p:blipFill>
        <p:spPr>
          <a:xfrm>
            <a:off x="9883775" y="6502400"/>
            <a:ext cx="890588" cy="268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6" descr="3.png"/>
          <p:cNvPicPr>
            <a:picLocks noChangeAspect="1"/>
          </p:cNvPicPr>
          <p:nvPr/>
        </p:nvPicPr>
        <p:blipFill>
          <a:blip r:embed="rId3">
            <a:lum bright="100000" contrast="-100000"/>
          </a:blip>
          <a:stretch>
            <a:fillRect/>
          </a:stretch>
        </p:blipFill>
        <p:spPr>
          <a:xfrm>
            <a:off x="9940925" y="6315075"/>
            <a:ext cx="835025" cy="347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7" descr="4.png"/>
          <p:cNvPicPr>
            <a:picLocks noChangeAspect="1"/>
          </p:cNvPicPr>
          <p:nvPr/>
        </p:nvPicPr>
        <p:blipFill>
          <a:blip r:embed="rId4">
            <a:lum bright="100000" contrast="-100000"/>
          </a:blip>
          <a:stretch>
            <a:fillRect/>
          </a:stretch>
        </p:blipFill>
        <p:spPr>
          <a:xfrm>
            <a:off x="9925050" y="6234113"/>
            <a:ext cx="909638" cy="3095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8" descr="5.png"/>
          <p:cNvPicPr>
            <a:picLocks noChangeAspect="1"/>
          </p:cNvPicPr>
          <p:nvPr/>
        </p:nvPicPr>
        <p:blipFill>
          <a:blip r:embed="rId5">
            <a:lum bright="100000" contrast="-100000"/>
          </a:blip>
          <a:stretch>
            <a:fillRect/>
          </a:stretch>
        </p:blipFill>
        <p:spPr>
          <a:xfrm>
            <a:off x="10718800" y="4137025"/>
            <a:ext cx="1365250" cy="2359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9" descr="6.png"/>
          <p:cNvPicPr>
            <a:picLocks noChangeAspect="1"/>
          </p:cNvPicPr>
          <p:nvPr/>
        </p:nvPicPr>
        <p:blipFill>
          <a:blip r:embed="rId6">
            <a:lum bright="100000" contrast="-100000"/>
          </a:blip>
          <a:stretch>
            <a:fillRect/>
          </a:stretch>
        </p:blipFill>
        <p:spPr>
          <a:xfrm>
            <a:off x="9866313" y="4125913"/>
            <a:ext cx="1146175" cy="20843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图片 10" descr="7.png"/>
          <p:cNvPicPr>
            <a:picLocks noChangeAspect="1"/>
          </p:cNvPicPr>
          <p:nvPr/>
        </p:nvPicPr>
        <p:blipFill>
          <a:blip r:embed="rId7">
            <a:lum bright="100000" contrast="-100000"/>
          </a:blip>
          <a:stretch>
            <a:fillRect/>
          </a:stretch>
        </p:blipFill>
        <p:spPr>
          <a:xfrm>
            <a:off x="10142538" y="5246688"/>
            <a:ext cx="798512" cy="133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1" descr="8.png"/>
          <p:cNvPicPr>
            <a:picLocks noChangeAspect="1"/>
          </p:cNvPicPr>
          <p:nvPr/>
        </p:nvPicPr>
        <p:blipFill>
          <a:blip r:embed="rId8">
            <a:lum bright="100000" contrast="-100000"/>
          </a:blip>
          <a:stretch>
            <a:fillRect/>
          </a:stretch>
        </p:blipFill>
        <p:spPr>
          <a:xfrm>
            <a:off x="10315575" y="4529138"/>
            <a:ext cx="268288" cy="134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13" descr="10.png"/>
          <p:cNvPicPr>
            <a:picLocks noChangeAspect="1"/>
          </p:cNvPicPr>
          <p:nvPr/>
        </p:nvPicPr>
        <p:blipFill>
          <a:blip r:embed="rId9">
            <a:lum bright="100000" contrast="-100000"/>
          </a:blip>
          <a:stretch>
            <a:fillRect/>
          </a:stretch>
        </p:blipFill>
        <p:spPr>
          <a:xfrm>
            <a:off x="8655050" y="3317875"/>
            <a:ext cx="1468438" cy="1273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IdeaPPT宣传片.mp3">
            <a:hlinkClick r:id="" action="ppaction://media"/>
          </p:cNvPr>
          <p:cNvPicPr>
            <a:picLocks noRot="1"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link="rId1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2726988" y="7318375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086" name="直接连接符 21"/>
          <p:cNvCxnSpPr/>
          <p:nvPr/>
        </p:nvCxnSpPr>
        <p:spPr>
          <a:xfrm flipV="1">
            <a:off x="1449705" y="3664585"/>
            <a:ext cx="4779645" cy="861695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087" name="TextBox 22"/>
          <p:cNvSpPr txBox="1"/>
          <p:nvPr/>
        </p:nvSpPr>
        <p:spPr>
          <a:xfrm rot="21000000">
            <a:off x="1390650" y="4102100"/>
            <a:ext cx="50863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的简单操作（增删改查）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 rot="21000000">
            <a:off x="1135380" y="2829560"/>
            <a:ext cx="55962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chemeClr val="accent3"/>
                </a:solidFill>
              </a:rPr>
              <a:t>	</a:t>
            </a:r>
            <a:r>
              <a:rPr lang="en-US" altLang="zh-CN" sz="7200">
                <a:solidFill>
                  <a:schemeClr val="accent3"/>
                </a:solidFill>
              </a:rPr>
              <a:t>MySQL</a:t>
            </a:r>
            <a:endParaRPr lang="en-US" altLang="zh-CN" sz="7200">
              <a:solidFill>
                <a:schemeClr val="accent3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254000" y="338138"/>
            <a:ext cx="12493625" cy="960437"/>
            <a:chOff x="0" y="0"/>
            <a:chExt cx="12498652" cy="960991"/>
          </a:xfrm>
        </p:grpSpPr>
        <p:grpSp>
          <p:nvGrpSpPr>
            <p:cNvPr id="22" name="组合 21"/>
            <p:cNvGrpSpPr/>
            <p:nvPr/>
          </p:nvGrpSpPr>
          <p:grpSpPr>
            <a:xfrm>
              <a:off x="0" y="0"/>
              <a:ext cx="12486490" cy="960991"/>
              <a:chOff x="0" y="0"/>
              <a:chExt cx="12486490" cy="960991"/>
            </a:xfrm>
          </p:grpSpPr>
          <p:sp>
            <p:nvSpPr>
              <p:cNvPr id="23" name="直角三角形 9"/>
              <p:cNvSpPr/>
              <p:nvPr/>
            </p:nvSpPr>
            <p:spPr>
              <a:xfrm flipH="1" flipV="1">
                <a:off x="232061" y="652284"/>
                <a:ext cx="759656" cy="308707"/>
              </a:xfrm>
              <a:prstGeom prst="rtTriangle">
                <a:avLst/>
              </a:prstGeom>
              <a:solidFill>
                <a:srgbClr val="2E75B5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24" name="矩形 10"/>
              <p:cNvSpPr/>
              <p:nvPr/>
            </p:nvSpPr>
            <p:spPr>
              <a:xfrm>
                <a:off x="259358" y="0"/>
                <a:ext cx="12227132" cy="668544"/>
              </a:xfrm>
              <a:prstGeom prst="rect">
                <a:avLst/>
              </a:prstGeom>
              <a:solidFill>
                <a:srgbClr val="0089F0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25" name="文本框 11"/>
              <p:cNvSpPr/>
              <p:nvPr/>
            </p:nvSpPr>
            <p:spPr>
              <a:xfrm>
                <a:off x="0" y="53006"/>
                <a:ext cx="7927075" cy="5839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zh-CN" altLang="en-US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量加</a:t>
                </a:r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MySQL</a:t>
                </a:r>
                <a:r>
                  <a:rPr lang="zh-CN" altLang="en-US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培训（</a:t>
                </a:r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2</a:t>
                </a:r>
                <a:r>
                  <a:rPr lang="zh-CN" altLang="en-US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）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sp>
          <p:nvSpPr>
            <p:cNvPr id="26" name="直接连接符 8"/>
            <p:cNvSpPr/>
            <p:nvPr/>
          </p:nvSpPr>
          <p:spPr>
            <a:xfrm>
              <a:off x="7638652" y="347880"/>
              <a:ext cx="4860000" cy="1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51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23">
                <p:cTn id="5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  <p:bldLst>
      <p:bldP spid="5130" grpId="0"/>
      <p:bldP spid="5130" grpId="1"/>
      <p:bldP spid="308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146" name="椭圆 13"/>
          <p:cNvSpPr/>
          <p:nvPr/>
        </p:nvSpPr>
        <p:spPr>
          <a:xfrm>
            <a:off x="2922588" y="255588"/>
            <a:ext cx="6346825" cy="6346825"/>
          </a:xfrm>
          <a:prstGeom prst="ellipse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7" name="椭圆 12"/>
          <p:cNvSpPr/>
          <p:nvPr/>
        </p:nvSpPr>
        <p:spPr>
          <a:xfrm>
            <a:off x="3327400" y="660400"/>
            <a:ext cx="5537200" cy="5537200"/>
          </a:xfrm>
          <a:prstGeom prst="ellipse">
            <a:avLst/>
          </a:prstGeom>
          <a:solidFill>
            <a:srgbClr val="D8D8D8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51" name="椭圆 3"/>
          <p:cNvSpPr/>
          <p:nvPr/>
        </p:nvSpPr>
        <p:spPr>
          <a:xfrm>
            <a:off x="3576003" y="909003"/>
            <a:ext cx="5039995" cy="5039995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6152" name="组合 6151"/>
          <p:cNvGrpSpPr/>
          <p:nvPr/>
        </p:nvGrpSpPr>
        <p:grpSpPr>
          <a:xfrm rot="560658">
            <a:off x="6767513" y="1988185"/>
            <a:ext cx="1006475" cy="2946400"/>
            <a:chOff x="0" y="0"/>
            <a:chExt cx="1337480" cy="4421874"/>
          </a:xfrm>
        </p:grpSpPr>
        <p:sp>
          <p:nvSpPr>
            <p:cNvPr id="6153" name="梯形 4"/>
            <p:cNvSpPr/>
            <p:nvPr/>
          </p:nvSpPr>
          <p:spPr>
            <a:xfrm rot="-10800000" flipV="1">
              <a:off x="0" y="0"/>
              <a:ext cx="1337480" cy="3330054"/>
            </a:xfrm>
            <a:custGeom>
              <a:avLst/>
              <a:gdLst>
                <a:gd name="txL" fmla="*/ 4500 w 21600"/>
                <a:gd name="txT" fmla="*/ 4500 h 21600"/>
                <a:gd name="txR" fmla="*/ 17100 w 21600"/>
                <a:gd name="txB" fmla="*/ 17100 h 21600"/>
              </a:gdLst>
              <a:ahLst/>
              <a:cxnLst>
                <a:cxn ang="0">
                  <a:pos x="18900" y="10800"/>
                </a:cxn>
                <a:cxn ang="90">
                  <a:pos x="10800" y="21600"/>
                </a:cxn>
                <a:cxn ang="180">
                  <a:pos x="2700" y="10800"/>
                </a:cxn>
                <a:cxn ang="270">
                  <a:pos x="1080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6154" name="椭圆 5"/>
            <p:cNvSpPr/>
            <p:nvPr/>
          </p:nvSpPr>
          <p:spPr>
            <a:xfrm>
              <a:off x="191068" y="3466530"/>
              <a:ext cx="955344" cy="955344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6155" name="矩形 7"/>
          <p:cNvSpPr/>
          <p:nvPr/>
        </p:nvSpPr>
        <p:spPr>
          <a:xfrm rot="20994439">
            <a:off x="4192905" y="1971675"/>
            <a:ext cx="3199765" cy="2646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6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删</a:t>
            </a:r>
            <a:endParaRPr lang="zh-CN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61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3"/>
          <p:cNvSpPr/>
          <p:nvPr/>
        </p:nvSpPr>
        <p:spPr>
          <a:xfrm>
            <a:off x="795338" y="219075"/>
            <a:ext cx="122110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delete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操作</a:t>
            </a:r>
            <a:endParaRPr lang="zh-CN" altLang="en-US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任意多边形 4"/>
          <p:cNvSpPr/>
          <p:nvPr/>
        </p:nvSpPr>
        <p:spPr>
          <a:xfrm>
            <a:off x="-322262" y="279400"/>
            <a:ext cx="1185862" cy="587375"/>
          </a:xfrm>
          <a:custGeom>
            <a:avLst/>
            <a:gdLst>
              <a:gd name="txL" fmla="*/ 0 w 1187356"/>
              <a:gd name="txT" fmla="*/ 0 h 586855"/>
              <a:gd name="txR" fmla="*/ 1187356 w 1187356"/>
              <a:gd name="txB" fmla="*/ 586855 h 586855"/>
            </a:gdLst>
            <a:ahLst/>
            <a:cxnLst>
              <a:cxn ang="0">
                <a:pos x="0" y="0"/>
              </a:cxn>
              <a:cxn ang="0">
                <a:pos x="976408" y="0"/>
              </a:cxn>
              <a:cxn ang="0">
                <a:pos x="976408" y="8297"/>
              </a:cxn>
              <a:cxn ang="0">
                <a:pos x="1020648" y="23060"/>
              </a:cxn>
              <a:cxn ang="0">
                <a:pos x="1187356" y="293428"/>
              </a:cxn>
              <a:cxn ang="0">
                <a:pos x="1020648" y="563796"/>
              </a:cxn>
              <a:cxn ang="0">
                <a:pos x="976408" y="578559"/>
              </a:cxn>
              <a:cxn ang="0">
                <a:pos x="976408" y="586854"/>
              </a:cxn>
              <a:cxn ang="0">
                <a:pos x="914410" y="586854"/>
              </a:cxn>
              <a:cxn ang="0">
                <a:pos x="914401" y="586855"/>
              </a:cxn>
              <a:cxn ang="0">
                <a:pos x="914392" y="586854"/>
              </a:cxn>
              <a:cxn ang="0">
                <a:pos x="0" y="586854"/>
              </a:cxn>
            </a:cxnLst>
            <a:rect l="txL" t="txT" r="txR" b="txB"/>
            <a:pathLst>
              <a:path w="1187356" h="586855">
                <a:moveTo>
                  <a:pt x="0" y="0"/>
                </a:moveTo>
                <a:lnTo>
                  <a:pt x="976408" y="0"/>
                </a:lnTo>
                <a:lnTo>
                  <a:pt x="976408" y="8297"/>
                </a:lnTo>
                <a:lnTo>
                  <a:pt x="1020648" y="23060"/>
                </a:lnTo>
                <a:cubicBezTo>
                  <a:pt x="1118615" y="67605"/>
                  <a:pt x="1187356" y="171887"/>
                  <a:pt x="1187356" y="293428"/>
                </a:cubicBezTo>
                <a:cubicBezTo>
                  <a:pt x="1187356" y="414969"/>
                  <a:pt x="1118615" y="519251"/>
                  <a:pt x="1020648" y="563796"/>
                </a:cubicBezTo>
                <a:lnTo>
                  <a:pt x="976408" y="578559"/>
                </a:lnTo>
                <a:lnTo>
                  <a:pt x="976408" y="586854"/>
                </a:lnTo>
                <a:lnTo>
                  <a:pt x="914410" y="586854"/>
                </a:lnTo>
                <a:lnTo>
                  <a:pt x="914401" y="586855"/>
                </a:lnTo>
                <a:lnTo>
                  <a:pt x="914392" y="586854"/>
                </a:lnTo>
                <a:lnTo>
                  <a:pt x="0" y="586854"/>
                </a:lnTo>
                <a:close/>
              </a:path>
            </a:pathLst>
          </a:cu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直接连接符 15"/>
          <p:cNvSpPr/>
          <p:nvPr/>
        </p:nvSpPr>
        <p:spPr>
          <a:xfrm>
            <a:off x="8637588" y="3524250"/>
            <a:ext cx="32766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" name="矩形 3"/>
          <p:cNvSpPr/>
          <p:nvPr/>
        </p:nvSpPr>
        <p:spPr>
          <a:xfrm>
            <a:off x="12700" y="1355090"/>
            <a:ext cx="12166600" cy="55238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863600" y="2682240"/>
            <a:ext cx="1070610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zh-CN" altLang="en-US" sz="4000">
                <a:sym typeface="+mn-ea"/>
              </a:rPr>
              <a:t>delete from 表</a:t>
            </a:r>
            <a:endParaRPr lang="zh-CN" altLang="en-US" sz="4000">
              <a:sym typeface="+mn-ea"/>
            </a:endParaRPr>
          </a:p>
          <a:p>
            <a:pPr algn="l"/>
            <a:endParaRPr lang="zh-CN" altLang="en-US" sz="4000"/>
          </a:p>
          <a:p>
            <a:pPr algn="l"/>
            <a:r>
              <a:rPr lang="zh-CN" altLang="en-US" sz="4000">
                <a:sym typeface="+mn-ea"/>
              </a:rPr>
              <a:t>delete from 表 where id＝1 and name＝'alex'</a:t>
            </a:r>
            <a:endParaRPr lang="en-US" altLang="zh-CN" sz="4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146" name="椭圆 13"/>
          <p:cNvSpPr/>
          <p:nvPr/>
        </p:nvSpPr>
        <p:spPr>
          <a:xfrm>
            <a:off x="2922588" y="255588"/>
            <a:ext cx="6346825" cy="6346825"/>
          </a:xfrm>
          <a:prstGeom prst="ellipse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7" name="椭圆 12"/>
          <p:cNvSpPr/>
          <p:nvPr/>
        </p:nvSpPr>
        <p:spPr>
          <a:xfrm>
            <a:off x="3327400" y="660400"/>
            <a:ext cx="5537200" cy="5537200"/>
          </a:xfrm>
          <a:prstGeom prst="ellipse">
            <a:avLst/>
          </a:prstGeom>
          <a:solidFill>
            <a:srgbClr val="D8D8D8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51" name="椭圆 3"/>
          <p:cNvSpPr/>
          <p:nvPr/>
        </p:nvSpPr>
        <p:spPr>
          <a:xfrm>
            <a:off x="3576003" y="909003"/>
            <a:ext cx="5039995" cy="5039995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6152" name="组合 6151"/>
          <p:cNvGrpSpPr/>
          <p:nvPr/>
        </p:nvGrpSpPr>
        <p:grpSpPr>
          <a:xfrm rot="560658">
            <a:off x="6767513" y="1988185"/>
            <a:ext cx="1006475" cy="2946400"/>
            <a:chOff x="0" y="0"/>
            <a:chExt cx="1337480" cy="4421874"/>
          </a:xfrm>
        </p:grpSpPr>
        <p:sp>
          <p:nvSpPr>
            <p:cNvPr id="6153" name="梯形 4"/>
            <p:cNvSpPr/>
            <p:nvPr/>
          </p:nvSpPr>
          <p:spPr>
            <a:xfrm rot="-10800000" flipV="1">
              <a:off x="0" y="0"/>
              <a:ext cx="1337480" cy="3330054"/>
            </a:xfrm>
            <a:custGeom>
              <a:avLst/>
              <a:gdLst>
                <a:gd name="txL" fmla="*/ 4500 w 21600"/>
                <a:gd name="txT" fmla="*/ 4500 h 21600"/>
                <a:gd name="txR" fmla="*/ 17100 w 21600"/>
                <a:gd name="txB" fmla="*/ 17100 h 21600"/>
              </a:gdLst>
              <a:ahLst/>
              <a:cxnLst>
                <a:cxn ang="0">
                  <a:pos x="18900" y="10800"/>
                </a:cxn>
                <a:cxn ang="90">
                  <a:pos x="10800" y="21600"/>
                </a:cxn>
                <a:cxn ang="180">
                  <a:pos x="2700" y="10800"/>
                </a:cxn>
                <a:cxn ang="270">
                  <a:pos x="1080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6154" name="椭圆 5"/>
            <p:cNvSpPr/>
            <p:nvPr/>
          </p:nvSpPr>
          <p:spPr>
            <a:xfrm>
              <a:off x="191068" y="3466530"/>
              <a:ext cx="955344" cy="955344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6155" name="矩形 7"/>
          <p:cNvSpPr/>
          <p:nvPr/>
        </p:nvSpPr>
        <p:spPr>
          <a:xfrm rot="20994439">
            <a:off x="4192905" y="1971675"/>
            <a:ext cx="3199765" cy="2646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6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改</a:t>
            </a:r>
            <a:endParaRPr lang="zh-CN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61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3"/>
          <p:cNvSpPr/>
          <p:nvPr/>
        </p:nvSpPr>
        <p:spPr>
          <a:xfrm>
            <a:off x="795338" y="219075"/>
            <a:ext cx="122110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update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操作</a:t>
            </a:r>
            <a:endParaRPr lang="zh-CN" altLang="en-US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任意多边形 4"/>
          <p:cNvSpPr/>
          <p:nvPr/>
        </p:nvSpPr>
        <p:spPr>
          <a:xfrm>
            <a:off x="-322262" y="279400"/>
            <a:ext cx="1185862" cy="587375"/>
          </a:xfrm>
          <a:custGeom>
            <a:avLst/>
            <a:gdLst>
              <a:gd name="txL" fmla="*/ 0 w 1187356"/>
              <a:gd name="txT" fmla="*/ 0 h 586855"/>
              <a:gd name="txR" fmla="*/ 1187356 w 1187356"/>
              <a:gd name="txB" fmla="*/ 586855 h 586855"/>
            </a:gdLst>
            <a:ahLst/>
            <a:cxnLst>
              <a:cxn ang="0">
                <a:pos x="0" y="0"/>
              </a:cxn>
              <a:cxn ang="0">
                <a:pos x="976408" y="0"/>
              </a:cxn>
              <a:cxn ang="0">
                <a:pos x="976408" y="8297"/>
              </a:cxn>
              <a:cxn ang="0">
                <a:pos x="1020648" y="23060"/>
              </a:cxn>
              <a:cxn ang="0">
                <a:pos x="1187356" y="293428"/>
              </a:cxn>
              <a:cxn ang="0">
                <a:pos x="1020648" y="563796"/>
              </a:cxn>
              <a:cxn ang="0">
                <a:pos x="976408" y="578559"/>
              </a:cxn>
              <a:cxn ang="0">
                <a:pos x="976408" y="586854"/>
              </a:cxn>
              <a:cxn ang="0">
                <a:pos x="914410" y="586854"/>
              </a:cxn>
              <a:cxn ang="0">
                <a:pos x="914401" y="586855"/>
              </a:cxn>
              <a:cxn ang="0">
                <a:pos x="914392" y="586854"/>
              </a:cxn>
              <a:cxn ang="0">
                <a:pos x="0" y="586854"/>
              </a:cxn>
            </a:cxnLst>
            <a:rect l="txL" t="txT" r="txR" b="txB"/>
            <a:pathLst>
              <a:path w="1187356" h="586855">
                <a:moveTo>
                  <a:pt x="0" y="0"/>
                </a:moveTo>
                <a:lnTo>
                  <a:pt x="976408" y="0"/>
                </a:lnTo>
                <a:lnTo>
                  <a:pt x="976408" y="8297"/>
                </a:lnTo>
                <a:lnTo>
                  <a:pt x="1020648" y="23060"/>
                </a:lnTo>
                <a:cubicBezTo>
                  <a:pt x="1118615" y="67605"/>
                  <a:pt x="1187356" y="171887"/>
                  <a:pt x="1187356" y="293428"/>
                </a:cubicBezTo>
                <a:cubicBezTo>
                  <a:pt x="1187356" y="414969"/>
                  <a:pt x="1118615" y="519251"/>
                  <a:pt x="1020648" y="563796"/>
                </a:cubicBezTo>
                <a:lnTo>
                  <a:pt x="976408" y="578559"/>
                </a:lnTo>
                <a:lnTo>
                  <a:pt x="976408" y="586854"/>
                </a:lnTo>
                <a:lnTo>
                  <a:pt x="914410" y="586854"/>
                </a:lnTo>
                <a:lnTo>
                  <a:pt x="914401" y="586855"/>
                </a:lnTo>
                <a:lnTo>
                  <a:pt x="914392" y="586854"/>
                </a:lnTo>
                <a:lnTo>
                  <a:pt x="0" y="586854"/>
                </a:lnTo>
                <a:close/>
              </a:path>
            </a:pathLst>
          </a:cu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直接连接符 15"/>
          <p:cNvSpPr/>
          <p:nvPr/>
        </p:nvSpPr>
        <p:spPr>
          <a:xfrm>
            <a:off x="8637588" y="3524250"/>
            <a:ext cx="32766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" name="矩形 3"/>
          <p:cNvSpPr/>
          <p:nvPr/>
        </p:nvSpPr>
        <p:spPr>
          <a:xfrm>
            <a:off x="12700" y="1364615"/>
            <a:ext cx="12166600" cy="55238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742950" y="2927985"/>
            <a:ext cx="107061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zh-CN" altLang="en-US" sz="4000">
                <a:sym typeface="+mn-ea"/>
              </a:rPr>
              <a:t>update 表 set name ＝ '</a:t>
            </a:r>
            <a:r>
              <a:rPr lang="en-US" altLang="zh-CN" sz="4000">
                <a:sym typeface="+mn-ea"/>
              </a:rPr>
              <a:t>xiaoming</a:t>
            </a:r>
            <a:r>
              <a:rPr lang="zh-CN" altLang="en-US" sz="4000">
                <a:sym typeface="+mn-ea"/>
              </a:rPr>
              <a:t>'  where id&gt;1</a:t>
            </a:r>
            <a:endParaRPr lang="en-US" altLang="zh-CN" sz="4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146" name="椭圆 13"/>
          <p:cNvSpPr/>
          <p:nvPr/>
        </p:nvSpPr>
        <p:spPr>
          <a:xfrm>
            <a:off x="2922588" y="255588"/>
            <a:ext cx="6346825" cy="6346825"/>
          </a:xfrm>
          <a:prstGeom prst="ellipse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7" name="椭圆 12"/>
          <p:cNvSpPr/>
          <p:nvPr/>
        </p:nvSpPr>
        <p:spPr>
          <a:xfrm>
            <a:off x="3327400" y="660400"/>
            <a:ext cx="5537200" cy="5537200"/>
          </a:xfrm>
          <a:prstGeom prst="ellipse">
            <a:avLst/>
          </a:prstGeom>
          <a:solidFill>
            <a:srgbClr val="D8D8D8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51" name="椭圆 3"/>
          <p:cNvSpPr/>
          <p:nvPr/>
        </p:nvSpPr>
        <p:spPr>
          <a:xfrm>
            <a:off x="3576003" y="909003"/>
            <a:ext cx="5039995" cy="5039995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6152" name="组合 6151"/>
          <p:cNvGrpSpPr/>
          <p:nvPr/>
        </p:nvGrpSpPr>
        <p:grpSpPr>
          <a:xfrm rot="560658">
            <a:off x="6767513" y="1988185"/>
            <a:ext cx="1006475" cy="2946400"/>
            <a:chOff x="0" y="0"/>
            <a:chExt cx="1337480" cy="4421874"/>
          </a:xfrm>
        </p:grpSpPr>
        <p:sp>
          <p:nvSpPr>
            <p:cNvPr id="6153" name="梯形 4"/>
            <p:cNvSpPr/>
            <p:nvPr/>
          </p:nvSpPr>
          <p:spPr>
            <a:xfrm rot="-10800000" flipV="1">
              <a:off x="0" y="0"/>
              <a:ext cx="1337480" cy="3330054"/>
            </a:xfrm>
            <a:custGeom>
              <a:avLst/>
              <a:gdLst>
                <a:gd name="txL" fmla="*/ 4500 w 21600"/>
                <a:gd name="txT" fmla="*/ 4500 h 21600"/>
                <a:gd name="txR" fmla="*/ 17100 w 21600"/>
                <a:gd name="txB" fmla="*/ 17100 h 21600"/>
              </a:gdLst>
              <a:ahLst/>
              <a:cxnLst>
                <a:cxn ang="0">
                  <a:pos x="18900" y="10800"/>
                </a:cxn>
                <a:cxn ang="90">
                  <a:pos x="10800" y="21600"/>
                </a:cxn>
                <a:cxn ang="180">
                  <a:pos x="2700" y="10800"/>
                </a:cxn>
                <a:cxn ang="270">
                  <a:pos x="1080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6154" name="椭圆 5"/>
            <p:cNvSpPr/>
            <p:nvPr/>
          </p:nvSpPr>
          <p:spPr>
            <a:xfrm>
              <a:off x="191068" y="3466530"/>
              <a:ext cx="955344" cy="955344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6155" name="矩形 7"/>
          <p:cNvSpPr/>
          <p:nvPr/>
        </p:nvSpPr>
        <p:spPr>
          <a:xfrm rot="20994439">
            <a:off x="4192905" y="1971675"/>
            <a:ext cx="3199765" cy="2646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6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查</a:t>
            </a:r>
            <a:endParaRPr lang="zh-CN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61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3"/>
          <p:cNvSpPr/>
          <p:nvPr/>
        </p:nvSpPr>
        <p:spPr>
          <a:xfrm>
            <a:off x="795338" y="219075"/>
            <a:ext cx="122110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select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操作</a:t>
            </a:r>
            <a:r>
              <a:rPr lang="en-US" altLang="zh-CN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一</a:t>
            </a:r>
            <a:r>
              <a:rPr lang="en-US" altLang="zh-CN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</a:t>
            </a:r>
            <a:endParaRPr lang="en-US" altLang="zh-CN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任意多边形 4"/>
          <p:cNvSpPr/>
          <p:nvPr/>
        </p:nvSpPr>
        <p:spPr>
          <a:xfrm>
            <a:off x="-322262" y="279400"/>
            <a:ext cx="1185862" cy="587375"/>
          </a:xfrm>
          <a:custGeom>
            <a:avLst/>
            <a:gdLst>
              <a:gd name="txL" fmla="*/ 0 w 1187356"/>
              <a:gd name="txT" fmla="*/ 0 h 586855"/>
              <a:gd name="txR" fmla="*/ 1187356 w 1187356"/>
              <a:gd name="txB" fmla="*/ 586855 h 586855"/>
            </a:gdLst>
            <a:ahLst/>
            <a:cxnLst>
              <a:cxn ang="0">
                <a:pos x="0" y="0"/>
              </a:cxn>
              <a:cxn ang="0">
                <a:pos x="976408" y="0"/>
              </a:cxn>
              <a:cxn ang="0">
                <a:pos x="976408" y="8297"/>
              </a:cxn>
              <a:cxn ang="0">
                <a:pos x="1020648" y="23060"/>
              </a:cxn>
              <a:cxn ang="0">
                <a:pos x="1187356" y="293428"/>
              </a:cxn>
              <a:cxn ang="0">
                <a:pos x="1020648" y="563796"/>
              </a:cxn>
              <a:cxn ang="0">
                <a:pos x="976408" y="578559"/>
              </a:cxn>
              <a:cxn ang="0">
                <a:pos x="976408" y="586854"/>
              </a:cxn>
              <a:cxn ang="0">
                <a:pos x="914410" y="586854"/>
              </a:cxn>
              <a:cxn ang="0">
                <a:pos x="914401" y="586855"/>
              </a:cxn>
              <a:cxn ang="0">
                <a:pos x="914392" y="586854"/>
              </a:cxn>
              <a:cxn ang="0">
                <a:pos x="0" y="586854"/>
              </a:cxn>
            </a:cxnLst>
            <a:rect l="txL" t="txT" r="txR" b="txB"/>
            <a:pathLst>
              <a:path w="1187356" h="586855">
                <a:moveTo>
                  <a:pt x="0" y="0"/>
                </a:moveTo>
                <a:lnTo>
                  <a:pt x="976408" y="0"/>
                </a:lnTo>
                <a:lnTo>
                  <a:pt x="976408" y="8297"/>
                </a:lnTo>
                <a:lnTo>
                  <a:pt x="1020648" y="23060"/>
                </a:lnTo>
                <a:cubicBezTo>
                  <a:pt x="1118615" y="67605"/>
                  <a:pt x="1187356" y="171887"/>
                  <a:pt x="1187356" y="293428"/>
                </a:cubicBezTo>
                <a:cubicBezTo>
                  <a:pt x="1187356" y="414969"/>
                  <a:pt x="1118615" y="519251"/>
                  <a:pt x="1020648" y="563796"/>
                </a:cubicBezTo>
                <a:lnTo>
                  <a:pt x="976408" y="578559"/>
                </a:lnTo>
                <a:lnTo>
                  <a:pt x="976408" y="586854"/>
                </a:lnTo>
                <a:lnTo>
                  <a:pt x="914410" y="586854"/>
                </a:lnTo>
                <a:lnTo>
                  <a:pt x="914401" y="586855"/>
                </a:lnTo>
                <a:lnTo>
                  <a:pt x="914392" y="586854"/>
                </a:lnTo>
                <a:lnTo>
                  <a:pt x="0" y="586854"/>
                </a:lnTo>
                <a:close/>
              </a:path>
            </a:pathLst>
          </a:cu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直接连接符 15"/>
          <p:cNvSpPr/>
          <p:nvPr/>
        </p:nvSpPr>
        <p:spPr>
          <a:xfrm>
            <a:off x="8637588" y="3524250"/>
            <a:ext cx="32766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" name="矩形 3"/>
          <p:cNvSpPr/>
          <p:nvPr/>
        </p:nvSpPr>
        <p:spPr>
          <a:xfrm>
            <a:off x="12700" y="1344930"/>
            <a:ext cx="12166600" cy="55238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863600" y="1609090"/>
            <a:ext cx="10706100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zh-CN" altLang="en-US" sz="2000">
                <a:sym typeface="+mn-ea"/>
              </a:rPr>
              <a:t>查：</a:t>
            </a:r>
            <a:endParaRPr lang="zh-CN" altLang="en-US" sz="2000"/>
          </a:p>
          <a:p>
            <a:pPr algn="l"/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：普通查询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select * from 表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select * from 表 where id &gt; 1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select  id,name,gender as gg from 表 where id &gt; 1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a、条件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    select * from 表 where id &gt; 1 and name != 'alex' and num = 12;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    select * from 表 where id between 5 and 16;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    select * from 表 where id in (11,22,33)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    select * from 表 where id not in (11,22,33)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    select * from 表 where id in (select nid from 表)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b、限制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    select * from 表 limit 5;            - 前5行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    select * from 表 limit 4,5;          - 从第4行开始的5行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    select * from 表 limit 5 offset 4    - 从第4行开始的5行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3"/>
          <p:cNvSpPr/>
          <p:nvPr/>
        </p:nvSpPr>
        <p:spPr>
          <a:xfrm>
            <a:off x="795338" y="219075"/>
            <a:ext cx="122110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select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操作（二）</a:t>
            </a:r>
            <a:endParaRPr lang="zh-CN" altLang="en-US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任意多边形 4"/>
          <p:cNvSpPr/>
          <p:nvPr/>
        </p:nvSpPr>
        <p:spPr>
          <a:xfrm>
            <a:off x="-322262" y="279400"/>
            <a:ext cx="1185862" cy="587375"/>
          </a:xfrm>
          <a:custGeom>
            <a:avLst/>
            <a:gdLst>
              <a:gd name="txL" fmla="*/ 0 w 1187356"/>
              <a:gd name="txT" fmla="*/ 0 h 586855"/>
              <a:gd name="txR" fmla="*/ 1187356 w 1187356"/>
              <a:gd name="txB" fmla="*/ 586855 h 586855"/>
            </a:gdLst>
            <a:ahLst/>
            <a:cxnLst>
              <a:cxn ang="0">
                <a:pos x="0" y="0"/>
              </a:cxn>
              <a:cxn ang="0">
                <a:pos x="976408" y="0"/>
              </a:cxn>
              <a:cxn ang="0">
                <a:pos x="976408" y="8297"/>
              </a:cxn>
              <a:cxn ang="0">
                <a:pos x="1020648" y="23060"/>
              </a:cxn>
              <a:cxn ang="0">
                <a:pos x="1187356" y="293428"/>
              </a:cxn>
              <a:cxn ang="0">
                <a:pos x="1020648" y="563796"/>
              </a:cxn>
              <a:cxn ang="0">
                <a:pos x="976408" y="578559"/>
              </a:cxn>
              <a:cxn ang="0">
                <a:pos x="976408" y="586854"/>
              </a:cxn>
              <a:cxn ang="0">
                <a:pos x="914410" y="586854"/>
              </a:cxn>
              <a:cxn ang="0">
                <a:pos x="914401" y="586855"/>
              </a:cxn>
              <a:cxn ang="0">
                <a:pos x="914392" y="586854"/>
              </a:cxn>
              <a:cxn ang="0">
                <a:pos x="0" y="586854"/>
              </a:cxn>
            </a:cxnLst>
            <a:rect l="txL" t="txT" r="txR" b="txB"/>
            <a:pathLst>
              <a:path w="1187356" h="586855">
                <a:moveTo>
                  <a:pt x="0" y="0"/>
                </a:moveTo>
                <a:lnTo>
                  <a:pt x="976408" y="0"/>
                </a:lnTo>
                <a:lnTo>
                  <a:pt x="976408" y="8297"/>
                </a:lnTo>
                <a:lnTo>
                  <a:pt x="1020648" y="23060"/>
                </a:lnTo>
                <a:cubicBezTo>
                  <a:pt x="1118615" y="67605"/>
                  <a:pt x="1187356" y="171887"/>
                  <a:pt x="1187356" y="293428"/>
                </a:cubicBezTo>
                <a:cubicBezTo>
                  <a:pt x="1187356" y="414969"/>
                  <a:pt x="1118615" y="519251"/>
                  <a:pt x="1020648" y="563796"/>
                </a:cubicBezTo>
                <a:lnTo>
                  <a:pt x="976408" y="578559"/>
                </a:lnTo>
                <a:lnTo>
                  <a:pt x="976408" y="586854"/>
                </a:lnTo>
                <a:lnTo>
                  <a:pt x="914410" y="586854"/>
                </a:lnTo>
                <a:lnTo>
                  <a:pt x="914401" y="586855"/>
                </a:lnTo>
                <a:lnTo>
                  <a:pt x="914392" y="586854"/>
                </a:lnTo>
                <a:lnTo>
                  <a:pt x="0" y="586854"/>
                </a:lnTo>
                <a:close/>
              </a:path>
            </a:pathLst>
          </a:cu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直接连接符 15"/>
          <p:cNvSpPr/>
          <p:nvPr/>
        </p:nvSpPr>
        <p:spPr>
          <a:xfrm>
            <a:off x="8637588" y="3524250"/>
            <a:ext cx="32766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" name="矩形 3"/>
          <p:cNvSpPr/>
          <p:nvPr/>
        </p:nvSpPr>
        <p:spPr>
          <a:xfrm>
            <a:off x="12700" y="1344930"/>
            <a:ext cx="12166600" cy="55238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631825" y="2459990"/>
            <a:ext cx="1070610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：数据排序（查询）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    select * from 表 order by 列 asc              - 根据 “列” 从小到大排列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    select * from 表 order by 列 desc             - 根据 “列” 从大到小排列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    select * from 表 order by 列1 desc,列2 asc    - 根据 “列1” 从大到小排列，如果相同则按列2从小到大排序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3"/>
          <p:cNvSpPr/>
          <p:nvPr/>
        </p:nvSpPr>
        <p:spPr>
          <a:xfrm>
            <a:off x="795338" y="219075"/>
            <a:ext cx="122110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select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操作（三）</a:t>
            </a:r>
            <a:endParaRPr lang="zh-CN" altLang="en-US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任意多边形 4"/>
          <p:cNvSpPr/>
          <p:nvPr/>
        </p:nvSpPr>
        <p:spPr>
          <a:xfrm>
            <a:off x="-322262" y="279400"/>
            <a:ext cx="1185862" cy="587375"/>
          </a:xfrm>
          <a:custGeom>
            <a:avLst/>
            <a:gdLst>
              <a:gd name="txL" fmla="*/ 0 w 1187356"/>
              <a:gd name="txT" fmla="*/ 0 h 586855"/>
              <a:gd name="txR" fmla="*/ 1187356 w 1187356"/>
              <a:gd name="txB" fmla="*/ 586855 h 586855"/>
            </a:gdLst>
            <a:ahLst/>
            <a:cxnLst>
              <a:cxn ang="0">
                <a:pos x="0" y="0"/>
              </a:cxn>
              <a:cxn ang="0">
                <a:pos x="976408" y="0"/>
              </a:cxn>
              <a:cxn ang="0">
                <a:pos x="976408" y="8297"/>
              </a:cxn>
              <a:cxn ang="0">
                <a:pos x="1020648" y="23060"/>
              </a:cxn>
              <a:cxn ang="0">
                <a:pos x="1187356" y="293428"/>
              </a:cxn>
              <a:cxn ang="0">
                <a:pos x="1020648" y="563796"/>
              </a:cxn>
              <a:cxn ang="0">
                <a:pos x="976408" y="578559"/>
              </a:cxn>
              <a:cxn ang="0">
                <a:pos x="976408" y="586854"/>
              </a:cxn>
              <a:cxn ang="0">
                <a:pos x="914410" y="586854"/>
              </a:cxn>
              <a:cxn ang="0">
                <a:pos x="914401" y="586855"/>
              </a:cxn>
              <a:cxn ang="0">
                <a:pos x="914392" y="586854"/>
              </a:cxn>
              <a:cxn ang="0">
                <a:pos x="0" y="586854"/>
              </a:cxn>
            </a:cxnLst>
            <a:rect l="txL" t="txT" r="txR" b="txB"/>
            <a:pathLst>
              <a:path w="1187356" h="586855">
                <a:moveTo>
                  <a:pt x="0" y="0"/>
                </a:moveTo>
                <a:lnTo>
                  <a:pt x="976408" y="0"/>
                </a:lnTo>
                <a:lnTo>
                  <a:pt x="976408" y="8297"/>
                </a:lnTo>
                <a:lnTo>
                  <a:pt x="1020648" y="23060"/>
                </a:lnTo>
                <a:cubicBezTo>
                  <a:pt x="1118615" y="67605"/>
                  <a:pt x="1187356" y="171887"/>
                  <a:pt x="1187356" y="293428"/>
                </a:cubicBezTo>
                <a:cubicBezTo>
                  <a:pt x="1187356" y="414969"/>
                  <a:pt x="1118615" y="519251"/>
                  <a:pt x="1020648" y="563796"/>
                </a:cubicBezTo>
                <a:lnTo>
                  <a:pt x="976408" y="578559"/>
                </a:lnTo>
                <a:lnTo>
                  <a:pt x="976408" y="586854"/>
                </a:lnTo>
                <a:lnTo>
                  <a:pt x="914410" y="586854"/>
                </a:lnTo>
                <a:lnTo>
                  <a:pt x="914401" y="586855"/>
                </a:lnTo>
                <a:lnTo>
                  <a:pt x="914392" y="586854"/>
                </a:lnTo>
                <a:lnTo>
                  <a:pt x="0" y="586854"/>
                </a:lnTo>
                <a:close/>
              </a:path>
            </a:pathLst>
          </a:cu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直接连接符 15"/>
          <p:cNvSpPr/>
          <p:nvPr/>
        </p:nvSpPr>
        <p:spPr>
          <a:xfrm>
            <a:off x="8637588" y="3524250"/>
            <a:ext cx="32766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" name="矩形 3"/>
          <p:cNvSpPr/>
          <p:nvPr/>
        </p:nvSpPr>
        <p:spPr>
          <a:xfrm>
            <a:off x="12700" y="1344930"/>
            <a:ext cx="12166600" cy="55238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863600" y="1609090"/>
            <a:ext cx="10706100" cy="3476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altLang="zh-CN" sz="2000">
                <a:sym typeface="+mn-ea"/>
              </a:rPr>
              <a:t>3</a:t>
            </a:r>
            <a:r>
              <a:rPr lang="zh-CN" altLang="en-US" sz="2000">
                <a:sym typeface="+mn-ea"/>
              </a:rPr>
              <a:t>：模糊查询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通配符(模糊查询)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    select * from 表 where name like 'ale%'  - ale开头的所有（多个字符串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包括</a:t>
            </a:r>
            <a:r>
              <a:rPr lang="en-US" altLang="zh-CN" sz="2000">
                <a:sym typeface="+mn-ea"/>
              </a:rPr>
              <a:t>ale</a:t>
            </a:r>
            <a:r>
              <a:rPr lang="zh-CN" altLang="en-US" sz="2000">
                <a:sym typeface="+mn-ea"/>
              </a:rPr>
              <a:t>）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    select * from 表 where name like '</a:t>
            </a:r>
            <a:r>
              <a:rPr lang="en-US" altLang="zh-CN" sz="2000">
                <a:sym typeface="+mn-ea"/>
              </a:rPr>
              <a:t>%</a:t>
            </a:r>
            <a:r>
              <a:rPr lang="zh-CN" altLang="en-US" sz="2000">
                <a:sym typeface="+mn-ea"/>
              </a:rPr>
              <a:t>ale%'  -含有 ale的所有（多个字符串）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    select * from 表 where name like '</a:t>
            </a:r>
            <a:r>
              <a:rPr lang="en-US" altLang="zh-CN" sz="2000">
                <a:sym typeface="+mn-ea"/>
              </a:rPr>
              <a:t>%</a:t>
            </a:r>
            <a:r>
              <a:rPr lang="zh-CN" altLang="en-US" sz="2000">
                <a:sym typeface="+mn-ea"/>
              </a:rPr>
              <a:t>ale'  -ale结尾的所有（多个字符串）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    select * from 表 where name like 'ale_'  - ale开头的所有（:"</a:t>
            </a:r>
            <a:r>
              <a:rPr lang="en-US" altLang="zh-CN" sz="2000">
                <a:sym typeface="+mn-ea"/>
              </a:rPr>
              <a:t>aale</a:t>
            </a:r>
            <a:r>
              <a:rPr lang="zh-CN" altLang="en-US" sz="2000">
                <a:sym typeface="+mn-ea"/>
              </a:rPr>
              <a:t>"这样记录.）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    select * from 表 where name like '</a:t>
            </a:r>
            <a:r>
              <a:rPr lang="en-US" altLang="zh-CN" sz="2000">
                <a:sym typeface="+mn-ea"/>
              </a:rPr>
              <a:t>_</a:t>
            </a:r>
            <a:r>
              <a:rPr lang="zh-CN" altLang="en-US" sz="2000">
                <a:sym typeface="+mn-ea"/>
              </a:rPr>
              <a:t>ale'  - ale开头的所有（"</a:t>
            </a:r>
            <a:r>
              <a:rPr lang="en-US" altLang="zh-CN" sz="2000">
                <a:sym typeface="+mn-ea"/>
              </a:rPr>
              <a:t>aleHe</a:t>
            </a:r>
            <a:r>
              <a:rPr lang="zh-CN" altLang="en-US" sz="2000">
                <a:sym typeface="+mn-ea"/>
              </a:rPr>
              <a:t>"这样记录.）</a:t>
            </a:r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	'_'</a:t>
            </a:r>
            <a:r>
              <a:rPr lang="zh-CN" altLang="en-US" sz="2000">
                <a:sym typeface="+mn-ea"/>
              </a:rPr>
              <a:t>一个下划线代表一个字母</a:t>
            </a:r>
            <a:endParaRPr lang="zh-CN" altLang="en-US" sz="2000"/>
          </a:p>
          <a:p>
            <a:pPr algn="l"/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3"/>
          <p:cNvSpPr/>
          <p:nvPr/>
        </p:nvSpPr>
        <p:spPr>
          <a:xfrm>
            <a:off x="795338" y="219075"/>
            <a:ext cx="122110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select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操作（四）</a:t>
            </a:r>
            <a:endParaRPr lang="zh-CN" altLang="en-US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任意多边形 4"/>
          <p:cNvSpPr/>
          <p:nvPr/>
        </p:nvSpPr>
        <p:spPr>
          <a:xfrm>
            <a:off x="-322262" y="279400"/>
            <a:ext cx="1185862" cy="587375"/>
          </a:xfrm>
          <a:custGeom>
            <a:avLst/>
            <a:gdLst>
              <a:gd name="txL" fmla="*/ 0 w 1187356"/>
              <a:gd name="txT" fmla="*/ 0 h 586855"/>
              <a:gd name="txR" fmla="*/ 1187356 w 1187356"/>
              <a:gd name="txB" fmla="*/ 586855 h 586855"/>
            </a:gdLst>
            <a:ahLst/>
            <a:cxnLst>
              <a:cxn ang="0">
                <a:pos x="0" y="0"/>
              </a:cxn>
              <a:cxn ang="0">
                <a:pos x="976408" y="0"/>
              </a:cxn>
              <a:cxn ang="0">
                <a:pos x="976408" y="8297"/>
              </a:cxn>
              <a:cxn ang="0">
                <a:pos x="1020648" y="23060"/>
              </a:cxn>
              <a:cxn ang="0">
                <a:pos x="1187356" y="293428"/>
              </a:cxn>
              <a:cxn ang="0">
                <a:pos x="1020648" y="563796"/>
              </a:cxn>
              <a:cxn ang="0">
                <a:pos x="976408" y="578559"/>
              </a:cxn>
              <a:cxn ang="0">
                <a:pos x="976408" y="586854"/>
              </a:cxn>
              <a:cxn ang="0">
                <a:pos x="914410" y="586854"/>
              </a:cxn>
              <a:cxn ang="0">
                <a:pos x="914401" y="586855"/>
              </a:cxn>
              <a:cxn ang="0">
                <a:pos x="914392" y="586854"/>
              </a:cxn>
              <a:cxn ang="0">
                <a:pos x="0" y="586854"/>
              </a:cxn>
            </a:cxnLst>
            <a:rect l="txL" t="txT" r="txR" b="txB"/>
            <a:pathLst>
              <a:path w="1187356" h="586855">
                <a:moveTo>
                  <a:pt x="0" y="0"/>
                </a:moveTo>
                <a:lnTo>
                  <a:pt x="976408" y="0"/>
                </a:lnTo>
                <a:lnTo>
                  <a:pt x="976408" y="8297"/>
                </a:lnTo>
                <a:lnTo>
                  <a:pt x="1020648" y="23060"/>
                </a:lnTo>
                <a:cubicBezTo>
                  <a:pt x="1118615" y="67605"/>
                  <a:pt x="1187356" y="171887"/>
                  <a:pt x="1187356" y="293428"/>
                </a:cubicBezTo>
                <a:cubicBezTo>
                  <a:pt x="1187356" y="414969"/>
                  <a:pt x="1118615" y="519251"/>
                  <a:pt x="1020648" y="563796"/>
                </a:cubicBezTo>
                <a:lnTo>
                  <a:pt x="976408" y="578559"/>
                </a:lnTo>
                <a:lnTo>
                  <a:pt x="976408" y="586854"/>
                </a:lnTo>
                <a:lnTo>
                  <a:pt x="914410" y="586854"/>
                </a:lnTo>
                <a:lnTo>
                  <a:pt x="914401" y="586855"/>
                </a:lnTo>
                <a:lnTo>
                  <a:pt x="914392" y="586854"/>
                </a:lnTo>
                <a:lnTo>
                  <a:pt x="0" y="586854"/>
                </a:lnTo>
                <a:close/>
              </a:path>
            </a:pathLst>
          </a:cu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直接连接符 15"/>
          <p:cNvSpPr/>
          <p:nvPr/>
        </p:nvSpPr>
        <p:spPr>
          <a:xfrm>
            <a:off x="8637588" y="3524250"/>
            <a:ext cx="32766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" name="矩形 3"/>
          <p:cNvSpPr/>
          <p:nvPr/>
        </p:nvSpPr>
        <p:spPr>
          <a:xfrm>
            <a:off x="12700" y="1344930"/>
            <a:ext cx="12166600" cy="55238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863600" y="1609090"/>
            <a:ext cx="10706100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altLang="zh-CN" sz="2000">
                <a:sym typeface="+mn-ea"/>
              </a:rPr>
              <a:t>4</a:t>
            </a:r>
            <a:r>
              <a:rPr lang="zh-CN" altLang="en-US" sz="2000">
                <a:sym typeface="+mn-ea"/>
              </a:rPr>
              <a:t>：</a:t>
            </a:r>
            <a:r>
              <a:rPr lang="zh-CN" sz="2000">
                <a:sym typeface="+mn-ea"/>
              </a:rPr>
              <a:t>聚合查询</a:t>
            </a:r>
            <a:endParaRPr lang="zh-CN" sz="2000"/>
          </a:p>
          <a:p>
            <a:pPr algn="l"/>
            <a:r>
              <a:rPr sz="2000">
                <a:sym typeface="+mn-ea"/>
              </a:rPr>
              <a:t>1）COUNT</a:t>
            </a:r>
            <a:endParaRPr sz="2000">
              <a:sym typeface="+mn-ea"/>
            </a:endParaRPr>
          </a:p>
          <a:p>
            <a:pPr algn="l"/>
            <a:r>
              <a:rPr sz="2000">
                <a:sym typeface="+mn-ea"/>
              </a:rPr>
              <a:t>        语法：COUNT(e1)</a:t>
            </a:r>
            <a:endParaRPr sz="2000">
              <a:sym typeface="+mn-ea"/>
            </a:endParaRPr>
          </a:p>
          <a:p>
            <a:pPr algn="l"/>
            <a:r>
              <a:rPr sz="2000">
                <a:sym typeface="+mn-ea"/>
              </a:rPr>
              <a:t>        参数：e1为一个表达式，可以是任意的数据类型</a:t>
            </a:r>
            <a:endParaRPr sz="2000">
              <a:sym typeface="+mn-ea"/>
            </a:endParaRPr>
          </a:p>
          <a:p>
            <a:pPr algn="l"/>
            <a:r>
              <a:rPr sz="2000">
                <a:sym typeface="+mn-ea"/>
              </a:rPr>
              <a:t>        返回：返回数值型数据</a:t>
            </a:r>
            <a:endParaRPr sz="2000">
              <a:sym typeface="+mn-ea"/>
            </a:endParaRPr>
          </a:p>
          <a:p>
            <a:pPr algn="l"/>
            <a:r>
              <a:rPr sz="2000">
                <a:sym typeface="+mn-ea"/>
              </a:rPr>
              <a:t>        作用：返回e1指定列不为空的记录总数</a:t>
            </a:r>
            <a:endParaRPr sz="2000">
              <a:sym typeface="+mn-ea"/>
            </a:endParaRPr>
          </a:p>
          <a:p>
            <a:pPr algn="l"/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sz="2000">
                <a:sym typeface="+mn-ea"/>
              </a:rPr>
              <a:t>2）SUM,</a:t>
            </a:r>
            <a:endParaRPr sz="2000">
              <a:sym typeface="+mn-ea"/>
            </a:endParaRPr>
          </a:p>
          <a:p>
            <a:pPr algn="l"/>
            <a:r>
              <a:rPr sz="2000">
                <a:sym typeface="+mn-ea"/>
              </a:rPr>
              <a:t>        语法：SUM(e1)</a:t>
            </a:r>
            <a:endParaRPr sz="2000">
              <a:sym typeface="+mn-ea"/>
            </a:endParaRPr>
          </a:p>
          <a:p>
            <a:pPr algn="l"/>
            <a:r>
              <a:rPr sz="2000">
                <a:sym typeface="+mn-ea"/>
              </a:rPr>
              <a:t>        参数：e1为类型为数值型的表达式</a:t>
            </a:r>
            <a:endParaRPr sz="2000">
              <a:sym typeface="+mn-ea"/>
            </a:endParaRPr>
          </a:p>
          <a:p>
            <a:pPr algn="l"/>
            <a:r>
              <a:rPr sz="2000">
                <a:sym typeface="+mn-ea"/>
              </a:rPr>
              <a:t>        返回：返回数值型数据</a:t>
            </a:r>
            <a:endParaRPr sz="2000">
              <a:sym typeface="+mn-ea"/>
            </a:endParaRPr>
          </a:p>
          <a:p>
            <a:pPr algn="l"/>
            <a:r>
              <a:rPr sz="2000">
                <a:sym typeface="+mn-ea"/>
              </a:rPr>
              <a:t>        作用：对e1指定的列进行求和计算</a:t>
            </a:r>
            <a:endParaRPr sz="2000">
              <a:sym typeface="+mn-ea"/>
            </a:endParaRPr>
          </a:p>
          <a:p>
            <a:pPr algn="l"/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MIN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MAX; AVG</a:t>
            </a:r>
            <a:r>
              <a:rPr lang="zh-CN" altLang="en-US" sz="2000">
                <a:sym typeface="+mn-ea"/>
              </a:rPr>
              <a:t>等；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3"/>
          <p:cNvSpPr/>
          <p:nvPr/>
        </p:nvSpPr>
        <p:spPr>
          <a:xfrm>
            <a:off x="795338" y="219075"/>
            <a:ext cx="122110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select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操作（五）</a:t>
            </a:r>
            <a:endParaRPr lang="zh-CN" altLang="en-US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任意多边形 4"/>
          <p:cNvSpPr/>
          <p:nvPr/>
        </p:nvSpPr>
        <p:spPr>
          <a:xfrm>
            <a:off x="-322262" y="279400"/>
            <a:ext cx="1185862" cy="587375"/>
          </a:xfrm>
          <a:custGeom>
            <a:avLst/>
            <a:gdLst>
              <a:gd name="txL" fmla="*/ 0 w 1187356"/>
              <a:gd name="txT" fmla="*/ 0 h 586855"/>
              <a:gd name="txR" fmla="*/ 1187356 w 1187356"/>
              <a:gd name="txB" fmla="*/ 586855 h 586855"/>
            </a:gdLst>
            <a:ahLst/>
            <a:cxnLst>
              <a:cxn ang="0">
                <a:pos x="0" y="0"/>
              </a:cxn>
              <a:cxn ang="0">
                <a:pos x="976408" y="0"/>
              </a:cxn>
              <a:cxn ang="0">
                <a:pos x="976408" y="8297"/>
              </a:cxn>
              <a:cxn ang="0">
                <a:pos x="1020648" y="23060"/>
              </a:cxn>
              <a:cxn ang="0">
                <a:pos x="1187356" y="293428"/>
              </a:cxn>
              <a:cxn ang="0">
                <a:pos x="1020648" y="563796"/>
              </a:cxn>
              <a:cxn ang="0">
                <a:pos x="976408" y="578559"/>
              </a:cxn>
              <a:cxn ang="0">
                <a:pos x="976408" y="586854"/>
              </a:cxn>
              <a:cxn ang="0">
                <a:pos x="914410" y="586854"/>
              </a:cxn>
              <a:cxn ang="0">
                <a:pos x="914401" y="586855"/>
              </a:cxn>
              <a:cxn ang="0">
                <a:pos x="914392" y="586854"/>
              </a:cxn>
              <a:cxn ang="0">
                <a:pos x="0" y="586854"/>
              </a:cxn>
            </a:cxnLst>
            <a:rect l="txL" t="txT" r="txR" b="txB"/>
            <a:pathLst>
              <a:path w="1187356" h="586855">
                <a:moveTo>
                  <a:pt x="0" y="0"/>
                </a:moveTo>
                <a:lnTo>
                  <a:pt x="976408" y="0"/>
                </a:lnTo>
                <a:lnTo>
                  <a:pt x="976408" y="8297"/>
                </a:lnTo>
                <a:lnTo>
                  <a:pt x="1020648" y="23060"/>
                </a:lnTo>
                <a:cubicBezTo>
                  <a:pt x="1118615" y="67605"/>
                  <a:pt x="1187356" y="171887"/>
                  <a:pt x="1187356" y="293428"/>
                </a:cubicBezTo>
                <a:cubicBezTo>
                  <a:pt x="1187356" y="414969"/>
                  <a:pt x="1118615" y="519251"/>
                  <a:pt x="1020648" y="563796"/>
                </a:cubicBezTo>
                <a:lnTo>
                  <a:pt x="976408" y="578559"/>
                </a:lnTo>
                <a:lnTo>
                  <a:pt x="976408" y="586854"/>
                </a:lnTo>
                <a:lnTo>
                  <a:pt x="914410" y="586854"/>
                </a:lnTo>
                <a:lnTo>
                  <a:pt x="914401" y="586855"/>
                </a:lnTo>
                <a:lnTo>
                  <a:pt x="914392" y="586854"/>
                </a:lnTo>
                <a:lnTo>
                  <a:pt x="0" y="586854"/>
                </a:lnTo>
                <a:close/>
              </a:path>
            </a:pathLst>
          </a:cu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直接连接符 15"/>
          <p:cNvSpPr/>
          <p:nvPr/>
        </p:nvSpPr>
        <p:spPr>
          <a:xfrm>
            <a:off x="8637588" y="3524250"/>
            <a:ext cx="32766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" name="矩形 3"/>
          <p:cNvSpPr/>
          <p:nvPr/>
        </p:nvSpPr>
        <p:spPr>
          <a:xfrm>
            <a:off x="12700" y="1344930"/>
            <a:ext cx="12166600" cy="55238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863600" y="1609090"/>
            <a:ext cx="10706100" cy="3476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altLang="zh-CN" sz="2000">
                <a:sym typeface="+mn-ea"/>
              </a:rPr>
              <a:t>5</a:t>
            </a:r>
            <a:r>
              <a:rPr lang="zh-CN" altLang="en-US" sz="2000">
                <a:sym typeface="+mn-ea"/>
              </a:rPr>
              <a:t>：分组查询</a:t>
            </a:r>
            <a:endParaRPr lang="zh-CN" altLang="en-US" sz="2000"/>
          </a:p>
          <a:p>
            <a:pPr algn="l"/>
            <a:r>
              <a:rPr lang="zh-CN" sz="2000">
                <a:sym typeface="+mn-ea"/>
              </a:rPr>
              <a:t> 分组</a:t>
            </a:r>
            <a:endParaRPr lang="zh-CN" sz="2000"/>
          </a:p>
          <a:p>
            <a:pPr algn="l"/>
            <a:r>
              <a:rPr lang="zh-CN" sz="2000">
                <a:sym typeface="+mn-ea"/>
              </a:rPr>
              <a:t>    select num from 表 group by num</a:t>
            </a:r>
            <a:endParaRPr lang="zh-CN" sz="2000"/>
          </a:p>
          <a:p>
            <a:pPr algn="l"/>
            <a:r>
              <a:rPr lang="zh-CN" sz="2000">
                <a:sym typeface="+mn-ea"/>
              </a:rPr>
              <a:t>    select num,nid from 表 group by num,nid</a:t>
            </a:r>
            <a:endParaRPr lang="zh-CN" sz="2000"/>
          </a:p>
          <a:p>
            <a:pPr algn="l"/>
            <a:r>
              <a:rPr lang="zh-CN" sz="2000">
                <a:sym typeface="+mn-ea"/>
              </a:rPr>
              <a:t>    select num,nid from 表  where nid &gt; 10 group by num,nid order nid desc</a:t>
            </a:r>
            <a:endParaRPr lang="zh-CN" sz="2000"/>
          </a:p>
          <a:p>
            <a:pPr algn="l"/>
            <a:r>
              <a:rPr lang="zh-CN" sz="2000">
                <a:sym typeface="+mn-ea"/>
              </a:rPr>
              <a:t>    select num,nid,count(*),sum(score),max(score),min(score) from 表 group by num,nid</a:t>
            </a:r>
            <a:endParaRPr lang="zh-CN" sz="2000"/>
          </a:p>
          <a:p>
            <a:pPr algn="l"/>
            <a:r>
              <a:rPr lang="zh-CN" sz="2000">
                <a:sym typeface="+mn-ea"/>
              </a:rPr>
              <a:t> </a:t>
            </a:r>
            <a:endParaRPr lang="zh-CN" sz="2000"/>
          </a:p>
          <a:p>
            <a:pPr algn="l"/>
            <a:r>
              <a:rPr lang="zh-CN" sz="2000">
                <a:sym typeface="+mn-ea"/>
              </a:rPr>
              <a:t>    select num from 表 group by num having max(id) &gt; 10</a:t>
            </a:r>
            <a:endParaRPr lang="zh-CN" sz="2000"/>
          </a:p>
          <a:p>
            <a:pPr algn="l"/>
            <a:r>
              <a:rPr lang="zh-CN" sz="2000">
                <a:sym typeface="+mn-ea"/>
              </a:rPr>
              <a:t> </a:t>
            </a:r>
            <a:endParaRPr lang="zh-CN" sz="2000"/>
          </a:p>
          <a:p>
            <a:pPr algn="l"/>
            <a:r>
              <a:rPr lang="zh-CN" sz="2000">
                <a:sym typeface="+mn-ea"/>
              </a:rPr>
              <a:t>    特别的：group by 必须在where之后，order by之前</a:t>
            </a:r>
            <a:endParaRPr lang="zh-CN" sz="2000"/>
          </a:p>
          <a:p>
            <a:pPr algn="l"/>
            <a:r>
              <a:rPr lang="zh-CN" sz="2000">
                <a:sym typeface="+mn-ea"/>
              </a:rPr>
              <a:t>    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任意多边形 4"/>
          <p:cNvSpPr/>
          <p:nvPr/>
        </p:nvSpPr>
        <p:spPr>
          <a:xfrm>
            <a:off x="9642793" y="1681480"/>
            <a:ext cx="674687" cy="1120775"/>
          </a:xfrm>
          <a:custGeom>
            <a:avLst/>
            <a:gdLst>
              <a:gd name="txL" fmla="*/ 0 w 674536"/>
              <a:gd name="txT" fmla="*/ 0 h 1121134"/>
              <a:gd name="txR" fmla="*/ 674536 w 674536"/>
              <a:gd name="txB" fmla="*/ 1121134 h 1121134"/>
            </a:gdLst>
            <a:ahLst/>
            <a:cxnLst>
              <a:cxn ang="0">
                <a:pos x="674687" y="1120775"/>
              </a:cxn>
              <a:cxn ang="0">
                <a:pos x="626968" y="1041287"/>
              </a:cxn>
              <a:cxn ang="0">
                <a:pos x="547438" y="937953"/>
              </a:cxn>
              <a:cxn ang="0">
                <a:pos x="475859" y="691542"/>
              </a:cxn>
              <a:cxn ang="0">
                <a:pos x="420188" y="612055"/>
              </a:cxn>
              <a:cxn ang="0">
                <a:pos x="452000" y="476925"/>
              </a:cxn>
              <a:cxn ang="0">
                <a:pos x="412235" y="357694"/>
              </a:cxn>
              <a:cxn ang="0">
                <a:pos x="340657" y="294104"/>
              </a:cxn>
              <a:cxn ang="0">
                <a:pos x="213408" y="222566"/>
              </a:cxn>
              <a:cxn ang="0">
                <a:pos x="54346" y="79488"/>
              </a:cxn>
              <a:cxn ang="0">
                <a:pos x="6627" y="31795"/>
              </a:cxn>
              <a:cxn ang="0">
                <a:pos x="14581" y="0"/>
              </a:cxn>
              <a:cxn ang="0">
                <a:pos x="14581" y="0"/>
              </a:cxn>
            </a:cxnLst>
            <a:rect l="txL" t="txT" r="txR" b="txB"/>
            <a:pathLst>
              <a:path w="674536" h="1121134">
                <a:moveTo>
                  <a:pt x="674536" y="1121134"/>
                </a:moveTo>
                <a:cubicBezTo>
                  <a:pt x="661283" y="1096617"/>
                  <a:pt x="648031" y="1072101"/>
                  <a:pt x="626828" y="1041621"/>
                </a:cubicBezTo>
                <a:cubicBezTo>
                  <a:pt x="605625" y="1011141"/>
                  <a:pt x="572494" y="996564"/>
                  <a:pt x="547315" y="938254"/>
                </a:cubicBezTo>
                <a:cubicBezTo>
                  <a:pt x="522136" y="879944"/>
                  <a:pt x="496956" y="746098"/>
                  <a:pt x="475753" y="691764"/>
                </a:cubicBezTo>
                <a:cubicBezTo>
                  <a:pt x="454550" y="637430"/>
                  <a:pt x="424070" y="648032"/>
                  <a:pt x="420094" y="612251"/>
                </a:cubicBezTo>
                <a:cubicBezTo>
                  <a:pt x="416118" y="576470"/>
                  <a:pt x="453224" y="519485"/>
                  <a:pt x="451899" y="477078"/>
                </a:cubicBezTo>
                <a:cubicBezTo>
                  <a:pt x="450574" y="434671"/>
                  <a:pt x="430696" y="388289"/>
                  <a:pt x="412143" y="357809"/>
                </a:cubicBezTo>
                <a:cubicBezTo>
                  <a:pt x="393590" y="327329"/>
                  <a:pt x="373712" y="316727"/>
                  <a:pt x="340581" y="294198"/>
                </a:cubicBezTo>
                <a:cubicBezTo>
                  <a:pt x="307451" y="271669"/>
                  <a:pt x="261068" y="258418"/>
                  <a:pt x="213360" y="222637"/>
                </a:cubicBezTo>
                <a:cubicBezTo>
                  <a:pt x="165652" y="186856"/>
                  <a:pt x="88790" y="111318"/>
                  <a:pt x="54334" y="79513"/>
                </a:cubicBezTo>
                <a:cubicBezTo>
                  <a:pt x="19878" y="47708"/>
                  <a:pt x="13252" y="45057"/>
                  <a:pt x="6626" y="31805"/>
                </a:cubicBezTo>
                <a:cubicBezTo>
                  <a:pt x="0" y="18553"/>
                  <a:pt x="14578" y="0"/>
                  <a:pt x="14578" y="0"/>
                </a:cubicBezTo>
                <a:lnTo>
                  <a:pt x="14578" y="0"/>
                </a:lnTo>
              </a:path>
            </a:pathLst>
          </a:custGeom>
          <a:noFill/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latin typeface="Calibri" panose="020F0502020204030204" charset="0"/>
            </a:endParaRPr>
          </a:p>
        </p:txBody>
      </p:sp>
      <p:sp>
        <p:nvSpPr>
          <p:cNvPr id="5" name="任意多边形 5"/>
          <p:cNvSpPr/>
          <p:nvPr/>
        </p:nvSpPr>
        <p:spPr>
          <a:xfrm>
            <a:off x="9649143" y="1681480"/>
            <a:ext cx="684212" cy="596900"/>
          </a:xfrm>
          <a:custGeom>
            <a:avLst/>
            <a:gdLst>
              <a:gd name="txL" fmla="*/ 0 w 683812"/>
              <a:gd name="txT" fmla="*/ 0 h 596348"/>
              <a:gd name="txR" fmla="*/ 683812 w 683812"/>
              <a:gd name="txB" fmla="*/ 596348 h 596348"/>
            </a:gdLst>
            <a:ahLst/>
            <a:cxnLst>
              <a:cxn ang="0">
                <a:pos x="0" y="0"/>
              </a:cxn>
              <a:cxn ang="0">
                <a:pos x="71604" y="23876"/>
              </a:cxn>
              <a:cxn ang="0">
                <a:pos x="87516" y="23876"/>
              </a:cxn>
              <a:cxn ang="0">
                <a:pos x="151163" y="39794"/>
              </a:cxn>
              <a:cxn ang="0">
                <a:pos x="222767" y="103463"/>
              </a:cxn>
              <a:cxn ang="0">
                <a:pos x="270503" y="127339"/>
              </a:cxn>
              <a:cxn ang="0">
                <a:pos x="326195" y="159173"/>
              </a:cxn>
              <a:cxn ang="0">
                <a:pos x="310282" y="135297"/>
              </a:cxn>
              <a:cxn ang="0">
                <a:pos x="238679" y="79587"/>
              </a:cxn>
              <a:cxn ang="0">
                <a:pos x="214812" y="31834"/>
              </a:cxn>
              <a:cxn ang="0">
                <a:pos x="222767" y="23876"/>
              </a:cxn>
              <a:cxn ang="0">
                <a:pos x="246635" y="23876"/>
              </a:cxn>
              <a:cxn ang="0">
                <a:pos x="302327" y="55711"/>
              </a:cxn>
              <a:cxn ang="0">
                <a:pos x="381886" y="103463"/>
              </a:cxn>
              <a:cxn ang="0">
                <a:pos x="437578" y="127339"/>
              </a:cxn>
              <a:cxn ang="0">
                <a:pos x="509182" y="191008"/>
              </a:cxn>
              <a:cxn ang="0">
                <a:pos x="596697" y="437727"/>
              </a:cxn>
              <a:cxn ang="0">
                <a:pos x="612609" y="437727"/>
              </a:cxn>
              <a:cxn ang="0">
                <a:pos x="684212" y="596900"/>
              </a:cxn>
              <a:cxn ang="0">
                <a:pos x="684212" y="596900"/>
              </a:cxn>
            </a:cxnLst>
            <a:rect l="txL" t="txT" r="txR" b="txB"/>
            <a:pathLst>
              <a:path w="683812" h="596348">
                <a:moveTo>
                  <a:pt x="0" y="0"/>
                </a:moveTo>
                <a:cubicBezTo>
                  <a:pt x="28492" y="9939"/>
                  <a:pt x="56985" y="19878"/>
                  <a:pt x="71562" y="23854"/>
                </a:cubicBezTo>
                <a:cubicBezTo>
                  <a:pt x="86140" y="27830"/>
                  <a:pt x="74213" y="21204"/>
                  <a:pt x="87465" y="23854"/>
                </a:cubicBezTo>
                <a:cubicBezTo>
                  <a:pt x="100717" y="26504"/>
                  <a:pt x="128546" y="26505"/>
                  <a:pt x="151075" y="39757"/>
                </a:cubicBezTo>
                <a:cubicBezTo>
                  <a:pt x="173604" y="53009"/>
                  <a:pt x="202759" y="88790"/>
                  <a:pt x="222637" y="103367"/>
                </a:cubicBezTo>
                <a:cubicBezTo>
                  <a:pt x="242515" y="117944"/>
                  <a:pt x="253117" y="117945"/>
                  <a:pt x="270345" y="127221"/>
                </a:cubicBezTo>
                <a:cubicBezTo>
                  <a:pt x="287573" y="136498"/>
                  <a:pt x="319378" y="157701"/>
                  <a:pt x="326004" y="159026"/>
                </a:cubicBezTo>
                <a:cubicBezTo>
                  <a:pt x="332630" y="160351"/>
                  <a:pt x="324678" y="148424"/>
                  <a:pt x="310101" y="135172"/>
                </a:cubicBezTo>
                <a:cubicBezTo>
                  <a:pt x="295524" y="121920"/>
                  <a:pt x="254441" y="96741"/>
                  <a:pt x="238539" y="79513"/>
                </a:cubicBezTo>
                <a:cubicBezTo>
                  <a:pt x="222637" y="62285"/>
                  <a:pt x="217336" y="41081"/>
                  <a:pt x="214686" y="31805"/>
                </a:cubicBezTo>
                <a:cubicBezTo>
                  <a:pt x="212036" y="22529"/>
                  <a:pt x="217336" y="25179"/>
                  <a:pt x="222637" y="23854"/>
                </a:cubicBezTo>
                <a:cubicBezTo>
                  <a:pt x="227938" y="22529"/>
                  <a:pt x="233239" y="18553"/>
                  <a:pt x="246491" y="23854"/>
                </a:cubicBezTo>
                <a:cubicBezTo>
                  <a:pt x="259743" y="29155"/>
                  <a:pt x="279621" y="42407"/>
                  <a:pt x="302150" y="55659"/>
                </a:cubicBezTo>
                <a:cubicBezTo>
                  <a:pt x="324679" y="68911"/>
                  <a:pt x="359135" y="91440"/>
                  <a:pt x="381663" y="103367"/>
                </a:cubicBezTo>
                <a:cubicBezTo>
                  <a:pt x="404191" y="115294"/>
                  <a:pt x="416118" y="112644"/>
                  <a:pt x="437322" y="127221"/>
                </a:cubicBezTo>
                <a:cubicBezTo>
                  <a:pt x="458526" y="141798"/>
                  <a:pt x="482380" y="139148"/>
                  <a:pt x="508884" y="190831"/>
                </a:cubicBezTo>
                <a:cubicBezTo>
                  <a:pt x="535388" y="242515"/>
                  <a:pt x="579120" y="396240"/>
                  <a:pt x="596348" y="437322"/>
                </a:cubicBezTo>
                <a:cubicBezTo>
                  <a:pt x="613576" y="478404"/>
                  <a:pt x="597674" y="410818"/>
                  <a:pt x="612251" y="437322"/>
                </a:cubicBezTo>
                <a:cubicBezTo>
                  <a:pt x="626828" y="463826"/>
                  <a:pt x="683812" y="596348"/>
                  <a:pt x="683812" y="596348"/>
                </a:cubicBezTo>
                <a:lnTo>
                  <a:pt x="683812" y="596348"/>
                </a:lnTo>
              </a:path>
            </a:pathLst>
          </a:custGeom>
          <a:noFill/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latin typeface="Calibri" panose="020F0502020204030204" charset="0"/>
            </a:endParaRPr>
          </a:p>
        </p:txBody>
      </p:sp>
      <p:sp>
        <p:nvSpPr>
          <p:cNvPr id="6" name="任意多边形 6"/>
          <p:cNvSpPr/>
          <p:nvPr/>
        </p:nvSpPr>
        <p:spPr>
          <a:xfrm>
            <a:off x="10460355" y="1713230"/>
            <a:ext cx="436563" cy="531813"/>
          </a:xfrm>
          <a:custGeom>
            <a:avLst/>
            <a:gdLst>
              <a:gd name="txL" fmla="*/ 0 w 435996"/>
              <a:gd name="txT" fmla="*/ 0 h 532738"/>
              <a:gd name="txR" fmla="*/ 435996 w 435996"/>
              <a:gd name="txB" fmla="*/ 532738 h 532738"/>
            </a:gdLst>
            <a:ahLst/>
            <a:cxnLst>
              <a:cxn ang="0">
                <a:pos x="0" y="531813"/>
              </a:cxn>
              <a:cxn ang="0">
                <a:pos x="55731" y="460375"/>
              </a:cxn>
              <a:cxn ang="0">
                <a:pos x="47770" y="365125"/>
              </a:cxn>
              <a:cxn ang="0">
                <a:pos x="47770" y="349250"/>
              </a:cxn>
              <a:cxn ang="0">
                <a:pos x="63694" y="349250"/>
              </a:cxn>
              <a:cxn ang="0">
                <a:pos x="63694" y="301625"/>
              </a:cxn>
              <a:cxn ang="0">
                <a:pos x="103501" y="277813"/>
              </a:cxn>
              <a:cxn ang="0">
                <a:pos x="151271" y="214313"/>
              </a:cxn>
              <a:cxn ang="0">
                <a:pos x="262734" y="182562"/>
              </a:cxn>
              <a:cxn ang="0">
                <a:pos x="326428" y="127000"/>
              </a:cxn>
              <a:cxn ang="0">
                <a:pos x="421967" y="39688"/>
              </a:cxn>
              <a:cxn ang="0">
                <a:pos x="414006" y="0"/>
              </a:cxn>
            </a:cxnLst>
            <a:rect l="txL" t="txT" r="txR" b="txB"/>
            <a:pathLst>
              <a:path w="435996" h="532738">
                <a:moveTo>
                  <a:pt x="0" y="532738"/>
                </a:moveTo>
                <a:cubicBezTo>
                  <a:pt x="23854" y="510872"/>
                  <a:pt x="47708" y="489006"/>
                  <a:pt x="55659" y="461176"/>
                </a:cubicBezTo>
                <a:cubicBezTo>
                  <a:pt x="63610" y="433346"/>
                  <a:pt x="49033" y="384313"/>
                  <a:pt x="47708" y="365760"/>
                </a:cubicBezTo>
                <a:cubicBezTo>
                  <a:pt x="46383" y="347207"/>
                  <a:pt x="45058" y="352508"/>
                  <a:pt x="47708" y="349858"/>
                </a:cubicBezTo>
                <a:cubicBezTo>
                  <a:pt x="50359" y="347208"/>
                  <a:pt x="60961" y="357809"/>
                  <a:pt x="63611" y="349858"/>
                </a:cubicBezTo>
                <a:cubicBezTo>
                  <a:pt x="66261" y="341907"/>
                  <a:pt x="56985" y="314077"/>
                  <a:pt x="63611" y="302150"/>
                </a:cubicBezTo>
                <a:cubicBezTo>
                  <a:pt x="70237" y="290223"/>
                  <a:pt x="88790" y="292873"/>
                  <a:pt x="103367" y="278296"/>
                </a:cubicBezTo>
                <a:cubicBezTo>
                  <a:pt x="117944" y="263719"/>
                  <a:pt x="124571" y="230589"/>
                  <a:pt x="151075" y="214686"/>
                </a:cubicBezTo>
                <a:cubicBezTo>
                  <a:pt x="177579" y="198783"/>
                  <a:pt x="233238" y="197458"/>
                  <a:pt x="262393" y="182880"/>
                </a:cubicBezTo>
                <a:cubicBezTo>
                  <a:pt x="291548" y="168303"/>
                  <a:pt x="299500" y="151075"/>
                  <a:pt x="326004" y="127221"/>
                </a:cubicBezTo>
                <a:cubicBezTo>
                  <a:pt x="352508" y="103367"/>
                  <a:pt x="406842" y="60961"/>
                  <a:pt x="421419" y="39757"/>
                </a:cubicBezTo>
                <a:cubicBezTo>
                  <a:pt x="435996" y="18553"/>
                  <a:pt x="424732" y="9276"/>
                  <a:pt x="413468" y="0"/>
                </a:cubicBezTo>
              </a:path>
            </a:pathLst>
          </a:custGeom>
          <a:noFill/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latin typeface="Calibri" panose="020F0502020204030204" charset="0"/>
            </a:endParaRPr>
          </a:p>
        </p:txBody>
      </p:sp>
      <p:sp>
        <p:nvSpPr>
          <p:cNvPr id="7" name="任意多边形 10"/>
          <p:cNvSpPr/>
          <p:nvPr/>
        </p:nvSpPr>
        <p:spPr>
          <a:xfrm>
            <a:off x="10554018" y="878205"/>
            <a:ext cx="328612" cy="869950"/>
          </a:xfrm>
          <a:custGeom>
            <a:avLst/>
            <a:gdLst>
              <a:gd name="txL" fmla="*/ 0 w 327328"/>
              <a:gd name="txT" fmla="*/ 0 h 870668"/>
              <a:gd name="txR" fmla="*/ 327328 w 327328"/>
              <a:gd name="txB" fmla="*/ 870668 h 870668"/>
            </a:gdLst>
            <a:ahLst/>
            <a:cxnLst>
              <a:cxn ang="0">
                <a:pos x="304665" y="0"/>
              </a:cxn>
              <a:cxn ang="0">
                <a:pos x="176945" y="39724"/>
              </a:cxn>
              <a:cxn ang="0">
                <a:pos x="49225" y="230398"/>
              </a:cxn>
              <a:cxn ang="0">
                <a:pos x="9312" y="429017"/>
              </a:cxn>
              <a:cxn ang="0">
                <a:pos x="105103" y="683249"/>
              </a:cxn>
              <a:cxn ang="0">
                <a:pos x="105103" y="746807"/>
              </a:cxn>
              <a:cxn ang="0">
                <a:pos x="129050" y="699138"/>
              </a:cxn>
              <a:cxn ang="0">
                <a:pos x="121068" y="810364"/>
              </a:cxn>
              <a:cxn ang="0">
                <a:pos x="81155" y="842144"/>
              </a:cxn>
              <a:cxn ang="0">
                <a:pos x="168962" y="810364"/>
              </a:cxn>
              <a:cxn ang="0">
                <a:pos x="216857" y="778585"/>
              </a:cxn>
              <a:cxn ang="0">
                <a:pos x="168962" y="865978"/>
              </a:cxn>
              <a:cxn ang="0">
                <a:pos x="232823" y="786531"/>
              </a:cxn>
              <a:cxn ang="0">
                <a:pos x="216857" y="865978"/>
              </a:cxn>
              <a:cxn ang="0">
                <a:pos x="248787" y="810364"/>
              </a:cxn>
              <a:cxn ang="0">
                <a:pos x="328612" y="842144"/>
              </a:cxn>
            </a:cxnLst>
            <a:rect l="txL" t="txT" r="txR" b="txB"/>
            <a:pathLst>
              <a:path w="327328" h="870668">
                <a:moveTo>
                  <a:pt x="303475" y="0"/>
                </a:moveTo>
                <a:cubicBezTo>
                  <a:pt x="261068" y="663"/>
                  <a:pt x="218661" y="1326"/>
                  <a:pt x="176254" y="39757"/>
                </a:cubicBezTo>
                <a:cubicBezTo>
                  <a:pt x="133847" y="78188"/>
                  <a:pt x="76863" y="165652"/>
                  <a:pt x="49033" y="230588"/>
                </a:cubicBezTo>
                <a:cubicBezTo>
                  <a:pt x="21203" y="295524"/>
                  <a:pt x="0" y="353834"/>
                  <a:pt x="9276" y="429371"/>
                </a:cubicBezTo>
                <a:cubicBezTo>
                  <a:pt x="18552" y="504908"/>
                  <a:pt x="88789" y="630804"/>
                  <a:pt x="104692" y="683813"/>
                </a:cubicBezTo>
                <a:cubicBezTo>
                  <a:pt x="120595" y="736822"/>
                  <a:pt x="100716" y="744773"/>
                  <a:pt x="104692" y="747423"/>
                </a:cubicBezTo>
                <a:cubicBezTo>
                  <a:pt x="108668" y="750073"/>
                  <a:pt x="125896" y="689113"/>
                  <a:pt x="128546" y="699715"/>
                </a:cubicBezTo>
                <a:cubicBezTo>
                  <a:pt x="131196" y="710317"/>
                  <a:pt x="128546" y="787179"/>
                  <a:pt x="120595" y="811033"/>
                </a:cubicBezTo>
                <a:cubicBezTo>
                  <a:pt x="112644" y="834887"/>
                  <a:pt x="72887" y="842839"/>
                  <a:pt x="80838" y="842839"/>
                </a:cubicBezTo>
                <a:cubicBezTo>
                  <a:pt x="88789" y="842839"/>
                  <a:pt x="145773" y="821635"/>
                  <a:pt x="168302" y="811033"/>
                </a:cubicBezTo>
                <a:cubicBezTo>
                  <a:pt x="190831" y="800431"/>
                  <a:pt x="216010" y="769951"/>
                  <a:pt x="216010" y="779228"/>
                </a:cubicBezTo>
                <a:cubicBezTo>
                  <a:pt x="216010" y="788505"/>
                  <a:pt x="165652" y="865368"/>
                  <a:pt x="168302" y="866693"/>
                </a:cubicBezTo>
                <a:cubicBezTo>
                  <a:pt x="170952" y="868018"/>
                  <a:pt x="223962" y="787180"/>
                  <a:pt x="231913" y="787180"/>
                </a:cubicBezTo>
                <a:cubicBezTo>
                  <a:pt x="239864" y="787180"/>
                  <a:pt x="213360" y="862718"/>
                  <a:pt x="216010" y="866693"/>
                </a:cubicBezTo>
                <a:cubicBezTo>
                  <a:pt x="218660" y="870668"/>
                  <a:pt x="229262" y="815009"/>
                  <a:pt x="247815" y="811033"/>
                </a:cubicBezTo>
                <a:cubicBezTo>
                  <a:pt x="266368" y="807057"/>
                  <a:pt x="296848" y="824948"/>
                  <a:pt x="327328" y="842839"/>
                </a:cubicBezTo>
              </a:path>
            </a:pathLst>
          </a:custGeom>
          <a:noFill/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latin typeface="Calibri" panose="020F0502020204030204" charset="0"/>
            </a:endParaRPr>
          </a:p>
        </p:txBody>
      </p:sp>
      <p:sp>
        <p:nvSpPr>
          <p:cNvPr id="8" name="任意多边形 12"/>
          <p:cNvSpPr/>
          <p:nvPr/>
        </p:nvSpPr>
        <p:spPr>
          <a:xfrm>
            <a:off x="10842943" y="876618"/>
            <a:ext cx="846137" cy="3038475"/>
          </a:xfrm>
          <a:custGeom>
            <a:avLst/>
            <a:gdLst>
              <a:gd name="txL" fmla="*/ 0 w 846814"/>
              <a:gd name="txT" fmla="*/ 0 h 3038724"/>
              <a:gd name="txR" fmla="*/ 846814 w 846814"/>
              <a:gd name="txB" fmla="*/ 3038724 h 3038724"/>
            </a:gdLst>
            <a:ahLst/>
            <a:cxnLst>
              <a:cxn ang="0">
                <a:pos x="0" y="1325"/>
              </a:cxn>
              <a:cxn ang="0">
                <a:pos x="87394" y="1325"/>
              </a:cxn>
              <a:cxn ang="0">
                <a:pos x="158899" y="9276"/>
              </a:cxn>
              <a:cxn ang="0">
                <a:pos x="230404" y="25177"/>
              </a:cxn>
              <a:cxn ang="0">
                <a:pos x="349577" y="136487"/>
              </a:cxn>
              <a:cxn ang="0">
                <a:pos x="436972" y="390907"/>
              </a:cxn>
              <a:cxn ang="0">
                <a:pos x="436972" y="581723"/>
              </a:cxn>
              <a:cxn ang="0">
                <a:pos x="389303" y="724835"/>
              </a:cxn>
              <a:cxn ang="0">
                <a:pos x="452862" y="764588"/>
              </a:cxn>
              <a:cxn ang="0">
                <a:pos x="484642" y="788440"/>
              </a:cxn>
              <a:cxn ang="0">
                <a:pos x="635596" y="804341"/>
              </a:cxn>
              <a:cxn ang="0">
                <a:pos x="762715" y="836143"/>
              </a:cxn>
              <a:cxn ang="0">
                <a:pos x="802440" y="899749"/>
              </a:cxn>
              <a:cxn ang="0">
                <a:pos x="826275" y="1026960"/>
              </a:cxn>
              <a:cxn ang="0">
                <a:pos x="842164" y="1122367"/>
              </a:cxn>
              <a:cxn ang="0">
                <a:pos x="802440" y="1511949"/>
              </a:cxn>
              <a:cxn ang="0">
                <a:pos x="715045" y="1853827"/>
              </a:cxn>
              <a:cxn ang="0">
                <a:pos x="635596" y="2012840"/>
              </a:cxn>
              <a:cxn ang="0">
                <a:pos x="492587" y="2028742"/>
              </a:cxn>
              <a:cxn ang="0">
                <a:pos x="484642" y="2084396"/>
              </a:cxn>
              <a:cxn ang="0">
                <a:pos x="508476" y="2283163"/>
              </a:cxn>
              <a:cxn ang="0">
                <a:pos x="508476" y="2553485"/>
              </a:cxn>
              <a:cxn ang="0">
                <a:pos x="540257" y="2617090"/>
              </a:cxn>
              <a:cxn ang="0">
                <a:pos x="492587" y="2625041"/>
              </a:cxn>
              <a:cxn ang="0">
                <a:pos x="444917" y="2640942"/>
              </a:cxn>
              <a:cxn ang="0">
                <a:pos x="460807" y="2696597"/>
              </a:cxn>
              <a:cxn ang="0">
                <a:pos x="444917" y="2744299"/>
              </a:cxn>
              <a:cxn ang="0">
                <a:pos x="444917" y="2784054"/>
              </a:cxn>
              <a:cxn ang="0">
                <a:pos x="444917" y="2887411"/>
              </a:cxn>
              <a:cxn ang="0">
                <a:pos x="436972" y="3038475"/>
              </a:cxn>
            </a:cxnLst>
            <a:rect l="txL" t="txT" r="txR" b="txB"/>
            <a:pathLst>
              <a:path w="846814" h="3038724">
                <a:moveTo>
                  <a:pt x="0" y="1325"/>
                </a:moveTo>
                <a:cubicBezTo>
                  <a:pt x="31142" y="1325"/>
                  <a:pt x="60960" y="0"/>
                  <a:pt x="87464" y="1325"/>
                </a:cubicBezTo>
                <a:cubicBezTo>
                  <a:pt x="113968" y="2650"/>
                  <a:pt x="135172" y="5301"/>
                  <a:pt x="159026" y="9277"/>
                </a:cubicBezTo>
                <a:cubicBezTo>
                  <a:pt x="182880" y="13253"/>
                  <a:pt x="198783" y="3976"/>
                  <a:pt x="230588" y="25179"/>
                </a:cubicBezTo>
                <a:cubicBezTo>
                  <a:pt x="262393" y="46382"/>
                  <a:pt x="315401" y="75538"/>
                  <a:pt x="349857" y="136498"/>
                </a:cubicBezTo>
                <a:cubicBezTo>
                  <a:pt x="384313" y="197458"/>
                  <a:pt x="422744" y="316727"/>
                  <a:pt x="437322" y="390939"/>
                </a:cubicBezTo>
                <a:cubicBezTo>
                  <a:pt x="451900" y="465151"/>
                  <a:pt x="445273" y="526112"/>
                  <a:pt x="437322" y="581771"/>
                </a:cubicBezTo>
                <a:cubicBezTo>
                  <a:pt x="429371" y="637430"/>
                  <a:pt x="386964" y="694414"/>
                  <a:pt x="389614" y="724894"/>
                </a:cubicBezTo>
                <a:cubicBezTo>
                  <a:pt x="392264" y="755374"/>
                  <a:pt x="437321" y="754049"/>
                  <a:pt x="453224" y="764651"/>
                </a:cubicBezTo>
                <a:cubicBezTo>
                  <a:pt x="469127" y="775253"/>
                  <a:pt x="454550" y="781879"/>
                  <a:pt x="485030" y="788505"/>
                </a:cubicBezTo>
                <a:cubicBezTo>
                  <a:pt x="515510" y="795131"/>
                  <a:pt x="589722" y="796456"/>
                  <a:pt x="636104" y="804407"/>
                </a:cubicBezTo>
                <a:cubicBezTo>
                  <a:pt x="682486" y="812358"/>
                  <a:pt x="735495" y="820309"/>
                  <a:pt x="763325" y="836212"/>
                </a:cubicBezTo>
                <a:cubicBezTo>
                  <a:pt x="791155" y="852115"/>
                  <a:pt x="792480" y="868018"/>
                  <a:pt x="803082" y="899823"/>
                </a:cubicBezTo>
                <a:cubicBezTo>
                  <a:pt x="813684" y="931628"/>
                  <a:pt x="820310" y="989938"/>
                  <a:pt x="826936" y="1027044"/>
                </a:cubicBezTo>
                <a:cubicBezTo>
                  <a:pt x="833562" y="1064150"/>
                  <a:pt x="846814" y="1041621"/>
                  <a:pt x="842838" y="1122459"/>
                </a:cubicBezTo>
                <a:cubicBezTo>
                  <a:pt x="838862" y="1203297"/>
                  <a:pt x="824286" y="1390153"/>
                  <a:pt x="803082" y="1512073"/>
                </a:cubicBezTo>
                <a:cubicBezTo>
                  <a:pt x="781879" y="1633993"/>
                  <a:pt x="743447" y="1770490"/>
                  <a:pt x="715617" y="1853979"/>
                </a:cubicBezTo>
                <a:cubicBezTo>
                  <a:pt x="687787" y="1937468"/>
                  <a:pt x="673210" y="1983850"/>
                  <a:pt x="636104" y="2013005"/>
                </a:cubicBezTo>
                <a:cubicBezTo>
                  <a:pt x="598998" y="2042160"/>
                  <a:pt x="518160" y="2016981"/>
                  <a:pt x="492981" y="2028908"/>
                </a:cubicBezTo>
                <a:cubicBezTo>
                  <a:pt x="467802" y="2040835"/>
                  <a:pt x="482380" y="2042160"/>
                  <a:pt x="485030" y="2084567"/>
                </a:cubicBezTo>
                <a:cubicBezTo>
                  <a:pt x="487680" y="2126974"/>
                  <a:pt x="504908" y="2205162"/>
                  <a:pt x="508883" y="2283350"/>
                </a:cubicBezTo>
                <a:cubicBezTo>
                  <a:pt x="512858" y="2361538"/>
                  <a:pt x="503582" y="2498035"/>
                  <a:pt x="508883" y="2553694"/>
                </a:cubicBezTo>
                <a:cubicBezTo>
                  <a:pt x="514184" y="2609353"/>
                  <a:pt x="543339" y="2605378"/>
                  <a:pt x="540689" y="2617305"/>
                </a:cubicBezTo>
                <a:cubicBezTo>
                  <a:pt x="538039" y="2629232"/>
                  <a:pt x="508884" y="2621281"/>
                  <a:pt x="492981" y="2625256"/>
                </a:cubicBezTo>
                <a:cubicBezTo>
                  <a:pt x="477078" y="2629231"/>
                  <a:pt x="450574" y="2629231"/>
                  <a:pt x="445273" y="2641158"/>
                </a:cubicBezTo>
                <a:cubicBezTo>
                  <a:pt x="439972" y="2653085"/>
                  <a:pt x="461176" y="2679590"/>
                  <a:pt x="461176" y="2696818"/>
                </a:cubicBezTo>
                <a:cubicBezTo>
                  <a:pt x="461176" y="2714046"/>
                  <a:pt x="447924" y="2729948"/>
                  <a:pt x="445273" y="2744525"/>
                </a:cubicBezTo>
                <a:cubicBezTo>
                  <a:pt x="442622" y="2759102"/>
                  <a:pt x="445273" y="2784282"/>
                  <a:pt x="445273" y="2784282"/>
                </a:cubicBezTo>
                <a:cubicBezTo>
                  <a:pt x="445273" y="2808136"/>
                  <a:pt x="446598" y="2845242"/>
                  <a:pt x="445273" y="2887649"/>
                </a:cubicBezTo>
                <a:cubicBezTo>
                  <a:pt x="443948" y="2930056"/>
                  <a:pt x="440635" y="2984390"/>
                  <a:pt x="437322" y="3038724"/>
                </a:cubicBezTo>
              </a:path>
            </a:pathLst>
          </a:custGeom>
          <a:noFill/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latin typeface="Calibri" panose="020F0502020204030204" charset="0"/>
            </a:endParaRPr>
          </a:p>
        </p:txBody>
      </p:sp>
      <p:sp>
        <p:nvSpPr>
          <p:cNvPr id="12" name="任意多边形 30"/>
          <p:cNvSpPr/>
          <p:nvPr/>
        </p:nvSpPr>
        <p:spPr>
          <a:xfrm>
            <a:off x="10330180" y="2237105"/>
            <a:ext cx="139700" cy="211138"/>
          </a:xfrm>
          <a:custGeom>
            <a:avLst/>
            <a:gdLst>
              <a:gd name="txL" fmla="*/ 0 w 138676"/>
              <a:gd name="txT" fmla="*/ 0 h 210182"/>
              <a:gd name="txR" fmla="*/ 138676 w 138676"/>
              <a:gd name="txB" fmla="*/ 210182 h 210182"/>
            </a:gdLst>
            <a:ahLst/>
            <a:cxnLst>
              <a:cxn ang="0">
                <a:pos x="0" y="30474"/>
              </a:cxn>
              <a:cxn ang="0">
                <a:pos x="43656" y="117541"/>
              </a:cxn>
              <a:cxn ang="0">
                <a:pos x="100410" y="204608"/>
              </a:cxn>
              <a:cxn ang="0">
                <a:pos x="117872" y="78361"/>
              </a:cxn>
              <a:cxn ang="0">
                <a:pos x="139700" y="0"/>
              </a:cxn>
            </a:cxnLst>
            <a:rect l="txL" t="txT" r="txR" b="txB"/>
            <a:pathLst>
              <a:path w="138676" h="210182">
                <a:moveTo>
                  <a:pt x="0" y="30336"/>
                </a:moveTo>
                <a:cubicBezTo>
                  <a:pt x="13362" y="59227"/>
                  <a:pt x="26724" y="88118"/>
                  <a:pt x="43336" y="117009"/>
                </a:cubicBezTo>
                <a:cubicBezTo>
                  <a:pt x="59948" y="145900"/>
                  <a:pt x="87395" y="210182"/>
                  <a:pt x="99674" y="203682"/>
                </a:cubicBezTo>
                <a:cubicBezTo>
                  <a:pt x="111953" y="197182"/>
                  <a:pt x="110508" y="111953"/>
                  <a:pt x="117008" y="78006"/>
                </a:cubicBezTo>
                <a:cubicBezTo>
                  <a:pt x="123508" y="44059"/>
                  <a:pt x="131092" y="22029"/>
                  <a:pt x="138676" y="0"/>
                </a:cubicBezTo>
              </a:path>
            </a:pathLst>
          </a:custGeom>
          <a:noFill/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latin typeface="Calibri" panose="020F0502020204030204" charset="0"/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1182053" y="878205"/>
            <a:ext cx="6858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上一节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引入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了表等信息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19"/>
          <p:cNvSpPr txBox="1"/>
          <p:nvPr/>
        </p:nvSpPr>
        <p:spPr>
          <a:xfrm>
            <a:off x="1917383" y="1926590"/>
            <a:ext cx="55721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数据库的建立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20"/>
          <p:cNvSpPr txBox="1"/>
          <p:nvPr/>
        </p:nvSpPr>
        <p:spPr>
          <a:xfrm>
            <a:off x="2923223" y="3025775"/>
            <a:ext cx="55721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表的建立，最后在表中添加数据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23"/>
          <p:cNvSpPr txBox="1"/>
          <p:nvPr/>
        </p:nvSpPr>
        <p:spPr>
          <a:xfrm>
            <a:off x="1846580" y="4309745"/>
            <a:ext cx="5061585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6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所以</a:t>
            </a:r>
            <a:r>
              <a:rPr lang="en-US" altLang="zh-CN" sz="6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…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你发现了什么问题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 rot="20580000">
            <a:off x="6289040" y="1408430"/>
            <a:ext cx="2214880" cy="13220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8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约束</a:t>
            </a:r>
            <a:endParaRPr lang="zh-CN" altLang="en-US" sz="80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12" grpId="0" bldLvl="0" animBg="1"/>
      <p:bldP spid="13" grpId="0"/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3"/>
          <p:cNvSpPr/>
          <p:nvPr/>
        </p:nvSpPr>
        <p:spPr>
          <a:xfrm>
            <a:off x="795338" y="219075"/>
            <a:ext cx="122110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select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操作（六）</a:t>
            </a:r>
            <a:endParaRPr lang="zh-CN" altLang="en-US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任意多边形 4"/>
          <p:cNvSpPr/>
          <p:nvPr/>
        </p:nvSpPr>
        <p:spPr>
          <a:xfrm>
            <a:off x="-322262" y="279400"/>
            <a:ext cx="1185862" cy="587375"/>
          </a:xfrm>
          <a:custGeom>
            <a:avLst/>
            <a:gdLst>
              <a:gd name="txL" fmla="*/ 0 w 1187356"/>
              <a:gd name="txT" fmla="*/ 0 h 586855"/>
              <a:gd name="txR" fmla="*/ 1187356 w 1187356"/>
              <a:gd name="txB" fmla="*/ 586855 h 586855"/>
            </a:gdLst>
            <a:ahLst/>
            <a:cxnLst>
              <a:cxn ang="0">
                <a:pos x="0" y="0"/>
              </a:cxn>
              <a:cxn ang="0">
                <a:pos x="976408" y="0"/>
              </a:cxn>
              <a:cxn ang="0">
                <a:pos x="976408" y="8297"/>
              </a:cxn>
              <a:cxn ang="0">
                <a:pos x="1020648" y="23060"/>
              </a:cxn>
              <a:cxn ang="0">
                <a:pos x="1187356" y="293428"/>
              </a:cxn>
              <a:cxn ang="0">
                <a:pos x="1020648" y="563796"/>
              </a:cxn>
              <a:cxn ang="0">
                <a:pos x="976408" y="578559"/>
              </a:cxn>
              <a:cxn ang="0">
                <a:pos x="976408" y="586854"/>
              </a:cxn>
              <a:cxn ang="0">
                <a:pos x="914410" y="586854"/>
              </a:cxn>
              <a:cxn ang="0">
                <a:pos x="914401" y="586855"/>
              </a:cxn>
              <a:cxn ang="0">
                <a:pos x="914392" y="586854"/>
              </a:cxn>
              <a:cxn ang="0">
                <a:pos x="0" y="586854"/>
              </a:cxn>
            </a:cxnLst>
            <a:rect l="txL" t="txT" r="txR" b="txB"/>
            <a:pathLst>
              <a:path w="1187356" h="586855">
                <a:moveTo>
                  <a:pt x="0" y="0"/>
                </a:moveTo>
                <a:lnTo>
                  <a:pt x="976408" y="0"/>
                </a:lnTo>
                <a:lnTo>
                  <a:pt x="976408" y="8297"/>
                </a:lnTo>
                <a:lnTo>
                  <a:pt x="1020648" y="23060"/>
                </a:lnTo>
                <a:cubicBezTo>
                  <a:pt x="1118615" y="67605"/>
                  <a:pt x="1187356" y="171887"/>
                  <a:pt x="1187356" y="293428"/>
                </a:cubicBezTo>
                <a:cubicBezTo>
                  <a:pt x="1187356" y="414969"/>
                  <a:pt x="1118615" y="519251"/>
                  <a:pt x="1020648" y="563796"/>
                </a:cubicBezTo>
                <a:lnTo>
                  <a:pt x="976408" y="578559"/>
                </a:lnTo>
                <a:lnTo>
                  <a:pt x="976408" y="586854"/>
                </a:lnTo>
                <a:lnTo>
                  <a:pt x="914410" y="586854"/>
                </a:lnTo>
                <a:lnTo>
                  <a:pt x="914401" y="586855"/>
                </a:lnTo>
                <a:lnTo>
                  <a:pt x="914392" y="586854"/>
                </a:lnTo>
                <a:lnTo>
                  <a:pt x="0" y="586854"/>
                </a:lnTo>
                <a:close/>
              </a:path>
            </a:pathLst>
          </a:cu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直接连接符 15"/>
          <p:cNvSpPr/>
          <p:nvPr/>
        </p:nvSpPr>
        <p:spPr>
          <a:xfrm>
            <a:off x="8637588" y="3524250"/>
            <a:ext cx="32766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" name="矩形 3"/>
          <p:cNvSpPr/>
          <p:nvPr/>
        </p:nvSpPr>
        <p:spPr>
          <a:xfrm>
            <a:off x="12700" y="1344930"/>
            <a:ext cx="12166600" cy="55238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863600" y="1609090"/>
            <a:ext cx="10706100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altLang="zh-CN" sz="2000">
                <a:sym typeface="+mn-ea"/>
              </a:rPr>
              <a:t>6</a:t>
            </a:r>
            <a:r>
              <a:rPr lang="zh-CN" altLang="en-US" sz="2000">
                <a:sym typeface="+mn-ea"/>
              </a:rPr>
              <a:t>：多表查询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sz="2000">
                <a:sym typeface="+mn-ea"/>
              </a:rPr>
              <a:t> a、内连接</a:t>
            </a:r>
            <a:endParaRPr lang="zh-CN" sz="2000"/>
          </a:p>
          <a:p>
            <a:pPr algn="l"/>
            <a:r>
              <a:rPr lang="zh-CN" sz="2000">
                <a:sym typeface="+mn-ea"/>
              </a:rPr>
              <a:t>    select </a:t>
            </a:r>
            <a:r>
              <a:rPr lang="en-US" altLang="zh-CN" sz="2000">
                <a:sym typeface="+mn-ea"/>
              </a:rPr>
              <a:t>*</a:t>
            </a:r>
            <a:r>
              <a:rPr lang="zh-CN" sz="2000">
                <a:sym typeface="+mn-ea"/>
              </a:rPr>
              <a:t> from A </a:t>
            </a:r>
            <a:r>
              <a:rPr lang="en-US" altLang="zh-CN" sz="2000">
                <a:sym typeface="+mn-ea"/>
              </a:rPr>
              <a:t>inner jion b  on a.id = b.parent_id</a:t>
            </a:r>
            <a:endParaRPr lang="en-US" altLang="zh-CN" sz="2000"/>
          </a:p>
          <a:p>
            <a:pPr algn="l"/>
            <a:r>
              <a:rPr lang="zh-CN" sz="2000">
                <a:sym typeface="+mn-ea"/>
              </a:rPr>
              <a:t>    select * from record as a left join student as b  on a.student_id = b.i</a:t>
            </a:r>
            <a:r>
              <a:rPr lang="en-US" altLang="zh-CN" sz="2000">
                <a:sym typeface="+mn-ea"/>
              </a:rPr>
              <a:t>d</a:t>
            </a:r>
            <a:endParaRPr lang="zh-CN" sz="2000"/>
          </a:p>
          <a:p>
            <a:pPr algn="l"/>
            <a:endParaRPr lang="zh-CN" sz="2000"/>
          </a:p>
          <a:p>
            <a:pPr algn="l"/>
            <a:r>
              <a:rPr lang="zh-CN" sz="2000">
                <a:sym typeface="+mn-ea"/>
              </a:rPr>
              <a:t> b、左连接</a:t>
            </a:r>
            <a:endParaRPr lang="zh-CN" sz="2000"/>
          </a:p>
          <a:p>
            <a:pPr algn="l"/>
            <a:r>
              <a:rPr lang="zh-CN" sz="2000">
                <a:sym typeface="+mn-ea"/>
              </a:rPr>
              <a:t>    </a:t>
            </a:r>
            <a:r>
              <a:rPr lang="en-US" altLang="zh-CN" sz="2000">
                <a:sym typeface="+mn-ea"/>
              </a:rPr>
              <a:t>selete *  from a left join b on a.id = b.parent_id</a:t>
            </a:r>
            <a:endParaRPr lang="en-US" altLang="zh-CN" sz="2000"/>
          </a:p>
          <a:p>
            <a:pPr algn="l"/>
            <a:endParaRPr lang="zh-CN" sz="2000"/>
          </a:p>
          <a:p>
            <a:pPr algn="l"/>
            <a:r>
              <a:rPr lang="zh-CN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c</a:t>
            </a:r>
            <a:r>
              <a:rPr lang="zh-CN" altLang="en-US" sz="2000">
                <a:sym typeface="+mn-ea"/>
              </a:rPr>
              <a:t>、右连接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    </a:t>
            </a:r>
            <a:r>
              <a:rPr lang="en-US" altLang="zh-CN" sz="2000">
                <a:sym typeface="+mn-ea"/>
              </a:rPr>
              <a:t>select * ftom a right jion b on a.id = b.parent_id </a:t>
            </a:r>
            <a:endParaRPr lang="en-US" altLang="zh-CN" sz="2000">
              <a:sym typeface="+mn-ea"/>
            </a:endParaRPr>
          </a:p>
          <a:p>
            <a:pPr algn="l"/>
            <a:br>
              <a:rPr lang="en-US" altLang="zh-CN" sz="2000">
                <a:sym typeface="+mn-ea"/>
              </a:rPr>
            </a:br>
            <a:r>
              <a:rPr lang="en-US" altLang="zh-CN" sz="2000">
                <a:sym typeface="+mn-ea"/>
              </a:rPr>
              <a:t> d</a:t>
            </a:r>
            <a:r>
              <a:rPr lang="zh-CN" altLang="en-US" sz="2000">
                <a:sym typeface="+mn-ea"/>
              </a:rPr>
              <a:t>、完全连接</a:t>
            </a:r>
            <a:endParaRPr lang="zh-CN" altLang="en-US" sz="2000"/>
          </a:p>
          <a:p>
            <a:pPr algn="l"/>
            <a:r>
              <a:rPr lang="zh-CN" sz="2000">
                <a:sym typeface="+mn-ea"/>
              </a:rPr>
              <a:t>    </a:t>
            </a:r>
            <a:r>
              <a:rPr lang="en-US" altLang="zh-CN" sz="2000">
                <a:sym typeface="+mn-ea"/>
              </a:rPr>
              <a:t>UNION </a:t>
            </a:r>
            <a:r>
              <a:rPr lang="zh-CN" altLang="en-US" sz="2000">
                <a:sym typeface="+mn-ea"/>
              </a:rPr>
              <a:t>（联合查询）</a:t>
            </a:r>
            <a:endParaRPr lang="zh-CN" sz="2000"/>
          </a:p>
          <a:p>
            <a:pPr algn="l"/>
            <a:r>
              <a:rPr lang="zh-CN" sz="2000">
                <a:sym typeface="+mn-ea"/>
              </a:rPr>
              <a:t>    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3"/>
          <p:cNvSpPr/>
          <p:nvPr/>
        </p:nvSpPr>
        <p:spPr>
          <a:xfrm>
            <a:off x="795338" y="219075"/>
            <a:ext cx="122110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select 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提升</a:t>
            </a:r>
            <a:endParaRPr lang="zh-CN" altLang="en-US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任意多边形 4"/>
          <p:cNvSpPr/>
          <p:nvPr/>
        </p:nvSpPr>
        <p:spPr>
          <a:xfrm>
            <a:off x="-322262" y="279400"/>
            <a:ext cx="1185862" cy="587375"/>
          </a:xfrm>
          <a:custGeom>
            <a:avLst/>
            <a:gdLst>
              <a:gd name="txL" fmla="*/ 0 w 1187356"/>
              <a:gd name="txT" fmla="*/ 0 h 586855"/>
              <a:gd name="txR" fmla="*/ 1187356 w 1187356"/>
              <a:gd name="txB" fmla="*/ 586855 h 586855"/>
            </a:gdLst>
            <a:ahLst/>
            <a:cxnLst>
              <a:cxn ang="0">
                <a:pos x="0" y="0"/>
              </a:cxn>
              <a:cxn ang="0">
                <a:pos x="976408" y="0"/>
              </a:cxn>
              <a:cxn ang="0">
                <a:pos x="976408" y="8297"/>
              </a:cxn>
              <a:cxn ang="0">
                <a:pos x="1020648" y="23060"/>
              </a:cxn>
              <a:cxn ang="0">
                <a:pos x="1187356" y="293428"/>
              </a:cxn>
              <a:cxn ang="0">
                <a:pos x="1020648" y="563796"/>
              </a:cxn>
              <a:cxn ang="0">
                <a:pos x="976408" y="578559"/>
              </a:cxn>
              <a:cxn ang="0">
                <a:pos x="976408" y="586854"/>
              </a:cxn>
              <a:cxn ang="0">
                <a:pos x="914410" y="586854"/>
              </a:cxn>
              <a:cxn ang="0">
                <a:pos x="914401" y="586855"/>
              </a:cxn>
              <a:cxn ang="0">
                <a:pos x="914392" y="586854"/>
              </a:cxn>
              <a:cxn ang="0">
                <a:pos x="0" y="586854"/>
              </a:cxn>
            </a:cxnLst>
            <a:rect l="txL" t="txT" r="txR" b="txB"/>
            <a:pathLst>
              <a:path w="1187356" h="586855">
                <a:moveTo>
                  <a:pt x="0" y="0"/>
                </a:moveTo>
                <a:lnTo>
                  <a:pt x="976408" y="0"/>
                </a:lnTo>
                <a:lnTo>
                  <a:pt x="976408" y="8297"/>
                </a:lnTo>
                <a:lnTo>
                  <a:pt x="1020648" y="23060"/>
                </a:lnTo>
                <a:cubicBezTo>
                  <a:pt x="1118615" y="67605"/>
                  <a:pt x="1187356" y="171887"/>
                  <a:pt x="1187356" y="293428"/>
                </a:cubicBezTo>
                <a:cubicBezTo>
                  <a:pt x="1187356" y="414969"/>
                  <a:pt x="1118615" y="519251"/>
                  <a:pt x="1020648" y="563796"/>
                </a:cubicBezTo>
                <a:lnTo>
                  <a:pt x="976408" y="578559"/>
                </a:lnTo>
                <a:lnTo>
                  <a:pt x="976408" y="586854"/>
                </a:lnTo>
                <a:lnTo>
                  <a:pt x="914410" y="586854"/>
                </a:lnTo>
                <a:lnTo>
                  <a:pt x="914401" y="586855"/>
                </a:lnTo>
                <a:lnTo>
                  <a:pt x="914392" y="586854"/>
                </a:lnTo>
                <a:lnTo>
                  <a:pt x="0" y="586854"/>
                </a:lnTo>
                <a:close/>
              </a:path>
            </a:pathLst>
          </a:cu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直接连接符 15"/>
          <p:cNvSpPr/>
          <p:nvPr/>
        </p:nvSpPr>
        <p:spPr>
          <a:xfrm>
            <a:off x="8637588" y="3524250"/>
            <a:ext cx="32766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" name="矩形 3"/>
          <p:cNvSpPr/>
          <p:nvPr/>
        </p:nvSpPr>
        <p:spPr>
          <a:xfrm>
            <a:off x="12700" y="1344930"/>
            <a:ext cx="12166600" cy="55238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863600" y="1609090"/>
            <a:ext cx="10706100" cy="5015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altLang="zh-CN" sz="2000">
                <a:sym typeface="+mn-ea"/>
              </a:rPr>
              <a:t>查询中用到的关键词主要包含六个，并且他们的顺序依次为 </a:t>
            </a:r>
            <a:endParaRPr lang="en-US" altLang="zh-CN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select--from--where--group by--having--order by </a:t>
            </a:r>
            <a:endParaRPr lang="en-US" altLang="zh-CN" sz="2000">
              <a:sym typeface="+mn-ea"/>
            </a:endParaRPr>
          </a:p>
          <a:p>
            <a:pPr algn="l"/>
            <a:endParaRPr lang="en-US" altLang="zh-CN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having </a:t>
            </a:r>
            <a:r>
              <a:rPr lang="zh-CN" altLang="en-US" sz="2000">
                <a:sym typeface="+mn-ea"/>
              </a:rPr>
              <a:t>与</a:t>
            </a:r>
            <a:r>
              <a:rPr lang="en-US" altLang="zh-CN" sz="2000">
                <a:sym typeface="+mn-ea"/>
              </a:rPr>
              <a:t>where</a:t>
            </a:r>
            <a:endParaRPr lang="en-US" altLang="zh-CN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GROUP BY子句必须放到WHERE语句的之后 ,Group By与Order By都是对筛选后的数据进行处理，而Where是用来筛选数据的。</a:t>
            </a:r>
            <a:r>
              <a:rPr lang="zh-CN" sz="2000">
                <a:sym typeface="+mn-ea"/>
              </a:rPr>
              <a:t>    </a:t>
            </a:r>
            <a:endParaRPr lang="zh-CN" sz="2000">
              <a:sym typeface="+mn-ea"/>
            </a:endParaRPr>
          </a:p>
          <a:p>
            <a:pPr algn="l"/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selsect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执行顺序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from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join 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where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group by 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having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select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order by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矩形 13"/>
          <p:cNvSpPr/>
          <p:nvPr/>
        </p:nvSpPr>
        <p:spPr>
          <a:xfrm rot="10800000">
            <a:off x="-20637" y="0"/>
            <a:ext cx="12187237" cy="6858000"/>
          </a:xfrm>
          <a:custGeom>
            <a:avLst/>
            <a:gdLst>
              <a:gd name="txL" fmla="*/ 0 w 12192000"/>
              <a:gd name="txT" fmla="*/ 0 h 5718413"/>
              <a:gd name="txR" fmla="*/ 12192000 w 12192000"/>
              <a:gd name="txB" fmla="*/ 5718413 h 5718413"/>
            </a:gdLst>
            <a:ahLst/>
            <a:cxnLst>
              <a:cxn ang="0">
                <a:pos x="1009935" y="27296"/>
              </a:cxn>
              <a:cxn ang="0">
                <a:pos x="11154770" y="0"/>
              </a:cxn>
              <a:cxn ang="0">
                <a:pos x="12192000" y="5718413"/>
              </a:cxn>
              <a:cxn ang="0">
                <a:pos x="0" y="5718413"/>
              </a:cxn>
              <a:cxn ang="0">
                <a:pos x="1009935" y="27296"/>
              </a:cxn>
            </a:cxnLst>
            <a:rect l="txL" t="txT" r="txR" b="txB"/>
            <a:pathLst>
              <a:path w="12192000" h="5718413">
                <a:moveTo>
                  <a:pt x="1009935" y="27296"/>
                </a:moveTo>
                <a:lnTo>
                  <a:pt x="11154770" y="0"/>
                </a:lnTo>
                <a:lnTo>
                  <a:pt x="12192000" y="5718413"/>
                </a:lnTo>
                <a:lnTo>
                  <a:pt x="0" y="5718413"/>
                </a:lnTo>
                <a:lnTo>
                  <a:pt x="1009935" y="27296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9460" name="文本框 5"/>
          <p:cNvSpPr/>
          <p:nvPr/>
        </p:nvSpPr>
        <p:spPr>
          <a:xfrm>
            <a:off x="795338" y="219075"/>
            <a:ext cx="122110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Homework</a:t>
            </a:r>
            <a:endParaRPr lang="en-US" altLang="zh-CN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9461" name="任意多边形 6"/>
          <p:cNvSpPr/>
          <p:nvPr/>
        </p:nvSpPr>
        <p:spPr>
          <a:xfrm>
            <a:off x="-322262" y="279400"/>
            <a:ext cx="1185862" cy="587375"/>
          </a:xfrm>
          <a:custGeom>
            <a:avLst/>
            <a:gdLst>
              <a:gd name="txL" fmla="*/ 0 w 1187356"/>
              <a:gd name="txT" fmla="*/ 0 h 586855"/>
              <a:gd name="txR" fmla="*/ 1187356 w 1187356"/>
              <a:gd name="txB" fmla="*/ 586855 h 586855"/>
            </a:gdLst>
            <a:ahLst/>
            <a:cxnLst>
              <a:cxn ang="0">
                <a:pos x="0" y="0"/>
              </a:cxn>
              <a:cxn ang="0">
                <a:pos x="976408" y="0"/>
              </a:cxn>
              <a:cxn ang="0">
                <a:pos x="976408" y="8297"/>
              </a:cxn>
              <a:cxn ang="0">
                <a:pos x="1020648" y="23060"/>
              </a:cxn>
              <a:cxn ang="0">
                <a:pos x="1187356" y="293428"/>
              </a:cxn>
              <a:cxn ang="0">
                <a:pos x="1020648" y="563796"/>
              </a:cxn>
              <a:cxn ang="0">
                <a:pos x="976408" y="578559"/>
              </a:cxn>
              <a:cxn ang="0">
                <a:pos x="976408" y="586854"/>
              </a:cxn>
              <a:cxn ang="0">
                <a:pos x="914410" y="586854"/>
              </a:cxn>
              <a:cxn ang="0">
                <a:pos x="914401" y="586855"/>
              </a:cxn>
              <a:cxn ang="0">
                <a:pos x="914392" y="586854"/>
              </a:cxn>
              <a:cxn ang="0">
                <a:pos x="0" y="586854"/>
              </a:cxn>
            </a:cxnLst>
            <a:rect l="txL" t="txT" r="txR" b="txB"/>
            <a:pathLst>
              <a:path w="1187356" h="586855">
                <a:moveTo>
                  <a:pt x="0" y="0"/>
                </a:moveTo>
                <a:lnTo>
                  <a:pt x="976408" y="0"/>
                </a:lnTo>
                <a:lnTo>
                  <a:pt x="976408" y="8297"/>
                </a:lnTo>
                <a:lnTo>
                  <a:pt x="1020648" y="23060"/>
                </a:lnTo>
                <a:cubicBezTo>
                  <a:pt x="1118615" y="67605"/>
                  <a:pt x="1187356" y="171887"/>
                  <a:pt x="1187356" y="293428"/>
                </a:cubicBezTo>
                <a:cubicBezTo>
                  <a:pt x="1187356" y="414969"/>
                  <a:pt x="1118615" y="519251"/>
                  <a:pt x="1020648" y="563796"/>
                </a:cubicBezTo>
                <a:lnTo>
                  <a:pt x="976408" y="578559"/>
                </a:lnTo>
                <a:lnTo>
                  <a:pt x="976408" y="586854"/>
                </a:lnTo>
                <a:lnTo>
                  <a:pt x="914410" y="586854"/>
                </a:lnTo>
                <a:lnTo>
                  <a:pt x="914401" y="586855"/>
                </a:lnTo>
                <a:lnTo>
                  <a:pt x="914392" y="586854"/>
                </a:lnTo>
                <a:lnTo>
                  <a:pt x="0" y="586854"/>
                </a:lnTo>
                <a:close/>
              </a:path>
            </a:pathLst>
          </a:cu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0482" name="矩形 3"/>
          <p:cNvSpPr/>
          <p:nvPr/>
        </p:nvSpPr>
        <p:spPr>
          <a:xfrm>
            <a:off x="-20320" y="1736725"/>
            <a:ext cx="12166600" cy="38925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矩形 6"/>
          <p:cNvSpPr/>
          <p:nvPr/>
        </p:nvSpPr>
        <p:spPr>
          <a:xfrm>
            <a:off x="795655" y="2042795"/>
            <a:ext cx="10234930" cy="30765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zh-CN" altLang="en-US" sz="2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有一张员工表和部门表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向员工表添加年龄这一列，在部门表中添加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work_id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depart_leader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然后删除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depart_leader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。将员工表的表名改为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liang_Worker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向员工表中添加自己、和几个同事的信息，并在部门表中添加相应的所属部门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删除姓名为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‘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张某某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’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员工，并更新自己的年龄为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24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岁。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查询年龄为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25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岁的员工，查询年龄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&gt;25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的员工聚合其数量。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5.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全连接查询两张表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130" name="矩形 12"/>
          <p:cNvSpPr/>
          <p:nvPr/>
        </p:nvSpPr>
        <p:spPr>
          <a:xfrm rot="20638975">
            <a:off x="8108950" y="3960813"/>
            <a:ext cx="309880" cy="1861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CN" altLang="en-US" sz="1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2" name="图片 6" descr="3.png"/>
          <p:cNvPicPr>
            <a:picLocks noChangeAspect="1"/>
          </p:cNvPicPr>
          <p:nvPr/>
        </p:nvPicPr>
        <p:blipFill>
          <a:blip r:embed="rId1">
            <a:lum bright="100000" contrast="-100000"/>
          </a:blip>
          <a:stretch>
            <a:fillRect/>
          </a:stretch>
        </p:blipFill>
        <p:spPr>
          <a:xfrm>
            <a:off x="9939655" y="6278245"/>
            <a:ext cx="835025" cy="347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7" descr="4.png"/>
          <p:cNvPicPr>
            <a:picLocks noChangeAspect="1"/>
          </p:cNvPicPr>
          <p:nvPr/>
        </p:nvPicPr>
        <p:blipFill>
          <a:blip r:embed="rId2">
            <a:lum bright="100000" contrast="-100000"/>
          </a:blip>
          <a:stretch>
            <a:fillRect/>
          </a:stretch>
        </p:blipFill>
        <p:spPr>
          <a:xfrm>
            <a:off x="9925050" y="6234113"/>
            <a:ext cx="909638" cy="309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</p:pic>
      <p:pic>
        <p:nvPicPr>
          <p:cNvPr id="14" name="图片 8" descr="5.png"/>
          <p:cNvPicPr>
            <a:picLocks noChangeAspect="1"/>
          </p:cNvPicPr>
          <p:nvPr/>
        </p:nvPicPr>
        <p:blipFill>
          <a:blip r:embed="rId3">
            <a:lum bright="100000" contrast="-100000"/>
          </a:blip>
          <a:stretch>
            <a:fillRect/>
          </a:stretch>
        </p:blipFill>
        <p:spPr>
          <a:xfrm>
            <a:off x="10718800" y="4137025"/>
            <a:ext cx="1365250" cy="23590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</p:pic>
      <p:pic>
        <p:nvPicPr>
          <p:cNvPr id="15" name="图片 9" descr="6.png"/>
          <p:cNvPicPr>
            <a:picLocks noChangeAspect="1"/>
          </p:cNvPicPr>
          <p:nvPr/>
        </p:nvPicPr>
        <p:blipFill>
          <a:blip r:embed="rId4">
            <a:lum bright="100000" contrast="-100000"/>
          </a:blip>
          <a:stretch>
            <a:fillRect/>
          </a:stretch>
        </p:blipFill>
        <p:spPr>
          <a:xfrm>
            <a:off x="9866313" y="4125913"/>
            <a:ext cx="1146175" cy="2084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</p:pic>
      <p:pic>
        <p:nvPicPr>
          <p:cNvPr id="16" name="图片 10" descr="7.png"/>
          <p:cNvPicPr>
            <a:picLocks noChangeAspect="1"/>
          </p:cNvPicPr>
          <p:nvPr/>
        </p:nvPicPr>
        <p:blipFill>
          <a:blip r:embed="rId5">
            <a:lum bright="100000" contrast="-100000"/>
          </a:blip>
          <a:stretch>
            <a:fillRect/>
          </a:stretch>
        </p:blipFill>
        <p:spPr>
          <a:xfrm>
            <a:off x="10142538" y="5246688"/>
            <a:ext cx="798512" cy="133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1" descr="8.png"/>
          <p:cNvPicPr>
            <a:picLocks noChangeAspect="1"/>
          </p:cNvPicPr>
          <p:nvPr/>
        </p:nvPicPr>
        <p:blipFill>
          <a:blip r:embed="rId6">
            <a:lum bright="100000" contrast="-100000"/>
          </a:blip>
          <a:stretch>
            <a:fillRect/>
          </a:stretch>
        </p:blipFill>
        <p:spPr>
          <a:xfrm>
            <a:off x="10315575" y="4529138"/>
            <a:ext cx="268288" cy="134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13" descr="10.png"/>
          <p:cNvPicPr>
            <a:picLocks noChangeAspect="1"/>
          </p:cNvPicPr>
          <p:nvPr/>
        </p:nvPicPr>
        <p:blipFill>
          <a:blip r:embed="rId7">
            <a:lum bright="100000" contrast="-100000"/>
          </a:blip>
          <a:stretch>
            <a:fillRect/>
          </a:stretch>
        </p:blipFill>
        <p:spPr>
          <a:xfrm>
            <a:off x="8655050" y="3317875"/>
            <a:ext cx="1468438" cy="1273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</p:pic>
      <p:pic>
        <p:nvPicPr>
          <p:cNvPr id="19" name="IdeaPPT宣传片.mp3">
            <a:hlinkClick r:id="" action="ppaction://media"/>
          </p:cNvPr>
          <p:cNvPicPr>
            <a:picLocks noRot="1"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link="rId9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2726988" y="7318375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086" name="直接连接符 21"/>
          <p:cNvCxnSpPr/>
          <p:nvPr/>
        </p:nvCxnSpPr>
        <p:spPr>
          <a:xfrm flipV="1">
            <a:off x="1449705" y="3664585"/>
            <a:ext cx="4779645" cy="861695"/>
          </a:xfrm>
          <a:prstGeom prst="line">
            <a:avLst/>
          </a:prstGeom>
          <a:ln w="28575" cap="flat" cmpd="sng">
            <a:solidFill>
              <a:schemeClr val="tx2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087" name="TextBox 22"/>
          <p:cNvSpPr txBox="1"/>
          <p:nvPr/>
        </p:nvSpPr>
        <p:spPr>
          <a:xfrm rot="21000000">
            <a:off x="1536700" y="4287520"/>
            <a:ext cx="50863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THANK</a:t>
            </a:r>
            <a:endParaRPr lang="en-US" altLang="zh-CN" sz="2800" dirty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 rot="21000000">
            <a:off x="1074420" y="3005455"/>
            <a:ext cx="45599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olidFill>
                  <a:schemeClr val="accent3"/>
                </a:solidFill>
              </a:rPr>
              <a:t>	</a:t>
            </a:r>
            <a:r>
              <a:rPr lang="en-US" altLang="zh-CN" sz="7200">
                <a:solidFill>
                  <a:schemeClr val="tx1"/>
                </a:solidFill>
              </a:rPr>
              <a:t>END</a:t>
            </a:r>
            <a:endParaRPr lang="en-US" altLang="zh-CN" sz="720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254000" y="338138"/>
            <a:ext cx="12493625" cy="960437"/>
            <a:chOff x="0" y="0"/>
            <a:chExt cx="12498652" cy="960991"/>
          </a:xfrm>
        </p:grpSpPr>
        <p:grpSp>
          <p:nvGrpSpPr>
            <p:cNvPr id="22" name="组合 21"/>
            <p:cNvGrpSpPr/>
            <p:nvPr/>
          </p:nvGrpSpPr>
          <p:grpSpPr>
            <a:xfrm>
              <a:off x="0" y="0"/>
              <a:ext cx="12486490" cy="960991"/>
              <a:chOff x="0" y="0"/>
              <a:chExt cx="12486490" cy="960991"/>
            </a:xfrm>
          </p:grpSpPr>
          <p:sp>
            <p:nvSpPr>
              <p:cNvPr id="23" name="直角三角形 9"/>
              <p:cNvSpPr/>
              <p:nvPr/>
            </p:nvSpPr>
            <p:spPr>
              <a:xfrm flipH="1" flipV="1">
                <a:off x="232061" y="652284"/>
                <a:ext cx="759656" cy="308707"/>
              </a:xfrm>
              <a:prstGeom prst="rtTriangle">
                <a:avLst/>
              </a:prstGeom>
              <a:solidFill>
                <a:srgbClr val="2E75B5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24" name="矩形 10"/>
              <p:cNvSpPr/>
              <p:nvPr/>
            </p:nvSpPr>
            <p:spPr>
              <a:xfrm>
                <a:off x="259358" y="0"/>
                <a:ext cx="12227132" cy="668544"/>
              </a:xfrm>
              <a:prstGeom prst="rect">
                <a:avLst/>
              </a:prstGeom>
              <a:solidFill>
                <a:srgbClr val="0089F0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25" name="文本框 11"/>
              <p:cNvSpPr/>
              <p:nvPr/>
            </p:nvSpPr>
            <p:spPr>
              <a:xfrm>
                <a:off x="0" y="53006"/>
                <a:ext cx="7927075" cy="5839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zh-CN" altLang="en-US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量加</a:t>
                </a:r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MySQL</a:t>
                </a:r>
                <a:r>
                  <a:rPr lang="zh-CN" altLang="en-US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培训（</a:t>
                </a:r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2</a:t>
                </a:r>
                <a:r>
                  <a:rPr lang="zh-CN" altLang="en-US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）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sp>
          <p:nvSpPr>
            <p:cNvPr id="26" name="直接连接符 8"/>
            <p:cNvSpPr/>
            <p:nvPr/>
          </p:nvSpPr>
          <p:spPr>
            <a:xfrm>
              <a:off x="7638652" y="347880"/>
              <a:ext cx="4860000" cy="1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51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23">
                <p:cTn id="44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  <p:bldLst>
      <p:bldP spid="5130" grpId="0"/>
      <p:bldP spid="5130" grpId="1"/>
      <p:bldP spid="308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文本框 3"/>
          <p:cNvSpPr/>
          <p:nvPr/>
        </p:nvSpPr>
        <p:spPr>
          <a:xfrm>
            <a:off x="795338" y="219075"/>
            <a:ext cx="122110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约束（</a:t>
            </a:r>
            <a:r>
              <a:rPr lang="en-US" altLang="zh-CN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5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种）</a:t>
            </a:r>
            <a:endParaRPr lang="en-US" altLang="zh-CN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387" name="任意多边形 4"/>
          <p:cNvSpPr/>
          <p:nvPr/>
        </p:nvSpPr>
        <p:spPr>
          <a:xfrm>
            <a:off x="-322262" y="279400"/>
            <a:ext cx="1185862" cy="587375"/>
          </a:xfrm>
          <a:custGeom>
            <a:avLst/>
            <a:gdLst>
              <a:gd name="txL" fmla="*/ 0 w 1187356"/>
              <a:gd name="txT" fmla="*/ 0 h 586855"/>
              <a:gd name="txR" fmla="*/ 1187356 w 1187356"/>
              <a:gd name="txB" fmla="*/ 586855 h 586855"/>
            </a:gdLst>
            <a:ahLst/>
            <a:cxnLst>
              <a:cxn ang="0">
                <a:pos x="0" y="0"/>
              </a:cxn>
              <a:cxn ang="0">
                <a:pos x="976408" y="0"/>
              </a:cxn>
              <a:cxn ang="0">
                <a:pos x="976408" y="8297"/>
              </a:cxn>
              <a:cxn ang="0">
                <a:pos x="1020648" y="23060"/>
              </a:cxn>
              <a:cxn ang="0">
                <a:pos x="1187356" y="293428"/>
              </a:cxn>
              <a:cxn ang="0">
                <a:pos x="1020648" y="563796"/>
              </a:cxn>
              <a:cxn ang="0">
                <a:pos x="976408" y="578559"/>
              </a:cxn>
              <a:cxn ang="0">
                <a:pos x="976408" y="586854"/>
              </a:cxn>
              <a:cxn ang="0">
                <a:pos x="914410" y="586854"/>
              </a:cxn>
              <a:cxn ang="0">
                <a:pos x="914401" y="586855"/>
              </a:cxn>
              <a:cxn ang="0">
                <a:pos x="914392" y="586854"/>
              </a:cxn>
              <a:cxn ang="0">
                <a:pos x="0" y="586854"/>
              </a:cxn>
            </a:cxnLst>
            <a:rect l="txL" t="txT" r="txR" b="txB"/>
            <a:pathLst>
              <a:path w="1187356" h="586855">
                <a:moveTo>
                  <a:pt x="0" y="0"/>
                </a:moveTo>
                <a:lnTo>
                  <a:pt x="976408" y="0"/>
                </a:lnTo>
                <a:lnTo>
                  <a:pt x="976408" y="8297"/>
                </a:lnTo>
                <a:lnTo>
                  <a:pt x="1020648" y="23060"/>
                </a:lnTo>
                <a:cubicBezTo>
                  <a:pt x="1118615" y="67605"/>
                  <a:pt x="1187356" y="171887"/>
                  <a:pt x="1187356" y="293428"/>
                </a:cubicBezTo>
                <a:cubicBezTo>
                  <a:pt x="1187356" y="414969"/>
                  <a:pt x="1118615" y="519251"/>
                  <a:pt x="1020648" y="563796"/>
                </a:cubicBezTo>
                <a:lnTo>
                  <a:pt x="976408" y="578559"/>
                </a:lnTo>
                <a:lnTo>
                  <a:pt x="976408" y="586854"/>
                </a:lnTo>
                <a:lnTo>
                  <a:pt x="914410" y="586854"/>
                </a:lnTo>
                <a:lnTo>
                  <a:pt x="914401" y="586855"/>
                </a:lnTo>
                <a:lnTo>
                  <a:pt x="914392" y="586854"/>
                </a:lnTo>
                <a:lnTo>
                  <a:pt x="0" y="586854"/>
                </a:lnTo>
                <a:close/>
              </a:path>
            </a:pathLst>
          </a:cu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直接连接符 15"/>
          <p:cNvSpPr/>
          <p:nvPr/>
        </p:nvSpPr>
        <p:spPr>
          <a:xfrm>
            <a:off x="8637588" y="3524250"/>
            <a:ext cx="32766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2" name="矩形 3"/>
          <p:cNvSpPr/>
          <p:nvPr/>
        </p:nvSpPr>
        <p:spPr>
          <a:xfrm>
            <a:off x="12700" y="1344930"/>
            <a:ext cx="12166600" cy="55238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0483" name="矩形 6"/>
          <p:cNvSpPr/>
          <p:nvPr/>
        </p:nvSpPr>
        <p:spPr>
          <a:xfrm>
            <a:off x="795655" y="2183130"/>
            <a:ext cx="105244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sz="2800">
                <a:sym typeface="+mn-ea"/>
              </a:rPr>
              <a:t>是在表上强制执行地数据校验规则，主要用于保证数据库地完整性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38275" y="3428365"/>
            <a:ext cx="951484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not null #必须给定具体的数据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unique #约束的字段，具有唯一性，不可重复，但可以为null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2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primary key #主键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foreign key #外键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check #检查列出所有的服务器上的数据库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文本框 3"/>
          <p:cNvSpPr/>
          <p:nvPr/>
        </p:nvSpPr>
        <p:spPr>
          <a:xfrm>
            <a:off x="795338" y="219075"/>
            <a:ext cx="122110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库操作</a:t>
            </a:r>
            <a:endParaRPr lang="zh-CN" altLang="en-US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387" name="任意多边形 4"/>
          <p:cNvSpPr/>
          <p:nvPr/>
        </p:nvSpPr>
        <p:spPr>
          <a:xfrm>
            <a:off x="-322262" y="279400"/>
            <a:ext cx="1185862" cy="587375"/>
          </a:xfrm>
          <a:custGeom>
            <a:avLst/>
            <a:gdLst>
              <a:gd name="txL" fmla="*/ 0 w 1187356"/>
              <a:gd name="txT" fmla="*/ 0 h 586855"/>
              <a:gd name="txR" fmla="*/ 1187356 w 1187356"/>
              <a:gd name="txB" fmla="*/ 586855 h 586855"/>
            </a:gdLst>
            <a:ahLst/>
            <a:cxnLst>
              <a:cxn ang="0">
                <a:pos x="0" y="0"/>
              </a:cxn>
              <a:cxn ang="0">
                <a:pos x="976408" y="0"/>
              </a:cxn>
              <a:cxn ang="0">
                <a:pos x="976408" y="8297"/>
              </a:cxn>
              <a:cxn ang="0">
                <a:pos x="1020648" y="23060"/>
              </a:cxn>
              <a:cxn ang="0">
                <a:pos x="1187356" y="293428"/>
              </a:cxn>
              <a:cxn ang="0">
                <a:pos x="1020648" y="563796"/>
              </a:cxn>
              <a:cxn ang="0">
                <a:pos x="976408" y="578559"/>
              </a:cxn>
              <a:cxn ang="0">
                <a:pos x="976408" y="586854"/>
              </a:cxn>
              <a:cxn ang="0">
                <a:pos x="914410" y="586854"/>
              </a:cxn>
              <a:cxn ang="0">
                <a:pos x="914401" y="586855"/>
              </a:cxn>
              <a:cxn ang="0">
                <a:pos x="914392" y="586854"/>
              </a:cxn>
              <a:cxn ang="0">
                <a:pos x="0" y="586854"/>
              </a:cxn>
            </a:cxnLst>
            <a:rect l="txL" t="txT" r="txR" b="txB"/>
            <a:pathLst>
              <a:path w="1187356" h="586855">
                <a:moveTo>
                  <a:pt x="0" y="0"/>
                </a:moveTo>
                <a:lnTo>
                  <a:pt x="976408" y="0"/>
                </a:lnTo>
                <a:lnTo>
                  <a:pt x="976408" y="8297"/>
                </a:lnTo>
                <a:lnTo>
                  <a:pt x="1020648" y="23060"/>
                </a:lnTo>
                <a:cubicBezTo>
                  <a:pt x="1118615" y="67605"/>
                  <a:pt x="1187356" y="171887"/>
                  <a:pt x="1187356" y="293428"/>
                </a:cubicBezTo>
                <a:cubicBezTo>
                  <a:pt x="1187356" y="414969"/>
                  <a:pt x="1118615" y="519251"/>
                  <a:pt x="1020648" y="563796"/>
                </a:cubicBezTo>
                <a:lnTo>
                  <a:pt x="976408" y="578559"/>
                </a:lnTo>
                <a:lnTo>
                  <a:pt x="976408" y="586854"/>
                </a:lnTo>
                <a:lnTo>
                  <a:pt x="914410" y="586854"/>
                </a:lnTo>
                <a:lnTo>
                  <a:pt x="914401" y="586855"/>
                </a:lnTo>
                <a:lnTo>
                  <a:pt x="914392" y="586854"/>
                </a:lnTo>
                <a:lnTo>
                  <a:pt x="0" y="586854"/>
                </a:lnTo>
                <a:close/>
              </a:path>
            </a:pathLst>
          </a:cu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直接连接符 15"/>
          <p:cNvSpPr/>
          <p:nvPr/>
        </p:nvSpPr>
        <p:spPr>
          <a:xfrm>
            <a:off x="8637588" y="3524250"/>
            <a:ext cx="32766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2" name="矩形 3"/>
          <p:cNvSpPr/>
          <p:nvPr/>
        </p:nvSpPr>
        <p:spPr>
          <a:xfrm>
            <a:off x="12700" y="1344930"/>
            <a:ext cx="12166600" cy="55238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0483" name="矩形 6"/>
          <p:cNvSpPr/>
          <p:nvPr/>
        </p:nvSpPr>
        <p:spPr>
          <a:xfrm>
            <a:off x="681355" y="1991360"/>
            <a:ext cx="1111948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altLang="zh-CN" sz="2800">
                <a:sym typeface="+mn-ea"/>
              </a:rPr>
              <a:t>4</a:t>
            </a:r>
            <a:r>
              <a:rPr lang="zh-CN" altLang="en-US" sz="2800">
                <a:sym typeface="+mn-ea"/>
              </a:rPr>
              <a:t>种查看</a:t>
            </a:r>
            <a:endParaRPr sz="2800">
              <a:sym typeface="+mn-ea"/>
            </a:endParaRPr>
          </a:p>
          <a:p>
            <a:pPr algn="l"/>
            <a:r>
              <a:rPr sz="2800">
                <a:solidFill>
                  <a:schemeClr val="bg1"/>
                </a:solidFill>
                <a:sym typeface="+mn-ea"/>
              </a:rPr>
              <a:t>desc table_name;</a:t>
            </a:r>
            <a:r>
              <a:rPr sz="2800">
                <a:sym typeface="+mn-ea"/>
              </a:rPr>
              <a:t>#查看表</a:t>
            </a:r>
            <a:r>
              <a:rPr lang="zh-CN" sz="2800">
                <a:sym typeface="+mn-ea"/>
              </a:rPr>
              <a:t>结构</a:t>
            </a:r>
            <a:r>
              <a:rPr sz="2800">
                <a:sym typeface="+mn-ea"/>
              </a:rPr>
              <a:t>信息</a:t>
            </a:r>
            <a:endParaRPr sz="2800">
              <a:solidFill>
                <a:schemeClr val="bg1"/>
              </a:solidFill>
              <a:sym typeface="+mn-ea"/>
            </a:endParaRPr>
          </a:p>
          <a:p>
            <a:pPr algn="l"/>
            <a:r>
              <a:rPr sz="2800">
                <a:solidFill>
                  <a:schemeClr val="bg1"/>
                </a:solidFill>
                <a:sym typeface="+mn-ea"/>
              </a:rPr>
              <a:t>show tables </a:t>
            </a:r>
            <a:r>
              <a:rPr lang="zh-CN" sz="2800">
                <a:solidFill>
                  <a:schemeClr val="bg1"/>
                </a:solidFill>
                <a:sym typeface="+mn-ea"/>
              </a:rPr>
              <a:t>（</a:t>
            </a:r>
            <a:r>
              <a:rPr sz="2800">
                <a:solidFill>
                  <a:schemeClr val="bg1"/>
                </a:solidFill>
                <a:sym typeface="+mn-ea"/>
              </a:rPr>
              <a:t>from test</a:t>
            </a:r>
            <a:r>
              <a:rPr lang="zh-CN" sz="2800">
                <a:solidFill>
                  <a:schemeClr val="bg1"/>
                </a:solidFill>
                <a:sym typeface="+mn-ea"/>
              </a:rPr>
              <a:t>）</a:t>
            </a:r>
            <a:r>
              <a:rPr sz="2800">
                <a:solidFill>
                  <a:schemeClr val="bg1"/>
                </a:solidFill>
                <a:sym typeface="+mn-ea"/>
              </a:rPr>
              <a:t>;</a:t>
            </a:r>
            <a:r>
              <a:rPr lang="en-US" sz="2800">
                <a:sym typeface="+mn-ea"/>
              </a:rPr>
              <a:t>#</a:t>
            </a:r>
            <a:r>
              <a:rPr sz="2800">
                <a:sym typeface="+mn-ea"/>
              </a:rPr>
              <a:t>查看数据库中的</a:t>
            </a:r>
            <a:r>
              <a:rPr lang="zh-CN" sz="2800">
                <a:sym typeface="+mn-ea"/>
              </a:rPr>
              <a:t>所有表名</a:t>
            </a:r>
            <a:endParaRPr lang="zh-CN" altLang="en-US" sz="2800"/>
          </a:p>
          <a:p>
            <a:pPr algn="l"/>
            <a:r>
              <a:rPr sz="2800">
                <a:solidFill>
                  <a:schemeClr val="bg1"/>
                </a:solidFill>
                <a:sym typeface="+mn-ea"/>
              </a:rPr>
              <a:t>show create table table_name;</a:t>
            </a:r>
            <a:r>
              <a:rPr lang="en-US" sz="2800">
                <a:sym typeface="+mn-ea"/>
              </a:rPr>
              <a:t>#</a:t>
            </a:r>
            <a:r>
              <a:rPr lang="zh-CN" altLang="en-US" sz="2800">
                <a:sym typeface="+mn-ea"/>
              </a:rPr>
              <a:t>查询</a:t>
            </a:r>
            <a:r>
              <a:rPr lang="en-US" altLang="zh-CN" sz="2800">
                <a:sym typeface="+mn-ea"/>
              </a:rPr>
              <a:t>DDL</a:t>
            </a:r>
            <a:r>
              <a:rPr lang="zh-CN" altLang="en-US" sz="2800">
                <a:sym typeface="+mn-ea"/>
              </a:rPr>
              <a:t>信息</a:t>
            </a:r>
            <a:endParaRPr lang="zh-CN" altLang="en-US" sz="2800">
              <a:sym typeface="+mn-ea"/>
            </a:endParaRPr>
          </a:p>
          <a:p>
            <a:pPr algn="l"/>
            <a:r>
              <a:rPr sz="2800">
                <a:solidFill>
                  <a:schemeClr val="bg1"/>
                </a:solidFill>
              </a:rPr>
              <a:t>show full columns from table_name</a:t>
            </a:r>
            <a:r>
              <a:rPr lang="en-US" sz="2800">
                <a:solidFill>
                  <a:schemeClr val="bg1"/>
                </a:solidFill>
              </a:rPr>
              <a:t>;</a:t>
            </a:r>
            <a:r>
              <a:rPr lang="en-US" sz="2800">
                <a:solidFill>
                  <a:schemeClr val="tx1"/>
                </a:solidFill>
              </a:rPr>
              <a:t>#</a:t>
            </a:r>
            <a:r>
              <a:rPr sz="2800">
                <a:solidFill>
                  <a:schemeClr val="tx1"/>
                </a:solidFill>
              </a:rPr>
              <a:t>列出表的列信息，比较详细，同 </a:t>
            </a:r>
            <a:r>
              <a:rPr lang="en-US" sz="2800">
                <a:solidFill>
                  <a:schemeClr val="bg1"/>
                </a:solidFill>
              </a:rPr>
              <a:t>show full fields from</a:t>
            </a:r>
            <a:r>
              <a:rPr sz="2800">
                <a:solidFill>
                  <a:schemeClr val="bg1"/>
                </a:solidFill>
              </a:rPr>
              <a:t> </a:t>
            </a:r>
            <a:r>
              <a:rPr sz="2800">
                <a:solidFill>
                  <a:schemeClr val="bg1"/>
                </a:solidFill>
                <a:sym typeface="+mn-ea"/>
              </a:rPr>
              <a:t>table_name</a:t>
            </a:r>
            <a:r>
              <a:rPr lang="en-US" sz="2800">
                <a:solidFill>
                  <a:schemeClr val="bg1"/>
                </a:solidFill>
              </a:rPr>
              <a:t>(</a:t>
            </a:r>
            <a:r>
              <a:rPr sz="2800">
                <a:solidFill>
                  <a:schemeClr val="bg1"/>
                </a:solidFill>
              </a:rPr>
              <a:t>FROM db_name</a:t>
            </a:r>
            <a:r>
              <a:rPr lang="en-US" sz="2800">
                <a:solidFill>
                  <a:schemeClr val="bg1"/>
                </a:solidFill>
              </a:rPr>
              <a:t>)</a:t>
            </a:r>
            <a:r>
              <a:rPr sz="2800">
                <a:solidFill>
                  <a:schemeClr val="bg1"/>
                </a:solidFill>
              </a:rPr>
              <a:t>。</a:t>
            </a:r>
            <a:endParaRPr sz="2800">
              <a:solidFill>
                <a:schemeClr val="bg1"/>
              </a:solidFill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  <a:sym typeface="+mn-ea"/>
              </a:rPr>
              <a:t>1更改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alter database zhangjiaojiao chatacter set utf8;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create database zhangjiaojiao character set utf8; 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文本框 3"/>
          <p:cNvSpPr/>
          <p:nvPr/>
        </p:nvSpPr>
        <p:spPr>
          <a:xfrm>
            <a:off x="795338" y="219075"/>
            <a:ext cx="122110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表操作</a:t>
            </a:r>
            <a:endParaRPr lang="zh-CN" altLang="en-US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387" name="任意多边形 4"/>
          <p:cNvSpPr/>
          <p:nvPr/>
        </p:nvSpPr>
        <p:spPr>
          <a:xfrm>
            <a:off x="-322262" y="279400"/>
            <a:ext cx="1185862" cy="587375"/>
          </a:xfrm>
          <a:custGeom>
            <a:avLst/>
            <a:gdLst>
              <a:gd name="txL" fmla="*/ 0 w 1187356"/>
              <a:gd name="txT" fmla="*/ 0 h 586855"/>
              <a:gd name="txR" fmla="*/ 1187356 w 1187356"/>
              <a:gd name="txB" fmla="*/ 586855 h 586855"/>
            </a:gdLst>
            <a:ahLst/>
            <a:cxnLst>
              <a:cxn ang="0">
                <a:pos x="0" y="0"/>
              </a:cxn>
              <a:cxn ang="0">
                <a:pos x="976408" y="0"/>
              </a:cxn>
              <a:cxn ang="0">
                <a:pos x="976408" y="8297"/>
              </a:cxn>
              <a:cxn ang="0">
                <a:pos x="1020648" y="23060"/>
              </a:cxn>
              <a:cxn ang="0">
                <a:pos x="1187356" y="293428"/>
              </a:cxn>
              <a:cxn ang="0">
                <a:pos x="1020648" y="563796"/>
              </a:cxn>
              <a:cxn ang="0">
                <a:pos x="976408" y="578559"/>
              </a:cxn>
              <a:cxn ang="0">
                <a:pos x="976408" y="586854"/>
              </a:cxn>
              <a:cxn ang="0">
                <a:pos x="914410" y="586854"/>
              </a:cxn>
              <a:cxn ang="0">
                <a:pos x="914401" y="586855"/>
              </a:cxn>
              <a:cxn ang="0">
                <a:pos x="914392" y="586854"/>
              </a:cxn>
              <a:cxn ang="0">
                <a:pos x="0" y="586854"/>
              </a:cxn>
            </a:cxnLst>
            <a:rect l="txL" t="txT" r="txR" b="txB"/>
            <a:pathLst>
              <a:path w="1187356" h="586855">
                <a:moveTo>
                  <a:pt x="0" y="0"/>
                </a:moveTo>
                <a:lnTo>
                  <a:pt x="976408" y="0"/>
                </a:lnTo>
                <a:lnTo>
                  <a:pt x="976408" y="8297"/>
                </a:lnTo>
                <a:lnTo>
                  <a:pt x="1020648" y="23060"/>
                </a:lnTo>
                <a:cubicBezTo>
                  <a:pt x="1118615" y="67605"/>
                  <a:pt x="1187356" y="171887"/>
                  <a:pt x="1187356" y="293428"/>
                </a:cubicBezTo>
                <a:cubicBezTo>
                  <a:pt x="1187356" y="414969"/>
                  <a:pt x="1118615" y="519251"/>
                  <a:pt x="1020648" y="563796"/>
                </a:cubicBezTo>
                <a:lnTo>
                  <a:pt x="976408" y="578559"/>
                </a:lnTo>
                <a:lnTo>
                  <a:pt x="976408" y="586854"/>
                </a:lnTo>
                <a:lnTo>
                  <a:pt x="914410" y="586854"/>
                </a:lnTo>
                <a:lnTo>
                  <a:pt x="914401" y="586855"/>
                </a:lnTo>
                <a:lnTo>
                  <a:pt x="914392" y="586854"/>
                </a:lnTo>
                <a:lnTo>
                  <a:pt x="0" y="586854"/>
                </a:lnTo>
                <a:close/>
              </a:path>
            </a:pathLst>
          </a:cu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直接连接符 15"/>
          <p:cNvSpPr/>
          <p:nvPr/>
        </p:nvSpPr>
        <p:spPr>
          <a:xfrm>
            <a:off x="8637588" y="3524250"/>
            <a:ext cx="32766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2" name="矩形 3"/>
          <p:cNvSpPr/>
          <p:nvPr/>
        </p:nvSpPr>
        <p:spPr>
          <a:xfrm>
            <a:off x="12700" y="1344930"/>
            <a:ext cx="12166600" cy="55238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0483" name="矩形 6"/>
          <p:cNvSpPr/>
          <p:nvPr/>
        </p:nvSpPr>
        <p:spPr>
          <a:xfrm>
            <a:off x="863600" y="1609090"/>
            <a:ext cx="10706100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sz="2000">
                <a:sym typeface="+mn-ea"/>
              </a:rPr>
              <a:t>5</a:t>
            </a:r>
            <a:r>
              <a:rPr lang="zh-CN" altLang="en-US" sz="2000">
                <a:sym typeface="+mn-ea"/>
              </a:rPr>
              <a:t>种修改</a:t>
            </a:r>
            <a:endParaRPr lang="zh-CN" altLang="en-US" sz="2000">
              <a:sym typeface="+mn-ea"/>
            </a:endParaRPr>
          </a:p>
          <a:p>
            <a:pPr algn="l"/>
            <a:r>
              <a:rPr sz="2000">
                <a:sym typeface="+mn-ea"/>
              </a:rPr>
              <a:t>#修改列类型</a:t>
            </a:r>
            <a:endParaRPr sz="2000">
              <a:sym typeface="+mn-ea"/>
            </a:endParaRPr>
          </a:p>
          <a:p>
            <a:pPr algn="l"/>
            <a:r>
              <a:rPr sz="2000">
                <a:sym typeface="+mn-ea"/>
              </a:rPr>
              <a:t>#</a:t>
            </a:r>
            <a:r>
              <a:rPr sz="2000">
                <a:solidFill>
                  <a:srgbClr val="FF0000"/>
                </a:solidFill>
                <a:sym typeface="+mn-ea"/>
              </a:rPr>
              <a:t>注意：不是任何情况下都可以去修改的，只有当字段只包含空值时才可以修改。</a:t>
            </a:r>
            <a:endParaRPr sz="2000">
              <a:solidFill>
                <a:srgbClr val="FF0000"/>
              </a:solidFill>
              <a:sym typeface="+mn-ea"/>
            </a:endParaRPr>
          </a:p>
          <a:p>
            <a:pPr algn="l"/>
            <a:r>
              <a:rPr sz="2000">
                <a:sym typeface="+mn-ea"/>
              </a:rPr>
              <a:t>alter table  tabletable_name modify column_name column_</a:t>
            </a:r>
            <a:r>
              <a:rPr lang="en-US" sz="2000">
                <a:sym typeface="+mn-ea"/>
              </a:rPr>
              <a:t>New_Type</a:t>
            </a:r>
            <a:r>
              <a:rPr sz="2000">
                <a:sym typeface="+mn-ea"/>
              </a:rPr>
              <a:t>;</a:t>
            </a:r>
            <a:endParaRPr sz="2000">
              <a:sym typeface="+mn-ea"/>
            </a:endParaRPr>
          </a:p>
          <a:p>
            <a:pPr algn="l"/>
            <a:r>
              <a:rPr sz="2000">
                <a:sym typeface="+mn-ea"/>
              </a:rPr>
              <a:t>#增加列</a:t>
            </a:r>
            <a:endParaRPr sz="2000">
              <a:sym typeface="+mn-ea"/>
            </a:endParaRPr>
          </a:p>
          <a:p>
            <a:pPr algn="l"/>
            <a:r>
              <a:rPr sz="2000">
                <a:sym typeface="+mn-ea"/>
              </a:rPr>
              <a:t>alter table table_name add column_name char(1</a:t>
            </a:r>
            <a:r>
              <a:rPr lang="en-US" sz="2000">
                <a:sym typeface="+mn-ea"/>
              </a:rPr>
              <a:t>0</a:t>
            </a:r>
            <a:r>
              <a:rPr sz="2000">
                <a:sym typeface="+mn-ea"/>
              </a:rPr>
              <a:t>);</a:t>
            </a:r>
            <a:endParaRPr sz="2000">
              <a:sym typeface="+mn-ea"/>
            </a:endParaRPr>
          </a:p>
          <a:p>
            <a:pPr algn="l"/>
            <a:r>
              <a:rPr sz="2000">
                <a:sym typeface="+mn-ea"/>
              </a:rPr>
              <a:t>#删除列</a:t>
            </a:r>
            <a:endParaRPr sz="2000">
              <a:sym typeface="+mn-ea"/>
            </a:endParaRPr>
          </a:p>
          <a:p>
            <a:pPr algn="l"/>
            <a:r>
              <a:rPr sz="2000">
                <a:sym typeface="+mn-ea"/>
              </a:rPr>
              <a:t>alter table table_name drop column_name;</a:t>
            </a:r>
            <a:endParaRPr sz="2000">
              <a:sym typeface="+mn-ea"/>
            </a:endParaRPr>
          </a:p>
          <a:p>
            <a:pPr algn="l"/>
            <a:r>
              <a:rPr sz="2000">
                <a:sym typeface="+mn-ea"/>
              </a:rPr>
              <a:t>alter table table_name drop column column_name;</a:t>
            </a:r>
            <a:endParaRPr sz="2000">
              <a:sym typeface="+mn-ea"/>
            </a:endParaRPr>
          </a:p>
          <a:p>
            <a:pPr algn="l"/>
            <a:r>
              <a:rPr sz="2000">
                <a:sym typeface="+mn-ea"/>
              </a:rPr>
              <a:t>#列改名</a:t>
            </a:r>
            <a:endParaRPr sz="2000">
              <a:sym typeface="+mn-ea"/>
            </a:endParaRPr>
          </a:p>
          <a:p>
            <a:pPr algn="l"/>
            <a:r>
              <a:rPr sz="2000">
                <a:sym typeface="+mn-ea"/>
              </a:rPr>
              <a:t>alter table table_name change </a:t>
            </a:r>
            <a:r>
              <a:rPr lang="zh-CN" sz="2000">
                <a:sym typeface="+mn-ea"/>
              </a:rPr>
              <a:t>原列名 改后列名</a:t>
            </a:r>
            <a:r>
              <a:rPr sz="2000">
                <a:sym typeface="+mn-ea"/>
              </a:rPr>
              <a:t> column</a:t>
            </a:r>
            <a:r>
              <a:rPr lang="en-US" sz="2000">
                <a:sym typeface="+mn-ea"/>
              </a:rPr>
              <a:t>_Type</a:t>
            </a:r>
            <a:r>
              <a:rPr sz="2000">
                <a:sym typeface="+mn-ea"/>
              </a:rPr>
              <a:t>;</a:t>
            </a:r>
            <a:endParaRPr sz="2000">
              <a:sym typeface="+mn-ea"/>
            </a:endParaRPr>
          </a:p>
          <a:p>
            <a:pPr algn="l"/>
            <a:r>
              <a:rPr sz="2000">
                <a:sym typeface="+mn-ea"/>
              </a:rPr>
              <a:t>#更改表名</a:t>
            </a:r>
            <a:endParaRPr sz="2000">
              <a:sym typeface="+mn-ea"/>
            </a:endParaRPr>
          </a:p>
          <a:p>
            <a:pPr algn="l"/>
            <a:r>
              <a:rPr sz="2000">
                <a:sym typeface="+mn-ea"/>
              </a:rPr>
              <a:t>alter table table_name rename table_name</a:t>
            </a:r>
            <a:r>
              <a:rPr lang="en-US" sz="2000">
                <a:sym typeface="+mn-ea"/>
              </a:rPr>
              <a:t>1</a:t>
            </a:r>
            <a:r>
              <a:rPr sz="2000">
                <a:sym typeface="+mn-ea"/>
              </a:rPr>
              <a:t>;</a:t>
            </a:r>
            <a:endParaRPr sz="2000">
              <a:sym typeface="+mn-ea"/>
            </a:endParaRPr>
          </a:p>
          <a:p>
            <a:pPr algn="l"/>
            <a:r>
              <a:rPr sz="2000">
                <a:sym typeface="+mn-ea"/>
              </a:rPr>
              <a:t>rename table  table_name to  table_name</a:t>
            </a:r>
            <a:r>
              <a:rPr lang="en-US" sz="2000">
                <a:sym typeface="+mn-ea"/>
              </a:rPr>
              <a:t>1</a:t>
            </a:r>
            <a:r>
              <a:rPr sz="2000">
                <a:sym typeface="+mn-ea"/>
              </a:rPr>
              <a:t>;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Freeform 5"/>
          <p:cNvSpPr/>
          <p:nvPr/>
        </p:nvSpPr>
        <p:spPr>
          <a:xfrm rot="16200000">
            <a:off x="-58737" y="3005138"/>
            <a:ext cx="3832225" cy="1541462"/>
          </a:xfrm>
          <a:custGeom>
            <a:avLst/>
            <a:gdLst>
              <a:gd name="txL" fmla="*/ 0 w 6336"/>
              <a:gd name="txT" fmla="*/ 0 h 1048"/>
              <a:gd name="txR" fmla="*/ 6336 w 6336"/>
              <a:gd name="txB" fmla="*/ 1048 h 1048"/>
            </a:gdLst>
            <a:ahLst/>
            <a:cxnLst>
              <a:cxn ang="0">
                <a:pos x="1096" y="112"/>
              </a:cxn>
              <a:cxn ang="0">
                <a:pos x="1096" y="156"/>
              </a:cxn>
              <a:cxn ang="0">
                <a:pos x="6336" y="156"/>
              </a:cxn>
              <a:cxn ang="0">
                <a:pos x="6336" y="886"/>
              </a:cxn>
              <a:cxn ang="0">
                <a:pos x="1096" y="886"/>
              </a:cxn>
              <a:cxn ang="0">
                <a:pos x="1096" y="939"/>
              </a:cxn>
              <a:cxn ang="0">
                <a:pos x="1096" y="939"/>
              </a:cxn>
              <a:cxn ang="0">
                <a:pos x="1096" y="957"/>
              </a:cxn>
              <a:cxn ang="0">
                <a:pos x="1094" y="972"/>
              </a:cxn>
              <a:cxn ang="0">
                <a:pos x="1091" y="987"/>
              </a:cxn>
              <a:cxn ang="0">
                <a:pos x="1085" y="1000"/>
              </a:cxn>
              <a:cxn ang="0">
                <a:pos x="1079" y="1012"/>
              </a:cxn>
              <a:cxn ang="0">
                <a:pos x="1072" y="1021"/>
              </a:cxn>
              <a:cxn ang="0">
                <a:pos x="1062" y="1029"/>
              </a:cxn>
              <a:cxn ang="0">
                <a:pos x="1053" y="1037"/>
              </a:cxn>
              <a:cxn ang="0">
                <a:pos x="1043" y="1042"/>
              </a:cxn>
              <a:cxn ang="0">
                <a:pos x="1032" y="1046"/>
              </a:cxn>
              <a:cxn ang="0">
                <a:pos x="1018" y="1048"/>
              </a:cxn>
              <a:cxn ang="0">
                <a:pos x="1005" y="1048"/>
              </a:cxn>
              <a:cxn ang="0">
                <a:pos x="991" y="1048"/>
              </a:cxn>
              <a:cxn ang="0">
                <a:pos x="976" y="1046"/>
              </a:cxn>
              <a:cxn ang="0">
                <a:pos x="961" y="1042"/>
              </a:cxn>
              <a:cxn ang="0">
                <a:pos x="944" y="1037"/>
              </a:cxn>
              <a:cxn ang="0">
                <a:pos x="65" y="596"/>
              </a:cxn>
              <a:cxn ang="0">
                <a:pos x="65" y="596"/>
              </a:cxn>
              <a:cxn ang="0">
                <a:pos x="50" y="587"/>
              </a:cxn>
              <a:cxn ang="0">
                <a:pos x="36" y="579"/>
              </a:cxn>
              <a:cxn ang="0">
                <a:pos x="27" y="570"/>
              </a:cxn>
              <a:cxn ang="0">
                <a:pos x="17" y="560"/>
              </a:cxn>
              <a:cxn ang="0">
                <a:pos x="10" y="551"/>
              </a:cxn>
              <a:cxn ang="0">
                <a:pos x="4" y="541"/>
              </a:cxn>
              <a:cxn ang="0">
                <a:pos x="2" y="531"/>
              </a:cxn>
              <a:cxn ang="0">
                <a:pos x="0" y="520"/>
              </a:cxn>
              <a:cxn ang="0">
                <a:pos x="2" y="510"/>
              </a:cxn>
              <a:cxn ang="0">
                <a:pos x="4" y="501"/>
              </a:cxn>
              <a:cxn ang="0">
                <a:pos x="10" y="491"/>
              </a:cxn>
              <a:cxn ang="0">
                <a:pos x="17" y="480"/>
              </a:cxn>
              <a:cxn ang="0">
                <a:pos x="27" y="470"/>
              </a:cxn>
              <a:cxn ang="0">
                <a:pos x="36" y="463"/>
              </a:cxn>
              <a:cxn ang="0">
                <a:pos x="50" y="453"/>
              </a:cxn>
              <a:cxn ang="0">
                <a:pos x="65" y="446"/>
              </a:cxn>
              <a:cxn ang="0">
                <a:pos x="944" y="17"/>
              </a:cxn>
              <a:cxn ang="0">
                <a:pos x="944" y="17"/>
              </a:cxn>
              <a:cxn ang="0">
                <a:pos x="961" y="9"/>
              </a:cxn>
              <a:cxn ang="0">
                <a:pos x="976" y="5"/>
              </a:cxn>
              <a:cxn ang="0">
                <a:pos x="991" y="1"/>
              </a:cxn>
              <a:cxn ang="0">
                <a:pos x="1005" y="0"/>
              </a:cxn>
              <a:cxn ang="0">
                <a:pos x="1018" y="0"/>
              </a:cxn>
              <a:cxn ang="0">
                <a:pos x="1032" y="3"/>
              </a:cxn>
              <a:cxn ang="0">
                <a:pos x="1043" y="7"/>
              </a:cxn>
              <a:cxn ang="0">
                <a:pos x="1053" y="13"/>
              </a:cxn>
              <a:cxn ang="0">
                <a:pos x="1062" y="20"/>
              </a:cxn>
              <a:cxn ang="0">
                <a:pos x="1072" y="28"/>
              </a:cxn>
              <a:cxn ang="0">
                <a:pos x="1079" y="40"/>
              </a:cxn>
              <a:cxn ang="0">
                <a:pos x="1085" y="51"/>
              </a:cxn>
              <a:cxn ang="0">
                <a:pos x="1091" y="64"/>
              </a:cxn>
              <a:cxn ang="0">
                <a:pos x="1094" y="80"/>
              </a:cxn>
              <a:cxn ang="0">
                <a:pos x="1096" y="95"/>
              </a:cxn>
              <a:cxn ang="0">
                <a:pos x="1096" y="112"/>
              </a:cxn>
              <a:cxn ang="0">
                <a:pos x="1096" y="112"/>
              </a:cxn>
            </a:cxnLst>
            <a:rect l="txL" t="txT" r="txR" b="txB"/>
            <a:pathLst>
              <a:path w="6336" h="1048">
                <a:moveTo>
                  <a:pt x="1096" y="112"/>
                </a:moveTo>
                <a:lnTo>
                  <a:pt x="1096" y="156"/>
                </a:lnTo>
                <a:lnTo>
                  <a:pt x="6336" y="156"/>
                </a:lnTo>
                <a:lnTo>
                  <a:pt x="6336" y="886"/>
                </a:lnTo>
                <a:lnTo>
                  <a:pt x="1096" y="886"/>
                </a:lnTo>
                <a:lnTo>
                  <a:pt x="1096" y="939"/>
                </a:lnTo>
                <a:lnTo>
                  <a:pt x="1096" y="939"/>
                </a:lnTo>
                <a:lnTo>
                  <a:pt x="1096" y="957"/>
                </a:lnTo>
                <a:lnTo>
                  <a:pt x="1094" y="972"/>
                </a:lnTo>
                <a:lnTo>
                  <a:pt x="1091" y="987"/>
                </a:lnTo>
                <a:lnTo>
                  <a:pt x="1085" y="1000"/>
                </a:lnTo>
                <a:lnTo>
                  <a:pt x="1079" y="1012"/>
                </a:lnTo>
                <a:lnTo>
                  <a:pt x="1072" y="1021"/>
                </a:lnTo>
                <a:lnTo>
                  <a:pt x="1062" y="1029"/>
                </a:lnTo>
                <a:lnTo>
                  <a:pt x="1053" y="1037"/>
                </a:lnTo>
                <a:lnTo>
                  <a:pt x="1043" y="1042"/>
                </a:lnTo>
                <a:lnTo>
                  <a:pt x="1032" y="1046"/>
                </a:lnTo>
                <a:lnTo>
                  <a:pt x="1018" y="1048"/>
                </a:lnTo>
                <a:lnTo>
                  <a:pt x="1005" y="1048"/>
                </a:lnTo>
                <a:lnTo>
                  <a:pt x="991" y="1048"/>
                </a:lnTo>
                <a:lnTo>
                  <a:pt x="976" y="1046"/>
                </a:lnTo>
                <a:lnTo>
                  <a:pt x="961" y="1042"/>
                </a:lnTo>
                <a:lnTo>
                  <a:pt x="944" y="1037"/>
                </a:lnTo>
                <a:lnTo>
                  <a:pt x="65" y="596"/>
                </a:lnTo>
                <a:lnTo>
                  <a:pt x="65" y="596"/>
                </a:lnTo>
                <a:lnTo>
                  <a:pt x="50" y="587"/>
                </a:lnTo>
                <a:lnTo>
                  <a:pt x="36" y="579"/>
                </a:lnTo>
                <a:lnTo>
                  <a:pt x="27" y="570"/>
                </a:lnTo>
                <a:lnTo>
                  <a:pt x="17" y="560"/>
                </a:lnTo>
                <a:lnTo>
                  <a:pt x="10" y="551"/>
                </a:lnTo>
                <a:lnTo>
                  <a:pt x="4" y="541"/>
                </a:lnTo>
                <a:lnTo>
                  <a:pt x="2" y="531"/>
                </a:lnTo>
                <a:lnTo>
                  <a:pt x="0" y="520"/>
                </a:lnTo>
                <a:lnTo>
                  <a:pt x="2" y="510"/>
                </a:lnTo>
                <a:lnTo>
                  <a:pt x="4" y="501"/>
                </a:lnTo>
                <a:lnTo>
                  <a:pt x="10" y="491"/>
                </a:lnTo>
                <a:lnTo>
                  <a:pt x="17" y="480"/>
                </a:lnTo>
                <a:lnTo>
                  <a:pt x="27" y="470"/>
                </a:lnTo>
                <a:lnTo>
                  <a:pt x="36" y="463"/>
                </a:lnTo>
                <a:lnTo>
                  <a:pt x="50" y="453"/>
                </a:lnTo>
                <a:lnTo>
                  <a:pt x="65" y="446"/>
                </a:lnTo>
                <a:lnTo>
                  <a:pt x="944" y="17"/>
                </a:lnTo>
                <a:lnTo>
                  <a:pt x="944" y="17"/>
                </a:lnTo>
                <a:lnTo>
                  <a:pt x="961" y="9"/>
                </a:lnTo>
                <a:lnTo>
                  <a:pt x="976" y="5"/>
                </a:lnTo>
                <a:lnTo>
                  <a:pt x="991" y="1"/>
                </a:lnTo>
                <a:lnTo>
                  <a:pt x="1005" y="0"/>
                </a:lnTo>
                <a:lnTo>
                  <a:pt x="1018" y="0"/>
                </a:lnTo>
                <a:lnTo>
                  <a:pt x="1032" y="3"/>
                </a:lnTo>
                <a:lnTo>
                  <a:pt x="1043" y="7"/>
                </a:lnTo>
                <a:lnTo>
                  <a:pt x="1053" y="13"/>
                </a:lnTo>
                <a:lnTo>
                  <a:pt x="1062" y="20"/>
                </a:lnTo>
                <a:lnTo>
                  <a:pt x="1072" y="28"/>
                </a:lnTo>
                <a:lnTo>
                  <a:pt x="1079" y="40"/>
                </a:lnTo>
                <a:lnTo>
                  <a:pt x="1085" y="51"/>
                </a:lnTo>
                <a:lnTo>
                  <a:pt x="1091" y="64"/>
                </a:lnTo>
                <a:lnTo>
                  <a:pt x="1094" y="80"/>
                </a:lnTo>
                <a:lnTo>
                  <a:pt x="1096" y="95"/>
                </a:lnTo>
                <a:lnTo>
                  <a:pt x="1096" y="112"/>
                </a:lnTo>
                <a:lnTo>
                  <a:pt x="1096" y="112"/>
                </a:lnTo>
                <a:close/>
              </a:path>
            </a:pathLst>
          </a:custGeom>
          <a:solidFill>
            <a:srgbClr val="434154"/>
          </a:solidFill>
          <a:ln w="9525">
            <a:noFill/>
          </a:ln>
        </p:spPr>
        <p:txBody>
          <a:bodyPr vert="horz" wrap="square" anchor="t"/>
          <a:p>
            <a:endParaRPr>
              <a:solidFill>
                <a:srgbClr val="000000"/>
              </a:solidFill>
              <a:latin typeface="Impact" panose="020B0806030902050204" charset="0"/>
              <a:ea typeface="微软雅黑" panose="020B0503020204020204" charset="-122"/>
              <a:sym typeface="Impact" panose="020B0806030902050204" charset="0"/>
            </a:endParaRPr>
          </a:p>
        </p:txBody>
      </p:sp>
      <p:sp>
        <p:nvSpPr>
          <p:cNvPr id="27651" name="矩形 13"/>
          <p:cNvSpPr/>
          <p:nvPr/>
        </p:nvSpPr>
        <p:spPr>
          <a:xfrm>
            <a:off x="592138" y="1308100"/>
            <a:ext cx="2551112" cy="17954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652" name="标题 1"/>
          <p:cNvSpPr>
            <a:spLocks noGrp="1"/>
          </p:cNvSpPr>
          <p:nvPr>
            <p:ph type="title"/>
          </p:nvPr>
        </p:nvSpPr>
        <p:spPr>
          <a:xfrm>
            <a:off x="215900" y="0"/>
            <a:ext cx="10515600" cy="1325563"/>
          </a:xfrm>
        </p:spPr>
        <p:txBody>
          <a:bodyPr vert="horz" anchor="ctr">
            <a:normAutofit/>
          </a:bodyPr>
          <a:p>
            <a:pPr algn="l">
              <a:buSzPct val="25000"/>
            </a:pPr>
            <a:r>
              <a:rPr lang="zh-CN" altLang="en-US" sz="4400" kern="1200">
                <a:solidFill>
                  <a:srgbClr val="262626"/>
                </a:solidFill>
                <a:latin typeface="Impact" panose="020B0806030902050204" charset="0"/>
                <a:ea typeface="华康俪金黑W8" charset="0"/>
                <a:sym typeface="Impact" panose="020B0806030902050204" charset="0"/>
              </a:rPr>
              <a:t>真正的技术</a:t>
            </a:r>
            <a:endParaRPr lang="zh-CN" altLang="en-US" sz="4400" kern="1200">
              <a:solidFill>
                <a:srgbClr val="262626"/>
              </a:solidFill>
              <a:latin typeface="Impact" panose="020B0806030902050204" charset="0"/>
              <a:ea typeface="华康俪金黑W8" charset="0"/>
              <a:sym typeface="Impact" panose="020B0806030902050204" charset="0"/>
            </a:endParaRPr>
          </a:p>
        </p:txBody>
      </p:sp>
      <p:sp>
        <p:nvSpPr>
          <p:cNvPr id="27653" name="Freeform 5"/>
          <p:cNvSpPr/>
          <p:nvPr/>
        </p:nvSpPr>
        <p:spPr>
          <a:xfrm rot="16200000">
            <a:off x="2249488" y="3584575"/>
            <a:ext cx="4991100" cy="1541463"/>
          </a:xfrm>
          <a:custGeom>
            <a:avLst/>
            <a:gdLst>
              <a:gd name="txL" fmla="*/ 0 w 6336"/>
              <a:gd name="txT" fmla="*/ 0 h 1048"/>
              <a:gd name="txR" fmla="*/ 6336 w 6336"/>
              <a:gd name="txB" fmla="*/ 1048 h 1048"/>
            </a:gdLst>
            <a:ahLst/>
            <a:cxnLst>
              <a:cxn ang="0">
                <a:pos x="1096" y="112"/>
              </a:cxn>
              <a:cxn ang="0">
                <a:pos x="1096" y="156"/>
              </a:cxn>
              <a:cxn ang="0">
                <a:pos x="6336" y="156"/>
              </a:cxn>
              <a:cxn ang="0">
                <a:pos x="6336" y="886"/>
              </a:cxn>
              <a:cxn ang="0">
                <a:pos x="1096" y="886"/>
              </a:cxn>
              <a:cxn ang="0">
                <a:pos x="1096" y="939"/>
              </a:cxn>
              <a:cxn ang="0">
                <a:pos x="1096" y="939"/>
              </a:cxn>
              <a:cxn ang="0">
                <a:pos x="1096" y="957"/>
              </a:cxn>
              <a:cxn ang="0">
                <a:pos x="1094" y="972"/>
              </a:cxn>
              <a:cxn ang="0">
                <a:pos x="1091" y="987"/>
              </a:cxn>
              <a:cxn ang="0">
                <a:pos x="1085" y="1000"/>
              </a:cxn>
              <a:cxn ang="0">
                <a:pos x="1079" y="1012"/>
              </a:cxn>
              <a:cxn ang="0">
                <a:pos x="1072" y="1021"/>
              </a:cxn>
              <a:cxn ang="0">
                <a:pos x="1062" y="1029"/>
              </a:cxn>
              <a:cxn ang="0">
                <a:pos x="1053" y="1037"/>
              </a:cxn>
              <a:cxn ang="0">
                <a:pos x="1043" y="1042"/>
              </a:cxn>
              <a:cxn ang="0">
                <a:pos x="1032" y="1046"/>
              </a:cxn>
              <a:cxn ang="0">
                <a:pos x="1018" y="1048"/>
              </a:cxn>
              <a:cxn ang="0">
                <a:pos x="1005" y="1048"/>
              </a:cxn>
              <a:cxn ang="0">
                <a:pos x="991" y="1048"/>
              </a:cxn>
              <a:cxn ang="0">
                <a:pos x="976" y="1046"/>
              </a:cxn>
              <a:cxn ang="0">
                <a:pos x="961" y="1042"/>
              </a:cxn>
              <a:cxn ang="0">
                <a:pos x="944" y="1037"/>
              </a:cxn>
              <a:cxn ang="0">
                <a:pos x="65" y="596"/>
              </a:cxn>
              <a:cxn ang="0">
                <a:pos x="65" y="596"/>
              </a:cxn>
              <a:cxn ang="0">
                <a:pos x="50" y="587"/>
              </a:cxn>
              <a:cxn ang="0">
                <a:pos x="36" y="579"/>
              </a:cxn>
              <a:cxn ang="0">
                <a:pos x="27" y="570"/>
              </a:cxn>
              <a:cxn ang="0">
                <a:pos x="17" y="560"/>
              </a:cxn>
              <a:cxn ang="0">
                <a:pos x="10" y="551"/>
              </a:cxn>
              <a:cxn ang="0">
                <a:pos x="4" y="541"/>
              </a:cxn>
              <a:cxn ang="0">
                <a:pos x="2" y="531"/>
              </a:cxn>
              <a:cxn ang="0">
                <a:pos x="0" y="520"/>
              </a:cxn>
              <a:cxn ang="0">
                <a:pos x="2" y="510"/>
              </a:cxn>
              <a:cxn ang="0">
                <a:pos x="4" y="501"/>
              </a:cxn>
              <a:cxn ang="0">
                <a:pos x="10" y="491"/>
              </a:cxn>
              <a:cxn ang="0">
                <a:pos x="17" y="480"/>
              </a:cxn>
              <a:cxn ang="0">
                <a:pos x="27" y="470"/>
              </a:cxn>
              <a:cxn ang="0">
                <a:pos x="36" y="463"/>
              </a:cxn>
              <a:cxn ang="0">
                <a:pos x="50" y="453"/>
              </a:cxn>
              <a:cxn ang="0">
                <a:pos x="65" y="446"/>
              </a:cxn>
              <a:cxn ang="0">
                <a:pos x="944" y="17"/>
              </a:cxn>
              <a:cxn ang="0">
                <a:pos x="944" y="17"/>
              </a:cxn>
              <a:cxn ang="0">
                <a:pos x="961" y="9"/>
              </a:cxn>
              <a:cxn ang="0">
                <a:pos x="976" y="5"/>
              </a:cxn>
              <a:cxn ang="0">
                <a:pos x="991" y="1"/>
              </a:cxn>
              <a:cxn ang="0">
                <a:pos x="1005" y="0"/>
              </a:cxn>
              <a:cxn ang="0">
                <a:pos x="1018" y="0"/>
              </a:cxn>
              <a:cxn ang="0">
                <a:pos x="1032" y="3"/>
              </a:cxn>
              <a:cxn ang="0">
                <a:pos x="1043" y="7"/>
              </a:cxn>
              <a:cxn ang="0">
                <a:pos x="1053" y="13"/>
              </a:cxn>
              <a:cxn ang="0">
                <a:pos x="1062" y="20"/>
              </a:cxn>
              <a:cxn ang="0">
                <a:pos x="1072" y="28"/>
              </a:cxn>
              <a:cxn ang="0">
                <a:pos x="1079" y="40"/>
              </a:cxn>
              <a:cxn ang="0">
                <a:pos x="1085" y="51"/>
              </a:cxn>
              <a:cxn ang="0">
                <a:pos x="1091" y="64"/>
              </a:cxn>
              <a:cxn ang="0">
                <a:pos x="1094" y="80"/>
              </a:cxn>
              <a:cxn ang="0">
                <a:pos x="1096" y="95"/>
              </a:cxn>
              <a:cxn ang="0">
                <a:pos x="1096" y="112"/>
              </a:cxn>
              <a:cxn ang="0">
                <a:pos x="1096" y="112"/>
              </a:cxn>
            </a:cxnLst>
            <a:rect l="txL" t="txT" r="txR" b="txB"/>
            <a:pathLst>
              <a:path w="6336" h="1048">
                <a:moveTo>
                  <a:pt x="1096" y="112"/>
                </a:moveTo>
                <a:lnTo>
                  <a:pt x="1096" y="156"/>
                </a:lnTo>
                <a:lnTo>
                  <a:pt x="6336" y="156"/>
                </a:lnTo>
                <a:lnTo>
                  <a:pt x="6336" y="886"/>
                </a:lnTo>
                <a:lnTo>
                  <a:pt x="1096" y="886"/>
                </a:lnTo>
                <a:lnTo>
                  <a:pt x="1096" y="939"/>
                </a:lnTo>
                <a:lnTo>
                  <a:pt x="1096" y="939"/>
                </a:lnTo>
                <a:lnTo>
                  <a:pt x="1096" y="957"/>
                </a:lnTo>
                <a:lnTo>
                  <a:pt x="1094" y="972"/>
                </a:lnTo>
                <a:lnTo>
                  <a:pt x="1091" y="987"/>
                </a:lnTo>
                <a:lnTo>
                  <a:pt x="1085" y="1000"/>
                </a:lnTo>
                <a:lnTo>
                  <a:pt x="1079" y="1012"/>
                </a:lnTo>
                <a:lnTo>
                  <a:pt x="1072" y="1021"/>
                </a:lnTo>
                <a:lnTo>
                  <a:pt x="1062" y="1029"/>
                </a:lnTo>
                <a:lnTo>
                  <a:pt x="1053" y="1037"/>
                </a:lnTo>
                <a:lnTo>
                  <a:pt x="1043" y="1042"/>
                </a:lnTo>
                <a:lnTo>
                  <a:pt x="1032" y="1046"/>
                </a:lnTo>
                <a:lnTo>
                  <a:pt x="1018" y="1048"/>
                </a:lnTo>
                <a:lnTo>
                  <a:pt x="1005" y="1048"/>
                </a:lnTo>
                <a:lnTo>
                  <a:pt x="991" y="1048"/>
                </a:lnTo>
                <a:lnTo>
                  <a:pt x="976" y="1046"/>
                </a:lnTo>
                <a:lnTo>
                  <a:pt x="961" y="1042"/>
                </a:lnTo>
                <a:lnTo>
                  <a:pt x="944" y="1037"/>
                </a:lnTo>
                <a:lnTo>
                  <a:pt x="65" y="596"/>
                </a:lnTo>
                <a:lnTo>
                  <a:pt x="65" y="596"/>
                </a:lnTo>
                <a:lnTo>
                  <a:pt x="50" y="587"/>
                </a:lnTo>
                <a:lnTo>
                  <a:pt x="36" y="579"/>
                </a:lnTo>
                <a:lnTo>
                  <a:pt x="27" y="570"/>
                </a:lnTo>
                <a:lnTo>
                  <a:pt x="17" y="560"/>
                </a:lnTo>
                <a:lnTo>
                  <a:pt x="10" y="551"/>
                </a:lnTo>
                <a:lnTo>
                  <a:pt x="4" y="541"/>
                </a:lnTo>
                <a:lnTo>
                  <a:pt x="2" y="531"/>
                </a:lnTo>
                <a:lnTo>
                  <a:pt x="0" y="520"/>
                </a:lnTo>
                <a:lnTo>
                  <a:pt x="2" y="510"/>
                </a:lnTo>
                <a:lnTo>
                  <a:pt x="4" y="501"/>
                </a:lnTo>
                <a:lnTo>
                  <a:pt x="10" y="491"/>
                </a:lnTo>
                <a:lnTo>
                  <a:pt x="17" y="480"/>
                </a:lnTo>
                <a:lnTo>
                  <a:pt x="27" y="470"/>
                </a:lnTo>
                <a:lnTo>
                  <a:pt x="36" y="463"/>
                </a:lnTo>
                <a:lnTo>
                  <a:pt x="50" y="453"/>
                </a:lnTo>
                <a:lnTo>
                  <a:pt x="65" y="446"/>
                </a:lnTo>
                <a:lnTo>
                  <a:pt x="944" y="17"/>
                </a:lnTo>
                <a:lnTo>
                  <a:pt x="944" y="17"/>
                </a:lnTo>
                <a:lnTo>
                  <a:pt x="961" y="9"/>
                </a:lnTo>
                <a:lnTo>
                  <a:pt x="976" y="5"/>
                </a:lnTo>
                <a:lnTo>
                  <a:pt x="991" y="1"/>
                </a:lnTo>
                <a:lnTo>
                  <a:pt x="1005" y="0"/>
                </a:lnTo>
                <a:lnTo>
                  <a:pt x="1018" y="0"/>
                </a:lnTo>
                <a:lnTo>
                  <a:pt x="1032" y="3"/>
                </a:lnTo>
                <a:lnTo>
                  <a:pt x="1043" y="7"/>
                </a:lnTo>
                <a:lnTo>
                  <a:pt x="1053" y="13"/>
                </a:lnTo>
                <a:lnTo>
                  <a:pt x="1062" y="20"/>
                </a:lnTo>
                <a:lnTo>
                  <a:pt x="1072" y="28"/>
                </a:lnTo>
                <a:lnTo>
                  <a:pt x="1079" y="40"/>
                </a:lnTo>
                <a:lnTo>
                  <a:pt x="1085" y="51"/>
                </a:lnTo>
                <a:lnTo>
                  <a:pt x="1091" y="64"/>
                </a:lnTo>
                <a:lnTo>
                  <a:pt x="1094" y="80"/>
                </a:lnTo>
                <a:lnTo>
                  <a:pt x="1096" y="95"/>
                </a:lnTo>
                <a:lnTo>
                  <a:pt x="1096" y="112"/>
                </a:lnTo>
                <a:lnTo>
                  <a:pt x="1096" y="112"/>
                </a:lnTo>
                <a:close/>
              </a:path>
            </a:pathLst>
          </a:custGeom>
          <a:solidFill>
            <a:srgbClr val="EE9065"/>
          </a:solidFill>
          <a:ln w="9525">
            <a:noFill/>
          </a:ln>
        </p:spPr>
        <p:txBody>
          <a:bodyPr vert="horz" wrap="square" anchor="t"/>
          <a:p>
            <a:endParaRPr>
              <a:solidFill>
                <a:srgbClr val="000000"/>
              </a:solidFill>
              <a:latin typeface="Impact" panose="020B0806030902050204" charset="0"/>
              <a:ea typeface="微软雅黑" panose="020B0503020204020204" charset="-122"/>
              <a:sym typeface="Impact" panose="020B0806030902050204" charset="0"/>
            </a:endParaRPr>
          </a:p>
        </p:txBody>
      </p:sp>
      <p:sp>
        <p:nvSpPr>
          <p:cNvPr id="27654" name="Freeform 5"/>
          <p:cNvSpPr/>
          <p:nvPr/>
        </p:nvSpPr>
        <p:spPr>
          <a:xfrm rot="16200000">
            <a:off x="5128578" y="3584575"/>
            <a:ext cx="4991100" cy="1541463"/>
          </a:xfrm>
          <a:custGeom>
            <a:avLst/>
            <a:gdLst>
              <a:gd name="txL" fmla="*/ 0 w 6336"/>
              <a:gd name="txT" fmla="*/ 0 h 1048"/>
              <a:gd name="txR" fmla="*/ 6336 w 6336"/>
              <a:gd name="txB" fmla="*/ 1048 h 1048"/>
            </a:gdLst>
            <a:ahLst/>
            <a:cxnLst>
              <a:cxn ang="0">
                <a:pos x="1096" y="112"/>
              </a:cxn>
              <a:cxn ang="0">
                <a:pos x="1096" y="156"/>
              </a:cxn>
              <a:cxn ang="0">
                <a:pos x="6336" y="156"/>
              </a:cxn>
              <a:cxn ang="0">
                <a:pos x="6336" y="886"/>
              </a:cxn>
              <a:cxn ang="0">
                <a:pos x="1096" y="886"/>
              </a:cxn>
              <a:cxn ang="0">
                <a:pos x="1096" y="939"/>
              </a:cxn>
              <a:cxn ang="0">
                <a:pos x="1096" y="939"/>
              </a:cxn>
              <a:cxn ang="0">
                <a:pos x="1096" y="957"/>
              </a:cxn>
              <a:cxn ang="0">
                <a:pos x="1094" y="972"/>
              </a:cxn>
              <a:cxn ang="0">
                <a:pos x="1091" y="987"/>
              </a:cxn>
              <a:cxn ang="0">
                <a:pos x="1085" y="1000"/>
              </a:cxn>
              <a:cxn ang="0">
                <a:pos x="1079" y="1012"/>
              </a:cxn>
              <a:cxn ang="0">
                <a:pos x="1072" y="1021"/>
              </a:cxn>
              <a:cxn ang="0">
                <a:pos x="1062" y="1029"/>
              </a:cxn>
              <a:cxn ang="0">
                <a:pos x="1053" y="1037"/>
              </a:cxn>
              <a:cxn ang="0">
                <a:pos x="1043" y="1042"/>
              </a:cxn>
              <a:cxn ang="0">
                <a:pos x="1032" y="1046"/>
              </a:cxn>
              <a:cxn ang="0">
                <a:pos x="1018" y="1048"/>
              </a:cxn>
              <a:cxn ang="0">
                <a:pos x="1005" y="1048"/>
              </a:cxn>
              <a:cxn ang="0">
                <a:pos x="991" y="1048"/>
              </a:cxn>
              <a:cxn ang="0">
                <a:pos x="976" y="1046"/>
              </a:cxn>
              <a:cxn ang="0">
                <a:pos x="961" y="1042"/>
              </a:cxn>
              <a:cxn ang="0">
                <a:pos x="944" y="1037"/>
              </a:cxn>
              <a:cxn ang="0">
                <a:pos x="65" y="596"/>
              </a:cxn>
              <a:cxn ang="0">
                <a:pos x="65" y="596"/>
              </a:cxn>
              <a:cxn ang="0">
                <a:pos x="50" y="587"/>
              </a:cxn>
              <a:cxn ang="0">
                <a:pos x="36" y="579"/>
              </a:cxn>
              <a:cxn ang="0">
                <a:pos x="27" y="570"/>
              </a:cxn>
              <a:cxn ang="0">
                <a:pos x="17" y="560"/>
              </a:cxn>
              <a:cxn ang="0">
                <a:pos x="10" y="551"/>
              </a:cxn>
              <a:cxn ang="0">
                <a:pos x="4" y="541"/>
              </a:cxn>
              <a:cxn ang="0">
                <a:pos x="2" y="531"/>
              </a:cxn>
              <a:cxn ang="0">
                <a:pos x="0" y="520"/>
              </a:cxn>
              <a:cxn ang="0">
                <a:pos x="2" y="510"/>
              </a:cxn>
              <a:cxn ang="0">
                <a:pos x="4" y="501"/>
              </a:cxn>
              <a:cxn ang="0">
                <a:pos x="10" y="491"/>
              </a:cxn>
              <a:cxn ang="0">
                <a:pos x="17" y="480"/>
              </a:cxn>
              <a:cxn ang="0">
                <a:pos x="27" y="470"/>
              </a:cxn>
              <a:cxn ang="0">
                <a:pos x="36" y="463"/>
              </a:cxn>
              <a:cxn ang="0">
                <a:pos x="50" y="453"/>
              </a:cxn>
              <a:cxn ang="0">
                <a:pos x="65" y="446"/>
              </a:cxn>
              <a:cxn ang="0">
                <a:pos x="944" y="17"/>
              </a:cxn>
              <a:cxn ang="0">
                <a:pos x="944" y="17"/>
              </a:cxn>
              <a:cxn ang="0">
                <a:pos x="961" y="9"/>
              </a:cxn>
              <a:cxn ang="0">
                <a:pos x="976" y="5"/>
              </a:cxn>
              <a:cxn ang="0">
                <a:pos x="991" y="1"/>
              </a:cxn>
              <a:cxn ang="0">
                <a:pos x="1005" y="0"/>
              </a:cxn>
              <a:cxn ang="0">
                <a:pos x="1018" y="0"/>
              </a:cxn>
              <a:cxn ang="0">
                <a:pos x="1032" y="3"/>
              </a:cxn>
              <a:cxn ang="0">
                <a:pos x="1043" y="7"/>
              </a:cxn>
              <a:cxn ang="0">
                <a:pos x="1053" y="13"/>
              </a:cxn>
              <a:cxn ang="0">
                <a:pos x="1062" y="20"/>
              </a:cxn>
              <a:cxn ang="0">
                <a:pos x="1072" y="28"/>
              </a:cxn>
              <a:cxn ang="0">
                <a:pos x="1079" y="40"/>
              </a:cxn>
              <a:cxn ang="0">
                <a:pos x="1085" y="51"/>
              </a:cxn>
              <a:cxn ang="0">
                <a:pos x="1091" y="64"/>
              </a:cxn>
              <a:cxn ang="0">
                <a:pos x="1094" y="80"/>
              </a:cxn>
              <a:cxn ang="0">
                <a:pos x="1096" y="95"/>
              </a:cxn>
              <a:cxn ang="0">
                <a:pos x="1096" y="112"/>
              </a:cxn>
              <a:cxn ang="0">
                <a:pos x="1096" y="112"/>
              </a:cxn>
            </a:cxnLst>
            <a:rect l="txL" t="txT" r="txR" b="txB"/>
            <a:pathLst>
              <a:path w="6336" h="1048">
                <a:moveTo>
                  <a:pt x="1096" y="112"/>
                </a:moveTo>
                <a:lnTo>
                  <a:pt x="1096" y="156"/>
                </a:lnTo>
                <a:lnTo>
                  <a:pt x="6336" y="156"/>
                </a:lnTo>
                <a:lnTo>
                  <a:pt x="6336" y="886"/>
                </a:lnTo>
                <a:lnTo>
                  <a:pt x="1096" y="886"/>
                </a:lnTo>
                <a:lnTo>
                  <a:pt x="1096" y="939"/>
                </a:lnTo>
                <a:lnTo>
                  <a:pt x="1096" y="939"/>
                </a:lnTo>
                <a:lnTo>
                  <a:pt x="1096" y="957"/>
                </a:lnTo>
                <a:lnTo>
                  <a:pt x="1094" y="972"/>
                </a:lnTo>
                <a:lnTo>
                  <a:pt x="1091" y="987"/>
                </a:lnTo>
                <a:lnTo>
                  <a:pt x="1085" y="1000"/>
                </a:lnTo>
                <a:lnTo>
                  <a:pt x="1079" y="1012"/>
                </a:lnTo>
                <a:lnTo>
                  <a:pt x="1072" y="1021"/>
                </a:lnTo>
                <a:lnTo>
                  <a:pt x="1062" y="1029"/>
                </a:lnTo>
                <a:lnTo>
                  <a:pt x="1053" y="1037"/>
                </a:lnTo>
                <a:lnTo>
                  <a:pt x="1043" y="1042"/>
                </a:lnTo>
                <a:lnTo>
                  <a:pt x="1032" y="1046"/>
                </a:lnTo>
                <a:lnTo>
                  <a:pt x="1018" y="1048"/>
                </a:lnTo>
                <a:lnTo>
                  <a:pt x="1005" y="1048"/>
                </a:lnTo>
                <a:lnTo>
                  <a:pt x="991" y="1048"/>
                </a:lnTo>
                <a:lnTo>
                  <a:pt x="976" y="1046"/>
                </a:lnTo>
                <a:lnTo>
                  <a:pt x="961" y="1042"/>
                </a:lnTo>
                <a:lnTo>
                  <a:pt x="944" y="1037"/>
                </a:lnTo>
                <a:lnTo>
                  <a:pt x="65" y="596"/>
                </a:lnTo>
                <a:lnTo>
                  <a:pt x="65" y="596"/>
                </a:lnTo>
                <a:lnTo>
                  <a:pt x="50" y="587"/>
                </a:lnTo>
                <a:lnTo>
                  <a:pt x="36" y="579"/>
                </a:lnTo>
                <a:lnTo>
                  <a:pt x="27" y="570"/>
                </a:lnTo>
                <a:lnTo>
                  <a:pt x="17" y="560"/>
                </a:lnTo>
                <a:lnTo>
                  <a:pt x="10" y="551"/>
                </a:lnTo>
                <a:lnTo>
                  <a:pt x="4" y="541"/>
                </a:lnTo>
                <a:lnTo>
                  <a:pt x="2" y="531"/>
                </a:lnTo>
                <a:lnTo>
                  <a:pt x="0" y="520"/>
                </a:lnTo>
                <a:lnTo>
                  <a:pt x="2" y="510"/>
                </a:lnTo>
                <a:lnTo>
                  <a:pt x="4" y="501"/>
                </a:lnTo>
                <a:lnTo>
                  <a:pt x="10" y="491"/>
                </a:lnTo>
                <a:lnTo>
                  <a:pt x="17" y="480"/>
                </a:lnTo>
                <a:lnTo>
                  <a:pt x="27" y="470"/>
                </a:lnTo>
                <a:lnTo>
                  <a:pt x="36" y="463"/>
                </a:lnTo>
                <a:lnTo>
                  <a:pt x="50" y="453"/>
                </a:lnTo>
                <a:lnTo>
                  <a:pt x="65" y="446"/>
                </a:lnTo>
                <a:lnTo>
                  <a:pt x="944" y="17"/>
                </a:lnTo>
                <a:lnTo>
                  <a:pt x="944" y="17"/>
                </a:lnTo>
                <a:lnTo>
                  <a:pt x="961" y="9"/>
                </a:lnTo>
                <a:lnTo>
                  <a:pt x="976" y="5"/>
                </a:lnTo>
                <a:lnTo>
                  <a:pt x="991" y="1"/>
                </a:lnTo>
                <a:lnTo>
                  <a:pt x="1005" y="0"/>
                </a:lnTo>
                <a:lnTo>
                  <a:pt x="1018" y="0"/>
                </a:lnTo>
                <a:lnTo>
                  <a:pt x="1032" y="3"/>
                </a:lnTo>
                <a:lnTo>
                  <a:pt x="1043" y="7"/>
                </a:lnTo>
                <a:lnTo>
                  <a:pt x="1053" y="13"/>
                </a:lnTo>
                <a:lnTo>
                  <a:pt x="1062" y="20"/>
                </a:lnTo>
                <a:lnTo>
                  <a:pt x="1072" y="28"/>
                </a:lnTo>
                <a:lnTo>
                  <a:pt x="1079" y="40"/>
                </a:lnTo>
                <a:lnTo>
                  <a:pt x="1085" y="51"/>
                </a:lnTo>
                <a:lnTo>
                  <a:pt x="1091" y="64"/>
                </a:lnTo>
                <a:lnTo>
                  <a:pt x="1094" y="80"/>
                </a:lnTo>
                <a:lnTo>
                  <a:pt x="1096" y="95"/>
                </a:lnTo>
                <a:lnTo>
                  <a:pt x="1096" y="112"/>
                </a:lnTo>
                <a:lnTo>
                  <a:pt x="1096" y="112"/>
                </a:lnTo>
                <a:close/>
              </a:path>
            </a:pathLst>
          </a:custGeom>
          <a:solidFill>
            <a:srgbClr val="4BB0D0"/>
          </a:solidFill>
          <a:ln w="9525">
            <a:noFill/>
          </a:ln>
        </p:spPr>
        <p:txBody>
          <a:bodyPr vert="horz" wrap="square" anchor="t"/>
          <a:p>
            <a:endParaRPr>
              <a:solidFill>
                <a:srgbClr val="000000"/>
              </a:solidFill>
              <a:latin typeface="Impact" panose="020B0806030902050204" charset="0"/>
              <a:ea typeface="微软雅黑" panose="020B0503020204020204" charset="-122"/>
              <a:sym typeface="Impact" panose="020B0806030902050204" charset="0"/>
            </a:endParaRPr>
          </a:p>
        </p:txBody>
      </p:sp>
      <p:sp>
        <p:nvSpPr>
          <p:cNvPr id="27655" name="Freeform 5"/>
          <p:cNvSpPr/>
          <p:nvPr/>
        </p:nvSpPr>
        <p:spPr>
          <a:xfrm rot="16200000">
            <a:off x="9013825" y="2598738"/>
            <a:ext cx="3019425" cy="1541462"/>
          </a:xfrm>
          <a:custGeom>
            <a:avLst/>
            <a:gdLst>
              <a:gd name="txL" fmla="*/ 0 w 6336"/>
              <a:gd name="txT" fmla="*/ 0 h 1048"/>
              <a:gd name="txR" fmla="*/ 6336 w 6336"/>
              <a:gd name="txB" fmla="*/ 1048 h 1048"/>
            </a:gdLst>
            <a:ahLst/>
            <a:cxnLst>
              <a:cxn ang="0">
                <a:pos x="1096" y="112"/>
              </a:cxn>
              <a:cxn ang="0">
                <a:pos x="1096" y="156"/>
              </a:cxn>
              <a:cxn ang="0">
                <a:pos x="6336" y="156"/>
              </a:cxn>
              <a:cxn ang="0">
                <a:pos x="6336" y="886"/>
              </a:cxn>
              <a:cxn ang="0">
                <a:pos x="1096" y="886"/>
              </a:cxn>
              <a:cxn ang="0">
                <a:pos x="1096" y="939"/>
              </a:cxn>
              <a:cxn ang="0">
                <a:pos x="1096" y="939"/>
              </a:cxn>
              <a:cxn ang="0">
                <a:pos x="1096" y="957"/>
              </a:cxn>
              <a:cxn ang="0">
                <a:pos x="1094" y="972"/>
              </a:cxn>
              <a:cxn ang="0">
                <a:pos x="1091" y="987"/>
              </a:cxn>
              <a:cxn ang="0">
                <a:pos x="1085" y="1000"/>
              </a:cxn>
              <a:cxn ang="0">
                <a:pos x="1079" y="1012"/>
              </a:cxn>
              <a:cxn ang="0">
                <a:pos x="1072" y="1021"/>
              </a:cxn>
              <a:cxn ang="0">
                <a:pos x="1062" y="1029"/>
              </a:cxn>
              <a:cxn ang="0">
                <a:pos x="1053" y="1037"/>
              </a:cxn>
              <a:cxn ang="0">
                <a:pos x="1043" y="1042"/>
              </a:cxn>
              <a:cxn ang="0">
                <a:pos x="1032" y="1046"/>
              </a:cxn>
              <a:cxn ang="0">
                <a:pos x="1018" y="1048"/>
              </a:cxn>
              <a:cxn ang="0">
                <a:pos x="1005" y="1048"/>
              </a:cxn>
              <a:cxn ang="0">
                <a:pos x="991" y="1048"/>
              </a:cxn>
              <a:cxn ang="0">
                <a:pos x="976" y="1046"/>
              </a:cxn>
              <a:cxn ang="0">
                <a:pos x="961" y="1042"/>
              </a:cxn>
              <a:cxn ang="0">
                <a:pos x="944" y="1037"/>
              </a:cxn>
              <a:cxn ang="0">
                <a:pos x="65" y="596"/>
              </a:cxn>
              <a:cxn ang="0">
                <a:pos x="65" y="596"/>
              </a:cxn>
              <a:cxn ang="0">
                <a:pos x="50" y="587"/>
              </a:cxn>
              <a:cxn ang="0">
                <a:pos x="36" y="579"/>
              </a:cxn>
              <a:cxn ang="0">
                <a:pos x="27" y="570"/>
              </a:cxn>
              <a:cxn ang="0">
                <a:pos x="17" y="560"/>
              </a:cxn>
              <a:cxn ang="0">
                <a:pos x="10" y="551"/>
              </a:cxn>
              <a:cxn ang="0">
                <a:pos x="4" y="541"/>
              </a:cxn>
              <a:cxn ang="0">
                <a:pos x="2" y="531"/>
              </a:cxn>
              <a:cxn ang="0">
                <a:pos x="0" y="520"/>
              </a:cxn>
              <a:cxn ang="0">
                <a:pos x="2" y="510"/>
              </a:cxn>
              <a:cxn ang="0">
                <a:pos x="4" y="501"/>
              </a:cxn>
              <a:cxn ang="0">
                <a:pos x="10" y="491"/>
              </a:cxn>
              <a:cxn ang="0">
                <a:pos x="17" y="480"/>
              </a:cxn>
              <a:cxn ang="0">
                <a:pos x="27" y="470"/>
              </a:cxn>
              <a:cxn ang="0">
                <a:pos x="36" y="463"/>
              </a:cxn>
              <a:cxn ang="0">
                <a:pos x="50" y="453"/>
              </a:cxn>
              <a:cxn ang="0">
                <a:pos x="65" y="446"/>
              </a:cxn>
              <a:cxn ang="0">
                <a:pos x="944" y="17"/>
              </a:cxn>
              <a:cxn ang="0">
                <a:pos x="944" y="17"/>
              </a:cxn>
              <a:cxn ang="0">
                <a:pos x="961" y="9"/>
              </a:cxn>
              <a:cxn ang="0">
                <a:pos x="976" y="5"/>
              </a:cxn>
              <a:cxn ang="0">
                <a:pos x="991" y="1"/>
              </a:cxn>
              <a:cxn ang="0">
                <a:pos x="1005" y="0"/>
              </a:cxn>
              <a:cxn ang="0">
                <a:pos x="1018" y="0"/>
              </a:cxn>
              <a:cxn ang="0">
                <a:pos x="1032" y="3"/>
              </a:cxn>
              <a:cxn ang="0">
                <a:pos x="1043" y="7"/>
              </a:cxn>
              <a:cxn ang="0">
                <a:pos x="1053" y="13"/>
              </a:cxn>
              <a:cxn ang="0">
                <a:pos x="1062" y="20"/>
              </a:cxn>
              <a:cxn ang="0">
                <a:pos x="1072" y="28"/>
              </a:cxn>
              <a:cxn ang="0">
                <a:pos x="1079" y="40"/>
              </a:cxn>
              <a:cxn ang="0">
                <a:pos x="1085" y="51"/>
              </a:cxn>
              <a:cxn ang="0">
                <a:pos x="1091" y="64"/>
              </a:cxn>
              <a:cxn ang="0">
                <a:pos x="1094" y="80"/>
              </a:cxn>
              <a:cxn ang="0">
                <a:pos x="1096" y="95"/>
              </a:cxn>
              <a:cxn ang="0">
                <a:pos x="1096" y="112"/>
              </a:cxn>
              <a:cxn ang="0">
                <a:pos x="1096" y="112"/>
              </a:cxn>
            </a:cxnLst>
            <a:rect l="txL" t="txT" r="txR" b="txB"/>
            <a:pathLst>
              <a:path w="6336" h="1048">
                <a:moveTo>
                  <a:pt x="1096" y="112"/>
                </a:moveTo>
                <a:lnTo>
                  <a:pt x="1096" y="156"/>
                </a:lnTo>
                <a:lnTo>
                  <a:pt x="6336" y="156"/>
                </a:lnTo>
                <a:lnTo>
                  <a:pt x="6336" y="886"/>
                </a:lnTo>
                <a:lnTo>
                  <a:pt x="1096" y="886"/>
                </a:lnTo>
                <a:lnTo>
                  <a:pt x="1096" y="939"/>
                </a:lnTo>
                <a:lnTo>
                  <a:pt x="1096" y="939"/>
                </a:lnTo>
                <a:lnTo>
                  <a:pt x="1096" y="957"/>
                </a:lnTo>
                <a:lnTo>
                  <a:pt x="1094" y="972"/>
                </a:lnTo>
                <a:lnTo>
                  <a:pt x="1091" y="987"/>
                </a:lnTo>
                <a:lnTo>
                  <a:pt x="1085" y="1000"/>
                </a:lnTo>
                <a:lnTo>
                  <a:pt x="1079" y="1012"/>
                </a:lnTo>
                <a:lnTo>
                  <a:pt x="1072" y="1021"/>
                </a:lnTo>
                <a:lnTo>
                  <a:pt x="1062" y="1029"/>
                </a:lnTo>
                <a:lnTo>
                  <a:pt x="1053" y="1037"/>
                </a:lnTo>
                <a:lnTo>
                  <a:pt x="1043" y="1042"/>
                </a:lnTo>
                <a:lnTo>
                  <a:pt x="1032" y="1046"/>
                </a:lnTo>
                <a:lnTo>
                  <a:pt x="1018" y="1048"/>
                </a:lnTo>
                <a:lnTo>
                  <a:pt x="1005" y="1048"/>
                </a:lnTo>
                <a:lnTo>
                  <a:pt x="991" y="1048"/>
                </a:lnTo>
                <a:lnTo>
                  <a:pt x="976" y="1046"/>
                </a:lnTo>
                <a:lnTo>
                  <a:pt x="961" y="1042"/>
                </a:lnTo>
                <a:lnTo>
                  <a:pt x="944" y="1037"/>
                </a:lnTo>
                <a:lnTo>
                  <a:pt x="65" y="596"/>
                </a:lnTo>
                <a:lnTo>
                  <a:pt x="65" y="596"/>
                </a:lnTo>
                <a:lnTo>
                  <a:pt x="50" y="587"/>
                </a:lnTo>
                <a:lnTo>
                  <a:pt x="36" y="579"/>
                </a:lnTo>
                <a:lnTo>
                  <a:pt x="27" y="570"/>
                </a:lnTo>
                <a:lnTo>
                  <a:pt x="17" y="560"/>
                </a:lnTo>
                <a:lnTo>
                  <a:pt x="10" y="551"/>
                </a:lnTo>
                <a:lnTo>
                  <a:pt x="4" y="541"/>
                </a:lnTo>
                <a:lnTo>
                  <a:pt x="2" y="531"/>
                </a:lnTo>
                <a:lnTo>
                  <a:pt x="0" y="520"/>
                </a:lnTo>
                <a:lnTo>
                  <a:pt x="2" y="510"/>
                </a:lnTo>
                <a:lnTo>
                  <a:pt x="4" y="501"/>
                </a:lnTo>
                <a:lnTo>
                  <a:pt x="10" y="491"/>
                </a:lnTo>
                <a:lnTo>
                  <a:pt x="17" y="480"/>
                </a:lnTo>
                <a:lnTo>
                  <a:pt x="27" y="470"/>
                </a:lnTo>
                <a:lnTo>
                  <a:pt x="36" y="463"/>
                </a:lnTo>
                <a:lnTo>
                  <a:pt x="50" y="453"/>
                </a:lnTo>
                <a:lnTo>
                  <a:pt x="65" y="446"/>
                </a:lnTo>
                <a:lnTo>
                  <a:pt x="944" y="17"/>
                </a:lnTo>
                <a:lnTo>
                  <a:pt x="944" y="17"/>
                </a:lnTo>
                <a:lnTo>
                  <a:pt x="961" y="9"/>
                </a:lnTo>
                <a:lnTo>
                  <a:pt x="976" y="5"/>
                </a:lnTo>
                <a:lnTo>
                  <a:pt x="991" y="1"/>
                </a:lnTo>
                <a:lnTo>
                  <a:pt x="1005" y="0"/>
                </a:lnTo>
                <a:lnTo>
                  <a:pt x="1018" y="0"/>
                </a:lnTo>
                <a:lnTo>
                  <a:pt x="1032" y="3"/>
                </a:lnTo>
                <a:lnTo>
                  <a:pt x="1043" y="7"/>
                </a:lnTo>
                <a:lnTo>
                  <a:pt x="1053" y="13"/>
                </a:lnTo>
                <a:lnTo>
                  <a:pt x="1062" y="20"/>
                </a:lnTo>
                <a:lnTo>
                  <a:pt x="1072" y="28"/>
                </a:lnTo>
                <a:lnTo>
                  <a:pt x="1079" y="40"/>
                </a:lnTo>
                <a:lnTo>
                  <a:pt x="1085" y="51"/>
                </a:lnTo>
                <a:lnTo>
                  <a:pt x="1091" y="64"/>
                </a:lnTo>
                <a:lnTo>
                  <a:pt x="1094" y="80"/>
                </a:lnTo>
                <a:lnTo>
                  <a:pt x="1096" y="95"/>
                </a:lnTo>
                <a:lnTo>
                  <a:pt x="1096" y="112"/>
                </a:lnTo>
                <a:lnTo>
                  <a:pt x="1096" y="112"/>
                </a:lnTo>
                <a:close/>
              </a:path>
            </a:pathLst>
          </a:custGeom>
          <a:solidFill>
            <a:srgbClr val="A6BABA"/>
          </a:solidFill>
          <a:ln w="9525">
            <a:noFill/>
          </a:ln>
        </p:spPr>
        <p:txBody>
          <a:bodyPr vert="horz" wrap="square" anchor="t"/>
          <a:p>
            <a:endParaRPr>
              <a:solidFill>
                <a:srgbClr val="000000"/>
              </a:solidFill>
              <a:latin typeface="Impact" panose="020B0806030902050204" charset="0"/>
              <a:ea typeface="微软雅黑" panose="020B0503020204020204" charset="-122"/>
              <a:sym typeface="Impact" panose="020B0806030902050204" charset="0"/>
            </a:endParaRPr>
          </a:p>
        </p:txBody>
      </p:sp>
      <p:pic>
        <p:nvPicPr>
          <p:cNvPr id="27656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" y="1055688"/>
            <a:ext cx="3575050" cy="2697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7" name="文本框 10"/>
          <p:cNvSpPr/>
          <p:nvPr/>
        </p:nvSpPr>
        <p:spPr>
          <a:xfrm>
            <a:off x="947420" y="1320800"/>
            <a:ext cx="925513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4400" dirty="0">
                <a:solidFill>
                  <a:srgbClr val="595959"/>
                </a:solidFill>
                <a:ea typeface="MS Gothic" panose="020B0609070205080204" pitchFamily="1" charset="-128"/>
              </a:rPr>
              <a:t>增</a:t>
            </a:r>
            <a:endParaRPr lang="zh-CN" altLang="en-US" sz="4400" dirty="0">
              <a:solidFill>
                <a:srgbClr val="595959"/>
              </a:solidFill>
              <a:ea typeface="MS Gothic" panose="020B0609070205080204" pitchFamily="1" charset="-128"/>
            </a:endParaRPr>
          </a:p>
        </p:txBody>
      </p:sp>
      <p:sp>
        <p:nvSpPr>
          <p:cNvPr id="27658" name="矩形 11"/>
          <p:cNvSpPr/>
          <p:nvPr/>
        </p:nvSpPr>
        <p:spPr>
          <a:xfrm>
            <a:off x="947420" y="1974533"/>
            <a:ext cx="168275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en-US" altLang="zh-CN" sz="4800" dirty="0">
                <a:solidFill>
                  <a:schemeClr val="tx1"/>
                </a:solidFill>
                <a:latin typeface="Impact" panose="020B0806030902050204" charset="0"/>
                <a:ea typeface="微软雅黑" panose="020B0503020204020204" charset="-122"/>
                <a:sym typeface="Impact" panose="020B0806030902050204" charset="0"/>
              </a:rPr>
              <a:t>insert</a:t>
            </a:r>
            <a:endParaRPr lang="en-US" altLang="zh-CN" sz="4800" dirty="0">
              <a:solidFill>
                <a:schemeClr val="tx1"/>
              </a:solidFill>
              <a:latin typeface="Impact" panose="020B0806030902050204" charset="0"/>
              <a:ea typeface="微软雅黑" panose="020B0503020204020204" charset="-122"/>
              <a:sym typeface="Impact" panose="020B0806030902050204" charset="0"/>
            </a:endParaRPr>
          </a:p>
        </p:txBody>
      </p:sp>
      <p:pic>
        <p:nvPicPr>
          <p:cNvPr id="27659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95" y="1463675"/>
            <a:ext cx="554038" cy="484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60" name="矩形 14"/>
          <p:cNvSpPr/>
          <p:nvPr/>
        </p:nvSpPr>
        <p:spPr>
          <a:xfrm>
            <a:off x="9131300" y="1308100"/>
            <a:ext cx="2551113" cy="17954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27661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6950" y="1055688"/>
            <a:ext cx="3575050" cy="2697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62" name="文本框 16"/>
          <p:cNvSpPr/>
          <p:nvPr/>
        </p:nvSpPr>
        <p:spPr>
          <a:xfrm>
            <a:off x="9482138" y="1347788"/>
            <a:ext cx="925512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4400" dirty="0">
                <a:solidFill>
                  <a:srgbClr val="595959"/>
                </a:solidFill>
                <a:ea typeface="MS Gothic" panose="020B0609070205080204" pitchFamily="1" charset="-128"/>
              </a:rPr>
              <a:t>查</a:t>
            </a:r>
            <a:endParaRPr lang="zh-CN" altLang="en-US" sz="4400" dirty="0">
              <a:solidFill>
                <a:srgbClr val="595959"/>
              </a:solidFill>
              <a:ea typeface="MS Gothic" panose="020B0609070205080204" pitchFamily="1" charset="-128"/>
            </a:endParaRPr>
          </a:p>
        </p:txBody>
      </p:sp>
      <p:sp>
        <p:nvSpPr>
          <p:cNvPr id="27663" name="矩形 17"/>
          <p:cNvSpPr/>
          <p:nvPr/>
        </p:nvSpPr>
        <p:spPr>
          <a:xfrm>
            <a:off x="9545955" y="2011363"/>
            <a:ext cx="1748155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en-US" altLang="zh-CN" sz="4800" dirty="0">
                <a:solidFill>
                  <a:schemeClr val="tx1"/>
                </a:solidFill>
                <a:latin typeface="Impact" panose="020B0806030902050204" charset="0"/>
                <a:ea typeface="微软雅黑" panose="020B0503020204020204" charset="-122"/>
                <a:sym typeface="Impact" panose="020B0806030902050204" charset="0"/>
              </a:rPr>
              <a:t>select</a:t>
            </a:r>
            <a:endParaRPr lang="en-US" altLang="zh-CN" sz="4800" dirty="0">
              <a:solidFill>
                <a:schemeClr val="tx1"/>
              </a:solidFill>
              <a:latin typeface="Impact" panose="020B0806030902050204" charset="0"/>
              <a:ea typeface="微软雅黑" panose="020B0503020204020204" charset="-122"/>
              <a:sym typeface="Impact" panose="020B0806030902050204" charset="0"/>
            </a:endParaRPr>
          </a:p>
        </p:txBody>
      </p:sp>
      <p:pic>
        <p:nvPicPr>
          <p:cNvPr id="27664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900" y="1490663"/>
            <a:ext cx="552450" cy="484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65" name="矩形 19"/>
          <p:cNvSpPr/>
          <p:nvPr/>
        </p:nvSpPr>
        <p:spPr>
          <a:xfrm>
            <a:off x="3406775" y="2349500"/>
            <a:ext cx="2551113" cy="17954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27666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0838" y="2097088"/>
            <a:ext cx="3576637" cy="2697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67" name="文本框 21"/>
          <p:cNvSpPr/>
          <p:nvPr/>
        </p:nvSpPr>
        <p:spPr>
          <a:xfrm>
            <a:off x="3757613" y="2374900"/>
            <a:ext cx="925512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4400" dirty="0">
                <a:solidFill>
                  <a:srgbClr val="595959"/>
                </a:solidFill>
                <a:ea typeface="MS Gothic" panose="020B0609070205080204" pitchFamily="1" charset="-128"/>
              </a:rPr>
              <a:t>删</a:t>
            </a:r>
            <a:endParaRPr lang="zh-CN" altLang="en-US" sz="4400" dirty="0">
              <a:solidFill>
                <a:srgbClr val="595959"/>
              </a:solidFill>
              <a:ea typeface="MS Gothic" panose="020B0609070205080204" pitchFamily="1" charset="-128"/>
            </a:endParaRPr>
          </a:p>
        </p:txBody>
      </p:sp>
      <p:sp>
        <p:nvSpPr>
          <p:cNvPr id="27668" name="矩形 22"/>
          <p:cNvSpPr/>
          <p:nvPr/>
        </p:nvSpPr>
        <p:spPr>
          <a:xfrm>
            <a:off x="3850958" y="3037523"/>
            <a:ext cx="178816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en-US" altLang="zh-CN" sz="4800" dirty="0">
                <a:solidFill>
                  <a:schemeClr val="tx1"/>
                </a:solidFill>
                <a:latin typeface="Impact" panose="020B0806030902050204" charset="0"/>
                <a:ea typeface="微软雅黑" panose="020B0503020204020204" charset="-122"/>
                <a:sym typeface="Impact" panose="020B0806030902050204" charset="0"/>
              </a:rPr>
              <a:t>delete</a:t>
            </a:r>
            <a:endParaRPr lang="en-US" altLang="zh-CN" sz="4800" dirty="0">
              <a:solidFill>
                <a:schemeClr val="tx1"/>
              </a:solidFill>
              <a:latin typeface="Impact" panose="020B0806030902050204" charset="0"/>
              <a:ea typeface="微软雅黑" panose="020B0503020204020204" charset="-122"/>
              <a:sym typeface="Impact" panose="020B0806030902050204" charset="0"/>
            </a:endParaRPr>
          </a:p>
        </p:txBody>
      </p:sp>
      <p:pic>
        <p:nvPicPr>
          <p:cNvPr id="27669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813" y="2428875"/>
            <a:ext cx="573087" cy="573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70" name="矩形 24"/>
          <p:cNvSpPr/>
          <p:nvPr/>
        </p:nvSpPr>
        <p:spPr>
          <a:xfrm>
            <a:off x="6315075" y="3189288"/>
            <a:ext cx="2549525" cy="17954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27671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9138" y="2936875"/>
            <a:ext cx="3575050" cy="2695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72" name="文本框 26"/>
          <p:cNvSpPr/>
          <p:nvPr/>
        </p:nvSpPr>
        <p:spPr>
          <a:xfrm>
            <a:off x="6654165" y="3252788"/>
            <a:ext cx="92710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4400" dirty="0">
                <a:solidFill>
                  <a:srgbClr val="595959"/>
                </a:solidFill>
                <a:ea typeface="MS Gothic" panose="020B0609070205080204" pitchFamily="1" charset="-128"/>
              </a:rPr>
              <a:t>改</a:t>
            </a:r>
            <a:endParaRPr lang="zh-CN" altLang="en-US" sz="4400" dirty="0">
              <a:solidFill>
                <a:srgbClr val="595959"/>
              </a:solidFill>
              <a:ea typeface="MS Gothic" panose="020B0609070205080204" pitchFamily="1" charset="-128"/>
            </a:endParaRPr>
          </a:p>
        </p:txBody>
      </p:sp>
      <p:sp>
        <p:nvSpPr>
          <p:cNvPr id="27673" name="矩形 27"/>
          <p:cNvSpPr/>
          <p:nvPr/>
        </p:nvSpPr>
        <p:spPr>
          <a:xfrm>
            <a:off x="6853238" y="3879850"/>
            <a:ext cx="1939925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en-US" altLang="zh-CN" sz="4800" dirty="0">
                <a:solidFill>
                  <a:schemeClr val="tx1"/>
                </a:solidFill>
                <a:latin typeface="Impact" panose="020B0806030902050204" charset="0"/>
                <a:ea typeface="微软雅黑" panose="020B0503020204020204" charset="-122"/>
                <a:sym typeface="Impact" panose="020B0806030902050204" charset="0"/>
              </a:rPr>
              <a:t>update</a:t>
            </a:r>
            <a:endParaRPr lang="en-US" altLang="zh-CN" sz="4800" dirty="0">
              <a:solidFill>
                <a:schemeClr val="tx1"/>
              </a:solidFill>
              <a:latin typeface="Impact" panose="020B0806030902050204" charset="0"/>
              <a:ea typeface="微软雅黑" panose="020B0503020204020204" charset="-122"/>
              <a:sym typeface="Impact" panose="020B0806030902050204" charset="0"/>
            </a:endParaRPr>
          </a:p>
        </p:txBody>
      </p:sp>
      <p:pic>
        <p:nvPicPr>
          <p:cNvPr id="27674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0178" y="3303588"/>
            <a:ext cx="431800" cy="5762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2765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276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20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2766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000" fill="hold"/>
                                        <p:tgtEl>
                                          <p:spTgt spid="276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2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20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20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20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20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2000" fill="hold"/>
                                        <p:tgtEl>
                                          <p:spTgt spid="276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2000" fill="hold"/>
                                        <p:tgtEl>
                                          <p:spTgt spid="276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2000" fill="hold"/>
                                        <p:tgtEl>
                                          <p:spTgt spid="276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2000" fill="hold"/>
                                        <p:tgtEl>
                                          <p:spTgt spid="276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" grpId="0"/>
      <p:bldP spid="27658" grpId="0"/>
      <p:bldP spid="27650" grpId="0" animBg="1"/>
      <p:bldP spid="27657" grpId="1"/>
      <p:bldP spid="27658" grpId="1"/>
      <p:bldP spid="27667" grpId="0"/>
      <p:bldP spid="27668" grpId="0"/>
      <p:bldP spid="27653" grpId="0" animBg="1"/>
      <p:bldP spid="27667" grpId="1"/>
      <p:bldP spid="27668" grpId="1"/>
      <p:bldP spid="27654" grpId="0" animBg="1"/>
      <p:bldP spid="27672" grpId="0"/>
      <p:bldP spid="27673" grpId="0"/>
      <p:bldP spid="27672" grpId="1"/>
      <p:bldP spid="27673" grpId="1"/>
      <p:bldP spid="27662" grpId="0"/>
      <p:bldP spid="27655" grpId="0" animBg="1"/>
      <p:bldP spid="27663" grpId="0"/>
      <p:bldP spid="27662" grpId="1"/>
      <p:bldP spid="2766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矩形 16"/>
          <p:cNvSpPr/>
          <p:nvPr/>
        </p:nvSpPr>
        <p:spPr>
          <a:xfrm>
            <a:off x="-547687" y="1778000"/>
            <a:ext cx="3786187" cy="37703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3900" dirty="0">
                <a:solidFill>
                  <a:srgbClr val="21A3D0"/>
                </a:solidFill>
                <a:latin typeface="Impact" panose="020B0806030902050204" charset="0"/>
                <a:ea typeface="方正正大黑简体" panose="02000000000000000000" pitchFamily="2" charset="-122"/>
                <a:sym typeface="Impact" panose="020B0806030902050204" charset="0"/>
              </a:rPr>
              <a:t>“</a:t>
            </a:r>
            <a:r>
              <a:rPr lang="zh-CN" altLang="en-US" sz="23900" dirty="0">
                <a:solidFill>
                  <a:srgbClr val="009CFF"/>
                </a:solidFill>
                <a:latin typeface="Impact" panose="020B0806030902050204" charset="0"/>
                <a:ea typeface="方正正大黑简体" panose="02000000000000000000" pitchFamily="2" charset="-122"/>
                <a:sym typeface="Impact" panose="020B0806030902050204" charset="0"/>
              </a:rPr>
              <a:t> </a:t>
            </a:r>
            <a:endParaRPr lang="zh-CN" altLang="en-US" sz="23900" dirty="0">
              <a:solidFill>
                <a:srgbClr val="009CFF"/>
              </a:solidFill>
              <a:latin typeface="Impact" panose="020B0806030902050204" charset="0"/>
              <a:ea typeface="方正正大黑简体" panose="02000000000000000000" pitchFamily="2" charset="-122"/>
              <a:sym typeface="Impact" panose="020B0806030902050204" charset="0"/>
            </a:endParaRPr>
          </a:p>
        </p:txBody>
      </p:sp>
      <p:sp>
        <p:nvSpPr>
          <p:cNvPr id="15363" name="矩形 17"/>
          <p:cNvSpPr/>
          <p:nvPr/>
        </p:nvSpPr>
        <p:spPr>
          <a:xfrm>
            <a:off x="9455150" y="3154363"/>
            <a:ext cx="2736850" cy="31543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9900" dirty="0">
                <a:solidFill>
                  <a:srgbClr val="21A3D0"/>
                </a:solidFill>
                <a:latin typeface="Impact" panose="020B0806030902050204" charset="0"/>
                <a:ea typeface="方正正大黑简体" panose="02000000000000000000" pitchFamily="2" charset="-122"/>
                <a:sym typeface="Impact" panose="020B0806030902050204" charset="0"/>
              </a:rPr>
              <a:t>”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15364" name="组合 18"/>
          <p:cNvGrpSpPr/>
          <p:nvPr/>
        </p:nvGrpSpPr>
        <p:grpSpPr>
          <a:xfrm>
            <a:off x="4577715" y="2548255"/>
            <a:ext cx="3537585" cy="1547004"/>
            <a:chOff x="0" y="-6949"/>
            <a:chExt cx="2514497" cy="1434233"/>
          </a:xfrm>
        </p:grpSpPr>
        <p:sp>
          <p:nvSpPr>
            <p:cNvPr id="15365" name="文本框 19"/>
            <p:cNvSpPr/>
            <p:nvPr/>
          </p:nvSpPr>
          <p:spPr>
            <a:xfrm>
              <a:off x="0" y="-6949"/>
              <a:ext cx="2514497" cy="4409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2500" dirty="0">
                  <a:solidFill>
                    <a:srgbClr val="2B2E30"/>
                  </a:solidFill>
                  <a:latin typeface="造字工房悦黑体验版常规体" pitchFamily="2" charset="-122"/>
                  <a:ea typeface="造字工房悦黑体验版常规体" pitchFamily="2" charset="-122"/>
                  <a:sym typeface="造字工房悦黑体验版常规体" pitchFamily="2" charset="-122"/>
                </a:rPr>
                <a:t>AND</a:t>
              </a:r>
              <a:endParaRPr lang="en-US" altLang="zh-CN" sz="2500" dirty="0">
                <a:solidFill>
                  <a:srgbClr val="2B2E30"/>
                </a:solidFill>
                <a:latin typeface="造字工房悦黑体验版常规体" pitchFamily="2" charset="-122"/>
                <a:ea typeface="造字工房悦黑体验版常规体" pitchFamily="2" charset="-122"/>
                <a:sym typeface="造字工房悦黑体验版常规体" pitchFamily="2" charset="-122"/>
              </a:endParaRPr>
            </a:p>
          </p:txBody>
        </p:sp>
        <p:sp>
          <p:nvSpPr>
            <p:cNvPr id="15366" name="文本框 20"/>
            <p:cNvSpPr/>
            <p:nvPr/>
          </p:nvSpPr>
          <p:spPr>
            <a:xfrm>
              <a:off x="0" y="313741"/>
              <a:ext cx="2514497" cy="4409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2500" dirty="0">
                  <a:solidFill>
                    <a:srgbClr val="2B2E30"/>
                  </a:solidFill>
                  <a:latin typeface="造字工房悦黑体验版常规体" pitchFamily="2" charset="-122"/>
                  <a:ea typeface="造字工房悦黑体验版常规体" pitchFamily="2" charset="-122"/>
                  <a:sym typeface="造字工房悦黑体验版常规体" pitchFamily="2" charset="-122"/>
                </a:rPr>
                <a:t>OR</a:t>
              </a:r>
              <a:endParaRPr lang="en-US" altLang="zh-CN" sz="2500" dirty="0">
                <a:solidFill>
                  <a:srgbClr val="2B2E30"/>
                </a:solidFill>
                <a:latin typeface="造字工房悦黑体验版常规体" pitchFamily="2" charset="-122"/>
                <a:ea typeface="造字工房悦黑体验版常规体" pitchFamily="2" charset="-122"/>
                <a:sym typeface="造字工房悦黑体验版常规体" pitchFamily="2" charset="-122"/>
              </a:endParaRPr>
            </a:p>
          </p:txBody>
        </p:sp>
        <p:sp>
          <p:nvSpPr>
            <p:cNvPr id="15367" name="文本框 21"/>
            <p:cNvSpPr/>
            <p:nvPr/>
          </p:nvSpPr>
          <p:spPr>
            <a:xfrm>
              <a:off x="0" y="662895"/>
              <a:ext cx="2514497" cy="4409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2500" dirty="0">
                  <a:solidFill>
                    <a:srgbClr val="2B2E30"/>
                  </a:solidFill>
                  <a:latin typeface="造字工房悦黑体验版常规体" pitchFamily="2" charset="-122"/>
                  <a:ea typeface="造字工房悦黑体验版常规体" pitchFamily="2" charset="-122"/>
                  <a:sym typeface="造字工房悦黑体验版常规体" pitchFamily="2" charset="-122"/>
                </a:rPr>
                <a:t>= !=</a:t>
              </a:r>
              <a:endParaRPr lang="en-US" altLang="zh-CN" sz="2500" dirty="0">
                <a:solidFill>
                  <a:srgbClr val="2B2E30"/>
                </a:solidFill>
                <a:latin typeface="造字工房悦黑体验版常规体" pitchFamily="2" charset="-122"/>
                <a:ea typeface="造字工房悦黑体验版常规体" pitchFamily="2" charset="-122"/>
                <a:sym typeface="造字工房悦黑体验版常规体" pitchFamily="2" charset="-122"/>
              </a:endParaRPr>
            </a:p>
          </p:txBody>
        </p:sp>
        <p:sp>
          <p:nvSpPr>
            <p:cNvPr id="15368" name="文本框 22"/>
            <p:cNvSpPr/>
            <p:nvPr/>
          </p:nvSpPr>
          <p:spPr>
            <a:xfrm>
              <a:off x="0" y="986340"/>
              <a:ext cx="2514497" cy="4409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2500" dirty="0">
                  <a:solidFill>
                    <a:srgbClr val="2B2E30"/>
                  </a:solidFill>
                  <a:latin typeface="造字工房悦黑体验版常规体" pitchFamily="2" charset="-122"/>
                  <a:ea typeface="造字工房悦黑体验版常规体" pitchFamily="2" charset="-122"/>
                  <a:sym typeface="造字工房悦黑体验版常规体" pitchFamily="2" charset="-122"/>
                </a:rPr>
                <a:t>&gt; &lt; </a:t>
              </a:r>
              <a:r>
                <a:rPr lang="zh-CN" altLang="en-US" sz="2500" dirty="0">
                  <a:solidFill>
                    <a:srgbClr val="2B2E30"/>
                  </a:solidFill>
                  <a:latin typeface="造字工房悦黑体验版常规体" pitchFamily="2" charset="-122"/>
                  <a:ea typeface="造字工房悦黑体验版常规体" pitchFamily="2" charset="-122"/>
                  <a:sym typeface="造字工房悦黑体验版常规体" pitchFamily="2" charset="-122"/>
                </a:rPr>
                <a:t>等等</a:t>
              </a:r>
              <a:endParaRPr lang="zh-CN" altLang="en-US" sz="2500" dirty="0">
                <a:solidFill>
                  <a:srgbClr val="2B2E30"/>
                </a:solidFill>
                <a:latin typeface="造字工房悦黑体验版常规体" pitchFamily="2" charset="-122"/>
                <a:ea typeface="造字工房悦黑体验版常规体" pitchFamily="2" charset="-122"/>
                <a:sym typeface="造字工房悦黑体验版常规体" pitchFamily="2" charset="-122"/>
              </a:endParaRPr>
            </a:p>
          </p:txBody>
        </p:sp>
      </p:grpSp>
      <p:sp>
        <p:nvSpPr>
          <p:cNvPr id="15379" name="矩形 33"/>
          <p:cNvSpPr/>
          <p:nvPr/>
        </p:nvSpPr>
        <p:spPr>
          <a:xfrm>
            <a:off x="0" y="260350"/>
            <a:ext cx="1271588" cy="431800"/>
          </a:xfrm>
          <a:prstGeom prst="rect">
            <a:avLst/>
          </a:prstGeom>
          <a:solidFill>
            <a:srgbClr val="21A3D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15380" name="矩形 34"/>
          <p:cNvSpPr/>
          <p:nvPr/>
        </p:nvSpPr>
        <p:spPr>
          <a:xfrm>
            <a:off x="1343025" y="260350"/>
            <a:ext cx="73025" cy="431800"/>
          </a:xfrm>
          <a:prstGeom prst="rect">
            <a:avLst/>
          </a:prstGeom>
          <a:solidFill>
            <a:srgbClr val="21A3D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15381" name="矩形 35"/>
          <p:cNvSpPr/>
          <p:nvPr/>
        </p:nvSpPr>
        <p:spPr>
          <a:xfrm>
            <a:off x="1481138" y="463550"/>
            <a:ext cx="63500" cy="225425"/>
          </a:xfrm>
          <a:prstGeom prst="rect">
            <a:avLst/>
          </a:prstGeom>
          <a:solidFill>
            <a:srgbClr val="21A3D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15382" name="文本框 36"/>
          <p:cNvSpPr/>
          <p:nvPr/>
        </p:nvSpPr>
        <p:spPr>
          <a:xfrm>
            <a:off x="1544638" y="304800"/>
            <a:ext cx="27511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造字工房悦黑体验版常规体" pitchFamily="2" charset="-122"/>
                <a:ea typeface="造字工房悦黑体验版常规体" pitchFamily="2" charset="-122"/>
                <a:sym typeface="造字工房悦黑体验版常规体" pitchFamily="2" charset="-122"/>
              </a:rPr>
              <a:t>条件</a:t>
            </a:r>
            <a:endParaRPr lang="zh-CN" altLang="en-US" sz="2400" b="1" dirty="0">
              <a:solidFill>
                <a:srgbClr val="000000"/>
              </a:solidFill>
              <a:latin typeface="造字工房悦黑体验版常规体" pitchFamily="2" charset="-122"/>
              <a:ea typeface="造字工房悦黑体验版常规体" pitchFamily="2" charset="-122"/>
              <a:sym typeface="造字工房悦黑体验版常规体" pitchFamily="2" charset="-122"/>
            </a:endParaRPr>
          </a:p>
        </p:txBody>
      </p:sp>
      <p:sp>
        <p:nvSpPr>
          <p:cNvPr id="15383" name="直接连接符 37"/>
          <p:cNvSpPr/>
          <p:nvPr/>
        </p:nvSpPr>
        <p:spPr>
          <a:xfrm flipV="1">
            <a:off x="1990725" y="5445125"/>
            <a:ext cx="8281988" cy="1588"/>
          </a:xfrm>
          <a:prstGeom prst="line">
            <a:avLst/>
          </a:prstGeom>
          <a:ln w="19050" cap="flat" cmpd="sng">
            <a:solidFill>
              <a:srgbClr val="21A3D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146" name="椭圆 13"/>
          <p:cNvSpPr/>
          <p:nvPr/>
        </p:nvSpPr>
        <p:spPr>
          <a:xfrm>
            <a:off x="2922588" y="255588"/>
            <a:ext cx="6346825" cy="6346825"/>
          </a:xfrm>
          <a:prstGeom prst="ellipse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7" name="椭圆 12"/>
          <p:cNvSpPr/>
          <p:nvPr/>
        </p:nvSpPr>
        <p:spPr>
          <a:xfrm>
            <a:off x="3327400" y="660400"/>
            <a:ext cx="5537200" cy="5537200"/>
          </a:xfrm>
          <a:prstGeom prst="ellipse">
            <a:avLst/>
          </a:prstGeom>
          <a:solidFill>
            <a:srgbClr val="D8D8D8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51" name="椭圆 3"/>
          <p:cNvSpPr/>
          <p:nvPr/>
        </p:nvSpPr>
        <p:spPr>
          <a:xfrm>
            <a:off x="3576003" y="909003"/>
            <a:ext cx="5039995" cy="5039995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6152" name="组合 6151"/>
          <p:cNvGrpSpPr/>
          <p:nvPr/>
        </p:nvGrpSpPr>
        <p:grpSpPr>
          <a:xfrm rot="560658">
            <a:off x="6767513" y="1988185"/>
            <a:ext cx="1006475" cy="2946400"/>
            <a:chOff x="0" y="0"/>
            <a:chExt cx="1337480" cy="4421874"/>
          </a:xfrm>
        </p:grpSpPr>
        <p:sp>
          <p:nvSpPr>
            <p:cNvPr id="6153" name="梯形 4"/>
            <p:cNvSpPr/>
            <p:nvPr/>
          </p:nvSpPr>
          <p:spPr>
            <a:xfrm rot="-10800000" flipV="1">
              <a:off x="0" y="0"/>
              <a:ext cx="1337480" cy="3330054"/>
            </a:xfrm>
            <a:custGeom>
              <a:avLst/>
              <a:gdLst>
                <a:gd name="txL" fmla="*/ 4500 w 21600"/>
                <a:gd name="txT" fmla="*/ 4500 h 21600"/>
                <a:gd name="txR" fmla="*/ 17100 w 21600"/>
                <a:gd name="txB" fmla="*/ 17100 h 21600"/>
              </a:gdLst>
              <a:ahLst/>
              <a:cxnLst>
                <a:cxn ang="0">
                  <a:pos x="18900" y="10800"/>
                </a:cxn>
                <a:cxn ang="90">
                  <a:pos x="10800" y="21600"/>
                </a:cxn>
                <a:cxn ang="180">
                  <a:pos x="2700" y="10800"/>
                </a:cxn>
                <a:cxn ang="270">
                  <a:pos x="1080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6154" name="椭圆 5"/>
            <p:cNvSpPr/>
            <p:nvPr/>
          </p:nvSpPr>
          <p:spPr>
            <a:xfrm>
              <a:off x="191068" y="3466530"/>
              <a:ext cx="955344" cy="955344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p>
              <a:pPr algn="ctr"/>
              <a:endPara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6155" name="矩形 7"/>
          <p:cNvSpPr/>
          <p:nvPr/>
        </p:nvSpPr>
        <p:spPr>
          <a:xfrm rot="20994439">
            <a:off x="4192905" y="1971675"/>
            <a:ext cx="3199765" cy="2646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6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增</a:t>
            </a:r>
            <a:endParaRPr lang="zh-CN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61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3"/>
          <p:cNvSpPr/>
          <p:nvPr/>
        </p:nvSpPr>
        <p:spPr>
          <a:xfrm>
            <a:off x="795338" y="219075"/>
            <a:ext cx="122110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insert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操作</a:t>
            </a:r>
            <a:endParaRPr lang="zh-CN" altLang="en-US" sz="4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任意多边形 4"/>
          <p:cNvSpPr/>
          <p:nvPr/>
        </p:nvSpPr>
        <p:spPr>
          <a:xfrm>
            <a:off x="-322262" y="279400"/>
            <a:ext cx="1185862" cy="587375"/>
          </a:xfrm>
          <a:custGeom>
            <a:avLst/>
            <a:gdLst>
              <a:gd name="txL" fmla="*/ 0 w 1187356"/>
              <a:gd name="txT" fmla="*/ 0 h 586855"/>
              <a:gd name="txR" fmla="*/ 1187356 w 1187356"/>
              <a:gd name="txB" fmla="*/ 586855 h 586855"/>
            </a:gdLst>
            <a:ahLst/>
            <a:cxnLst>
              <a:cxn ang="0">
                <a:pos x="0" y="0"/>
              </a:cxn>
              <a:cxn ang="0">
                <a:pos x="976408" y="0"/>
              </a:cxn>
              <a:cxn ang="0">
                <a:pos x="976408" y="8297"/>
              </a:cxn>
              <a:cxn ang="0">
                <a:pos x="1020648" y="23060"/>
              </a:cxn>
              <a:cxn ang="0">
                <a:pos x="1187356" y="293428"/>
              </a:cxn>
              <a:cxn ang="0">
                <a:pos x="1020648" y="563796"/>
              </a:cxn>
              <a:cxn ang="0">
                <a:pos x="976408" y="578559"/>
              </a:cxn>
              <a:cxn ang="0">
                <a:pos x="976408" y="586854"/>
              </a:cxn>
              <a:cxn ang="0">
                <a:pos x="914410" y="586854"/>
              </a:cxn>
              <a:cxn ang="0">
                <a:pos x="914401" y="586855"/>
              </a:cxn>
              <a:cxn ang="0">
                <a:pos x="914392" y="586854"/>
              </a:cxn>
              <a:cxn ang="0">
                <a:pos x="0" y="586854"/>
              </a:cxn>
            </a:cxnLst>
            <a:rect l="txL" t="txT" r="txR" b="txB"/>
            <a:pathLst>
              <a:path w="1187356" h="586855">
                <a:moveTo>
                  <a:pt x="0" y="0"/>
                </a:moveTo>
                <a:lnTo>
                  <a:pt x="976408" y="0"/>
                </a:lnTo>
                <a:lnTo>
                  <a:pt x="976408" y="8297"/>
                </a:lnTo>
                <a:lnTo>
                  <a:pt x="1020648" y="23060"/>
                </a:lnTo>
                <a:cubicBezTo>
                  <a:pt x="1118615" y="67605"/>
                  <a:pt x="1187356" y="171887"/>
                  <a:pt x="1187356" y="293428"/>
                </a:cubicBezTo>
                <a:cubicBezTo>
                  <a:pt x="1187356" y="414969"/>
                  <a:pt x="1118615" y="519251"/>
                  <a:pt x="1020648" y="563796"/>
                </a:cubicBezTo>
                <a:lnTo>
                  <a:pt x="976408" y="578559"/>
                </a:lnTo>
                <a:lnTo>
                  <a:pt x="976408" y="586854"/>
                </a:lnTo>
                <a:lnTo>
                  <a:pt x="914410" y="586854"/>
                </a:lnTo>
                <a:lnTo>
                  <a:pt x="914401" y="586855"/>
                </a:lnTo>
                <a:lnTo>
                  <a:pt x="914392" y="586854"/>
                </a:lnTo>
                <a:lnTo>
                  <a:pt x="0" y="586854"/>
                </a:lnTo>
                <a:close/>
              </a:path>
            </a:pathLst>
          </a:custGeom>
          <a:solidFill>
            <a:srgbClr val="0089F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直接连接符 15"/>
          <p:cNvSpPr/>
          <p:nvPr/>
        </p:nvSpPr>
        <p:spPr>
          <a:xfrm>
            <a:off x="8637588" y="3524250"/>
            <a:ext cx="32766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" name="矩形 3"/>
          <p:cNvSpPr/>
          <p:nvPr/>
        </p:nvSpPr>
        <p:spPr>
          <a:xfrm>
            <a:off x="12700" y="1344930"/>
            <a:ext cx="12166600" cy="55238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682625" y="2787015"/>
            <a:ext cx="10706100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sz="2500">
                <a:sym typeface="+mn-ea"/>
              </a:rPr>
              <a:t>insert into 表 (列名,列名...) values (值,值,值...)</a:t>
            </a:r>
            <a:endParaRPr sz="2500">
              <a:sym typeface="+mn-ea"/>
            </a:endParaRPr>
          </a:p>
          <a:p>
            <a:pPr algn="l"/>
            <a:endParaRPr sz="2500">
              <a:sym typeface="+mn-ea"/>
            </a:endParaRPr>
          </a:p>
          <a:p>
            <a:pPr algn="l"/>
            <a:r>
              <a:rPr sz="2500">
                <a:sym typeface="+mn-ea"/>
              </a:rPr>
              <a:t>insert into 表 (列名,列名...) values (值,值,值...),(值,值,值...)</a:t>
            </a:r>
            <a:endParaRPr sz="2500">
              <a:sym typeface="+mn-ea"/>
            </a:endParaRPr>
          </a:p>
          <a:p>
            <a:pPr algn="l"/>
            <a:endParaRPr sz="2500">
              <a:sym typeface="+mn-ea"/>
            </a:endParaRPr>
          </a:p>
          <a:p>
            <a:pPr algn="l"/>
            <a:r>
              <a:rPr sz="2500">
                <a:sym typeface="+mn-ea"/>
              </a:rPr>
              <a:t>insert into 表 (列名,列名...) select 列名,列名... from 表</a:t>
            </a:r>
            <a:endParaRPr sz="2500">
              <a:sym typeface="+mn-ea"/>
            </a:endParaRPr>
          </a:p>
          <a:p>
            <a:pPr algn="l"/>
            <a:endParaRPr lang="en-US" altLang="zh-CN" sz="25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3689</Words>
  <Application>WPS 演示</Application>
  <PresentationFormat>宽屏</PresentationFormat>
  <Paragraphs>234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Calibri Light</vt:lpstr>
      <vt:lpstr>Calibri</vt:lpstr>
      <vt:lpstr>微软雅黑</vt:lpstr>
      <vt:lpstr>Impact</vt:lpstr>
      <vt:lpstr>华康俪金黑W8</vt:lpstr>
      <vt:lpstr>MS Gothic</vt:lpstr>
      <vt:lpstr>方正正大黑简体</vt:lpstr>
      <vt:lpstr>造字工房悦黑体验版常规体</vt:lpstr>
      <vt:lpstr>Arial Unicode MS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真正的技术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xiaoba ba</dc:creator>
  <cp:lastModifiedBy>one step a time</cp:lastModifiedBy>
  <cp:revision>838</cp:revision>
  <dcterms:created xsi:type="dcterms:W3CDTF">2013-03-26T06:46:00Z</dcterms:created>
  <dcterms:modified xsi:type="dcterms:W3CDTF">2019-04-01T06:47:40Z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