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906">
          <p15:clr>
            <a:srgbClr val="9AA0A6"/>
          </p15:clr>
        </p15:guide>
        <p15:guide id="4" orient="horz" pos="19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06"/>
        <p:guide pos="19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1/14] </a:t>
            </a:r>
            <a:r>
              <a:rPr lang="en"/>
              <a:t>Team name, Senior Project CSULB Computer Engineering Spring 2020 announced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[2/14] Names clearly stated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70fd02a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70fd02a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Live 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(3. References)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ea5d583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ea5d583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[9/14] Expected behavior explained clearly (20)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[10/14] Demonstration follows what was explained and performs as expected (50)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[11/14] Did the team display an aptitude of Computer engineering skill? (20)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[12/14] Was unique creation clearly presented? (20)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edd40a6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edd40a6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[13/14] References provided on what was not unique work? (10)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02f4e67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02f4e67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[14/14] Clear, well organized, understandable presentation that was well adapted to on presentation (10)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70fd02a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70fd02a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Roles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2f4e67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02f4e67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[3/14] Clear </a:t>
            </a:r>
            <a:r>
              <a:rPr lang="en"/>
              <a:t>concise</a:t>
            </a:r>
            <a:r>
              <a:rPr lang="en"/>
              <a:t> explanation of what the project is (executive summary) (10)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70fd02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70fd02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[4/14] What was the motivation for the project? Why did you choose it? (10)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70fd02a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70fd02a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[5/14] Roles stated. Provide a general overview. After executive summary (10)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70fd02a4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70fd02a4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Hardware Schematic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Web Application UI Flowchart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Database Relational Schema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70fd02a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70fd02a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[6/14] High level block diagram of overall project - provides next level detail below executive summary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[7/14] Each section described in some technical detail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[8/14] External resources credited as appropriate for each section described, summary and links provided (10)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70fd02a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70fd02a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[6/14] </a:t>
            </a:r>
            <a:r>
              <a:rPr lang="en"/>
              <a:t>High level block diagram of overall project - provides next level detail below executive summary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7/14] Each section described in some technical detail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8/14] External resources credited as appropriate for each section described, summary and links provided (10)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70fd02a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70fd02a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[6/14] High level block diagram of overall project - provides next level detail below executive summary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[7/14] Each section described in some technical detail 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[8/14] External resources credited as appropriate for each section described, summary and links provided (10)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jsref/" TargetMode="External"/><Relationship Id="rId10" Type="http://schemas.openxmlformats.org/officeDocument/2006/relationships/hyperlink" Target="https://randomnerdtutorials.com/esp32-esp8266-mysql-database-php/" TargetMode="External"/><Relationship Id="rId13" Type="http://schemas.openxmlformats.org/officeDocument/2006/relationships/hyperlink" Target="https://github.com/ChuckBell/MySQL_Connector_Arduino" TargetMode="External"/><Relationship Id="rId1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rduino.cc/reference/en/" TargetMode="External"/><Relationship Id="rId4" Type="http://schemas.openxmlformats.org/officeDocument/2006/relationships/hyperlink" Target="https://getbootstrap.com/docs/4.4/getting-started/introduction/" TargetMode="External"/><Relationship Id="rId9" Type="http://schemas.openxmlformats.org/officeDocument/2006/relationships/hyperlink" Target="https://randomnerdtutorials.com/esp32-access-point-ap-web-server/" TargetMode="External"/><Relationship Id="rId15" Type="http://schemas.openxmlformats.org/officeDocument/2006/relationships/hyperlink" Target="https://www.siteground.com/" TargetMode="External"/><Relationship Id="rId14" Type="http://schemas.openxmlformats.org/officeDocument/2006/relationships/hyperlink" Target="https://www.w3schools.com/php/default.asp" TargetMode="External"/><Relationship Id="rId16" Type="http://schemas.openxmlformats.org/officeDocument/2006/relationships/hyperlink" Target="https://www.infineon.com/cms/en/product/promopages/60GHz/" TargetMode="External"/><Relationship Id="rId5" Type="http://schemas.openxmlformats.org/officeDocument/2006/relationships/hyperlink" Target="https://www.espressif.com/en/products/hardware/esp32/overview" TargetMode="External"/><Relationship Id="rId6" Type="http://schemas.openxmlformats.org/officeDocument/2006/relationships/hyperlink" Target="https://www.flaticon.com/free-icon/radar_439941?term=radar&amp;page=1&amp;position=61" TargetMode="External"/><Relationship Id="rId7" Type="http://schemas.openxmlformats.org/officeDocument/2006/relationships/hyperlink" Target="https://fontawesome.com/how-to-use/on-the-web/referencing-icons/basic-use" TargetMode="External"/><Relationship Id="rId8" Type="http://schemas.openxmlformats.org/officeDocument/2006/relationships/hyperlink" Target="https://www.youtube.com/watch?v=LC9GaXkdxF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www.espressif.com/sites/default/files/documentation/esp32_datasheet_en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ithub.com/ChuckBell/MySQL_Connector_Arduin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11" Type="http://schemas.openxmlformats.org/officeDocument/2006/relationships/image" Target="../media/image21.jpg"/><Relationship Id="rId10" Type="http://schemas.openxmlformats.org/officeDocument/2006/relationships/image" Target="../media/image24.jpg"/><Relationship Id="rId12" Type="http://schemas.openxmlformats.org/officeDocument/2006/relationships/hyperlink" Target="https://www.youtube.com/watch?v=LC9GaXkdxF8" TargetMode="External"/><Relationship Id="rId9" Type="http://schemas.openxmlformats.org/officeDocument/2006/relationships/image" Target="../media/image23.jpg"/><Relationship Id="rId5" Type="http://schemas.openxmlformats.org/officeDocument/2006/relationships/image" Target="../media/image7.jpg"/><Relationship Id="rId6" Type="http://schemas.openxmlformats.org/officeDocument/2006/relationships/image" Target="../media/image20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35775" y="2257325"/>
            <a:ext cx="40353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SafeSense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room occupancy detection system</a:t>
            </a:r>
            <a:endParaRPr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642225"/>
            <a:ext cx="4947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</a:t>
            </a:r>
            <a:r>
              <a:rPr lang="en" sz="1400"/>
              <a:t>Jianni Cariaga, Reed Ellison, and Khang Tran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CSULB Spring 2020 - Computer Engineering Senior Project</a:t>
            </a:r>
            <a:endParaRPr sz="1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824000" y="2362200"/>
            <a:ext cx="911775" cy="91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(Partial) Room Occupancy Detection</a:t>
            </a:r>
            <a:endParaRPr/>
          </a:p>
        </p:txBody>
      </p:sp>
      <p:pic>
        <p:nvPicPr>
          <p:cNvPr id="378" name="Google Shape;3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890" y="3920677"/>
            <a:ext cx="751378" cy="10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005" y="4120794"/>
            <a:ext cx="615047" cy="81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897" y="1461850"/>
            <a:ext cx="615050" cy="10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029" y="1580494"/>
            <a:ext cx="520787" cy="78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9600" y="2691274"/>
            <a:ext cx="1007141" cy="10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23"/>
          <p:cNvCxnSpPr/>
          <p:nvPr/>
        </p:nvCxnSpPr>
        <p:spPr>
          <a:xfrm rot="10800000">
            <a:off x="6503395" y="1851874"/>
            <a:ext cx="676200" cy="7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384" name="Google Shape;384;p23"/>
          <p:cNvCxnSpPr/>
          <p:nvPr/>
        </p:nvCxnSpPr>
        <p:spPr>
          <a:xfrm flipH="1">
            <a:off x="6503395" y="3774249"/>
            <a:ext cx="676200" cy="7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85" name="Google Shape;385;p23"/>
          <p:cNvSpPr txBox="1"/>
          <p:nvPr/>
        </p:nvSpPr>
        <p:spPr>
          <a:xfrm>
            <a:off x="1303800" y="1461850"/>
            <a:ext cx="39813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Demonstration Steps</a:t>
            </a:r>
            <a:endParaRPr b="1" sz="18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Create an account/login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Change username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Register a SafeSense device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View device feedback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Change device settings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View device feedback</a:t>
            </a:r>
            <a:endParaRPr b="1"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0" y="1358750"/>
            <a:ext cx="4572000" cy="3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Arduino Language Reference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7278B"/>
                </a:solidFill>
                <a:hlinkClick r:id="rId3"/>
              </a:rPr>
              <a:t>https://www.arduino.cc/reference/en/</a:t>
            </a:r>
            <a:endParaRPr b="1" sz="10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BootstrapCDN Reference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https://getbootstrap.com/docs/4.4/getting-started/introduction/</a:t>
            </a:r>
            <a:endParaRPr b="1" sz="10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ESP32 Microcontroller Overview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7278B"/>
                </a:solidFill>
                <a:hlinkClick r:id="rId5"/>
              </a:rPr>
              <a:t>https://www.espressif.com/en/products/hardware/esp32/overview</a:t>
            </a:r>
            <a:endParaRPr sz="1000" u="sng">
              <a:solidFill>
                <a:srgbClr val="27278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en" sz="1400"/>
              <a:t>Flaticon (SafeSense Logo)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6"/>
              </a:rPr>
              <a:t>https://www.flaticon.com/free-icon/radar_439941?term=radar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Font Awesome (Web App Icons)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https://fontawesome.com/how-to-use/on-the-web/referencing-icons/</a:t>
            </a:r>
            <a:endParaRPr sz="1000" u="sng">
              <a:solidFill>
                <a:srgbClr val="27278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How t</a:t>
            </a:r>
            <a:r>
              <a:rPr b="1" lang="en" sz="1400"/>
              <a:t>o Create a </a:t>
            </a:r>
            <a:r>
              <a:rPr b="1" lang="en" sz="1400"/>
              <a:t>Login System in PHP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7278B"/>
                </a:solidFill>
                <a:hlinkClick r:id="rId8"/>
              </a:rPr>
              <a:t>https://www.youtube.com/watch?v=LC9GaXkdxF8</a:t>
            </a:r>
            <a:endParaRPr sz="1000" u="sng">
              <a:solidFill>
                <a:srgbClr val="27278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How to Create an ESP32 Wi-Fi Access Point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9"/>
              </a:rPr>
              <a:t>https://randomnerdtutorials.com/esp32-access-point-ap-web-server/</a:t>
            </a:r>
            <a:endParaRPr b="1" sz="1000"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4572000" y="1358750"/>
            <a:ext cx="4572000" cy="3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How to I</a:t>
            </a:r>
            <a:r>
              <a:rPr b="1" lang="en" sz="1400"/>
              <a:t>nsert ESP32 Data Into a Database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https://randomnerdtutorials.com/esp32-esp8266-mysql-database-php/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JavaScript Language Reference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1"/>
              </a:rPr>
              <a:t>https://www.w3schools.com/jsref/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jQuery AJAX Methods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https://www.w3schools.com/jquery/jquery_ref_ajax.asp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MySQL Connector for Arduino Projects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3"/>
              </a:rPr>
              <a:t>https://github.com/ChuckBell/MySQL_Connector_Arduino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PHP and MySQL Language Reference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4"/>
              </a:rPr>
              <a:t>https://www.w3schools.com/php/default.asp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SiteGround (Web Hosting Service)</a:t>
            </a:r>
            <a:endParaRPr b="1"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5"/>
              </a:rPr>
              <a:t>https://www.siteground.com/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/>
              <a:t>XENSIV</a:t>
            </a:r>
            <a:r>
              <a:rPr b="1" lang="en" sz="1400">
                <a:solidFill>
                  <a:srgbClr val="4D5156"/>
                </a:solidFill>
                <a:highlight>
                  <a:srgbClr val="FFFFFF"/>
                </a:highlight>
              </a:rPr>
              <a:t>™</a:t>
            </a:r>
            <a:r>
              <a:rPr b="1" lang="en" sz="1400"/>
              <a:t> 60 GHz Radar</a:t>
            </a:r>
            <a:r>
              <a:rPr b="1" lang="en" sz="1400">
                <a:solidFill>
                  <a:srgbClr val="000000"/>
                </a:solidFill>
              </a:rPr>
              <a:t> Overview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6"/>
              </a:rPr>
              <a:t>https://www.infineon.com/cms/en/product/promopages/60GHz/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SafeSense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SafeSense?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1303800" y="2046875"/>
            <a:ext cx="28602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Applications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First responder tool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Discreet surveillance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Major Components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60 GHz radar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ESP32 microcontroller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MySQL database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Web application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24" y="2281200"/>
            <a:ext cx="3977776" cy="196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534" y="3599790"/>
            <a:ext cx="628333" cy="6088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17264" y="2328712"/>
            <a:ext cx="608873" cy="6283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933202" y="2338441"/>
            <a:ext cx="357700" cy="3466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938742" y="3856502"/>
            <a:ext cx="346621" cy="35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866343" y="2338442"/>
            <a:ext cx="628333" cy="6088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451099" y="3958342"/>
            <a:ext cx="246408" cy="25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965413" y="3590060"/>
            <a:ext cx="608873" cy="6283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938742" y="3375995"/>
            <a:ext cx="346621" cy="35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0" name="Google Shape;300;p15"/>
          <p:cNvSpPr txBox="1"/>
          <p:nvPr/>
        </p:nvSpPr>
        <p:spPr>
          <a:xfrm>
            <a:off x="1303800" y="1157650"/>
            <a:ext cx="703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wirelessly configurable device that utilizes radar technology to detect whether a room is occupied.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SafeSense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1303800" y="1157650"/>
            <a:ext cx="703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52" y="1409122"/>
            <a:ext cx="2454647" cy="16300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653" y="3195992"/>
            <a:ext cx="2454651" cy="16300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9" name="Google Shape;309;p16"/>
          <p:cNvSpPr txBox="1"/>
          <p:nvPr/>
        </p:nvSpPr>
        <p:spPr>
          <a:xfrm>
            <a:off x="783750" y="1409125"/>
            <a:ext cx="454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SafeSense was inspired by the invaluable services that firefighters and other first responders perform to ensure the safety of individuals in danger.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Our goal is to develop an effective tool for first responders that will help reduce the overall time spent during indoor emergency protocols.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SafeSense can also be purposed as a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discreet surveillance system for home or business owners.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 and Contributions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248400" y="1381125"/>
            <a:ext cx="2882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Khang Tran</a:t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Circuit design</a:t>
            </a:r>
            <a:endParaRPr b="1"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Radar configuration</a:t>
            </a:r>
            <a:endParaRPr b="1"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Radar-to-ESP32 serial communication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130800" y="1381275"/>
            <a:ext cx="2882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Reed Ellison</a:t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Database design</a:t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ESP32 Wi-Fi AP</a:t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ESP32-to-database connection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6013200" y="1381275"/>
            <a:ext cx="2882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Jianni Cariaga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 app design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System integration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 app-to-database connection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25" y="1910600"/>
            <a:ext cx="1608526" cy="1608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38" y="1910608"/>
            <a:ext cx="1608525" cy="160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350" y="1910600"/>
            <a:ext cx="1608525" cy="160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Schematic 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474" y="1367338"/>
            <a:ext cx="4377050" cy="33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0" y="4794250"/>
            <a:ext cx="914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ESP32 Microcontroller Documentation: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https://www.espressif.com/sites/default/files/documentation/esp32_datasheet_en.pdf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Relational Schema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1303800" y="1157650"/>
            <a:ext cx="703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7" y="1497750"/>
            <a:ext cx="8106721" cy="32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0" y="4794250"/>
            <a:ext cx="914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Connector for Arduino Projects: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https://github.com/ChuckBell/MySQL_Connector_Arduino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303800" y="630950"/>
            <a:ext cx="70305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UI Flowchart</a:t>
            </a:r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238" y="3185963"/>
            <a:ext cx="843899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300" y="3185925"/>
            <a:ext cx="843899" cy="12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363" y="3185947"/>
            <a:ext cx="843899" cy="126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425" y="3185960"/>
            <a:ext cx="843899" cy="126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2263" y="1353175"/>
            <a:ext cx="843899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4363" y="1353184"/>
            <a:ext cx="843899" cy="12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1274" y="1354202"/>
            <a:ext cx="843899" cy="126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92617" y="3186640"/>
            <a:ext cx="843899" cy="126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7859" y="3187315"/>
            <a:ext cx="843899" cy="1266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1"/>
          <p:cNvCxnSpPr>
            <a:stCxn id="351" idx="2"/>
            <a:endCxn id="354" idx="0"/>
          </p:cNvCxnSpPr>
          <p:nvPr/>
        </p:nvCxnSpPr>
        <p:spPr>
          <a:xfrm flipH="1">
            <a:off x="1309812" y="2621750"/>
            <a:ext cx="5565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6" name="Google Shape;356;p21"/>
          <p:cNvCxnSpPr>
            <a:stCxn id="351" idx="2"/>
            <a:endCxn id="353" idx="0"/>
          </p:cNvCxnSpPr>
          <p:nvPr/>
        </p:nvCxnSpPr>
        <p:spPr>
          <a:xfrm>
            <a:off x="1866312" y="2621750"/>
            <a:ext cx="5484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21"/>
          <p:cNvCxnSpPr>
            <a:stCxn id="351" idx="3"/>
            <a:endCxn id="352" idx="1"/>
          </p:cNvCxnSpPr>
          <p:nvPr/>
        </p:nvCxnSpPr>
        <p:spPr>
          <a:xfrm>
            <a:off x="2288261" y="1987467"/>
            <a:ext cx="7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8" name="Google Shape;358;p21"/>
          <p:cNvCxnSpPr>
            <a:stCxn id="352" idx="3"/>
            <a:endCxn id="350" idx="1"/>
          </p:cNvCxnSpPr>
          <p:nvPr/>
        </p:nvCxnSpPr>
        <p:spPr>
          <a:xfrm>
            <a:off x="3885173" y="1987463"/>
            <a:ext cx="18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21"/>
          <p:cNvCxnSpPr>
            <a:endCxn id="349" idx="0"/>
          </p:cNvCxnSpPr>
          <p:nvPr/>
        </p:nvCxnSpPr>
        <p:spPr>
          <a:xfrm flipH="1">
            <a:off x="4495374" y="2620760"/>
            <a:ext cx="13305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0" name="Google Shape;360;p21"/>
          <p:cNvCxnSpPr>
            <a:stCxn id="350" idx="2"/>
            <a:endCxn id="348" idx="0"/>
          </p:cNvCxnSpPr>
          <p:nvPr/>
        </p:nvCxnSpPr>
        <p:spPr>
          <a:xfrm flipH="1">
            <a:off x="5608212" y="2621750"/>
            <a:ext cx="5460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Google Shape;361;p21"/>
          <p:cNvCxnSpPr>
            <a:stCxn id="350" idx="2"/>
            <a:endCxn id="347" idx="0"/>
          </p:cNvCxnSpPr>
          <p:nvPr/>
        </p:nvCxnSpPr>
        <p:spPr>
          <a:xfrm>
            <a:off x="6154212" y="2621750"/>
            <a:ext cx="5670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2" name="Google Shape;362;p21"/>
          <p:cNvCxnSpPr>
            <a:endCxn id="346" idx="0"/>
          </p:cNvCxnSpPr>
          <p:nvPr/>
        </p:nvCxnSpPr>
        <p:spPr>
          <a:xfrm>
            <a:off x="6476987" y="2620763"/>
            <a:ext cx="13572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3" name="Google Shape;363;p21"/>
          <p:cNvCxnSpPr>
            <a:stCxn id="349" idx="2"/>
            <a:endCxn id="352" idx="2"/>
          </p:cNvCxnSpPr>
          <p:nvPr/>
        </p:nvCxnSpPr>
        <p:spPr>
          <a:xfrm flipH="1" rot="5400000">
            <a:off x="3061974" y="3021814"/>
            <a:ext cx="1834500" cy="1032300"/>
          </a:xfrm>
          <a:prstGeom prst="bentConnector3">
            <a:avLst>
              <a:gd fmla="val -12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1"/>
          <p:cNvCxnSpPr>
            <a:stCxn id="348" idx="2"/>
            <a:endCxn id="352" idx="2"/>
          </p:cNvCxnSpPr>
          <p:nvPr/>
        </p:nvCxnSpPr>
        <p:spPr>
          <a:xfrm flipH="1" rot="5400000">
            <a:off x="3618562" y="2465452"/>
            <a:ext cx="1834500" cy="2145000"/>
          </a:xfrm>
          <a:prstGeom prst="bentConnector3">
            <a:avLst>
              <a:gd fmla="val -12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1"/>
          <p:cNvCxnSpPr>
            <a:stCxn id="347" idx="2"/>
            <a:endCxn id="352" idx="2"/>
          </p:cNvCxnSpPr>
          <p:nvPr/>
        </p:nvCxnSpPr>
        <p:spPr>
          <a:xfrm flipH="1" rot="5400000">
            <a:off x="4174999" y="1908976"/>
            <a:ext cx="1834500" cy="3258000"/>
          </a:xfrm>
          <a:prstGeom prst="bentConnector3">
            <a:avLst>
              <a:gd fmla="val -12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1"/>
          <p:cNvCxnSpPr>
            <a:stCxn id="346" idx="2"/>
            <a:endCxn id="352" idx="2"/>
          </p:cNvCxnSpPr>
          <p:nvPr/>
        </p:nvCxnSpPr>
        <p:spPr>
          <a:xfrm flipH="1" rot="5400000">
            <a:off x="4731437" y="1352463"/>
            <a:ext cx="1834500" cy="4371000"/>
          </a:xfrm>
          <a:prstGeom prst="bentConnector3">
            <a:avLst>
              <a:gd fmla="val -12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1"/>
          <p:cNvSpPr txBox="1"/>
          <p:nvPr/>
        </p:nvSpPr>
        <p:spPr>
          <a:xfrm>
            <a:off x="0" y="4794250"/>
            <a:ext cx="914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to Create a Login System in PHP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2"/>
              </a:rPr>
              <a:t>https://www.youtube.com/watch?v=LC9GaXkdxF8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8B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