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2" r:id="rId4"/>
    <p:sldId id="266" r:id="rId5"/>
    <p:sldId id="270" r:id="rId6"/>
    <p:sldId id="267" r:id="rId7"/>
    <p:sldId id="268" r:id="rId8"/>
    <p:sldId id="271" r:id="rId9"/>
    <p:sldId id="272" r:id="rId10"/>
    <p:sldId id="269" r:id="rId11"/>
    <p:sldId id="259" r:id="rId12"/>
    <p:sldId id="263" r:id="rId13"/>
    <p:sldId id="260" r:id="rId14"/>
    <p:sldId id="273" r:id="rId15"/>
    <p:sldId id="274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12" autoAdjust="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52DCAA-7733-4CA5-A596-A6B95909A2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6B268-C8D6-44DB-A337-C780D85E35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DA8E0-97A9-403C-AA25-E9930099DC0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352D8B7-8A2C-4299-BB67-D7DCFCDB9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38F1E9-A940-47AA-A420-B84D737FE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4693-F63C-49C0-AEEE-C3B949B687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566F-DFAE-4452-98CA-6C2753496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4588-B92B-4DA7-8E2D-B2A19281C674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https://www.youtube.com/watch?v=gSCv0rj2uYs</a:t>
            </a:r>
          </a:p>
          <a:p>
            <a:r>
              <a:rPr lang="en-SG" dirty="0"/>
              <a:t>https://www.youtube.com/watch?v=6RAE-Y7cQG0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24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https://www.sciencedirect.com/science/article/abs/pii/S0957415815000549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https://www.youtube.com/watch?v=TnZAHlyW1E8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9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https://electrical-engineering-portal.com/4-types-of-dc-motors-and-their-characteristics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97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https://electronics.stackexchange.com/questions/339089/how-to-find-armature-current-in-dc-shunt-motor-in-given-question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84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https://www.electricaltechnology.org/2020/05/speed-control-dc-motor.html#advantages-disadvantages-if-ward-leonard-method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http://mypages.iit.edu/~qzhong2/ACDrive_web/ACDrive_web.html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72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https://www.electricalengineeringinfo.com/2014/03/speed-control-of-dc-motors.html#:~:text=Advantages%20of%20flux%20control%20method,the%20load%20on%20the%20machine.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C939-A32E-4535-98B0-56B32787DFB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35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4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1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3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3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7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99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5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54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C9942-8674-48CF-ABC1-540AFD2DEE9B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7B4DC-E7A8-4E71-94F5-C5A05837FCD9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15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71101-A4EE-47F8-9EA2-85A769C6C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Speed Control of DC Motors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CC12F-41E6-4251-9FCC-31BF115F6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Jianning Zhuang</a:t>
            </a:r>
            <a:endParaRPr lang="en-S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F9848358-0AE5-4602-9539-EC893039D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 r="2" b="2"/>
          <a:stretch/>
        </p:blipFill>
        <p:spPr bwMode="auto">
          <a:xfrm>
            <a:off x="632900" y="607304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0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05170-C8DE-4D87-84C8-B9B90CF4923C}"/>
              </a:ext>
            </a:extLst>
          </p:cNvPr>
          <p:cNvSpPr txBox="1"/>
          <p:nvPr/>
        </p:nvSpPr>
        <p:spPr>
          <a:xfrm>
            <a:off x="4623292" y="92223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chemeClr val="accent1"/>
                </a:solidFill>
              </a:rPr>
              <a:t>Ward Leonard System</a:t>
            </a:r>
          </a:p>
        </p:txBody>
      </p:sp>
      <p:pic>
        <p:nvPicPr>
          <p:cNvPr id="3076" name="Picture 4" descr="1">
            <a:extLst>
              <a:ext uri="{FF2B5EF4-FFF2-40B4-BE49-F238E27FC236}">
                <a16:creationId xmlns:a16="http://schemas.microsoft.com/office/drawing/2014/main" id="{F54A7F3B-C597-4B64-B2D7-D3DD54BF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5" y="2208186"/>
            <a:ext cx="4358922" cy="219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ard Leonard Method Armature Voltage Control Method for DC Shunt Motor">
            <a:extLst>
              <a:ext uri="{FF2B5EF4-FFF2-40B4-BE49-F238E27FC236}">
                <a16:creationId xmlns:a16="http://schemas.microsoft.com/office/drawing/2014/main" id="{359E3163-BAD4-43A0-9027-FB319D28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06" y="2342004"/>
            <a:ext cx="4281300" cy="19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053D74-594E-4293-92DF-56126E8E4515}"/>
              </a:ext>
            </a:extLst>
          </p:cNvPr>
          <p:cNvSpPr txBox="1"/>
          <p:nvPr/>
        </p:nvSpPr>
        <p:spPr>
          <a:xfrm>
            <a:off x="976544" y="530884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[9]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E8C98-1BB7-443F-9C79-C51F1CB85732}"/>
              </a:ext>
            </a:extLst>
          </p:cNvPr>
          <p:cNvSpPr txBox="1"/>
          <p:nvPr/>
        </p:nvSpPr>
        <p:spPr>
          <a:xfrm>
            <a:off x="6541706" y="5308847"/>
            <a:ext cx="6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03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2547E1-9801-438E-BFF2-C030AA45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44152"/>
              </p:ext>
            </p:extLst>
          </p:nvPr>
        </p:nvGraphicFramePr>
        <p:xfrm>
          <a:off x="1358282" y="1518082"/>
          <a:ext cx="9294921" cy="349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307">
                  <a:extLst>
                    <a:ext uri="{9D8B030D-6E8A-4147-A177-3AD203B41FA5}">
                      <a16:colId xmlns:a16="http://schemas.microsoft.com/office/drawing/2014/main" val="3653453421"/>
                    </a:ext>
                  </a:extLst>
                </a:gridCol>
                <a:gridCol w="3098307">
                  <a:extLst>
                    <a:ext uri="{9D8B030D-6E8A-4147-A177-3AD203B41FA5}">
                      <a16:colId xmlns:a16="http://schemas.microsoft.com/office/drawing/2014/main" val="1243417765"/>
                    </a:ext>
                  </a:extLst>
                </a:gridCol>
                <a:gridCol w="3098307">
                  <a:extLst>
                    <a:ext uri="{9D8B030D-6E8A-4147-A177-3AD203B41FA5}">
                      <a16:colId xmlns:a16="http://schemas.microsoft.com/office/drawing/2014/main" val="1386139900"/>
                    </a:ext>
                  </a:extLst>
                </a:gridCol>
              </a:tblGrid>
              <a:tr h="6658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Flux Control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Armature Control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Voltage Control</a:t>
                      </a:r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558601"/>
                  </a:ext>
                </a:extLst>
              </a:tr>
              <a:tr h="28266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produce speeds higher than original rated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Lowest speed when variable R is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Only produce speeds lower than original rated speed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Highest speed when variable R is 0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 operate at any speed up to maximum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Bi-directional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Smooth change in speed</a:t>
                      </a:r>
                      <a:endParaRPr lang="en-SG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09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A63DB7-2453-4A51-9F7C-72389C3E6049}"/>
              </a:ext>
            </a:extLst>
          </p:cNvPr>
          <p:cNvSpPr txBox="1"/>
          <p:nvPr/>
        </p:nvSpPr>
        <p:spPr>
          <a:xfrm>
            <a:off x="4769211" y="538822"/>
            <a:ext cx="409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Speed Control</a:t>
            </a:r>
            <a:endParaRPr lang="en-SG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4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0EBB0721-F221-4577-959B-BD6FDF05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635614"/>
                  </p:ext>
                </p:extLst>
              </p:nvPr>
            </p:nvGraphicFramePr>
            <p:xfrm>
              <a:off x="994299" y="1660699"/>
              <a:ext cx="10102788" cy="3664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596">
                      <a:extLst>
                        <a:ext uri="{9D8B030D-6E8A-4147-A177-3AD203B41FA5}">
                          <a16:colId xmlns:a16="http://schemas.microsoft.com/office/drawing/2014/main" val="3653453421"/>
                        </a:ext>
                      </a:extLst>
                    </a:gridCol>
                    <a:gridCol w="3367596">
                      <a:extLst>
                        <a:ext uri="{9D8B030D-6E8A-4147-A177-3AD203B41FA5}">
                          <a16:colId xmlns:a16="http://schemas.microsoft.com/office/drawing/2014/main" val="1243417765"/>
                        </a:ext>
                      </a:extLst>
                    </a:gridCol>
                    <a:gridCol w="3367596">
                      <a:extLst>
                        <a:ext uri="{9D8B030D-6E8A-4147-A177-3AD203B41FA5}">
                          <a16:colId xmlns:a16="http://schemas.microsoft.com/office/drawing/2014/main" val="1386139900"/>
                        </a:ext>
                      </a:extLst>
                    </a:gridCol>
                  </a:tblGrid>
                  <a:tr h="709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Flux Control</a:t>
                          </a:r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Armature Control</a:t>
                          </a:r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Voltage Control</a:t>
                          </a:r>
                          <a:endParaRPr lang="en-SG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558601"/>
                      </a:ext>
                    </a:extLst>
                  </a:tr>
                  <a:tr h="2954909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Efficient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Shunt field current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is very small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Power loss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SG" dirty="0"/>
                            <a:t>is low even</a:t>
                          </a:r>
                          <a:r>
                            <a:rPr lang="en-SG" baseline="0" dirty="0"/>
                            <a:t> with high variable resistance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Inefficient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Armature current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is much</a:t>
                          </a:r>
                          <a:r>
                            <a:rPr lang="en-US" baseline="0" dirty="0"/>
                            <a:t> larger</a:t>
                          </a: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Power loss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SG" dirty="0"/>
                            <a:t>is high as</a:t>
                          </a:r>
                          <a:r>
                            <a:rPr lang="en-SG" baseline="0" dirty="0"/>
                            <a:t> variable resistance carries full armature current</a:t>
                          </a:r>
                          <a:endParaRPr lang="en-SG" dirty="0"/>
                        </a:p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Efficient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PWM and Ward Leonard have minimal resistance losses</a:t>
                          </a:r>
                        </a:p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309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0EBB0721-F221-4577-959B-BD6FDF05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635614"/>
                  </p:ext>
                </p:extLst>
              </p:nvPr>
            </p:nvGraphicFramePr>
            <p:xfrm>
              <a:off x="994299" y="1660699"/>
              <a:ext cx="10102788" cy="3664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596">
                      <a:extLst>
                        <a:ext uri="{9D8B030D-6E8A-4147-A177-3AD203B41FA5}">
                          <a16:colId xmlns:a16="http://schemas.microsoft.com/office/drawing/2014/main" val="3653453421"/>
                        </a:ext>
                      </a:extLst>
                    </a:gridCol>
                    <a:gridCol w="3367596">
                      <a:extLst>
                        <a:ext uri="{9D8B030D-6E8A-4147-A177-3AD203B41FA5}">
                          <a16:colId xmlns:a16="http://schemas.microsoft.com/office/drawing/2014/main" val="1243417765"/>
                        </a:ext>
                      </a:extLst>
                    </a:gridCol>
                    <a:gridCol w="3367596">
                      <a:extLst>
                        <a:ext uri="{9D8B030D-6E8A-4147-A177-3AD203B41FA5}">
                          <a16:colId xmlns:a16="http://schemas.microsoft.com/office/drawing/2014/main" val="1386139900"/>
                        </a:ext>
                      </a:extLst>
                    </a:gridCol>
                  </a:tblGrid>
                  <a:tr h="709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Flux Control</a:t>
                          </a:r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Armature Control</a:t>
                          </a:r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Voltage Control</a:t>
                          </a:r>
                          <a:endParaRPr lang="en-SG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558601"/>
                      </a:ext>
                    </a:extLst>
                  </a:tr>
                  <a:tr h="29549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1" t="-24330" r="-200542" b="-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62" t="-24330" r="-100906" b="-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Efficient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PWM and Ward Leonard have minimal resistance losses</a:t>
                          </a:r>
                        </a:p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309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284374-7061-4B6E-BF09-3EF61934CCF6}"/>
              </a:ext>
            </a:extLst>
          </p:cNvPr>
          <p:cNvSpPr txBox="1"/>
          <p:nvPr/>
        </p:nvSpPr>
        <p:spPr>
          <a:xfrm>
            <a:off x="5001299" y="529491"/>
            <a:ext cx="409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Efficiency</a:t>
            </a:r>
            <a:endParaRPr lang="en-SG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FA2F48-9348-4799-AB9C-7C24E858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15853"/>
              </p:ext>
            </p:extLst>
          </p:nvPr>
        </p:nvGraphicFramePr>
        <p:xfrm>
          <a:off x="730715" y="1289769"/>
          <a:ext cx="10431261" cy="453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87">
                  <a:extLst>
                    <a:ext uri="{9D8B030D-6E8A-4147-A177-3AD203B41FA5}">
                      <a16:colId xmlns:a16="http://schemas.microsoft.com/office/drawing/2014/main" val="3653453421"/>
                    </a:ext>
                  </a:extLst>
                </a:gridCol>
                <a:gridCol w="3477087">
                  <a:extLst>
                    <a:ext uri="{9D8B030D-6E8A-4147-A177-3AD203B41FA5}">
                      <a16:colId xmlns:a16="http://schemas.microsoft.com/office/drawing/2014/main" val="1243417765"/>
                    </a:ext>
                  </a:extLst>
                </a:gridCol>
                <a:gridCol w="3477087">
                  <a:extLst>
                    <a:ext uri="{9D8B030D-6E8A-4147-A177-3AD203B41FA5}">
                      <a16:colId xmlns:a16="http://schemas.microsoft.com/office/drawing/2014/main" val="1386139900"/>
                    </a:ext>
                  </a:extLst>
                </a:gridCol>
              </a:tblGrid>
              <a:tr h="6673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Flux Control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Armature Control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Voltage Control</a:t>
                      </a:r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558601"/>
                  </a:ext>
                </a:extLst>
              </a:tr>
              <a:tr h="38666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 on maximum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current/flux may case speed to become dangerously high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Instability and poorer commutation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speed regulation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Ward Leonard system requires a special motor-generator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Higher cost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Larger size and weight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097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869895-9783-4A44-9C63-FBD19C1631E6}"/>
              </a:ext>
            </a:extLst>
          </p:cNvPr>
          <p:cNvSpPr txBox="1"/>
          <p:nvPr/>
        </p:nvSpPr>
        <p:spPr>
          <a:xfrm>
            <a:off x="4487479" y="403591"/>
            <a:ext cx="409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Other Limitations</a:t>
            </a:r>
            <a:endParaRPr lang="en-SG" sz="32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086A9-3185-4266-A18A-9A5DBDC8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94" y="2805584"/>
            <a:ext cx="1867245" cy="1403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4C224-BC3E-4DFE-9DA0-C469AE01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28" y="4294638"/>
            <a:ext cx="1768372" cy="1403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29CFB-171E-4B94-A73E-46A8C452F5BA}"/>
              </a:ext>
            </a:extLst>
          </p:cNvPr>
          <p:cNvSpPr txBox="1"/>
          <p:nvPr/>
        </p:nvSpPr>
        <p:spPr>
          <a:xfrm>
            <a:off x="3426780" y="5198899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[11]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7E9F2-D91D-447C-AD60-9E07ED877301}"/>
              </a:ext>
            </a:extLst>
          </p:cNvPr>
          <p:cNvSpPr txBox="1"/>
          <p:nvPr/>
        </p:nvSpPr>
        <p:spPr>
          <a:xfrm>
            <a:off x="4748736" y="4811554"/>
            <a:ext cx="8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[12]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711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05170-C8DE-4D87-84C8-B9B90CF4923C}"/>
              </a:ext>
            </a:extLst>
          </p:cNvPr>
          <p:cNvSpPr txBox="1"/>
          <p:nvPr/>
        </p:nvSpPr>
        <p:spPr>
          <a:xfrm>
            <a:off x="5047155" y="724696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chemeClr val="accent1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A0AA5C-3991-4111-8320-2993C4CB00B9}"/>
                  </a:ext>
                </a:extLst>
              </p:cNvPr>
              <p:cNvSpPr txBox="1"/>
              <p:nvPr/>
            </p:nvSpPr>
            <p:spPr>
              <a:xfrm>
                <a:off x="4100664" y="1799708"/>
                <a:ext cx="3623727" cy="11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n-SG" sz="4000" dirty="0"/>
                  <a:t>      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A0AA5C-3991-4111-8320-2993C4CB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64" y="1799708"/>
                <a:ext cx="3623727" cy="114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8B16FF-4D0C-4593-9EAA-8B777FBDE3ED}"/>
              </a:ext>
            </a:extLst>
          </p:cNvPr>
          <p:cNvSpPr txBox="1"/>
          <p:nvPr/>
        </p:nvSpPr>
        <p:spPr>
          <a:xfrm>
            <a:off x="1047564" y="4194032"/>
            <a:ext cx="1065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Flux Control Method             Armature Control Method           Voltage Control Method</a:t>
            </a:r>
            <a:endParaRPr lang="en-SG" sz="2400" dirty="0">
              <a:solidFill>
                <a:schemeClr val="accent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A5A559C-C662-4E60-B058-B39E0C69508E}"/>
              </a:ext>
            </a:extLst>
          </p:cNvPr>
          <p:cNvSpPr/>
          <p:nvPr/>
        </p:nvSpPr>
        <p:spPr>
          <a:xfrm rot="2742435">
            <a:off x="3284737" y="2665656"/>
            <a:ext cx="150921" cy="1482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23856FF-27F0-4ADA-A1D1-722FE2B1C643}"/>
              </a:ext>
            </a:extLst>
          </p:cNvPr>
          <p:cNvSpPr/>
          <p:nvPr/>
        </p:nvSpPr>
        <p:spPr>
          <a:xfrm rot="18733303">
            <a:off x="8323633" y="2687714"/>
            <a:ext cx="150921" cy="1482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4CD6BFD-DE8F-4C56-8AB3-24143FC8B3CA}"/>
              </a:ext>
            </a:extLst>
          </p:cNvPr>
          <p:cNvSpPr/>
          <p:nvPr/>
        </p:nvSpPr>
        <p:spPr>
          <a:xfrm>
            <a:off x="6000401" y="3335784"/>
            <a:ext cx="102422" cy="74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5F90EE-F637-4E9F-9641-28A6B10D3A39}"/>
                  </a:ext>
                </a:extLst>
              </p:cNvPr>
              <p:cNvSpPr txBox="1"/>
              <p:nvPr/>
            </p:nvSpPr>
            <p:spPr>
              <a:xfrm>
                <a:off x="1970842" y="4930649"/>
                <a:ext cx="8877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5F90EE-F637-4E9F-9641-28A6B10D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42" y="4930649"/>
                <a:ext cx="887768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CD35E0-3F62-4D46-AD74-1E97A469EC20}"/>
                  </a:ext>
                </a:extLst>
              </p:cNvPr>
              <p:cNvSpPr txBox="1"/>
              <p:nvPr/>
            </p:nvSpPr>
            <p:spPr>
              <a:xfrm>
                <a:off x="10333607" y="4948403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CD35E0-3F62-4D46-AD74-1E97A469E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07" y="4948403"/>
                <a:ext cx="204479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E3DEC0-2718-434F-84D8-5BFB68A24733}"/>
                  </a:ext>
                </a:extLst>
              </p:cNvPr>
              <p:cNvSpPr txBox="1"/>
              <p:nvPr/>
            </p:nvSpPr>
            <p:spPr>
              <a:xfrm>
                <a:off x="6095999" y="49306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E3DEC0-2718-434F-84D8-5BFB68A2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930650"/>
                <a:ext cx="315856" cy="276999"/>
              </a:xfrm>
              <a:prstGeom prst="rect">
                <a:avLst/>
              </a:prstGeom>
              <a:blipFill>
                <a:blip r:embed="rId6"/>
                <a:stretch>
                  <a:fillRect l="-1730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4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05170-C8DE-4D87-84C8-B9B90CF4923C}"/>
              </a:ext>
            </a:extLst>
          </p:cNvPr>
          <p:cNvSpPr txBox="1"/>
          <p:nvPr/>
        </p:nvSpPr>
        <p:spPr>
          <a:xfrm>
            <a:off x="5013909" y="2652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FC76F-95E6-4281-A20C-4503B0C7965F}"/>
              </a:ext>
            </a:extLst>
          </p:cNvPr>
          <p:cNvSpPr txBox="1"/>
          <p:nvPr/>
        </p:nvSpPr>
        <p:spPr>
          <a:xfrm>
            <a:off x="680621" y="621164"/>
            <a:ext cx="1083075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“Shunt DC Motor Connections,"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Dec 18, 2016. [Video file]. Available: https://www.youtube.com/watch?v=6RAE-Y7cQG0. [Accessed: Oct 4,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“Series DC Motor Connections,"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Dec 17, 2016. [Video file]. Available: https://www.youtube.com/watch?v=gSCv0rj2uYs. [Accessed: Oct 4,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Rashidi, B., </a:t>
            </a:r>
            <a:r>
              <a:rPr lang="en-SG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Esmaeilpour</a:t>
            </a:r>
            <a:r>
              <a:rPr lang="en-SG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SG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Homaeinezhad</a:t>
            </a:r>
            <a:r>
              <a:rPr lang="en-SG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2015. </a:t>
            </a:r>
            <a:r>
              <a:rPr lang="en-SG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Precise Angular Speed Control Of Permanent Magnet DC Motors In Presence Of High </a:t>
            </a:r>
            <a:r>
              <a:rPr lang="en-SG" sz="1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SG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Uncertainties Via Sliding Mode Observer-Based Model Reference Adaptive Algorithm</a:t>
            </a:r>
            <a:r>
              <a:rPr lang="en-SG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Science Direct. Available at: &lt;https://www.sciencedirect.com/science/article/abs/pii/S0957415815000549&gt; [Accessed 5 October 2020].</a:t>
            </a:r>
          </a:p>
          <a:p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Sourabh Sharma. 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“Types of DC Motors,"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Aug 11, 2018. [Video file]. Available: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https://www.youtube.com/watch?v=TnZAHlyW1E8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Oct 4,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Csanyi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2015.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Types Of DC Motors And Their Characteristics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EEP - Electrical Engineering Portal. Available at: &lt;https://electrical-engineering-portal.com/4-types-of-dc-motors-and-their-characteristics&gt; [Accessed 5 October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Daware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K., 2014.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Methods Of DC Motor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Electricaleasy.com. Available at: &lt;https://www.electricaleasy.com/2014/01/speed-control-methods-of-dc-motor.html&gt; [Accessed 6 October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 Teresa, O., “DC Drives,"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 and Drives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509-547, 2018. [Online]. Available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http://www.philadelphia.edu.jo/academics/mlazim/uploads/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chapter11pdf. [Accessed 6 October 2020].</a:t>
            </a:r>
          </a:p>
          <a:p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Heath, J., 2017.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PWM: Pulse Width Modulation: What Is It And How Does It Work?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Analog IC Tips. Available at: &lt;https://www.analogictips.com/pulse-width-modulation-pwm/&gt; [Accessed 6 October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Moore, R. and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Drakos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2008.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 Ward Leonard Drive Systems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Mypages.iit.edu. Available at: &lt;http://mypages.iit.edu/~qzhong2/ACDrive_web/ACDrive_web.html&gt; [Accessed 6 October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ELECTRICAL TECHNOLOGY. 2020.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Of DC Motor - Voltage, Rheostatic &amp; Flux Control Methods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Available at: &lt;https://www.electricaltechnology.org/2020/05/speed-control-dc-motor.html#advantages-disadvantages-if-ward-leonard-method&gt; [Accessed 6 October 2020].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657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05170-C8DE-4D87-84C8-B9B90CF4923C}"/>
              </a:ext>
            </a:extLst>
          </p:cNvPr>
          <p:cNvSpPr txBox="1"/>
          <p:nvPr/>
        </p:nvSpPr>
        <p:spPr>
          <a:xfrm>
            <a:off x="5013909" y="2652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FC76F-95E6-4281-A20C-4503B0C7965F}"/>
              </a:ext>
            </a:extLst>
          </p:cNvPr>
          <p:cNvSpPr txBox="1"/>
          <p:nvPr/>
        </p:nvSpPr>
        <p:spPr>
          <a:xfrm>
            <a:off x="680621" y="621164"/>
            <a:ext cx="10830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Athul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Padke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“Speed control of DC shunt motors,"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May 1, 2020. [Video file]. Available: https://www.youtube.com/watch?v=BtPUCuR3XQE. [Accessed: Oct 4,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[12] ELECTRICAL TECHNOLOGY. 2020.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Of DC Motor - Voltage, Rheostatic &amp; Flux Control Methods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Available at: &lt;https://www.electricaltechnology.org/2020/05/speed-control-dc-motor.html#advantages-disadvantages-if-ward-leonard-method&gt; [Accessed 6 October 2020].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0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42C5C-1B99-43FB-BC7E-E6AB51C39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71"/>
          <a:stretch/>
        </p:blipFill>
        <p:spPr>
          <a:xfrm>
            <a:off x="1642590" y="898942"/>
            <a:ext cx="8906820" cy="4251388"/>
          </a:xfrm>
          <a:prstGeom prst="rect">
            <a:avLst/>
          </a:prstGeom>
        </p:spPr>
      </p:pic>
      <p:pic>
        <p:nvPicPr>
          <p:cNvPr id="4098" name="Picture 2" descr="Shunt DC Motor Connections - YouTube">
            <a:extLst>
              <a:ext uri="{FF2B5EF4-FFF2-40B4-BE49-F238E27FC236}">
                <a16:creationId xmlns:a16="http://schemas.microsoft.com/office/drawing/2014/main" id="{CF609ACF-2B77-4843-91C6-48673482E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t="2105" r="17632" b="6667"/>
          <a:stretch/>
        </p:blipFill>
        <p:spPr bwMode="auto">
          <a:xfrm>
            <a:off x="1393794" y="3204839"/>
            <a:ext cx="2725445" cy="23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ries DC Motor Connections - YouTube">
            <a:extLst>
              <a:ext uri="{FF2B5EF4-FFF2-40B4-BE49-F238E27FC236}">
                <a16:creationId xmlns:a16="http://schemas.microsoft.com/office/drawing/2014/main" id="{A3D4AD11-5A08-41C7-939C-DF615F3D6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3592" r="4886" b="2427"/>
          <a:stretch/>
        </p:blipFill>
        <p:spPr bwMode="auto">
          <a:xfrm>
            <a:off x="5218604" y="3302493"/>
            <a:ext cx="2729872" cy="21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994D18-E846-4B5C-A57F-72B7040B4424}"/>
              </a:ext>
            </a:extLst>
          </p:cNvPr>
          <p:cNvCxnSpPr/>
          <p:nvPr/>
        </p:nvCxnSpPr>
        <p:spPr>
          <a:xfrm flipH="1">
            <a:off x="3045041" y="2318396"/>
            <a:ext cx="1074198" cy="7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9C00C1-0D42-47C7-ADC6-A9FFE0AADD2C}"/>
              </a:ext>
            </a:extLst>
          </p:cNvPr>
          <p:cNvCxnSpPr>
            <a:cxnSpLocks/>
          </p:cNvCxnSpPr>
          <p:nvPr/>
        </p:nvCxnSpPr>
        <p:spPr>
          <a:xfrm>
            <a:off x="4705165" y="2318396"/>
            <a:ext cx="1216241" cy="88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BCD793-786C-4657-AAE3-4ABA135FF10C}"/>
              </a:ext>
            </a:extLst>
          </p:cNvPr>
          <p:cNvSpPr/>
          <p:nvPr/>
        </p:nvSpPr>
        <p:spPr>
          <a:xfrm>
            <a:off x="1331650" y="2876365"/>
            <a:ext cx="2556769" cy="2929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3244B-87AE-47D3-8701-814BAE0820E4}"/>
              </a:ext>
            </a:extLst>
          </p:cNvPr>
          <p:cNvSpPr txBox="1"/>
          <p:nvPr/>
        </p:nvSpPr>
        <p:spPr>
          <a:xfrm>
            <a:off x="470517" y="572609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A3DBA-515D-4BB3-A50A-31BCAB1726EB}"/>
              </a:ext>
            </a:extLst>
          </p:cNvPr>
          <p:cNvSpPr txBox="1"/>
          <p:nvPr/>
        </p:nvSpPr>
        <p:spPr>
          <a:xfrm>
            <a:off x="5554463" y="572609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7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0D902F-7CFB-4E94-820C-3B3100C64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23" y="2214562"/>
            <a:ext cx="4688698" cy="2705711"/>
          </a:xfrm>
          <a:prstGeom prst="rect">
            <a:avLst/>
          </a:prstGeom>
        </p:spPr>
      </p:pic>
      <p:pic>
        <p:nvPicPr>
          <p:cNvPr id="2050" name="Picture 2" descr="Precise angular speed control of permanent magnet DC motors in presence of  high modeling uncertainties via sliding mode observer-based model reference  adaptive algorithm - ScienceDirect">
            <a:extLst>
              <a:ext uri="{FF2B5EF4-FFF2-40B4-BE49-F238E27FC236}">
                <a16:creationId xmlns:a16="http://schemas.microsoft.com/office/drawing/2014/main" id="{4FAE4F57-9D66-4105-8B93-51F249D3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25" y="2491398"/>
            <a:ext cx="33147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589D5-0157-4EBB-B14C-096C29D2E350}"/>
              </a:ext>
            </a:extLst>
          </p:cNvPr>
          <p:cNvSpPr txBox="1"/>
          <p:nvPr/>
        </p:nvSpPr>
        <p:spPr>
          <a:xfrm>
            <a:off x="967666" y="1498561"/>
            <a:ext cx="39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Permanent Magnet DC Motor</a:t>
            </a:r>
            <a:endParaRPr lang="en-SG" sz="2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B2FDF-41CA-4382-919C-584BA5EF934A}"/>
              </a:ext>
            </a:extLst>
          </p:cNvPr>
          <p:cNvSpPr txBox="1"/>
          <p:nvPr/>
        </p:nvSpPr>
        <p:spPr>
          <a:xfrm>
            <a:off x="8001740" y="1498561"/>
            <a:ext cx="322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DC Shunt Motor</a:t>
            </a:r>
            <a:endParaRPr lang="en-SG" sz="2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0BB03-DCB1-4165-AA55-C1F9CD7A924C}"/>
              </a:ext>
            </a:extLst>
          </p:cNvPr>
          <p:cNvSpPr txBox="1"/>
          <p:nvPr/>
        </p:nvSpPr>
        <p:spPr>
          <a:xfrm>
            <a:off x="470517" y="572609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BEC43-2550-47A1-8913-0F0C97EE16A0}"/>
              </a:ext>
            </a:extLst>
          </p:cNvPr>
          <p:cNvSpPr txBox="1"/>
          <p:nvPr/>
        </p:nvSpPr>
        <p:spPr>
          <a:xfrm>
            <a:off x="6508813" y="572609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364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C Shunt Motor">
            <a:extLst>
              <a:ext uri="{FF2B5EF4-FFF2-40B4-BE49-F238E27FC236}">
                <a16:creationId xmlns:a16="http://schemas.microsoft.com/office/drawing/2014/main" id="{75EB3A61-BFE7-4A92-9F08-88A4DF66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57" y="2016339"/>
            <a:ext cx="6858762" cy="307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25C3F-81F4-4DBF-BD9D-C17522E61291}"/>
              </a:ext>
            </a:extLst>
          </p:cNvPr>
          <p:cNvSpPr txBox="1"/>
          <p:nvPr/>
        </p:nvSpPr>
        <p:spPr>
          <a:xfrm>
            <a:off x="3299534" y="830589"/>
            <a:ext cx="559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Circuit Equivalent of DC Shunt Motor</a:t>
            </a:r>
            <a:endParaRPr lang="en-SG" sz="2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3BB4-75EC-49F4-988C-1DF21A6D6A35}"/>
              </a:ext>
            </a:extLst>
          </p:cNvPr>
          <p:cNvSpPr txBox="1"/>
          <p:nvPr/>
        </p:nvSpPr>
        <p:spPr>
          <a:xfrm>
            <a:off x="1784412" y="5592932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56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A69F3-B422-43EE-BDC6-271F0F945F64}"/>
              </a:ext>
            </a:extLst>
          </p:cNvPr>
          <p:cNvSpPr txBox="1"/>
          <p:nvPr/>
        </p:nvSpPr>
        <p:spPr>
          <a:xfrm>
            <a:off x="2984372" y="1186515"/>
            <a:ext cx="58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Deriving Speed Equation of DC Shunt Motor</a:t>
            </a:r>
            <a:endParaRPr lang="en-SG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419766-D155-4182-8A07-462A1704425A}"/>
                  </a:ext>
                </a:extLst>
              </p:cNvPr>
              <p:cNvSpPr txBox="1"/>
              <p:nvPr/>
            </p:nvSpPr>
            <p:spPr>
              <a:xfrm>
                <a:off x="6686197" y="2578568"/>
                <a:ext cx="2057743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SG" dirty="0"/>
                  <a:t>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419766-D155-4182-8A07-462A1704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97" y="2578568"/>
                <a:ext cx="2057743" cy="304058"/>
              </a:xfrm>
              <a:prstGeom prst="rect">
                <a:avLst/>
              </a:prstGeom>
              <a:blipFill>
                <a:blip r:embed="rId15"/>
                <a:stretch>
                  <a:fillRect l="-4154" b="-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E3BEE-1BF9-404F-A27B-5B8305845B8C}"/>
                  </a:ext>
                </a:extLst>
              </p:cNvPr>
              <p:cNvSpPr txBox="1"/>
              <p:nvPr/>
            </p:nvSpPr>
            <p:spPr>
              <a:xfrm>
                <a:off x="9691074" y="3222457"/>
                <a:ext cx="1249637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E3BEE-1BF9-404F-A27B-5B830584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74" y="3222457"/>
                <a:ext cx="1249637" cy="526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CC4D9-3B8C-45F9-BA75-83E1DFD5B559}"/>
                  </a:ext>
                </a:extLst>
              </p:cNvPr>
              <p:cNvSpPr txBox="1"/>
              <p:nvPr/>
            </p:nvSpPr>
            <p:spPr>
              <a:xfrm>
                <a:off x="6686197" y="3347202"/>
                <a:ext cx="202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CC4D9-3B8C-45F9-BA75-83E1DFD5B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97" y="3347202"/>
                <a:ext cx="2021899" cy="276999"/>
              </a:xfrm>
              <a:prstGeom prst="rect">
                <a:avLst/>
              </a:prstGeom>
              <a:blipFill>
                <a:blip r:embed="rId12"/>
                <a:stretch>
                  <a:fillRect l="-1208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694ACB-9A16-47DF-9DE0-A0EBF8500AE5}"/>
                  </a:ext>
                </a:extLst>
              </p:cNvPr>
              <p:cNvSpPr txBox="1"/>
              <p:nvPr/>
            </p:nvSpPr>
            <p:spPr>
              <a:xfrm>
                <a:off x="6779848" y="4016787"/>
                <a:ext cx="2100511" cy="4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n-SG" dirty="0"/>
                  <a:t>               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694ACB-9A16-47DF-9DE0-A0EBF850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848" y="4016787"/>
                <a:ext cx="2100511" cy="427553"/>
              </a:xfrm>
              <a:prstGeom prst="rect">
                <a:avLst/>
              </a:prstGeom>
              <a:blipFill>
                <a:blip r:embed="rId13"/>
                <a:stretch>
                  <a:fillRect l="-2899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6BD0E2D-F538-4A77-9532-4355F105D0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415907">
            <a:off x="1850935" y="1966828"/>
            <a:ext cx="4237087" cy="4099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5FAC60-EEC7-4EF3-9446-067BEB72BF07}"/>
              </a:ext>
            </a:extLst>
          </p:cNvPr>
          <p:cNvSpPr txBox="1"/>
          <p:nvPr/>
        </p:nvSpPr>
        <p:spPr>
          <a:xfrm>
            <a:off x="6540151" y="5486819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45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3150F-2969-4C5A-8830-2ACFE4DAB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7" t="47041" r="30972"/>
          <a:stretch/>
        </p:blipFill>
        <p:spPr>
          <a:xfrm>
            <a:off x="6269272" y="945424"/>
            <a:ext cx="2068497" cy="715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66A3E0-D7F5-4500-AB04-4EB9F6F92B86}"/>
                  </a:ext>
                </a:extLst>
              </p:cNvPr>
              <p:cNvSpPr txBox="1"/>
              <p:nvPr/>
            </p:nvSpPr>
            <p:spPr>
              <a:xfrm>
                <a:off x="4189441" y="3015949"/>
                <a:ext cx="3623727" cy="11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n-SG" sz="4000" dirty="0"/>
                  <a:t>             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66A3E0-D7F5-4500-AB04-4EB9F6F92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41" y="3015949"/>
                <a:ext cx="3623727" cy="114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EC208B-E1CF-454C-A078-ECA3888ADE66}"/>
              </a:ext>
            </a:extLst>
          </p:cNvPr>
          <p:cNvSpPr txBox="1"/>
          <p:nvPr/>
        </p:nvSpPr>
        <p:spPr>
          <a:xfrm>
            <a:off x="1819921" y="1133798"/>
            <a:ext cx="384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Recall the speed equation for PMDC motors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71780AF-AFC7-43C2-97B7-AAD20D2AD511}"/>
              </a:ext>
            </a:extLst>
          </p:cNvPr>
          <p:cNvSpPr/>
          <p:nvPr/>
        </p:nvSpPr>
        <p:spPr>
          <a:xfrm>
            <a:off x="5486400" y="2503503"/>
            <a:ext cx="177552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E43322C-38B4-4DA5-823B-7B46C8ADDE62}"/>
              </a:ext>
            </a:extLst>
          </p:cNvPr>
          <p:cNvSpPr/>
          <p:nvPr/>
        </p:nvSpPr>
        <p:spPr>
          <a:xfrm rot="10800000">
            <a:off x="6517690" y="4251522"/>
            <a:ext cx="177552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162B65-66D4-4324-9248-8F77E569DEFA}"/>
              </a:ext>
            </a:extLst>
          </p:cNvPr>
          <p:cNvSpPr/>
          <p:nvPr/>
        </p:nvSpPr>
        <p:spPr>
          <a:xfrm>
            <a:off x="6877644" y="2503503"/>
            <a:ext cx="177552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5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2E5F0-1247-4684-BA9E-5074AF3AE507}"/>
              </a:ext>
            </a:extLst>
          </p:cNvPr>
          <p:cNvSpPr txBox="1"/>
          <p:nvPr/>
        </p:nvSpPr>
        <p:spPr>
          <a:xfrm>
            <a:off x="4252404" y="834501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1) Flux Control Method</a:t>
            </a:r>
            <a:endParaRPr lang="en-SG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595A9-46B1-440A-B29F-F7E9123F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07" y="1551940"/>
            <a:ext cx="3939881" cy="4206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11F917-40D5-4632-8592-030052601460}"/>
                  </a:ext>
                </a:extLst>
              </p:cNvPr>
              <p:cNvSpPr txBox="1"/>
              <p:nvPr/>
            </p:nvSpPr>
            <p:spPr>
              <a:xfrm>
                <a:off x="9055224" y="673842"/>
                <a:ext cx="3285556" cy="76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n-SG" sz="4000" dirty="0"/>
                  <a:t>             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11F917-40D5-4632-8592-03005260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24" y="673842"/>
                <a:ext cx="3285556" cy="760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977EBE-B34E-4037-83B0-28F3A8F8492A}"/>
                  </a:ext>
                </a:extLst>
              </p:cNvPr>
              <p:cNvSpPr txBox="1"/>
              <p:nvPr/>
            </p:nvSpPr>
            <p:spPr>
              <a:xfrm>
                <a:off x="6708558" y="2205803"/>
                <a:ext cx="396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977EBE-B34E-4037-83B0-28F3A8F8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58" y="2205803"/>
                <a:ext cx="396199" cy="276999"/>
              </a:xfrm>
              <a:prstGeom prst="rect">
                <a:avLst/>
              </a:prstGeom>
              <a:blipFill>
                <a:blip r:embed="rId5"/>
                <a:stretch>
                  <a:fillRect l="-20000"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58AF06-C85D-4D4A-B515-359DCA379678}"/>
                  </a:ext>
                </a:extLst>
              </p:cNvPr>
              <p:cNvSpPr txBox="1"/>
              <p:nvPr/>
            </p:nvSpPr>
            <p:spPr>
              <a:xfrm>
                <a:off x="6708558" y="2868022"/>
                <a:ext cx="327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58AF06-C85D-4D4A-B515-359DCA37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58" y="2868022"/>
                <a:ext cx="327334" cy="276999"/>
              </a:xfrm>
              <a:prstGeom prst="rect">
                <a:avLst/>
              </a:prstGeom>
              <a:blipFill>
                <a:blip r:embed="rId6"/>
                <a:stretch>
                  <a:fillRect l="-14815" r="-740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DC387-C847-4AC1-A31B-9236E6EB8D8A}"/>
                  </a:ext>
                </a:extLst>
              </p:cNvPr>
              <p:cNvSpPr txBox="1"/>
              <p:nvPr/>
            </p:nvSpPr>
            <p:spPr>
              <a:xfrm>
                <a:off x="7994866" y="2211783"/>
                <a:ext cx="327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DC387-C847-4AC1-A31B-9236E6EB8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866" y="2211783"/>
                <a:ext cx="327334" cy="276999"/>
              </a:xfrm>
              <a:prstGeom prst="rect">
                <a:avLst/>
              </a:prstGeom>
              <a:blipFill>
                <a:blip r:embed="rId7"/>
                <a:stretch>
                  <a:fillRect l="-14815" r="-7407"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78A224-E05B-4BCB-B039-7455E7F71C08}"/>
                  </a:ext>
                </a:extLst>
              </p:cNvPr>
              <p:cNvSpPr txBox="1"/>
              <p:nvPr/>
            </p:nvSpPr>
            <p:spPr>
              <a:xfrm>
                <a:off x="8059948" y="287911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78A224-E05B-4BCB-B039-7455E7F7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48" y="2879119"/>
                <a:ext cx="197170" cy="276999"/>
              </a:xfrm>
              <a:prstGeom prst="rect">
                <a:avLst/>
              </a:prstGeom>
              <a:blipFill>
                <a:blip r:embed="rId8"/>
                <a:stretch>
                  <a:fillRect l="-33333" r="-33333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81C41-4D64-427E-8EBF-72FB9D1D60A4}"/>
                  </a:ext>
                </a:extLst>
              </p:cNvPr>
              <p:cNvSpPr txBox="1"/>
              <p:nvPr/>
            </p:nvSpPr>
            <p:spPr>
              <a:xfrm>
                <a:off x="6360214" y="3547870"/>
                <a:ext cx="3126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𝑖𝑛𝑣𝑒𝑟𝑠𝑒𝑙𝑦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𝑝𝑟𝑜𝑝𝑜𝑟𝑡𝑖𝑜𝑛𝑎𝑙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81C41-4D64-427E-8EBF-72FB9D1D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14" y="3547870"/>
                <a:ext cx="3126432" cy="276999"/>
              </a:xfrm>
              <a:prstGeom prst="rect">
                <a:avLst/>
              </a:prstGeom>
              <a:blipFill>
                <a:blip r:embed="rId9"/>
                <a:stretch>
                  <a:fillRect l="-585" t="-2222" r="-1949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2AEACAD7-2D4D-443E-9D7C-F089E68E44C6}"/>
              </a:ext>
            </a:extLst>
          </p:cNvPr>
          <p:cNvSpPr/>
          <p:nvPr/>
        </p:nvSpPr>
        <p:spPr>
          <a:xfrm rot="10800000">
            <a:off x="7251726" y="2205803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2819F97-8F91-429E-97EC-5C5B51D95DBB}"/>
              </a:ext>
            </a:extLst>
          </p:cNvPr>
          <p:cNvSpPr/>
          <p:nvPr/>
        </p:nvSpPr>
        <p:spPr>
          <a:xfrm>
            <a:off x="8460568" y="2233604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D1A18C9-6484-47FE-AD92-54C8A4E81CF1}"/>
              </a:ext>
            </a:extLst>
          </p:cNvPr>
          <p:cNvSpPr/>
          <p:nvPr/>
        </p:nvSpPr>
        <p:spPr>
          <a:xfrm>
            <a:off x="7274585" y="2888009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C1E5D51-D5EE-4478-A005-39687125BA1D}"/>
              </a:ext>
            </a:extLst>
          </p:cNvPr>
          <p:cNvSpPr/>
          <p:nvPr/>
        </p:nvSpPr>
        <p:spPr>
          <a:xfrm>
            <a:off x="7123318" y="4163292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15E04A4-FF5F-44EE-B058-D5D34BC664E7}"/>
              </a:ext>
            </a:extLst>
          </p:cNvPr>
          <p:cNvSpPr/>
          <p:nvPr/>
        </p:nvSpPr>
        <p:spPr>
          <a:xfrm rot="10800000">
            <a:off x="8519747" y="4189976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6F7045-8D14-4447-ACDD-AF6D398314F1}"/>
                  </a:ext>
                </a:extLst>
              </p:cNvPr>
              <p:cNvSpPr txBox="1"/>
              <p:nvPr/>
            </p:nvSpPr>
            <p:spPr>
              <a:xfrm>
                <a:off x="6830366" y="4163292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6F7045-8D14-4447-ACDD-AF6D3983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66" y="4163292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3333" r="-33333"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Down 31">
            <a:extLst>
              <a:ext uri="{FF2B5EF4-FFF2-40B4-BE49-F238E27FC236}">
                <a16:creationId xmlns:a16="http://schemas.microsoft.com/office/drawing/2014/main" id="{6AD23B57-44FD-45F1-9FEA-1594043105AF}"/>
              </a:ext>
            </a:extLst>
          </p:cNvPr>
          <p:cNvSpPr/>
          <p:nvPr/>
        </p:nvSpPr>
        <p:spPr>
          <a:xfrm>
            <a:off x="8474028" y="2893695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89AADF-5084-465C-A3DE-51EFF1840F09}"/>
                  </a:ext>
                </a:extLst>
              </p:cNvPr>
              <p:cNvSpPr txBox="1"/>
              <p:nvPr/>
            </p:nvSpPr>
            <p:spPr>
              <a:xfrm>
                <a:off x="8108060" y="4171310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89AADF-5084-465C-A3DE-51EFF1840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60" y="4171310"/>
                <a:ext cx="224677" cy="276999"/>
              </a:xfrm>
              <a:prstGeom prst="rect">
                <a:avLst/>
              </a:prstGeom>
              <a:blipFill>
                <a:blip r:embed="rId11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4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2E5F0-1247-4684-BA9E-5074AF3AE507}"/>
              </a:ext>
            </a:extLst>
          </p:cNvPr>
          <p:cNvSpPr txBox="1"/>
          <p:nvPr/>
        </p:nvSpPr>
        <p:spPr>
          <a:xfrm>
            <a:off x="3912307" y="656948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2) Armature Control Method</a:t>
            </a:r>
            <a:endParaRPr lang="en-SG" sz="24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5B474-BFB4-4771-9F2A-D4BEC407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89" y="1657814"/>
            <a:ext cx="3665538" cy="3787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8545A2-8861-4261-85D3-DF920D63F132}"/>
                  </a:ext>
                </a:extLst>
              </p:cNvPr>
              <p:cNvSpPr txBox="1"/>
              <p:nvPr/>
            </p:nvSpPr>
            <p:spPr>
              <a:xfrm>
                <a:off x="7617041" y="2379216"/>
                <a:ext cx="1223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8545A2-8861-4261-85D3-DF920D63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041" y="2379216"/>
                <a:ext cx="1223348" cy="276999"/>
              </a:xfrm>
              <a:prstGeom prst="rect">
                <a:avLst/>
              </a:prstGeom>
              <a:blipFill>
                <a:blip r:embed="rId4"/>
                <a:stretch>
                  <a:fillRect l="-4500" r="-5500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955B2-147D-4949-81B9-9EA385CC1D13}"/>
                  </a:ext>
                </a:extLst>
              </p:cNvPr>
              <p:cNvSpPr txBox="1"/>
              <p:nvPr/>
            </p:nvSpPr>
            <p:spPr>
              <a:xfrm>
                <a:off x="7617041" y="3268874"/>
                <a:ext cx="2386999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955B2-147D-4949-81B9-9EA385CC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041" y="3268874"/>
                <a:ext cx="2386999" cy="565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10193A-9EA0-4CE7-9EF2-F5DE1FE50825}"/>
                  </a:ext>
                </a:extLst>
              </p:cNvPr>
              <p:cNvSpPr txBox="1"/>
              <p:nvPr/>
            </p:nvSpPr>
            <p:spPr>
              <a:xfrm>
                <a:off x="9144001" y="603682"/>
                <a:ext cx="3285556" cy="76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n-SG" sz="4000" dirty="0"/>
                  <a:t>                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10193A-9EA0-4CE7-9EF2-F5DE1FE5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603682"/>
                <a:ext cx="3285556" cy="7603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0931C-6A24-42D4-8797-4E8037C8B508}"/>
                  </a:ext>
                </a:extLst>
              </p:cNvPr>
              <p:cNvSpPr txBox="1"/>
              <p:nvPr/>
            </p:nvSpPr>
            <p:spPr>
              <a:xfrm>
                <a:off x="9144001" y="4446881"/>
                <a:ext cx="2246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0931C-6A24-42D4-8797-4E8037C8B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4446881"/>
                <a:ext cx="224677" cy="276999"/>
              </a:xfrm>
              <a:prstGeom prst="rect">
                <a:avLst/>
              </a:prstGeom>
              <a:blipFill>
                <a:blip r:embed="rId11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78654-03BB-4052-BC89-9FCFD9CF82C6}"/>
                  </a:ext>
                </a:extLst>
              </p:cNvPr>
              <p:cNvSpPr txBox="1"/>
              <p:nvPr/>
            </p:nvSpPr>
            <p:spPr>
              <a:xfrm>
                <a:off x="7708532" y="4422571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78654-03BB-4052-BC89-9FCFD9CF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32" y="4422571"/>
                <a:ext cx="315856" cy="276999"/>
              </a:xfrm>
              <a:prstGeom prst="rect">
                <a:avLst/>
              </a:prstGeom>
              <a:blipFill>
                <a:blip r:embed="rId12"/>
                <a:stretch>
                  <a:fillRect l="-19608" b="-108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8B4F8C2C-F101-4F8E-9C9A-B4E668AD9C7A}"/>
              </a:ext>
            </a:extLst>
          </p:cNvPr>
          <p:cNvSpPr/>
          <p:nvPr/>
        </p:nvSpPr>
        <p:spPr>
          <a:xfrm rot="10800000">
            <a:off x="8299291" y="4446881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EEFA6E9-255C-4F96-BB24-A9043C78C66E}"/>
              </a:ext>
            </a:extLst>
          </p:cNvPr>
          <p:cNvSpPr/>
          <p:nvPr/>
        </p:nvSpPr>
        <p:spPr>
          <a:xfrm>
            <a:off x="9568798" y="4446881"/>
            <a:ext cx="45719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8D4FD-7F66-4044-B1A2-925CF32F7FCB}"/>
              </a:ext>
            </a:extLst>
          </p:cNvPr>
          <p:cNvSpPr txBox="1"/>
          <p:nvPr/>
        </p:nvSpPr>
        <p:spPr>
          <a:xfrm>
            <a:off x="6347534" y="5592932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911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2E5F0-1247-4684-BA9E-5074AF3AE507}"/>
              </a:ext>
            </a:extLst>
          </p:cNvPr>
          <p:cNvSpPr txBox="1"/>
          <p:nvPr/>
        </p:nvSpPr>
        <p:spPr>
          <a:xfrm>
            <a:off x="3959441" y="656948"/>
            <a:ext cx="46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3) Voltage Control Method</a:t>
            </a:r>
            <a:endParaRPr lang="en-SG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DF628-01ED-4105-8B2E-03CAF162C6EB}"/>
                  </a:ext>
                </a:extLst>
              </p:cNvPr>
              <p:cNvSpPr txBox="1"/>
              <p:nvPr/>
            </p:nvSpPr>
            <p:spPr>
              <a:xfrm>
                <a:off x="9099612" y="612560"/>
                <a:ext cx="3285556" cy="76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n-SG" sz="4000" dirty="0"/>
                  <a:t>          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DF628-01ED-4105-8B2E-03CAF162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12" y="612560"/>
                <a:ext cx="3285556" cy="760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WM: Pulse Width Modulation: What is it and how does it work?">
            <a:extLst>
              <a:ext uri="{FF2B5EF4-FFF2-40B4-BE49-F238E27FC236}">
                <a16:creationId xmlns:a16="http://schemas.microsoft.com/office/drawing/2014/main" id="{B6238329-12BD-4A61-9EC3-6695A479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55" y="1847653"/>
            <a:ext cx="3020688" cy="33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A422CE-2E77-4190-9295-931F7901239B}"/>
                  </a:ext>
                </a:extLst>
              </p:cNvPr>
              <p:cNvSpPr txBox="1"/>
              <p:nvPr/>
            </p:nvSpPr>
            <p:spPr>
              <a:xfrm>
                <a:off x="6442227" y="3340537"/>
                <a:ext cx="30206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𝑝𝑟𝑜𝑝𝑜𝑟𝑡𝑖𝑜𝑛𝑎𝑙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A422CE-2E77-4190-9295-931F7901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227" y="3340537"/>
                <a:ext cx="3020687" cy="369332"/>
              </a:xfrm>
              <a:prstGeom prst="rect">
                <a:avLst/>
              </a:prstGeom>
              <a:blipFill>
                <a:blip r:embed="rId7"/>
                <a:stretch>
                  <a:fillRect l="-2626" r="-2828" b="-32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6F137D-CCAF-4F11-9F76-C61BC3A363BF}"/>
              </a:ext>
            </a:extLst>
          </p:cNvPr>
          <p:cNvSpPr txBox="1"/>
          <p:nvPr/>
        </p:nvSpPr>
        <p:spPr>
          <a:xfrm>
            <a:off x="1013063" y="572609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117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1085</Words>
  <Application>Microsoft Office PowerPoint</Application>
  <PresentationFormat>Widescreen</PresentationFormat>
  <Paragraphs>140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Retrospect</vt:lpstr>
      <vt:lpstr>Speed Control of DC Motors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Control of DC Motors</dc:title>
  <dc:creator>Zhuang Jianning</dc:creator>
  <cp:lastModifiedBy>Zhuang Jianning</cp:lastModifiedBy>
  <cp:revision>5</cp:revision>
  <dcterms:created xsi:type="dcterms:W3CDTF">2020-10-06T08:33:46Z</dcterms:created>
  <dcterms:modified xsi:type="dcterms:W3CDTF">2020-10-10T10:09:39Z</dcterms:modified>
</cp:coreProperties>
</file>