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8"/>
  </p:notesMasterIdLst>
  <p:sldIdLst>
    <p:sldId id="256" r:id="rId2"/>
    <p:sldId id="327" r:id="rId3"/>
    <p:sldId id="275" r:id="rId4"/>
    <p:sldId id="283" r:id="rId5"/>
    <p:sldId id="284" r:id="rId6"/>
    <p:sldId id="285" r:id="rId7"/>
    <p:sldId id="286" r:id="rId8"/>
    <p:sldId id="287" r:id="rId9"/>
    <p:sldId id="288" r:id="rId10"/>
    <p:sldId id="311" r:id="rId11"/>
    <p:sldId id="312" r:id="rId12"/>
    <p:sldId id="289" r:id="rId13"/>
    <p:sldId id="290" r:id="rId14"/>
    <p:sldId id="292" r:id="rId15"/>
    <p:sldId id="293" r:id="rId16"/>
    <p:sldId id="295" r:id="rId17"/>
    <p:sldId id="294" r:id="rId18"/>
    <p:sldId id="282" r:id="rId19"/>
    <p:sldId id="296" r:id="rId20"/>
    <p:sldId id="298" r:id="rId21"/>
    <p:sldId id="299" r:id="rId22"/>
    <p:sldId id="300" r:id="rId23"/>
    <p:sldId id="301" r:id="rId24"/>
    <p:sldId id="302" r:id="rId25"/>
    <p:sldId id="303" r:id="rId26"/>
    <p:sldId id="304" r:id="rId27"/>
    <p:sldId id="305" r:id="rId28"/>
    <p:sldId id="307" r:id="rId29"/>
    <p:sldId id="309" r:id="rId30"/>
    <p:sldId id="308" r:id="rId31"/>
    <p:sldId id="310" r:id="rId32"/>
    <p:sldId id="313" r:id="rId33"/>
    <p:sldId id="314" r:id="rId34"/>
    <p:sldId id="315" r:id="rId35"/>
    <p:sldId id="316" r:id="rId36"/>
    <p:sldId id="317" r:id="rId37"/>
    <p:sldId id="318" r:id="rId38"/>
    <p:sldId id="326" r:id="rId39"/>
    <p:sldId id="319" r:id="rId40"/>
    <p:sldId id="320" r:id="rId41"/>
    <p:sldId id="321" r:id="rId42"/>
    <p:sldId id="322" r:id="rId43"/>
    <p:sldId id="323" r:id="rId44"/>
    <p:sldId id="324" r:id="rId45"/>
    <p:sldId id="325" r:id="rId46"/>
    <p:sldId id="29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5"/>
  </p:normalViewPr>
  <p:slideViewPr>
    <p:cSldViewPr snapToGrid="0">
      <p:cViewPr varScale="1">
        <p:scale>
          <a:sx n="105" d="100"/>
          <a:sy n="105" d="100"/>
        </p:scale>
        <p:origin x="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79F31-5564-4F81-8B7F-75A4CF68E803}" type="datetimeFigureOut">
              <a:rPr lang="en-SG" smtClean="0"/>
              <a:t>5/2/21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FDAFA-A309-4BF5-B278-2FE1ECD8F0AE}" type="slidenum">
              <a:rPr lang="en-SG" smtClean="0"/>
              <a:t>‹#›</a:t>
            </a:fld>
            <a:endParaRPr lang="en-SG"/>
          </a:p>
        </p:txBody>
      </p:sp>
    </p:spTree>
    <p:extLst>
      <p:ext uri="{BB962C8B-B14F-4D97-AF65-F5344CB8AC3E}">
        <p14:creationId xmlns:p14="http://schemas.microsoft.com/office/powerpoint/2010/main" val="102294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3</a:t>
            </a:fld>
            <a:endParaRPr lang="en-SG"/>
          </a:p>
        </p:txBody>
      </p:sp>
    </p:spTree>
    <p:extLst>
      <p:ext uri="{BB962C8B-B14F-4D97-AF65-F5344CB8AC3E}">
        <p14:creationId xmlns:p14="http://schemas.microsoft.com/office/powerpoint/2010/main" val="310330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18</a:t>
            </a:fld>
            <a:endParaRPr lang="en-SG"/>
          </a:p>
        </p:txBody>
      </p:sp>
    </p:spTree>
    <p:extLst>
      <p:ext uri="{BB962C8B-B14F-4D97-AF65-F5344CB8AC3E}">
        <p14:creationId xmlns:p14="http://schemas.microsoft.com/office/powerpoint/2010/main" val="42353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32</a:t>
            </a:fld>
            <a:endParaRPr lang="en-SG"/>
          </a:p>
        </p:txBody>
      </p:sp>
    </p:spTree>
    <p:extLst>
      <p:ext uri="{BB962C8B-B14F-4D97-AF65-F5344CB8AC3E}">
        <p14:creationId xmlns:p14="http://schemas.microsoft.com/office/powerpoint/2010/main" val="228338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46</a:t>
            </a:fld>
            <a:endParaRPr lang="en-SG"/>
          </a:p>
        </p:txBody>
      </p:sp>
    </p:spTree>
    <p:extLst>
      <p:ext uri="{BB962C8B-B14F-4D97-AF65-F5344CB8AC3E}">
        <p14:creationId xmlns:p14="http://schemas.microsoft.com/office/powerpoint/2010/main" val="88715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5/2/21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15628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5/2/21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366671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5/2/21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416689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5/2/21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08540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A1C6A0-7B51-435C-BD6E-DE11AFC538B9}" type="datetimeFigureOut">
              <a:rPr lang="en-SG" smtClean="0"/>
              <a:t>5/2/21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9800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31A1C6A0-7B51-435C-BD6E-DE11AFC538B9}" type="datetimeFigureOut">
              <a:rPr lang="en-SG" smtClean="0"/>
              <a:t>5/2/21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100718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31A1C6A0-7B51-435C-BD6E-DE11AFC538B9}" type="datetimeFigureOut">
              <a:rPr lang="en-SG" smtClean="0"/>
              <a:t>5/2/21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41536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31A1C6A0-7B51-435C-BD6E-DE11AFC538B9}" type="datetimeFigureOut">
              <a:rPr lang="en-SG" smtClean="0"/>
              <a:t>5/2/21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81024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1C6A0-7B51-435C-BD6E-DE11AFC538B9}" type="datetimeFigureOut">
              <a:rPr lang="en-SG" smtClean="0"/>
              <a:t>5/2/21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83627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A1C6A0-7B51-435C-BD6E-DE11AFC538B9}" type="datetimeFigureOut">
              <a:rPr lang="en-SG" smtClean="0"/>
              <a:t>5/2/21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396911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A1C6A0-7B51-435C-BD6E-DE11AFC538B9}" type="datetimeFigureOut">
              <a:rPr lang="en-SG" smtClean="0"/>
              <a:t>5/2/21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1100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1C6A0-7B51-435C-BD6E-DE11AFC538B9}" type="datetimeFigureOut">
              <a:rPr lang="en-SG" smtClean="0"/>
              <a:t>5/2/21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5DDB7-7CD3-4286-9DE4-BABE7EA1A100}" type="slidenum">
              <a:rPr lang="en-SG" smtClean="0"/>
              <a:t>‹#›</a:t>
            </a:fld>
            <a:endParaRPr lang="en-SG"/>
          </a:p>
        </p:txBody>
      </p:sp>
    </p:spTree>
    <p:extLst>
      <p:ext uri="{BB962C8B-B14F-4D97-AF65-F5344CB8AC3E}">
        <p14:creationId xmlns:p14="http://schemas.microsoft.com/office/powerpoint/2010/main" val="390445927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nergystar.gov/"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CG1112</a:t>
            </a:r>
          </a:p>
        </p:txBody>
      </p:sp>
      <p:sp>
        <p:nvSpPr>
          <p:cNvPr id="3" name="Subtitle 2"/>
          <p:cNvSpPr>
            <a:spLocks noGrp="1"/>
          </p:cNvSpPr>
          <p:nvPr>
            <p:ph type="subTitle" idx="1"/>
          </p:nvPr>
        </p:nvSpPr>
        <p:spPr/>
        <p:txBody>
          <a:bodyPr/>
          <a:lstStyle/>
          <a:p>
            <a:r>
              <a:rPr lang="en-SG" dirty="0"/>
              <a:t>Tutorial 2</a:t>
            </a:r>
          </a:p>
        </p:txBody>
      </p:sp>
    </p:spTree>
    <p:extLst>
      <p:ext uri="{BB962C8B-B14F-4D97-AF65-F5344CB8AC3E}">
        <p14:creationId xmlns:p14="http://schemas.microsoft.com/office/powerpoint/2010/main" val="400194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pic>
        <p:nvPicPr>
          <p:cNvPr id="4" name="Content Placeholder 3"/>
          <p:cNvPicPr>
            <a:picLocks noGrp="1" noChangeAspect="1"/>
          </p:cNvPicPr>
          <p:nvPr>
            <p:ph idx="1"/>
          </p:nvPr>
        </p:nvPicPr>
        <p:blipFill>
          <a:blip r:embed="rId2"/>
          <a:stretch>
            <a:fillRect/>
          </a:stretch>
        </p:blipFill>
        <p:spPr>
          <a:xfrm>
            <a:off x="1154048" y="3940245"/>
            <a:ext cx="8845696" cy="1815978"/>
          </a:xfrm>
          <a:prstGeom prst="rect">
            <a:avLst/>
          </a:prstGeom>
        </p:spPr>
      </p:pic>
      <p:sp>
        <p:nvSpPr>
          <p:cNvPr id="5" name="Content Placeholder 2"/>
          <p:cNvSpPr txBox="1">
            <a:spLocks/>
          </p:cNvSpPr>
          <p:nvPr/>
        </p:nvSpPr>
        <p:spPr>
          <a:xfrm>
            <a:off x="688298" y="1949534"/>
            <a:ext cx="10515600" cy="1125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a design such as this, we say that the microcontroller is “sinking” current. That means, that current is now flowing into the pin of the device.</a:t>
            </a:r>
            <a:br>
              <a:rPr lang="en-US" sz="2400" dirty="0"/>
            </a:br>
            <a:r>
              <a:rPr lang="en-US" sz="2400" dirty="0"/>
              <a:t>What’s the maximum sinking current when the device is operating at 5V? </a:t>
            </a:r>
            <a:endParaRPr lang="en-SG" sz="2000" dirty="0"/>
          </a:p>
        </p:txBody>
      </p:sp>
      <p:sp>
        <p:nvSpPr>
          <p:cNvPr id="6" name="TextBox 5"/>
          <p:cNvSpPr txBox="1"/>
          <p:nvPr/>
        </p:nvSpPr>
        <p:spPr>
          <a:xfrm>
            <a:off x="1000024" y="3219733"/>
            <a:ext cx="8548256" cy="461665"/>
          </a:xfrm>
          <a:prstGeom prst="rect">
            <a:avLst/>
          </a:prstGeom>
          <a:noFill/>
        </p:spPr>
        <p:txBody>
          <a:bodyPr wrap="square" rtlCol="0">
            <a:spAutoFit/>
          </a:bodyPr>
          <a:lstStyle/>
          <a:p>
            <a:r>
              <a:rPr lang="en-US" sz="2400" dirty="0"/>
              <a:t>Answer: 20mA (Refer to Table 32-2 in the Atmega328p datasheet)</a:t>
            </a:r>
            <a:endParaRPr lang="en-SG" sz="2400" dirty="0"/>
          </a:p>
        </p:txBody>
      </p:sp>
      <p:sp>
        <p:nvSpPr>
          <p:cNvPr id="7" name="Rounded Rectangle 6"/>
          <p:cNvSpPr/>
          <p:nvPr/>
        </p:nvSpPr>
        <p:spPr>
          <a:xfrm>
            <a:off x="5051685" y="3940245"/>
            <a:ext cx="1199213" cy="9165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3447739" y="6071015"/>
            <a:ext cx="290809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SG" dirty="0"/>
              <a:t>What does Note 4 inform us?</a:t>
            </a:r>
          </a:p>
        </p:txBody>
      </p:sp>
      <p:cxnSp>
        <p:nvCxnSpPr>
          <p:cNvPr id="10" name="Straight Arrow Connector 9"/>
          <p:cNvCxnSpPr>
            <a:stCxn id="8" idx="0"/>
          </p:cNvCxnSpPr>
          <p:nvPr/>
        </p:nvCxnSpPr>
        <p:spPr>
          <a:xfrm flipH="1" flipV="1">
            <a:off x="3612630" y="4212236"/>
            <a:ext cx="1289155" cy="185877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3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sp>
        <p:nvSpPr>
          <p:cNvPr id="3" name="Content Placeholder 2"/>
          <p:cNvSpPr>
            <a:spLocks noGrp="1"/>
          </p:cNvSpPr>
          <p:nvPr>
            <p:ph idx="1"/>
          </p:nvPr>
        </p:nvSpPr>
        <p:spPr>
          <a:xfrm>
            <a:off x="838200" y="4299002"/>
            <a:ext cx="10515600" cy="962546"/>
          </a:xfrm>
        </p:spPr>
        <p:txBody>
          <a:bodyPr/>
          <a:lstStyle/>
          <a:p>
            <a:r>
              <a:rPr lang="en-SG" dirty="0"/>
              <a:t>Important to note that there is a maximum limit on the total amount of current that the various pins can collectively sink.</a:t>
            </a:r>
          </a:p>
        </p:txBody>
      </p:sp>
      <p:pic>
        <p:nvPicPr>
          <p:cNvPr id="4" name="Picture 3"/>
          <p:cNvPicPr>
            <a:picLocks noChangeAspect="1"/>
          </p:cNvPicPr>
          <p:nvPr/>
        </p:nvPicPr>
        <p:blipFill>
          <a:blip r:embed="rId2"/>
          <a:stretch>
            <a:fillRect/>
          </a:stretch>
        </p:blipFill>
        <p:spPr>
          <a:xfrm>
            <a:off x="966916" y="1765933"/>
            <a:ext cx="9381065" cy="2053089"/>
          </a:xfrm>
          <a:prstGeom prst="rect">
            <a:avLst/>
          </a:prstGeom>
        </p:spPr>
      </p:pic>
    </p:spTree>
    <p:extLst>
      <p:ext uri="{BB962C8B-B14F-4D97-AF65-F5344CB8AC3E}">
        <p14:creationId xmlns:p14="http://schemas.microsoft.com/office/powerpoint/2010/main" val="142494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sp>
        <p:nvSpPr>
          <p:cNvPr id="3" name="Content Placeholder 2"/>
          <p:cNvSpPr>
            <a:spLocks noGrp="1"/>
          </p:cNvSpPr>
          <p:nvPr>
            <p:ph idx="1"/>
          </p:nvPr>
        </p:nvSpPr>
        <p:spPr>
          <a:xfrm>
            <a:off x="838200" y="1825625"/>
            <a:ext cx="10515600" cy="1014557"/>
          </a:xfrm>
        </p:spPr>
        <p:txBody>
          <a:bodyPr/>
          <a:lstStyle/>
          <a:p>
            <a:r>
              <a:rPr lang="en-US" dirty="0"/>
              <a:t>The voltage drop across the LED is 0.7V. </a:t>
            </a:r>
            <a:br>
              <a:rPr lang="en-US" dirty="0"/>
            </a:br>
            <a:r>
              <a:rPr lang="en-US" dirty="0"/>
              <a:t>Choose an appropriate R value.</a:t>
            </a:r>
            <a:endParaRPr lang="en-SG" dirty="0"/>
          </a:p>
        </p:txBody>
      </p:sp>
      <p:sp>
        <p:nvSpPr>
          <p:cNvPr id="4" name="TextBox 3"/>
          <p:cNvSpPr txBox="1"/>
          <p:nvPr/>
        </p:nvSpPr>
        <p:spPr>
          <a:xfrm>
            <a:off x="1108363" y="3103419"/>
            <a:ext cx="7772400" cy="830997"/>
          </a:xfrm>
          <a:prstGeom prst="rect">
            <a:avLst/>
          </a:prstGeom>
          <a:noFill/>
        </p:spPr>
        <p:txBody>
          <a:bodyPr wrap="square" rtlCol="0">
            <a:spAutoFit/>
          </a:bodyPr>
          <a:lstStyle/>
          <a:p>
            <a:r>
              <a:rPr lang="en-US" sz="2400" dirty="0"/>
              <a:t>R &gt;= (5 – 0.7) / 20 mA = 215 ohms </a:t>
            </a:r>
            <a:endParaRPr lang="en-SG" sz="2400" dirty="0"/>
          </a:p>
          <a:p>
            <a:r>
              <a:rPr lang="en-US" sz="2400" dirty="0"/>
              <a:t>The minimum value of R is 215 ohms.</a:t>
            </a:r>
            <a:endParaRPr lang="en-SG" sz="2400" dirty="0"/>
          </a:p>
        </p:txBody>
      </p:sp>
    </p:spTree>
    <p:extLst>
      <p:ext uri="{BB962C8B-B14F-4D97-AF65-F5344CB8AC3E}">
        <p14:creationId xmlns:p14="http://schemas.microsoft.com/office/powerpoint/2010/main" val="22502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Further Discussion on GPIO</a:t>
            </a:r>
          </a:p>
        </p:txBody>
      </p:sp>
      <p:sp>
        <p:nvSpPr>
          <p:cNvPr id="3" name="Content Placeholder 2"/>
          <p:cNvSpPr>
            <a:spLocks noGrp="1"/>
          </p:cNvSpPr>
          <p:nvPr>
            <p:ph idx="1"/>
          </p:nvPr>
        </p:nvSpPr>
        <p:spPr>
          <a:xfrm>
            <a:off x="838200" y="1825625"/>
            <a:ext cx="10515600" cy="557357"/>
          </a:xfrm>
        </p:spPr>
        <p:txBody>
          <a:bodyPr/>
          <a:lstStyle/>
          <a:p>
            <a:r>
              <a:rPr lang="en-SG" dirty="0"/>
              <a:t>How much is the source current when you set the output to ‘1’?</a:t>
            </a:r>
          </a:p>
        </p:txBody>
      </p:sp>
      <p:sp>
        <p:nvSpPr>
          <p:cNvPr id="4" name="Content Placeholder 2"/>
          <p:cNvSpPr txBox="1">
            <a:spLocks/>
          </p:cNvSpPr>
          <p:nvPr/>
        </p:nvSpPr>
        <p:spPr>
          <a:xfrm>
            <a:off x="838200" y="2379374"/>
            <a:ext cx="10515600" cy="557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20mA. The absolute maximum is 40mA.</a:t>
            </a:r>
            <a:endParaRPr lang="en-SG" dirty="0"/>
          </a:p>
        </p:txBody>
      </p:sp>
      <p:sp>
        <p:nvSpPr>
          <p:cNvPr id="6" name="Content Placeholder 2"/>
          <p:cNvSpPr txBox="1">
            <a:spLocks/>
          </p:cNvSpPr>
          <p:nvPr/>
        </p:nvSpPr>
        <p:spPr>
          <a:xfrm>
            <a:off x="838196" y="4910650"/>
            <a:ext cx="10515600" cy="557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Is that enough?</a:t>
            </a:r>
          </a:p>
        </p:txBody>
      </p:sp>
      <p:sp>
        <p:nvSpPr>
          <p:cNvPr id="7" name="Content Placeholder 2"/>
          <p:cNvSpPr txBox="1">
            <a:spLocks/>
          </p:cNvSpPr>
          <p:nvPr/>
        </p:nvSpPr>
        <p:spPr>
          <a:xfrm>
            <a:off x="1032168" y="5464399"/>
            <a:ext cx="10515600" cy="1098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Depends on the application. If you are controlling an LED, then it should be. If you are trying to interface to a Motor, then it may not be enough.</a:t>
            </a:r>
            <a:endParaRPr lang="en-SG" dirty="0"/>
          </a:p>
        </p:txBody>
      </p:sp>
      <p:pic>
        <p:nvPicPr>
          <p:cNvPr id="5" name="Picture 4"/>
          <p:cNvPicPr>
            <a:picLocks noChangeAspect="1"/>
          </p:cNvPicPr>
          <p:nvPr/>
        </p:nvPicPr>
        <p:blipFill>
          <a:blip r:embed="rId2"/>
          <a:stretch>
            <a:fillRect/>
          </a:stretch>
        </p:blipFill>
        <p:spPr>
          <a:xfrm>
            <a:off x="2277048" y="3005802"/>
            <a:ext cx="7885647" cy="1620692"/>
          </a:xfrm>
          <a:prstGeom prst="rect">
            <a:avLst/>
          </a:prstGeom>
        </p:spPr>
      </p:pic>
    </p:spTree>
    <p:extLst>
      <p:ext uri="{BB962C8B-B14F-4D97-AF65-F5344CB8AC3E}">
        <p14:creationId xmlns:p14="http://schemas.microsoft.com/office/powerpoint/2010/main" val="380542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Q3. Power Consumption</a:t>
            </a:r>
          </a:p>
        </p:txBody>
      </p:sp>
      <p:sp>
        <p:nvSpPr>
          <p:cNvPr id="3" name="Content Placeholder 2"/>
          <p:cNvSpPr>
            <a:spLocks noGrp="1"/>
          </p:cNvSpPr>
          <p:nvPr>
            <p:ph idx="1"/>
          </p:nvPr>
        </p:nvSpPr>
        <p:spPr>
          <a:xfrm>
            <a:off x="838200" y="1825625"/>
            <a:ext cx="10515600" cy="2787939"/>
          </a:xfrm>
        </p:spPr>
        <p:txBody>
          <a:bodyPr>
            <a:normAutofit/>
          </a:bodyPr>
          <a:lstStyle/>
          <a:p>
            <a:r>
              <a:rPr lang="en-US" sz="2400" dirty="0"/>
              <a:t>Power Consumption is a critical factor in Embedded Systems and it is important to minimize it so as to extend its usage before recharging the batteries. You wish to put the robot in “Standby Mode” when it is idle and not doing anything useful. </a:t>
            </a:r>
            <a:endParaRPr lang="en-SG" sz="2400" dirty="0"/>
          </a:p>
          <a:p>
            <a:r>
              <a:rPr lang="en-US" sz="2400" dirty="0"/>
              <a:t>Which is the main register that controls these features and what value should be written to it?</a:t>
            </a:r>
            <a:endParaRPr lang="en-SG" sz="2400" dirty="0"/>
          </a:p>
          <a:p>
            <a:pPr marL="0" indent="0">
              <a:buNone/>
            </a:pPr>
            <a:endParaRPr lang="en-SG" sz="2400" dirty="0"/>
          </a:p>
        </p:txBody>
      </p:sp>
      <p:sp>
        <p:nvSpPr>
          <p:cNvPr id="4" name="TextBox 3"/>
          <p:cNvSpPr txBox="1"/>
          <p:nvPr/>
        </p:nvSpPr>
        <p:spPr>
          <a:xfrm>
            <a:off x="983673" y="3887103"/>
            <a:ext cx="6647584" cy="1569660"/>
          </a:xfrm>
          <a:prstGeom prst="rect">
            <a:avLst/>
          </a:prstGeom>
          <a:noFill/>
        </p:spPr>
        <p:txBody>
          <a:bodyPr wrap="square" rtlCol="0">
            <a:spAutoFit/>
          </a:bodyPr>
          <a:lstStyle/>
          <a:p>
            <a:r>
              <a:rPr lang="en-US" sz="2400" dirty="0"/>
              <a:t>The Sleep Mode Control Register (SMCR) contains the control bits for power management. To put the device in Standby Mode, a value of 110 must be written to it bits SM2:SM0 (Bits 3:1). </a:t>
            </a:r>
            <a:endParaRPr lang="en-SG" sz="2400" dirty="0"/>
          </a:p>
        </p:txBody>
      </p:sp>
      <p:pic>
        <p:nvPicPr>
          <p:cNvPr id="5" name="Picture 4"/>
          <p:cNvPicPr>
            <a:picLocks noChangeAspect="1"/>
          </p:cNvPicPr>
          <p:nvPr/>
        </p:nvPicPr>
        <p:blipFill>
          <a:blip r:embed="rId2"/>
          <a:stretch>
            <a:fillRect/>
          </a:stretch>
        </p:blipFill>
        <p:spPr>
          <a:xfrm>
            <a:off x="701387" y="5674917"/>
            <a:ext cx="7962900" cy="1000125"/>
          </a:xfrm>
          <a:prstGeom prst="rect">
            <a:avLst/>
          </a:prstGeom>
        </p:spPr>
      </p:pic>
      <p:pic>
        <p:nvPicPr>
          <p:cNvPr id="6" name="Picture 5"/>
          <p:cNvPicPr>
            <a:picLocks noChangeAspect="1"/>
          </p:cNvPicPr>
          <p:nvPr/>
        </p:nvPicPr>
        <p:blipFill>
          <a:blip r:embed="rId3"/>
          <a:stretch>
            <a:fillRect/>
          </a:stretch>
        </p:blipFill>
        <p:spPr>
          <a:xfrm>
            <a:off x="7631257" y="3887103"/>
            <a:ext cx="4315414" cy="1787814"/>
          </a:xfrm>
          <a:prstGeom prst="rect">
            <a:avLst/>
          </a:prstGeom>
        </p:spPr>
      </p:pic>
    </p:spTree>
    <p:extLst>
      <p:ext uri="{BB962C8B-B14F-4D97-AF65-F5344CB8AC3E}">
        <p14:creationId xmlns:p14="http://schemas.microsoft.com/office/powerpoint/2010/main" val="262073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Q3. Power Consumption</a:t>
            </a:r>
          </a:p>
        </p:txBody>
      </p:sp>
      <p:sp>
        <p:nvSpPr>
          <p:cNvPr id="3" name="Content Placeholder 2"/>
          <p:cNvSpPr>
            <a:spLocks noGrp="1"/>
          </p:cNvSpPr>
          <p:nvPr>
            <p:ph idx="1"/>
          </p:nvPr>
        </p:nvSpPr>
        <p:spPr>
          <a:xfrm>
            <a:off x="838200" y="1825625"/>
            <a:ext cx="10515600" cy="945284"/>
          </a:xfrm>
        </p:spPr>
        <p:txBody>
          <a:bodyPr>
            <a:normAutofit/>
          </a:bodyPr>
          <a:lstStyle/>
          <a:p>
            <a:r>
              <a:rPr lang="en-US" sz="2400" dirty="0"/>
              <a:t>In Standby Mode, which events can trigger the device to “wake-up” and resume full-functionality?</a:t>
            </a:r>
            <a:endParaRPr lang="en-SG" sz="2400" dirty="0"/>
          </a:p>
          <a:p>
            <a:pPr marL="0" indent="0">
              <a:buNone/>
            </a:pPr>
            <a:endParaRPr lang="en-SG" sz="2400" dirty="0"/>
          </a:p>
        </p:txBody>
      </p:sp>
      <p:sp>
        <p:nvSpPr>
          <p:cNvPr id="4" name="TextBox 3"/>
          <p:cNvSpPr txBox="1"/>
          <p:nvPr/>
        </p:nvSpPr>
        <p:spPr>
          <a:xfrm>
            <a:off x="1025237" y="2587182"/>
            <a:ext cx="9434945" cy="2585323"/>
          </a:xfrm>
          <a:prstGeom prst="rect">
            <a:avLst/>
          </a:prstGeom>
          <a:noFill/>
        </p:spPr>
        <p:txBody>
          <a:bodyPr wrap="square" rtlCol="0">
            <a:spAutoFit/>
          </a:bodyPr>
          <a:lstStyle/>
          <a:p>
            <a:r>
              <a:rPr lang="en-US" dirty="0"/>
              <a:t>Only one of these events can wake up the MCU:</a:t>
            </a:r>
            <a:endParaRPr lang="en-SG" dirty="0"/>
          </a:p>
          <a:p>
            <a:r>
              <a:rPr lang="en-US" dirty="0"/>
              <a:t>• External Reset</a:t>
            </a:r>
            <a:endParaRPr lang="en-SG" dirty="0"/>
          </a:p>
          <a:p>
            <a:r>
              <a:rPr lang="en-US" dirty="0"/>
              <a:t>• Watchdog System Reset</a:t>
            </a:r>
            <a:endParaRPr lang="en-SG" dirty="0"/>
          </a:p>
          <a:p>
            <a:r>
              <a:rPr lang="en-US" dirty="0"/>
              <a:t>• Watchdog Interrupt</a:t>
            </a:r>
            <a:endParaRPr lang="en-SG" dirty="0"/>
          </a:p>
          <a:p>
            <a:r>
              <a:rPr lang="en-US" dirty="0"/>
              <a:t>• Brown-out Reset</a:t>
            </a:r>
            <a:endParaRPr lang="en-SG" dirty="0"/>
          </a:p>
          <a:p>
            <a:r>
              <a:rPr lang="en-US" dirty="0"/>
              <a:t>• 2-wire Serial Interface address match</a:t>
            </a:r>
            <a:endParaRPr lang="en-SG" dirty="0"/>
          </a:p>
          <a:p>
            <a:r>
              <a:rPr lang="en-US" dirty="0"/>
              <a:t>• External level interrupt on INT</a:t>
            </a:r>
            <a:endParaRPr lang="en-SG" dirty="0"/>
          </a:p>
          <a:p>
            <a:r>
              <a:rPr lang="en-US" dirty="0"/>
              <a:t>• Pin change interrupt</a:t>
            </a:r>
            <a:endParaRPr lang="en-SG" dirty="0"/>
          </a:p>
          <a:p>
            <a:endParaRPr lang="en-SG" dirty="0"/>
          </a:p>
        </p:txBody>
      </p:sp>
      <p:sp>
        <p:nvSpPr>
          <p:cNvPr id="6" name="Content Placeholder 2"/>
          <p:cNvSpPr txBox="1">
            <a:spLocks/>
          </p:cNvSpPr>
          <p:nvPr/>
        </p:nvSpPr>
        <p:spPr>
          <a:xfrm>
            <a:off x="838201" y="5178418"/>
            <a:ext cx="10515600" cy="945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400" dirty="0"/>
              <a:t>How many clock cycles does it take for the device to come out of Standby mode to full operation?</a:t>
            </a:r>
            <a:endParaRPr lang="en-SG" sz="2400" dirty="0"/>
          </a:p>
          <a:p>
            <a:pPr marL="0" indent="0">
              <a:buFont typeface="Arial" panose="020B0604020202020204" pitchFamily="34" charset="0"/>
              <a:buNone/>
            </a:pPr>
            <a:endParaRPr lang="en-SG" sz="2000" dirty="0"/>
          </a:p>
        </p:txBody>
      </p:sp>
      <p:sp>
        <p:nvSpPr>
          <p:cNvPr id="7" name="TextBox 6"/>
          <p:cNvSpPr txBox="1"/>
          <p:nvPr/>
        </p:nvSpPr>
        <p:spPr>
          <a:xfrm>
            <a:off x="1163782" y="6040575"/>
            <a:ext cx="2867891" cy="369332"/>
          </a:xfrm>
          <a:prstGeom prst="rect">
            <a:avLst/>
          </a:prstGeom>
          <a:noFill/>
        </p:spPr>
        <p:txBody>
          <a:bodyPr wrap="square" rtlCol="0">
            <a:spAutoFit/>
          </a:bodyPr>
          <a:lstStyle/>
          <a:p>
            <a:r>
              <a:rPr lang="en-US" dirty="0"/>
              <a:t>It takes 6 clock cycles.</a:t>
            </a:r>
            <a:endParaRPr lang="en-SG" dirty="0"/>
          </a:p>
        </p:txBody>
      </p:sp>
    </p:spTree>
    <p:extLst>
      <p:ext uri="{BB962C8B-B14F-4D97-AF65-F5344CB8AC3E}">
        <p14:creationId xmlns:p14="http://schemas.microsoft.com/office/powerpoint/2010/main" val="28788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Q3. Power Consumption</a:t>
            </a:r>
          </a:p>
        </p:txBody>
      </p:sp>
      <p:sp>
        <p:nvSpPr>
          <p:cNvPr id="3" name="Content Placeholder 2"/>
          <p:cNvSpPr>
            <a:spLocks noGrp="1"/>
          </p:cNvSpPr>
          <p:nvPr>
            <p:ph idx="1"/>
          </p:nvPr>
        </p:nvSpPr>
        <p:spPr>
          <a:xfrm>
            <a:off x="838200" y="1825625"/>
            <a:ext cx="10515600" cy="1250084"/>
          </a:xfrm>
        </p:spPr>
        <p:txBody>
          <a:bodyPr>
            <a:normAutofit/>
          </a:bodyPr>
          <a:lstStyle/>
          <a:p>
            <a:r>
              <a:rPr lang="en-US" sz="2400" dirty="0"/>
              <a:t>Based on your initial assessment, you feel that you may not need to use the ADC module for this project. As such, you want to disable it so that it doesn’t consume any additional power. How can this be achieved?</a:t>
            </a:r>
            <a:endParaRPr lang="en-SG" sz="2400" dirty="0"/>
          </a:p>
          <a:p>
            <a:endParaRPr lang="en-SG" sz="2400" dirty="0"/>
          </a:p>
        </p:txBody>
      </p:sp>
      <p:sp>
        <p:nvSpPr>
          <p:cNvPr id="5" name="TextBox 4"/>
          <p:cNvSpPr txBox="1"/>
          <p:nvPr/>
        </p:nvSpPr>
        <p:spPr>
          <a:xfrm>
            <a:off x="1122217" y="3408219"/>
            <a:ext cx="9615055" cy="707886"/>
          </a:xfrm>
          <a:prstGeom prst="rect">
            <a:avLst/>
          </a:prstGeom>
          <a:noFill/>
        </p:spPr>
        <p:txBody>
          <a:bodyPr wrap="square" rtlCol="0">
            <a:spAutoFit/>
          </a:bodyPr>
          <a:lstStyle/>
          <a:p>
            <a:r>
              <a:rPr lang="en-US" sz="2000"/>
              <a:t>The Power Reduction Register (PRR) provides a method to stop the clock to individual peripherals to reduce power consumption.</a:t>
            </a:r>
            <a:endParaRPr lang="en-SG" sz="2000"/>
          </a:p>
        </p:txBody>
      </p:sp>
      <p:pic>
        <p:nvPicPr>
          <p:cNvPr id="6" name="Picture 5"/>
          <p:cNvPicPr/>
          <p:nvPr/>
        </p:nvPicPr>
        <p:blipFill>
          <a:blip r:embed="rId2"/>
          <a:stretch>
            <a:fillRect/>
          </a:stretch>
        </p:blipFill>
        <p:spPr>
          <a:xfrm>
            <a:off x="1519670" y="5457825"/>
            <a:ext cx="6252730" cy="749011"/>
          </a:xfrm>
          <a:prstGeom prst="rect">
            <a:avLst/>
          </a:prstGeom>
        </p:spPr>
      </p:pic>
      <p:pic>
        <p:nvPicPr>
          <p:cNvPr id="7" name="Picture 6"/>
          <p:cNvPicPr/>
          <p:nvPr/>
        </p:nvPicPr>
        <p:blipFill>
          <a:blip r:embed="rId3"/>
          <a:stretch>
            <a:fillRect/>
          </a:stretch>
        </p:blipFill>
        <p:spPr>
          <a:xfrm>
            <a:off x="1271154" y="4286481"/>
            <a:ext cx="7969828" cy="1171344"/>
          </a:xfrm>
          <a:prstGeom prst="rect">
            <a:avLst/>
          </a:prstGeom>
        </p:spPr>
      </p:pic>
    </p:spTree>
    <p:extLst>
      <p:ext uri="{BB962C8B-B14F-4D97-AF65-F5344CB8AC3E}">
        <p14:creationId xmlns:p14="http://schemas.microsoft.com/office/powerpoint/2010/main" val="183530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Further Discussion on Power Consumption</a:t>
            </a:r>
          </a:p>
        </p:txBody>
      </p:sp>
      <p:sp>
        <p:nvSpPr>
          <p:cNvPr id="3" name="Content Placeholder 2"/>
          <p:cNvSpPr>
            <a:spLocks noGrp="1"/>
          </p:cNvSpPr>
          <p:nvPr>
            <p:ph idx="1"/>
          </p:nvPr>
        </p:nvSpPr>
        <p:spPr>
          <a:xfrm>
            <a:off x="838200" y="1825625"/>
            <a:ext cx="10515600" cy="634546"/>
          </a:xfrm>
        </p:spPr>
        <p:txBody>
          <a:bodyPr>
            <a:noAutofit/>
          </a:bodyPr>
          <a:lstStyle/>
          <a:p>
            <a:r>
              <a:rPr lang="en-SG" dirty="0"/>
              <a:t>Battery Life / Electricity Bill</a:t>
            </a:r>
          </a:p>
          <a:p>
            <a:pPr marL="0" indent="0">
              <a:buNone/>
            </a:pPr>
            <a:r>
              <a:rPr lang="en-SG" dirty="0"/>
              <a:t>   </a:t>
            </a:r>
          </a:p>
        </p:txBody>
      </p:sp>
      <p:sp>
        <p:nvSpPr>
          <p:cNvPr id="4" name="TextBox 3"/>
          <p:cNvSpPr txBox="1"/>
          <p:nvPr/>
        </p:nvSpPr>
        <p:spPr>
          <a:xfrm>
            <a:off x="838200" y="2595108"/>
            <a:ext cx="10661073" cy="3108543"/>
          </a:xfrm>
          <a:prstGeom prst="rect">
            <a:avLst/>
          </a:prstGeom>
          <a:noFill/>
        </p:spPr>
        <p:txBody>
          <a:bodyPr wrap="square" rtlCol="0">
            <a:spAutoFit/>
          </a:bodyPr>
          <a:lstStyle/>
          <a:p>
            <a:pPr marL="285750" indent="-285750">
              <a:buFont typeface="Arial" panose="020B0604020202020204" pitchFamily="34" charset="0"/>
              <a:buChar char="•"/>
            </a:pPr>
            <a:r>
              <a:rPr lang="en-SG" sz="2800" dirty="0"/>
              <a:t>Challenges in meeting Certification Standards</a:t>
            </a:r>
          </a:p>
          <a:p>
            <a:r>
              <a:rPr lang="en-SG" sz="2800" dirty="0"/>
              <a:t>    e.g. </a:t>
            </a:r>
            <a:r>
              <a:rPr lang="en-SG" sz="2800" dirty="0">
                <a:hlinkClick r:id="rId2"/>
              </a:rPr>
              <a:t>https://www.energystar.gov/</a:t>
            </a:r>
            <a:endParaRPr lang="en-SG" sz="2800" dirty="0"/>
          </a:p>
          <a:p>
            <a:endParaRPr lang="en-SG" sz="2800" dirty="0"/>
          </a:p>
          <a:p>
            <a:r>
              <a:rPr lang="en-SG" sz="2800" dirty="0"/>
              <a:t>    Some countries are very strict about energy-efficient products. If the   </a:t>
            </a:r>
            <a:br>
              <a:rPr lang="en-SG" sz="2800" dirty="0"/>
            </a:br>
            <a:r>
              <a:rPr lang="en-SG" sz="2800" dirty="0"/>
              <a:t>    standards are not met, you will not be able to sell your product in that  </a:t>
            </a:r>
            <a:br>
              <a:rPr lang="en-SG" sz="2800" dirty="0"/>
            </a:br>
            <a:r>
              <a:rPr lang="en-SG" sz="2800" dirty="0"/>
              <a:t>    country.</a:t>
            </a:r>
          </a:p>
          <a:p>
            <a:pPr marL="285750" indent="-285750">
              <a:buFont typeface="Arial" panose="020B0604020202020204" pitchFamily="34" charset="0"/>
              <a:buChar char="•"/>
            </a:pPr>
            <a:endParaRPr lang="en-SG" sz="2800" dirty="0"/>
          </a:p>
        </p:txBody>
      </p:sp>
      <p:sp>
        <p:nvSpPr>
          <p:cNvPr id="5" name="TextBox 4"/>
          <p:cNvSpPr txBox="1"/>
          <p:nvPr/>
        </p:nvSpPr>
        <p:spPr>
          <a:xfrm>
            <a:off x="1139252" y="5441430"/>
            <a:ext cx="9953469" cy="1015663"/>
          </a:xfrm>
          <a:prstGeom prst="rect">
            <a:avLst/>
          </a:prstGeom>
          <a:noFill/>
        </p:spPr>
        <p:txBody>
          <a:bodyPr wrap="square" rtlCol="0">
            <a:spAutoFit/>
          </a:bodyPr>
          <a:lstStyle/>
          <a:p>
            <a:r>
              <a:rPr lang="en-SG" sz="2000" dirty="0"/>
              <a:t>Key Takeaway: Energy Consumption is dependent on the entire system. The microcontroller is just one component in it. You need to have a System-Level understanding to minimize Power Consumption in all areas.</a:t>
            </a:r>
          </a:p>
        </p:txBody>
      </p:sp>
    </p:spTree>
    <p:extLst>
      <p:ext uri="{BB962C8B-B14F-4D97-AF65-F5344CB8AC3E}">
        <p14:creationId xmlns:p14="http://schemas.microsoft.com/office/powerpoint/2010/main" val="277399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Part 2</a:t>
            </a:r>
          </a:p>
        </p:txBody>
      </p:sp>
      <p:sp>
        <p:nvSpPr>
          <p:cNvPr id="4" name="Subtitle 3"/>
          <p:cNvSpPr>
            <a:spLocks noGrp="1"/>
          </p:cNvSpPr>
          <p:nvPr>
            <p:ph type="subTitle" idx="1"/>
          </p:nvPr>
        </p:nvSpPr>
        <p:spPr/>
        <p:txBody>
          <a:bodyPr/>
          <a:lstStyle/>
          <a:p>
            <a:r>
              <a:rPr lang="en-SG" dirty="0"/>
              <a:t>Interrupts</a:t>
            </a:r>
          </a:p>
        </p:txBody>
      </p:sp>
    </p:spTree>
    <p:extLst>
      <p:ext uri="{BB962C8B-B14F-4D97-AF65-F5344CB8AC3E}">
        <p14:creationId xmlns:p14="http://schemas.microsoft.com/office/powerpoint/2010/main" val="1105420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Q4. HW Interrupts</a:t>
            </a:r>
          </a:p>
        </p:txBody>
      </p:sp>
      <p:sp>
        <p:nvSpPr>
          <p:cNvPr id="3" name="Content Placeholder 2"/>
          <p:cNvSpPr>
            <a:spLocks noGrp="1"/>
          </p:cNvSpPr>
          <p:nvPr>
            <p:ph idx="1"/>
          </p:nvPr>
        </p:nvSpPr>
        <p:spPr>
          <a:xfrm>
            <a:off x="838200" y="1825625"/>
            <a:ext cx="10515600" cy="1048204"/>
          </a:xfrm>
        </p:spPr>
        <p:txBody>
          <a:bodyPr/>
          <a:lstStyle/>
          <a:p>
            <a:r>
              <a:rPr lang="en-SG" dirty="0"/>
              <a:t>What are hardware interrupts? Why are they needed? Give some examples of hardware interrupts in your laptop or PC.</a:t>
            </a:r>
          </a:p>
          <a:p>
            <a:pPr marL="0" indent="0">
              <a:buNone/>
            </a:pPr>
            <a:endParaRPr lang="en-SG" dirty="0"/>
          </a:p>
        </p:txBody>
      </p:sp>
      <p:sp>
        <p:nvSpPr>
          <p:cNvPr id="4" name="TextBox 3"/>
          <p:cNvSpPr txBox="1"/>
          <p:nvPr/>
        </p:nvSpPr>
        <p:spPr>
          <a:xfrm>
            <a:off x="1121228" y="3008766"/>
            <a:ext cx="4489863" cy="2308324"/>
          </a:xfrm>
          <a:prstGeom prst="rect">
            <a:avLst/>
          </a:prstGeom>
          <a:noFill/>
        </p:spPr>
        <p:txBody>
          <a:bodyPr wrap="square" rtlCol="0">
            <a:spAutoFit/>
          </a:bodyPr>
          <a:lstStyle/>
          <a:p>
            <a:pPr marL="285750" indent="-285750">
              <a:buFont typeface="Arial" panose="020B0604020202020204" pitchFamily="34" charset="0"/>
              <a:buChar char="•"/>
            </a:pPr>
            <a:r>
              <a:rPr lang="en-SG" sz="2400" dirty="0"/>
              <a:t>A hardware interrupt consists of a series of request lines built into the CPU or MCU. Its purpose is to let hardware signal to the CPU to get its attention.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2257" t="20623" r="12257" b="12451"/>
          <a:stretch/>
        </p:blipFill>
        <p:spPr>
          <a:xfrm>
            <a:off x="5978235" y="2873829"/>
            <a:ext cx="5375565" cy="3574473"/>
          </a:xfrm>
          <a:prstGeom prst="rect">
            <a:avLst/>
          </a:prstGeom>
        </p:spPr>
      </p:pic>
    </p:spTree>
    <p:extLst>
      <p:ext uri="{BB962C8B-B14F-4D97-AF65-F5344CB8AC3E}">
        <p14:creationId xmlns:p14="http://schemas.microsoft.com/office/powerpoint/2010/main" val="135588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B3E2-B76E-564E-8406-E79520AAF809}"/>
              </a:ext>
            </a:extLst>
          </p:cNvPr>
          <p:cNvSpPr>
            <a:spLocks noGrp="1"/>
          </p:cNvSpPr>
          <p:nvPr>
            <p:ph type="title"/>
          </p:nvPr>
        </p:nvSpPr>
        <p:spPr/>
        <p:txBody>
          <a:bodyPr/>
          <a:lstStyle/>
          <a:p>
            <a:r>
              <a:rPr lang="en-US" dirty="0"/>
              <a:t>Question Assignment</a:t>
            </a:r>
          </a:p>
        </p:txBody>
      </p:sp>
      <p:sp>
        <p:nvSpPr>
          <p:cNvPr id="3" name="Content Placeholder 2">
            <a:extLst>
              <a:ext uri="{FF2B5EF4-FFF2-40B4-BE49-F238E27FC236}">
                <a16:creationId xmlns:a16="http://schemas.microsoft.com/office/drawing/2014/main" id="{BC98E537-A744-394E-A39C-D7D099A910FC}"/>
              </a:ext>
            </a:extLst>
          </p:cNvPr>
          <p:cNvSpPr>
            <a:spLocks noGrp="1"/>
          </p:cNvSpPr>
          <p:nvPr>
            <p:ph idx="1"/>
          </p:nvPr>
        </p:nvSpPr>
        <p:spPr/>
        <p:txBody>
          <a:bodyPr/>
          <a:lstStyle/>
          <a:p>
            <a:r>
              <a:rPr lang="en-US" dirty="0"/>
              <a:t>Room 1 – Q1</a:t>
            </a:r>
          </a:p>
          <a:p>
            <a:r>
              <a:rPr lang="en-US" dirty="0"/>
              <a:t>Room 2 – Q2</a:t>
            </a:r>
          </a:p>
          <a:p>
            <a:r>
              <a:rPr lang="en-US" dirty="0"/>
              <a:t>Room 3 – Q3</a:t>
            </a:r>
          </a:p>
          <a:p>
            <a:r>
              <a:rPr lang="en-US" dirty="0"/>
              <a:t>Room 4 – Q4</a:t>
            </a:r>
          </a:p>
          <a:p>
            <a:r>
              <a:rPr lang="en-US" dirty="0"/>
              <a:t>Room 5 – Q5</a:t>
            </a:r>
          </a:p>
          <a:p>
            <a:r>
              <a:rPr lang="en-US" dirty="0"/>
              <a:t>Room 6 – Q6</a:t>
            </a:r>
          </a:p>
          <a:p>
            <a:r>
              <a:rPr lang="en-US" dirty="0"/>
              <a:t>Room 7 – Q7</a:t>
            </a:r>
          </a:p>
          <a:p>
            <a:r>
              <a:rPr lang="en-US"/>
              <a:t>Room 8 – Q8</a:t>
            </a:r>
          </a:p>
        </p:txBody>
      </p:sp>
    </p:spTree>
    <p:extLst>
      <p:ext uri="{BB962C8B-B14F-4D97-AF65-F5344CB8AC3E}">
        <p14:creationId xmlns:p14="http://schemas.microsoft.com/office/powerpoint/2010/main" val="226618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Q4. HW Interrupts</a:t>
            </a:r>
          </a:p>
        </p:txBody>
      </p:sp>
      <p:sp>
        <p:nvSpPr>
          <p:cNvPr id="4" name="TextBox 3"/>
          <p:cNvSpPr txBox="1"/>
          <p:nvPr/>
        </p:nvSpPr>
        <p:spPr>
          <a:xfrm>
            <a:off x="838200" y="1901396"/>
            <a:ext cx="10619509" cy="1938992"/>
          </a:xfrm>
          <a:prstGeom prst="rect">
            <a:avLst/>
          </a:prstGeom>
          <a:noFill/>
        </p:spPr>
        <p:txBody>
          <a:bodyPr wrap="square" rtlCol="0">
            <a:spAutoFit/>
          </a:bodyPr>
          <a:lstStyle/>
          <a:p>
            <a:pPr marL="342900" indent="-342900">
              <a:buFont typeface="Arial" panose="020B0604020202020204" pitchFamily="34" charset="0"/>
              <a:buChar char="•"/>
            </a:pPr>
            <a:r>
              <a:rPr lang="en-SG" sz="2400" dirty="0"/>
              <a:t>The CPU can be busy running code, but when an interrupt request line is triggered (either by a rising edge, falling edge or change in signal level), the CPU stops what it is doing, and runs a special piece of code called an </a:t>
            </a:r>
            <a:r>
              <a:rPr lang="en-SG" sz="2400" b="1" dirty="0">
                <a:solidFill>
                  <a:srgbClr val="FF0000"/>
                </a:solidFill>
              </a:rPr>
              <a:t>Interrupt Service Routine (ISR) </a:t>
            </a:r>
            <a:r>
              <a:rPr lang="en-SG" sz="2400" dirty="0"/>
              <a:t>to handle the interrupt. Once the ISR is complete, the CPU resumes what it was doing, from where it left off.</a:t>
            </a:r>
          </a:p>
        </p:txBody>
      </p:sp>
      <p:sp>
        <p:nvSpPr>
          <p:cNvPr id="5" name="TextBox 4"/>
          <p:cNvSpPr txBox="1"/>
          <p:nvPr/>
        </p:nvSpPr>
        <p:spPr>
          <a:xfrm>
            <a:off x="838200" y="4209189"/>
            <a:ext cx="10619509" cy="1200329"/>
          </a:xfrm>
          <a:prstGeom prst="rect">
            <a:avLst/>
          </a:prstGeom>
          <a:noFill/>
        </p:spPr>
        <p:txBody>
          <a:bodyPr wrap="square" rtlCol="0">
            <a:spAutoFit/>
          </a:bodyPr>
          <a:lstStyle/>
          <a:p>
            <a:pPr marL="342900" indent="-342900">
              <a:buFont typeface="Arial" panose="020B0604020202020204" pitchFamily="34" charset="0"/>
              <a:buChar char="•"/>
            </a:pPr>
            <a:r>
              <a:rPr lang="en-SG" sz="2400" dirty="0"/>
              <a:t>Examples on a PC or laptop include interrupts from the keyboard when someone has pressed a key, or from the network interface when a frame of data has come in over the network, etc.</a:t>
            </a:r>
          </a:p>
        </p:txBody>
      </p:sp>
    </p:spTree>
    <p:extLst>
      <p:ext uri="{BB962C8B-B14F-4D97-AF65-F5344CB8AC3E}">
        <p14:creationId xmlns:p14="http://schemas.microsoft.com/office/powerpoint/2010/main" val="232259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Q4. Software Interrupts</a:t>
            </a:r>
          </a:p>
        </p:txBody>
      </p:sp>
      <p:sp>
        <p:nvSpPr>
          <p:cNvPr id="3" name="Content Placeholder 2"/>
          <p:cNvSpPr>
            <a:spLocks noGrp="1"/>
          </p:cNvSpPr>
          <p:nvPr>
            <p:ph idx="1"/>
          </p:nvPr>
        </p:nvSpPr>
        <p:spPr>
          <a:xfrm>
            <a:off x="838200" y="1825625"/>
            <a:ext cx="10515600" cy="902585"/>
          </a:xfrm>
        </p:spPr>
        <p:txBody>
          <a:bodyPr/>
          <a:lstStyle/>
          <a:p>
            <a:r>
              <a:rPr lang="en-SG" dirty="0"/>
              <a:t>A software interrupt is an interrupt that is triggered using a special machine instruction, rather than  a hardware line. </a:t>
            </a:r>
          </a:p>
        </p:txBody>
      </p:sp>
      <p:sp>
        <p:nvSpPr>
          <p:cNvPr id="4" name="Content Placeholder 2"/>
          <p:cNvSpPr txBox="1">
            <a:spLocks/>
          </p:cNvSpPr>
          <p:nvPr/>
        </p:nvSpPr>
        <p:spPr>
          <a:xfrm>
            <a:off x="838200" y="3043002"/>
            <a:ext cx="10515600" cy="1484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 Intel machines, for example, use the INT command to trigger software interrupts:</a:t>
            </a:r>
          </a:p>
          <a:p>
            <a:pPr marL="0" indent="0">
              <a:buNone/>
            </a:pPr>
            <a:r>
              <a:rPr lang="en-SG" dirty="0"/>
              <a:t>	INT &lt;interrupt number&gt;</a:t>
            </a:r>
          </a:p>
        </p:txBody>
      </p:sp>
      <p:sp>
        <p:nvSpPr>
          <p:cNvPr id="5" name="Content Placeholder 2"/>
          <p:cNvSpPr txBox="1">
            <a:spLocks/>
          </p:cNvSpPr>
          <p:nvPr/>
        </p:nvSpPr>
        <p:spPr>
          <a:xfrm>
            <a:off x="838200" y="4661940"/>
            <a:ext cx="10515600" cy="1484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 Here &lt;interrupt number&gt; is an interrupt identification number (analogous to the interrupt request lines in hardware interrupts), ranging from 0 to 255. </a:t>
            </a:r>
          </a:p>
        </p:txBody>
      </p:sp>
    </p:spTree>
    <p:extLst>
      <p:ext uri="{BB962C8B-B14F-4D97-AF65-F5344CB8AC3E}">
        <p14:creationId xmlns:p14="http://schemas.microsoft.com/office/powerpoint/2010/main" val="384675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Q4. Software Interrupts</a:t>
            </a:r>
          </a:p>
        </p:txBody>
      </p:sp>
      <p:sp>
        <p:nvSpPr>
          <p:cNvPr id="3" name="Content Placeholder 2"/>
          <p:cNvSpPr>
            <a:spLocks noGrp="1"/>
          </p:cNvSpPr>
          <p:nvPr>
            <p:ph idx="1"/>
          </p:nvPr>
        </p:nvSpPr>
        <p:spPr>
          <a:xfrm>
            <a:off x="838200" y="1825625"/>
            <a:ext cx="10515600" cy="1292329"/>
          </a:xfrm>
        </p:spPr>
        <p:txBody>
          <a:bodyPr/>
          <a:lstStyle/>
          <a:p>
            <a:r>
              <a:rPr lang="en-SG" dirty="0"/>
              <a:t>Like hardware interrupts, software interrupts cause the CPU to jump to an ISR, with a different ISR for each of the 256 possible software interrupts. </a:t>
            </a:r>
          </a:p>
        </p:txBody>
      </p:sp>
      <p:sp>
        <p:nvSpPr>
          <p:cNvPr id="4" name="Content Placeholder 2"/>
          <p:cNvSpPr txBox="1">
            <a:spLocks/>
          </p:cNvSpPr>
          <p:nvPr/>
        </p:nvSpPr>
        <p:spPr>
          <a:xfrm>
            <a:off x="838200" y="3132945"/>
            <a:ext cx="10515600" cy="869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The address of each ISR is flexible and the CPU can be configured to jump to the correct ISR.</a:t>
            </a:r>
          </a:p>
        </p:txBody>
      </p:sp>
      <p:sp>
        <p:nvSpPr>
          <p:cNvPr id="5" name="Content Placeholder 2"/>
          <p:cNvSpPr txBox="1">
            <a:spLocks/>
          </p:cNvSpPr>
          <p:nvPr/>
        </p:nvSpPr>
        <p:spPr>
          <a:xfrm>
            <a:off x="838200" y="4122295"/>
            <a:ext cx="10515600" cy="869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Software interrupts are very useful for providing flexible entry points for software APIs (application programming interfaces).</a:t>
            </a:r>
          </a:p>
        </p:txBody>
      </p:sp>
      <p:sp>
        <p:nvSpPr>
          <p:cNvPr id="6" name="Content Placeholder 2"/>
          <p:cNvSpPr txBox="1">
            <a:spLocks/>
          </p:cNvSpPr>
          <p:nvPr/>
        </p:nvSpPr>
        <p:spPr>
          <a:xfrm>
            <a:off x="838200" y="5096655"/>
            <a:ext cx="10515600" cy="1259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For example, on the LINUX operating system, if a program wishes to make a request to the OS (e.g. to write to the screen), it can do this by executing INT 128 (INT 80h, in hexadecimal). </a:t>
            </a:r>
          </a:p>
        </p:txBody>
      </p:sp>
    </p:spTree>
    <p:extLst>
      <p:ext uri="{BB962C8B-B14F-4D97-AF65-F5344CB8AC3E}">
        <p14:creationId xmlns:p14="http://schemas.microsoft.com/office/powerpoint/2010/main" val="390520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Q5. Interrupts on the AT328P</a:t>
            </a:r>
          </a:p>
        </p:txBody>
      </p:sp>
      <p:sp>
        <p:nvSpPr>
          <p:cNvPr id="3" name="Content Placeholder 2"/>
          <p:cNvSpPr>
            <a:spLocks noGrp="1"/>
          </p:cNvSpPr>
          <p:nvPr>
            <p:ph idx="1"/>
          </p:nvPr>
        </p:nvSpPr>
        <p:spPr>
          <a:xfrm>
            <a:off x="838200" y="1825625"/>
            <a:ext cx="10515600" cy="977536"/>
          </a:xfrm>
        </p:spPr>
        <p:txBody>
          <a:bodyPr/>
          <a:lstStyle/>
          <a:p>
            <a:r>
              <a:rPr lang="en-SG" dirty="0"/>
              <a:t>What interrupt request lines are available on the Atmega328P? Describe these lines and how they are used.</a:t>
            </a:r>
          </a:p>
          <a:p>
            <a:endParaRPr lang="en-SG" dirty="0"/>
          </a:p>
        </p:txBody>
      </p:sp>
      <p:sp>
        <p:nvSpPr>
          <p:cNvPr id="4" name="Content Placeholder 2"/>
          <p:cNvSpPr txBox="1">
            <a:spLocks/>
          </p:cNvSpPr>
          <p:nvPr/>
        </p:nvSpPr>
        <p:spPr>
          <a:xfrm>
            <a:off x="838200" y="3294661"/>
            <a:ext cx="5442679" cy="3091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There are two main types of interrupt request lines:</a:t>
            </a:r>
          </a:p>
          <a:p>
            <a:pPr lvl="0"/>
            <a:r>
              <a:rPr lang="en-SG" dirty="0"/>
              <a:t>Two external interrupt lines </a:t>
            </a:r>
          </a:p>
          <a:p>
            <a:pPr lvl="1"/>
            <a:r>
              <a:rPr lang="en-SG" dirty="0"/>
              <a:t>INT0 and INT1 (PD2 and PD3) </a:t>
            </a:r>
          </a:p>
          <a:p>
            <a:pPr lvl="1"/>
            <a:r>
              <a:rPr lang="en-SG" dirty="0"/>
              <a:t>23 “pin change” interrupt request lines PCINT0 to PCINT23 (note: No PCINT15).</a:t>
            </a:r>
          </a:p>
          <a:p>
            <a:endParaRPr lang="en-SG" dirty="0"/>
          </a:p>
        </p:txBody>
      </p:sp>
      <p:pic>
        <p:nvPicPr>
          <p:cNvPr id="5" name="image1.jpg" descr="Image result for Atmega328P interrupt lines"/>
          <p:cNvPicPr/>
          <p:nvPr/>
        </p:nvPicPr>
        <p:blipFill rotWithShape="1">
          <a:blip r:embed="rId2"/>
          <a:srcRect t="14687" b="14396"/>
          <a:stretch/>
        </p:blipFill>
        <p:spPr>
          <a:xfrm>
            <a:off x="6811978" y="2921494"/>
            <a:ext cx="4541822" cy="3837483"/>
          </a:xfrm>
          <a:prstGeom prst="rect">
            <a:avLst/>
          </a:prstGeom>
          <a:ln/>
        </p:spPr>
      </p:pic>
    </p:spTree>
    <p:extLst>
      <p:ext uri="{BB962C8B-B14F-4D97-AF65-F5344CB8AC3E}">
        <p14:creationId xmlns:p14="http://schemas.microsoft.com/office/powerpoint/2010/main" val="421279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Q5. Interrupts on the AT328P</a:t>
            </a:r>
          </a:p>
        </p:txBody>
      </p:sp>
      <p:sp>
        <p:nvSpPr>
          <p:cNvPr id="3" name="Content Placeholder 2"/>
          <p:cNvSpPr>
            <a:spLocks noGrp="1"/>
          </p:cNvSpPr>
          <p:nvPr>
            <p:ph idx="1"/>
          </p:nvPr>
        </p:nvSpPr>
        <p:spPr>
          <a:xfrm>
            <a:off x="838200" y="1825625"/>
            <a:ext cx="10515600" cy="2356631"/>
          </a:xfrm>
        </p:spPr>
        <p:txBody>
          <a:bodyPr>
            <a:normAutofit/>
          </a:bodyPr>
          <a:lstStyle/>
          <a:p>
            <a:r>
              <a:rPr lang="en-SG" sz="2400" dirty="0"/>
              <a:t>INT0 and INT1 are much more flexible. They can be triggered by:</a:t>
            </a:r>
          </a:p>
          <a:p>
            <a:pPr lvl="1"/>
            <a:r>
              <a:rPr lang="en-SG" sz="2000" dirty="0"/>
              <a:t>A low signal level</a:t>
            </a:r>
          </a:p>
          <a:p>
            <a:pPr lvl="1"/>
            <a:r>
              <a:rPr lang="en-SG" sz="2000" dirty="0"/>
              <a:t>A change in signal level</a:t>
            </a:r>
          </a:p>
          <a:p>
            <a:pPr lvl="1"/>
            <a:r>
              <a:rPr lang="en-SG" sz="2000" dirty="0"/>
              <a:t>Rising edge</a:t>
            </a:r>
          </a:p>
          <a:p>
            <a:pPr lvl="1"/>
            <a:r>
              <a:rPr lang="en-SG" sz="2000" dirty="0"/>
              <a:t>Falling edge</a:t>
            </a:r>
          </a:p>
          <a:p>
            <a:endParaRPr lang="en-SG" sz="2400" dirty="0"/>
          </a:p>
        </p:txBody>
      </p:sp>
      <p:pic>
        <p:nvPicPr>
          <p:cNvPr id="7" name="Picture 6"/>
          <p:cNvPicPr>
            <a:picLocks noChangeAspect="1"/>
          </p:cNvPicPr>
          <p:nvPr/>
        </p:nvPicPr>
        <p:blipFill>
          <a:blip r:embed="rId2"/>
          <a:stretch>
            <a:fillRect/>
          </a:stretch>
        </p:blipFill>
        <p:spPr>
          <a:xfrm>
            <a:off x="1691006" y="4072424"/>
            <a:ext cx="8892050" cy="2210110"/>
          </a:xfrm>
          <a:prstGeom prst="rect">
            <a:avLst/>
          </a:prstGeom>
        </p:spPr>
      </p:pic>
      <p:pic>
        <p:nvPicPr>
          <p:cNvPr id="8" name="Picture 7"/>
          <p:cNvPicPr>
            <a:picLocks noChangeAspect="1"/>
          </p:cNvPicPr>
          <p:nvPr/>
        </p:nvPicPr>
        <p:blipFill rotWithShape="1">
          <a:blip r:embed="rId3"/>
          <a:srcRect r="27969" b="-2781"/>
          <a:stretch/>
        </p:blipFill>
        <p:spPr>
          <a:xfrm>
            <a:off x="5081665" y="3205546"/>
            <a:ext cx="6071017" cy="1313227"/>
          </a:xfrm>
          <a:prstGeom prst="rect">
            <a:avLst/>
          </a:prstGeom>
        </p:spPr>
      </p:pic>
    </p:spTree>
    <p:extLst>
      <p:ext uri="{BB962C8B-B14F-4D97-AF65-F5344CB8AC3E}">
        <p14:creationId xmlns:p14="http://schemas.microsoft.com/office/powerpoint/2010/main" val="20150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Q5. Interrupts on the AT328P</a:t>
            </a:r>
          </a:p>
        </p:txBody>
      </p:sp>
      <p:sp>
        <p:nvSpPr>
          <p:cNvPr id="3" name="Content Placeholder 2"/>
          <p:cNvSpPr>
            <a:spLocks noGrp="1"/>
          </p:cNvSpPr>
          <p:nvPr>
            <p:ph idx="1"/>
          </p:nvPr>
        </p:nvSpPr>
        <p:spPr>
          <a:xfrm>
            <a:off x="838200" y="1810635"/>
            <a:ext cx="10515600" cy="737786"/>
          </a:xfrm>
        </p:spPr>
        <p:txBody>
          <a:bodyPr/>
          <a:lstStyle/>
          <a:p>
            <a:r>
              <a:rPr lang="en-SG" dirty="0"/>
              <a:t>In addition INT0 and INT1 each have their own ISR.</a:t>
            </a:r>
          </a:p>
          <a:p>
            <a:pPr marL="0" indent="0">
              <a:buNone/>
            </a:pPr>
            <a:endParaRPr lang="en-SG" dirty="0"/>
          </a:p>
        </p:txBody>
      </p:sp>
      <p:pic>
        <p:nvPicPr>
          <p:cNvPr id="5" name="Picture 4"/>
          <p:cNvPicPr>
            <a:picLocks noChangeAspect="1"/>
          </p:cNvPicPr>
          <p:nvPr/>
        </p:nvPicPr>
        <p:blipFill rotWithShape="1">
          <a:blip r:embed="rId2"/>
          <a:srcRect b="16317"/>
          <a:stretch/>
        </p:blipFill>
        <p:spPr>
          <a:xfrm>
            <a:off x="2424260" y="2548421"/>
            <a:ext cx="6923753" cy="3733499"/>
          </a:xfrm>
          <a:prstGeom prst="rect">
            <a:avLst/>
          </a:prstGeom>
        </p:spPr>
      </p:pic>
      <p:sp>
        <p:nvSpPr>
          <p:cNvPr id="6" name="Rounded Rectangle 5"/>
          <p:cNvSpPr/>
          <p:nvPr/>
        </p:nvSpPr>
        <p:spPr>
          <a:xfrm>
            <a:off x="2533338" y="3642610"/>
            <a:ext cx="4691921" cy="4946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9279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Q5. Interrupts on the AT328P</a:t>
            </a:r>
          </a:p>
        </p:txBody>
      </p:sp>
      <p:sp>
        <p:nvSpPr>
          <p:cNvPr id="3" name="Content Placeholder 2"/>
          <p:cNvSpPr>
            <a:spLocks noGrp="1"/>
          </p:cNvSpPr>
          <p:nvPr>
            <p:ph idx="1"/>
          </p:nvPr>
        </p:nvSpPr>
        <p:spPr>
          <a:xfrm>
            <a:off x="838200" y="1825625"/>
            <a:ext cx="10515600" cy="947555"/>
          </a:xfrm>
        </p:spPr>
        <p:txBody>
          <a:bodyPr/>
          <a:lstStyle/>
          <a:p>
            <a:r>
              <a:rPr lang="en-SG" dirty="0"/>
              <a:t>The pin change interrupt requests (PCINT0 to PCINT23) only respond to changes in voltage levels. </a:t>
            </a:r>
          </a:p>
          <a:p>
            <a:endParaRPr lang="en-SG" dirty="0"/>
          </a:p>
        </p:txBody>
      </p:sp>
      <p:sp>
        <p:nvSpPr>
          <p:cNvPr id="4" name="Content Placeholder 2"/>
          <p:cNvSpPr txBox="1">
            <a:spLocks/>
          </p:cNvSpPr>
          <p:nvPr/>
        </p:nvSpPr>
        <p:spPr>
          <a:xfrm>
            <a:off x="838200" y="2773180"/>
            <a:ext cx="10515600" cy="947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In addition, the 23 PCINT lines are grouped into 2 groups of 8 lines each and one group of 7 lines. </a:t>
            </a:r>
          </a:p>
          <a:p>
            <a:endParaRPr lang="en-SG" dirty="0"/>
          </a:p>
        </p:txBody>
      </p:sp>
      <p:sp>
        <p:nvSpPr>
          <p:cNvPr id="5" name="Content Placeholder 2"/>
          <p:cNvSpPr txBox="1">
            <a:spLocks/>
          </p:cNvSpPr>
          <p:nvPr/>
        </p:nvSpPr>
        <p:spPr>
          <a:xfrm>
            <a:off x="838200" y="3720735"/>
            <a:ext cx="10515600" cy="947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All lines in the same group will trigger the execution of the same ISR. I.e. there are only 3 unique ISRs even though there are 23 lines.</a:t>
            </a:r>
          </a:p>
          <a:p>
            <a:endParaRPr lang="en-SG" dirty="0"/>
          </a:p>
        </p:txBody>
      </p:sp>
      <p:pic>
        <p:nvPicPr>
          <p:cNvPr id="6" name="Picture 5"/>
          <p:cNvPicPr>
            <a:picLocks noChangeAspect="1"/>
          </p:cNvPicPr>
          <p:nvPr/>
        </p:nvPicPr>
        <p:blipFill rotWithShape="1">
          <a:blip r:embed="rId2"/>
          <a:srcRect t="22510" b="44563"/>
          <a:stretch/>
        </p:blipFill>
        <p:spPr>
          <a:xfrm>
            <a:off x="1794674" y="4881327"/>
            <a:ext cx="6923753" cy="1469036"/>
          </a:xfrm>
          <a:prstGeom prst="rect">
            <a:avLst/>
          </a:prstGeom>
        </p:spPr>
      </p:pic>
      <p:sp>
        <p:nvSpPr>
          <p:cNvPr id="7" name="Rounded Rectangle 6"/>
          <p:cNvSpPr/>
          <p:nvPr/>
        </p:nvSpPr>
        <p:spPr>
          <a:xfrm>
            <a:off x="2469229" y="5411450"/>
            <a:ext cx="4801000" cy="719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9438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Q6. Handling Interrupts - Context Switching</a:t>
            </a:r>
          </a:p>
        </p:txBody>
      </p:sp>
      <p:sp>
        <p:nvSpPr>
          <p:cNvPr id="3" name="Content Placeholder 2"/>
          <p:cNvSpPr>
            <a:spLocks noGrp="1"/>
          </p:cNvSpPr>
          <p:nvPr>
            <p:ph idx="1"/>
          </p:nvPr>
        </p:nvSpPr>
        <p:spPr>
          <a:xfrm>
            <a:off x="838200" y="1825625"/>
            <a:ext cx="10515600" cy="634546"/>
          </a:xfrm>
        </p:spPr>
        <p:txBody>
          <a:bodyPr>
            <a:normAutofit/>
          </a:bodyPr>
          <a:lstStyle/>
          <a:p>
            <a:pPr lvl="0"/>
            <a:r>
              <a:rPr lang="en-SG" dirty="0"/>
              <a:t>Every interrupt request line is assigned an index number.</a:t>
            </a:r>
          </a:p>
        </p:txBody>
      </p:sp>
      <p:sp>
        <p:nvSpPr>
          <p:cNvPr id="4" name="Content Placeholder 2"/>
          <p:cNvSpPr txBox="1">
            <a:spLocks/>
          </p:cNvSpPr>
          <p:nvPr/>
        </p:nvSpPr>
        <p:spPr>
          <a:xfrm>
            <a:off x="838200" y="2595108"/>
            <a:ext cx="10515600" cy="1301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The CPU tests the state of the interrupt request lines many times a second. (On the MIPS range of microprocessors, for example, the CPU tests the lines at the end of each instruction execution).</a:t>
            </a:r>
          </a:p>
        </p:txBody>
      </p:sp>
      <p:sp>
        <p:nvSpPr>
          <p:cNvPr id="5" name="Content Placeholder 2"/>
          <p:cNvSpPr txBox="1">
            <a:spLocks/>
          </p:cNvSpPr>
          <p:nvPr/>
        </p:nvSpPr>
        <p:spPr>
          <a:xfrm>
            <a:off x="838200" y="3897086"/>
            <a:ext cx="10515600" cy="957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When one line is detected to have been triggered, the CPU takes note of its index number.</a:t>
            </a:r>
          </a:p>
        </p:txBody>
      </p:sp>
      <p:sp>
        <p:nvSpPr>
          <p:cNvPr id="6" name="Content Placeholder 2"/>
          <p:cNvSpPr txBox="1">
            <a:spLocks/>
          </p:cNvSpPr>
          <p:nvPr/>
        </p:nvSpPr>
        <p:spPr>
          <a:xfrm>
            <a:off x="838200" y="4855029"/>
            <a:ext cx="10515600" cy="1301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The CPU consults a table called the Interrupt Vector Table using the index number of the triggered line. This table tells the CPU where the ISR for this particular line is. </a:t>
            </a:r>
          </a:p>
        </p:txBody>
      </p:sp>
    </p:spTree>
    <p:extLst>
      <p:ext uri="{BB962C8B-B14F-4D97-AF65-F5344CB8AC3E}">
        <p14:creationId xmlns:p14="http://schemas.microsoft.com/office/powerpoint/2010/main" val="225363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Q5. Handling Interrupts - Context Switching</a:t>
            </a:r>
          </a:p>
        </p:txBody>
      </p:sp>
      <p:sp>
        <p:nvSpPr>
          <p:cNvPr id="3" name="Content Placeholder 2"/>
          <p:cNvSpPr>
            <a:spLocks noGrp="1"/>
          </p:cNvSpPr>
          <p:nvPr>
            <p:ph idx="1"/>
          </p:nvPr>
        </p:nvSpPr>
        <p:spPr>
          <a:xfrm>
            <a:off x="838200" y="1825625"/>
            <a:ext cx="10515600" cy="1727044"/>
          </a:xfrm>
        </p:spPr>
        <p:txBody>
          <a:bodyPr/>
          <a:lstStyle/>
          <a:p>
            <a:pPr lvl="0"/>
            <a:r>
              <a:rPr lang="en-SG" dirty="0"/>
              <a:t>The CPU saves the contents of the Program Counter (PC) onto the “process stack” – a data structure similar to what you have learnt in CS2040C, which tells the CPU where to get the next program instruction for execution.</a:t>
            </a:r>
          </a:p>
          <a:p>
            <a:endParaRPr lang="en-SG" dirty="0"/>
          </a:p>
        </p:txBody>
      </p:sp>
      <p:sp>
        <p:nvSpPr>
          <p:cNvPr id="4" name="Content Placeholder 2"/>
          <p:cNvSpPr txBox="1">
            <a:spLocks/>
          </p:cNvSpPr>
          <p:nvPr/>
        </p:nvSpPr>
        <p:spPr>
          <a:xfrm>
            <a:off x="838200" y="3552669"/>
            <a:ext cx="10515600" cy="1049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The CPU loads the address of the ISR into PC, causing it to execute the ISR code.</a:t>
            </a:r>
          </a:p>
          <a:p>
            <a:endParaRPr lang="en-SG" dirty="0"/>
          </a:p>
        </p:txBody>
      </p:sp>
      <p:sp>
        <p:nvSpPr>
          <p:cNvPr id="5" name="Content Placeholder 2"/>
          <p:cNvSpPr txBox="1">
            <a:spLocks/>
          </p:cNvSpPr>
          <p:nvPr/>
        </p:nvSpPr>
        <p:spPr>
          <a:xfrm>
            <a:off x="838200" y="4601981"/>
            <a:ext cx="10515600" cy="1528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The ISR ends with a Return from Interrupt (RETI) instruction, that causes the CPU pop the stack containing the previous PC value into PC. This causes execution to resume at the point of interruption.</a:t>
            </a:r>
          </a:p>
          <a:p>
            <a:endParaRPr lang="en-SG" dirty="0"/>
          </a:p>
        </p:txBody>
      </p:sp>
    </p:spTree>
    <p:extLst>
      <p:ext uri="{BB962C8B-B14F-4D97-AF65-F5344CB8AC3E}">
        <p14:creationId xmlns:p14="http://schemas.microsoft.com/office/powerpoint/2010/main" val="424752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Q5. Handling Interrupts - Context Switching</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2306" y="1430139"/>
            <a:ext cx="7787388" cy="5112330"/>
          </a:xfrm>
        </p:spPr>
      </p:pic>
    </p:spTree>
    <p:extLst>
      <p:ext uri="{BB962C8B-B14F-4D97-AF65-F5344CB8AC3E}">
        <p14:creationId xmlns:p14="http://schemas.microsoft.com/office/powerpoint/2010/main" val="230655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Part 1</a:t>
            </a:r>
          </a:p>
        </p:txBody>
      </p:sp>
      <p:sp>
        <p:nvSpPr>
          <p:cNvPr id="4" name="Subtitle 3"/>
          <p:cNvSpPr>
            <a:spLocks noGrp="1"/>
          </p:cNvSpPr>
          <p:nvPr>
            <p:ph type="subTitle" idx="1"/>
          </p:nvPr>
        </p:nvSpPr>
        <p:spPr/>
        <p:txBody>
          <a:bodyPr/>
          <a:lstStyle/>
          <a:p>
            <a:r>
              <a:rPr lang="en-SG" dirty="0"/>
              <a:t>GPIO</a:t>
            </a:r>
          </a:p>
        </p:txBody>
      </p:sp>
    </p:spTree>
    <p:extLst>
      <p:ext uri="{BB962C8B-B14F-4D97-AF65-F5344CB8AC3E}">
        <p14:creationId xmlns:p14="http://schemas.microsoft.com/office/powerpoint/2010/main" val="3940326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Q5. Nested Interrupts</a:t>
            </a:r>
          </a:p>
        </p:txBody>
      </p:sp>
      <p:sp>
        <p:nvSpPr>
          <p:cNvPr id="3" name="Content Placeholder 2"/>
          <p:cNvSpPr>
            <a:spLocks noGrp="1"/>
          </p:cNvSpPr>
          <p:nvPr>
            <p:ph idx="1"/>
          </p:nvPr>
        </p:nvSpPr>
        <p:spPr>
          <a:xfrm>
            <a:off x="838200" y="1825625"/>
            <a:ext cx="10515600" cy="587791"/>
          </a:xfrm>
        </p:spPr>
        <p:txBody>
          <a:bodyPr/>
          <a:lstStyle/>
          <a:p>
            <a:r>
              <a:rPr lang="en-SG" dirty="0"/>
              <a:t>What if an interrupt occurs while processing another interrupt?</a:t>
            </a:r>
          </a:p>
        </p:txBody>
      </p:sp>
      <p:sp>
        <p:nvSpPr>
          <p:cNvPr id="4" name="Content Placeholder 2"/>
          <p:cNvSpPr txBox="1">
            <a:spLocks/>
          </p:cNvSpPr>
          <p:nvPr/>
        </p:nvSpPr>
        <p:spPr>
          <a:xfrm>
            <a:off x="838200" y="2548353"/>
            <a:ext cx="10515600" cy="584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Interrupts have priority levels.</a:t>
            </a:r>
          </a:p>
        </p:txBody>
      </p:sp>
      <p:sp>
        <p:nvSpPr>
          <p:cNvPr id="5" name="Content Placeholder 2"/>
          <p:cNvSpPr txBox="1">
            <a:spLocks/>
          </p:cNvSpPr>
          <p:nvPr/>
        </p:nvSpPr>
        <p:spPr>
          <a:xfrm>
            <a:off x="838200" y="3297886"/>
            <a:ext cx="10515600" cy="1049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If the new interrupt has a lower priority than the current interrupt, it is ignored until processing for the current interrupt completes.</a:t>
            </a:r>
          </a:p>
        </p:txBody>
      </p:sp>
      <p:sp>
        <p:nvSpPr>
          <p:cNvPr id="6" name="Content Placeholder 2"/>
          <p:cNvSpPr txBox="1">
            <a:spLocks/>
          </p:cNvSpPr>
          <p:nvPr/>
        </p:nvSpPr>
        <p:spPr>
          <a:xfrm>
            <a:off x="838200" y="4347148"/>
            <a:ext cx="10515600" cy="134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If the new interrupt has a higher priority than the current one, PC is again saved on the process stack, and the vector for the new interrupt is loaded into PC, causing it to execute the new ISR.</a:t>
            </a:r>
          </a:p>
        </p:txBody>
      </p:sp>
      <p:sp>
        <p:nvSpPr>
          <p:cNvPr id="7" name="Content Placeholder 2"/>
          <p:cNvSpPr txBox="1">
            <a:spLocks/>
          </p:cNvSpPr>
          <p:nvPr/>
        </p:nvSpPr>
        <p:spPr>
          <a:xfrm>
            <a:off x="838200" y="5696262"/>
            <a:ext cx="10515600" cy="8394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When the new interrupt exits, PC is popped off the stack, causing the previous ISR to resume.</a:t>
            </a:r>
          </a:p>
        </p:txBody>
      </p:sp>
    </p:spTree>
    <p:extLst>
      <p:ext uri="{BB962C8B-B14F-4D97-AF65-F5344CB8AC3E}">
        <p14:creationId xmlns:p14="http://schemas.microsoft.com/office/powerpoint/2010/main" val="9686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Q5. Nested Interrupts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30060" y="1825625"/>
            <a:ext cx="6331879" cy="4351338"/>
          </a:xfrm>
        </p:spPr>
      </p:pic>
    </p:spTree>
    <p:extLst>
      <p:ext uri="{BB962C8B-B14F-4D97-AF65-F5344CB8AC3E}">
        <p14:creationId xmlns:p14="http://schemas.microsoft.com/office/powerpoint/2010/main" val="284549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Part 3</a:t>
            </a:r>
          </a:p>
        </p:txBody>
      </p:sp>
      <p:sp>
        <p:nvSpPr>
          <p:cNvPr id="4" name="Subtitle 3"/>
          <p:cNvSpPr>
            <a:spLocks noGrp="1"/>
          </p:cNvSpPr>
          <p:nvPr>
            <p:ph type="subTitle" idx="1"/>
          </p:nvPr>
        </p:nvSpPr>
        <p:spPr/>
        <p:txBody>
          <a:bodyPr/>
          <a:lstStyle/>
          <a:p>
            <a:r>
              <a:rPr lang="en-SG" dirty="0"/>
              <a:t>PWM</a:t>
            </a:r>
          </a:p>
        </p:txBody>
      </p:sp>
    </p:spTree>
    <p:extLst>
      <p:ext uri="{BB962C8B-B14F-4D97-AF65-F5344CB8AC3E}">
        <p14:creationId xmlns:p14="http://schemas.microsoft.com/office/powerpoint/2010/main" val="987527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sp>
        <p:nvSpPr>
          <p:cNvPr id="3" name="Content Placeholder 2"/>
          <p:cNvSpPr>
            <a:spLocks noGrp="1"/>
          </p:cNvSpPr>
          <p:nvPr>
            <p:ph idx="1"/>
          </p:nvPr>
        </p:nvSpPr>
        <p:spPr>
          <a:xfrm>
            <a:off x="838200" y="1825625"/>
            <a:ext cx="10515600" cy="1374775"/>
          </a:xfrm>
        </p:spPr>
        <p:txBody>
          <a:bodyPr>
            <a:normAutofit/>
          </a:bodyPr>
          <a:lstStyle/>
          <a:p>
            <a:pPr marL="0" indent="0">
              <a:buNone/>
            </a:pPr>
            <a:r>
              <a:rPr lang="en-US" dirty="0"/>
              <a:t>a) We saw that the AT328p has 3 Timers capable of generating 6 individual PWM signals. Consider the following scenarios and describe how you will be able to resolve the challenges.</a:t>
            </a:r>
            <a:endParaRPr lang="en-SG" dirty="0"/>
          </a:p>
          <a:p>
            <a:endParaRPr lang="en-SG" sz="2400" dirty="0"/>
          </a:p>
          <a:p>
            <a:endParaRPr lang="en-SG" sz="2400" dirty="0"/>
          </a:p>
        </p:txBody>
      </p:sp>
      <p:sp>
        <p:nvSpPr>
          <p:cNvPr id="7" name="Content Placeholder 2"/>
          <p:cNvSpPr txBox="1">
            <a:spLocks/>
          </p:cNvSpPr>
          <p:nvPr/>
        </p:nvSpPr>
        <p:spPr>
          <a:xfrm>
            <a:off x="838200" y="3903371"/>
            <a:ext cx="10515600" cy="19155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Describe a SW approach to generate a PWM signal that is not dependent on the HW PWM peripheral block within the microcontroller. </a:t>
            </a:r>
            <a:endParaRPr lang="en-SG" dirty="0"/>
          </a:p>
          <a:p>
            <a:endParaRPr lang="en-SG" dirty="0"/>
          </a:p>
        </p:txBody>
      </p:sp>
    </p:spTree>
    <p:extLst>
      <p:ext uri="{BB962C8B-B14F-4D97-AF65-F5344CB8AC3E}">
        <p14:creationId xmlns:p14="http://schemas.microsoft.com/office/powerpoint/2010/main" val="323591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sp>
        <p:nvSpPr>
          <p:cNvPr id="3" name="Content Placeholder 2"/>
          <p:cNvSpPr>
            <a:spLocks noGrp="1"/>
          </p:cNvSpPr>
          <p:nvPr>
            <p:ph idx="1"/>
          </p:nvPr>
        </p:nvSpPr>
        <p:spPr>
          <a:xfrm>
            <a:off x="838200" y="1825625"/>
            <a:ext cx="10515600" cy="1374775"/>
          </a:xfrm>
        </p:spPr>
        <p:txBody>
          <a:bodyPr>
            <a:normAutofit/>
          </a:bodyPr>
          <a:lstStyle/>
          <a:p>
            <a:r>
              <a:rPr lang="en-SG" dirty="0"/>
              <a:t>In the SW approach, we need to manually keep toggling the output pin based on the ON and OFF time for the required Duty-Cycle.</a:t>
            </a:r>
          </a:p>
          <a:p>
            <a:endParaRPr lang="en-SG" sz="2400" dirty="0"/>
          </a:p>
          <a:p>
            <a:endParaRPr lang="en-SG" sz="2400" dirty="0"/>
          </a:p>
        </p:txBody>
      </p:sp>
      <p:sp>
        <p:nvSpPr>
          <p:cNvPr id="7" name="Content Placeholder 2"/>
          <p:cNvSpPr txBox="1">
            <a:spLocks/>
          </p:cNvSpPr>
          <p:nvPr/>
        </p:nvSpPr>
        <p:spPr>
          <a:xfrm>
            <a:off x="838200" y="3200400"/>
            <a:ext cx="10515600" cy="33112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Pseudo-Code:</a:t>
            </a:r>
            <a:endParaRPr lang="en-SG" sz="2400" dirty="0"/>
          </a:p>
          <a:p>
            <a:pPr marL="0" indent="0">
              <a:buNone/>
            </a:pPr>
            <a:endParaRPr lang="en-SG" sz="2400" dirty="0"/>
          </a:p>
          <a:p>
            <a:pPr marL="914400" lvl="1" indent="-457200">
              <a:buFont typeface="+mj-lt"/>
              <a:buAutoNum type="arabicPeriod"/>
            </a:pPr>
            <a:r>
              <a:rPr lang="en-US" dirty="0"/>
              <a:t>Configure Pin as output</a:t>
            </a:r>
            <a:endParaRPr lang="en-SG" dirty="0"/>
          </a:p>
          <a:p>
            <a:pPr marL="914400" lvl="1" indent="-457200">
              <a:buFont typeface="+mj-lt"/>
              <a:buAutoNum type="arabicPeriod"/>
            </a:pPr>
            <a:r>
              <a:rPr lang="en-US" dirty="0"/>
              <a:t>Set as ‘1’</a:t>
            </a:r>
            <a:endParaRPr lang="en-SG" dirty="0"/>
          </a:p>
          <a:p>
            <a:pPr marL="914400" lvl="1" indent="-457200">
              <a:buFont typeface="+mj-lt"/>
              <a:buAutoNum type="arabicPeriod"/>
            </a:pPr>
            <a:r>
              <a:rPr lang="en-US" dirty="0"/>
              <a:t>Delay for ‘T-on’</a:t>
            </a:r>
            <a:endParaRPr lang="en-SG" dirty="0"/>
          </a:p>
          <a:p>
            <a:pPr marL="914400" lvl="1" indent="-457200">
              <a:buFont typeface="+mj-lt"/>
              <a:buAutoNum type="arabicPeriod"/>
            </a:pPr>
            <a:r>
              <a:rPr lang="en-US" dirty="0"/>
              <a:t>Set as ‘0’</a:t>
            </a:r>
            <a:endParaRPr lang="en-SG" dirty="0"/>
          </a:p>
          <a:p>
            <a:pPr marL="914400" lvl="1" indent="-457200">
              <a:buFont typeface="+mj-lt"/>
              <a:buAutoNum type="arabicPeriod"/>
            </a:pPr>
            <a:r>
              <a:rPr lang="en-US" dirty="0"/>
              <a:t>Delay for ‘T-off’</a:t>
            </a:r>
            <a:endParaRPr lang="en-SG" dirty="0"/>
          </a:p>
          <a:p>
            <a:pPr marL="914400" lvl="1" indent="-457200">
              <a:buFont typeface="+mj-lt"/>
              <a:buAutoNum type="arabicPeriod"/>
            </a:pPr>
            <a:r>
              <a:rPr lang="en-US" dirty="0"/>
              <a:t>Loop to Step 2.</a:t>
            </a:r>
            <a:endParaRPr lang="en-SG" dirty="0"/>
          </a:p>
          <a:p>
            <a:endParaRPr lang="en-SG" sz="2400" dirty="0"/>
          </a:p>
          <a:p>
            <a:endParaRPr lang="en-SG" sz="2400" dirty="0"/>
          </a:p>
        </p:txBody>
      </p:sp>
    </p:spTree>
    <p:extLst>
      <p:ext uri="{BB962C8B-B14F-4D97-AF65-F5344CB8AC3E}">
        <p14:creationId xmlns:p14="http://schemas.microsoft.com/office/powerpoint/2010/main" val="161734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sp>
        <p:nvSpPr>
          <p:cNvPr id="3" name="Content Placeholder 2"/>
          <p:cNvSpPr>
            <a:spLocks noGrp="1"/>
          </p:cNvSpPr>
          <p:nvPr>
            <p:ph idx="1"/>
          </p:nvPr>
        </p:nvSpPr>
        <p:spPr>
          <a:xfrm>
            <a:off x="838200" y="1825626"/>
            <a:ext cx="10515600" cy="889866"/>
          </a:xfrm>
        </p:spPr>
        <p:txBody>
          <a:bodyPr>
            <a:normAutofit/>
          </a:bodyPr>
          <a:lstStyle/>
          <a:p>
            <a:pPr lvl="0"/>
            <a:r>
              <a:rPr lang="en-US" dirty="0"/>
              <a:t>What is the drawback of generating the PWM using this approach?</a:t>
            </a:r>
            <a:endParaRPr lang="en-SG" dirty="0"/>
          </a:p>
          <a:p>
            <a:pPr marL="0" indent="0">
              <a:buNone/>
            </a:pPr>
            <a:endParaRPr lang="en-SG" sz="2400" dirty="0"/>
          </a:p>
          <a:p>
            <a:endParaRPr lang="en-SG" sz="2400" dirty="0"/>
          </a:p>
        </p:txBody>
      </p:sp>
      <p:sp>
        <p:nvSpPr>
          <p:cNvPr id="7" name="Content Placeholder 2"/>
          <p:cNvSpPr txBox="1">
            <a:spLocks/>
          </p:cNvSpPr>
          <p:nvPr/>
        </p:nvSpPr>
        <p:spPr>
          <a:xfrm>
            <a:off x="838200" y="2951019"/>
            <a:ext cx="10515600" cy="3560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this approach, the microcontroller is continuously executing the loop to generate the required PWM. As such, it cant do anything else more productive. Furthermore, if there are interrupts in the system, the timing characteristics for the PWM will also be affected.</a:t>
            </a:r>
          </a:p>
          <a:p>
            <a:endParaRPr lang="en-SG" dirty="0"/>
          </a:p>
          <a:p>
            <a:r>
              <a:rPr lang="en-US" dirty="0"/>
              <a:t>When the peripheral block is used to generate the PWM, only the initial setup code needs to be executed. Subsequently, it is driven by the HW with minimal processing time in the Interrupts.</a:t>
            </a:r>
            <a:endParaRPr lang="en-SG" dirty="0"/>
          </a:p>
          <a:p>
            <a:endParaRPr lang="en-SG" sz="2400" dirty="0"/>
          </a:p>
          <a:p>
            <a:endParaRPr lang="en-SG" sz="2400" dirty="0"/>
          </a:p>
        </p:txBody>
      </p:sp>
    </p:spTree>
    <p:extLst>
      <p:ext uri="{BB962C8B-B14F-4D97-AF65-F5344CB8AC3E}">
        <p14:creationId xmlns:p14="http://schemas.microsoft.com/office/powerpoint/2010/main" val="268418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sp>
        <p:nvSpPr>
          <p:cNvPr id="3" name="Content Placeholder 2"/>
          <p:cNvSpPr>
            <a:spLocks noGrp="1"/>
          </p:cNvSpPr>
          <p:nvPr>
            <p:ph idx="1"/>
          </p:nvPr>
        </p:nvSpPr>
        <p:spPr>
          <a:xfrm>
            <a:off x="838200" y="1825625"/>
            <a:ext cx="10515600" cy="2344593"/>
          </a:xfrm>
        </p:spPr>
        <p:txBody>
          <a:bodyPr>
            <a:normAutofit/>
          </a:bodyPr>
          <a:lstStyle/>
          <a:p>
            <a:pPr marL="0" lvl="0" indent="0">
              <a:buNone/>
            </a:pPr>
            <a:r>
              <a:rPr lang="en-US" dirty="0"/>
              <a:t>b) The microcontroller that you have to use for a particular project (not the AT328p) doesn’t have any PWM module. How can you still generate a PWM signal WITHOUT relying on the software-based approach that you did in Part A?</a:t>
            </a:r>
            <a:br>
              <a:rPr lang="en-SG" dirty="0"/>
            </a:br>
            <a:r>
              <a:rPr lang="en-US" dirty="0"/>
              <a:t>(Recall HW-based solutions from EPP1)</a:t>
            </a:r>
            <a:endParaRPr lang="en-SG" dirty="0"/>
          </a:p>
          <a:p>
            <a:pPr marL="0" indent="0">
              <a:buNone/>
            </a:pPr>
            <a:endParaRPr lang="en-SG" sz="2400" dirty="0"/>
          </a:p>
          <a:p>
            <a:endParaRPr lang="en-SG" sz="2400" dirty="0"/>
          </a:p>
        </p:txBody>
      </p:sp>
    </p:spTree>
    <p:extLst>
      <p:ext uri="{BB962C8B-B14F-4D97-AF65-F5344CB8AC3E}">
        <p14:creationId xmlns:p14="http://schemas.microsoft.com/office/powerpoint/2010/main" val="325087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sp>
        <p:nvSpPr>
          <p:cNvPr id="3" name="Content Placeholder 2"/>
          <p:cNvSpPr>
            <a:spLocks noGrp="1"/>
          </p:cNvSpPr>
          <p:nvPr>
            <p:ph idx="1"/>
          </p:nvPr>
        </p:nvSpPr>
        <p:spPr>
          <a:xfrm>
            <a:off x="838200" y="1427670"/>
            <a:ext cx="10515600" cy="1444048"/>
          </a:xfrm>
        </p:spPr>
        <p:txBody>
          <a:bodyPr>
            <a:normAutofit/>
          </a:bodyPr>
          <a:lstStyle/>
          <a:p>
            <a:r>
              <a:rPr lang="en-US" dirty="0"/>
              <a:t>One possible approach is to use the 555 Timer to generate the required PWM signal. The PWM and the Duty Cycle can be varied by adjusting the RA and RB value of the circuit.</a:t>
            </a:r>
            <a:endParaRPr lang="en-SG" dirty="0"/>
          </a:p>
          <a:p>
            <a:pPr marL="0" indent="0">
              <a:buNone/>
            </a:pPr>
            <a:endParaRPr lang="en-SG" sz="2400" dirty="0"/>
          </a:p>
          <a:p>
            <a:endParaRPr lang="en-SG" sz="2400" dirty="0"/>
          </a:p>
        </p:txBody>
      </p:sp>
      <p:pic>
        <p:nvPicPr>
          <p:cNvPr id="8" name="Picture 7">
            <a:extLst>
              <a:ext uri="{FF2B5EF4-FFF2-40B4-BE49-F238E27FC236}">
                <a16:creationId xmlns:a16="http://schemas.microsoft.com/office/drawing/2014/main" id="{0AB211FB-AA47-2147-BB8B-D83BD7E42309}"/>
              </a:ext>
            </a:extLst>
          </p:cNvPr>
          <p:cNvPicPr>
            <a:picLocks noChangeAspect="1"/>
          </p:cNvPicPr>
          <p:nvPr/>
        </p:nvPicPr>
        <p:blipFill>
          <a:blip r:embed="rId2"/>
          <a:stretch>
            <a:fillRect/>
          </a:stretch>
        </p:blipFill>
        <p:spPr>
          <a:xfrm>
            <a:off x="463296" y="2753233"/>
            <a:ext cx="4620768" cy="3943181"/>
          </a:xfrm>
          <a:prstGeom prst="rect">
            <a:avLst/>
          </a:prstGeom>
        </p:spPr>
      </p:pic>
      <p:pic>
        <p:nvPicPr>
          <p:cNvPr id="9" name="Picture 8">
            <a:extLst>
              <a:ext uri="{FF2B5EF4-FFF2-40B4-BE49-F238E27FC236}">
                <a16:creationId xmlns:a16="http://schemas.microsoft.com/office/drawing/2014/main" id="{0C891580-B318-DE49-81AB-CA8EA5189D9A}"/>
              </a:ext>
            </a:extLst>
          </p:cNvPr>
          <p:cNvPicPr>
            <a:picLocks noChangeAspect="1"/>
          </p:cNvPicPr>
          <p:nvPr/>
        </p:nvPicPr>
        <p:blipFill>
          <a:blip r:embed="rId3"/>
          <a:stretch>
            <a:fillRect/>
          </a:stretch>
        </p:blipFill>
        <p:spPr>
          <a:xfrm>
            <a:off x="5084064" y="2753233"/>
            <a:ext cx="6238748" cy="3861661"/>
          </a:xfrm>
          <a:prstGeom prst="rect">
            <a:avLst/>
          </a:prstGeom>
        </p:spPr>
      </p:pic>
    </p:spTree>
    <p:extLst>
      <p:ext uri="{BB962C8B-B14F-4D97-AF65-F5344CB8AC3E}">
        <p14:creationId xmlns:p14="http://schemas.microsoft.com/office/powerpoint/2010/main" val="345901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pic>
        <p:nvPicPr>
          <p:cNvPr id="6" name="Picture 5"/>
          <p:cNvPicPr>
            <a:picLocks noChangeAspect="1"/>
          </p:cNvPicPr>
          <p:nvPr/>
        </p:nvPicPr>
        <p:blipFill>
          <a:blip r:embed="rId2"/>
          <a:stretch>
            <a:fillRect/>
          </a:stretch>
        </p:blipFill>
        <p:spPr>
          <a:xfrm>
            <a:off x="930547" y="1690688"/>
            <a:ext cx="4007213" cy="3551446"/>
          </a:xfrm>
          <a:prstGeom prst="rect">
            <a:avLst/>
          </a:prstGeom>
        </p:spPr>
      </p:pic>
      <p:sp>
        <p:nvSpPr>
          <p:cNvPr id="7" name="TextBox 6"/>
          <p:cNvSpPr txBox="1"/>
          <p:nvPr/>
        </p:nvSpPr>
        <p:spPr>
          <a:xfrm>
            <a:off x="3338944" y="6195706"/>
            <a:ext cx="5888183" cy="646331"/>
          </a:xfrm>
          <a:prstGeom prst="rect">
            <a:avLst/>
          </a:prstGeom>
          <a:noFill/>
        </p:spPr>
        <p:txBody>
          <a:bodyPr wrap="square" rtlCol="0">
            <a:spAutoFit/>
          </a:bodyPr>
          <a:lstStyle/>
          <a:p>
            <a:pPr algn="ctr"/>
            <a:r>
              <a:rPr lang="en-SG" dirty="0"/>
              <a:t>* You have learnt this in EPP1. You can refer to </a:t>
            </a:r>
            <a:br>
              <a:rPr lang="en-SG" dirty="0"/>
            </a:br>
            <a:r>
              <a:rPr lang="en-SG" dirty="0"/>
              <a:t>Week6 Studio1 from EPP1 to refresh your memory.</a:t>
            </a:r>
          </a:p>
        </p:txBody>
      </p:sp>
      <p:pic>
        <p:nvPicPr>
          <p:cNvPr id="9" name="Picture 8">
            <a:extLst>
              <a:ext uri="{FF2B5EF4-FFF2-40B4-BE49-F238E27FC236}">
                <a16:creationId xmlns:a16="http://schemas.microsoft.com/office/drawing/2014/main" id="{EC3650EC-CBBD-C84A-8399-74E09FAC26BD}"/>
              </a:ext>
            </a:extLst>
          </p:cNvPr>
          <p:cNvPicPr>
            <a:picLocks noChangeAspect="1"/>
          </p:cNvPicPr>
          <p:nvPr/>
        </p:nvPicPr>
        <p:blipFill>
          <a:blip r:embed="rId3"/>
          <a:stretch>
            <a:fillRect/>
          </a:stretch>
        </p:blipFill>
        <p:spPr>
          <a:xfrm>
            <a:off x="5433314" y="1879092"/>
            <a:ext cx="5397500" cy="3124200"/>
          </a:xfrm>
          <a:prstGeom prst="rect">
            <a:avLst/>
          </a:prstGeom>
        </p:spPr>
      </p:pic>
    </p:spTree>
    <p:extLst>
      <p:ext uri="{BB962C8B-B14F-4D97-AF65-F5344CB8AC3E}">
        <p14:creationId xmlns:p14="http://schemas.microsoft.com/office/powerpoint/2010/main" val="40051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sp>
        <p:nvSpPr>
          <p:cNvPr id="3" name="Content Placeholder 2"/>
          <p:cNvSpPr>
            <a:spLocks noGrp="1"/>
          </p:cNvSpPr>
          <p:nvPr>
            <p:ph idx="1"/>
          </p:nvPr>
        </p:nvSpPr>
        <p:spPr>
          <a:xfrm>
            <a:off x="838200" y="1825625"/>
            <a:ext cx="10515600" cy="3674630"/>
          </a:xfrm>
        </p:spPr>
        <p:txBody>
          <a:bodyPr>
            <a:noAutofit/>
          </a:bodyPr>
          <a:lstStyle/>
          <a:p>
            <a:pPr marL="0" lvl="0" indent="0">
              <a:buNone/>
            </a:pPr>
            <a:r>
              <a:rPr lang="en-US" dirty="0"/>
              <a:t>c) You feel that the approach in the earlier part is going to add additional cost to your project and you decide to stick with the AT328P. You require a </a:t>
            </a:r>
            <a:r>
              <a:rPr lang="en-US" dirty="0">
                <a:solidFill>
                  <a:srgbClr val="FF0000"/>
                </a:solidFill>
              </a:rPr>
              <a:t>very low-frequency</a:t>
            </a:r>
            <a:r>
              <a:rPr lang="en-US" dirty="0"/>
              <a:t> PWM signal and even with the largest pre-scaler setting, the period is still too high. How will you be able to generate a PWM signal with the required period?</a:t>
            </a:r>
            <a:endParaRPr lang="en-SG" dirty="0"/>
          </a:p>
          <a:p>
            <a:pPr marL="0" indent="0">
              <a:buNone/>
            </a:pPr>
            <a:endParaRPr lang="en-SG" dirty="0"/>
          </a:p>
          <a:p>
            <a:pPr marL="0" indent="0">
              <a:buNone/>
            </a:pPr>
            <a:r>
              <a:rPr lang="en-US" dirty="0"/>
              <a:t>Propose at least </a:t>
            </a:r>
            <a:r>
              <a:rPr lang="en-US" b="1" dirty="0"/>
              <a:t>TWO</a:t>
            </a:r>
            <a:r>
              <a:rPr lang="en-US" dirty="0"/>
              <a:t> different approaches that can involve both HW and SW.</a:t>
            </a:r>
            <a:endParaRPr lang="en-SG" dirty="0"/>
          </a:p>
          <a:p>
            <a:pPr marL="0" indent="0">
              <a:buNone/>
            </a:pPr>
            <a:endParaRPr lang="en-SG" sz="2400" dirty="0"/>
          </a:p>
          <a:p>
            <a:endParaRPr lang="en-SG" sz="2400" dirty="0"/>
          </a:p>
        </p:txBody>
      </p:sp>
    </p:spTree>
    <p:extLst>
      <p:ext uri="{BB962C8B-B14F-4D97-AF65-F5344CB8AC3E}">
        <p14:creationId xmlns:p14="http://schemas.microsoft.com/office/powerpoint/2010/main" val="153597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Understanding GPIO Options</a:t>
            </a:r>
          </a:p>
        </p:txBody>
      </p:sp>
      <p:sp>
        <p:nvSpPr>
          <p:cNvPr id="3" name="Content Placeholder 2"/>
          <p:cNvSpPr>
            <a:spLocks noGrp="1"/>
          </p:cNvSpPr>
          <p:nvPr>
            <p:ph idx="1"/>
          </p:nvPr>
        </p:nvSpPr>
        <p:spPr/>
        <p:txBody>
          <a:bodyPr>
            <a:normAutofit/>
          </a:bodyPr>
          <a:lstStyle/>
          <a:p>
            <a:r>
              <a:rPr lang="en-US" sz="2400" dirty="0"/>
              <a:t>In the studio we have used PORT B pins for the LED’s and Switches. </a:t>
            </a:r>
            <a:endParaRPr lang="en-SG" sz="2400" dirty="0"/>
          </a:p>
          <a:p>
            <a:r>
              <a:rPr lang="en-US" sz="2400" dirty="0"/>
              <a:t>PB7 and PB6 are currently mapped to the external crystal oscillator (XTAL1 and XTAL2 for the Uno Board).</a:t>
            </a:r>
          </a:p>
          <a:p>
            <a:r>
              <a:rPr lang="en-US" sz="2400" dirty="0"/>
              <a:t>You have decided to create your own board using the Atmega328p and want to make use of all 8-bits of PORTB. </a:t>
            </a:r>
          </a:p>
          <a:p>
            <a:r>
              <a:rPr lang="en-US" sz="2400" dirty="0"/>
              <a:t>Is it possible? </a:t>
            </a:r>
          </a:p>
          <a:p>
            <a:r>
              <a:rPr lang="en-US" sz="2400" dirty="0"/>
              <a:t>What are the factors to consider?</a:t>
            </a:r>
            <a:endParaRPr lang="en-SG" sz="2400" dirty="0"/>
          </a:p>
          <a:p>
            <a:endParaRPr lang="en-SG" sz="2400" dirty="0"/>
          </a:p>
          <a:p>
            <a:endParaRPr lang="en-SG" sz="2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971308" y="3480464"/>
            <a:ext cx="4724400" cy="3238994"/>
          </a:xfrm>
          <a:prstGeom prst="rect">
            <a:avLst/>
          </a:prstGeom>
          <a:noFill/>
          <a:ln>
            <a:noFill/>
          </a:ln>
        </p:spPr>
      </p:pic>
      <p:sp>
        <p:nvSpPr>
          <p:cNvPr id="5" name="Oval 4"/>
          <p:cNvSpPr/>
          <p:nvPr/>
        </p:nvSpPr>
        <p:spPr>
          <a:xfrm>
            <a:off x="6373093" y="4583189"/>
            <a:ext cx="1565563" cy="7092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02663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sp>
        <p:nvSpPr>
          <p:cNvPr id="3" name="Content Placeholder 2"/>
          <p:cNvSpPr>
            <a:spLocks noGrp="1"/>
          </p:cNvSpPr>
          <p:nvPr>
            <p:ph idx="1"/>
          </p:nvPr>
        </p:nvSpPr>
        <p:spPr>
          <a:xfrm>
            <a:off x="838200" y="1825625"/>
            <a:ext cx="10515600" cy="2095211"/>
          </a:xfrm>
        </p:spPr>
        <p:txBody>
          <a:bodyPr>
            <a:noAutofit/>
          </a:bodyPr>
          <a:lstStyle/>
          <a:p>
            <a:r>
              <a:rPr lang="en-US" u="sng" dirty="0"/>
              <a:t>Option A:</a:t>
            </a:r>
            <a:endParaRPr lang="en-SG" dirty="0"/>
          </a:p>
          <a:p>
            <a:r>
              <a:rPr lang="en-US" dirty="0"/>
              <a:t>Another software approach would be to use the ISR to keep track of the number of Interrupts and then toggle the output pin accordingly. In this approach, we cannot allow the PWM block to control the pin directly. The ISR needs to handle it.</a:t>
            </a:r>
            <a:endParaRPr lang="en-SG" dirty="0"/>
          </a:p>
          <a:p>
            <a:pPr marL="0" indent="0">
              <a:buNone/>
            </a:pPr>
            <a:endParaRPr lang="en-SG" sz="2400" dirty="0"/>
          </a:p>
          <a:p>
            <a:endParaRPr lang="en-SG" sz="2400" dirty="0"/>
          </a:p>
        </p:txBody>
      </p:sp>
      <p:sp>
        <p:nvSpPr>
          <p:cNvPr id="7" name="Rectangle 8"/>
          <p:cNvSpPr>
            <a:spLocks noChangeArrowheads="1"/>
          </p:cNvSpPr>
          <p:nvPr/>
        </p:nvSpPr>
        <p:spPr bwMode="auto">
          <a:xfrm>
            <a:off x="3366655" y="26877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8" name="Rectangle 9"/>
          <p:cNvSpPr>
            <a:spLocks noChangeArrowheads="1"/>
          </p:cNvSpPr>
          <p:nvPr/>
        </p:nvSpPr>
        <p:spPr bwMode="auto">
          <a:xfrm>
            <a:off x="3823855" y="4916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256823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Q7. Understanding the PWM Module</a:t>
            </a:r>
          </a:p>
        </p:txBody>
      </p:sp>
      <p:sp>
        <p:nvSpPr>
          <p:cNvPr id="3" name="Content Placeholder 2"/>
          <p:cNvSpPr>
            <a:spLocks noGrp="1"/>
          </p:cNvSpPr>
          <p:nvPr>
            <p:ph idx="1"/>
          </p:nvPr>
        </p:nvSpPr>
        <p:spPr/>
        <p:txBody>
          <a:bodyPr/>
          <a:lstStyle/>
          <a:p>
            <a:r>
              <a:rPr lang="en-US" u="sng" dirty="0"/>
              <a:t>Option B:</a:t>
            </a:r>
            <a:endParaRPr lang="en-SG" dirty="0"/>
          </a:p>
          <a:p>
            <a:r>
              <a:rPr lang="en-US" dirty="0"/>
              <a:t>Consider using a higher-bit timer. In the AT328P, we have Timer 1, which is a 16-bit timer/counter.</a:t>
            </a:r>
            <a:endParaRPr lang="en-SG" dirty="0"/>
          </a:p>
          <a:p>
            <a:endParaRPr lang="en-SG" dirty="0"/>
          </a:p>
        </p:txBody>
      </p:sp>
    </p:spTree>
    <p:extLst>
      <p:ext uri="{BB962C8B-B14F-4D97-AF65-F5344CB8AC3E}">
        <p14:creationId xmlns:p14="http://schemas.microsoft.com/office/powerpoint/2010/main" val="241386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Q8. Timer Interrupts</a:t>
            </a:r>
          </a:p>
        </p:txBody>
      </p:sp>
      <p:sp>
        <p:nvSpPr>
          <p:cNvPr id="3" name="Content Placeholder 2"/>
          <p:cNvSpPr>
            <a:spLocks noGrp="1"/>
          </p:cNvSpPr>
          <p:nvPr>
            <p:ph idx="1"/>
          </p:nvPr>
        </p:nvSpPr>
        <p:spPr/>
        <p:txBody>
          <a:bodyPr/>
          <a:lstStyle/>
          <a:p>
            <a:r>
              <a:rPr lang="en-US" dirty="0"/>
              <a:t>In the studio, you were driving a single motor. If we were to drive both Motors concurrently, one possibility is to use both </a:t>
            </a:r>
            <a:br>
              <a:rPr lang="en-US" dirty="0"/>
            </a:br>
            <a:r>
              <a:rPr lang="en-US" dirty="0"/>
              <a:t>Timer 0 and 2. </a:t>
            </a:r>
          </a:p>
          <a:p>
            <a:r>
              <a:rPr lang="en-US" dirty="0"/>
              <a:t>Assume that both Timer blocks are configured to use Interrupts and that the microcontroller was executing code in your loop() routine prior to the interrupts. </a:t>
            </a:r>
            <a:endParaRPr lang="en-SG" dirty="0"/>
          </a:p>
          <a:p>
            <a:endParaRPr lang="en-SG" dirty="0"/>
          </a:p>
        </p:txBody>
      </p:sp>
    </p:spTree>
    <p:extLst>
      <p:ext uri="{BB962C8B-B14F-4D97-AF65-F5344CB8AC3E}">
        <p14:creationId xmlns:p14="http://schemas.microsoft.com/office/powerpoint/2010/main" val="336891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Q8. Timer Interrupts</a:t>
            </a:r>
          </a:p>
        </p:txBody>
      </p:sp>
      <p:sp>
        <p:nvSpPr>
          <p:cNvPr id="3" name="Content Placeholder 2"/>
          <p:cNvSpPr>
            <a:spLocks noGrp="1"/>
          </p:cNvSpPr>
          <p:nvPr>
            <p:ph idx="1"/>
          </p:nvPr>
        </p:nvSpPr>
        <p:spPr>
          <a:xfrm>
            <a:off x="838200" y="1825625"/>
            <a:ext cx="10515600" cy="1194666"/>
          </a:xfrm>
        </p:spPr>
        <p:txBody>
          <a:bodyPr/>
          <a:lstStyle/>
          <a:p>
            <a:pPr marL="0" indent="0">
              <a:buNone/>
            </a:pPr>
            <a:r>
              <a:rPr lang="en-US" dirty="0"/>
              <a:t>a) If both these interrupts were to be triggered at the same time, what would be the sequence of execution? </a:t>
            </a:r>
            <a:endParaRPr lang="en-SG" dirty="0"/>
          </a:p>
          <a:p>
            <a:endParaRPr lang="en-SG" dirty="0"/>
          </a:p>
        </p:txBody>
      </p:sp>
      <p:grpSp>
        <p:nvGrpSpPr>
          <p:cNvPr id="17" name="Group 16"/>
          <p:cNvGrpSpPr/>
          <p:nvPr/>
        </p:nvGrpSpPr>
        <p:grpSpPr>
          <a:xfrm>
            <a:off x="1267836" y="3231852"/>
            <a:ext cx="6144346" cy="1177636"/>
            <a:chOff x="0" y="0"/>
            <a:chExt cx="3394075" cy="717550"/>
          </a:xfrm>
        </p:grpSpPr>
        <p:sp>
          <p:nvSpPr>
            <p:cNvPr id="18" name="Rectangle 17"/>
            <p:cNvSpPr/>
            <p:nvPr/>
          </p:nvSpPr>
          <p:spPr>
            <a:xfrm>
              <a:off x="0"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19" name="Rectangle 18"/>
            <p:cNvSpPr/>
            <p:nvPr/>
          </p:nvSpPr>
          <p:spPr>
            <a:xfrm>
              <a:off x="73342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2 ISR</a:t>
              </a:r>
              <a:endParaRPr lang="en-SG" sz="1600" dirty="0">
                <a:effectLst/>
                <a:ea typeface="DengXian" panose="02010600030101010101" pitchFamily="2" charset="-122"/>
                <a:cs typeface="Latha"/>
              </a:endParaRPr>
            </a:p>
          </p:txBody>
        </p:sp>
        <p:sp>
          <p:nvSpPr>
            <p:cNvPr id="20" name="Rectangle 19"/>
            <p:cNvSpPr/>
            <p:nvPr/>
          </p:nvSpPr>
          <p:spPr>
            <a:xfrm>
              <a:off x="185737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0</a:t>
              </a:r>
              <a:br>
                <a:rPr lang="en-US" sz="1600" dirty="0">
                  <a:solidFill>
                    <a:srgbClr val="000000"/>
                  </a:solidFill>
                  <a:effectLst/>
                  <a:ea typeface="DengXian" panose="02010600030101010101" pitchFamily="2" charset="-122"/>
                  <a:cs typeface="Latha"/>
                </a:rPr>
              </a:br>
              <a:r>
                <a:rPr lang="en-US" sz="1600" dirty="0">
                  <a:solidFill>
                    <a:srgbClr val="000000"/>
                  </a:solidFill>
                  <a:effectLst/>
                  <a:ea typeface="DengXian" panose="02010600030101010101" pitchFamily="2" charset="-122"/>
                  <a:cs typeface="Latha"/>
                </a:rPr>
                <a:t>ISR</a:t>
              </a:r>
              <a:endParaRPr lang="en-SG" sz="1600" dirty="0">
                <a:effectLst/>
                <a:ea typeface="DengXian" panose="02010600030101010101" pitchFamily="2" charset="-122"/>
                <a:cs typeface="Latha"/>
              </a:endParaRPr>
            </a:p>
          </p:txBody>
        </p:sp>
        <p:sp>
          <p:nvSpPr>
            <p:cNvPr id="21" name="Rectangle 20"/>
            <p:cNvSpPr/>
            <p:nvPr/>
          </p:nvSpPr>
          <p:spPr>
            <a:xfrm>
              <a:off x="2809875"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22" name="Rectangle 21"/>
            <p:cNvSpPr/>
            <p:nvPr/>
          </p:nvSpPr>
          <p:spPr>
            <a:xfrm>
              <a:off x="58102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23" name="Rectangle 22"/>
            <p:cNvSpPr/>
            <p:nvPr/>
          </p:nvSpPr>
          <p:spPr>
            <a:xfrm>
              <a:off x="15525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24" name="Rectangle 23"/>
            <p:cNvSpPr/>
            <p:nvPr/>
          </p:nvSpPr>
          <p:spPr>
            <a:xfrm>
              <a:off x="17049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25" name="Rectangle 24"/>
            <p:cNvSpPr/>
            <p:nvPr/>
          </p:nvSpPr>
          <p:spPr>
            <a:xfrm>
              <a:off x="2667000"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grpSp>
      <p:sp>
        <p:nvSpPr>
          <p:cNvPr id="26" name="Rectangle 25"/>
          <p:cNvSpPr/>
          <p:nvPr/>
        </p:nvSpPr>
        <p:spPr>
          <a:xfrm>
            <a:off x="8211397" y="3231851"/>
            <a:ext cx="267837" cy="11672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27" name="Text Box 192"/>
          <p:cNvSpPr txBox="1"/>
          <p:nvPr/>
        </p:nvSpPr>
        <p:spPr>
          <a:xfrm>
            <a:off x="8533147" y="3392767"/>
            <a:ext cx="1112175" cy="5270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DengXian" panose="02010600030101010101" pitchFamily="2" charset="-122"/>
                <a:cs typeface="Latha"/>
              </a:rPr>
              <a:t>Context Switch</a:t>
            </a:r>
            <a:endParaRPr lang="en-SG" sz="1600" dirty="0">
              <a:effectLst/>
              <a:latin typeface="Calibri" panose="020F0502020204030204" pitchFamily="34" charset="0"/>
              <a:ea typeface="DengXian" panose="02010600030101010101" pitchFamily="2" charset="-122"/>
              <a:cs typeface="Latha"/>
            </a:endParaRPr>
          </a:p>
        </p:txBody>
      </p:sp>
      <p:pic>
        <p:nvPicPr>
          <p:cNvPr id="28" name="Picture 27"/>
          <p:cNvPicPr>
            <a:picLocks noChangeAspect="1"/>
          </p:cNvPicPr>
          <p:nvPr/>
        </p:nvPicPr>
        <p:blipFill>
          <a:blip r:embed="rId2"/>
          <a:stretch>
            <a:fillRect/>
          </a:stretch>
        </p:blipFill>
        <p:spPr>
          <a:xfrm>
            <a:off x="3781596" y="4621049"/>
            <a:ext cx="4429801" cy="2037765"/>
          </a:xfrm>
          <a:prstGeom prst="rect">
            <a:avLst/>
          </a:prstGeom>
        </p:spPr>
      </p:pic>
      <p:sp>
        <p:nvSpPr>
          <p:cNvPr id="29" name="TextBox 28"/>
          <p:cNvSpPr txBox="1"/>
          <p:nvPr/>
        </p:nvSpPr>
        <p:spPr>
          <a:xfrm>
            <a:off x="665018" y="5455265"/>
            <a:ext cx="2479963" cy="369332"/>
          </a:xfrm>
          <a:prstGeom prst="rect">
            <a:avLst/>
          </a:prstGeom>
          <a:noFill/>
          <a:ln>
            <a:solidFill>
              <a:srgbClr val="00B0F0"/>
            </a:solidFill>
          </a:ln>
        </p:spPr>
        <p:txBody>
          <a:bodyPr wrap="square" rtlCol="0">
            <a:spAutoFit/>
          </a:bodyPr>
          <a:lstStyle/>
          <a:p>
            <a:r>
              <a:rPr lang="en-SG" dirty="0"/>
              <a:t>Recall: Interrupt Priority</a:t>
            </a:r>
          </a:p>
        </p:txBody>
      </p:sp>
      <p:cxnSp>
        <p:nvCxnSpPr>
          <p:cNvPr id="31" name="Straight Arrow Connector 30"/>
          <p:cNvCxnSpPr>
            <a:stCxn id="29" idx="3"/>
          </p:cNvCxnSpPr>
          <p:nvPr/>
        </p:nvCxnSpPr>
        <p:spPr>
          <a:xfrm flipV="1">
            <a:off x="3144981" y="4724400"/>
            <a:ext cx="636615" cy="91553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6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27" grpId="0" animBg="1"/>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Q8. Timer Interrupts</a:t>
            </a:r>
          </a:p>
        </p:txBody>
      </p:sp>
      <p:sp>
        <p:nvSpPr>
          <p:cNvPr id="3" name="Content Placeholder 2"/>
          <p:cNvSpPr>
            <a:spLocks noGrp="1"/>
          </p:cNvSpPr>
          <p:nvPr>
            <p:ph idx="1"/>
          </p:nvPr>
        </p:nvSpPr>
        <p:spPr>
          <a:xfrm>
            <a:off x="838200" y="1825625"/>
            <a:ext cx="10515600" cy="1166957"/>
          </a:xfrm>
        </p:spPr>
        <p:txBody>
          <a:bodyPr/>
          <a:lstStyle/>
          <a:p>
            <a:pPr marL="0" indent="0">
              <a:buNone/>
            </a:pPr>
            <a:r>
              <a:rPr lang="en-SG" dirty="0"/>
              <a:t>b) </a:t>
            </a:r>
            <a:r>
              <a:rPr lang="en-US" dirty="0"/>
              <a:t>If Timer 0 triggered the interrupt just before Timer 2, what would be the sequence of execution? </a:t>
            </a:r>
            <a:endParaRPr lang="en-SG" dirty="0"/>
          </a:p>
          <a:p>
            <a:pPr marL="0" indent="0">
              <a:buNone/>
            </a:pPr>
            <a:endParaRPr lang="en-SG" dirty="0"/>
          </a:p>
        </p:txBody>
      </p:sp>
      <p:grpSp>
        <p:nvGrpSpPr>
          <p:cNvPr id="4" name="Group 3"/>
          <p:cNvGrpSpPr/>
          <p:nvPr/>
        </p:nvGrpSpPr>
        <p:grpSpPr>
          <a:xfrm>
            <a:off x="2791835" y="3127519"/>
            <a:ext cx="6185910" cy="1515629"/>
            <a:chOff x="0" y="0"/>
            <a:chExt cx="3394075" cy="717550"/>
          </a:xfrm>
        </p:grpSpPr>
        <p:sp>
          <p:nvSpPr>
            <p:cNvPr id="5" name="Rectangle 4"/>
            <p:cNvSpPr/>
            <p:nvPr/>
          </p:nvSpPr>
          <p:spPr>
            <a:xfrm>
              <a:off x="0"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6" name="Rectangle 5"/>
            <p:cNvSpPr/>
            <p:nvPr/>
          </p:nvSpPr>
          <p:spPr>
            <a:xfrm>
              <a:off x="73342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0 ISR</a:t>
              </a:r>
              <a:endParaRPr lang="en-SG" sz="1600" dirty="0">
                <a:effectLst/>
                <a:ea typeface="DengXian" panose="02010600030101010101" pitchFamily="2" charset="-122"/>
                <a:cs typeface="Latha"/>
              </a:endParaRPr>
            </a:p>
          </p:txBody>
        </p:sp>
        <p:sp>
          <p:nvSpPr>
            <p:cNvPr id="7" name="Rectangle 6"/>
            <p:cNvSpPr/>
            <p:nvPr/>
          </p:nvSpPr>
          <p:spPr>
            <a:xfrm>
              <a:off x="185737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2</a:t>
              </a:r>
              <a:br>
                <a:rPr lang="en-US" sz="1600" dirty="0">
                  <a:solidFill>
                    <a:srgbClr val="000000"/>
                  </a:solidFill>
                  <a:effectLst/>
                  <a:ea typeface="DengXian" panose="02010600030101010101" pitchFamily="2" charset="-122"/>
                  <a:cs typeface="Latha"/>
                </a:rPr>
              </a:br>
              <a:r>
                <a:rPr lang="en-US" sz="1600" dirty="0">
                  <a:solidFill>
                    <a:srgbClr val="000000"/>
                  </a:solidFill>
                  <a:effectLst/>
                  <a:ea typeface="DengXian" panose="02010600030101010101" pitchFamily="2" charset="-122"/>
                  <a:cs typeface="Latha"/>
                </a:rPr>
                <a:t>ISR</a:t>
              </a:r>
              <a:endParaRPr lang="en-SG" sz="1600" dirty="0">
                <a:effectLst/>
                <a:ea typeface="DengXian" panose="02010600030101010101" pitchFamily="2" charset="-122"/>
                <a:cs typeface="Latha"/>
              </a:endParaRPr>
            </a:p>
          </p:txBody>
        </p:sp>
        <p:sp>
          <p:nvSpPr>
            <p:cNvPr id="8" name="Rectangle 7"/>
            <p:cNvSpPr/>
            <p:nvPr/>
          </p:nvSpPr>
          <p:spPr>
            <a:xfrm>
              <a:off x="2809875"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9" name="Rectangle 8"/>
            <p:cNvSpPr/>
            <p:nvPr/>
          </p:nvSpPr>
          <p:spPr>
            <a:xfrm>
              <a:off x="58102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0" name="Rectangle 9"/>
            <p:cNvSpPr/>
            <p:nvPr/>
          </p:nvSpPr>
          <p:spPr>
            <a:xfrm>
              <a:off x="15525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1" name="Rectangle 10"/>
            <p:cNvSpPr/>
            <p:nvPr/>
          </p:nvSpPr>
          <p:spPr>
            <a:xfrm>
              <a:off x="17049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2" name="Rectangle 11"/>
            <p:cNvSpPr/>
            <p:nvPr/>
          </p:nvSpPr>
          <p:spPr>
            <a:xfrm>
              <a:off x="2667000"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grpSp>
      <p:sp>
        <p:nvSpPr>
          <p:cNvPr id="13" name="Rectangle 12"/>
          <p:cNvSpPr/>
          <p:nvPr/>
        </p:nvSpPr>
        <p:spPr>
          <a:xfrm>
            <a:off x="1274618" y="5027909"/>
            <a:ext cx="9709590" cy="1277786"/>
          </a:xfrm>
          <a:prstGeom prst="rect">
            <a:avLst/>
          </a:prstGeom>
        </p:spPr>
        <p:txBody>
          <a:bodyPr wrap="square">
            <a:spAutoFit/>
          </a:bodyPr>
          <a:lstStyle/>
          <a:p>
            <a:pPr marL="457200" algn="just">
              <a:lnSpc>
                <a:spcPct val="107000"/>
              </a:lnSpc>
              <a:spcAft>
                <a:spcPts val="800"/>
              </a:spcAft>
            </a:pPr>
            <a:r>
              <a:rPr lang="en-US" dirty="0">
                <a:solidFill>
                  <a:srgbClr val="000000"/>
                </a:solidFill>
                <a:latin typeface="Calibri" panose="020F0502020204030204" pitchFamily="34" charset="0"/>
                <a:ea typeface="DengXian" panose="02010600030101010101" pitchFamily="2" charset="-122"/>
                <a:cs typeface="Latha"/>
              </a:rPr>
              <a:t>By default, Nested Interrupts are disabled. When Timer 0 triggers the interrupt first, the controller will jump to Timer 0 ISR and start executing. When Timer 2 triggers, the event is captured by the flag, but the current ISR will complete execution and perform a context switch to the loop(). At this time, the flag will cause the jump to the Timer 2 ISR.</a:t>
            </a:r>
            <a:endParaRPr lang="en-SG" dirty="0">
              <a:latin typeface="Calibri" panose="020F0502020204030204" pitchFamily="34" charset="0"/>
              <a:ea typeface="DengXian" panose="02010600030101010101" pitchFamily="2" charset="-122"/>
              <a:cs typeface="Latha"/>
            </a:endParaRPr>
          </a:p>
        </p:txBody>
      </p:sp>
    </p:spTree>
    <p:extLst>
      <p:ext uri="{BB962C8B-B14F-4D97-AF65-F5344CB8AC3E}">
        <p14:creationId xmlns:p14="http://schemas.microsoft.com/office/powerpoint/2010/main" val="129937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Q8. Timer Interrupts</a:t>
            </a:r>
          </a:p>
        </p:txBody>
      </p:sp>
      <p:sp>
        <p:nvSpPr>
          <p:cNvPr id="3" name="Content Placeholder 2"/>
          <p:cNvSpPr>
            <a:spLocks noGrp="1"/>
          </p:cNvSpPr>
          <p:nvPr>
            <p:ph idx="1"/>
          </p:nvPr>
        </p:nvSpPr>
        <p:spPr>
          <a:xfrm>
            <a:off x="838200" y="1825625"/>
            <a:ext cx="10515600" cy="557357"/>
          </a:xfrm>
        </p:spPr>
        <p:txBody>
          <a:bodyPr/>
          <a:lstStyle/>
          <a:p>
            <a:r>
              <a:rPr lang="en-US" dirty="0"/>
              <a:t>What if nested interrupts were enabled?</a:t>
            </a:r>
            <a:endParaRPr lang="en-SG" dirty="0"/>
          </a:p>
        </p:txBody>
      </p:sp>
      <p:grpSp>
        <p:nvGrpSpPr>
          <p:cNvPr id="4" name="Group 3"/>
          <p:cNvGrpSpPr/>
          <p:nvPr/>
        </p:nvGrpSpPr>
        <p:grpSpPr>
          <a:xfrm>
            <a:off x="2660650" y="2781156"/>
            <a:ext cx="6225666" cy="1269856"/>
            <a:chOff x="0" y="0"/>
            <a:chExt cx="3517900" cy="717550"/>
          </a:xfrm>
        </p:grpSpPr>
        <p:sp>
          <p:nvSpPr>
            <p:cNvPr id="5" name="Rectangle 4"/>
            <p:cNvSpPr/>
            <p:nvPr/>
          </p:nvSpPr>
          <p:spPr>
            <a:xfrm>
              <a:off x="0"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6" name="Rectangle 5"/>
            <p:cNvSpPr/>
            <p:nvPr/>
          </p:nvSpPr>
          <p:spPr>
            <a:xfrm>
              <a:off x="733425" y="0"/>
              <a:ext cx="4635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0 ISR</a:t>
              </a:r>
              <a:endParaRPr lang="en-SG" sz="1600" dirty="0">
                <a:effectLst/>
                <a:ea typeface="DengXian" panose="02010600030101010101" pitchFamily="2" charset="-122"/>
                <a:cs typeface="Latha"/>
              </a:endParaRPr>
            </a:p>
          </p:txBody>
        </p:sp>
        <p:sp>
          <p:nvSpPr>
            <p:cNvPr id="7" name="Rectangle 6"/>
            <p:cNvSpPr/>
            <p:nvPr/>
          </p:nvSpPr>
          <p:spPr>
            <a:xfrm>
              <a:off x="134302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2</a:t>
              </a:r>
              <a:br>
                <a:rPr lang="en-US" sz="1600" dirty="0">
                  <a:solidFill>
                    <a:srgbClr val="000000"/>
                  </a:solidFill>
                  <a:effectLst/>
                  <a:ea typeface="DengXian" panose="02010600030101010101" pitchFamily="2" charset="-122"/>
                  <a:cs typeface="Latha"/>
                </a:rPr>
              </a:br>
              <a:r>
                <a:rPr lang="en-US" sz="1600" dirty="0">
                  <a:solidFill>
                    <a:srgbClr val="000000"/>
                  </a:solidFill>
                  <a:effectLst/>
                  <a:ea typeface="DengXian" panose="02010600030101010101" pitchFamily="2" charset="-122"/>
                  <a:cs typeface="Latha"/>
                </a:rPr>
                <a:t>ISR</a:t>
              </a:r>
              <a:endParaRPr lang="en-SG" sz="1600" dirty="0">
                <a:effectLst/>
                <a:ea typeface="DengXian" panose="02010600030101010101" pitchFamily="2" charset="-122"/>
                <a:cs typeface="Latha"/>
              </a:endParaRPr>
            </a:p>
          </p:txBody>
        </p:sp>
        <p:sp>
          <p:nvSpPr>
            <p:cNvPr id="8" name="Rectangle 7"/>
            <p:cNvSpPr/>
            <p:nvPr/>
          </p:nvSpPr>
          <p:spPr>
            <a:xfrm>
              <a:off x="2933700"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9" name="Rectangle 8"/>
            <p:cNvSpPr/>
            <p:nvPr/>
          </p:nvSpPr>
          <p:spPr>
            <a:xfrm>
              <a:off x="58102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0" name="Rectangle 9"/>
            <p:cNvSpPr/>
            <p:nvPr/>
          </p:nvSpPr>
          <p:spPr>
            <a:xfrm>
              <a:off x="119062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1" name="Rectangle 10"/>
            <p:cNvSpPr/>
            <p:nvPr/>
          </p:nvSpPr>
          <p:spPr>
            <a:xfrm>
              <a:off x="21621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2" name="Rectangle 11"/>
            <p:cNvSpPr/>
            <p:nvPr/>
          </p:nvSpPr>
          <p:spPr>
            <a:xfrm>
              <a:off x="2781300"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3" name="Rectangle 12"/>
            <p:cNvSpPr/>
            <p:nvPr/>
          </p:nvSpPr>
          <p:spPr>
            <a:xfrm>
              <a:off x="2314575" y="0"/>
              <a:ext cx="4635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0 ISR</a:t>
              </a:r>
              <a:endParaRPr lang="en-SG" sz="1600" dirty="0">
                <a:effectLst/>
                <a:ea typeface="DengXian" panose="02010600030101010101" pitchFamily="2" charset="-122"/>
                <a:cs typeface="Latha"/>
              </a:endParaRPr>
            </a:p>
          </p:txBody>
        </p:sp>
      </p:grpSp>
      <p:cxnSp>
        <p:nvCxnSpPr>
          <p:cNvPr id="14" name="Straight Arrow Connector 13"/>
          <p:cNvCxnSpPr>
            <a:stCxn id="15" idx="0"/>
          </p:cNvCxnSpPr>
          <p:nvPr/>
        </p:nvCxnSpPr>
        <p:spPr>
          <a:xfrm flipH="1" flipV="1">
            <a:off x="4767713" y="4051013"/>
            <a:ext cx="224350" cy="7969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 Box 2"/>
          <p:cNvSpPr txBox="1">
            <a:spLocks noChangeArrowheads="1"/>
          </p:cNvSpPr>
          <p:nvPr/>
        </p:nvSpPr>
        <p:spPr bwMode="auto">
          <a:xfrm>
            <a:off x="3958600" y="4847941"/>
            <a:ext cx="2066925" cy="2921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a:lnSpc>
                <a:spcPct val="107000"/>
              </a:lnSpc>
              <a:spcAft>
                <a:spcPts val="800"/>
              </a:spcAft>
            </a:pPr>
            <a:r>
              <a:rPr lang="en-SG" sz="1400">
                <a:effectLst/>
                <a:latin typeface="Calibri" panose="020F0502020204030204" pitchFamily="34" charset="0"/>
                <a:ea typeface="DengXian" panose="02010600030101010101" pitchFamily="2" charset="-122"/>
                <a:cs typeface="Latha"/>
              </a:rPr>
              <a:t>T0 ISR pre-empted by T2</a:t>
            </a:r>
          </a:p>
        </p:txBody>
      </p:sp>
      <p:sp>
        <p:nvSpPr>
          <p:cNvPr id="16" name="Text Box 2"/>
          <p:cNvSpPr txBox="1">
            <a:spLocks noChangeArrowheads="1"/>
          </p:cNvSpPr>
          <p:nvPr/>
        </p:nvSpPr>
        <p:spPr bwMode="auto">
          <a:xfrm>
            <a:off x="6888162" y="4687023"/>
            <a:ext cx="1646238" cy="34217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a:lnSpc>
                <a:spcPct val="107000"/>
              </a:lnSpc>
              <a:spcAft>
                <a:spcPts val="800"/>
              </a:spcAft>
            </a:pPr>
            <a:r>
              <a:rPr lang="en-SG" sz="1400">
                <a:effectLst/>
                <a:latin typeface="Calibri" panose="020F0502020204030204" pitchFamily="34" charset="0"/>
                <a:ea typeface="DengXian" panose="02010600030101010101" pitchFamily="2" charset="-122"/>
                <a:cs typeface="Latha"/>
              </a:rPr>
              <a:t>T0 ISR resumes</a:t>
            </a:r>
          </a:p>
        </p:txBody>
      </p:sp>
      <p:cxnSp>
        <p:nvCxnSpPr>
          <p:cNvPr id="17" name="Straight Arrow Connector 16"/>
          <p:cNvCxnSpPr/>
          <p:nvPr/>
        </p:nvCxnSpPr>
        <p:spPr>
          <a:xfrm flipH="1" flipV="1">
            <a:off x="6731379" y="4051012"/>
            <a:ext cx="410174" cy="632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7961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The End!</a:t>
            </a:r>
          </a:p>
        </p:txBody>
      </p:sp>
      <p:sp>
        <p:nvSpPr>
          <p:cNvPr id="4" name="Subtitle 3"/>
          <p:cNvSpPr>
            <a:spLocks noGrp="1"/>
          </p:cNvSpPr>
          <p:nvPr>
            <p:ph type="subTitle" idx="1"/>
          </p:nvPr>
        </p:nvSpPr>
        <p:spPr/>
        <p:txBody>
          <a:bodyPr/>
          <a:lstStyle/>
          <a:p>
            <a:r>
              <a:rPr lang="en-SG" dirty="0"/>
              <a:t>Q &amp; A</a:t>
            </a:r>
          </a:p>
        </p:txBody>
      </p:sp>
    </p:spTree>
    <p:extLst>
      <p:ext uri="{BB962C8B-B14F-4D97-AF65-F5344CB8AC3E}">
        <p14:creationId xmlns:p14="http://schemas.microsoft.com/office/powerpoint/2010/main" val="147040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Understanding GPIO Options</a:t>
            </a:r>
          </a:p>
        </p:txBody>
      </p:sp>
      <p:sp>
        <p:nvSpPr>
          <p:cNvPr id="3" name="Content Placeholder 2"/>
          <p:cNvSpPr>
            <a:spLocks noGrp="1"/>
          </p:cNvSpPr>
          <p:nvPr>
            <p:ph idx="1"/>
          </p:nvPr>
        </p:nvSpPr>
        <p:spPr>
          <a:xfrm>
            <a:off x="838200" y="1825624"/>
            <a:ext cx="10515600" cy="1790411"/>
          </a:xfrm>
        </p:spPr>
        <p:txBody>
          <a:bodyPr>
            <a:normAutofit/>
          </a:bodyPr>
          <a:lstStyle/>
          <a:p>
            <a:r>
              <a:rPr lang="en-US" sz="2400" dirty="0"/>
              <a:t>Referring to Table 13-1, it can be seen that there are different clocking options available for the 328p. </a:t>
            </a:r>
          </a:p>
          <a:p>
            <a:r>
              <a:rPr lang="en-US" sz="2400" dirty="0"/>
              <a:t>Two of those options refer to the ability to use an internal clock. By selecting those options we can free up PB7 and PB6 to be used as GPIO.</a:t>
            </a:r>
            <a:endParaRPr lang="en-SG" sz="2400" dirty="0"/>
          </a:p>
          <a:p>
            <a:pPr marL="0" indent="0">
              <a:buNone/>
            </a:pPr>
            <a:endParaRPr lang="en-SG"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99686" y="3616035"/>
            <a:ext cx="7064750" cy="3120883"/>
          </a:xfrm>
          <a:prstGeom prst="rect">
            <a:avLst/>
          </a:prstGeom>
          <a:noFill/>
          <a:ln>
            <a:noFill/>
          </a:ln>
        </p:spPr>
      </p:pic>
      <p:sp>
        <p:nvSpPr>
          <p:cNvPr id="5" name="Rounded Rectangle 4"/>
          <p:cNvSpPr/>
          <p:nvPr/>
        </p:nvSpPr>
        <p:spPr>
          <a:xfrm>
            <a:off x="2799686" y="5320145"/>
            <a:ext cx="5707005" cy="6650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6287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Understanding GPIO Options</a:t>
            </a:r>
          </a:p>
        </p:txBody>
      </p:sp>
      <p:sp>
        <p:nvSpPr>
          <p:cNvPr id="3" name="Content Placeholder 2"/>
          <p:cNvSpPr>
            <a:spLocks noGrp="1"/>
          </p:cNvSpPr>
          <p:nvPr>
            <p:ph idx="1"/>
          </p:nvPr>
        </p:nvSpPr>
        <p:spPr/>
        <p:txBody>
          <a:bodyPr/>
          <a:lstStyle/>
          <a:p>
            <a:r>
              <a:rPr lang="en-US" dirty="0"/>
              <a:t>The most important factor to consider is that when we use an external clock, we have a wide range of frequencies to choose from. Once we switch to an internal clock, we are limited by what the device provides. We need to check and see if what is provided is sufficient for our needs.</a:t>
            </a:r>
            <a:endParaRPr lang="en-SG" dirty="0"/>
          </a:p>
          <a:p>
            <a:pPr marL="0" indent="0">
              <a:buNone/>
            </a:pPr>
            <a:endParaRPr lang="en-SG" dirty="0"/>
          </a:p>
          <a:p>
            <a:r>
              <a:rPr lang="en-US" dirty="0"/>
              <a:t>Internal 128KHz RC Oscillator: 128khz</a:t>
            </a:r>
            <a:endParaRPr lang="en-SG" dirty="0"/>
          </a:p>
          <a:p>
            <a:r>
              <a:rPr lang="en-US" dirty="0"/>
              <a:t>Calibrated Internal RC Oscillator: 8MHz </a:t>
            </a:r>
            <a:endParaRPr lang="en-SG" dirty="0"/>
          </a:p>
          <a:p>
            <a:endParaRPr lang="en-SG" dirty="0"/>
          </a:p>
        </p:txBody>
      </p:sp>
      <p:sp>
        <p:nvSpPr>
          <p:cNvPr id="4" name="Rounded Rectangle 3"/>
          <p:cNvSpPr/>
          <p:nvPr/>
        </p:nvSpPr>
        <p:spPr>
          <a:xfrm>
            <a:off x="838200" y="4378036"/>
            <a:ext cx="6033655" cy="11222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8035637" y="3962400"/>
            <a:ext cx="2507672" cy="92333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SG" dirty="0"/>
              <a:t>Will these frequency settings satisfy your project requirements?</a:t>
            </a:r>
          </a:p>
        </p:txBody>
      </p:sp>
      <p:cxnSp>
        <p:nvCxnSpPr>
          <p:cNvPr id="9" name="Straight Arrow Connector 8"/>
          <p:cNvCxnSpPr>
            <a:stCxn id="5" idx="1"/>
          </p:cNvCxnSpPr>
          <p:nvPr/>
        </p:nvCxnSpPr>
        <p:spPr>
          <a:xfrm flipH="1">
            <a:off x="6871855" y="4424065"/>
            <a:ext cx="1152000" cy="4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685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Understanding GPIO Options</a:t>
            </a:r>
          </a:p>
        </p:txBody>
      </p:sp>
      <p:sp>
        <p:nvSpPr>
          <p:cNvPr id="3" name="Content Placeholder 2"/>
          <p:cNvSpPr>
            <a:spLocks noGrp="1"/>
          </p:cNvSpPr>
          <p:nvPr>
            <p:ph idx="1"/>
          </p:nvPr>
        </p:nvSpPr>
        <p:spPr>
          <a:xfrm>
            <a:off x="838200" y="1825625"/>
            <a:ext cx="10515600" cy="515793"/>
          </a:xfrm>
        </p:spPr>
        <p:txBody>
          <a:bodyPr/>
          <a:lstStyle/>
          <a:p>
            <a:r>
              <a:rPr lang="en-SG" dirty="0"/>
              <a:t>More Discussion Points</a:t>
            </a:r>
          </a:p>
          <a:p>
            <a:pPr marL="0" indent="0">
              <a:buNone/>
            </a:pPr>
            <a:endParaRPr lang="en-SG" dirty="0"/>
          </a:p>
        </p:txBody>
      </p:sp>
      <p:sp>
        <p:nvSpPr>
          <p:cNvPr id="4" name="TextBox 3"/>
          <p:cNvSpPr txBox="1"/>
          <p:nvPr/>
        </p:nvSpPr>
        <p:spPr>
          <a:xfrm>
            <a:off x="1094509" y="2479964"/>
            <a:ext cx="9698182" cy="461665"/>
          </a:xfrm>
          <a:prstGeom prst="rect">
            <a:avLst/>
          </a:prstGeom>
          <a:noFill/>
        </p:spPr>
        <p:txBody>
          <a:bodyPr wrap="square" rtlCol="0">
            <a:spAutoFit/>
          </a:bodyPr>
          <a:lstStyle/>
          <a:p>
            <a:r>
              <a:rPr lang="en-US" sz="2400" dirty="0"/>
              <a:t>What are the factors to consider when choosing the Frequency? </a:t>
            </a:r>
          </a:p>
        </p:txBody>
      </p:sp>
      <p:sp>
        <p:nvSpPr>
          <p:cNvPr id="5" name="TextBox 4"/>
          <p:cNvSpPr txBox="1"/>
          <p:nvPr/>
        </p:nvSpPr>
        <p:spPr>
          <a:xfrm>
            <a:off x="1094509" y="2987749"/>
            <a:ext cx="8077200" cy="1200329"/>
          </a:xfrm>
          <a:prstGeom prst="rect">
            <a:avLst/>
          </a:prstGeom>
          <a:noFill/>
        </p:spPr>
        <p:txBody>
          <a:bodyPr wrap="square" rtlCol="0">
            <a:spAutoFit/>
          </a:bodyPr>
          <a:lstStyle/>
          <a:p>
            <a:pPr marL="342900" indent="-342900">
              <a:buFontTx/>
              <a:buChar char="-"/>
            </a:pPr>
            <a:r>
              <a:rPr lang="en-US" sz="2400" dirty="0"/>
              <a:t>Meeting Timing Constraints</a:t>
            </a:r>
          </a:p>
          <a:p>
            <a:pPr marL="342900" indent="-342900">
              <a:buFontTx/>
              <a:buChar char="-"/>
            </a:pPr>
            <a:r>
              <a:rPr lang="en-US" sz="2400" dirty="0"/>
              <a:t>Power Consumption</a:t>
            </a:r>
          </a:p>
          <a:p>
            <a:pPr marL="342900" indent="-342900">
              <a:buFontTx/>
              <a:buChar char="-"/>
            </a:pPr>
            <a:r>
              <a:rPr lang="en-US" sz="2400" dirty="0"/>
              <a:t>Stability  </a:t>
            </a:r>
          </a:p>
        </p:txBody>
      </p:sp>
      <p:sp>
        <p:nvSpPr>
          <p:cNvPr id="6" name="TextBox 5"/>
          <p:cNvSpPr txBox="1"/>
          <p:nvPr/>
        </p:nvSpPr>
        <p:spPr>
          <a:xfrm>
            <a:off x="1094509" y="4511293"/>
            <a:ext cx="7592290" cy="461665"/>
          </a:xfrm>
          <a:prstGeom prst="rect">
            <a:avLst/>
          </a:prstGeom>
          <a:noFill/>
        </p:spPr>
        <p:txBody>
          <a:bodyPr wrap="square" rtlCol="0">
            <a:spAutoFit/>
          </a:bodyPr>
          <a:lstStyle/>
          <a:p>
            <a:r>
              <a:rPr lang="en-US" sz="2400" dirty="0"/>
              <a:t>What are the implications to the code?</a:t>
            </a:r>
            <a:endParaRPr lang="en-SG" sz="2400" dirty="0"/>
          </a:p>
        </p:txBody>
      </p:sp>
      <p:sp>
        <p:nvSpPr>
          <p:cNvPr id="7" name="TextBox 6"/>
          <p:cNvSpPr txBox="1"/>
          <p:nvPr/>
        </p:nvSpPr>
        <p:spPr>
          <a:xfrm>
            <a:off x="1087583" y="5092813"/>
            <a:ext cx="9871364" cy="830997"/>
          </a:xfrm>
          <a:prstGeom prst="rect">
            <a:avLst/>
          </a:prstGeom>
          <a:noFill/>
        </p:spPr>
        <p:txBody>
          <a:bodyPr wrap="square" rtlCol="0">
            <a:spAutoFit/>
          </a:bodyPr>
          <a:lstStyle/>
          <a:p>
            <a:r>
              <a:rPr lang="en-US" sz="2400" dirty="0"/>
              <a:t> - Calculated values for timing related features like ADC Sampling, Timers, etc.</a:t>
            </a:r>
            <a:endParaRPr lang="en-SG" sz="2400" dirty="0"/>
          </a:p>
          <a:p>
            <a:endParaRPr lang="en-SG" sz="2400" dirty="0"/>
          </a:p>
        </p:txBody>
      </p:sp>
    </p:spTree>
    <p:extLst>
      <p:ext uri="{BB962C8B-B14F-4D97-AF65-F5344CB8AC3E}">
        <p14:creationId xmlns:p14="http://schemas.microsoft.com/office/powerpoint/2010/main" val="27407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sp>
        <p:nvSpPr>
          <p:cNvPr id="3" name="Content Placeholder 2"/>
          <p:cNvSpPr>
            <a:spLocks noGrp="1"/>
          </p:cNvSpPr>
          <p:nvPr>
            <p:ph idx="1"/>
          </p:nvPr>
        </p:nvSpPr>
        <p:spPr>
          <a:xfrm>
            <a:off x="838200" y="1825625"/>
            <a:ext cx="10515600" cy="2053648"/>
          </a:xfrm>
        </p:spPr>
        <p:txBody>
          <a:bodyPr/>
          <a:lstStyle/>
          <a:p>
            <a:pPr>
              <a:lnSpc>
                <a:spcPct val="150000"/>
              </a:lnSpc>
            </a:pPr>
            <a:r>
              <a:rPr lang="en-US" sz="2000" dirty="0"/>
              <a:t>In our studio we configured LED’s in “</a:t>
            </a:r>
            <a:r>
              <a:rPr lang="en-US" sz="2000" dirty="0">
                <a:solidFill>
                  <a:srgbClr val="FF0000"/>
                </a:solidFill>
              </a:rPr>
              <a:t>Active-High</a:t>
            </a:r>
            <a:r>
              <a:rPr lang="en-US" sz="2000" dirty="0"/>
              <a:t>” logic, i.e. we applied a Logic ‘1’ to Turn it ‘ON’ and a Logic ‘0’ to turn it ‘OFF’.</a:t>
            </a:r>
            <a:endParaRPr lang="en-SG" sz="2000" dirty="0"/>
          </a:p>
          <a:p>
            <a:pPr lvl="0">
              <a:lnSpc>
                <a:spcPct val="150000"/>
              </a:lnSpc>
            </a:pPr>
            <a:r>
              <a:rPr lang="en-US" sz="2000" dirty="0"/>
              <a:t>Draw a circuit connection to connect an LED in “</a:t>
            </a:r>
            <a:r>
              <a:rPr lang="en-US" sz="2000" dirty="0">
                <a:solidFill>
                  <a:srgbClr val="00B050"/>
                </a:solidFill>
              </a:rPr>
              <a:t>Active-Low</a:t>
            </a:r>
            <a:r>
              <a:rPr lang="en-US" sz="2000" dirty="0"/>
              <a:t>” logic to PORTB Pin 1, i.e. you need to apply a Logic ‘0’ to turn it ‘ON’ and a Logic ‘1’ to turn it ‘OFF’.</a:t>
            </a:r>
            <a:endParaRPr lang="en-SG" sz="2000" dirty="0"/>
          </a:p>
          <a:p>
            <a:pPr marL="0" indent="0">
              <a:buNone/>
            </a:pPr>
            <a:endParaRPr lang="en-SG" dirty="0"/>
          </a:p>
        </p:txBody>
      </p:sp>
      <p:grpSp>
        <p:nvGrpSpPr>
          <p:cNvPr id="14" name="Group 13"/>
          <p:cNvGrpSpPr/>
          <p:nvPr/>
        </p:nvGrpSpPr>
        <p:grpSpPr>
          <a:xfrm>
            <a:off x="4020705" y="4133627"/>
            <a:ext cx="3873500" cy="1998980"/>
            <a:chOff x="4256235" y="4022787"/>
            <a:chExt cx="3873500" cy="1998980"/>
          </a:xfrm>
        </p:grpSpPr>
        <p:sp>
          <p:nvSpPr>
            <p:cNvPr id="4" name="Rectangle 3"/>
            <p:cNvSpPr/>
            <p:nvPr/>
          </p:nvSpPr>
          <p:spPr>
            <a:xfrm>
              <a:off x="4256235" y="4529517"/>
              <a:ext cx="1231900" cy="14922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SG" sz="1100">
                  <a:effectLst/>
                  <a:ea typeface="DengXian" panose="02010600030101010101" pitchFamily="2" charset="-122"/>
                  <a:cs typeface="Latha"/>
                </a:rPr>
                <a:t> </a:t>
              </a:r>
            </a:p>
          </p:txBody>
        </p:sp>
        <p:sp>
          <p:nvSpPr>
            <p:cNvPr id="5" name="Text Box 2"/>
            <p:cNvSpPr txBox="1">
              <a:spLocks noChangeArrowheads="1"/>
            </p:cNvSpPr>
            <p:nvPr/>
          </p:nvSpPr>
          <p:spPr bwMode="auto">
            <a:xfrm>
              <a:off x="4999185" y="5189917"/>
              <a:ext cx="463550"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SG" sz="1100">
                  <a:effectLst/>
                  <a:latin typeface="Calibri" panose="020F0502020204030204" pitchFamily="34" charset="0"/>
                  <a:ea typeface="DengXian" panose="02010600030101010101" pitchFamily="2" charset="-122"/>
                  <a:cs typeface="Latha"/>
                </a:rPr>
                <a:t>PB1</a:t>
              </a:r>
            </a:p>
          </p:txBody>
        </p:sp>
        <p:cxnSp>
          <p:nvCxnSpPr>
            <p:cNvPr id="6" name="Straight Connector 5"/>
            <p:cNvCxnSpPr/>
            <p:nvPr/>
          </p:nvCxnSpPr>
          <p:spPr>
            <a:xfrm flipV="1">
              <a:off x="5481785" y="5449632"/>
              <a:ext cx="711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80285" y="5310567"/>
              <a:ext cx="863600" cy="2540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DengXian" panose="02010600030101010101" pitchFamily="2" charset="-122"/>
                  <a:cs typeface="Latha"/>
                </a:rPr>
                <a:t>Resistor</a:t>
              </a:r>
              <a:endParaRPr lang="en-SG" sz="1100">
                <a:effectLst/>
                <a:ea typeface="DengXian" panose="02010600030101010101" pitchFamily="2" charset="-122"/>
                <a:cs typeface="Latha"/>
              </a:endParaRPr>
            </a:p>
          </p:txBody>
        </p:sp>
        <p:cxnSp>
          <p:nvCxnSpPr>
            <p:cNvPr id="8" name="Straight Connector 7"/>
            <p:cNvCxnSpPr/>
            <p:nvPr/>
          </p:nvCxnSpPr>
          <p:spPr>
            <a:xfrm flipV="1">
              <a:off x="7056585" y="5449632"/>
              <a:ext cx="635000" cy="63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rot="10800000">
              <a:off x="7564585" y="4655882"/>
              <a:ext cx="260350" cy="2667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10" name="Straight Connector 9"/>
            <p:cNvCxnSpPr/>
            <p:nvPr/>
          </p:nvCxnSpPr>
          <p:spPr>
            <a:xfrm>
              <a:off x="7526485" y="4916867"/>
              <a:ext cx="330200" cy="6350"/>
            </a:xfrm>
            <a:prstGeom prst="line">
              <a:avLst/>
            </a:prstGeom>
            <a:ln w="19050">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flipV="1">
              <a:off x="7678885" y="4942267"/>
              <a:ext cx="0" cy="5143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91585" y="4359337"/>
              <a:ext cx="6350" cy="27940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7367735" y="4022787"/>
              <a:ext cx="762000" cy="2730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SG" sz="1100">
                  <a:effectLst/>
                  <a:latin typeface="Calibri" panose="020F0502020204030204" pitchFamily="34" charset="0"/>
                  <a:ea typeface="DengXian" panose="02010600030101010101" pitchFamily="2" charset="-122"/>
                  <a:cs typeface="Latha"/>
                </a:rPr>
                <a:t>Vcc (+5V)</a:t>
              </a:r>
            </a:p>
          </p:txBody>
        </p:sp>
      </p:grpSp>
    </p:spTree>
    <p:extLst>
      <p:ext uri="{BB962C8B-B14F-4D97-AF65-F5344CB8AC3E}">
        <p14:creationId xmlns:p14="http://schemas.microsoft.com/office/powerpoint/2010/main" val="420131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sp>
        <p:nvSpPr>
          <p:cNvPr id="3" name="Content Placeholder 2"/>
          <p:cNvSpPr>
            <a:spLocks noGrp="1"/>
          </p:cNvSpPr>
          <p:nvPr>
            <p:ph idx="1"/>
          </p:nvPr>
        </p:nvSpPr>
        <p:spPr>
          <a:xfrm>
            <a:off x="838200" y="1825625"/>
            <a:ext cx="10515600" cy="501939"/>
          </a:xfrm>
        </p:spPr>
        <p:txBody>
          <a:bodyPr>
            <a:normAutofit/>
          </a:bodyPr>
          <a:lstStyle/>
          <a:p>
            <a:r>
              <a:rPr lang="en-US" sz="2400" dirty="0"/>
              <a:t>Write the code to set the DDRB register value according to your schematic.</a:t>
            </a:r>
            <a:endParaRPr lang="en-SG" sz="2400" dirty="0"/>
          </a:p>
          <a:p>
            <a:endParaRPr lang="en-SG" sz="2400" dirty="0"/>
          </a:p>
        </p:txBody>
      </p:sp>
      <p:sp>
        <p:nvSpPr>
          <p:cNvPr id="5" name="TextBox 4"/>
          <p:cNvSpPr txBox="1"/>
          <p:nvPr/>
        </p:nvSpPr>
        <p:spPr>
          <a:xfrm>
            <a:off x="1149927" y="2535382"/>
            <a:ext cx="7938655" cy="461665"/>
          </a:xfrm>
          <a:prstGeom prst="rect">
            <a:avLst/>
          </a:prstGeom>
          <a:noFill/>
        </p:spPr>
        <p:txBody>
          <a:bodyPr wrap="square" rtlCol="0">
            <a:spAutoFit/>
          </a:bodyPr>
          <a:lstStyle/>
          <a:p>
            <a:r>
              <a:rPr lang="en-US" sz="2400" dirty="0"/>
              <a:t>DDRB |= 0b00000010; // Set Bit 1 to output by OR with ‘1’.</a:t>
            </a:r>
            <a:endParaRPr lang="en-SG" sz="2400" dirty="0"/>
          </a:p>
        </p:txBody>
      </p:sp>
      <p:sp>
        <p:nvSpPr>
          <p:cNvPr id="4" name="TextBox 3"/>
          <p:cNvSpPr txBox="1"/>
          <p:nvPr/>
        </p:nvSpPr>
        <p:spPr>
          <a:xfrm>
            <a:off x="8963891" y="2327564"/>
            <a:ext cx="2389909" cy="92333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SG" dirty="0"/>
              <a:t>It is still an O/P because we are writing a value to the pin.</a:t>
            </a:r>
          </a:p>
        </p:txBody>
      </p:sp>
      <p:cxnSp>
        <p:nvCxnSpPr>
          <p:cNvPr id="9" name="Straight Arrow Connector 8"/>
          <p:cNvCxnSpPr>
            <a:stCxn id="4" idx="1"/>
          </p:cNvCxnSpPr>
          <p:nvPr/>
        </p:nvCxnSpPr>
        <p:spPr>
          <a:xfrm flipH="1">
            <a:off x="8520545" y="2789229"/>
            <a:ext cx="443346" cy="23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4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1960</TotalTime>
  <Words>2738</Words>
  <Application>Microsoft Macintosh PowerPoint</Application>
  <PresentationFormat>Widescreen</PresentationFormat>
  <Paragraphs>224</Paragraphs>
  <Slides>46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DengXian</vt:lpstr>
      <vt:lpstr>Arial</vt:lpstr>
      <vt:lpstr>Calibri</vt:lpstr>
      <vt:lpstr>Calibri Light</vt:lpstr>
      <vt:lpstr>Latha</vt:lpstr>
      <vt:lpstr>Office Theme</vt:lpstr>
      <vt:lpstr>CG1112</vt:lpstr>
      <vt:lpstr>Question Assignment</vt:lpstr>
      <vt:lpstr>Part 1</vt:lpstr>
      <vt:lpstr>Q1. Understanding GPIO Options</vt:lpstr>
      <vt:lpstr>Q1. Understanding GPIO Options</vt:lpstr>
      <vt:lpstr>Q1. Understanding GPIO Options</vt:lpstr>
      <vt:lpstr>Q1. Understanding GPIO Options</vt:lpstr>
      <vt:lpstr>Q2. GPIO Configuration</vt:lpstr>
      <vt:lpstr>Q2. GPIO Configuration</vt:lpstr>
      <vt:lpstr>Q2. GPIO Configuration</vt:lpstr>
      <vt:lpstr>Q2. GPIO Configuration</vt:lpstr>
      <vt:lpstr>Q2. GPIO Configuration</vt:lpstr>
      <vt:lpstr>Further Discussion on GPIO</vt:lpstr>
      <vt:lpstr>Q3. Power Consumption</vt:lpstr>
      <vt:lpstr>Q3. Power Consumption</vt:lpstr>
      <vt:lpstr>Q3. Power Consumption</vt:lpstr>
      <vt:lpstr>Further Discussion on Power Consumption</vt:lpstr>
      <vt:lpstr>Part 2</vt:lpstr>
      <vt:lpstr>Q4. HW Interrupts</vt:lpstr>
      <vt:lpstr>Q4. HW Interrupts</vt:lpstr>
      <vt:lpstr>Q4. Software Interrupts</vt:lpstr>
      <vt:lpstr>Q4. Software Interrupts</vt:lpstr>
      <vt:lpstr>Q5. Interrupts on the AT328P</vt:lpstr>
      <vt:lpstr>Q5. Interrupts on the AT328P</vt:lpstr>
      <vt:lpstr>Q5. Interrupts on the AT328P</vt:lpstr>
      <vt:lpstr>Q5. Interrupts on the AT328P</vt:lpstr>
      <vt:lpstr>Q6. Handling Interrupts - Context Switching</vt:lpstr>
      <vt:lpstr>Q5. Handling Interrupts - Context Switching</vt:lpstr>
      <vt:lpstr>Q5. Handling Interrupts - Context Switching</vt:lpstr>
      <vt:lpstr>Q5. Nested Interrupts</vt:lpstr>
      <vt:lpstr>Q5. Nested Interrupts</vt:lpstr>
      <vt:lpstr>Part 3</vt:lpstr>
      <vt:lpstr>Q7. Understanding the PWM Module</vt:lpstr>
      <vt:lpstr>Q7. Understanding the PWM Module</vt:lpstr>
      <vt:lpstr>Q7. Understanding the PWM Module</vt:lpstr>
      <vt:lpstr>Q7. Understanding the PWM Module</vt:lpstr>
      <vt:lpstr>Q7. Understanding the PWM Module</vt:lpstr>
      <vt:lpstr>Q7. Understanding the PWM Module</vt:lpstr>
      <vt:lpstr>Q7. Understanding the PWM Module</vt:lpstr>
      <vt:lpstr>Q7. Understanding the PWM Module</vt:lpstr>
      <vt:lpstr>Q7. Understanding the PWM Module</vt:lpstr>
      <vt:lpstr>Q8. Timer Interrupts</vt:lpstr>
      <vt:lpstr>Q8. Timer Interrupts</vt:lpstr>
      <vt:lpstr>Q8. Timer Interrupts</vt:lpstr>
      <vt:lpstr>Q8. Timer Interrupts</vt:lpstr>
      <vt:lpstr>The End!</vt:lpstr>
    </vt:vector>
  </TitlesOfParts>
  <Company>National University of Singapore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CG1112</dc:title>
  <dc:creator>Ravi Suppiah</dc:creator>
  <cp:lastModifiedBy>Colin Tan</cp:lastModifiedBy>
  <cp:revision>67</cp:revision>
  <dcterms:created xsi:type="dcterms:W3CDTF">2019-02-01T00:20:35Z</dcterms:created>
  <dcterms:modified xsi:type="dcterms:W3CDTF">2021-02-05T05:39:06Z</dcterms:modified>
</cp:coreProperties>
</file>