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2" r:id="rId3"/>
    <p:sldId id="323" r:id="rId4"/>
    <p:sldId id="325" r:id="rId5"/>
    <p:sldId id="332" r:id="rId6"/>
    <p:sldId id="333" r:id="rId7"/>
    <p:sldId id="334" r:id="rId8"/>
    <p:sldId id="339" r:id="rId9"/>
    <p:sldId id="340" r:id="rId10"/>
    <p:sldId id="335" r:id="rId11"/>
    <p:sldId id="336" r:id="rId12"/>
    <p:sldId id="341" r:id="rId13"/>
    <p:sldId id="347" r:id="rId14"/>
  </p:sldIdLst>
  <p:sldSz cx="10152063" cy="7596188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3399"/>
    <a:srgbClr val="00330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8"/>
    <p:restoredTop sz="93701"/>
  </p:normalViewPr>
  <p:slideViewPr>
    <p:cSldViewPr>
      <p:cViewPr varScale="1">
        <p:scale>
          <a:sx n="93" d="100"/>
          <a:sy n="93" d="100"/>
        </p:scale>
        <p:origin x="2088" y="216"/>
      </p:cViewPr>
      <p:guideLst>
        <p:guide orient="horz" pos="1392"/>
        <p:guide pos="3216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182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defTabSz="871538" eaLnBrk="0" hangingPunct="0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algn="r" defTabSz="871538" eaLnBrk="0" hangingPunct="0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defTabSz="871538" eaLnBrk="0" hangingPunct="0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algn="r" defTabSz="871538" eaLnBrk="0" hangingPunct="0">
              <a:defRPr sz="1100"/>
            </a:lvl1pPr>
          </a:lstStyle>
          <a:p>
            <a:fld id="{C8CAF3BA-FE47-4B05-A412-6FEE9C1BC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214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defTabSz="871538" eaLnBrk="0" hangingPunct="0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algn="r" defTabSz="871538" eaLnBrk="0" hangingPunct="0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2538" y="720725"/>
            <a:ext cx="4811712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3112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defTabSz="871538" eaLnBrk="0" hangingPunct="0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algn="r" defTabSz="871538" eaLnBrk="0" hangingPunct="0">
              <a:defRPr sz="1100"/>
            </a:lvl1pPr>
          </a:lstStyle>
          <a:p>
            <a:fld id="{5E9E02CB-F147-4804-81B6-AB4C29F564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699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8D1F575-B366-446E-BFBC-DB8676FAEDA4}" type="slidenum">
              <a:rPr lang="en-US" altLang="en-US" sz="1100"/>
              <a:pPr/>
              <a:t>1</a:t>
            </a:fld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0359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6A860B7-072E-44C6-911D-8F2F7FC4E985}" type="slidenum">
              <a:rPr lang="en-US" altLang="en-US" sz="1100"/>
              <a:pPr/>
              <a:t>2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51981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757863"/>
            <a:ext cx="25733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8991600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42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8042E2-550E-41CB-AB15-B6F90C471C72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3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3425" y="914400"/>
            <a:ext cx="2155825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914400"/>
            <a:ext cx="6319837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C9C22E-2C0C-403A-889E-675E5DFE6583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8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DE17AB-CFDD-4AB0-BFF7-B699FE56292A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3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81563"/>
            <a:ext cx="8629650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9450"/>
            <a:ext cx="8629650" cy="16621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C8B01-1901-433F-AA10-33D7C9F796B9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79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2193925"/>
            <a:ext cx="4237037" cy="4700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5" y="2193925"/>
            <a:ext cx="4238625" cy="4700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EC5AF5-AB5D-4148-A730-5EF046F3F759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7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6063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0213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8238"/>
            <a:ext cx="4484688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788" y="1700213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788" y="2408238"/>
            <a:ext cx="4486275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D44F65-9030-4595-A1E1-1D55FD198702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B1F9D2-8503-4B17-84FE-EF2224F21688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69F246-9EA3-42AD-9954-E74C03E37669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0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0100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5313" cy="6481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9088"/>
            <a:ext cx="3340100" cy="5195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57E31A-AB5E-4293-9FE3-D1EB5EC94817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5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8125"/>
            <a:ext cx="6091237" cy="6270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9450"/>
            <a:ext cx="6091237" cy="45577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5188"/>
            <a:ext cx="6091237" cy="892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002AEB-FF5D-4695-908F-FA88DF890960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6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14400"/>
            <a:ext cx="72374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193925"/>
            <a:ext cx="8628062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70167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003399"/>
                </a:solidFill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70167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003399"/>
                </a:solidFill>
              </a:defRPr>
            </a:lvl1pPr>
          </a:lstStyle>
          <a:p>
            <a:fld id="{5ACBEA04-72AD-4029-9B2D-03F54A6570D1}" type="slidenum">
              <a:rPr lang="en-GB" altLang="en-US"/>
              <a:pPr/>
              <a:t>‹#›</a:t>
            </a:fld>
            <a:endParaRPr lang="en-GB" altLang="en-US" sz="1600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7312025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0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611188" y="358775"/>
            <a:ext cx="7239000" cy="3238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dirty="0">
                <a:solidFill>
                  <a:srgbClr val="003399"/>
                </a:solidFill>
                <a:latin typeface="Times New Roman" panose="02020603050405020304" pitchFamily="18" charset="0"/>
              </a:rPr>
              <a:t>Week</a:t>
            </a:r>
            <a:r>
              <a:rPr lang="en-US" altLang="en-US" sz="1500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4 Studio 1 - Interrupts</a:t>
            </a:r>
            <a:r>
              <a:rPr lang="en-US" altLang="en-US" sz="1500" dirty="0">
                <a:solidFill>
                  <a:srgbClr val="003399"/>
                </a:solidFill>
                <a:latin typeface="Times New Roman" panose="02020603050405020304" pitchFamily="18" charset="0"/>
              </a:rPr>
              <a:t>				Page: </a:t>
            </a:r>
            <a:fld id="{26196A0E-197F-411C-9559-96EA067AA1A1}" type="slidenum">
              <a:rPr lang="en-US" altLang="en-US" sz="1500">
                <a:solidFill>
                  <a:srgbClr val="003399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‹#›</a:t>
            </a:fld>
            <a:endParaRPr lang="en-GB" altLang="en-US" sz="1500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414338"/>
            <a:ext cx="11525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  <a:ea typeface="MS PGothic" pitchFamily="34" charset="-128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  <a:ea typeface="MS PGothic" pitchFamily="34" charset="-128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  <a:ea typeface="MS PGothic" pitchFamily="34" charset="-128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  <a:ea typeface="MS PGothic" pitchFamily="34" charset="-128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500" b="1">
          <a:solidFill>
            <a:srgbClr val="003399"/>
          </a:solidFill>
          <a:latin typeface="+mn-lt"/>
          <a:ea typeface="MS PGothic" pitchFamily="34" charset="-128"/>
          <a:cs typeface="+mn-cs"/>
        </a:defRPr>
      </a:lvl1pPr>
      <a:lvl2pPr marL="374650" indent="6350" algn="l" defTabSz="1014413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600">
          <a:solidFill>
            <a:srgbClr val="003399"/>
          </a:solidFill>
          <a:latin typeface="+mn-lt"/>
          <a:ea typeface="MS PGothic" pitchFamily="34" charset="-128"/>
        </a:defRPr>
      </a:lvl2pPr>
      <a:lvl3pPr marL="755650" indent="158750" algn="l" defTabSz="1014413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200" b="1">
          <a:solidFill>
            <a:srgbClr val="FF6600"/>
          </a:solidFill>
          <a:latin typeface="+mn-lt"/>
          <a:ea typeface="MS PGothic" pitchFamily="34" charset="-128"/>
        </a:defRPr>
      </a:lvl3pPr>
      <a:lvl4pPr marL="1143000" indent="635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200" i="1">
          <a:solidFill>
            <a:srgbClr val="003399"/>
          </a:solidFill>
          <a:latin typeface="+mn-lt"/>
          <a:ea typeface="MS PGothic" pitchFamily="34" charset="-128"/>
        </a:defRPr>
      </a:lvl4pPr>
      <a:lvl5pPr marL="1524000" indent="3048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MS PGothic" pitchFamily="34" charset="-128"/>
        </a:defRPr>
      </a:lvl5pPr>
      <a:lvl6pPr marL="19812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6pPr>
      <a:lvl7pPr marL="24384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7pPr>
      <a:lvl8pPr marL="28956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8pPr>
      <a:lvl9pPr marL="33528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ChangeArrowheads="1"/>
          </p:cNvSpPr>
          <p:nvPr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792163" y="269875"/>
            <a:ext cx="8580437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CG1112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Engineering Principles and Practices II for CEG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Week 4 Studio 1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Pre-Studio Briefing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hlinkClick r:id="rId3"/>
              </a:rPr>
              <a:t>colintan@nus.edu.sg</a:t>
            </a:r>
            <a:endParaRPr lang="en-US" altLang="en-US" sz="40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sz="4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pic>
        <p:nvPicPr>
          <p:cNvPr id="13317" name="Picture 22" descr="full colo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670550"/>
            <a:ext cx="2376487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Bare-metal AVR Interrupt Programming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8628062" cy="596057"/>
          </a:xfrm>
        </p:spPr>
        <p:txBody>
          <a:bodyPr/>
          <a:lstStyle/>
          <a:p>
            <a:r>
              <a:rPr lang="en-SG" dirty="0"/>
              <a:t>Example code in C: Using INT0 to switch and LED on and off.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95" y="2802958"/>
            <a:ext cx="4820470" cy="437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Bare-metal AVR Interrupt Programming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46" y="2181225"/>
            <a:ext cx="6366839" cy="291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8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Being Volatile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For correct program operation, </a:t>
            </a:r>
            <a:r>
              <a:rPr lang="en-SG"/>
              <a:t>any global variable </a:t>
            </a:r>
            <a:r>
              <a:rPr lang="en-SG" dirty="0"/>
              <a:t>that is modified by an ISR but used by another function, must be declared to be “volatile”.</a:t>
            </a:r>
          </a:p>
          <a:p>
            <a:r>
              <a:rPr lang="en-SG" dirty="0"/>
              <a:t>In our example </a:t>
            </a:r>
            <a:r>
              <a:rPr lang="en-SG" dirty="0" err="1"/>
              <a:t>onOff</a:t>
            </a:r>
            <a:r>
              <a:rPr lang="en-SG" dirty="0"/>
              <a:t> is set/cleared by the ISR but used in main, so we declare:</a:t>
            </a:r>
          </a:p>
          <a:p>
            <a:pPr marL="0" indent="0">
              <a:buNone/>
            </a:pPr>
            <a:r>
              <a:rPr lang="en-SG" b="0" dirty="0">
                <a:latin typeface="Courier New" panose="02070309020205020404" pitchFamily="49" charset="0"/>
                <a:cs typeface="Courier New" panose="02070309020205020404" pitchFamily="49" charset="0"/>
              </a:rPr>
              <a:t>	static volatile </a:t>
            </a:r>
            <a:r>
              <a:rPr lang="en-SG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onOff</a:t>
            </a:r>
            <a:r>
              <a:rPr lang="en-SG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dirty="0"/>
              <a:t>The “static” keyword is optional, and it prevents other C modules from accessing/modifying </a:t>
            </a:r>
            <a:r>
              <a:rPr lang="en-SG" dirty="0" err="1"/>
              <a:t>onOff</a:t>
            </a:r>
            <a:r>
              <a:rPr lang="en-SG" dirty="0"/>
              <a:t>, which it could otherwise do simple by declaring:</a:t>
            </a:r>
          </a:p>
          <a:p>
            <a:pPr lvl="1" indent="0">
              <a:buNone/>
            </a:pPr>
            <a:r>
              <a:rPr lang="en-SG" dirty="0"/>
              <a:t>	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onOff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1843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Interrupts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activities this week:</a:t>
            </a:r>
          </a:p>
          <a:p>
            <a:pPr lvl="1"/>
            <a:r>
              <a:rPr lang="en-US" dirty="0"/>
              <a:t>Activity 1: Reading a switch through polling.</a:t>
            </a:r>
          </a:p>
          <a:p>
            <a:pPr lvl="1"/>
            <a:r>
              <a:rPr lang="en-US" dirty="0"/>
              <a:t>Activity 2: Reading a switch through interrupts, using the Arduino library. We will also look at switch debouncing.</a:t>
            </a:r>
          </a:p>
          <a:p>
            <a:pPr lvl="1"/>
            <a:r>
              <a:rPr lang="en-US"/>
              <a:t>Activity </a:t>
            </a:r>
            <a:r>
              <a:rPr lang="en-US" dirty="0"/>
              <a:t>3: Doing bare-metal interrupt programming.</a:t>
            </a:r>
          </a:p>
        </p:txBody>
      </p:sp>
    </p:spTree>
    <p:extLst>
      <p:ext uri="{BB962C8B-B14F-4D97-AF65-F5344CB8AC3E}">
        <p14:creationId xmlns:p14="http://schemas.microsoft.com/office/powerpoint/2010/main" val="382200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I/O Programming</a:t>
            </a:r>
            <a:br>
              <a:rPr lang="en-US" altLang="en-US" dirty="0"/>
            </a:br>
            <a:r>
              <a:rPr lang="en-US" altLang="en-US" dirty="0"/>
              <a:t>Interrupt I/O</a:t>
            </a:r>
          </a:p>
        </p:txBody>
      </p:sp>
      <p:pic>
        <p:nvPicPr>
          <p:cNvPr id="45059" name="Picture 3" descr="5-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9688"/>
            <a:ext cx="8891588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19" y="278998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Main Routine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087" y="2789982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Interrupt Service Routine (ISR)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Interrupt Programming on the Arduino Wiring Language</a:t>
            </a:r>
            <a:endParaRPr lang="en-SG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You can use </a:t>
            </a:r>
            <a:r>
              <a:rPr lang="en-US" dirty="0" err="1"/>
              <a:t>attachInterrupt</a:t>
            </a:r>
            <a:r>
              <a:rPr lang="en-US" dirty="0"/>
              <a:t> to specify an ISR to process interrupts.</a:t>
            </a:r>
          </a:p>
          <a:p>
            <a:pPr>
              <a:defRPr/>
            </a:pPr>
            <a:r>
              <a:rPr lang="en-US" dirty="0"/>
              <a:t>The UNO can receive interrupts on pins 2 and 3 (INT0 and INT1).</a:t>
            </a:r>
          </a:p>
          <a:p>
            <a:pPr marL="0" indent="0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attachInterrupt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digitalPinToInterrupt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pinnum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marL="0" indent="0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function, mode)</a:t>
            </a:r>
          </a:p>
          <a:p>
            <a:pPr lvl="1">
              <a:defRPr/>
            </a:pPr>
            <a:r>
              <a:rPr lang="en-US" dirty="0" err="1"/>
              <a:t>pinnum</a:t>
            </a:r>
            <a:r>
              <a:rPr lang="en-US" dirty="0"/>
              <a:t>: Either 2 (pin 2) or 3 (pin 3)</a:t>
            </a:r>
          </a:p>
          <a:p>
            <a:pPr lvl="1">
              <a:defRPr/>
            </a:pPr>
            <a:r>
              <a:rPr lang="en-US" dirty="0"/>
              <a:t>function: ISR to call when interrupt is triggered.</a:t>
            </a:r>
          </a:p>
          <a:p>
            <a:pPr lvl="1">
              <a:defRPr/>
            </a:pPr>
            <a:r>
              <a:rPr lang="en-US" dirty="0"/>
              <a:t>mode: LOW, CHANGE, RISING, FALLING.</a:t>
            </a:r>
            <a:endParaRPr lang="en-S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Interrupt Programming on the Arduino Wiring Language</a:t>
            </a:r>
            <a:endParaRPr lang="en-SG" altLang="en-US" dirty="0"/>
          </a:p>
        </p:txBody>
      </p:sp>
      <p:sp>
        <p:nvSpPr>
          <p:cNvPr id="49155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SG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outputPin</a:t>
            </a: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13</a:t>
            </a: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Interrupt 0 is on pin 2</a:t>
            </a: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SG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inputInterrupt</a:t>
            </a: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	0</a:t>
            </a:r>
          </a:p>
          <a:p>
            <a:pPr marL="0" indent="0">
              <a:buFontTx/>
              <a:buNone/>
            </a:pPr>
            <a:endParaRPr lang="en-SG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volatile unsigned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 marL="0" indent="0"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volatile unsigned char flag;</a:t>
            </a:r>
            <a:endParaRPr lang="en-SG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</a:t>
            </a: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outputPin</a:t>
            </a: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attachInterrupt</a:t>
            </a: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digitalPinToInterrupt</a:t>
            </a: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inputInterrupt</a:t>
            </a: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  </a:t>
            </a:r>
            <a:r>
              <a:rPr lang="en-SG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readAnalog</a:t>
            </a: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CHANGE);</a:t>
            </a: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readAnalog</a:t>
            </a: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data=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flag=1;</a:t>
            </a:r>
            <a:endParaRPr lang="en-SG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SG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SG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156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SG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void loop()</a:t>
            </a:r>
          </a:p>
          <a:p>
            <a:pPr marL="0" indent="0">
              <a:buFontTx/>
              <a:buNone/>
            </a:pPr>
            <a:r>
              <a:rPr lang="en-SG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SG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while(1)</a:t>
            </a:r>
          </a:p>
          <a:p>
            <a:pPr marL="0" indent="0">
              <a:buFontTx/>
              <a:buNone/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Tx/>
              <a:buNone/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if(flag)</a:t>
            </a:r>
          </a:p>
          <a:p>
            <a:pPr marL="0" indent="0">
              <a:buFontTx/>
              <a:buNone/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FontTx/>
              <a:buNone/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	    processData(data);</a:t>
            </a:r>
          </a:p>
          <a:p>
            <a:pPr marL="0" indent="0">
              <a:buFontTx/>
              <a:buNone/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flag=0;</a:t>
            </a:r>
          </a:p>
          <a:p>
            <a:pPr marL="0" indent="0">
              <a:buFontTx/>
              <a:buNone/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Tx/>
              <a:buNone/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// Do other stuff</a:t>
            </a:r>
          </a:p>
          <a:p>
            <a:pPr marL="0" indent="0">
              <a:buFontTx/>
              <a:buNone/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SG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SG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SG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SG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FontTx/>
              <a:buNone/>
            </a:pPr>
            <a:r>
              <a:rPr lang="en-SG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SG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setup();</a:t>
            </a:r>
          </a:p>
          <a:p>
            <a:pPr marL="0" indent="0">
              <a:buFontTx/>
              <a:buNone/>
            </a:pPr>
            <a:r>
              <a:rPr lang="en-SG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loop();</a:t>
            </a:r>
          </a:p>
          <a:p>
            <a:pPr marL="0" indent="0">
              <a:buFontTx/>
              <a:buNone/>
            </a:pPr>
            <a:r>
              <a:rPr lang="en-SG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FontTx/>
              <a:buNone/>
            </a:pPr>
            <a:r>
              <a:rPr lang="en-SG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SG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Bare-metal AVR Interrupt Programming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193924"/>
            <a:ext cx="8628062" cy="4916537"/>
          </a:xfrm>
        </p:spPr>
        <p:txBody>
          <a:bodyPr/>
          <a:lstStyle/>
          <a:p>
            <a:r>
              <a:rPr lang="en-SG" dirty="0"/>
              <a:t>You can handle an interrupt request by using the ISR macro:</a:t>
            </a:r>
          </a:p>
          <a:p>
            <a:pPr lvl="1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ISR(</a:t>
            </a:r>
            <a:r>
              <a:rPr lang="en-SG" i="1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i="1" dirty="0">
                <a:latin typeface="Courier New" panose="02070309020205020404" pitchFamily="49" charset="0"/>
                <a:cs typeface="Courier New" panose="02070309020205020404" pitchFamily="49" charset="0"/>
              </a:rPr>
              <a:t>ISR Code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SG" dirty="0"/>
              <a:t>The </a:t>
            </a:r>
            <a:r>
              <a:rPr lang="en-SG" i="1" dirty="0"/>
              <a:t>vector</a:t>
            </a:r>
            <a:r>
              <a:rPr lang="en-SG" dirty="0"/>
              <a:t> parameter specifies the interrupt you want to process.</a:t>
            </a:r>
          </a:p>
          <a:p>
            <a:pPr lvl="1"/>
            <a:r>
              <a:rPr lang="en-SG" dirty="0"/>
              <a:t>It takes the form </a:t>
            </a:r>
            <a:r>
              <a:rPr lang="en-SG" i="1" dirty="0" err="1"/>
              <a:t>interruptName_vect</a:t>
            </a:r>
            <a:endParaRPr lang="en-SG" dirty="0"/>
          </a:p>
          <a:p>
            <a:pPr lvl="1"/>
            <a:r>
              <a:rPr lang="en-SG" dirty="0"/>
              <a:t>E.g. to handle the PCINT0 interrupt, you would specify PCINT0_vect in </a:t>
            </a:r>
            <a:r>
              <a:rPr lang="en-SG" i="1" dirty="0"/>
              <a:t>vector</a:t>
            </a:r>
            <a:r>
              <a:rPr lang="en-S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21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Bare-metal AVR Interrupt Programming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3384723" cy="4700588"/>
          </a:xfrm>
        </p:spPr>
        <p:txBody>
          <a:bodyPr/>
          <a:lstStyle/>
          <a:p>
            <a:r>
              <a:rPr lang="en-SG" dirty="0"/>
              <a:t>Arduino pins 2 and 3 are connected to INT0 and INT1, as shown in this diagram.</a:t>
            </a:r>
          </a:p>
          <a:p>
            <a:r>
              <a:rPr lang="en-SG" dirty="0"/>
              <a:t>In the previous table, we can see that INT0 and INT1 are external interrupts.</a:t>
            </a:r>
          </a:p>
        </p:txBody>
      </p:sp>
      <p:pic>
        <p:nvPicPr>
          <p:cNvPr id="89090" name="Picture 2" descr="Image result for arduino to atmega328 pin ma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42" y="2285926"/>
            <a:ext cx="5753881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6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Bare-metal AVR Interrupt Programming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3744763" cy="4700588"/>
          </a:xfrm>
        </p:spPr>
        <p:txBody>
          <a:bodyPr/>
          <a:lstStyle/>
          <a:p>
            <a:r>
              <a:rPr lang="en-SG" dirty="0"/>
              <a:t>Both INT0 and INT1 can be configured in how they respond to interrupt requests:</a:t>
            </a:r>
          </a:p>
          <a:p>
            <a:pPr lvl="1"/>
            <a:r>
              <a:rPr lang="en-SG" dirty="0"/>
              <a:t>This is done by settings bits 3 and 2 for INT1, and 1 and 0 for INT0 of the EICRA register,  according to the table on the right.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39927" y="1543433"/>
            <a:ext cx="5731510" cy="575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7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Bare-metal AVR Interrupt Programming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INT0 and INT1 are turned off. To turn them on, you need to write to bits 0 and 1 respectively of register EIMSK (External Interrupt Mask Register):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59" y="3942110"/>
            <a:ext cx="8891364" cy="250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6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Interrupt 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MCU can be made to ignore almost all interrupts. This is called “interrupt masking”.</a:t>
            </a:r>
          </a:p>
          <a:p>
            <a:r>
              <a:rPr lang="en-SG" dirty="0"/>
              <a:t>This is used in critical segments of code where any interruption can result in wrong execution.</a:t>
            </a:r>
          </a:p>
          <a:p>
            <a:r>
              <a:rPr lang="en-SG" dirty="0"/>
              <a:t>How to disable/enable interrupts:</a:t>
            </a:r>
          </a:p>
          <a:p>
            <a:pPr lvl="1"/>
            <a:r>
              <a:rPr lang="en-SG" dirty="0"/>
              <a:t>On Arduino Wiring Language:</a:t>
            </a:r>
          </a:p>
          <a:p>
            <a:pPr lvl="2"/>
            <a:r>
              <a:rPr lang="en-SG" dirty="0" err="1"/>
              <a:t>noInterrupts</a:t>
            </a:r>
            <a:r>
              <a:rPr lang="en-SG" dirty="0"/>
              <a:t>() to disable all interrupts.</a:t>
            </a:r>
          </a:p>
          <a:p>
            <a:pPr lvl="2"/>
            <a:r>
              <a:rPr lang="en-SG" dirty="0"/>
              <a:t>interrupts() to enable all interrupts again.</a:t>
            </a:r>
          </a:p>
          <a:p>
            <a:pPr lvl="1"/>
            <a:r>
              <a:rPr lang="en-SG" dirty="0"/>
              <a:t>On bare-metal:</a:t>
            </a:r>
          </a:p>
          <a:p>
            <a:pPr lvl="2"/>
            <a:r>
              <a:rPr lang="en-SG" dirty="0"/>
              <a:t>cli() to disable all interrupts.</a:t>
            </a:r>
          </a:p>
          <a:p>
            <a:pPr lvl="2"/>
            <a:r>
              <a:rPr lang="en-SG" dirty="0" err="1"/>
              <a:t>sei</a:t>
            </a:r>
            <a:r>
              <a:rPr lang="en-SG" dirty="0"/>
              <a:t>() to enable all interrupts again.</a:t>
            </a:r>
          </a:p>
        </p:txBody>
      </p:sp>
    </p:spTree>
    <p:extLst>
      <p:ext uri="{BB962C8B-B14F-4D97-AF65-F5344CB8AC3E}">
        <p14:creationId xmlns:p14="http://schemas.microsoft.com/office/powerpoint/2010/main" val="91831555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682</Words>
  <Application>Microsoft Macintosh PowerPoint</Application>
  <PresentationFormat>Custom</PresentationFormat>
  <Paragraphs>97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MS PGothic</vt:lpstr>
      <vt:lpstr>Courier New</vt:lpstr>
      <vt:lpstr>Times</vt:lpstr>
      <vt:lpstr>Times New Roman</vt:lpstr>
      <vt:lpstr>Wingdings</vt:lpstr>
      <vt:lpstr>Blank</vt:lpstr>
      <vt:lpstr>PowerPoint Presentation</vt:lpstr>
      <vt:lpstr>I/O Programming Interrupt I/O</vt:lpstr>
      <vt:lpstr>Interrupt Programming on the Arduino Wiring Language</vt:lpstr>
      <vt:lpstr>Interrupt Programming on the Arduino Wiring Language</vt:lpstr>
      <vt:lpstr>Bare-metal AVR Interrupt Programming</vt:lpstr>
      <vt:lpstr>Bare-metal AVR Interrupt Programming</vt:lpstr>
      <vt:lpstr>Bare-metal AVR Interrupt Programming</vt:lpstr>
      <vt:lpstr>Bare-metal AVR Interrupt Programming</vt:lpstr>
      <vt:lpstr>Interrupt Masking</vt:lpstr>
      <vt:lpstr>Bare-metal AVR Interrupt Programming</vt:lpstr>
      <vt:lpstr>Bare-metal AVR Interrupt Programming</vt:lpstr>
      <vt:lpstr>Being Volatile</vt:lpstr>
      <vt:lpstr>The Interrupts Studio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PowerPC</dc:creator>
  <cp:lastModifiedBy>Colin Tan</cp:lastModifiedBy>
  <cp:revision>211</cp:revision>
  <cp:lastPrinted>2002-11-20T02:08:40Z</cp:lastPrinted>
  <dcterms:created xsi:type="dcterms:W3CDTF">2001-10-04T11:39:11Z</dcterms:created>
  <dcterms:modified xsi:type="dcterms:W3CDTF">2020-12-19T06:16:01Z</dcterms:modified>
</cp:coreProperties>
</file>