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982ABC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982ABC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982ABC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982ABC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982ABC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982ABC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982ABC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982ABC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982ABC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 Animesh" userId="b621087f-4771-4fcb-9996-6887ba6ac98e" providerId="ADAL" clId="{4A9576D9-0AD0-445B-A3E6-2FA2889536AA}"/>
    <pc:docChg chg="undo redo custSel addSld modSld">
      <pc:chgData name="Gupta Animesh" userId="b621087f-4771-4fcb-9996-6887ba6ac98e" providerId="ADAL" clId="{4A9576D9-0AD0-445B-A3E6-2FA2889536AA}" dt="2022-10-17T09:25:52.469" v="154" actId="948"/>
      <pc:docMkLst>
        <pc:docMk/>
      </pc:docMkLst>
      <pc:sldChg chg="modSp mod">
        <pc:chgData name="Gupta Animesh" userId="b621087f-4771-4fcb-9996-6887ba6ac98e" providerId="ADAL" clId="{4A9576D9-0AD0-445B-A3E6-2FA2889536AA}" dt="2022-10-17T09:15:35.659" v="23" actId="20577"/>
        <pc:sldMkLst>
          <pc:docMk/>
          <pc:sldMk cId="0" sldId="256"/>
        </pc:sldMkLst>
        <pc:spChg chg="mod">
          <ac:chgData name="Gupta Animesh" userId="b621087f-4771-4fcb-9996-6887ba6ac98e" providerId="ADAL" clId="{4A9576D9-0AD0-445B-A3E6-2FA2889536AA}" dt="2022-10-17T09:15:35.659" v="23" actId="20577"/>
          <ac:spMkLst>
            <pc:docMk/>
            <pc:sldMk cId="0" sldId="256"/>
            <ac:spMk id="223" creationId="{00000000-0000-0000-0000-000000000000}"/>
          </ac:spMkLst>
        </pc:spChg>
      </pc:sldChg>
      <pc:sldChg chg="modSp mod">
        <pc:chgData name="Gupta Animesh" userId="b621087f-4771-4fcb-9996-6887ba6ac98e" providerId="ADAL" clId="{4A9576D9-0AD0-445B-A3E6-2FA2889536AA}" dt="2022-10-17T09:16:08.117" v="49" actId="1035"/>
        <pc:sldMkLst>
          <pc:docMk/>
          <pc:sldMk cId="0" sldId="257"/>
        </pc:sldMkLst>
        <pc:graphicFrameChg chg="mod modGraphic">
          <ac:chgData name="Gupta Animesh" userId="b621087f-4771-4fcb-9996-6887ba6ac98e" providerId="ADAL" clId="{4A9576D9-0AD0-445B-A3E6-2FA2889536AA}" dt="2022-10-17T09:16:05.195" v="43" actId="1035"/>
          <ac:graphicFrameMkLst>
            <pc:docMk/>
            <pc:sldMk cId="0" sldId="257"/>
            <ac:graphicFrameMk id="228" creationId="{00000000-0000-0000-0000-000000000000}"/>
          </ac:graphicFrameMkLst>
        </pc:graphicFrameChg>
        <pc:picChg chg="mod">
          <ac:chgData name="Gupta Animesh" userId="b621087f-4771-4fcb-9996-6887ba6ac98e" providerId="ADAL" clId="{4A9576D9-0AD0-445B-A3E6-2FA2889536AA}" dt="2022-10-17T09:16:08.117" v="49" actId="1035"/>
          <ac:picMkLst>
            <pc:docMk/>
            <pc:sldMk cId="0" sldId="257"/>
            <ac:picMk id="229" creationId="{00000000-0000-0000-0000-000000000000}"/>
          </ac:picMkLst>
        </pc:picChg>
      </pc:sldChg>
      <pc:sldChg chg="modSp mod">
        <pc:chgData name="Gupta Animesh" userId="b621087f-4771-4fcb-9996-6887ba6ac98e" providerId="ADAL" clId="{4A9576D9-0AD0-445B-A3E6-2FA2889536AA}" dt="2022-10-17T09:16:53.183" v="51" actId="948"/>
        <pc:sldMkLst>
          <pc:docMk/>
          <pc:sldMk cId="0" sldId="258"/>
        </pc:sldMkLst>
        <pc:spChg chg="mod">
          <ac:chgData name="Gupta Animesh" userId="b621087f-4771-4fcb-9996-6887ba6ac98e" providerId="ADAL" clId="{4A9576D9-0AD0-445B-A3E6-2FA2889536AA}" dt="2022-10-17T09:16:53.183" v="51" actId="948"/>
          <ac:spMkLst>
            <pc:docMk/>
            <pc:sldMk cId="0" sldId="258"/>
            <ac:spMk id="235" creationId="{00000000-0000-0000-0000-000000000000}"/>
          </ac:spMkLst>
        </pc:spChg>
      </pc:sldChg>
      <pc:sldChg chg="modSp mod">
        <pc:chgData name="Gupta Animesh" userId="b621087f-4771-4fcb-9996-6887ba6ac98e" providerId="ADAL" clId="{4A9576D9-0AD0-445B-A3E6-2FA2889536AA}" dt="2022-10-17T09:24:14.783" v="54" actId="20577"/>
        <pc:sldMkLst>
          <pc:docMk/>
          <pc:sldMk cId="0" sldId="259"/>
        </pc:sldMkLst>
        <pc:spChg chg="mod">
          <ac:chgData name="Gupta Animesh" userId="b621087f-4771-4fcb-9996-6887ba6ac98e" providerId="ADAL" clId="{4A9576D9-0AD0-445B-A3E6-2FA2889536AA}" dt="2022-10-17T09:24:14.783" v="54" actId="20577"/>
          <ac:spMkLst>
            <pc:docMk/>
            <pc:sldMk cId="0" sldId="259"/>
            <ac:spMk id="240" creationId="{00000000-0000-0000-0000-000000000000}"/>
          </ac:spMkLst>
        </pc:spChg>
      </pc:sldChg>
      <pc:sldChg chg="delSp mod">
        <pc:chgData name="Gupta Animesh" userId="b621087f-4771-4fcb-9996-6887ba6ac98e" providerId="ADAL" clId="{4A9576D9-0AD0-445B-A3E6-2FA2889536AA}" dt="2022-10-17T09:18:15.344" v="52" actId="478"/>
        <pc:sldMkLst>
          <pc:docMk/>
          <pc:sldMk cId="0" sldId="261"/>
        </pc:sldMkLst>
        <pc:spChg chg="del">
          <ac:chgData name="Gupta Animesh" userId="b621087f-4771-4fcb-9996-6887ba6ac98e" providerId="ADAL" clId="{4A9576D9-0AD0-445B-A3E6-2FA2889536AA}" dt="2022-10-17T09:18:15.344" v="52" actId="478"/>
          <ac:spMkLst>
            <pc:docMk/>
            <pc:sldMk cId="0" sldId="261"/>
            <ac:spMk id="247" creationId="{00000000-0000-0000-0000-000000000000}"/>
          </ac:spMkLst>
        </pc:spChg>
      </pc:sldChg>
      <pc:sldChg chg="modSp add mod">
        <pc:chgData name="Gupta Animesh" userId="b621087f-4771-4fcb-9996-6887ba6ac98e" providerId="ADAL" clId="{4A9576D9-0AD0-445B-A3E6-2FA2889536AA}" dt="2022-10-17T09:25:52.469" v="154" actId="948"/>
        <pc:sldMkLst>
          <pc:docMk/>
          <pc:sldMk cId="2904188437" sldId="262"/>
        </pc:sldMkLst>
        <pc:spChg chg="mod">
          <ac:chgData name="Gupta Animesh" userId="b621087f-4771-4fcb-9996-6887ba6ac98e" providerId="ADAL" clId="{4A9576D9-0AD0-445B-A3E6-2FA2889536AA}" dt="2022-10-17T09:24:23.239" v="72" actId="20577"/>
          <ac:spMkLst>
            <pc:docMk/>
            <pc:sldMk cId="2904188437" sldId="262"/>
            <ac:spMk id="239" creationId="{00000000-0000-0000-0000-000000000000}"/>
          </ac:spMkLst>
        </pc:spChg>
        <pc:spChg chg="mod">
          <ac:chgData name="Gupta Animesh" userId="b621087f-4771-4fcb-9996-6887ba6ac98e" providerId="ADAL" clId="{4A9576D9-0AD0-445B-A3E6-2FA2889536AA}" dt="2022-10-17T09:25:52.469" v="154" actId="948"/>
          <ac:spMkLst>
            <pc:docMk/>
            <pc:sldMk cId="2904188437" sldId="262"/>
            <ac:spMk id="24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gradFill flip="none" rotWithShape="1">
          <a:gsLst>
            <a:gs pos="0">
              <a:srgbClr val="FFE2D6"/>
            </a:gs>
            <a:gs pos="100000">
              <a:srgbClr val="FF86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线"/>
          <p:cNvSpPr/>
          <p:nvPr/>
        </p:nvSpPr>
        <p:spPr>
          <a:xfrm flipV="1">
            <a:off x="406400" y="5251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标题文本"/>
          <p:cNvSpPr txBox="1">
            <a:spLocks noGrp="1"/>
          </p:cNvSpPr>
          <p:nvPr>
            <p:ph type="title"/>
          </p:nvPr>
        </p:nvSpPr>
        <p:spPr>
          <a:xfrm>
            <a:off x="406400" y="6172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013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7B29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7B29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7B29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7B29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7B29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400" cap="all" spc="12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0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535353"/>
              </a:buClr>
              <a:buSzPct val="104999"/>
              <a:buChar char="▸"/>
            </a:lvl1pPr>
            <a:lvl2pPr>
              <a:buClr>
                <a:srgbClr val="535353"/>
              </a:buClr>
              <a:buSzPct val="104999"/>
              <a:buChar char="▸"/>
            </a:lvl2pPr>
            <a:lvl3pPr>
              <a:buClr>
                <a:srgbClr val="535353"/>
              </a:buClr>
              <a:buSzPct val="104999"/>
              <a:buChar char="▸"/>
            </a:lvl3pPr>
            <a:lvl4pPr>
              <a:buClr>
                <a:srgbClr val="535353"/>
              </a:buClr>
              <a:buSzPct val="104999"/>
              <a:buChar char="▸"/>
            </a:lvl4pPr>
            <a:lvl5pPr>
              <a:buClr>
                <a:srgbClr val="535353"/>
              </a:buClr>
              <a:buSzPct val="104999"/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>
            <a:spLocks noGrp="1"/>
          </p:cNvSpPr>
          <p:nvPr>
            <p:ph type="pic" sz="half" idx="21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图像"/>
          <p:cNvSpPr>
            <a:spLocks noGrp="1"/>
          </p:cNvSpPr>
          <p:nvPr>
            <p:ph type="pic" sz="half" idx="22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图像"/>
          <p:cNvSpPr>
            <a:spLocks noGrp="1"/>
          </p:cNvSpPr>
          <p:nvPr>
            <p:ph type="pic" idx="2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74A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889000" y="3543300"/>
            <a:ext cx="11226800" cy="129794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9400" cap="all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2" name="Text"/>
          <p:cNvSpPr txBox="1">
            <a:spLocks noGrp="1"/>
          </p:cNvSpPr>
          <p:nvPr>
            <p:ph type="body" sz="quarter" idx="22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400" cap="all" spc="12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1" name="图像"/>
          <p:cNvSpPr>
            <a:spLocks noGrp="1"/>
          </p:cNvSpPr>
          <p:nvPr>
            <p:ph type="pic" idx="22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2" name="Johnny Appleseed"/>
          <p:cNvSpPr txBox="1">
            <a:spLocks noGrp="1"/>
          </p:cNvSpPr>
          <p:nvPr>
            <p:ph type="body" sz="quarter" idx="23"/>
          </p:nvPr>
        </p:nvSpPr>
        <p:spPr>
          <a:xfrm>
            <a:off x="5892800" y="7789333"/>
            <a:ext cx="6705600" cy="8636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图像"/>
          <p:cNvSpPr>
            <a:spLocks noGrp="1"/>
          </p:cNvSpPr>
          <p:nvPr>
            <p:ph type="pic" idx="21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直线"/>
          <p:cNvSpPr/>
          <p:nvPr/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3" name="标题文本"/>
          <p:cNvSpPr txBox="1"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6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4800" i="1">
                <a:solidFill>
                  <a:srgbClr val="747676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4800" i="1">
                <a:solidFill>
                  <a:srgbClr val="747676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4800" i="1">
                <a:solidFill>
                  <a:srgbClr val="747676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4800" i="1">
                <a:solidFill>
                  <a:srgbClr val="747676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4800" i="1">
                <a:solidFill>
                  <a:srgbClr val="747676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74767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标题文本"/>
          <p:cNvSpPr txBox="1">
            <a:spLocks noGrp="1"/>
          </p:cNvSpPr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9500" cap="none">
                <a:solidFill>
                  <a:srgbClr val="45A7DE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标题文本</a:t>
            </a:r>
          </a:p>
        </p:txBody>
      </p:sp>
      <p:sp>
        <p:nvSpPr>
          <p:cNvPr id="17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None/>
              <a:defRPr sz="4000">
                <a:solidFill>
                  <a:srgbClr val="858585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4000">
                <a:solidFill>
                  <a:srgbClr val="858585"/>
                </a:solidFill>
                <a:latin typeface="Marker Felt"/>
                <a:ea typeface="Marker Felt"/>
                <a:cs typeface="Marker Felt"/>
                <a:sym typeface="Marker Felt"/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4000">
                <a:solidFill>
                  <a:srgbClr val="858585"/>
                </a:solidFill>
                <a:latin typeface="Marker Felt"/>
                <a:ea typeface="Marker Felt"/>
                <a:cs typeface="Marker Felt"/>
                <a:sym typeface="Marker Felt"/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4000">
                <a:solidFill>
                  <a:srgbClr val="858585"/>
                </a:solidFill>
                <a:latin typeface="Marker Felt"/>
                <a:ea typeface="Marker Felt"/>
                <a:cs typeface="Marker Felt"/>
                <a:sym typeface="Marker Felt"/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4000">
                <a:solidFill>
                  <a:srgbClr val="858585"/>
                </a:solidFill>
                <a:latin typeface="Marker Felt"/>
                <a:ea typeface="Marker Felt"/>
                <a:cs typeface="Marker Felt"/>
                <a:sym typeface="Marker Fel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901" y="9220200"/>
            <a:ext cx="374905" cy="40640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1800">
                <a:solidFill>
                  <a:srgbClr val="868686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文本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18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>
            <a:spLocks noGrp="1"/>
          </p:cNvSpPr>
          <p:nvPr>
            <p:ph type="pic" idx="21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直线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bg>
      <p:bgPr>
        <a:gradFill flip="none" rotWithShape="1">
          <a:gsLst>
            <a:gs pos="0">
              <a:srgbClr val="FFE2D6"/>
            </a:gs>
            <a:gs pos="100000">
              <a:srgbClr val="FF86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直线"/>
          <p:cNvSpPr/>
          <p:nvPr/>
        </p:nvSpPr>
        <p:spPr>
          <a:xfrm flipV="1">
            <a:off x="406400" y="1822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0" name="标题文本"/>
          <p:cNvSpPr txBox="1">
            <a:spLocks noGrp="1"/>
          </p:cNvSpPr>
          <p:nvPr>
            <p:ph type="title"/>
          </p:nvPr>
        </p:nvSpPr>
        <p:spPr>
          <a:xfrm>
            <a:off x="406400" y="6172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9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3124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012F7B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012F7B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012F7B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012F7B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012F7B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"/>
          <p:cNvSpPr txBox="1">
            <a:spLocks noGrp="1"/>
          </p:cNvSpPr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400" cap="all" spc="12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20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535353"/>
              </a:buClr>
              <a:buSzPct val="104999"/>
              <a:buChar char="▸"/>
            </a:lvl1pPr>
            <a:lvl2pPr>
              <a:buClr>
                <a:srgbClr val="535353"/>
              </a:buClr>
              <a:buSzPct val="104999"/>
              <a:buChar char="▸"/>
            </a:lvl2pPr>
            <a:lvl3pPr>
              <a:buClr>
                <a:srgbClr val="535353"/>
              </a:buClr>
              <a:buSzPct val="104999"/>
              <a:buChar char="▸"/>
            </a:lvl3pPr>
            <a:lvl4pPr>
              <a:buClr>
                <a:srgbClr val="535353"/>
              </a:buClr>
              <a:buSzPct val="104999"/>
              <a:buChar char="▸"/>
            </a:lvl4pPr>
            <a:lvl5pPr>
              <a:buClr>
                <a:srgbClr val="535353"/>
              </a:buClr>
              <a:buSzPct val="104999"/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直线"/>
          <p:cNvSpPr/>
          <p:nvPr/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300"/>
              </a:spcBef>
              <a:defRPr sz="5200">
                <a:solidFill>
                  <a:srgbClr val="747676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</p:spPr>
        <p:txBody>
          <a:bodyPr/>
          <a:lstStyle>
            <a:lvl1pPr marL="4699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  <a:lvl2pPr marL="9398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2pPr>
            <a:lvl3pPr marL="14097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3pPr>
            <a:lvl4pPr marL="18796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4pPr>
            <a:lvl5pPr marL="2349500" indent="-469900">
              <a:spcBef>
                <a:spcPts val="1800"/>
              </a:spcBef>
              <a:buClrTx/>
              <a:buSzPct val="75000"/>
              <a:buFont typeface="Zapf Dingbats"/>
              <a:buChar char="➤"/>
              <a:defRPr sz="3200">
                <a:solidFill>
                  <a:srgbClr val="5C5C5C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74767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直线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3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直线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图像"/>
          <p:cNvSpPr>
            <a:spLocks noGrp="1"/>
          </p:cNvSpPr>
          <p:nvPr>
            <p:ph type="pic" idx="21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标题文本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5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54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400" cap="all" spc="12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400" cap="all" spc="12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535353"/>
              </a:buClr>
              <a:buSzPct val="104999"/>
              <a:buChar char="▸"/>
            </a:lvl1pPr>
            <a:lvl2pPr>
              <a:buClr>
                <a:srgbClr val="535353"/>
              </a:buClr>
              <a:buSzPct val="104999"/>
              <a:buChar char="▸"/>
            </a:lvl2pPr>
            <a:lvl3pPr>
              <a:buClr>
                <a:srgbClr val="535353"/>
              </a:buClr>
              <a:buSzPct val="104999"/>
              <a:buChar char="▸"/>
            </a:lvl3pPr>
            <a:lvl4pPr>
              <a:buClr>
                <a:srgbClr val="535353"/>
              </a:buClr>
              <a:buSzPct val="104999"/>
              <a:buChar char="▸"/>
            </a:lvl4pPr>
            <a:lvl5pPr>
              <a:buClr>
                <a:srgbClr val="535353"/>
              </a:buClr>
              <a:buSzPct val="104999"/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400" cap="all" spc="12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535353"/>
              </a:buClr>
              <a:buSzPct val="104999"/>
              <a:buChar char="▸"/>
            </a:lvl1pPr>
            <a:lvl2pPr>
              <a:buClr>
                <a:srgbClr val="535353"/>
              </a:buClr>
              <a:buSzPct val="104999"/>
              <a:buChar char="▸"/>
            </a:lvl2pPr>
            <a:lvl3pPr>
              <a:buClr>
                <a:srgbClr val="535353"/>
              </a:buClr>
              <a:buSzPct val="104999"/>
              <a:buChar char="▸"/>
            </a:lvl3pPr>
            <a:lvl4pPr>
              <a:buClr>
                <a:srgbClr val="535353"/>
              </a:buClr>
              <a:buSzPct val="104999"/>
              <a:buChar char="▸"/>
            </a:lvl4pPr>
            <a:lvl5pPr>
              <a:buClr>
                <a:srgbClr val="535353"/>
              </a:buClr>
              <a:buSzPct val="104999"/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2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400" cap="all" spc="12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92" name="图像"/>
          <p:cNvSpPr>
            <a:spLocks noGrp="1"/>
          </p:cNvSpPr>
          <p:nvPr>
            <p:ph type="pic" idx="22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标题文本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 marL="444500" indent="-444500">
              <a:buClr>
                <a:srgbClr val="535353"/>
              </a:buClr>
              <a:buSzPct val="104999"/>
              <a:buChar char="▸"/>
              <a:defRPr sz="2800"/>
            </a:lvl1pPr>
            <a:lvl2pPr marL="965200" indent="-444500">
              <a:buClr>
                <a:srgbClr val="535353"/>
              </a:buClr>
              <a:buSzPct val="104999"/>
              <a:buChar char="▸"/>
              <a:defRPr sz="2800"/>
            </a:lvl2pPr>
            <a:lvl3pPr marL="1485900" indent="-444500">
              <a:buClr>
                <a:srgbClr val="535353"/>
              </a:buClr>
              <a:buSzPct val="104999"/>
              <a:buChar char="▸"/>
              <a:defRPr sz="2800"/>
            </a:lvl3pPr>
            <a:lvl4pPr marL="2006600" indent="-444500">
              <a:buClr>
                <a:srgbClr val="535353"/>
              </a:buClr>
              <a:buSzPct val="104999"/>
              <a:buChar char="▸"/>
              <a:defRPr sz="2800"/>
            </a:lvl4pPr>
            <a:lvl5pPr marL="2527300" indent="-444500">
              <a:buClr>
                <a:srgbClr val="535353"/>
              </a:buClr>
              <a:buSzPct val="104999"/>
              <a:buChar char="▸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线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b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384865" marR="0" indent="-384865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82000"/>
        <a:buFontTx/>
        <a:buChar char="*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905565" marR="0" indent="-384865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82000"/>
        <a:buFontTx/>
        <a:buChar char="*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426265" marR="0" indent="-384865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82000"/>
        <a:buFontTx/>
        <a:buChar char="*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946965" marR="0" indent="-384865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82000"/>
        <a:buFontTx/>
        <a:buChar char="*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467665" marR="0" indent="-384865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82000"/>
        <a:buFontTx/>
        <a:buChar char="*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988365" marR="0" indent="-384865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82000"/>
        <a:buFontTx/>
        <a:buChar char="*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509065" marR="0" indent="-384865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82000"/>
        <a:buFontTx/>
        <a:buChar char="*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4029765" marR="0" indent="-384865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82000"/>
        <a:buFontTx/>
        <a:buChar char="*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550465" marR="0" indent="-384865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82000"/>
        <a:buFontTx/>
        <a:buChar char="*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ab 4: Advanced cpu design"/>
          <p:cNvSpPr txBox="1">
            <a:spLocks noGrp="1"/>
          </p:cNvSpPr>
          <p:nvPr>
            <p:ph type="title"/>
          </p:nvPr>
        </p:nvSpPr>
        <p:spPr>
          <a:xfrm>
            <a:off x="406400" y="2959100"/>
            <a:ext cx="12192000" cy="2600466"/>
          </a:xfrm>
          <a:prstGeom prst="rect">
            <a:avLst/>
          </a:prstGeom>
        </p:spPr>
        <p:txBody>
          <a:bodyPr anchor="ctr"/>
          <a:lstStyle>
            <a:lvl1pPr algn="ctr">
              <a:defRPr sz="9500"/>
            </a:lvl1pPr>
          </a:lstStyle>
          <a:p>
            <a:r>
              <a:t>Lab 4: Advanced cpu design</a:t>
            </a:r>
          </a:p>
        </p:txBody>
      </p:sp>
      <p:sp>
        <p:nvSpPr>
          <p:cNvPr id="222" name="CG3207 computer architecture"/>
          <p:cNvSpPr txBox="1">
            <a:spLocks noGrp="1"/>
          </p:cNvSpPr>
          <p:nvPr>
            <p:ph type="body" sz="quarter" idx="1"/>
          </p:nvPr>
        </p:nvSpPr>
        <p:spPr>
          <a:xfrm>
            <a:off x="406400" y="721210"/>
            <a:ext cx="12192000" cy="936670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AD3E00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CG3207 computer architecture</a:t>
            </a:r>
          </a:p>
        </p:txBody>
      </p:sp>
      <p:sp>
        <p:nvSpPr>
          <p:cNvPr id="223" name="AY2021-2022 Semester 1…"/>
          <p:cNvSpPr txBox="1"/>
          <p:nvPr/>
        </p:nvSpPr>
        <p:spPr>
          <a:xfrm>
            <a:off x="3698895" y="6465642"/>
            <a:ext cx="5607010" cy="1983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lnSpc>
                <a:spcPct val="80000"/>
              </a:lnSpc>
              <a:spcBef>
                <a:spcPts val="2300"/>
              </a:spcBef>
              <a:defRPr sz="3800" b="0" cap="all">
                <a:solidFill>
                  <a:srgbClr val="0000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rPr dirty="0"/>
              <a:t>AY202</a:t>
            </a:r>
            <a:r>
              <a:rPr lang="en-IN" dirty="0"/>
              <a:t>2</a:t>
            </a:r>
            <a:r>
              <a:rPr dirty="0"/>
              <a:t>-202</a:t>
            </a:r>
            <a:r>
              <a:rPr lang="en-IN" dirty="0"/>
              <a:t>3</a:t>
            </a:r>
            <a:r>
              <a:rPr dirty="0"/>
              <a:t> Semester 1</a:t>
            </a:r>
          </a:p>
          <a:p>
            <a:pPr algn="ctr">
              <a:lnSpc>
                <a:spcPct val="80000"/>
              </a:lnSpc>
              <a:spcBef>
                <a:spcPts val="2300"/>
              </a:spcBef>
              <a:defRPr sz="3800" b="0" cap="all">
                <a:solidFill>
                  <a:srgbClr val="0000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rPr dirty="0"/>
              <a:t>Week 10, </a:t>
            </a:r>
            <a:r>
              <a:rPr lang="en-IN" dirty="0"/>
              <a:t>Animesh Gupta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fter Lab 3, you should already have the:"/>
          <p:cNvSpPr txBox="1"/>
          <p:nvPr/>
        </p:nvSpPr>
        <p:spPr>
          <a:xfrm>
            <a:off x="394582" y="1137697"/>
            <a:ext cx="4026251" cy="82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spcBef>
                <a:spcPts val="0"/>
              </a:spcBef>
              <a:defRPr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After Lab 3, you should already have the:</a:t>
            </a:r>
          </a:p>
        </p:txBody>
      </p:sp>
      <p:sp>
        <p:nvSpPr>
          <p:cNvPr id="226" name="Integrated ARM processor that supports the following instructions:"/>
          <p:cNvSpPr txBox="1"/>
          <p:nvPr/>
        </p:nvSpPr>
        <p:spPr>
          <a:xfrm>
            <a:off x="487199" y="2134353"/>
            <a:ext cx="3955590" cy="1403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marL="260350" indent="-260350">
              <a:lnSpc>
                <a:spcPct val="150000"/>
              </a:lnSpc>
              <a:spcBef>
                <a:spcPts val="0"/>
              </a:spcBef>
              <a:buClr>
                <a:srgbClr val="535353"/>
              </a:buClr>
              <a:buSzPct val="82000"/>
              <a:buChar char="*"/>
              <a:defRPr sz="23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Integrated ARM processor that supports the following instructions:</a:t>
            </a:r>
          </a:p>
        </p:txBody>
      </p:sp>
      <p:sp>
        <p:nvSpPr>
          <p:cNvPr id="227" name="CG3207 Lab 4 (Week 10): Advanced CPU Design"/>
          <p:cNvSpPr txBox="1"/>
          <p:nvPr/>
        </p:nvSpPr>
        <p:spPr>
          <a:xfrm>
            <a:off x="406400" y="457200"/>
            <a:ext cx="1186710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D3E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CG3207 Lab 4 (Week 10): Advanced CPU Design</a:t>
            </a:r>
          </a:p>
        </p:txBody>
      </p:sp>
      <p:graphicFrame>
        <p:nvGraphicFramePr>
          <p:cNvPr id="228" name="表格"/>
          <p:cNvGraphicFramePr/>
          <p:nvPr>
            <p:extLst>
              <p:ext uri="{D42A27DB-BD31-4B8C-83A1-F6EECF244321}">
                <p14:modId xmlns:p14="http://schemas.microsoft.com/office/powerpoint/2010/main" val="2844545360"/>
              </p:ext>
            </p:extLst>
          </p:nvPr>
        </p:nvGraphicFramePr>
        <p:xfrm>
          <a:off x="5002629" y="1071262"/>
          <a:ext cx="7174713" cy="4231302"/>
        </p:xfrm>
        <a:graphic>
          <a:graphicData uri="http://schemas.openxmlformats.org/drawingml/2006/table">
            <a:tbl>
              <a:tblPr firstRow="1" firstCol="1" bandRow="1">
                <a:tableStyleId>{EEE7283C-3CF3-47DC-8721-378D4A62B228}</a:tableStyleId>
              </a:tblPr>
              <a:tblGrid>
                <a:gridCol w="1291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6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Instruction Type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Instructions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Remarks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  <a:lnB w="25400">
                      <a:solidFill>
                        <a:srgbClr val="5F656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097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Memory Instructions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LDR, STR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with positive immediate offset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  <a:lnT w="25400">
                      <a:solidFill>
                        <a:srgbClr val="5F6568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with negative immediate offset (optional)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097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Data Processing Instructions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AND, OR, ADD, SUB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with Register or immediate as Src2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with register Src with shifts (LSL, LSR, ASR, ROR) (optional)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CMP, CMN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(optional)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MUL, division (MLA)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Unsigned 32-bits by 32-bits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097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Branch Instructions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Unconditional Branch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0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B{cond.}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dirty="0">
                          <a:latin typeface="+mn-lt"/>
                          <a:ea typeface="+mn-ea"/>
                          <a:cs typeface="+mn-cs"/>
                          <a:sym typeface="DIN Condensed Bold"/>
                        </a:rPr>
                        <a:t>Conditional Branch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29" name="AD43DD4C-C630-4D4C-BFA0-59020137AC3E-L0-001.jpeg" descr="AD43DD4C-C630-4D4C-BFA0-59020137AC3E-L0-001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002629" y="5324464"/>
            <a:ext cx="7180477" cy="4415310"/>
          </a:xfrm>
          <a:prstGeom prst="rect">
            <a:avLst/>
          </a:prstGeom>
          <a:ln w="38100">
            <a:solidFill>
              <a:srgbClr val="E22400"/>
            </a:solidFill>
            <a:miter lim="400000"/>
          </a:ln>
        </p:spPr>
      </p:pic>
      <p:sp>
        <p:nvSpPr>
          <p:cNvPr id="230" name="In Lab 4, you are going to:"/>
          <p:cNvSpPr txBox="1"/>
          <p:nvPr/>
        </p:nvSpPr>
        <p:spPr>
          <a:xfrm>
            <a:off x="394582" y="4985797"/>
            <a:ext cx="4026251" cy="82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spcBef>
                <a:spcPts val="0"/>
              </a:spcBef>
              <a:defRPr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 Lab 4, you are going to:</a:t>
            </a:r>
          </a:p>
        </p:txBody>
      </p:sp>
      <p:sp>
        <p:nvSpPr>
          <p:cNvPr id="231" name="Expand your ARM processor to support all the 16 DP instructions:"/>
          <p:cNvSpPr txBox="1"/>
          <p:nvPr/>
        </p:nvSpPr>
        <p:spPr>
          <a:xfrm>
            <a:off x="487199" y="5982453"/>
            <a:ext cx="3955590" cy="1403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 marL="260350" indent="-260350">
              <a:lnSpc>
                <a:spcPct val="150000"/>
              </a:lnSpc>
              <a:spcBef>
                <a:spcPts val="0"/>
              </a:spcBef>
              <a:buClr>
                <a:srgbClr val="535353"/>
              </a:buClr>
              <a:buSzPct val="82000"/>
              <a:buChar char="*"/>
              <a:defRPr sz="23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Expand your ARM processor to support all the 16 DP instructions: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G3207 Lab 4 (Week 10): Advanced CPU Design"/>
          <p:cNvSpPr txBox="1"/>
          <p:nvPr/>
        </p:nvSpPr>
        <p:spPr>
          <a:xfrm>
            <a:off x="406400" y="457200"/>
            <a:ext cx="1186710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D3E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CG3207 Lab 4 (Week 10): Advanced CPU Design</a:t>
            </a:r>
          </a:p>
        </p:txBody>
      </p:sp>
      <p:sp>
        <p:nvSpPr>
          <p:cNvPr id="234" name="Basic requirements of Lab 4 (max. 15 marks):"/>
          <p:cNvSpPr txBox="1"/>
          <p:nvPr/>
        </p:nvSpPr>
        <p:spPr>
          <a:xfrm>
            <a:off x="394581" y="1188497"/>
            <a:ext cx="12215637" cy="58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Basic requirements of Lab 4 (max. 15 marks):</a:t>
            </a:r>
          </a:p>
        </p:txBody>
      </p:sp>
      <p:sp>
        <p:nvSpPr>
          <p:cNvPr id="235" name="Mainly modify the ALU and the ALU Decoder.…"/>
          <p:cNvSpPr txBox="1"/>
          <p:nvPr/>
        </p:nvSpPr>
        <p:spPr>
          <a:xfrm>
            <a:off x="384571" y="1992906"/>
            <a:ext cx="6131985" cy="7033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 marL="260350" indent="-260350">
              <a:lnSpc>
                <a:spcPct val="130000"/>
              </a:lnSpc>
              <a:spcBef>
                <a:spcPts val="200"/>
              </a:spcBef>
              <a:buClr>
                <a:srgbClr val="535353"/>
              </a:buClr>
              <a:buSzPct val="82000"/>
              <a:buChar char="*"/>
              <a:defRPr sz="23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Mainly modify the ALU and the ALU Decoder.</a:t>
            </a:r>
          </a:p>
          <a:p>
            <a:pPr marL="260350" indent="-260350">
              <a:lnSpc>
                <a:spcPct val="130000"/>
              </a:lnSpc>
              <a:spcBef>
                <a:spcPts val="200"/>
              </a:spcBef>
              <a:buClr>
                <a:srgbClr val="535353"/>
              </a:buClr>
              <a:buSzPct val="82000"/>
              <a:buChar char="*"/>
              <a:defRPr sz="23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The C flag has to be an output from the </a:t>
            </a:r>
            <a:r>
              <a:rPr dirty="0" err="1"/>
              <a:t>CondLogic</a:t>
            </a:r>
            <a:r>
              <a:rPr dirty="0"/>
              <a:t> component/module, to act as an input for the ALU component/module (to support ADC instruction).</a:t>
            </a:r>
          </a:p>
          <a:p>
            <a:pPr marL="260350" indent="-260350">
              <a:lnSpc>
                <a:spcPct val="130000"/>
              </a:lnSpc>
              <a:spcBef>
                <a:spcPts val="200"/>
              </a:spcBef>
              <a:buClr>
                <a:srgbClr val="535353"/>
              </a:buClr>
              <a:buSzPct val="82000"/>
              <a:buChar char="*"/>
              <a:defRPr sz="23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Implement the processor efficiently, e.g. minimizing the additional adders.</a:t>
            </a:r>
          </a:p>
          <a:p>
            <a:pPr marL="260350" indent="-260350">
              <a:lnSpc>
                <a:spcPct val="130000"/>
              </a:lnSpc>
              <a:spcBef>
                <a:spcPts val="200"/>
              </a:spcBef>
              <a:buClr>
                <a:srgbClr val="535353"/>
              </a:buClr>
              <a:buSzPct val="82000"/>
              <a:buChar char="*"/>
              <a:defRPr sz="23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You may by-pass the </a:t>
            </a:r>
            <a:r>
              <a:rPr dirty="0" err="1"/>
              <a:t>MCycle</a:t>
            </a:r>
            <a:r>
              <a:rPr dirty="0"/>
              <a:t> for lab 4.</a:t>
            </a:r>
          </a:p>
          <a:p>
            <a:pPr marL="260350" indent="-260350">
              <a:lnSpc>
                <a:spcPct val="130000"/>
              </a:lnSpc>
              <a:spcBef>
                <a:spcPts val="200"/>
              </a:spcBef>
              <a:buClr>
                <a:srgbClr val="535353"/>
              </a:buClr>
              <a:buSzPct val="82000"/>
              <a:buChar char="*"/>
              <a:defRPr sz="23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Both HDL simulation and hardware demonstrations are required.</a:t>
            </a:r>
          </a:p>
          <a:p>
            <a:pPr marL="260350" indent="-260350">
              <a:lnSpc>
                <a:spcPct val="130000"/>
              </a:lnSpc>
              <a:spcBef>
                <a:spcPts val="200"/>
              </a:spcBef>
              <a:buClr>
                <a:srgbClr val="535353"/>
              </a:buClr>
              <a:buSzPct val="82000"/>
              <a:buChar char="*"/>
              <a:defRPr sz="23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You may either write your own assembly program to use LEDs / 7-Segments / Pushbuttons /Switches, or modify the </a:t>
            </a:r>
            <a:r>
              <a:rPr dirty="0" err="1"/>
              <a:t>HelloWorld.s</a:t>
            </a:r>
            <a:r>
              <a:rPr dirty="0"/>
              <a:t> and use UART. </a:t>
            </a:r>
          </a:p>
        </p:txBody>
      </p:sp>
      <p:pic>
        <p:nvPicPr>
          <p:cNvPr id="236" name="AD43DD4C-C630-4D4C-BFA0-59020137AC3E-L0-001.jpeg" descr="AD43DD4C-C630-4D4C-BFA0-59020137AC3E-L0-00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682" y="2187807"/>
            <a:ext cx="6339349" cy="4889223"/>
          </a:xfrm>
          <a:prstGeom prst="rect">
            <a:avLst/>
          </a:prstGeom>
          <a:ln w="38100">
            <a:solidFill>
              <a:srgbClr val="E224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G3207 Lab 4 (Week 10): Advanced CPU Design"/>
          <p:cNvSpPr txBox="1"/>
          <p:nvPr/>
        </p:nvSpPr>
        <p:spPr>
          <a:xfrm>
            <a:off x="406400" y="457200"/>
            <a:ext cx="1186710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D3E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CG3207 Lab 4 (Week 10): Advanced CPU Design</a:t>
            </a:r>
          </a:p>
        </p:txBody>
      </p:sp>
      <p:sp>
        <p:nvSpPr>
          <p:cNvPr id="239" name="Open-ended Enhancements (max. 10 marks):"/>
          <p:cNvSpPr txBox="1"/>
          <p:nvPr/>
        </p:nvSpPr>
        <p:spPr>
          <a:xfrm>
            <a:off x="394581" y="1188497"/>
            <a:ext cx="12215637" cy="58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Open-ended Enhancements (max. 10 marks):</a:t>
            </a:r>
          </a:p>
        </p:txBody>
      </p:sp>
      <p:sp>
        <p:nvSpPr>
          <p:cNvPr id="240" name="Additional Instructions or features of instructions which are not completely implemented.…"/>
          <p:cNvSpPr txBox="1"/>
          <p:nvPr/>
        </p:nvSpPr>
        <p:spPr>
          <a:xfrm>
            <a:off x="496181" y="2043706"/>
            <a:ext cx="12012438" cy="281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 marL="339586" indent="-339586">
              <a:lnSpc>
                <a:spcPct val="150000"/>
              </a:lnSpc>
              <a:spcBef>
                <a:spcPts val="600"/>
              </a:spcBef>
              <a:buClr>
                <a:srgbClr val="535353"/>
              </a:buClr>
              <a:buSzPct val="82000"/>
              <a:buChar char="*"/>
              <a:defRPr sz="3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Additional Instructions or features of instructions which are not completely implemented.</a:t>
            </a:r>
          </a:p>
          <a:p>
            <a:pPr marL="836705" lvl="1" indent="-392205">
              <a:lnSpc>
                <a:spcPct val="150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Marks will be given depending on how much additional logic you need to incorporate for the additional instructions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G3207 Lab 4 (Week 10): Advanced CPU Design"/>
          <p:cNvSpPr txBox="1"/>
          <p:nvPr/>
        </p:nvSpPr>
        <p:spPr>
          <a:xfrm>
            <a:off x="406400" y="457200"/>
            <a:ext cx="1186710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D3E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CG3207 Lab 4 (Week 10): Advanced CPU Design</a:t>
            </a:r>
          </a:p>
        </p:txBody>
      </p:sp>
      <p:sp>
        <p:nvSpPr>
          <p:cNvPr id="239" name="Open-ended Enhancements (max. 10 marks):"/>
          <p:cNvSpPr txBox="1"/>
          <p:nvPr/>
        </p:nvSpPr>
        <p:spPr>
          <a:xfrm>
            <a:off x="394581" y="1188497"/>
            <a:ext cx="12215637" cy="636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IN" dirty="0"/>
              <a:t>Possible</a:t>
            </a:r>
            <a:r>
              <a:rPr dirty="0"/>
              <a:t> Enhancements (max. 10 marks):</a:t>
            </a:r>
          </a:p>
        </p:txBody>
      </p:sp>
      <p:sp>
        <p:nvSpPr>
          <p:cNvPr id="240" name="Additional Instructions or features of instructions which are not completely implemented.…"/>
          <p:cNvSpPr txBox="1"/>
          <p:nvPr/>
        </p:nvSpPr>
        <p:spPr>
          <a:xfrm>
            <a:off x="496181" y="2043706"/>
            <a:ext cx="12012438" cy="6659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/>
          <a:p>
            <a:pPr marL="339586" indent="-339586">
              <a:lnSpc>
                <a:spcPct val="150000"/>
              </a:lnSpc>
              <a:spcBef>
                <a:spcPts val="600"/>
              </a:spcBef>
              <a:buClr>
                <a:srgbClr val="535353"/>
              </a:buClr>
              <a:buSzPct val="82000"/>
              <a:buChar char="*"/>
              <a:defRPr sz="3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Implement additional instructions or features of instructions that are not completely implemented</a:t>
            </a:r>
          </a:p>
          <a:p>
            <a:pPr marL="835200" lvl="1" indent="-339586">
              <a:lnSpc>
                <a:spcPct val="150000"/>
              </a:lnSpc>
              <a:spcBef>
                <a:spcPts val="600"/>
              </a:spcBef>
              <a:buClr>
                <a:srgbClr val="535353"/>
              </a:buClr>
              <a:buSzPct val="82000"/>
              <a:buChar char="*"/>
              <a:defRPr sz="3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Like support Src2 for DP instruction with rotated immediate</a:t>
            </a:r>
          </a:p>
          <a:p>
            <a:pPr marL="339586" indent="-339586">
              <a:lnSpc>
                <a:spcPct val="150000"/>
              </a:lnSpc>
              <a:spcBef>
                <a:spcPts val="600"/>
              </a:spcBef>
              <a:buClr>
                <a:srgbClr val="535353"/>
              </a:buClr>
              <a:buSzPct val="82000"/>
              <a:buChar char="*"/>
              <a:defRPr sz="3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Pipelining with or without hazards hardware</a:t>
            </a:r>
          </a:p>
          <a:p>
            <a:pPr marL="836705" lvl="1" indent="-392205">
              <a:lnSpc>
                <a:spcPct val="150000"/>
              </a:lnSpc>
              <a:spcBef>
                <a:spcPts val="600"/>
              </a:spcBef>
              <a:buSzPct val="40000"/>
              <a:buBlip>
                <a:blip r:embed="rId2"/>
              </a:buBlip>
              <a:defRPr sz="3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Marks will be given depending on the complexity of pipelined processor implemented, e.g. control of different hazards  </a:t>
            </a:r>
          </a:p>
          <a:p>
            <a:pPr marL="339586" indent="-339586">
              <a:lnSpc>
                <a:spcPct val="150000"/>
              </a:lnSpc>
              <a:spcBef>
                <a:spcPts val="600"/>
              </a:spcBef>
              <a:buClr>
                <a:srgbClr val="535353"/>
              </a:buClr>
              <a:buSzPct val="82000"/>
              <a:buChar char="*"/>
              <a:defRPr sz="3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Implement some kind of exception handling/support for interrupts</a:t>
            </a:r>
          </a:p>
          <a:p>
            <a:pPr marL="339586" indent="-339586">
              <a:lnSpc>
                <a:spcPct val="150000"/>
              </a:lnSpc>
              <a:spcBef>
                <a:spcPts val="600"/>
              </a:spcBef>
              <a:buClr>
                <a:srgbClr val="535353"/>
              </a:buClr>
              <a:buSzPct val="82000"/>
              <a:buChar char="*"/>
              <a:defRPr sz="3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Other enhancements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 sz="3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Marks will also be adjusted depending on students’ </a:t>
            </a:r>
            <a:r>
              <a:rPr dirty="0" err="1"/>
              <a:t>QnA</a:t>
            </a:r>
            <a:r>
              <a:rPr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29041884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Lab 4: Expected Outcome"/>
          <p:cNvSpPr txBox="1"/>
          <p:nvPr/>
        </p:nvSpPr>
        <p:spPr>
          <a:xfrm>
            <a:off x="394582" y="1251997"/>
            <a:ext cx="12215637" cy="58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Lab 4: Expected Outcome</a:t>
            </a:r>
          </a:p>
        </p:txBody>
      </p:sp>
      <p:sp>
        <p:nvSpPr>
          <p:cNvPr id="243" name="You should fully understand the operation of all DP instructions, and be able to describe the flow of instruction processing in your ARM processor…"/>
          <p:cNvSpPr txBox="1"/>
          <p:nvPr/>
        </p:nvSpPr>
        <p:spPr>
          <a:xfrm>
            <a:off x="524083" y="2091683"/>
            <a:ext cx="11956634" cy="7135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 marL="339586" indent="-339586">
              <a:lnSpc>
                <a:spcPct val="125000"/>
              </a:lnSpc>
              <a:spcBef>
                <a:spcPts val="1500"/>
              </a:spcBef>
              <a:buClr>
                <a:srgbClr val="535353"/>
              </a:buClr>
              <a:buSzPct val="82000"/>
              <a:buChar char="*"/>
              <a:defRPr sz="3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should fully understand the operation of all DP instructions, and be able to describe the flow of instruction processing in your ARM processor</a:t>
            </a:r>
          </a:p>
          <a:p>
            <a:pPr marL="339586" indent="-339586">
              <a:lnSpc>
                <a:spcPct val="125000"/>
              </a:lnSpc>
              <a:spcBef>
                <a:spcPts val="1500"/>
              </a:spcBef>
              <a:buClr>
                <a:srgbClr val="535353"/>
              </a:buClr>
              <a:buSzPct val="82000"/>
              <a:buChar char="*"/>
              <a:defRPr sz="3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You should understand the practical use of each DP instruction, difference between similar instructions.</a:t>
            </a:r>
          </a:p>
          <a:p>
            <a:pPr marL="339586" indent="-339586">
              <a:lnSpc>
                <a:spcPct val="125000"/>
              </a:lnSpc>
              <a:spcBef>
                <a:spcPts val="1500"/>
              </a:spcBef>
              <a:buClr>
                <a:srgbClr val="535353"/>
              </a:buClr>
              <a:buSzPct val="82000"/>
              <a:buChar char="*"/>
              <a:defRPr sz="3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should be able to describe all the modifications you have done in your processor from lab2 to support the additional DP instructions.</a:t>
            </a:r>
          </a:p>
          <a:p>
            <a:pPr marL="339586" indent="-339586">
              <a:lnSpc>
                <a:spcPct val="125000"/>
              </a:lnSpc>
              <a:spcBef>
                <a:spcPts val="1500"/>
              </a:spcBef>
              <a:buClr>
                <a:srgbClr val="535353"/>
              </a:buClr>
              <a:buSzPct val="82000"/>
              <a:buChar char="*"/>
              <a:defRPr sz="3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If you implement pipelined processor, you should familiar with its principle and datapath, be able to locate the result for certain instruction on the waveform; </a:t>
            </a:r>
          </a:p>
          <a:p>
            <a:pPr marL="339586" indent="-339586">
              <a:lnSpc>
                <a:spcPct val="125000"/>
              </a:lnSpc>
              <a:spcBef>
                <a:spcPts val="1500"/>
              </a:spcBef>
              <a:buClr>
                <a:srgbClr val="535353"/>
              </a:buClr>
              <a:buSzPct val="82000"/>
              <a:buChar char="*"/>
              <a:defRPr sz="3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If you implement pipelining with hazards control, you should be able to explain its working principle. </a:t>
            </a:r>
          </a:p>
        </p:txBody>
      </p:sp>
      <p:sp>
        <p:nvSpPr>
          <p:cNvPr id="244" name="CG3207 Lab 4 (Week 10): Advanced CPU Design"/>
          <p:cNvSpPr txBox="1"/>
          <p:nvPr/>
        </p:nvSpPr>
        <p:spPr>
          <a:xfrm>
            <a:off x="406400" y="457200"/>
            <a:ext cx="1186710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D3E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CG3207 Lab 4 (Week 10): Advanced CPU Design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2D6"/>
            </a:gs>
            <a:gs pos="100000">
              <a:srgbClr val="FF86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he end"/>
          <p:cNvSpPr txBox="1">
            <a:spLocks noGrp="1"/>
          </p:cNvSpPr>
          <p:nvPr>
            <p:ph type="body" sz="half" idx="4294967295"/>
          </p:nvPr>
        </p:nvSpPr>
        <p:spPr>
          <a:xfrm>
            <a:off x="406400" y="3401679"/>
            <a:ext cx="12192000" cy="25438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2300"/>
              </a:spcBef>
              <a:buClrTx/>
              <a:buSzTx/>
              <a:buNone/>
              <a:defRPr sz="6800" cap="all">
                <a:solidFill>
                  <a:srgbClr val="0000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The end</a:t>
            </a:r>
          </a:p>
        </p:txBody>
      </p:sp>
      <p:sp>
        <p:nvSpPr>
          <p:cNvPr id="248" name="CG3207 Lab 4 (Week 10): Advanced CPU Design"/>
          <p:cNvSpPr txBox="1"/>
          <p:nvPr/>
        </p:nvSpPr>
        <p:spPr>
          <a:xfrm>
            <a:off x="406400" y="457200"/>
            <a:ext cx="1186710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000000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CG3207 Lab 4 (Week 10): Advanced CPU Design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982ABC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982ABC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982ABC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548</Words>
  <Application>Microsoft Office PowerPoint</Application>
  <PresentationFormat>Custom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Avenir Next Medium</vt:lpstr>
      <vt:lpstr>Avenir Next Regular</vt:lpstr>
      <vt:lpstr>DIN Alternate Bold</vt:lpstr>
      <vt:lpstr>DIN Condensed Bold</vt:lpstr>
      <vt:lpstr>Gill Sans Light</vt:lpstr>
      <vt:lpstr>Helvetica</vt:lpstr>
      <vt:lpstr>Helvetica Neue</vt:lpstr>
      <vt:lpstr>Iowan Old Style Roman</vt:lpstr>
      <vt:lpstr>Marker Felt</vt:lpstr>
      <vt:lpstr>Zapf Dingbats</vt:lpstr>
      <vt:lpstr>New_Template7</vt:lpstr>
      <vt:lpstr>Lab 4: Advanced cpu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4: Advanced cpu design</dc:title>
  <cp:lastModifiedBy>Animesh Gupta</cp:lastModifiedBy>
  <cp:revision>1</cp:revision>
  <dcterms:modified xsi:type="dcterms:W3CDTF">2022-10-20T13:03:44Z</dcterms:modified>
</cp:coreProperties>
</file>