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62" r:id="rId5"/>
    <p:sldId id="266" r:id="rId6"/>
    <p:sldId id="277" r:id="rId7"/>
    <p:sldId id="269" r:id="rId8"/>
    <p:sldId id="259" r:id="rId9"/>
    <p:sldId id="274" r:id="rId10"/>
    <p:sldId id="278" r:id="rId11"/>
    <p:sldId id="279" r:id="rId12"/>
    <p:sldId id="258" r:id="rId13"/>
    <p:sldId id="272" r:id="rId14"/>
    <p:sldId id="260" r:id="rId15"/>
    <p:sldId id="264" r:id="rId16"/>
    <p:sldId id="280" r:id="rId17"/>
    <p:sldId id="267" r:id="rId18"/>
    <p:sldId id="276" r:id="rId19"/>
    <p:sldId id="268" r:id="rId20"/>
    <p:sldId id="265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628" autoAdjust="0"/>
  </p:normalViewPr>
  <p:slideViewPr>
    <p:cSldViewPr snapToGrid="0">
      <p:cViewPr varScale="1">
        <p:scale>
          <a:sx n="82" d="100"/>
          <a:sy n="82" d="100"/>
        </p:scale>
        <p:origin x="16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78071-6C7A-4087-A7A9-B389D4764C69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27161-AFF7-41BA-9478-2E9B2B3BF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12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quickbrownfox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pen.kattis.com/problems/bookingaroom" TargetMode="External"/><Relationship Id="rId4" Type="http://schemas.openxmlformats.org/officeDocument/2006/relationships/hyperlink" Target="https://nus.kattis.com/problems/princesspeach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news/2812-2018-icpc-nakhon-jakarta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.nus.edu.sg/news/2743-2018-ioi/" TargetMode="External"/><Relationship Id="rId5" Type="http://schemas.openxmlformats.org/officeDocument/2006/relationships/hyperlink" Target="http://news.nus.edu.sg/highlights/computing-teams-shine-regional-competition" TargetMode="External"/><Relationship Id="rId4" Type="http://schemas.openxmlformats.org/officeDocument/2006/relationships/hyperlink" Target="https://www.comp.nus.edu.sg/news/2829-2018-icpc-sg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ygwin.com/instal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odeblocks.org/" TargetMode="External"/><Relationship Id="rId4" Type="http://schemas.openxmlformats.org/officeDocument/2006/relationships/hyperlink" Target="https://sourceforge.net/projects/mingw/files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.kattis.com/problems/treasurehunt" TargetMode="External"/><Relationship Id="rId3" Type="http://schemas.openxmlformats.org/officeDocument/2006/relationships/hyperlink" Target="https://nus.kattis.com/problems/compass" TargetMode="External"/><Relationship Id="rId7" Type="http://schemas.openxmlformats.org/officeDocument/2006/relationships/hyperlink" Target="https://open.kattis.com/problems/mia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pen.kattis.com/problems/timeloop" TargetMode="External"/><Relationship Id="rId5" Type="http://schemas.openxmlformats.org/officeDocument/2006/relationships/hyperlink" Target="https://open.kattis.com/problems/judgingmoose" TargetMode="External"/><Relationship Id="rId4" Type="http://schemas.openxmlformats.org/officeDocument/2006/relationships/hyperlink" Target="https://open.kattis.com/problems/hello" TargetMode="External"/><Relationship Id="rId9" Type="http://schemas.openxmlformats.org/officeDocument/2006/relationships/hyperlink" Target="https://open.kattis.com/problems/statistic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81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13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10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CS2040C only -&gt; Remarks about #include &lt;bits/</a:t>
            </a:r>
            <a:r>
              <a:rPr lang="en-US" dirty="0" err="1"/>
              <a:t>stdc</a:t>
            </a:r>
            <a:r>
              <a:rPr lang="en-US" dirty="0"/>
              <a:t>++.h&gt;,</a:t>
            </a:r>
            <a:r>
              <a:rPr lang="en-US" baseline="0" dirty="0"/>
              <a:t> </a:t>
            </a:r>
            <a:r>
              <a:rPr lang="en-US" dirty="0"/>
              <a:t>https://www.quora.com/Is-it-good-practice-to-use-include-bits-stdc++-h-in-programming-contests-instead-of-listing-a-lot-of-includes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quickbrownfox</a:t>
            </a:r>
            <a:r>
              <a:rPr lang="en-US" baseline="0" dirty="0" smtClean="0"/>
              <a:t> /</a:t>
            </a:r>
            <a:r>
              <a:rPr lang="en-US" dirty="0" smtClean="0"/>
              <a:t> </a:t>
            </a:r>
            <a:r>
              <a:rPr lang="en-US" dirty="0" err="1">
                <a:hlinkClick r:id="rId4"/>
              </a:rPr>
              <a:t>princesspeach</a:t>
            </a:r>
            <a:r>
              <a:rPr lang="en-US" dirty="0"/>
              <a:t> / </a:t>
            </a:r>
            <a:r>
              <a:rPr lang="en-US" dirty="0" err="1" smtClean="0">
                <a:hlinkClick r:id="rId5"/>
              </a:rPr>
              <a:t>bookingaroom</a:t>
            </a:r>
            <a:r>
              <a:rPr lang="en-US" dirty="0"/>
              <a:t>, a practice using a C++/Java class, we actually can solve this problem without even using a class,</a:t>
            </a:r>
            <a:r>
              <a:rPr lang="en-US" baseline="0" dirty="0"/>
              <a:t> but I have to teach you C++/Java class :O, so…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84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227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 smtClean="0">
                <a:sym typeface="Calibri"/>
              </a:rPr>
              <a:t>Extras </a:t>
            </a:r>
            <a:r>
              <a:rPr lang="en-SG" sz="1200" dirty="0" smtClean="0">
                <a:sym typeface="Calibri"/>
                <a:hlinkClick r:id="rId3"/>
              </a:rPr>
              <a:t>this</a:t>
            </a:r>
            <a:r>
              <a:rPr lang="en-SG" sz="1200" dirty="0" smtClean="0">
                <a:sym typeface="Calibri"/>
              </a:rPr>
              <a:t>, </a:t>
            </a:r>
            <a:r>
              <a:rPr lang="en-SG" sz="1200" dirty="0" smtClean="0">
                <a:sym typeface="Calibri"/>
                <a:hlinkClick r:id="rId4"/>
              </a:rPr>
              <a:t>this</a:t>
            </a:r>
            <a:r>
              <a:rPr lang="en-SG" sz="1200" dirty="0" smtClean="0">
                <a:sym typeface="Calibri"/>
              </a:rPr>
              <a:t>, </a:t>
            </a:r>
            <a:r>
              <a:rPr lang="en-SG" sz="1200" dirty="0" smtClean="0">
                <a:sym typeface="Calibri"/>
                <a:hlinkClick r:id="rId5"/>
              </a:rPr>
              <a:t>this</a:t>
            </a:r>
            <a:r>
              <a:rPr lang="en-SG" sz="1200" dirty="0" smtClean="0">
                <a:sym typeface="Calibri"/>
              </a:rPr>
              <a:t>, </a:t>
            </a:r>
            <a:r>
              <a:rPr lang="en-SG" sz="1200" dirty="0" smtClean="0">
                <a:sym typeface="Calibri"/>
                <a:hlinkClick r:id="rId6"/>
              </a:rPr>
              <a:t>this</a:t>
            </a:r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49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Those coming from CS1010/E know C, (but CS1010E switches to Python from S1 AY2019/20)</a:t>
            </a:r>
          </a:p>
          <a:p>
            <a:pPr lvl="0"/>
            <a:r>
              <a:rPr lang="en-US" dirty="0"/>
              <a:t>Those coming from CS1010S know Python</a:t>
            </a:r>
          </a:p>
          <a:p>
            <a:pPr lvl="0"/>
            <a:r>
              <a:rPr lang="en-US" i="1" dirty="0"/>
              <a:t>Very few</a:t>
            </a:r>
            <a:r>
              <a:rPr lang="en-US" dirty="0"/>
              <a:t> already know Java before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27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2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for tracking (no</a:t>
            </a:r>
            <a:r>
              <a:rPr lang="en-US" baseline="0" dirty="0"/>
              <a:t> need for 2019++ until I fix that </a:t>
            </a:r>
            <a:r>
              <a:rPr lang="en-US" baseline="0" dirty="0" err="1"/>
              <a:t>sytem</a:t>
            </a:r>
            <a:r>
              <a:rPr lang="en-US" baseline="0" dirty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6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For Sublime setup,</a:t>
            </a:r>
            <a:r>
              <a:rPr lang="en-US" baseline="0" dirty="0"/>
              <a:t> i</a:t>
            </a:r>
            <a:r>
              <a:rPr lang="en-US" dirty="0"/>
              <a:t>f you want, myself, tutorial, or lab TA can help you on this setup thing</a:t>
            </a:r>
          </a:p>
          <a:p>
            <a:pPr lvl="0"/>
            <a:r>
              <a:rPr lang="en-US" dirty="0"/>
              <a:t>But you can stick to your own setup if you don’t prefer this way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CS2040C:</a:t>
            </a:r>
          </a:p>
          <a:p>
            <a:pPr lvl="0"/>
            <a:r>
              <a:rPr lang="en-US" dirty="0">
                <a:hlinkClick r:id="rId3"/>
              </a:rPr>
              <a:t>Cygwin64</a:t>
            </a:r>
            <a:r>
              <a:rPr lang="en-US" dirty="0"/>
              <a:t> or </a:t>
            </a:r>
            <a:r>
              <a:rPr lang="en-US" dirty="0" err="1">
                <a:hlinkClick r:id="rId4"/>
              </a:rPr>
              <a:t>MinGW</a:t>
            </a:r>
            <a:r>
              <a:rPr lang="en-US" dirty="0"/>
              <a:t>, install g++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CS2040C: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Yet another alternative: </a:t>
            </a:r>
            <a:r>
              <a:rPr lang="en-US" dirty="0" err="1">
                <a:hlinkClick r:id="rId5"/>
              </a:rPr>
              <a:t>CodeBlocks</a:t>
            </a:r>
            <a:r>
              <a:rPr lang="en-US" dirty="0"/>
              <a:t> (but this software is notoriously buggy)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16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will have to use a PC (laptop) in our PLs for actual PE (controlled environment), PL2+PL4 labs have used new Acer Nitro laptops from last year’s ICPC Asia Singapore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665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sem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compass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Remarks about indentation, preference of as local variable as possible vs global variables :O, variable naming,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endParaRPr lang="en-US" dirty="0"/>
          </a:p>
          <a:p>
            <a:r>
              <a:rPr lang="en-US" dirty="0"/>
              <a:t>Last </a:t>
            </a:r>
            <a:r>
              <a:rPr lang="en-US" dirty="0" smtClean="0"/>
              <a:t>few AYs</a:t>
            </a:r>
            <a:endParaRPr lang="en-US" dirty="0"/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hello</a:t>
            </a:r>
            <a:r>
              <a:rPr lang="en-US" dirty="0"/>
              <a:t>, really just to test the O part of I/O</a:t>
            </a:r>
          </a:p>
          <a:p>
            <a:r>
              <a:rPr lang="en-US" baseline="0" dirty="0" err="1"/>
              <a:t>Kattis</a:t>
            </a:r>
            <a:r>
              <a:rPr lang="en-US" baseline="0" dirty="0"/>
              <a:t> </a:t>
            </a:r>
            <a:r>
              <a:rPr lang="en-US" dirty="0" err="1">
                <a:hlinkClick r:id="rId5"/>
              </a:rPr>
              <a:t>judgingmoose</a:t>
            </a:r>
            <a:r>
              <a:rPr lang="en-US" dirty="0"/>
              <a:t>, simple if else</a:t>
            </a:r>
            <a:endParaRPr lang="en-SG" dirty="0"/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6"/>
              </a:rPr>
              <a:t>timeloop</a:t>
            </a:r>
            <a:r>
              <a:rPr lang="en-US" dirty="0"/>
              <a:t>, simple I and N times O, curly braces styles, indentation styles</a:t>
            </a:r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7"/>
              </a:rPr>
              <a:t>mia</a:t>
            </a:r>
            <a:r>
              <a:rPr lang="en-US" dirty="0"/>
              <a:t>, can be used to demonstrate the usage of function to simplify/</a:t>
            </a:r>
            <a:r>
              <a:rPr lang="en-US" dirty="0" err="1"/>
              <a:t>modularise</a:t>
            </a:r>
            <a:r>
              <a:rPr lang="en-US" dirty="0"/>
              <a:t> code, if-else</a:t>
            </a:r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8"/>
              </a:rPr>
              <a:t>treasurehunt</a:t>
            </a:r>
            <a:r>
              <a:rPr lang="en-US" dirty="0"/>
              <a:t>, chosen to showcase recursive function</a:t>
            </a:r>
            <a:r>
              <a:rPr lang="en-US" baseline="0" dirty="0"/>
              <a:t> (can be written iteratively), also</a:t>
            </a:r>
            <a:r>
              <a:rPr lang="en-US" dirty="0"/>
              <a:t> about 2d array and recursive function :O, and first time showing the</a:t>
            </a:r>
            <a:r>
              <a:rPr lang="en-US" baseline="0" dirty="0"/>
              <a:t> usage of … global variable :O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 smtClean="0">
                <a:hlinkClick r:id="rId9"/>
              </a:rPr>
              <a:t>statistics</a:t>
            </a:r>
            <a:r>
              <a:rPr lang="en-US" dirty="0" smtClean="0"/>
              <a:t>, highlighting either a simple array or on-the-fly computation with built</a:t>
            </a:r>
            <a:r>
              <a:rPr lang="en-US" baseline="0" dirty="0" smtClean="0"/>
              <a:t> in library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62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04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7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5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935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56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7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61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2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1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3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8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3A21-44B2-4CD2-BB4D-C5E897AD4461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81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oi2020.sg/schedu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.it/languages/cp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myteach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vXBppsX" TargetMode="External"/><Relationship Id="rId2" Type="http://schemas.openxmlformats.org/officeDocument/2006/relationships/hyperlink" Target="https://www.comp.nus.edu.sg/~stevenha/cs2040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NUS.CS2040C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.kattis.com/problems/wertyu" TargetMode="External"/><Relationship Id="rId4" Type="http://schemas.openxmlformats.org/officeDocument/2006/relationships/hyperlink" Target="https://nus.kattis.com/problems/compas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coNGICukhpxHOyR0TyKIz361RP2_8h0W7gwl0jYgpFnU0Sw/viewfor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lu.com/en/gb/shop/suhendry-effendy-and-felix-halim-and-steven-halim/competitive-programming-4-book-1/paperback/product-1q2pjn4n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freefoo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s.kattis.com/problems/quickbrownfox" TargetMode="External"/><Relationship Id="rId5" Type="http://schemas.openxmlformats.org/officeDocument/2006/relationships/hyperlink" Target="https://nus.kattis.com/problems/princesspeach" TargetMode="External"/><Relationship Id="rId4" Type="http://schemas.openxmlformats.org/officeDocument/2006/relationships/hyperlink" Target="https://nus.kattis.com/problems/bookingaro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kattis.com/" TargetMode="External"/><Relationship Id="rId5" Type="http://schemas.openxmlformats.org/officeDocument/2006/relationships/hyperlink" Target="https://nus.kattis.com/" TargetMode="External"/><Relationship Id="rId4" Type="http://schemas.openxmlformats.org/officeDocument/2006/relationships/hyperlink" Target="https://www.comp.nus.edu.sg/~stevenha/cs2040c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us.edu.sg/provost/2012/01/20/the-bell-curve/" TargetMode="External"/><Relationship Id="rId2" Type="http://schemas.openxmlformats.org/officeDocument/2006/relationships/hyperlink" Target="http://www.nus.edu.sg/registrar/education-at-nus/undergraduate-education/continuation-and-graduation-requirements.html#SU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mo.gov.sg/national-day-awards/recipients?page=1&amp;keywords=Steven+Halim&amp;award=&amp;year=" TargetMode="External"/><Relationship Id="rId3" Type="http://schemas.openxmlformats.org/officeDocument/2006/relationships/hyperlink" Target="https://ioi2020.sg/committees/" TargetMode="External"/><Relationship Id="rId7" Type="http://schemas.openxmlformats.org/officeDocument/2006/relationships/hyperlink" Target="https://www.comp.nus.edu.sg/news/3186-2019-icpc-jakarta-kl/" TargetMode="Externa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.nus.edu.sg/news/3246-2019icpc/" TargetMode="External"/><Relationship Id="rId11" Type="http://schemas.openxmlformats.org/officeDocument/2006/relationships/hyperlink" Target="mailto:stevenhalim@gmail.com" TargetMode="External"/><Relationship Id="rId5" Type="http://schemas.openxmlformats.org/officeDocument/2006/relationships/hyperlink" Target="https://www.youtube.com/watch?v=1R98afSGytY&amp;feature=youtu.be&amp;t=7443" TargetMode="External"/><Relationship Id="rId10" Type="http://schemas.openxmlformats.org/officeDocument/2006/relationships/hyperlink" Target="https://www.comp.nus.edu.sg/about/depts/cs/teach/awards/" TargetMode="External"/><Relationship Id="rId4" Type="http://schemas.openxmlformats.org/officeDocument/2006/relationships/hyperlink" Target="https://www.comp.nus.edu.sg/news/3316-2020ioi-sg/" TargetMode="External"/><Relationship Id="rId9" Type="http://schemas.openxmlformats.org/officeDocument/2006/relationships/hyperlink" Target="http://nus.edu.sg/cdtl/teaching-and-learning-quality/teaching-awards/teaching-award-winne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job-survival-in-the-age-of-robots-and-intelligent-machines-3390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training?diff=Medium&amp;n=5&amp;tl=0&amp;module=sorting" TargetMode="External"/><Relationship Id="rId5" Type="http://schemas.openxmlformats.org/officeDocument/2006/relationships/hyperlink" Target="https://visualgo.net/en/sorting" TargetMode="External"/><Relationship Id="rId4" Type="http://schemas.openxmlformats.org/officeDocument/2006/relationships/hyperlink" Target="https://visualgo.net/en/sorting?slide=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nus.edu.sg/poll-everywhe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CS2040C</a:t>
            </a:r>
            <a:br>
              <a:rPr lang="en-US" dirty="0" smtClean="0"/>
            </a:br>
            <a:r>
              <a:rPr lang="en-US" sz="2400" dirty="0" smtClean="0"/>
              <a:t>S1 AY20/21</a:t>
            </a:r>
            <a:endParaRPr lang="en-SG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043354" y="3949491"/>
            <a:ext cx="1036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Zoom etiquette: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Login using NUS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waiting room, so please do not share the meeting link publicly to keep the participants mostly from this class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Mute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display name = your name as in matric card,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profile picture = your picture as in matric card (or any non-blank profile picture),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are allowed to turn off your video if you prefer it that way (there is an optional we-fie session at the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Raise hand when you want to ask, I will occasionally see the participants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annotate on screen UNLESS the slides are designed for e-annotation and I instructed you to do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u="sng" dirty="0" smtClean="0"/>
              <a:t>private</a:t>
            </a:r>
            <a:r>
              <a:rPr lang="en-US" sz="1600" dirty="0" smtClean="0"/>
              <a:t> chat if you want to talk to others in this class during this class (very distracting to me otherwise),</a:t>
            </a:r>
            <a:br>
              <a:rPr lang="en-US" sz="1600" dirty="0" smtClean="0"/>
            </a:br>
            <a:r>
              <a:rPr lang="en-US" sz="1600" dirty="0" smtClean="0"/>
              <a:t>only use chat to me/public if you are invited to talk and want to give something that is better done via text, e.g., an URL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136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Classroom Strategies </a:t>
            </a:r>
            <a:r>
              <a:rPr lang="en-US" sz="2800" dirty="0" smtClean="0"/>
              <a:t>(Special for S1 AY20/21)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Recurring Zoom meetings on Wed 10am-12noon and Thu 5-6pm (the flipped</a:t>
            </a:r>
            <a:br>
              <a:rPr lang="en-US" sz="2400" dirty="0" smtClean="0"/>
            </a:br>
            <a:r>
              <a:rPr lang="en-US" sz="2400" dirty="0" smtClean="0"/>
              <a:t>e-Lecture discussed earlier :O) – links given (don’t share the links publicly to minimize “weird appearances of unknown people”)</a:t>
            </a:r>
          </a:p>
          <a:p>
            <a:pPr lvl="1"/>
            <a:r>
              <a:rPr lang="en-US" sz="2000" dirty="0" smtClean="0"/>
              <a:t>Lecture recordings will be uploaded sometime on Friday noon</a:t>
            </a:r>
          </a:p>
          <a:p>
            <a:r>
              <a:rPr lang="en-US" sz="2400" dirty="0" smtClean="0"/>
              <a:t>Recurring Zoom meetings on Thu/Fri for </a:t>
            </a:r>
            <a:r>
              <a:rPr lang="en-US" sz="2400" dirty="0" err="1" smtClean="0"/>
              <a:t>Lab+Tut</a:t>
            </a:r>
            <a:r>
              <a:rPr lang="en-US" sz="2400" dirty="0" smtClean="0"/>
              <a:t> combined 2h sessions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 err="1" smtClean="0"/>
              <a:t>Lab+Tut</a:t>
            </a:r>
            <a:r>
              <a:rPr lang="en-US" sz="2000" dirty="0" smtClean="0"/>
              <a:t> will be handled by one TA, except that </a:t>
            </a:r>
            <a:r>
              <a:rPr lang="en-US" sz="2000" dirty="0" err="1" smtClean="0"/>
              <a:t>Ivan+Nigel</a:t>
            </a:r>
            <a:r>
              <a:rPr lang="en-US" sz="2000" dirty="0" smtClean="0"/>
              <a:t> will combine forces</a:t>
            </a:r>
          </a:p>
          <a:p>
            <a:r>
              <a:rPr lang="en-US" sz="2400" dirty="0" smtClean="0"/>
              <a:t>Recurring Zoom meetings on Mon/Tue/Wed/Sat for floating 2h consultation slots</a:t>
            </a:r>
          </a:p>
          <a:p>
            <a:pPr lvl="1"/>
            <a:r>
              <a:rPr lang="en-US" sz="2000" dirty="0" smtClean="0"/>
              <a:t>Manned by designated TAs (paid :O!!), they will be there at said timeslot</a:t>
            </a:r>
          </a:p>
          <a:p>
            <a:pPr lvl="1"/>
            <a:r>
              <a:rPr lang="en-US" sz="2000" dirty="0" smtClean="0"/>
              <a:t>Can be joined by ANY student that needs help at those time</a:t>
            </a:r>
          </a:p>
          <a:p>
            <a:r>
              <a:rPr lang="en-US" sz="2400" dirty="0" smtClean="0"/>
              <a:t>So basically, help is just one Zoom meeting away every single day EXCEPT Sunday</a:t>
            </a:r>
          </a:p>
          <a:p>
            <a:r>
              <a:rPr lang="en-US" sz="2400" dirty="0" smtClean="0"/>
              <a:t>Important: Steven purposely will NOT reply emails after 8pm every day and between Saturday 12noon - Sunday 8pm (“Sabbath”)</a:t>
            </a:r>
          </a:p>
          <a:p>
            <a:pPr lvl="1"/>
            <a:r>
              <a:rPr lang="en-US" sz="2000" dirty="0" smtClean="0"/>
              <a:t>Ask at Discord/FB group, there should be others who are “free-</a:t>
            </a:r>
            <a:r>
              <a:rPr lang="en-US" sz="2000" dirty="0" err="1" smtClean="0"/>
              <a:t>er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3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Week 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NOT possible for me to run any live class this week</a:t>
            </a:r>
          </a:p>
          <a:p>
            <a:r>
              <a:rPr lang="en-SG" sz="2400" dirty="0">
                <a:hlinkClick r:id="rId2"/>
              </a:rPr>
              <a:t>https://ioi2020.sg/schedule</a:t>
            </a:r>
            <a:r>
              <a:rPr lang="en-SG" sz="2400" dirty="0" smtClean="0">
                <a:hlinkClick r:id="rId2"/>
              </a:rPr>
              <a:t>/</a:t>
            </a:r>
            <a:endParaRPr lang="en-SG" sz="2400" dirty="0" smtClean="0"/>
          </a:p>
          <a:p>
            <a:r>
              <a:rPr lang="en-SG" sz="2400" dirty="0" err="1" smtClean="0"/>
              <a:t>Wed+Thu</a:t>
            </a:r>
            <a:r>
              <a:rPr lang="en-SG" sz="2400" dirty="0" smtClean="0"/>
              <a:t> lectures that week will be pre-recorded</a:t>
            </a:r>
          </a:p>
          <a:p>
            <a:r>
              <a:rPr lang="en-SG" sz="2400" dirty="0" err="1" smtClean="0"/>
              <a:t>Lab+Tut</a:t>
            </a:r>
            <a:r>
              <a:rPr lang="en-SG" sz="2400" dirty="0" smtClean="0"/>
              <a:t> and floating consultation slots are still running as usual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2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IDE (or lack thereof)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744"/>
            <a:ext cx="10515600" cy="4873559"/>
          </a:xfrm>
        </p:spPr>
        <p:txBody>
          <a:bodyPr>
            <a:noAutofit/>
          </a:bodyPr>
          <a:lstStyle/>
          <a:p>
            <a:r>
              <a:rPr lang="en-US" dirty="0" smtClean="0"/>
              <a:t>Our C++ default standard is </a:t>
            </a:r>
            <a:r>
              <a:rPr lang="en-US" dirty="0"/>
              <a:t>C++17 </a:t>
            </a:r>
            <a:r>
              <a:rPr lang="en-US" dirty="0" smtClean="0"/>
              <a:t>now </a:t>
            </a:r>
            <a:r>
              <a:rPr lang="en-US" sz="2400" dirty="0" smtClean="0"/>
              <a:t>(until C++20 becomes ‘common’)</a:t>
            </a:r>
            <a:endParaRPr lang="en-US" dirty="0"/>
          </a:p>
          <a:p>
            <a:r>
              <a:rPr lang="en-US" dirty="0"/>
              <a:t>My setup is simply a text editor and a compiler</a:t>
            </a:r>
          </a:p>
          <a:p>
            <a:pPr lvl="1"/>
            <a:r>
              <a:rPr lang="en-US" dirty="0"/>
              <a:t>Editor: </a:t>
            </a:r>
            <a:r>
              <a:rPr lang="en-US" dirty="0">
                <a:hlinkClick r:id="rId3"/>
              </a:rPr>
              <a:t>Sublime Text</a:t>
            </a:r>
            <a:r>
              <a:rPr lang="en-US" dirty="0"/>
              <a:t> </a:t>
            </a:r>
            <a:r>
              <a:rPr lang="en-US" dirty="0" smtClean="0"/>
              <a:t>3 (I bought a License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), </a:t>
            </a:r>
            <a:r>
              <a:rPr lang="en-US" dirty="0"/>
              <a:t>Compiler: g++</a:t>
            </a:r>
          </a:p>
          <a:p>
            <a:r>
              <a:rPr lang="en-US" dirty="0"/>
              <a:t>For </a:t>
            </a:r>
            <a:r>
              <a:rPr lang="en-US" dirty="0" smtClean="0"/>
              <a:t>e-lectures </a:t>
            </a:r>
            <a:r>
              <a:rPr lang="en-US" dirty="0">
                <a:sym typeface="Wingdings" panose="05000000000000000000" pitchFamily="2" charset="2"/>
              </a:rPr>
              <a:t> I use this i</a:t>
            </a:r>
            <a:r>
              <a:rPr lang="en-US" dirty="0"/>
              <a:t>nstant stuff: </a:t>
            </a:r>
            <a:r>
              <a:rPr lang="en-US" dirty="0">
                <a:hlinkClick r:id="rId4"/>
              </a:rPr>
              <a:t>https://repl.it/languages/cpp</a:t>
            </a:r>
            <a:endParaRPr lang="en-US" dirty="0"/>
          </a:p>
          <a:p>
            <a:pPr lvl="1"/>
            <a:r>
              <a:rPr lang="en-US" dirty="0"/>
              <a:t>But be careful that everything here is public and only good for quick testing</a:t>
            </a:r>
          </a:p>
          <a:p>
            <a:pPr lvl="1"/>
            <a:r>
              <a:rPr lang="en-US" dirty="0"/>
              <a:t>If you do your </a:t>
            </a:r>
            <a:r>
              <a:rPr lang="en-US" dirty="0" err="1"/>
              <a:t>PSes</a:t>
            </a:r>
            <a:r>
              <a:rPr lang="en-US" dirty="0"/>
              <a:t> online like this, your code can become the source of plagiarism by others who Googled :O…</a:t>
            </a:r>
          </a:p>
          <a:p>
            <a:r>
              <a:rPr lang="en-US" dirty="0"/>
              <a:t>For PE </a:t>
            </a:r>
            <a:r>
              <a:rPr lang="en-US" dirty="0" smtClean="0"/>
              <a:t>preparation (Week 11)</a:t>
            </a:r>
          </a:p>
          <a:p>
            <a:pPr lvl="1"/>
            <a:r>
              <a:rPr lang="en-US" dirty="0" smtClean="0"/>
              <a:t>Normal semester: </a:t>
            </a:r>
            <a:r>
              <a:rPr lang="en-US" dirty="0"/>
              <a:t>I suggest that you learn to use </a:t>
            </a:r>
            <a:r>
              <a:rPr lang="en-US" dirty="0" err="1"/>
              <a:t>DevC</a:t>
            </a:r>
            <a:r>
              <a:rPr lang="en-US" dirty="0"/>
              <a:t>++ </a:t>
            </a:r>
            <a:r>
              <a:rPr lang="en-US" dirty="0" smtClean="0"/>
              <a:t>though</a:t>
            </a:r>
          </a:p>
          <a:p>
            <a:pPr lvl="1"/>
            <a:r>
              <a:rPr lang="en-US" dirty="0" smtClean="0"/>
              <a:t>This COVID-19 affected semester: ANYTHING THAT WORKS FOR YOU (C++17)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Practical Exam (PE) on Week </a:t>
            </a:r>
            <a:r>
              <a:rPr lang="en-US" dirty="0" smtClean="0"/>
              <a:t>11 </a:t>
            </a:r>
            <a:r>
              <a:rPr lang="en-US" dirty="0"/>
              <a:t>(TBC)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PE on Week 11 (Details TBC, lots of admin to sort out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actually </a:t>
            </a:r>
            <a:r>
              <a:rPr lang="en-US" dirty="0" smtClean="0"/>
              <a:t>can use any C++ (17) compliant compiler that works on your own computer/laptop</a:t>
            </a:r>
            <a:endParaRPr lang="en-US" dirty="0"/>
          </a:p>
          <a:p>
            <a:r>
              <a:rPr lang="en-US" dirty="0"/>
              <a:t>You have 11 weeks from now to familiarize yourself with C++ related tools </a:t>
            </a:r>
            <a:r>
              <a:rPr lang="en-US" u="sng" dirty="0" smtClean="0"/>
              <a:t>in your own computer/laptop</a:t>
            </a:r>
          </a:p>
          <a:p>
            <a:r>
              <a:rPr lang="en-US" dirty="0" smtClean="0"/>
              <a:t>The e-Proctoring details will be confirmed later</a:t>
            </a:r>
          </a:p>
          <a:p>
            <a:r>
              <a:rPr lang="en-US" dirty="0" smtClean="0"/>
              <a:t>It will be “Open Internet” :O…</a:t>
            </a:r>
          </a:p>
          <a:p>
            <a:pPr lvl="1"/>
            <a:r>
              <a:rPr lang="en-US" dirty="0" smtClean="0"/>
              <a:t>See “Open Internet programming exam” presentation that I shared with NUS colleagues last year (BEFORE THE PANDEMIC)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://www.comp.nus.edu.sg/~stevenha/myteaching.html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Steven’s CS2040C Private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LumiNUS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https://www.comp.nus.edu.sg/~stevenha/cs2040c.html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SG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Let’s do a tour:</a:t>
            </a:r>
          </a:p>
          <a:p>
            <a:pPr lvl="1"/>
            <a:r>
              <a:rPr lang="en-US" dirty="0"/>
              <a:t>Overview of the module, </a:t>
            </a:r>
            <a:r>
              <a:rPr lang="en-US" dirty="0" smtClean="0"/>
              <a:t>LOs, TAs</a:t>
            </a:r>
            <a:r>
              <a:rPr lang="en-US" dirty="0"/>
              <a:t>, syllabus, and course registration </a:t>
            </a:r>
            <a:r>
              <a:rPr lang="en-US" dirty="0" smtClean="0"/>
              <a:t>info</a:t>
            </a:r>
            <a:endParaRPr lang="en-US" dirty="0"/>
          </a:p>
          <a:p>
            <a:pPr lvl="1"/>
            <a:r>
              <a:rPr lang="en-US" dirty="0"/>
              <a:t>Latest news will be prominent upon loading that page</a:t>
            </a:r>
          </a:p>
          <a:p>
            <a:pPr lvl="1"/>
            <a:r>
              <a:rPr lang="en-US" dirty="0"/>
              <a:t>Very detailed lesson plan, detailing each week, with integrated ‘Files’ and clear weightage indicator for each weekly milestones</a:t>
            </a:r>
          </a:p>
          <a:p>
            <a:pPr lvl="2"/>
            <a:r>
              <a:rPr lang="en-US" dirty="0"/>
              <a:t>Bookmark important dates on your calendar!</a:t>
            </a:r>
          </a:p>
          <a:p>
            <a:pPr lvl="1"/>
            <a:r>
              <a:rPr lang="en-US" dirty="0"/>
              <a:t>Class roster with mini gamification component</a:t>
            </a:r>
          </a:p>
          <a:p>
            <a:pPr lvl="2"/>
            <a:r>
              <a:rPr lang="en-US" dirty="0"/>
              <a:t>But since there are many of you, only student with at least one achievement will appear in that partial class roster list</a:t>
            </a:r>
          </a:p>
          <a:p>
            <a:r>
              <a:rPr lang="en-US" dirty="0"/>
              <a:t>PS: Discussion forum are </a:t>
            </a:r>
            <a:r>
              <a:rPr lang="en-US" dirty="0" smtClean="0"/>
              <a:t>at </a:t>
            </a:r>
            <a:r>
              <a:rPr lang="en-US" dirty="0" smtClean="0">
                <a:hlinkClick r:id="rId3"/>
              </a:rPr>
              <a:t>Discord</a:t>
            </a:r>
            <a:r>
              <a:rPr lang="en-US" dirty="0" smtClean="0"/>
              <a:t> (primary) or </a:t>
            </a:r>
            <a:r>
              <a:rPr lang="en-US" dirty="0" smtClean="0">
                <a:hlinkClick r:id="rId4"/>
              </a:rPr>
              <a:t>Facebook Group</a:t>
            </a:r>
            <a:endParaRPr lang="en-US" dirty="0" smtClean="0"/>
          </a:p>
          <a:p>
            <a:pPr lvl="1"/>
            <a:r>
              <a:rPr lang="en-US" dirty="0" smtClean="0"/>
              <a:t>Join if you haven’t, you may miss interesting updates otherwise</a:t>
            </a:r>
          </a:p>
          <a:p>
            <a:pPr lvl="2"/>
            <a:r>
              <a:rPr lang="en-US" dirty="0" smtClean="0"/>
              <a:t>Primary mode now: Discord (</a:t>
            </a:r>
            <a:r>
              <a:rPr lang="en-US" dirty="0"/>
              <a:t>can be anonymous)</a:t>
            </a:r>
          </a:p>
          <a:p>
            <a:pPr lvl="2"/>
            <a:r>
              <a:rPr lang="en-US" dirty="0" smtClean="0"/>
              <a:t>For FB: Create </a:t>
            </a:r>
            <a:r>
              <a:rPr lang="en-US" dirty="0"/>
              <a:t>a dummy FB account that contains nothing if you actually don’t like </a:t>
            </a:r>
            <a:r>
              <a:rPr lang="en-US" dirty="0" smtClean="0"/>
              <a:t>FB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Kattis</a:t>
            </a:r>
            <a:r>
              <a:rPr lang="en-US" dirty="0"/>
              <a:t> Online Judge (OJ), NUS version :O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https://nus.kattis.com</a:t>
            </a:r>
            <a:r>
              <a:rPr lang="en-US" sz="3200" dirty="0"/>
              <a:t>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74680" cy="5032375"/>
          </a:xfrm>
        </p:spPr>
        <p:txBody>
          <a:bodyPr>
            <a:normAutofit/>
          </a:bodyPr>
          <a:lstStyle/>
          <a:p>
            <a:r>
              <a:rPr lang="en-US" dirty="0"/>
              <a:t>Online judges for (much) more programming exercises</a:t>
            </a:r>
          </a:p>
          <a:p>
            <a:r>
              <a:rPr lang="en-US" dirty="0"/>
              <a:t>Steven will mention relevant, CS2040C level problems from these OJs</a:t>
            </a:r>
          </a:p>
          <a:p>
            <a:pPr lvl="1"/>
            <a:r>
              <a:rPr lang="en-US" dirty="0"/>
              <a:t>Our </a:t>
            </a:r>
            <a:r>
              <a:rPr lang="en-US" dirty="0" err="1"/>
              <a:t>PSes</a:t>
            </a:r>
            <a:r>
              <a:rPr lang="en-US" dirty="0"/>
              <a:t> </a:t>
            </a:r>
            <a:r>
              <a:rPr lang="en-US" dirty="0" smtClean="0"/>
              <a:t>and PE will </a:t>
            </a:r>
            <a:r>
              <a:rPr lang="en-US" dirty="0"/>
              <a:t>use </a:t>
            </a:r>
            <a:r>
              <a:rPr lang="en-US" dirty="0" err="1"/>
              <a:t>nus.kattis</a:t>
            </a:r>
            <a:r>
              <a:rPr lang="en-US" dirty="0"/>
              <a:t> too</a:t>
            </a:r>
          </a:p>
          <a:p>
            <a:r>
              <a:rPr lang="en-US" dirty="0"/>
              <a:t>Let’s do a live demo of solving a few simple problems with C++</a:t>
            </a:r>
          </a:p>
          <a:p>
            <a:r>
              <a:rPr lang="en-US" dirty="0" smtClean="0"/>
              <a:t>CS1010 review: </a:t>
            </a:r>
            <a:r>
              <a:rPr lang="en-US" dirty="0" smtClean="0">
                <a:hlinkClick r:id="rId4"/>
              </a:rPr>
              <a:t>compass</a:t>
            </a:r>
            <a:endParaRPr lang="en-US" dirty="0"/>
          </a:p>
          <a:p>
            <a:pPr lvl="1"/>
            <a:r>
              <a:rPr lang="en-US" dirty="0" smtClean="0"/>
              <a:t>CP4 – Book 1, Chapter 1 “preview”</a:t>
            </a:r>
          </a:p>
          <a:p>
            <a:pPr lvl="1"/>
            <a:r>
              <a:rPr lang="en-US" dirty="0" smtClean="0"/>
              <a:t>Live SPEED coding</a:t>
            </a:r>
            <a:r>
              <a:rPr lang="en-US" dirty="0"/>
              <a:t>, wish me luck</a:t>
            </a:r>
            <a:r>
              <a:rPr lang="en-US" dirty="0" smtClean="0"/>
              <a:t>!!, then I will re-explain</a:t>
            </a:r>
          </a:p>
          <a:p>
            <a:r>
              <a:rPr lang="en-US" dirty="0" smtClean="0"/>
              <a:t>Another CS1010 review (now involving String): </a:t>
            </a:r>
            <a:r>
              <a:rPr lang="en-US" dirty="0" err="1" smtClean="0">
                <a:hlinkClick r:id="rId5"/>
              </a:rPr>
              <a:t>wertyu</a:t>
            </a:r>
            <a:endParaRPr lang="en-US" dirty="0" smtClean="0"/>
          </a:p>
          <a:p>
            <a:pPr lvl="1"/>
            <a:r>
              <a:rPr lang="en-US" dirty="0" smtClean="0"/>
              <a:t>CP4 – Book 1, page 31-32</a:t>
            </a:r>
            <a:endParaRPr lang="en-US" sz="2800" dirty="0" smtClean="0"/>
          </a:p>
          <a:p>
            <a:r>
              <a:rPr lang="en-US" dirty="0" smtClean="0"/>
              <a:t>Then, a quick review of Week 00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nearing the end for today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74680" cy="5032375"/>
          </a:xfrm>
        </p:spPr>
        <p:txBody>
          <a:bodyPr>
            <a:normAutofit/>
          </a:bodyPr>
          <a:lstStyle/>
          <a:p>
            <a:r>
              <a:rPr lang="en-SG" dirty="0" smtClean="0"/>
              <a:t>Let’s take a class we-fie for the first fully online + flipped class of Steven’s CS2040C</a:t>
            </a:r>
          </a:p>
          <a:p>
            <a:pPr lvl="1"/>
            <a:r>
              <a:rPr lang="en-SG" dirty="0" smtClean="0"/>
              <a:t>Hopefully things get better in the future</a:t>
            </a:r>
          </a:p>
          <a:p>
            <a:r>
              <a:rPr lang="en-SG" dirty="0" smtClean="0"/>
              <a:t>By turning on your camera (and being randomly chosen in the gallery view), you consent for the we-fie photo to be shared </a:t>
            </a:r>
            <a:r>
              <a:rPr lang="en-SG" dirty="0" smtClean="0"/>
              <a:t>publicly (actually only in CS2040C FB group cover picture)</a:t>
            </a:r>
            <a:endParaRPr lang="en-SG" dirty="0" smtClean="0"/>
          </a:p>
          <a:p>
            <a:pPr lvl="1"/>
            <a:r>
              <a:rPr lang="en-SG" dirty="0" smtClean="0"/>
              <a:t>(I just need about 30-40 to do so)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4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Wed, 12 August </a:t>
            </a:r>
            <a:r>
              <a:rPr lang="en-US" smtClean="0"/>
              <a:t>2020 e-Lecture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admin slides and all relevant C++/</a:t>
            </a:r>
            <a:r>
              <a:rPr lang="en-US" dirty="0" smtClean="0"/>
              <a:t>Java/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demo code will be uploaded to (real) </a:t>
            </a:r>
            <a:r>
              <a:rPr lang="en-US" dirty="0" err="1"/>
              <a:t>LumiNUS</a:t>
            </a:r>
            <a:r>
              <a:rPr lang="en-US" dirty="0"/>
              <a:t> “Files” after Lecture 01b</a:t>
            </a:r>
          </a:p>
          <a:p>
            <a:r>
              <a:rPr lang="en-US" dirty="0"/>
              <a:t>PS: </a:t>
            </a:r>
            <a:r>
              <a:rPr lang="en-US" dirty="0" smtClean="0"/>
              <a:t>CP4 Book 1 sales </a:t>
            </a:r>
            <a:r>
              <a:rPr lang="en-US" dirty="0"/>
              <a:t>customized for </a:t>
            </a:r>
            <a:r>
              <a:rPr lang="en-US" dirty="0" smtClean="0"/>
              <a:t>CS2040/C/S of S1 </a:t>
            </a:r>
            <a:r>
              <a:rPr lang="en-US" dirty="0"/>
              <a:t>AY </a:t>
            </a:r>
            <a:r>
              <a:rPr lang="en-US" dirty="0" smtClean="0"/>
              <a:t>20/21</a:t>
            </a:r>
            <a:endParaRPr lang="en-US" dirty="0"/>
          </a:p>
          <a:p>
            <a:pPr lvl="1"/>
            <a:r>
              <a:rPr lang="en-US" dirty="0"/>
              <a:t>Pre-order </a:t>
            </a:r>
            <a:r>
              <a:rPr lang="en-US" dirty="0" smtClean="0"/>
              <a:t>CP4 Book 1 at 20 SGD/copy (first 100 Zone C students ONLY)</a:t>
            </a:r>
          </a:p>
          <a:p>
            <a:pPr lvl="2"/>
            <a:r>
              <a:rPr lang="en-US" dirty="0">
                <a:hlinkClick r:id="rId3"/>
              </a:rPr>
              <a:t>https://docs.google.com/forms/d/e/1FAIpQLSdcoNGICukhpxHOyR0TyKIz361RP2_8h0W7gwl0jYgpFnU0Sw/viewform</a:t>
            </a:r>
            <a:endParaRPr lang="en-US" dirty="0" smtClean="0"/>
          </a:p>
          <a:p>
            <a:pPr lvl="1"/>
            <a:r>
              <a:rPr lang="en-US" dirty="0" smtClean="0"/>
              <a:t>Collection this Thu/Fri/Mon 13/14/17 Aug 2020</a:t>
            </a:r>
          </a:p>
          <a:p>
            <a:pPr lvl="2"/>
            <a:r>
              <a:rPr lang="en-US" dirty="0" smtClean="0"/>
              <a:t>First wave is expected to be out of stock soon</a:t>
            </a:r>
          </a:p>
          <a:p>
            <a:pPr lvl="1"/>
            <a:r>
              <a:rPr lang="en-US" dirty="0" smtClean="0"/>
              <a:t>It will be 27.99 SGD (before GST) at Popular bookstores starting soon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>
                <a:hlinkClick r:id="rId4"/>
              </a:rPr>
              <a:t>19.99 USD (excluding expensive shipping cost) if bought from lulu.com</a:t>
            </a:r>
            <a:endParaRPr lang="en-US" dirty="0"/>
          </a:p>
          <a:p>
            <a:pPr lvl="1"/>
            <a:r>
              <a:rPr lang="en-US" dirty="0" smtClean="0"/>
              <a:t>The older editions: CP3/variants (from seniors/friends) are still useful though</a:t>
            </a:r>
          </a:p>
          <a:p>
            <a:pPr lvl="1"/>
            <a:r>
              <a:rPr lang="en-US" dirty="0" smtClean="0"/>
              <a:t>You can also buy Book 2 if you know what this book is all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00 Tasks for S1 AY20/21 – in one slide</a:t>
            </a:r>
            <a:br>
              <a:rPr lang="en-US" dirty="0" smtClean="0"/>
            </a:br>
            <a:r>
              <a:rPr lang="en-US" sz="2400" dirty="0" smtClean="0"/>
              <a:t>CP4 – Book 1, page 23-30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74680" cy="5032375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/</a:t>
            </a:r>
            <a:r>
              <a:rPr lang="en-SG" dirty="0" err="1"/>
              <a:t>thelastproblem</a:t>
            </a:r>
            <a:r>
              <a:rPr lang="en-SG" dirty="0"/>
              <a:t> is about "I/O + Sequences Only", and hint: "S can have space(s</a:t>
            </a:r>
            <a:r>
              <a:rPr lang="en-SG" dirty="0" smtClean="0"/>
              <a:t>)“</a:t>
            </a:r>
          </a:p>
          <a:p>
            <a:pPr lvl="1"/>
            <a:r>
              <a:rPr lang="en-SG" dirty="0" smtClean="0"/>
              <a:t>Just </a:t>
            </a:r>
            <a:r>
              <a:rPr lang="en-SG" dirty="0"/>
              <a:t>a basic </a:t>
            </a:r>
            <a:r>
              <a:rPr lang="en-SG" dirty="0" err="1"/>
              <a:t>cin</a:t>
            </a:r>
            <a:r>
              <a:rPr lang="en-SG" dirty="0"/>
              <a:t>/</a:t>
            </a:r>
            <a:r>
              <a:rPr lang="en-SG" dirty="0" err="1"/>
              <a:t>cout</a:t>
            </a:r>
            <a:r>
              <a:rPr lang="en-SG" dirty="0"/>
              <a:t> (or </a:t>
            </a:r>
            <a:r>
              <a:rPr lang="en-SG" dirty="0" err="1"/>
              <a:t>scanf</a:t>
            </a:r>
            <a:r>
              <a:rPr lang="en-SG" dirty="0"/>
              <a:t>/</a:t>
            </a:r>
            <a:r>
              <a:rPr lang="en-SG" dirty="0" err="1"/>
              <a:t>printf</a:t>
            </a:r>
            <a:r>
              <a:rPr lang="en-SG" dirty="0"/>
              <a:t> - you can use C style I/O in C++, just be consistent)</a:t>
            </a:r>
          </a:p>
          <a:p>
            <a:r>
              <a:rPr lang="en-SG" dirty="0"/>
              <a:t>/</a:t>
            </a:r>
            <a:r>
              <a:rPr lang="en-SG" dirty="0" err="1"/>
              <a:t>qaly</a:t>
            </a:r>
            <a:r>
              <a:rPr lang="en-SG" dirty="0"/>
              <a:t> is about "Repetition Only", "trivial loop", review of for/while/do-while loop</a:t>
            </a:r>
          </a:p>
          <a:p>
            <a:r>
              <a:rPr lang="en-SG" dirty="0"/>
              <a:t>/</a:t>
            </a:r>
            <a:r>
              <a:rPr lang="en-SG" dirty="0" err="1"/>
              <a:t>onechicken</a:t>
            </a:r>
            <a:r>
              <a:rPr lang="en-SG" dirty="0"/>
              <a:t>, "Selection Only", "if-else </a:t>
            </a:r>
            <a:r>
              <a:rPr lang="en-SG" dirty="0" err="1"/>
              <a:t>if-else</a:t>
            </a:r>
            <a:r>
              <a:rPr lang="en-SG" dirty="0"/>
              <a:t>; 4 cases (piece vs pieces)"</a:t>
            </a:r>
          </a:p>
          <a:p>
            <a:r>
              <a:rPr lang="en-SG" dirty="0"/>
              <a:t>/</a:t>
            </a:r>
            <a:r>
              <a:rPr lang="en-SG" dirty="0" err="1"/>
              <a:t>nastyhacks</a:t>
            </a:r>
            <a:r>
              <a:rPr lang="en-SG" dirty="0"/>
              <a:t>, "Multiple Test Cases + Selection", "3 cases"</a:t>
            </a:r>
          </a:p>
          <a:p>
            <a:r>
              <a:rPr lang="en-SG" dirty="0"/>
              <a:t>/</a:t>
            </a:r>
            <a:r>
              <a:rPr lang="en-SG" dirty="0" err="1"/>
              <a:t>thanos</a:t>
            </a:r>
            <a:r>
              <a:rPr lang="en-SG" dirty="0"/>
              <a:t>, "Control Flow", "simple simulation; R is at least </a:t>
            </a:r>
            <a:r>
              <a:rPr lang="en-SG" dirty="0" smtClean="0"/>
              <a:t>2“</a:t>
            </a:r>
          </a:p>
          <a:p>
            <a:pPr lvl="1"/>
            <a:r>
              <a:rPr lang="en-SG" dirty="0" smtClean="0"/>
              <a:t>Got </a:t>
            </a:r>
            <a:r>
              <a:rPr lang="en-SG" dirty="0"/>
              <a:t>a trap involving something </a:t>
            </a:r>
            <a:r>
              <a:rPr lang="en-SG" u="sng" dirty="0"/>
              <a:t>LONG</a:t>
            </a:r>
          </a:p>
          <a:p>
            <a:r>
              <a:rPr lang="en-SG" dirty="0"/>
              <a:t>/</a:t>
            </a:r>
            <a:r>
              <a:rPr lang="en-SG" dirty="0" err="1"/>
              <a:t>abc</a:t>
            </a:r>
            <a:r>
              <a:rPr lang="en-SG" dirty="0"/>
              <a:t>, "Function", "sort 3 numbers into ABC; then print output as </a:t>
            </a:r>
            <a:r>
              <a:rPr lang="en-SG" dirty="0" smtClean="0"/>
              <a:t>needed“</a:t>
            </a:r>
          </a:p>
          <a:p>
            <a:pPr lvl="1"/>
            <a:r>
              <a:rPr lang="en-SG" dirty="0" smtClean="0"/>
              <a:t>It </a:t>
            </a:r>
            <a:r>
              <a:rPr lang="en-SG" dirty="0"/>
              <a:t>is easier if you use (user-defined) function as similar thing is repeated 3x here</a:t>
            </a:r>
          </a:p>
          <a:p>
            <a:r>
              <a:rPr lang="en-SG" dirty="0"/>
              <a:t>/</a:t>
            </a:r>
            <a:r>
              <a:rPr lang="en-SG" dirty="0" err="1"/>
              <a:t>hothike</a:t>
            </a:r>
            <a:r>
              <a:rPr lang="en-SG" dirty="0"/>
              <a:t>, "1D Array Manipulation, Easier", "one pass; using array helps a bit"</a:t>
            </a:r>
          </a:p>
          <a:p>
            <a:r>
              <a:rPr lang="en-SG" dirty="0"/>
              <a:t>/</a:t>
            </a:r>
            <a:r>
              <a:rPr lang="en-SG" dirty="0" err="1"/>
              <a:t>ptice</a:t>
            </a:r>
            <a:r>
              <a:rPr lang="en-SG" dirty="0"/>
              <a:t>, "Easy", "just a simple simulation"</a:t>
            </a:r>
          </a:p>
          <a:p>
            <a:r>
              <a:rPr lang="en-SG" dirty="0"/>
              <a:t>/</a:t>
            </a:r>
            <a:r>
              <a:rPr lang="en-SG" dirty="0" err="1"/>
              <a:t>missingnumbers</a:t>
            </a:r>
            <a:r>
              <a:rPr lang="en-SG" dirty="0"/>
              <a:t>, "Still Easy", "two linear loops; use a small array of Booleans"</a:t>
            </a:r>
          </a:p>
          <a:p>
            <a:r>
              <a:rPr lang="en-SG" dirty="0"/>
              <a:t>/</a:t>
            </a:r>
            <a:r>
              <a:rPr lang="en-SG" dirty="0" err="1"/>
              <a:t>climbingworm</a:t>
            </a:r>
            <a:r>
              <a:rPr lang="en-SG" dirty="0"/>
              <a:t>, "Medium", the best problem in this warm-up set </a:t>
            </a:r>
            <a:r>
              <a:rPr lang="en-SG" dirty="0" smtClean="0"/>
              <a:t>--- </a:t>
            </a:r>
          </a:p>
          <a:p>
            <a:pPr lvl="1"/>
            <a:r>
              <a:rPr lang="en-SG" dirty="0" smtClean="0"/>
              <a:t>Nowadays </a:t>
            </a:r>
            <a:r>
              <a:rPr lang="en-SG" dirty="0"/>
              <a:t>lecturer can't access students' past grade (of relevant module) anymore due to PDPA</a:t>
            </a:r>
            <a:r>
              <a:rPr lang="en-SG" dirty="0" smtClean="0"/>
              <a:t>,</a:t>
            </a:r>
            <a:br>
              <a:rPr lang="en-SG" dirty="0" smtClean="0"/>
            </a:br>
            <a:r>
              <a:rPr lang="en-SG" dirty="0" smtClean="0"/>
              <a:t>so </a:t>
            </a:r>
            <a:r>
              <a:rPr lang="en-SG" dirty="0"/>
              <a:t>this is an early indicator whether your CS1010/variant grade is good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Demos, continued</a:t>
            </a:r>
            <a:br>
              <a:rPr lang="en-US" dirty="0"/>
            </a:br>
            <a:r>
              <a:rPr lang="en-US" sz="1400" dirty="0"/>
              <a:t>The actual </a:t>
            </a:r>
            <a:r>
              <a:rPr lang="en-US" sz="1400" dirty="0" err="1" smtClean="0"/>
              <a:t>Py</a:t>
            </a:r>
            <a:r>
              <a:rPr lang="en-US" sz="1400" dirty="0" smtClean="0"/>
              <a:t>/Java/C</a:t>
            </a:r>
            <a:r>
              <a:rPr lang="en-US" sz="1400" dirty="0"/>
              <a:t>++ lesson topics are written as comments in </a:t>
            </a:r>
            <a:r>
              <a:rPr lang="en-US" sz="1400" dirty="0" err="1" smtClean="0"/>
              <a:t>Py</a:t>
            </a:r>
            <a:r>
              <a:rPr lang="en-US" sz="1400" dirty="0" smtClean="0"/>
              <a:t>/Java/C</a:t>
            </a:r>
            <a:r>
              <a:rPr lang="en-US" sz="1400" dirty="0"/>
              <a:t>++ code; All source code will be zipped together and sent to you later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we discuss a bit of Object Oriented Programming in C++</a:t>
            </a:r>
          </a:p>
          <a:p>
            <a:r>
              <a:rPr lang="en-US" dirty="0"/>
              <a:t>For exposure </a:t>
            </a:r>
            <a:r>
              <a:rPr lang="en-US" dirty="0" smtClean="0"/>
              <a:t>only, will be revisited in future lectures/tutorials/labs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freefood</a:t>
            </a:r>
            <a:r>
              <a:rPr lang="en-US" dirty="0" smtClean="0"/>
              <a:t> </a:t>
            </a:r>
            <a:r>
              <a:rPr lang="en-US" dirty="0"/>
              <a:t>(chosen to illustrate C++ ‘class’, a bit overkill)</a:t>
            </a:r>
          </a:p>
          <a:p>
            <a:pPr lvl="1"/>
            <a:r>
              <a:rPr lang="en-US" dirty="0"/>
              <a:t>Similar problem from last AYs: </a:t>
            </a:r>
            <a:r>
              <a:rPr lang="en-US" dirty="0" err="1">
                <a:hlinkClick r:id="rId4"/>
              </a:rPr>
              <a:t>bookingaroom</a:t>
            </a:r>
            <a:r>
              <a:rPr lang="en-US" dirty="0"/>
              <a:t>, </a:t>
            </a:r>
            <a:r>
              <a:rPr lang="en-US" dirty="0" err="1" smtClean="0">
                <a:hlinkClick r:id="rId5"/>
              </a:rPr>
              <a:t>princesspeach</a:t>
            </a:r>
            <a:r>
              <a:rPr lang="en-US" dirty="0" smtClean="0"/>
              <a:t>, </a:t>
            </a:r>
            <a:r>
              <a:rPr lang="en-US" dirty="0" err="1">
                <a:hlinkClick r:id="rId6"/>
              </a:rPr>
              <a:t>quickbrownfox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First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About me</a:t>
            </a:r>
          </a:p>
          <a:p>
            <a:pPr lvl="1"/>
            <a:r>
              <a:rPr lang="en-US" dirty="0"/>
              <a:t>About </a:t>
            </a:r>
            <a:r>
              <a:rPr lang="en-US" dirty="0" smtClean="0"/>
              <a:t>(</a:t>
            </a:r>
            <a:r>
              <a:rPr lang="en-US" dirty="0" smtClean="0"/>
              <a:t>119++* </a:t>
            </a:r>
            <a:r>
              <a:rPr lang="en-US" dirty="0"/>
              <a:t>of) you</a:t>
            </a:r>
          </a:p>
          <a:p>
            <a:r>
              <a:rPr lang="en-US" dirty="0"/>
              <a:t>Course (</a:t>
            </a:r>
            <a:r>
              <a:rPr lang="en-US" dirty="0" smtClean="0"/>
              <a:t>online :O) </a:t>
            </a:r>
            <a:r>
              <a:rPr lang="en-US" dirty="0"/>
              <a:t>tool</a:t>
            </a:r>
            <a:r>
              <a:rPr lang="en-US" b="1" u="sng" dirty="0"/>
              <a:t>s</a:t>
            </a:r>
            <a:r>
              <a:rPr lang="en-US" dirty="0"/>
              <a:t> + live demo</a:t>
            </a:r>
            <a:r>
              <a:rPr lang="en-US" b="1" u="sng" dirty="0"/>
              <a:t>s</a:t>
            </a:r>
          </a:p>
          <a:p>
            <a:pPr lvl="1"/>
            <a:r>
              <a:rPr lang="en-US" dirty="0" err="1"/>
              <a:t>VisuAlgo</a:t>
            </a:r>
            <a:r>
              <a:rPr lang="en-US" dirty="0"/>
              <a:t> (type </a:t>
            </a:r>
            <a:r>
              <a:rPr lang="en-US" dirty="0">
                <a:hlinkClick r:id="rId3"/>
              </a:rPr>
              <a:t>https://visualgo.net</a:t>
            </a:r>
            <a:r>
              <a:rPr lang="en-US" dirty="0"/>
              <a:t> or… </a:t>
            </a:r>
            <a:r>
              <a:rPr lang="en-US" b="1" dirty="0"/>
              <a:t>Google search </a:t>
            </a:r>
            <a:r>
              <a:rPr lang="en-US" dirty="0"/>
              <a:t>“</a:t>
            </a:r>
            <a:r>
              <a:rPr lang="en-US" dirty="0" err="1"/>
              <a:t>algo</a:t>
            </a:r>
            <a:r>
              <a:rPr lang="en-US" dirty="0"/>
              <a:t> visualization”</a:t>
            </a:r>
            <a:r>
              <a:rPr lang="en-US" b="1" dirty="0"/>
              <a:t> </a:t>
            </a:r>
            <a:r>
              <a:rPr lang="en-US" dirty="0"/>
              <a:t>:O)</a:t>
            </a:r>
          </a:p>
          <a:p>
            <a:pPr lvl="1"/>
            <a:r>
              <a:rPr lang="en-US" dirty="0"/>
              <a:t>Steven’s </a:t>
            </a:r>
            <a:r>
              <a:rPr lang="en-US" dirty="0">
                <a:hlinkClick r:id="rId4"/>
              </a:rPr>
              <a:t>private “</a:t>
            </a:r>
            <a:r>
              <a:rPr lang="en-US" dirty="0" err="1">
                <a:hlinkClick r:id="rId4"/>
              </a:rPr>
              <a:t>LumiNUS</a:t>
            </a:r>
            <a:r>
              <a:rPr lang="en-US" dirty="0">
                <a:hlinkClick r:id="rId4"/>
              </a:rPr>
              <a:t>”</a:t>
            </a:r>
            <a:r>
              <a:rPr lang="en-US" dirty="0"/>
              <a:t> (doubles as course admin talk, </a:t>
            </a:r>
            <a:r>
              <a:rPr lang="en-US" dirty="0" smtClean="0"/>
              <a:t>intro of 5+1 TAs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https://nus.kattis.com</a:t>
            </a:r>
            <a:r>
              <a:rPr lang="en-US" dirty="0"/>
              <a:t>) online judge (extras at </a:t>
            </a:r>
            <a:r>
              <a:rPr lang="en-US" dirty="0">
                <a:hlinkClick r:id="rId6"/>
              </a:rPr>
              <a:t>https://open.kattis.com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(with C++ introduction, </a:t>
            </a:r>
            <a:r>
              <a:rPr lang="en-US" dirty="0" smtClean="0"/>
              <a:t>review some </a:t>
            </a:r>
            <a:r>
              <a:rPr lang="en-US" dirty="0"/>
              <a:t>problems from Week </a:t>
            </a:r>
            <a:r>
              <a:rPr lang="en-US" dirty="0" smtClean="0"/>
              <a:t>00 set + more)</a:t>
            </a:r>
            <a:endParaRPr lang="en-US" dirty="0"/>
          </a:p>
          <a:p>
            <a:pPr lvl="1"/>
            <a:r>
              <a:rPr lang="en-US" dirty="0"/>
              <a:t>Setting </a:t>
            </a:r>
            <a:r>
              <a:rPr lang="en-US" dirty="0" smtClean="0"/>
              <a:t>Expectations for this 100% e-Learning + Flipped Course</a:t>
            </a:r>
            <a:endParaRPr lang="en-US" dirty="0"/>
          </a:p>
          <a:p>
            <a:r>
              <a:rPr lang="en-US" dirty="0" smtClean="0"/>
              <a:t>CP4 pre-order </a:t>
            </a:r>
            <a:r>
              <a:rPr lang="en-US" dirty="0"/>
              <a:t>(</a:t>
            </a:r>
            <a:r>
              <a:rPr lang="en-US" dirty="0" smtClean="0"/>
              <a:t>optional --- collection on Thu 13/Fri 14/Mon 17 Aug)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99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Expectations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dirty="0" err="1">
                <a:hlinkClick r:id="rId2"/>
              </a:rPr>
              <a:t>canNOT</a:t>
            </a:r>
            <a:r>
              <a:rPr lang="en-US" dirty="0">
                <a:hlinkClick r:id="rId2"/>
              </a:rPr>
              <a:t> S/U</a:t>
            </a:r>
            <a:r>
              <a:rPr lang="en-US" dirty="0"/>
              <a:t> this level 2 module (it has pre-requisites :O)</a:t>
            </a:r>
          </a:p>
          <a:p>
            <a:pPr lvl="1"/>
            <a:r>
              <a:rPr lang="en-US" dirty="0"/>
              <a:t>Aim for the best possible grade that you can get</a:t>
            </a:r>
          </a:p>
          <a:p>
            <a:pPr lvl="1"/>
            <a:r>
              <a:rPr lang="en-US" i="1" dirty="0"/>
              <a:t>CS1231 is NOT set as pre-</a:t>
            </a:r>
            <a:r>
              <a:rPr lang="en-US" i="1" dirty="0" err="1"/>
              <a:t>req</a:t>
            </a:r>
            <a:r>
              <a:rPr lang="en-US" i="1" dirty="0"/>
              <a:t>; relevant material will be pre-discussed</a:t>
            </a:r>
          </a:p>
          <a:p>
            <a:r>
              <a:rPr lang="en-US" dirty="0"/>
              <a:t>With </a:t>
            </a:r>
            <a:r>
              <a:rPr lang="en-US" dirty="0" smtClean="0"/>
              <a:t>119* students, </a:t>
            </a:r>
            <a:r>
              <a:rPr lang="en-US" dirty="0"/>
              <a:t>NUS standard Bell Curve system is used</a:t>
            </a:r>
          </a:p>
          <a:p>
            <a:pPr lvl="1"/>
            <a:r>
              <a:rPr lang="en-US" dirty="0"/>
              <a:t>Read this public </a:t>
            </a:r>
            <a:r>
              <a:rPr lang="en-US" dirty="0" err="1"/>
              <a:t>writeup</a:t>
            </a:r>
            <a:r>
              <a:rPr lang="en-US" dirty="0"/>
              <a:t> of the </a:t>
            </a:r>
            <a:r>
              <a:rPr lang="en-US" dirty="0">
                <a:hlinkClick r:id="rId3"/>
              </a:rPr>
              <a:t>2012 version</a:t>
            </a:r>
            <a:r>
              <a:rPr lang="en-US" dirty="0"/>
              <a:t> of NUS Bell Curve system written by the previous NUS provost, now current NUS president</a:t>
            </a:r>
          </a:p>
          <a:p>
            <a:r>
              <a:rPr lang="en-US" dirty="0"/>
              <a:t>Work hard to self learn as many programming language components</a:t>
            </a:r>
          </a:p>
          <a:p>
            <a:pPr lvl="1"/>
            <a:r>
              <a:rPr lang="en-US" dirty="0"/>
              <a:t>As I said, we will help along the way, throughout this module</a:t>
            </a:r>
          </a:p>
          <a:p>
            <a:pPr lvl="1"/>
            <a:r>
              <a:rPr lang="en-US" dirty="0" smtClean="0"/>
              <a:t>CS2040/C/S </a:t>
            </a:r>
            <a:r>
              <a:rPr lang="en-US" dirty="0"/>
              <a:t>will NOT use very deep Java/C++ concepts</a:t>
            </a:r>
          </a:p>
          <a:p>
            <a:pPr lvl="2"/>
            <a:r>
              <a:rPr lang="en-US" dirty="0"/>
              <a:t>For CS students, you will learn deeper Java stuffs in </a:t>
            </a:r>
            <a:r>
              <a:rPr lang="en-US" dirty="0" smtClean="0"/>
              <a:t>CS2030/S</a:t>
            </a:r>
            <a:endParaRPr lang="en-US" dirty="0"/>
          </a:p>
          <a:p>
            <a:pPr lvl="1"/>
            <a:r>
              <a:rPr lang="en-US" dirty="0" smtClean="0"/>
              <a:t>CS2040/C/S </a:t>
            </a:r>
            <a:r>
              <a:rPr lang="en-US" dirty="0"/>
              <a:t>assignments will be short (&lt; 50 SLOC), unlike CS2030/CS2103++</a:t>
            </a:r>
          </a:p>
        </p:txBody>
      </p:sp>
    </p:spTree>
    <p:extLst>
      <p:ext uri="{BB962C8B-B14F-4D97-AF65-F5344CB8AC3E}">
        <p14:creationId xmlns:p14="http://schemas.microsoft.com/office/powerpoint/2010/main" val="33357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with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r>
              <a:rPr lang="en-US" dirty="0"/>
              <a:t>This learning technique is likely very new for many of you</a:t>
            </a:r>
          </a:p>
          <a:p>
            <a:pPr lvl="1"/>
            <a:r>
              <a:rPr lang="en-US" dirty="0"/>
              <a:t>It takes lots of self-discipline to make it work</a:t>
            </a:r>
          </a:p>
          <a:p>
            <a:r>
              <a:rPr lang="en-US" dirty="0"/>
              <a:t>Pre-read the e-Lecture slides @ </a:t>
            </a:r>
            <a:r>
              <a:rPr lang="en-US" dirty="0" err="1"/>
              <a:t>VisuAlgo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coming to live lecture</a:t>
            </a:r>
          </a:p>
          <a:p>
            <a:pPr lvl="1"/>
            <a:r>
              <a:rPr lang="en-US" dirty="0"/>
              <a:t>You will be </a:t>
            </a:r>
            <a:r>
              <a:rPr lang="en-US" b="1" i="1" dirty="0"/>
              <a:t>very</a:t>
            </a:r>
            <a:r>
              <a:rPr lang="en-US" dirty="0"/>
              <a:t> lost otherwise…, I will be very strict on this :O</a:t>
            </a:r>
          </a:p>
          <a:p>
            <a:pPr lvl="1"/>
            <a:r>
              <a:rPr lang="en-US" dirty="0" smtClean="0"/>
              <a:t>I will record all Zoom sessions and upload the recording at </a:t>
            </a:r>
            <a:r>
              <a:rPr lang="en-US" dirty="0" err="1" smtClean="0"/>
              <a:t>LumiNUS</a:t>
            </a:r>
            <a:r>
              <a:rPr lang="en-US" dirty="0" smtClean="0"/>
              <a:t> multimedia (TBC) soon – I will try by tomorrow, the recording from yesterday looks good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 smtClean="0"/>
              <a:t>Ask </a:t>
            </a:r>
            <a:r>
              <a:rPr lang="en-US" dirty="0"/>
              <a:t>lecturer or TAs for help, especially during early </a:t>
            </a:r>
            <a:r>
              <a:rPr lang="en-US" dirty="0" smtClean="0"/>
              <a:t>days</a:t>
            </a:r>
          </a:p>
          <a:p>
            <a:pPr lvl="1"/>
            <a:r>
              <a:rPr lang="en-US" dirty="0" smtClean="0"/>
              <a:t>At Discord, you can mention </a:t>
            </a:r>
            <a:r>
              <a:rPr lang="en-US" b="1" dirty="0" smtClean="0"/>
              <a:t>@staff</a:t>
            </a:r>
            <a:r>
              <a:rPr lang="en-US" dirty="0" smtClean="0"/>
              <a:t> to alert any of the staffs</a:t>
            </a:r>
            <a:endParaRPr lang="en-US" dirty="0"/>
          </a:p>
          <a:p>
            <a:r>
              <a:rPr lang="en-US" dirty="0"/>
              <a:t>Our consultation hours are shown in Steven’s private </a:t>
            </a:r>
            <a:r>
              <a:rPr lang="en-US" dirty="0" err="1" smtClean="0"/>
              <a:t>LumiNUS</a:t>
            </a:r>
            <a:endParaRPr lang="en-US" dirty="0" smtClean="0"/>
          </a:p>
          <a:p>
            <a:pPr lvl="1"/>
            <a:r>
              <a:rPr lang="en-US" dirty="0" smtClean="0"/>
              <a:t>Only contact </a:t>
            </a:r>
            <a:r>
              <a:rPr lang="en-US" b="1" dirty="0" smtClean="0"/>
              <a:t>@the lecturer</a:t>
            </a:r>
            <a:r>
              <a:rPr lang="en-US" dirty="0" smtClean="0"/>
              <a:t> for last resort (or policy issues), there are general discussion forum (Discord/FB group) and TA consultation hours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ivle.nus.edu.sg/images/flip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15" y="78656"/>
            <a:ext cx="1570190" cy="5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50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 to the First Real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Skim through CS1020/E Analysis of Algorithms lecture note that will be zipped and sent to you after this together with some demo code so far (in C++ and perhaps also in Java/Python :O)</a:t>
            </a:r>
          </a:p>
          <a:p>
            <a:r>
              <a:rPr lang="en-US" dirty="0"/>
              <a:t>By next Wednesday, </a:t>
            </a:r>
            <a:r>
              <a:rPr lang="en-US" dirty="0" smtClean="0"/>
              <a:t>19 </a:t>
            </a:r>
            <a:r>
              <a:rPr lang="en-US" dirty="0"/>
              <a:t>Aug </a:t>
            </a:r>
            <a:r>
              <a:rPr lang="en-US" dirty="0" smtClean="0"/>
              <a:t>2020, </a:t>
            </a:r>
            <a:r>
              <a:rPr lang="en-US" dirty="0"/>
              <a:t>you must have read </a:t>
            </a:r>
            <a:r>
              <a:rPr lang="en-US" dirty="0">
                <a:hlinkClick r:id="rId3"/>
              </a:rPr>
              <a:t>https://visualgo.net/en/sorting?slide=1</a:t>
            </a:r>
            <a:r>
              <a:rPr lang="en-US" dirty="0"/>
              <a:t> until slide 8-3 </a:t>
            </a:r>
            <a:r>
              <a:rPr lang="en-US" i="1" dirty="0"/>
              <a:t>at least</a:t>
            </a:r>
          </a:p>
          <a:p>
            <a:pPr lvl="1"/>
            <a:r>
              <a:rPr lang="en-US" i="1" dirty="0"/>
              <a:t>Super duper lost otherwise…</a:t>
            </a:r>
          </a:p>
          <a:p>
            <a:r>
              <a:rPr lang="en-US" dirty="0"/>
              <a:t>See you again soon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Online :O</a:t>
            </a:r>
            <a:endParaRPr lang="en-US" dirty="0"/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1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Lecturer: </a:t>
            </a:r>
            <a:r>
              <a:rPr lang="en-US" dirty="0" err="1">
                <a:sym typeface="Calibri"/>
              </a:rPr>
              <a:t>Dr</a:t>
            </a:r>
            <a:r>
              <a:rPr lang="en-US" dirty="0">
                <a:sym typeface="Calibri"/>
              </a:rPr>
              <a:t> </a:t>
            </a:r>
            <a:r>
              <a:rPr lang="en-US" u="sng" dirty="0">
                <a:sym typeface="Calibri"/>
              </a:rPr>
              <a:t>STEVEN</a:t>
            </a:r>
            <a:r>
              <a:rPr lang="en-US" dirty="0">
                <a:sym typeface="Calibri"/>
              </a:rPr>
              <a:t> Halim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614610"/>
            <a:ext cx="10515600" cy="5032375"/>
          </a:xfrm>
        </p:spPr>
        <p:txBody>
          <a:bodyPr>
            <a:normAutofit/>
          </a:bodyPr>
          <a:lstStyle/>
          <a:p>
            <a:r>
              <a:rPr lang="en-SG" sz="2400" dirty="0" smtClean="0">
                <a:sym typeface="Calibri"/>
              </a:rPr>
              <a:t>Read IOI stuff (</a:t>
            </a:r>
            <a:r>
              <a:rPr lang="en-SG" sz="2400" dirty="0" smtClean="0">
                <a:sym typeface="Calibri"/>
                <a:hlinkClick r:id="rId3"/>
              </a:rPr>
              <a:t>this</a:t>
            </a:r>
            <a:r>
              <a:rPr lang="en-SG" sz="2400" dirty="0" smtClean="0">
                <a:sym typeface="Calibri"/>
              </a:rPr>
              <a:t>, </a:t>
            </a:r>
            <a:r>
              <a:rPr lang="en-SG" sz="2400" dirty="0" smtClean="0">
                <a:sym typeface="Calibri"/>
                <a:hlinkClick r:id="rId4"/>
              </a:rPr>
              <a:t>this</a:t>
            </a:r>
            <a:r>
              <a:rPr lang="en-SG" sz="2400" dirty="0" smtClean="0">
                <a:sym typeface="Calibri"/>
              </a:rPr>
              <a:t>, or </a:t>
            </a:r>
            <a:r>
              <a:rPr lang="en-SG" sz="2400" dirty="0" smtClean="0">
                <a:sym typeface="Calibri"/>
                <a:hlinkClick r:id="rId5"/>
              </a:rPr>
              <a:t>this</a:t>
            </a:r>
            <a:r>
              <a:rPr lang="en-SG" sz="2400" dirty="0" smtClean="0">
                <a:sym typeface="Calibri"/>
              </a:rPr>
              <a:t>) or ICPC stuff (</a:t>
            </a:r>
            <a:r>
              <a:rPr lang="en-SG" sz="2400" dirty="0" smtClean="0">
                <a:sym typeface="Calibri"/>
                <a:hlinkClick r:id="rId6"/>
              </a:rPr>
              <a:t>this</a:t>
            </a:r>
            <a:r>
              <a:rPr lang="en-SG" sz="2400" dirty="0" smtClean="0">
                <a:sym typeface="Calibri"/>
              </a:rPr>
              <a:t> or </a:t>
            </a:r>
            <a:r>
              <a:rPr lang="en-SG" sz="2400" dirty="0" smtClean="0">
                <a:sym typeface="Calibri"/>
                <a:hlinkClick r:id="rId7"/>
              </a:rPr>
              <a:t>this</a:t>
            </a:r>
            <a:r>
              <a:rPr lang="en-SG" sz="2400" dirty="0" smtClean="0">
                <a:sym typeface="Calibri"/>
              </a:rPr>
              <a:t>)</a:t>
            </a:r>
            <a:br>
              <a:rPr lang="en-SG" sz="2400" dirty="0" smtClean="0">
                <a:sym typeface="Calibri"/>
              </a:rPr>
            </a:br>
            <a:r>
              <a:rPr lang="en-SG" sz="2400" dirty="0" smtClean="0">
                <a:sym typeface="Calibri"/>
              </a:rPr>
              <a:t>or achievements (</a:t>
            </a:r>
            <a:r>
              <a:rPr lang="en-SG" sz="2400" dirty="0" smtClean="0">
                <a:sym typeface="Calibri"/>
                <a:hlinkClick r:id="rId8"/>
              </a:rPr>
              <a:t>this</a:t>
            </a:r>
            <a:r>
              <a:rPr lang="en-SG" sz="2400" dirty="0" smtClean="0">
                <a:sym typeface="Calibri"/>
              </a:rPr>
              <a:t>, </a:t>
            </a:r>
            <a:r>
              <a:rPr lang="en-SG" sz="2400" dirty="0" smtClean="0">
                <a:sym typeface="Calibri"/>
                <a:hlinkClick r:id="rId9"/>
              </a:rPr>
              <a:t>this</a:t>
            </a:r>
            <a:r>
              <a:rPr lang="en-SG" sz="2400" dirty="0" smtClean="0">
                <a:sym typeface="Calibri"/>
              </a:rPr>
              <a:t>, or </a:t>
            </a:r>
            <a:r>
              <a:rPr lang="en-SG" sz="2400" dirty="0" smtClean="0">
                <a:sym typeface="Calibri"/>
                <a:hlinkClick r:id="rId10"/>
              </a:rPr>
              <a:t>this</a:t>
            </a:r>
            <a:r>
              <a:rPr lang="en-SG" sz="2400" dirty="0" smtClean="0">
                <a:sym typeface="Calibri"/>
              </a:rPr>
              <a:t>)</a:t>
            </a:r>
            <a:endParaRPr lang="en-SG" sz="2400" dirty="0"/>
          </a:p>
          <a:p>
            <a:r>
              <a:rPr lang="en-SG" sz="2400" dirty="0">
                <a:sym typeface="Calibri"/>
              </a:rPr>
              <a:t>Office: COM2-03-37</a:t>
            </a:r>
            <a:endParaRPr lang="en-SG" sz="2400" dirty="0"/>
          </a:p>
          <a:p>
            <a:pPr lvl="1"/>
            <a:r>
              <a:rPr lang="en-SG" sz="2000" dirty="0">
                <a:sym typeface="Calibri"/>
              </a:rPr>
              <a:t>(usually in every Mon-Fri, </a:t>
            </a:r>
            <a:r>
              <a:rPr lang="en-SG" sz="2000" dirty="0" smtClean="0">
                <a:sym typeface="Calibri"/>
              </a:rPr>
              <a:t>10am-5pm; unless forced to do WFH</a:t>
            </a:r>
            <a:r>
              <a:rPr lang="en-SG" sz="2000" dirty="0">
                <a:sym typeface="Calibri"/>
              </a:rPr>
              <a:t>)</a:t>
            </a:r>
            <a:endParaRPr lang="en-SG" sz="2000" dirty="0"/>
          </a:p>
          <a:p>
            <a:r>
              <a:rPr lang="en-SG" sz="2400" dirty="0">
                <a:sym typeface="Calibri"/>
              </a:rPr>
              <a:t>Office Phone: 6516 7361</a:t>
            </a:r>
            <a:endParaRPr lang="en-SG" sz="2400" dirty="0"/>
          </a:p>
          <a:p>
            <a:pPr lvl="1"/>
            <a:r>
              <a:rPr lang="en-SG" sz="2000" dirty="0">
                <a:sym typeface="Calibri"/>
              </a:rPr>
              <a:t>(</a:t>
            </a:r>
            <a:r>
              <a:rPr lang="en-SG" sz="2000" strike="sngStrike" dirty="0">
                <a:sym typeface="Calibri"/>
              </a:rPr>
              <a:t>if nobody answers, I am not in </a:t>
            </a:r>
            <a:r>
              <a:rPr lang="en-SG" sz="2000" strike="sngStrike" dirty="0" smtClean="0">
                <a:sym typeface="Calibri"/>
              </a:rPr>
              <a:t>office</a:t>
            </a:r>
            <a:r>
              <a:rPr lang="en-SG" sz="2000" dirty="0" smtClean="0">
                <a:sym typeface="Calibri"/>
              </a:rPr>
              <a:t>; I redirect it to my phone)</a:t>
            </a:r>
            <a:endParaRPr lang="en-SG" sz="2000" dirty="0"/>
          </a:p>
          <a:p>
            <a:r>
              <a:rPr lang="en-SG" sz="2400" dirty="0">
                <a:sym typeface="Calibri"/>
              </a:rPr>
              <a:t>Email: </a:t>
            </a:r>
            <a:r>
              <a:rPr lang="en-SG" sz="2400" dirty="0" smtClean="0">
                <a:sym typeface="Calibri"/>
                <a:hlinkClick r:id="rId11"/>
              </a:rPr>
              <a:t>stevenhalim@gmail.com</a:t>
            </a:r>
            <a:r>
              <a:rPr lang="en-SG" sz="2400" dirty="0" smtClean="0">
                <a:sym typeface="Calibri"/>
              </a:rPr>
              <a:t> (‘the lecturer’ at Discord)</a:t>
            </a:r>
            <a:endParaRPr lang="en-SG" sz="2400" dirty="0">
              <a:sym typeface="Calibri"/>
            </a:endParaRPr>
          </a:p>
          <a:p>
            <a:pPr lvl="1"/>
            <a:r>
              <a:rPr lang="en-SG" sz="2000" dirty="0" smtClean="0">
                <a:sym typeface="Calibri"/>
              </a:rPr>
              <a:t>On Facebook, Instagram, Telegram (steven_halim_7)</a:t>
            </a:r>
            <a:endParaRPr lang="en-SG" sz="2000" dirty="0"/>
          </a:p>
          <a:p>
            <a:r>
              <a:rPr lang="en-SG" sz="2400" dirty="0">
                <a:sym typeface="Calibri"/>
              </a:rPr>
              <a:t>Has 1 wife (Grace) and</a:t>
            </a:r>
            <a:br>
              <a:rPr lang="en-SG" sz="2400" dirty="0">
                <a:sym typeface="Calibri"/>
              </a:rPr>
            </a:br>
            <a:r>
              <a:rPr lang="en-SG" sz="2400" dirty="0">
                <a:sym typeface="Calibri"/>
              </a:rPr>
              <a:t>3 ‘J’ kids (</a:t>
            </a:r>
            <a:r>
              <a:rPr lang="en-SG" sz="2400" b="1" u="sng" dirty="0">
                <a:solidFill>
                  <a:srgbClr val="FF0000"/>
                </a:solidFill>
                <a:sym typeface="Calibri"/>
              </a:rPr>
              <a:t>J</a:t>
            </a:r>
            <a:r>
              <a:rPr lang="en-SG" sz="2400" dirty="0">
                <a:sym typeface="Calibri"/>
              </a:rPr>
              <a:t>ane, </a:t>
            </a:r>
            <a:r>
              <a:rPr lang="en-SG" sz="2400" b="1" u="sng" dirty="0">
                <a:solidFill>
                  <a:srgbClr val="FF0000"/>
                </a:solidFill>
                <a:sym typeface="Calibri"/>
              </a:rPr>
              <a:t>J</a:t>
            </a:r>
            <a:r>
              <a:rPr lang="en-SG" sz="2400" dirty="0">
                <a:sym typeface="Calibri"/>
              </a:rPr>
              <a:t>oshua, </a:t>
            </a:r>
            <a:r>
              <a:rPr lang="en-SG" sz="2400" b="1" u="sng" dirty="0" err="1">
                <a:solidFill>
                  <a:srgbClr val="FF0000"/>
                </a:solidFill>
                <a:sym typeface="Calibri"/>
              </a:rPr>
              <a:t>J</a:t>
            </a:r>
            <a:r>
              <a:rPr lang="en-SG" sz="2400" dirty="0" err="1">
                <a:sym typeface="Calibri"/>
              </a:rPr>
              <a:t>emimah</a:t>
            </a:r>
            <a:r>
              <a:rPr lang="en-SG" sz="2400" dirty="0">
                <a:sym typeface="Calibri"/>
              </a:rPr>
              <a:t>)</a:t>
            </a:r>
            <a:endParaRPr lang="en-SG" sz="2400" dirty="0"/>
          </a:p>
          <a:p>
            <a:r>
              <a:rPr lang="en-SG" sz="2400" dirty="0">
                <a:sym typeface="Calibri"/>
              </a:rPr>
              <a:t>Wish for CS2040C S1 </a:t>
            </a:r>
            <a:r>
              <a:rPr lang="en-SG" sz="2400" dirty="0" smtClean="0">
                <a:sym typeface="Calibri"/>
              </a:rPr>
              <a:t>AY20/21:</a:t>
            </a:r>
            <a:endParaRPr lang="en-SG" sz="2400" dirty="0"/>
          </a:p>
          <a:p>
            <a:pPr lvl="1"/>
            <a:r>
              <a:rPr lang="en-US" sz="2000" dirty="0" smtClean="0">
                <a:sym typeface="Calibri"/>
              </a:rPr>
              <a:t>To survive my first 100% e-learning + flipped module…</a:t>
            </a:r>
            <a:endParaRPr lang="en-SG" sz="2000" dirty="0"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68" y="589935"/>
            <a:ext cx="3558048" cy="56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119* </a:t>
            </a:r>
            <a:r>
              <a:rPr lang="en-US" dirty="0"/>
              <a:t>of you</a:t>
            </a:r>
            <a:r>
              <a:rPr lang="en-US" dirty="0" smtClean="0"/>
              <a:t>… (as of </a:t>
            </a:r>
            <a:r>
              <a:rPr lang="en-US" dirty="0" smtClean="0"/>
              <a:t>14 </a:t>
            </a:r>
            <a:r>
              <a:rPr lang="en-US" dirty="0" smtClean="0"/>
              <a:t>Aug 2020, </a:t>
            </a:r>
            <a:r>
              <a:rPr lang="en-US" dirty="0" smtClean="0"/>
              <a:t>11am </a:t>
            </a:r>
            <a:r>
              <a:rPr lang="en-US" dirty="0" smtClean="0"/>
              <a:t>SGT)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13395"/>
              </p:ext>
            </p:extLst>
          </p:nvPr>
        </p:nvGraphicFramePr>
        <p:xfrm>
          <a:off x="249383" y="1640993"/>
          <a:ext cx="1168532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2995011849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1613401504"/>
                    </a:ext>
                  </a:extLst>
                </a:gridCol>
                <a:gridCol w="1958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CEG Y1/2 (A)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InfoSec (C)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Poly PP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Minor/2</a:t>
                      </a:r>
                      <a:r>
                        <a:rPr lang="en-US" sz="2000" baseline="30000" dirty="0"/>
                        <a:t>nd</a:t>
                      </a:r>
                      <a:r>
                        <a:rPr lang="en-US" sz="2000" baseline="0" dirty="0"/>
                        <a:t> Major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Jul </a:t>
                      </a:r>
                      <a:r>
                        <a:rPr lang="en-US" sz="2000" dirty="0" smtClean="0"/>
                        <a:t>2020 </a:t>
                      </a:r>
                      <a:r>
                        <a:rPr lang="en-US" sz="2000" dirty="0"/>
                        <a:t>(Steven’s)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Reality (as of </a:t>
                      </a:r>
                      <a:r>
                        <a:rPr lang="en-US" sz="2000" dirty="0" smtClean="0"/>
                        <a:t>11 </a:t>
                      </a:r>
                      <a:r>
                        <a:rPr lang="en-US" sz="2000" dirty="0"/>
                        <a:t>Aug </a:t>
                      </a:r>
                      <a:r>
                        <a:rPr lang="en-US" sz="2000" dirty="0" smtClean="0"/>
                        <a:t>2020)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(Local?)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49</a:t>
                      </a:r>
                      <a:endParaRPr lang="en-US" sz="20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Re-checks</a:t>
                      </a:r>
                      <a:r>
                        <a:rPr lang="en-US" sz="2000" baseline="0" dirty="0" smtClean="0"/>
                        <a:t> on 14 Aug 2020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42, same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21, same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2, same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54 (+5)</a:t>
                      </a:r>
                      <a:endParaRPr lang="en-US" sz="20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3259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9384" y="5434411"/>
            <a:ext cx="1168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PS:</a:t>
            </a:r>
          </a:p>
          <a:p>
            <a:pPr marL="342900" indent="-342900">
              <a:buAutoNum type="arabicPeriod"/>
            </a:pPr>
            <a:r>
              <a:rPr lang="en-US" dirty="0"/>
              <a:t>There are a </a:t>
            </a:r>
            <a:r>
              <a:rPr lang="en-US" dirty="0" smtClean="0"/>
              <a:t>few known appeal cases as of Tue, 11 August 2020, 5pm, so can probably increase </a:t>
            </a:r>
            <a:r>
              <a:rPr lang="en-US" i="1" u="sng" dirty="0" smtClean="0"/>
              <a:t>a little bit</a:t>
            </a:r>
            <a:endParaRPr lang="en-US" i="1" u="sng" dirty="0"/>
          </a:p>
          <a:p>
            <a:pPr marL="342900" indent="-342900">
              <a:buAutoNum type="arabicPeriod"/>
            </a:pPr>
            <a:r>
              <a:rPr lang="en-US" dirty="0" smtClean="0"/>
              <a:t>Minor/2</a:t>
            </a:r>
            <a:r>
              <a:rPr lang="en-US" baseline="30000" dirty="0" smtClean="0"/>
              <a:t>nd</a:t>
            </a:r>
            <a:r>
              <a:rPr lang="en-US" dirty="0" smtClean="0"/>
              <a:t> Major breakdown: </a:t>
            </a:r>
            <a:r>
              <a:rPr lang="en-US" dirty="0" err="1" smtClean="0"/>
              <a:t>Eng</a:t>
            </a:r>
            <a:r>
              <a:rPr lang="en-US" dirty="0" smtClean="0"/>
              <a:t> (A): </a:t>
            </a:r>
            <a:r>
              <a:rPr lang="en-US" dirty="0" smtClean="0"/>
              <a:t>34, </a:t>
            </a:r>
            <a:r>
              <a:rPr lang="en-US" dirty="0" err="1" smtClean="0"/>
              <a:t>Sci</a:t>
            </a:r>
            <a:r>
              <a:rPr lang="en-US" dirty="0" smtClean="0"/>
              <a:t> (B): </a:t>
            </a:r>
            <a:r>
              <a:rPr lang="en-US" dirty="0" smtClean="0"/>
              <a:t>11, </a:t>
            </a:r>
            <a:r>
              <a:rPr lang="en-US" dirty="0" smtClean="0"/>
              <a:t>Biz (C): 4, Arts (C): 3, Yale-NUS (A): </a:t>
            </a:r>
            <a:r>
              <a:rPr lang="en-US" dirty="0" smtClean="0"/>
              <a:t>2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Female students: ~20, again a minority (less than 20% of 114)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35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119* </a:t>
            </a:r>
            <a:r>
              <a:rPr lang="en-US" dirty="0"/>
              <a:t>of you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You should have background in at least </a:t>
            </a:r>
            <a:r>
              <a:rPr lang="en-US" u="sng" dirty="0"/>
              <a:t>one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By passing/exempted from CS1010/its variants</a:t>
            </a:r>
          </a:p>
          <a:p>
            <a:pPr lvl="2"/>
            <a:r>
              <a:rPr lang="en-US" dirty="0"/>
              <a:t>This is true for CEG/InfoSec (the main audience)</a:t>
            </a:r>
          </a:p>
          <a:p>
            <a:pPr lvl="2"/>
            <a:r>
              <a:rPr lang="en-US" dirty="0" smtClean="0"/>
              <a:t>Mixed background for Local? Exchange students</a:t>
            </a:r>
            <a:endParaRPr lang="en-US" dirty="0"/>
          </a:p>
          <a:p>
            <a:pPr lvl="2"/>
            <a:r>
              <a:rPr lang="en-US" i="1" dirty="0"/>
              <a:t>But historically, ~40% students (your seniors) S-</a:t>
            </a:r>
            <a:r>
              <a:rPr lang="en-US" i="1" dirty="0" err="1"/>
              <a:t>ed</a:t>
            </a:r>
            <a:r>
              <a:rPr lang="en-US" i="1" dirty="0"/>
              <a:t> CS1010/its variants :O</a:t>
            </a:r>
          </a:p>
          <a:p>
            <a:pPr lvl="1"/>
            <a:r>
              <a:rPr lang="en-US" dirty="0"/>
              <a:t>So I assume </a:t>
            </a:r>
            <a:r>
              <a:rPr lang="en-US" i="1" dirty="0"/>
              <a:t>most of you</a:t>
            </a:r>
            <a:r>
              <a:rPr lang="en-US" dirty="0"/>
              <a:t> have </a:t>
            </a:r>
            <a:r>
              <a:rPr lang="en-US" dirty="0" smtClean="0"/>
              <a:t>know </a:t>
            </a:r>
            <a:r>
              <a:rPr lang="en-US" i="1" dirty="0" smtClean="0"/>
              <a:t>at least one of</a:t>
            </a:r>
            <a:r>
              <a:rPr lang="en-US" dirty="0" smtClean="0"/>
              <a:t> C, Python</a:t>
            </a:r>
            <a:r>
              <a:rPr lang="en-US" dirty="0"/>
              <a:t>, </a:t>
            </a:r>
            <a:r>
              <a:rPr lang="en-US" dirty="0" smtClean="0"/>
              <a:t>or Java</a:t>
            </a:r>
            <a:r>
              <a:rPr lang="en-US" dirty="0"/>
              <a:t> </a:t>
            </a:r>
            <a:r>
              <a:rPr lang="en-US" dirty="0" smtClean="0"/>
              <a:t>before</a:t>
            </a:r>
            <a:endParaRPr lang="en-US" dirty="0"/>
          </a:p>
          <a:p>
            <a:pPr lvl="2"/>
            <a:r>
              <a:rPr lang="en-US" dirty="0" smtClean="0"/>
              <a:t>Most programming languages have “similar structure”</a:t>
            </a:r>
          </a:p>
          <a:p>
            <a:pPr lvl="2"/>
            <a:r>
              <a:rPr lang="en-US" dirty="0" smtClean="0"/>
              <a:t>Convert </a:t>
            </a:r>
            <a:r>
              <a:rPr lang="en-US" dirty="0"/>
              <a:t>yourself to C++ </a:t>
            </a:r>
            <a:r>
              <a:rPr lang="en-US" dirty="0" smtClean="0"/>
              <a:t>(17) coder </a:t>
            </a:r>
            <a:r>
              <a:rPr lang="en-US" dirty="0"/>
              <a:t>along the </a:t>
            </a:r>
            <a:r>
              <a:rPr lang="en-US" dirty="0" smtClean="0"/>
              <a:t>way; it is just a “vehicle” to learn </a:t>
            </a:r>
            <a:r>
              <a:rPr lang="en-US" dirty="0" err="1" smtClean="0"/>
              <a:t>DS+Algo</a:t>
            </a:r>
            <a:endParaRPr lang="en-US" dirty="0"/>
          </a:p>
          <a:p>
            <a:r>
              <a:rPr lang="en-US" dirty="0"/>
              <a:t>(No longer) surprising </a:t>
            </a:r>
            <a:r>
              <a:rPr lang="en-US" sz="1800" dirty="0"/>
              <a:t>(because I have said so in my welcome emails :O)</a:t>
            </a:r>
            <a:endParaRPr lang="en-US" dirty="0"/>
          </a:p>
          <a:p>
            <a:pPr lvl="1"/>
            <a:r>
              <a:rPr lang="en-US" dirty="0"/>
              <a:t>I prefer not to teach too much basic C++ in my version of CS2040C</a:t>
            </a:r>
          </a:p>
          <a:p>
            <a:pPr lvl="2"/>
            <a:r>
              <a:rPr lang="en-US" dirty="0"/>
              <a:t>You will mostly self-learn, GIYF, see demos today</a:t>
            </a:r>
          </a:p>
          <a:p>
            <a:pPr lvl="2"/>
            <a:r>
              <a:rPr lang="en-US" dirty="0"/>
              <a:t>We will help A LOT along the way</a:t>
            </a:r>
          </a:p>
          <a:p>
            <a:pPr lvl="2"/>
            <a:r>
              <a:rPr lang="en-US" dirty="0"/>
              <a:t>Real life experience: My kids learning (real) language(s)</a:t>
            </a:r>
          </a:p>
        </p:txBody>
      </p:sp>
    </p:spTree>
    <p:extLst>
      <p:ext uri="{BB962C8B-B14F-4D97-AF65-F5344CB8AC3E}">
        <p14:creationId xmlns:p14="http://schemas.microsoft.com/office/powerpoint/2010/main" val="25045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119* </a:t>
            </a:r>
            <a:r>
              <a:rPr lang="en-US" dirty="0"/>
              <a:t>of you </a:t>
            </a:r>
            <a:r>
              <a:rPr lang="en-US" dirty="0" smtClean="0"/>
              <a:t>(programming language survey)</a:t>
            </a:r>
            <a:br>
              <a:rPr lang="en-US" dirty="0" smtClean="0"/>
            </a:br>
            <a:r>
              <a:rPr lang="en-US" sz="2000" dirty="0" smtClean="0"/>
              <a:t>Annotate/give a tick inside a region if you have coded using that programming language before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64808"/>
              </p:ext>
            </p:extLst>
          </p:nvPr>
        </p:nvGraphicFramePr>
        <p:xfrm>
          <a:off x="-1" y="1597019"/>
          <a:ext cx="12192000" cy="5260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417520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75229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92615001"/>
                    </a:ext>
                  </a:extLst>
                </a:gridCol>
              </a:tblGrid>
              <a:tr h="2630490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C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C++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Java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86352"/>
                  </a:ext>
                </a:extLst>
              </a:tr>
              <a:tr h="2630490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Python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JavaScript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Others (Elaborate)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4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2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 descr="https://cdn.theconversation.com/files/67279/width754/image-20141215-24297-6jsb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18" y="0"/>
            <a:ext cx="1371599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10938" y="4954385"/>
            <a:ext cx="768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hlinkClick r:id="rId3"/>
              </a:rPr>
              <a:t>Age of Machines</a:t>
            </a:r>
            <a:endParaRPr lang="en-SG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VisuAlgo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visualgo.net</a:t>
            </a:r>
            <a:r>
              <a:rPr lang="en-US" sz="3200" dirty="0"/>
              <a:t> --- or ask Google “</a:t>
            </a:r>
            <a:r>
              <a:rPr lang="en-US" sz="3200" dirty="0" err="1"/>
              <a:t>algo</a:t>
            </a:r>
            <a:r>
              <a:rPr lang="en-US" sz="3200" dirty="0"/>
              <a:t> visualization”)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3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Built (since 2011) and controlled by myself (</a:t>
            </a:r>
            <a:r>
              <a:rPr lang="en-US" sz="1600" dirty="0"/>
              <a:t>but currently on development freeze</a:t>
            </a:r>
            <a:r>
              <a:rPr lang="en-US" dirty="0"/>
              <a:t>)</a:t>
            </a:r>
          </a:p>
          <a:p>
            <a:r>
              <a:rPr lang="en-US" dirty="0"/>
              <a:t>My dream is to have a virtual copy of myself available 24/7</a:t>
            </a:r>
          </a:p>
          <a:p>
            <a:pPr lvl="1"/>
            <a:r>
              <a:rPr lang="en-US" dirty="0"/>
              <a:t>Very patient in explaining basic concepts; Never complains; Always available</a:t>
            </a:r>
          </a:p>
          <a:p>
            <a:r>
              <a:rPr lang="en-US" dirty="0"/>
              <a:t>Your lecture notes (the e-Lecture mode, </a:t>
            </a:r>
            <a:r>
              <a:rPr lang="en-US" dirty="0">
                <a:hlinkClick r:id="rId4"/>
              </a:rPr>
              <a:t>demo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zh</a:t>
            </a:r>
            <a:r>
              <a:rPr lang="en-US" dirty="0"/>
              <a:t>/id languages will/have been made ready for 8 CS2040C modules so far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/>
              <a:t>Print-friendly (trial mode): Open console, type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openPrinterFriendly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” :O</a:t>
            </a:r>
          </a:p>
          <a:p>
            <a:r>
              <a:rPr lang="en-US" dirty="0"/>
              <a:t>Your personal instructor/tutor (the exploration mode, </a:t>
            </a:r>
            <a:r>
              <a:rPr lang="en-US" dirty="0">
                <a:hlinkClick r:id="rId5"/>
              </a:rPr>
              <a:t>demo</a:t>
            </a:r>
            <a:r>
              <a:rPr lang="en-US" dirty="0"/>
              <a:t>)</a:t>
            </a:r>
          </a:p>
          <a:p>
            <a:r>
              <a:rPr lang="en-US" dirty="0"/>
              <a:t>Your examiner (the </a:t>
            </a:r>
            <a:r>
              <a:rPr lang="en-US" dirty="0" smtClean="0"/>
              <a:t>15% </a:t>
            </a:r>
            <a:r>
              <a:rPr lang="en-US" dirty="0"/>
              <a:t>Online Quiz, </a:t>
            </a:r>
            <a:r>
              <a:rPr lang="en-US" dirty="0" smtClean="0">
                <a:hlinkClick r:id="rId6"/>
              </a:rPr>
              <a:t>demo</a:t>
            </a:r>
            <a:r>
              <a:rPr lang="en-US" dirty="0" smtClean="0"/>
              <a:t>; </a:t>
            </a:r>
            <a:r>
              <a:rPr lang="en-US" sz="2400" dirty="0" smtClean="0"/>
              <a:t>actual setup this </a:t>
            </a:r>
            <a:r>
              <a:rPr lang="en-US" sz="2400" dirty="0" err="1" smtClean="0"/>
              <a:t>sem</a:t>
            </a:r>
            <a:r>
              <a:rPr lang="en-US" sz="2400" dirty="0" smtClean="0"/>
              <a:t> TBC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Register an account </a:t>
            </a:r>
            <a:r>
              <a:rPr lang="en-US" dirty="0" smtClean="0"/>
              <a:t>(DO NOT USE)</a:t>
            </a:r>
            <a:endParaRPr lang="en-US" dirty="0"/>
          </a:p>
          <a:p>
            <a:pPr lvl="1"/>
            <a:r>
              <a:rPr lang="en-US" dirty="0"/>
              <a:t>The current user account system is </a:t>
            </a:r>
            <a:r>
              <a:rPr lang="en-US" dirty="0" smtClean="0"/>
              <a:t>BROKEN </a:t>
            </a:r>
            <a:r>
              <a:rPr lang="en-US" sz="1800" dirty="0" smtClean="0"/>
              <a:t>(some registration email never arrives,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Flipped Classroom Strategies </a:t>
            </a:r>
            <a:r>
              <a:rPr lang="en-US" sz="2000" dirty="0"/>
              <a:t>(for medium to large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The style will continue to be enforced, i.e</a:t>
            </a:r>
            <a:r>
              <a:rPr lang="en-US" sz="2400" dirty="0" smtClean="0"/>
              <a:t>., </a:t>
            </a:r>
            <a:r>
              <a:rPr lang="en-US" sz="2400" dirty="0"/>
              <a:t>no basic discussion of ‘trivial stuffs’ if </a:t>
            </a:r>
            <a:r>
              <a:rPr lang="en-US" sz="2400" dirty="0" err="1"/>
              <a:t>VisuAlgo</a:t>
            </a:r>
            <a:r>
              <a:rPr lang="en-US" sz="2400" dirty="0"/>
              <a:t> e-Lecture slides are already clear enough for majority of students</a:t>
            </a:r>
          </a:p>
          <a:p>
            <a:pPr lvl="1"/>
            <a:r>
              <a:rPr lang="en-US" sz="2000" dirty="0"/>
              <a:t>Consequently, those who do not read the prescribed e-Lecture slides </a:t>
            </a:r>
            <a:r>
              <a:rPr lang="en-US" sz="2000" i="1" u="sng" dirty="0"/>
              <a:t>before lecture</a:t>
            </a:r>
            <a:r>
              <a:rPr lang="en-US" sz="2000" dirty="0"/>
              <a:t> will be really lost during the real lecture</a:t>
            </a:r>
            <a:r>
              <a:rPr lang="en-US" sz="2000" dirty="0" smtClean="0"/>
              <a:t>…</a:t>
            </a:r>
          </a:p>
          <a:p>
            <a:pPr lvl="1"/>
            <a:r>
              <a:rPr lang="en-US" sz="2000" dirty="0" smtClean="0"/>
              <a:t>For today, those who didn’t do Week 00 CS1010 revision set @ </a:t>
            </a:r>
            <a:r>
              <a:rPr lang="en-US" sz="2000" dirty="0" err="1" smtClean="0"/>
              <a:t>Kattis</a:t>
            </a:r>
            <a:r>
              <a:rPr lang="en-US" sz="2000" dirty="0" smtClean="0"/>
              <a:t> will struggle :O…</a:t>
            </a:r>
            <a:endParaRPr lang="en-US" sz="2000" dirty="0"/>
          </a:p>
          <a:p>
            <a:r>
              <a:rPr lang="en-US" sz="2400" dirty="0" smtClean="0"/>
              <a:t>For this semester, Steven will just use his experience to discuss the usually top-X </a:t>
            </a:r>
            <a:r>
              <a:rPr lang="en-US" sz="2400" dirty="0"/>
              <a:t>hardest </a:t>
            </a:r>
            <a:r>
              <a:rPr lang="en-US" sz="2400" dirty="0" smtClean="0"/>
              <a:t>slides/topics </a:t>
            </a:r>
            <a:r>
              <a:rPr lang="en-US" sz="2400" dirty="0"/>
              <a:t>to be re-explained </a:t>
            </a:r>
            <a:r>
              <a:rPr lang="en-US" sz="2400" dirty="0" smtClean="0"/>
              <a:t>live (but online), </a:t>
            </a:r>
            <a:r>
              <a:rPr lang="en-US" sz="2400" dirty="0"/>
              <a:t>in </a:t>
            </a:r>
            <a:r>
              <a:rPr lang="en-US" sz="2400" dirty="0" smtClean="0"/>
              <a:t>e-class</a:t>
            </a:r>
            <a:endParaRPr lang="en-US" sz="2400" dirty="0"/>
          </a:p>
          <a:p>
            <a:pPr lvl="1"/>
            <a:r>
              <a:rPr lang="en-US" sz="2000" dirty="0" smtClean="0"/>
              <a:t>119 </a:t>
            </a:r>
            <a:r>
              <a:rPr lang="en-US" sz="2000" dirty="0" smtClean="0"/>
              <a:t>is </a:t>
            </a:r>
            <a:r>
              <a:rPr lang="en-US" sz="2000" dirty="0"/>
              <a:t>a medium-sized class, so </a:t>
            </a:r>
            <a:r>
              <a:rPr lang="en-US" sz="2000" dirty="0" smtClean="0"/>
              <a:t>there are moments where I will use Poll Everywhere tool (</a:t>
            </a:r>
            <a:r>
              <a:rPr lang="en-US" sz="2000" dirty="0">
                <a:hlinkClick r:id="rId2"/>
              </a:rPr>
              <a:t>http://www.cit.nus.edu.sg/poll-everywhere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), maybe not today</a:t>
            </a:r>
            <a:endParaRPr lang="en-US" sz="2000" dirty="0"/>
          </a:p>
          <a:p>
            <a:r>
              <a:rPr lang="en-US" sz="2400" dirty="0"/>
              <a:t>We will then able to use remaining lecture time to solve some (easier) </a:t>
            </a:r>
            <a:r>
              <a:rPr lang="en-US" sz="2400" dirty="0" err="1"/>
              <a:t>Kattis</a:t>
            </a:r>
            <a:r>
              <a:rPr lang="en-US" sz="2400" dirty="0"/>
              <a:t> problems that require understanding of the ongoing topic that week</a:t>
            </a:r>
          </a:p>
        </p:txBody>
      </p:sp>
    </p:spTree>
    <p:extLst>
      <p:ext uri="{BB962C8B-B14F-4D97-AF65-F5344CB8AC3E}">
        <p14:creationId xmlns:p14="http://schemas.microsoft.com/office/powerpoint/2010/main" val="30794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10115</TotalTime>
  <Words>3044</Words>
  <Application>Microsoft Office PowerPoint</Application>
  <PresentationFormat>Widescreen</PresentationFormat>
  <Paragraphs>260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CS2040C S1 AY20/21</vt:lpstr>
      <vt:lpstr>Agenda for the First Lecture</vt:lpstr>
      <vt:lpstr>Lecturer: Dr STEVEN Halim</vt:lpstr>
      <vt:lpstr>119* of you… (as of 14 Aug 2020, 11am SGT)</vt:lpstr>
      <vt:lpstr>119* of you (continued)</vt:lpstr>
      <vt:lpstr>119* of you (programming language survey) Annotate/give a tick inside a region if you have coded using that programming language before</vt:lpstr>
      <vt:lpstr>PowerPoint Presentation</vt:lpstr>
      <vt:lpstr>VisuAlgo (https://visualgo.net --- or ask Google “algo visualization”)</vt:lpstr>
      <vt:lpstr>Flipped Classroom Strategies (for medium to large class)</vt:lpstr>
      <vt:lpstr>Online Classroom Strategies (Special for S1 AY20/21)</vt:lpstr>
      <vt:lpstr>About Week 06</vt:lpstr>
      <vt:lpstr>C++ IDE (or lack thereof)</vt:lpstr>
      <vt:lpstr>For Practical Exam (PE) on Week 11 (TBC)</vt:lpstr>
      <vt:lpstr>Steven’s CS2040C Private LumiNUS (https://www.comp.nus.edu.sg/~stevenha/cs2040c.html)</vt:lpstr>
      <vt:lpstr>Kattis Online Judge (OJ), NUS version :O (https://nus.kattis.com)</vt:lpstr>
      <vt:lpstr>We are nearing the end for today</vt:lpstr>
      <vt:lpstr>End of Wed, 12 August 2020 e-Lecture</vt:lpstr>
      <vt:lpstr>Week 00 Tasks for S1 AY20/21 – in one slide CP4 – Book 1, page 23-30</vt:lpstr>
      <vt:lpstr>Demos, continued The actual Py/Java/C++ lesson topics are written as comments in Py/Java/C++ code; All source code will be zipped together and sent to you later</vt:lpstr>
      <vt:lpstr>Setting Expectations</vt:lpstr>
      <vt:lpstr>Help with Flipped Classroom</vt:lpstr>
      <vt:lpstr>Prelude to the First Real Flipped Classroom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CS2040C</dc:title>
  <dc:creator>Steven Halim</dc:creator>
  <cp:lastModifiedBy>Steven Halim</cp:lastModifiedBy>
  <cp:revision>297</cp:revision>
  <dcterms:created xsi:type="dcterms:W3CDTF">2017-08-11T03:34:03Z</dcterms:created>
  <dcterms:modified xsi:type="dcterms:W3CDTF">2020-08-14T04:26:35Z</dcterms:modified>
</cp:coreProperties>
</file>