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72"/>
  </p:notesMasterIdLst>
  <p:sldIdLst>
    <p:sldId id="256" r:id="rId2"/>
    <p:sldId id="267" r:id="rId3"/>
    <p:sldId id="268" r:id="rId4"/>
    <p:sldId id="269" r:id="rId5"/>
    <p:sldId id="270" r:id="rId6"/>
    <p:sldId id="290" r:id="rId7"/>
    <p:sldId id="291" r:id="rId8"/>
    <p:sldId id="292" r:id="rId9"/>
    <p:sldId id="293" r:id="rId10"/>
    <p:sldId id="294" r:id="rId11"/>
    <p:sldId id="295" r:id="rId12"/>
    <p:sldId id="296" r:id="rId13"/>
    <p:sldId id="297" r:id="rId14"/>
    <p:sldId id="298" r:id="rId15"/>
    <p:sldId id="299" r:id="rId16"/>
    <p:sldId id="300" r:id="rId17"/>
    <p:sldId id="301" r:id="rId18"/>
    <p:sldId id="302" r:id="rId19"/>
    <p:sldId id="303" r:id="rId20"/>
    <p:sldId id="304" r:id="rId21"/>
    <p:sldId id="305" r:id="rId22"/>
    <p:sldId id="306" r:id="rId23"/>
    <p:sldId id="307" r:id="rId24"/>
    <p:sldId id="308" r:id="rId25"/>
    <p:sldId id="309" r:id="rId26"/>
    <p:sldId id="310" r:id="rId27"/>
    <p:sldId id="311" r:id="rId28"/>
    <p:sldId id="312" r:id="rId29"/>
    <p:sldId id="313" r:id="rId30"/>
    <p:sldId id="314" r:id="rId31"/>
    <p:sldId id="315" r:id="rId32"/>
    <p:sldId id="316" r:id="rId33"/>
    <p:sldId id="317" r:id="rId34"/>
    <p:sldId id="318" r:id="rId35"/>
    <p:sldId id="319" r:id="rId36"/>
    <p:sldId id="320" r:id="rId37"/>
    <p:sldId id="321" r:id="rId38"/>
    <p:sldId id="322" r:id="rId39"/>
    <p:sldId id="323" r:id="rId40"/>
    <p:sldId id="324" r:id="rId41"/>
    <p:sldId id="352" r:id="rId42"/>
    <p:sldId id="325" r:id="rId43"/>
    <p:sldId id="326" r:id="rId44"/>
    <p:sldId id="327" r:id="rId45"/>
    <p:sldId id="328" r:id="rId46"/>
    <p:sldId id="329" r:id="rId47"/>
    <p:sldId id="330" r:id="rId48"/>
    <p:sldId id="331" r:id="rId49"/>
    <p:sldId id="332" r:id="rId50"/>
    <p:sldId id="333" r:id="rId51"/>
    <p:sldId id="334" r:id="rId52"/>
    <p:sldId id="335" r:id="rId53"/>
    <p:sldId id="336" r:id="rId54"/>
    <p:sldId id="337" r:id="rId55"/>
    <p:sldId id="338" r:id="rId56"/>
    <p:sldId id="339" r:id="rId57"/>
    <p:sldId id="340" r:id="rId58"/>
    <p:sldId id="341" r:id="rId59"/>
    <p:sldId id="342" r:id="rId60"/>
    <p:sldId id="343" r:id="rId61"/>
    <p:sldId id="344" r:id="rId62"/>
    <p:sldId id="345" r:id="rId63"/>
    <p:sldId id="346" r:id="rId64"/>
    <p:sldId id="347" r:id="rId65"/>
    <p:sldId id="348" r:id="rId66"/>
    <p:sldId id="349" r:id="rId67"/>
    <p:sldId id="350" r:id="rId68"/>
    <p:sldId id="351" r:id="rId69"/>
    <p:sldId id="355" r:id="rId70"/>
    <p:sldId id="353" r:id="rId71"/>
  </p:sldIdLst>
  <p:sldSz cx="9144000" cy="5143500" type="screen16x9"/>
  <p:notesSz cx="6858000" cy="9144000"/>
  <p:embeddedFontLst>
    <p:embeddedFont>
      <p:font typeface="Consolas" panose="020B0609020204030204" pitchFamily="49" charset="0"/>
      <p:regular r:id="rId73"/>
      <p:bold r:id="rId74"/>
      <p:italic r:id="rId75"/>
      <p:boldItalic r:id="rId76"/>
    </p:embeddedFont>
    <p:embeddedFont>
      <p:font typeface="Lato" panose="020B0604020202020204" charset="0"/>
      <p:regular r:id="rId77"/>
      <p:bold r:id="rId78"/>
      <p:italic r:id="rId79"/>
      <p:boldItalic r:id="rId80"/>
    </p:embeddedFont>
    <p:embeddedFont>
      <p:font typeface="Open Sans" panose="020B0604020202020204" charset="0"/>
      <p:regular r:id="rId81"/>
      <p:bold r:id="rId82"/>
      <p:italic r:id="rId83"/>
      <p:boldItalic r:id="rId8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111" roundtripDataSignature="AMtx7mjMC4cGUvbqzeIYne6ILfJCsumDB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C12677F-A226-443F-9EDD-2B135FC747E4}" v="136" dt="2020-10-07T10:15:31.915"/>
  </p1510:revLst>
</p1510:revInfo>
</file>

<file path=ppt/tableStyles.xml><?xml version="1.0" encoding="utf-8"?>
<a:tblStyleLst xmlns:a="http://schemas.openxmlformats.org/drawingml/2006/main" def="{F9FEFD7E-6031-46B5-8001-EA561C765530}">
  <a:tblStyle styleId="{F9FEFD7E-6031-46B5-8001-EA561C765530}"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203" d="100"/>
          <a:sy n="203" d="100"/>
        </p:scale>
        <p:origin x="594" y="16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117" Type="http://schemas.microsoft.com/office/2015/10/relationships/revisionInfo" Target="revisionInfo.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font" Target="fonts/font4.fntdata"/><Relationship Id="rId84" Type="http://schemas.openxmlformats.org/officeDocument/2006/relationships/font" Target="fonts/font12.fntdata"/><Relationship Id="rId112"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font" Target="fonts/font2.fntdata"/><Relationship Id="rId79" Type="http://schemas.openxmlformats.org/officeDocument/2006/relationships/font" Target="fonts/font7.fntdata"/><Relationship Id="rId115"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font" Target="fonts/font10.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font" Target="fonts/font5.fntdata"/><Relationship Id="rId113"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80" Type="http://schemas.openxmlformats.org/officeDocument/2006/relationships/font" Target="fonts/font8.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16"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font" Target="fonts/font3.fntdata"/><Relationship Id="rId83" Type="http://schemas.openxmlformats.org/officeDocument/2006/relationships/font" Target="fonts/font11.fntdata"/><Relationship Id="rId111"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14"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font" Target="fonts/font1.fntdata"/><Relationship Id="rId78" Type="http://schemas.openxmlformats.org/officeDocument/2006/relationships/font" Target="fonts/font6.fntdata"/><Relationship Id="rId8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ira Azmoon" userId="c9b0cd864505cae0" providerId="LiveId" clId="{05FF5544-BD4D-4286-831C-AD7482FAEF01}"/>
    <pc:docChg chg="undo custSel addSld delSld modSld">
      <pc:chgData name="Wira Azmoon" userId="c9b0cd864505cae0" providerId="LiveId" clId="{05FF5544-BD4D-4286-831C-AD7482FAEF01}" dt="2020-09-30T14:30:39.395" v="280" actId="2696"/>
      <pc:docMkLst>
        <pc:docMk/>
      </pc:docMkLst>
      <pc:sldChg chg="modSp del modAnim">
        <pc:chgData name="Wira Azmoon" userId="c9b0cd864505cae0" providerId="LiveId" clId="{05FF5544-BD4D-4286-831C-AD7482FAEF01}" dt="2020-09-30T14:30:39.395" v="280" actId="2696"/>
        <pc:sldMkLst>
          <pc:docMk/>
          <pc:sldMk cId="0" sldId="280"/>
        </pc:sldMkLst>
        <pc:spChg chg="mod">
          <ac:chgData name="Wira Azmoon" userId="c9b0cd864505cae0" providerId="LiveId" clId="{05FF5544-BD4D-4286-831C-AD7482FAEF01}" dt="2020-09-30T14:24:45.913" v="157" actId="20577"/>
          <ac:spMkLst>
            <pc:docMk/>
            <pc:sldMk cId="0" sldId="280"/>
            <ac:spMk id="390" creationId="{00000000-0000-0000-0000-000000000000}"/>
          </ac:spMkLst>
        </pc:spChg>
      </pc:sldChg>
      <pc:sldChg chg="add del">
        <pc:chgData name="Wira Azmoon" userId="c9b0cd864505cae0" providerId="LiveId" clId="{05FF5544-BD4D-4286-831C-AD7482FAEF01}" dt="2020-09-30T14:30:35.609" v="279" actId="2696"/>
        <pc:sldMkLst>
          <pc:docMk/>
          <pc:sldMk cId="0" sldId="281"/>
        </pc:sldMkLst>
      </pc:sldChg>
      <pc:sldChg chg="add del">
        <pc:chgData name="Wira Azmoon" userId="c9b0cd864505cae0" providerId="LiveId" clId="{05FF5544-BD4D-4286-831C-AD7482FAEF01}" dt="2020-09-30T14:30:35.603" v="278" actId="2696"/>
        <pc:sldMkLst>
          <pc:docMk/>
          <pc:sldMk cId="0" sldId="282"/>
        </pc:sldMkLst>
      </pc:sldChg>
      <pc:sldChg chg="add del">
        <pc:chgData name="Wira Azmoon" userId="c9b0cd864505cae0" providerId="LiveId" clId="{05FF5544-BD4D-4286-831C-AD7482FAEF01}" dt="2020-09-30T14:30:35.597" v="277" actId="2696"/>
        <pc:sldMkLst>
          <pc:docMk/>
          <pc:sldMk cId="0" sldId="283"/>
        </pc:sldMkLst>
      </pc:sldChg>
      <pc:sldChg chg="modSp modAnim">
        <pc:chgData name="Wira Azmoon" userId="c9b0cd864505cae0" providerId="LiveId" clId="{05FF5544-BD4D-4286-831C-AD7482FAEF01}" dt="2020-09-30T14:30:35.522" v="276" actId="20577"/>
        <pc:sldMkLst>
          <pc:docMk/>
          <pc:sldMk cId="0" sldId="284"/>
        </pc:sldMkLst>
        <pc:spChg chg="mod">
          <ac:chgData name="Wira Azmoon" userId="c9b0cd864505cae0" providerId="LiveId" clId="{05FF5544-BD4D-4286-831C-AD7482FAEF01}" dt="2020-09-30T14:30:35.522" v="276" actId="20577"/>
          <ac:spMkLst>
            <pc:docMk/>
            <pc:sldMk cId="0" sldId="284"/>
            <ac:spMk id="420" creationId="{00000000-0000-0000-0000-000000000000}"/>
          </ac:spMkLst>
        </pc:spChg>
      </pc:sldChg>
    </pc:docChg>
  </pc:docChgLst>
  <pc:docChgLst>
    <pc:chgData name="Wira Azmoon" userId="c9b0cd864505cae0" providerId="LiveId" clId="{0C12677F-A226-443F-9EDD-2B135FC747E4}"/>
    <pc:docChg chg="undo redo custSel addSld delSld modSld sldOrd">
      <pc:chgData name="Wira Azmoon" userId="c9b0cd864505cae0" providerId="LiveId" clId="{0C12677F-A226-443F-9EDD-2B135FC747E4}" dt="2020-10-07T10:18:29.313" v="1421" actId="20577"/>
      <pc:docMkLst>
        <pc:docMk/>
      </pc:docMkLst>
      <pc:sldChg chg="modSp del ord">
        <pc:chgData name="Wira Azmoon" userId="c9b0cd864505cae0" providerId="LiveId" clId="{0C12677F-A226-443F-9EDD-2B135FC747E4}" dt="2020-10-07T07:03:23.951" v="1051" actId="2696"/>
        <pc:sldMkLst>
          <pc:docMk/>
          <pc:sldMk cId="0" sldId="257"/>
        </pc:sldMkLst>
        <pc:spChg chg="mod">
          <ac:chgData name="Wira Azmoon" userId="c9b0cd864505cae0" providerId="LiveId" clId="{0C12677F-A226-443F-9EDD-2B135FC747E4}" dt="2020-10-07T06:37:36.926" v="496" actId="20577"/>
          <ac:spMkLst>
            <pc:docMk/>
            <pc:sldMk cId="0" sldId="257"/>
            <ac:spMk id="62" creationId="{00000000-0000-0000-0000-000000000000}"/>
          </ac:spMkLst>
        </pc:spChg>
      </pc:sldChg>
      <pc:sldChg chg="add del">
        <pc:chgData name="Wira Azmoon" userId="c9b0cd864505cae0" providerId="LiveId" clId="{0C12677F-A226-443F-9EDD-2B135FC747E4}" dt="2020-10-07T07:03:15.041" v="1048" actId="2696"/>
        <pc:sldMkLst>
          <pc:docMk/>
          <pc:sldMk cId="0" sldId="258"/>
        </pc:sldMkLst>
      </pc:sldChg>
      <pc:sldChg chg="add del">
        <pc:chgData name="Wira Azmoon" userId="c9b0cd864505cae0" providerId="LiveId" clId="{0C12677F-A226-443F-9EDD-2B135FC747E4}" dt="2020-10-07T06:30:25.873" v="79" actId="2696"/>
        <pc:sldMkLst>
          <pc:docMk/>
          <pc:sldMk cId="0" sldId="259"/>
        </pc:sldMkLst>
      </pc:sldChg>
      <pc:sldChg chg="add del">
        <pc:chgData name="Wira Azmoon" userId="c9b0cd864505cae0" providerId="LiveId" clId="{0C12677F-A226-443F-9EDD-2B135FC747E4}" dt="2020-10-07T06:30:25.877" v="80" actId="2696"/>
        <pc:sldMkLst>
          <pc:docMk/>
          <pc:sldMk cId="0" sldId="260"/>
        </pc:sldMkLst>
      </pc:sldChg>
      <pc:sldChg chg="add del">
        <pc:chgData name="Wira Azmoon" userId="c9b0cd864505cae0" providerId="LiveId" clId="{0C12677F-A226-443F-9EDD-2B135FC747E4}" dt="2020-10-07T06:30:25.881" v="81" actId="2696"/>
        <pc:sldMkLst>
          <pc:docMk/>
          <pc:sldMk cId="0" sldId="261"/>
        </pc:sldMkLst>
      </pc:sldChg>
      <pc:sldChg chg="add del">
        <pc:chgData name="Wira Azmoon" userId="c9b0cd864505cae0" providerId="LiveId" clId="{0C12677F-A226-443F-9EDD-2B135FC747E4}" dt="2020-10-07T06:30:25.884" v="82" actId="2696"/>
        <pc:sldMkLst>
          <pc:docMk/>
          <pc:sldMk cId="0" sldId="262"/>
        </pc:sldMkLst>
      </pc:sldChg>
      <pc:sldChg chg="add del">
        <pc:chgData name="Wira Azmoon" userId="c9b0cd864505cae0" providerId="LiveId" clId="{0C12677F-A226-443F-9EDD-2B135FC747E4}" dt="2020-10-07T06:30:25.887" v="83" actId="2696"/>
        <pc:sldMkLst>
          <pc:docMk/>
          <pc:sldMk cId="0" sldId="263"/>
        </pc:sldMkLst>
      </pc:sldChg>
      <pc:sldChg chg="add del">
        <pc:chgData name="Wira Azmoon" userId="c9b0cd864505cae0" providerId="LiveId" clId="{0C12677F-A226-443F-9EDD-2B135FC747E4}" dt="2020-10-07T06:30:25.891" v="84" actId="2696"/>
        <pc:sldMkLst>
          <pc:docMk/>
          <pc:sldMk cId="0" sldId="264"/>
        </pc:sldMkLst>
      </pc:sldChg>
      <pc:sldChg chg="add del">
        <pc:chgData name="Wira Azmoon" userId="c9b0cd864505cae0" providerId="LiveId" clId="{0C12677F-A226-443F-9EDD-2B135FC747E4}" dt="2020-10-07T06:30:25.895" v="85" actId="2696"/>
        <pc:sldMkLst>
          <pc:docMk/>
          <pc:sldMk cId="0" sldId="265"/>
        </pc:sldMkLst>
      </pc:sldChg>
      <pc:sldChg chg="add del">
        <pc:chgData name="Wira Azmoon" userId="c9b0cd864505cae0" providerId="LiveId" clId="{0C12677F-A226-443F-9EDD-2B135FC747E4}" dt="2020-10-07T06:30:25.867" v="78" actId="2696"/>
        <pc:sldMkLst>
          <pc:docMk/>
          <pc:sldMk cId="0" sldId="266"/>
        </pc:sldMkLst>
      </pc:sldChg>
      <pc:sldChg chg="ord">
        <pc:chgData name="Wira Azmoon" userId="c9b0cd864505cae0" providerId="LiveId" clId="{0C12677F-A226-443F-9EDD-2B135FC747E4}" dt="2020-10-07T06:30:35.861" v="87"/>
        <pc:sldMkLst>
          <pc:docMk/>
          <pc:sldMk cId="0" sldId="267"/>
        </pc:sldMkLst>
      </pc:sldChg>
      <pc:sldChg chg="ord">
        <pc:chgData name="Wira Azmoon" userId="c9b0cd864505cae0" providerId="LiveId" clId="{0C12677F-A226-443F-9EDD-2B135FC747E4}" dt="2020-10-07T06:30:35.861" v="87"/>
        <pc:sldMkLst>
          <pc:docMk/>
          <pc:sldMk cId="0" sldId="268"/>
        </pc:sldMkLst>
      </pc:sldChg>
      <pc:sldChg chg="ord">
        <pc:chgData name="Wira Azmoon" userId="c9b0cd864505cae0" providerId="LiveId" clId="{0C12677F-A226-443F-9EDD-2B135FC747E4}" dt="2020-10-07T06:30:35.861" v="87"/>
        <pc:sldMkLst>
          <pc:docMk/>
          <pc:sldMk cId="0" sldId="269"/>
        </pc:sldMkLst>
      </pc:sldChg>
      <pc:sldChg chg="modSp add del ord">
        <pc:chgData name="Wira Azmoon" userId="c9b0cd864505cae0" providerId="LiveId" clId="{0C12677F-A226-443F-9EDD-2B135FC747E4}" dt="2020-10-07T06:31:25.038" v="147" actId="207"/>
        <pc:sldMkLst>
          <pc:docMk/>
          <pc:sldMk cId="0" sldId="270"/>
        </pc:sldMkLst>
        <pc:spChg chg="mod">
          <ac:chgData name="Wira Azmoon" userId="c9b0cd864505cae0" providerId="LiveId" clId="{0C12677F-A226-443F-9EDD-2B135FC747E4}" dt="2020-10-07T06:31:25.038" v="147" actId="207"/>
          <ac:spMkLst>
            <pc:docMk/>
            <pc:sldMk cId="0" sldId="270"/>
            <ac:spMk id="265" creationId="{00000000-0000-0000-0000-000000000000}"/>
          </ac:spMkLst>
        </pc:spChg>
      </pc:sldChg>
      <pc:sldChg chg="add del">
        <pc:chgData name="Wira Azmoon" userId="c9b0cd864505cae0" providerId="LiveId" clId="{0C12677F-A226-443F-9EDD-2B135FC747E4}" dt="2020-10-07T06:30:17.708" v="61" actId="2696"/>
        <pc:sldMkLst>
          <pc:docMk/>
          <pc:sldMk cId="0" sldId="271"/>
        </pc:sldMkLst>
      </pc:sldChg>
      <pc:sldChg chg="add del">
        <pc:chgData name="Wira Azmoon" userId="c9b0cd864505cae0" providerId="LiveId" clId="{0C12677F-A226-443F-9EDD-2B135FC747E4}" dt="2020-10-07T06:30:17.713" v="62" actId="2696"/>
        <pc:sldMkLst>
          <pc:docMk/>
          <pc:sldMk cId="0" sldId="272"/>
        </pc:sldMkLst>
      </pc:sldChg>
      <pc:sldChg chg="add del">
        <pc:chgData name="Wira Azmoon" userId="c9b0cd864505cae0" providerId="LiveId" clId="{0C12677F-A226-443F-9EDD-2B135FC747E4}" dt="2020-10-07T06:30:17.718" v="63" actId="2696"/>
        <pc:sldMkLst>
          <pc:docMk/>
          <pc:sldMk cId="0" sldId="273"/>
        </pc:sldMkLst>
      </pc:sldChg>
      <pc:sldChg chg="add del">
        <pc:chgData name="Wira Azmoon" userId="c9b0cd864505cae0" providerId="LiveId" clId="{0C12677F-A226-443F-9EDD-2B135FC747E4}" dt="2020-10-07T06:30:17.722" v="64" actId="2696"/>
        <pc:sldMkLst>
          <pc:docMk/>
          <pc:sldMk cId="0" sldId="274"/>
        </pc:sldMkLst>
      </pc:sldChg>
      <pc:sldChg chg="add del">
        <pc:chgData name="Wira Azmoon" userId="c9b0cd864505cae0" providerId="LiveId" clId="{0C12677F-A226-443F-9EDD-2B135FC747E4}" dt="2020-10-07T06:30:17.725" v="65" actId="2696"/>
        <pc:sldMkLst>
          <pc:docMk/>
          <pc:sldMk cId="0" sldId="275"/>
        </pc:sldMkLst>
      </pc:sldChg>
      <pc:sldChg chg="add del">
        <pc:chgData name="Wira Azmoon" userId="c9b0cd864505cae0" providerId="LiveId" clId="{0C12677F-A226-443F-9EDD-2B135FC747E4}" dt="2020-10-07T06:30:17.729" v="66" actId="2696"/>
        <pc:sldMkLst>
          <pc:docMk/>
          <pc:sldMk cId="0" sldId="276"/>
        </pc:sldMkLst>
      </pc:sldChg>
      <pc:sldChg chg="add del">
        <pc:chgData name="Wira Azmoon" userId="c9b0cd864505cae0" providerId="LiveId" clId="{0C12677F-A226-443F-9EDD-2B135FC747E4}" dt="2020-10-07T06:30:17.733" v="67" actId="2696"/>
        <pc:sldMkLst>
          <pc:docMk/>
          <pc:sldMk cId="0" sldId="277"/>
        </pc:sldMkLst>
      </pc:sldChg>
      <pc:sldChg chg="add del">
        <pc:chgData name="Wira Azmoon" userId="c9b0cd864505cae0" providerId="LiveId" clId="{0C12677F-A226-443F-9EDD-2B135FC747E4}" dt="2020-10-07T06:30:17.736" v="68" actId="2696"/>
        <pc:sldMkLst>
          <pc:docMk/>
          <pc:sldMk cId="0" sldId="278"/>
        </pc:sldMkLst>
      </pc:sldChg>
      <pc:sldChg chg="add del">
        <pc:chgData name="Wira Azmoon" userId="c9b0cd864505cae0" providerId="LiveId" clId="{0C12677F-A226-443F-9EDD-2B135FC747E4}" dt="2020-10-07T06:30:17.739" v="69" actId="2696"/>
        <pc:sldMkLst>
          <pc:docMk/>
          <pc:sldMk cId="0" sldId="279"/>
        </pc:sldMkLst>
      </pc:sldChg>
      <pc:sldChg chg="add del">
        <pc:chgData name="Wira Azmoon" userId="c9b0cd864505cae0" providerId="LiveId" clId="{0C12677F-A226-443F-9EDD-2B135FC747E4}" dt="2020-10-07T06:30:17.743" v="70" actId="2696"/>
        <pc:sldMkLst>
          <pc:docMk/>
          <pc:sldMk cId="0" sldId="281"/>
        </pc:sldMkLst>
      </pc:sldChg>
      <pc:sldChg chg="add del">
        <pc:chgData name="Wira Azmoon" userId="c9b0cd864505cae0" providerId="LiveId" clId="{0C12677F-A226-443F-9EDD-2B135FC747E4}" dt="2020-10-07T06:30:17.746" v="71" actId="2696"/>
        <pc:sldMkLst>
          <pc:docMk/>
          <pc:sldMk cId="0" sldId="282"/>
        </pc:sldMkLst>
      </pc:sldChg>
      <pc:sldChg chg="add del">
        <pc:chgData name="Wira Azmoon" userId="c9b0cd864505cae0" providerId="LiveId" clId="{0C12677F-A226-443F-9EDD-2B135FC747E4}" dt="2020-10-07T06:30:17.750" v="72" actId="2696"/>
        <pc:sldMkLst>
          <pc:docMk/>
          <pc:sldMk cId="0" sldId="283"/>
        </pc:sldMkLst>
      </pc:sldChg>
      <pc:sldChg chg="add del">
        <pc:chgData name="Wira Azmoon" userId="c9b0cd864505cae0" providerId="LiveId" clId="{0C12677F-A226-443F-9EDD-2B135FC747E4}" dt="2020-10-07T06:30:17.754" v="73" actId="2696"/>
        <pc:sldMkLst>
          <pc:docMk/>
          <pc:sldMk cId="0" sldId="284"/>
        </pc:sldMkLst>
      </pc:sldChg>
      <pc:sldChg chg="add del">
        <pc:chgData name="Wira Azmoon" userId="c9b0cd864505cae0" providerId="LiveId" clId="{0C12677F-A226-443F-9EDD-2B135FC747E4}" dt="2020-10-07T06:30:17.758" v="74" actId="2696"/>
        <pc:sldMkLst>
          <pc:docMk/>
          <pc:sldMk cId="0" sldId="285"/>
        </pc:sldMkLst>
      </pc:sldChg>
      <pc:sldChg chg="add del">
        <pc:chgData name="Wira Azmoon" userId="c9b0cd864505cae0" providerId="LiveId" clId="{0C12677F-A226-443F-9EDD-2B135FC747E4}" dt="2020-10-07T06:30:17.762" v="75" actId="2696"/>
        <pc:sldMkLst>
          <pc:docMk/>
          <pc:sldMk cId="0" sldId="286"/>
        </pc:sldMkLst>
      </pc:sldChg>
      <pc:sldChg chg="add del">
        <pc:chgData name="Wira Azmoon" userId="c9b0cd864505cae0" providerId="LiveId" clId="{0C12677F-A226-443F-9EDD-2B135FC747E4}" dt="2020-10-07T06:30:17.766" v="76" actId="2696"/>
        <pc:sldMkLst>
          <pc:docMk/>
          <pc:sldMk cId="0" sldId="287"/>
        </pc:sldMkLst>
      </pc:sldChg>
      <pc:sldChg chg="add del">
        <pc:chgData name="Wira Azmoon" userId="c9b0cd864505cae0" providerId="LiveId" clId="{0C12677F-A226-443F-9EDD-2B135FC747E4}" dt="2020-10-07T06:30:17.770" v="77" actId="2696"/>
        <pc:sldMkLst>
          <pc:docMk/>
          <pc:sldMk cId="0" sldId="288"/>
        </pc:sldMkLst>
      </pc:sldChg>
      <pc:sldChg chg="add del">
        <pc:chgData name="Wira Azmoon" userId="c9b0cd864505cae0" providerId="LiveId" clId="{0C12677F-A226-443F-9EDD-2B135FC747E4}" dt="2020-10-07T06:30:17.704" v="60" actId="2696"/>
        <pc:sldMkLst>
          <pc:docMk/>
          <pc:sldMk cId="0" sldId="289"/>
        </pc:sldMkLst>
      </pc:sldChg>
      <pc:sldChg chg="ord">
        <pc:chgData name="Wira Azmoon" userId="c9b0cd864505cae0" providerId="LiveId" clId="{0C12677F-A226-443F-9EDD-2B135FC747E4}" dt="2020-10-07T07:03:40.441" v="1053"/>
        <pc:sldMkLst>
          <pc:docMk/>
          <pc:sldMk cId="0" sldId="290"/>
        </pc:sldMkLst>
      </pc:sldChg>
      <pc:sldChg chg="modSp">
        <pc:chgData name="Wira Azmoon" userId="c9b0cd864505cae0" providerId="LiveId" clId="{0C12677F-A226-443F-9EDD-2B135FC747E4}" dt="2020-10-07T07:04:25.261" v="1057" actId="20577"/>
        <pc:sldMkLst>
          <pc:docMk/>
          <pc:sldMk cId="0" sldId="324"/>
        </pc:sldMkLst>
        <pc:spChg chg="mod">
          <ac:chgData name="Wira Azmoon" userId="c9b0cd864505cae0" providerId="LiveId" clId="{0C12677F-A226-443F-9EDD-2B135FC747E4}" dt="2020-10-07T07:04:25.261" v="1057" actId="20577"/>
          <ac:spMkLst>
            <pc:docMk/>
            <pc:sldMk cId="0" sldId="324"/>
            <ac:spMk id="1086" creationId="{00000000-0000-0000-0000-000000000000}"/>
          </ac:spMkLst>
        </pc:spChg>
      </pc:sldChg>
      <pc:sldChg chg="modSp">
        <pc:chgData name="Wira Azmoon" userId="c9b0cd864505cae0" providerId="LiveId" clId="{0C12677F-A226-443F-9EDD-2B135FC747E4}" dt="2020-10-07T07:04:27.920" v="1058" actId="20577"/>
        <pc:sldMkLst>
          <pc:docMk/>
          <pc:sldMk cId="0" sldId="326"/>
        </pc:sldMkLst>
        <pc:spChg chg="mod">
          <ac:chgData name="Wira Azmoon" userId="c9b0cd864505cae0" providerId="LiveId" clId="{0C12677F-A226-443F-9EDD-2B135FC747E4}" dt="2020-10-07T07:04:27.920" v="1058" actId="20577"/>
          <ac:spMkLst>
            <pc:docMk/>
            <pc:sldMk cId="0" sldId="326"/>
            <ac:spMk id="1100" creationId="{00000000-0000-0000-0000-000000000000}"/>
          </ac:spMkLst>
        </pc:spChg>
      </pc:sldChg>
      <pc:sldChg chg="modSp">
        <pc:chgData name="Wira Azmoon" userId="c9b0cd864505cae0" providerId="LiveId" clId="{0C12677F-A226-443F-9EDD-2B135FC747E4}" dt="2020-10-07T07:04:30.097" v="1059" actId="20577"/>
        <pc:sldMkLst>
          <pc:docMk/>
          <pc:sldMk cId="0" sldId="327"/>
        </pc:sldMkLst>
        <pc:spChg chg="mod">
          <ac:chgData name="Wira Azmoon" userId="c9b0cd864505cae0" providerId="LiveId" clId="{0C12677F-A226-443F-9EDD-2B135FC747E4}" dt="2020-10-07T07:04:30.097" v="1059" actId="20577"/>
          <ac:spMkLst>
            <pc:docMk/>
            <pc:sldMk cId="0" sldId="327"/>
            <ac:spMk id="1107" creationId="{00000000-0000-0000-0000-000000000000}"/>
          </ac:spMkLst>
        </pc:spChg>
      </pc:sldChg>
      <pc:sldChg chg="modSp">
        <pc:chgData name="Wira Azmoon" userId="c9b0cd864505cae0" providerId="LiveId" clId="{0C12677F-A226-443F-9EDD-2B135FC747E4}" dt="2020-10-07T07:07:10.880" v="1077" actId="20577"/>
        <pc:sldMkLst>
          <pc:docMk/>
          <pc:sldMk cId="0" sldId="328"/>
        </pc:sldMkLst>
        <pc:spChg chg="mod">
          <ac:chgData name="Wira Azmoon" userId="c9b0cd864505cae0" providerId="LiveId" clId="{0C12677F-A226-443F-9EDD-2B135FC747E4}" dt="2020-10-07T07:04:31.930" v="1060" actId="20577"/>
          <ac:spMkLst>
            <pc:docMk/>
            <pc:sldMk cId="0" sldId="328"/>
            <ac:spMk id="1114" creationId="{00000000-0000-0000-0000-000000000000}"/>
          </ac:spMkLst>
        </pc:spChg>
        <pc:spChg chg="mod">
          <ac:chgData name="Wira Azmoon" userId="c9b0cd864505cae0" providerId="LiveId" clId="{0C12677F-A226-443F-9EDD-2B135FC747E4}" dt="2020-10-07T07:07:10.880" v="1077" actId="20577"/>
          <ac:spMkLst>
            <pc:docMk/>
            <pc:sldMk cId="0" sldId="328"/>
            <ac:spMk id="1115" creationId="{00000000-0000-0000-0000-000000000000}"/>
          </ac:spMkLst>
        </pc:spChg>
      </pc:sldChg>
      <pc:sldChg chg="modSp">
        <pc:chgData name="Wira Azmoon" userId="c9b0cd864505cae0" providerId="LiveId" clId="{0C12677F-A226-443F-9EDD-2B135FC747E4}" dt="2020-10-07T07:04:34.779" v="1061" actId="20577"/>
        <pc:sldMkLst>
          <pc:docMk/>
          <pc:sldMk cId="0" sldId="329"/>
        </pc:sldMkLst>
        <pc:spChg chg="mod">
          <ac:chgData name="Wira Azmoon" userId="c9b0cd864505cae0" providerId="LiveId" clId="{0C12677F-A226-443F-9EDD-2B135FC747E4}" dt="2020-10-07T07:04:34.779" v="1061" actId="20577"/>
          <ac:spMkLst>
            <pc:docMk/>
            <pc:sldMk cId="0" sldId="329"/>
            <ac:spMk id="1121" creationId="{00000000-0000-0000-0000-000000000000}"/>
          </ac:spMkLst>
        </pc:spChg>
      </pc:sldChg>
      <pc:sldChg chg="modSp">
        <pc:chgData name="Wira Azmoon" userId="c9b0cd864505cae0" providerId="LiveId" clId="{0C12677F-A226-443F-9EDD-2B135FC747E4}" dt="2020-10-07T07:04:36.217" v="1062" actId="20577"/>
        <pc:sldMkLst>
          <pc:docMk/>
          <pc:sldMk cId="0" sldId="330"/>
        </pc:sldMkLst>
        <pc:spChg chg="mod">
          <ac:chgData name="Wira Azmoon" userId="c9b0cd864505cae0" providerId="LiveId" clId="{0C12677F-A226-443F-9EDD-2B135FC747E4}" dt="2020-10-07T07:04:36.217" v="1062" actId="20577"/>
          <ac:spMkLst>
            <pc:docMk/>
            <pc:sldMk cId="0" sldId="330"/>
            <ac:spMk id="1128" creationId="{00000000-0000-0000-0000-000000000000}"/>
          </ac:spMkLst>
        </pc:spChg>
      </pc:sldChg>
      <pc:sldChg chg="modSp">
        <pc:chgData name="Wira Azmoon" userId="c9b0cd864505cae0" providerId="LiveId" clId="{0C12677F-A226-443F-9EDD-2B135FC747E4}" dt="2020-10-07T07:08:28.050" v="1079" actId="20577"/>
        <pc:sldMkLst>
          <pc:docMk/>
          <pc:sldMk cId="0" sldId="331"/>
        </pc:sldMkLst>
        <pc:spChg chg="mod">
          <ac:chgData name="Wira Azmoon" userId="c9b0cd864505cae0" providerId="LiveId" clId="{0C12677F-A226-443F-9EDD-2B135FC747E4}" dt="2020-10-07T07:04:37.809" v="1063" actId="20577"/>
          <ac:spMkLst>
            <pc:docMk/>
            <pc:sldMk cId="0" sldId="331"/>
            <ac:spMk id="1135" creationId="{00000000-0000-0000-0000-000000000000}"/>
          </ac:spMkLst>
        </pc:spChg>
        <pc:spChg chg="mod">
          <ac:chgData name="Wira Azmoon" userId="c9b0cd864505cae0" providerId="LiveId" clId="{0C12677F-A226-443F-9EDD-2B135FC747E4}" dt="2020-10-07T07:08:28.050" v="1079" actId="20577"/>
          <ac:spMkLst>
            <pc:docMk/>
            <pc:sldMk cId="0" sldId="331"/>
            <ac:spMk id="1136" creationId="{00000000-0000-0000-0000-000000000000}"/>
          </ac:spMkLst>
        </pc:spChg>
      </pc:sldChg>
      <pc:sldChg chg="modSp">
        <pc:chgData name="Wira Azmoon" userId="c9b0cd864505cae0" providerId="LiveId" clId="{0C12677F-A226-443F-9EDD-2B135FC747E4}" dt="2020-10-07T07:04:40.865" v="1064" actId="20577"/>
        <pc:sldMkLst>
          <pc:docMk/>
          <pc:sldMk cId="0" sldId="332"/>
        </pc:sldMkLst>
        <pc:spChg chg="mod">
          <ac:chgData name="Wira Azmoon" userId="c9b0cd864505cae0" providerId="LiveId" clId="{0C12677F-A226-443F-9EDD-2B135FC747E4}" dt="2020-10-07T07:04:40.865" v="1064" actId="20577"/>
          <ac:spMkLst>
            <pc:docMk/>
            <pc:sldMk cId="0" sldId="332"/>
            <ac:spMk id="1142" creationId="{00000000-0000-0000-0000-000000000000}"/>
          </ac:spMkLst>
        </pc:spChg>
      </pc:sldChg>
      <pc:sldChg chg="modSp">
        <pc:chgData name="Wira Azmoon" userId="c9b0cd864505cae0" providerId="LiveId" clId="{0C12677F-A226-443F-9EDD-2B135FC747E4}" dt="2020-10-07T07:15:16.861" v="1131" actId="20577"/>
        <pc:sldMkLst>
          <pc:docMk/>
          <pc:sldMk cId="0" sldId="333"/>
        </pc:sldMkLst>
        <pc:spChg chg="mod">
          <ac:chgData name="Wira Azmoon" userId="c9b0cd864505cae0" providerId="LiveId" clId="{0C12677F-A226-443F-9EDD-2B135FC747E4}" dt="2020-10-07T07:04:43.529" v="1065" actId="20577"/>
          <ac:spMkLst>
            <pc:docMk/>
            <pc:sldMk cId="0" sldId="333"/>
            <ac:spMk id="1149" creationId="{00000000-0000-0000-0000-000000000000}"/>
          </ac:spMkLst>
        </pc:spChg>
        <pc:spChg chg="mod">
          <ac:chgData name="Wira Azmoon" userId="c9b0cd864505cae0" providerId="LiveId" clId="{0C12677F-A226-443F-9EDD-2B135FC747E4}" dt="2020-10-07T07:15:16.861" v="1131" actId="20577"/>
          <ac:spMkLst>
            <pc:docMk/>
            <pc:sldMk cId="0" sldId="333"/>
            <ac:spMk id="1150" creationId="{00000000-0000-0000-0000-000000000000}"/>
          </ac:spMkLst>
        </pc:spChg>
      </pc:sldChg>
      <pc:sldChg chg="modSp">
        <pc:chgData name="Wira Azmoon" userId="c9b0cd864505cae0" providerId="LiveId" clId="{0C12677F-A226-443F-9EDD-2B135FC747E4}" dt="2020-10-07T07:04:44.837" v="1066" actId="20577"/>
        <pc:sldMkLst>
          <pc:docMk/>
          <pc:sldMk cId="0" sldId="334"/>
        </pc:sldMkLst>
        <pc:spChg chg="mod">
          <ac:chgData name="Wira Azmoon" userId="c9b0cd864505cae0" providerId="LiveId" clId="{0C12677F-A226-443F-9EDD-2B135FC747E4}" dt="2020-10-07T07:04:44.837" v="1066" actId="20577"/>
          <ac:spMkLst>
            <pc:docMk/>
            <pc:sldMk cId="0" sldId="334"/>
            <ac:spMk id="1156" creationId="{00000000-0000-0000-0000-000000000000}"/>
          </ac:spMkLst>
        </pc:spChg>
      </pc:sldChg>
      <pc:sldChg chg="modSp">
        <pc:chgData name="Wira Azmoon" userId="c9b0cd864505cae0" providerId="LiveId" clId="{0C12677F-A226-443F-9EDD-2B135FC747E4}" dt="2020-10-07T07:04:48.932" v="1067" actId="20577"/>
        <pc:sldMkLst>
          <pc:docMk/>
          <pc:sldMk cId="0" sldId="335"/>
        </pc:sldMkLst>
        <pc:spChg chg="mod">
          <ac:chgData name="Wira Azmoon" userId="c9b0cd864505cae0" providerId="LiveId" clId="{0C12677F-A226-443F-9EDD-2B135FC747E4}" dt="2020-10-07T07:04:48.932" v="1067" actId="20577"/>
          <ac:spMkLst>
            <pc:docMk/>
            <pc:sldMk cId="0" sldId="335"/>
            <ac:spMk id="1163" creationId="{00000000-0000-0000-0000-000000000000}"/>
          </ac:spMkLst>
        </pc:spChg>
      </pc:sldChg>
      <pc:sldChg chg="modSp">
        <pc:chgData name="Wira Azmoon" userId="c9b0cd864505cae0" providerId="LiveId" clId="{0C12677F-A226-443F-9EDD-2B135FC747E4}" dt="2020-10-07T07:04:50.384" v="1068" actId="20577"/>
        <pc:sldMkLst>
          <pc:docMk/>
          <pc:sldMk cId="0" sldId="336"/>
        </pc:sldMkLst>
        <pc:spChg chg="mod">
          <ac:chgData name="Wira Azmoon" userId="c9b0cd864505cae0" providerId="LiveId" clId="{0C12677F-A226-443F-9EDD-2B135FC747E4}" dt="2020-10-07T07:04:50.384" v="1068" actId="20577"/>
          <ac:spMkLst>
            <pc:docMk/>
            <pc:sldMk cId="0" sldId="336"/>
            <ac:spMk id="1170" creationId="{00000000-0000-0000-0000-000000000000}"/>
          </ac:spMkLst>
        </pc:spChg>
      </pc:sldChg>
      <pc:sldChg chg="modSp">
        <pc:chgData name="Wira Azmoon" userId="c9b0cd864505cae0" providerId="LiveId" clId="{0C12677F-A226-443F-9EDD-2B135FC747E4}" dt="2020-10-07T07:04:53.588" v="1071" actId="20577"/>
        <pc:sldMkLst>
          <pc:docMk/>
          <pc:sldMk cId="0" sldId="337"/>
        </pc:sldMkLst>
        <pc:spChg chg="mod">
          <ac:chgData name="Wira Azmoon" userId="c9b0cd864505cae0" providerId="LiveId" clId="{0C12677F-A226-443F-9EDD-2B135FC747E4}" dt="2020-10-07T07:04:53.588" v="1071" actId="20577"/>
          <ac:spMkLst>
            <pc:docMk/>
            <pc:sldMk cId="0" sldId="337"/>
            <ac:spMk id="1177" creationId="{00000000-0000-0000-0000-000000000000}"/>
          </ac:spMkLst>
        </pc:spChg>
      </pc:sldChg>
      <pc:sldChg chg="modSp">
        <pc:chgData name="Wira Azmoon" userId="c9b0cd864505cae0" providerId="LiveId" clId="{0C12677F-A226-443F-9EDD-2B135FC747E4}" dt="2020-10-07T07:04:56.461" v="1072" actId="20577"/>
        <pc:sldMkLst>
          <pc:docMk/>
          <pc:sldMk cId="0" sldId="338"/>
        </pc:sldMkLst>
        <pc:spChg chg="mod">
          <ac:chgData name="Wira Azmoon" userId="c9b0cd864505cae0" providerId="LiveId" clId="{0C12677F-A226-443F-9EDD-2B135FC747E4}" dt="2020-10-07T07:04:56.461" v="1072" actId="20577"/>
          <ac:spMkLst>
            <pc:docMk/>
            <pc:sldMk cId="0" sldId="338"/>
            <ac:spMk id="1185" creationId="{00000000-0000-0000-0000-000000000000}"/>
          </ac:spMkLst>
        </pc:spChg>
      </pc:sldChg>
      <pc:sldChg chg="modSp">
        <pc:chgData name="Wira Azmoon" userId="c9b0cd864505cae0" providerId="LiveId" clId="{0C12677F-A226-443F-9EDD-2B135FC747E4}" dt="2020-10-07T07:04:58.645" v="1073" actId="20577"/>
        <pc:sldMkLst>
          <pc:docMk/>
          <pc:sldMk cId="0" sldId="339"/>
        </pc:sldMkLst>
        <pc:spChg chg="mod">
          <ac:chgData name="Wira Azmoon" userId="c9b0cd864505cae0" providerId="LiveId" clId="{0C12677F-A226-443F-9EDD-2B135FC747E4}" dt="2020-10-07T07:04:58.645" v="1073" actId="20577"/>
          <ac:spMkLst>
            <pc:docMk/>
            <pc:sldMk cId="0" sldId="339"/>
            <ac:spMk id="1193" creationId="{00000000-0000-0000-0000-000000000000}"/>
          </ac:spMkLst>
        </pc:spChg>
      </pc:sldChg>
      <pc:sldChg chg="modSp">
        <pc:chgData name="Wira Azmoon" userId="c9b0cd864505cae0" providerId="LiveId" clId="{0C12677F-A226-443F-9EDD-2B135FC747E4}" dt="2020-10-07T07:05:00.241" v="1074" actId="20577"/>
        <pc:sldMkLst>
          <pc:docMk/>
          <pc:sldMk cId="0" sldId="340"/>
        </pc:sldMkLst>
        <pc:spChg chg="mod">
          <ac:chgData name="Wira Azmoon" userId="c9b0cd864505cae0" providerId="LiveId" clId="{0C12677F-A226-443F-9EDD-2B135FC747E4}" dt="2020-10-07T07:05:00.241" v="1074" actId="20577"/>
          <ac:spMkLst>
            <pc:docMk/>
            <pc:sldMk cId="0" sldId="340"/>
            <ac:spMk id="1201" creationId="{00000000-0000-0000-0000-000000000000}"/>
          </ac:spMkLst>
        </pc:spChg>
      </pc:sldChg>
      <pc:sldChg chg="modSp">
        <pc:chgData name="Wira Azmoon" userId="c9b0cd864505cae0" providerId="LiveId" clId="{0C12677F-A226-443F-9EDD-2B135FC747E4}" dt="2020-10-07T08:59:32.133" v="1133" actId="20577"/>
        <pc:sldMkLst>
          <pc:docMk/>
          <pc:sldMk cId="0" sldId="341"/>
        </pc:sldMkLst>
        <pc:spChg chg="mod">
          <ac:chgData name="Wira Azmoon" userId="c9b0cd864505cae0" providerId="LiveId" clId="{0C12677F-A226-443F-9EDD-2B135FC747E4}" dt="2020-10-07T08:59:32.133" v="1133" actId="20577"/>
          <ac:spMkLst>
            <pc:docMk/>
            <pc:sldMk cId="0" sldId="341"/>
            <ac:spMk id="1209" creationId="{00000000-0000-0000-0000-000000000000}"/>
          </ac:spMkLst>
        </pc:spChg>
      </pc:sldChg>
      <pc:sldChg chg="modSp">
        <pc:chgData name="Wira Azmoon" userId="c9b0cd864505cae0" providerId="LiveId" clId="{0C12677F-A226-443F-9EDD-2B135FC747E4}" dt="2020-10-07T08:59:30.202" v="1132" actId="20577"/>
        <pc:sldMkLst>
          <pc:docMk/>
          <pc:sldMk cId="0" sldId="342"/>
        </pc:sldMkLst>
        <pc:spChg chg="mod">
          <ac:chgData name="Wira Azmoon" userId="c9b0cd864505cae0" providerId="LiveId" clId="{0C12677F-A226-443F-9EDD-2B135FC747E4}" dt="2020-10-07T08:59:30.202" v="1132" actId="20577"/>
          <ac:spMkLst>
            <pc:docMk/>
            <pc:sldMk cId="0" sldId="342"/>
            <ac:spMk id="1215" creationId="{00000000-0000-0000-0000-000000000000}"/>
          </ac:spMkLst>
        </pc:spChg>
      </pc:sldChg>
      <pc:sldChg chg="modSp">
        <pc:chgData name="Wira Azmoon" userId="c9b0cd864505cae0" providerId="LiveId" clId="{0C12677F-A226-443F-9EDD-2B135FC747E4}" dt="2020-10-07T08:59:34.797" v="1134" actId="20577"/>
        <pc:sldMkLst>
          <pc:docMk/>
          <pc:sldMk cId="0" sldId="343"/>
        </pc:sldMkLst>
        <pc:spChg chg="mod">
          <ac:chgData name="Wira Azmoon" userId="c9b0cd864505cae0" providerId="LiveId" clId="{0C12677F-A226-443F-9EDD-2B135FC747E4}" dt="2020-10-07T08:59:34.797" v="1134" actId="20577"/>
          <ac:spMkLst>
            <pc:docMk/>
            <pc:sldMk cId="0" sldId="343"/>
            <ac:spMk id="1222" creationId="{00000000-0000-0000-0000-000000000000}"/>
          </ac:spMkLst>
        </pc:spChg>
      </pc:sldChg>
      <pc:sldChg chg="modSp">
        <pc:chgData name="Wira Azmoon" userId="c9b0cd864505cae0" providerId="LiveId" clId="{0C12677F-A226-443F-9EDD-2B135FC747E4}" dt="2020-10-07T09:48:06.942" v="1217" actId="6549"/>
        <pc:sldMkLst>
          <pc:docMk/>
          <pc:sldMk cId="0" sldId="349"/>
        </pc:sldMkLst>
        <pc:spChg chg="mod">
          <ac:chgData name="Wira Azmoon" userId="c9b0cd864505cae0" providerId="LiveId" clId="{0C12677F-A226-443F-9EDD-2B135FC747E4}" dt="2020-10-07T09:48:06.942" v="1217" actId="6549"/>
          <ac:spMkLst>
            <pc:docMk/>
            <pc:sldMk cId="0" sldId="349"/>
            <ac:spMk id="1268" creationId="{00000000-0000-0000-0000-000000000000}"/>
          </ac:spMkLst>
        </pc:spChg>
      </pc:sldChg>
      <pc:sldChg chg="add ord">
        <pc:chgData name="Wira Azmoon" userId="c9b0cd864505cae0" providerId="LiveId" clId="{0C12677F-A226-443F-9EDD-2B135FC747E4}" dt="2020-10-07T07:04:09.923" v="1056"/>
        <pc:sldMkLst>
          <pc:docMk/>
          <pc:sldMk cId="40362104" sldId="352"/>
        </pc:sldMkLst>
      </pc:sldChg>
      <pc:sldChg chg="add del">
        <pc:chgData name="Wira Azmoon" userId="c9b0cd864505cae0" providerId="LiveId" clId="{0C12677F-A226-443F-9EDD-2B135FC747E4}" dt="2020-10-07T06:29:59.986" v="30"/>
        <pc:sldMkLst>
          <pc:docMk/>
          <pc:sldMk cId="2288776345" sldId="352"/>
        </pc:sldMkLst>
      </pc:sldChg>
      <pc:sldChg chg="addSp delSp modSp add del">
        <pc:chgData name="Wira Azmoon" userId="c9b0cd864505cae0" providerId="LiveId" clId="{0C12677F-A226-443F-9EDD-2B135FC747E4}" dt="2020-10-07T07:03:42.311" v="1054" actId="2696"/>
        <pc:sldMkLst>
          <pc:docMk/>
          <pc:sldMk cId="4043659575" sldId="352"/>
        </pc:sldMkLst>
        <pc:spChg chg="mod">
          <ac:chgData name="Wira Azmoon" userId="c9b0cd864505cae0" providerId="LiveId" clId="{0C12677F-A226-443F-9EDD-2B135FC747E4}" dt="2020-10-07T06:38:22.560" v="517" actId="20577"/>
          <ac:spMkLst>
            <pc:docMk/>
            <pc:sldMk cId="4043659575" sldId="352"/>
            <ac:spMk id="2" creationId="{4FC50955-02AE-41D4-9291-905F4539E7FF}"/>
          </ac:spMkLst>
        </pc:spChg>
        <pc:graphicFrameChg chg="add del">
          <ac:chgData name="Wira Azmoon" userId="c9b0cd864505cae0" providerId="LiveId" clId="{0C12677F-A226-443F-9EDD-2B135FC747E4}" dt="2020-10-07T06:32:00.255" v="167" actId="3680"/>
          <ac:graphicFrameMkLst>
            <pc:docMk/>
            <pc:sldMk cId="4043659575" sldId="352"/>
            <ac:graphicFrameMk id="5" creationId="{2D6EAC76-89B3-493E-862E-A90EF334B627}"/>
          </ac:graphicFrameMkLst>
        </pc:graphicFrameChg>
        <pc:graphicFrameChg chg="add mod modGraphic">
          <ac:chgData name="Wira Azmoon" userId="c9b0cd864505cae0" providerId="LiveId" clId="{0C12677F-A226-443F-9EDD-2B135FC747E4}" dt="2020-10-07T06:37:09.075" v="473" actId="404"/>
          <ac:graphicFrameMkLst>
            <pc:docMk/>
            <pc:sldMk cId="4043659575" sldId="352"/>
            <ac:graphicFrameMk id="7" creationId="{FF042503-3AE7-4670-8F53-FC402324A933}"/>
          </ac:graphicFrameMkLst>
        </pc:graphicFrameChg>
        <pc:graphicFrameChg chg="add del">
          <ac:chgData name="Wira Azmoon" userId="c9b0cd864505cae0" providerId="LiveId" clId="{0C12677F-A226-443F-9EDD-2B135FC747E4}" dt="2020-10-07T06:33:48.716" v="297"/>
          <ac:graphicFrameMkLst>
            <pc:docMk/>
            <pc:sldMk cId="4043659575" sldId="352"/>
            <ac:graphicFrameMk id="9" creationId="{B5A2485A-6BCC-45ED-AC95-2A1716F377E9}"/>
          </ac:graphicFrameMkLst>
        </pc:graphicFrameChg>
      </pc:sldChg>
      <pc:sldChg chg="modSp add del ord">
        <pc:chgData name="Wira Azmoon" userId="c9b0cd864505cae0" providerId="LiveId" clId="{0C12677F-A226-443F-9EDD-2B135FC747E4}" dt="2020-10-07T07:03:16.661" v="1050" actId="2696"/>
        <pc:sldMkLst>
          <pc:docMk/>
          <pc:sldMk cId="1891377239" sldId="353"/>
        </pc:sldMkLst>
        <pc:spChg chg="mod">
          <ac:chgData name="Wira Azmoon" userId="c9b0cd864505cae0" providerId="LiveId" clId="{0C12677F-A226-443F-9EDD-2B135FC747E4}" dt="2020-10-07T06:39:07.893" v="529" actId="20577"/>
          <ac:spMkLst>
            <pc:docMk/>
            <pc:sldMk cId="1891377239" sldId="353"/>
            <ac:spMk id="2" creationId="{C8981FE1-08AC-4A20-B9AF-D14A91E2D99F}"/>
          </ac:spMkLst>
        </pc:spChg>
        <pc:spChg chg="mod">
          <ac:chgData name="Wira Azmoon" userId="c9b0cd864505cae0" providerId="LiveId" clId="{0C12677F-A226-443F-9EDD-2B135FC747E4}" dt="2020-10-07T06:57:31.089" v="644" actId="115"/>
          <ac:spMkLst>
            <pc:docMk/>
            <pc:sldMk cId="1891377239" sldId="353"/>
            <ac:spMk id="3" creationId="{FDE62D5C-4BD9-455B-B1AF-EE1312917DC2}"/>
          </ac:spMkLst>
        </pc:spChg>
      </pc:sldChg>
      <pc:sldChg chg="modSp add">
        <pc:chgData name="Wira Azmoon" userId="c9b0cd864505cae0" providerId="LiveId" clId="{0C12677F-A226-443F-9EDD-2B135FC747E4}" dt="2020-10-07T09:48:15.762" v="1230" actId="20577"/>
        <pc:sldMkLst>
          <pc:docMk/>
          <pc:sldMk cId="3224575798" sldId="353"/>
        </pc:sldMkLst>
        <pc:spChg chg="mod">
          <ac:chgData name="Wira Azmoon" userId="c9b0cd864505cae0" providerId="LiveId" clId="{0C12677F-A226-443F-9EDD-2B135FC747E4}" dt="2020-10-07T09:48:15.762" v="1230" actId="20577"/>
          <ac:spMkLst>
            <pc:docMk/>
            <pc:sldMk cId="3224575798" sldId="353"/>
            <ac:spMk id="2" creationId="{2B564E16-D4C1-44D9-A0BF-FEB54F5F4BB7}"/>
          </ac:spMkLst>
        </pc:spChg>
      </pc:sldChg>
      <pc:sldChg chg="add del">
        <pc:chgData name="Wira Azmoon" userId="c9b0cd864505cae0" providerId="LiveId" clId="{0C12677F-A226-443F-9EDD-2B135FC747E4}" dt="2020-10-07T06:38:52.809" v="519"/>
        <pc:sldMkLst>
          <pc:docMk/>
          <pc:sldMk cId="4290016412" sldId="353"/>
        </pc:sldMkLst>
      </pc:sldChg>
      <pc:sldChg chg="add del">
        <pc:chgData name="Wira Azmoon" userId="c9b0cd864505cae0" providerId="LiveId" clId="{0C12677F-A226-443F-9EDD-2B135FC747E4}" dt="2020-10-07T10:14:46.200" v="1234" actId="2696"/>
        <pc:sldMkLst>
          <pc:docMk/>
          <pc:sldMk cId="166892749" sldId="354"/>
        </pc:sldMkLst>
      </pc:sldChg>
      <pc:sldChg chg="addSp delSp modSp add del">
        <pc:chgData name="Wira Azmoon" userId="c9b0cd864505cae0" providerId="LiveId" clId="{0C12677F-A226-443F-9EDD-2B135FC747E4}" dt="2020-10-07T07:03:15.989" v="1049" actId="2696"/>
        <pc:sldMkLst>
          <pc:docMk/>
          <pc:sldMk cId="332320721" sldId="354"/>
        </pc:sldMkLst>
        <pc:spChg chg="mod">
          <ac:chgData name="Wira Azmoon" userId="c9b0cd864505cae0" providerId="LiveId" clId="{0C12677F-A226-443F-9EDD-2B135FC747E4}" dt="2020-10-07T06:45:54.896" v="618" actId="20577"/>
          <ac:spMkLst>
            <pc:docMk/>
            <pc:sldMk cId="332320721" sldId="354"/>
            <ac:spMk id="2" creationId="{27838239-6CBA-4004-9AB8-8CFA678E343B}"/>
          </ac:spMkLst>
        </pc:spChg>
        <pc:spChg chg="mod">
          <ac:chgData name="Wira Azmoon" userId="c9b0cd864505cae0" providerId="LiveId" clId="{0C12677F-A226-443F-9EDD-2B135FC747E4}" dt="2020-10-07T06:59:29.886" v="843" actId="20577"/>
          <ac:spMkLst>
            <pc:docMk/>
            <pc:sldMk cId="332320721" sldId="354"/>
            <ac:spMk id="3" creationId="{EA417D53-8416-4E3F-82D6-9F3B07921CA8}"/>
          </ac:spMkLst>
        </pc:spChg>
        <pc:graphicFrameChg chg="add del modGraphic">
          <ac:chgData name="Wira Azmoon" userId="c9b0cd864505cae0" providerId="LiveId" clId="{0C12677F-A226-443F-9EDD-2B135FC747E4}" dt="2020-10-07T06:45:42.379" v="571" actId="478"/>
          <ac:graphicFrameMkLst>
            <pc:docMk/>
            <pc:sldMk cId="332320721" sldId="354"/>
            <ac:graphicFrameMk id="5" creationId="{99392EB6-F20F-476F-B1C1-9507111CCE21}"/>
          </ac:graphicFrameMkLst>
        </pc:graphicFrameChg>
      </pc:sldChg>
      <pc:sldChg chg="modSp add ord">
        <pc:chgData name="Wira Azmoon" userId="c9b0cd864505cae0" providerId="LiveId" clId="{0C12677F-A226-443F-9EDD-2B135FC747E4}" dt="2020-10-07T10:18:29.313" v="1421" actId="20577"/>
        <pc:sldMkLst>
          <pc:docMk/>
          <pc:sldMk cId="629594426" sldId="355"/>
        </pc:sldMkLst>
        <pc:spChg chg="mod">
          <ac:chgData name="Wira Azmoon" userId="c9b0cd864505cae0" providerId="LiveId" clId="{0C12677F-A226-443F-9EDD-2B135FC747E4}" dt="2020-10-07T10:18:29.313" v="1421" actId="20577"/>
          <ac:spMkLst>
            <pc:docMk/>
            <pc:sldMk cId="629594426" sldId="355"/>
            <ac:spMk id="3" creationId="{F80A676A-2B1C-4561-BC0A-0E57DE4F3FA5}"/>
          </ac:spMkLst>
        </pc:spChg>
      </pc:sldChg>
      <pc:sldChg chg="modSp add del">
        <pc:chgData name="Wira Azmoon" userId="c9b0cd864505cae0" providerId="LiveId" clId="{0C12677F-A226-443F-9EDD-2B135FC747E4}" dt="2020-10-07T07:03:09.966" v="1047" actId="2696"/>
        <pc:sldMkLst>
          <pc:docMk/>
          <pc:sldMk cId="2346553920" sldId="355"/>
        </pc:sldMkLst>
        <pc:spChg chg="mod">
          <ac:chgData name="Wira Azmoon" userId="c9b0cd864505cae0" providerId="LiveId" clId="{0C12677F-A226-443F-9EDD-2B135FC747E4}" dt="2020-10-07T07:00:38.663" v="952" actId="20577"/>
          <ac:spMkLst>
            <pc:docMk/>
            <pc:sldMk cId="2346553920" sldId="355"/>
            <ac:spMk id="2" creationId="{EC697669-A169-440C-8E4D-9BA19FAD7657}"/>
          </ac:spMkLst>
        </pc:spChg>
        <pc:spChg chg="mod">
          <ac:chgData name="Wira Azmoon" userId="c9b0cd864505cae0" providerId="LiveId" clId="{0C12677F-A226-443F-9EDD-2B135FC747E4}" dt="2020-10-07T07:02:24.669" v="1046" actId="20577"/>
          <ac:spMkLst>
            <pc:docMk/>
            <pc:sldMk cId="2346553920" sldId="355"/>
            <ac:spMk id="3" creationId="{554C7BD5-7DFB-42CF-9CA0-31791AD06F7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visualgo.net/en/hashtable?slide=10"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Google Shape;505;p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06" name="Google Shape;506;p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3"/>
        <p:cNvGrpSpPr/>
        <p:nvPr/>
      </p:nvGrpSpPr>
      <p:grpSpPr>
        <a:xfrm>
          <a:off x="0" y="0"/>
          <a:ext cx="0" cy="0"/>
          <a:chOff x="0" y="0"/>
          <a:chExt cx="0" cy="0"/>
        </a:xfrm>
      </p:grpSpPr>
      <p:sp>
        <p:nvSpPr>
          <p:cNvPr id="524" name="Google Shape;524;p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5" name="Google Shape;525;p4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Steven remarks to other TAs: Jacq is Ranald’s girlfriend, they buy same HDB house :O</a:t>
            </a:r>
            <a:endParaRPr/>
          </a:p>
          <a:p>
            <a:pPr marL="0" lvl="0" indent="0" algn="l" rtl="0">
              <a:lnSpc>
                <a:spcPct val="100000"/>
              </a:lnSpc>
              <a:spcBef>
                <a:spcPts val="0"/>
              </a:spcBef>
              <a:spcAft>
                <a:spcPts val="0"/>
              </a:spcAft>
              <a:buSzPts val="1100"/>
              <a:buNone/>
            </a:pPr>
            <a:r>
              <a:rPr lang="en"/>
              <a:t>Ranald’s reply: -__-</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3"/>
        <p:cNvGrpSpPr/>
        <p:nvPr/>
      </p:nvGrpSpPr>
      <p:grpSpPr>
        <a:xfrm>
          <a:off x="0" y="0"/>
          <a:ext cx="0" cy="0"/>
          <a:chOff x="0" y="0"/>
          <a:chExt cx="0" cy="0"/>
        </a:xfrm>
      </p:grpSpPr>
      <p:sp>
        <p:nvSpPr>
          <p:cNvPr id="544" name="Google Shape;544;p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45" name="Google Shape;545;p4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Google Shape;564;p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65" name="Google Shape;565;p4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Steven’s remarks. The one that I currently mention in </a:t>
            </a:r>
            <a:r>
              <a:rPr lang="en" u="sng">
                <a:solidFill>
                  <a:schemeClr val="hlink"/>
                </a:solidFill>
                <a:hlinkClick r:id="rId3"/>
              </a:rPr>
              <a:t>https://visualgo.net/en/hashtable?slide=10</a:t>
            </a:r>
            <a:r>
              <a:rPr lang="en"/>
              <a:t> is Doubly Linked List</a:t>
            </a:r>
            <a:endParaRPr/>
          </a:p>
          <a:p>
            <a:pPr marL="0" lvl="0" indent="0" algn="l" rtl="0">
              <a:lnSpc>
                <a:spcPct val="100000"/>
              </a:lnSpc>
              <a:spcBef>
                <a:spcPts val="0"/>
              </a:spcBef>
              <a:spcAft>
                <a:spcPts val="0"/>
              </a:spcAft>
              <a:buSzPts val="1100"/>
              <a:buNone/>
            </a:pPr>
            <a:r>
              <a:rPr lang="en"/>
              <a:t>You can remark to students that changing array of DLLs into array of Vectors does not change the O(1+</a:t>
            </a:r>
            <a:r>
              <a:rPr lang="en" sz="1050">
                <a:highlight>
                  <a:srgbClr val="FFFFFF"/>
                </a:highlight>
              </a:rPr>
              <a:t>α) performance of Search and Remove and also does not change the O(1) performance of Insert (we can push_back to </a:t>
            </a:r>
            <a:r>
              <a:rPr lang="en" sz="1050">
                <a:solidFill>
                  <a:schemeClr val="dk1"/>
                </a:solidFill>
                <a:highlight>
                  <a:srgbClr val="FFFFFF"/>
                </a:highlight>
              </a:rPr>
              <a:t>vector </a:t>
            </a:r>
            <a:r>
              <a:rPr lang="en" sz="1050">
                <a:highlight>
                  <a:srgbClr val="FFFFFF"/>
                </a:highlight>
              </a:rPr>
              <a:t>in O(1) too)</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3"/>
        <p:cNvGrpSpPr/>
        <p:nvPr/>
      </p:nvGrpSpPr>
      <p:grpSpPr>
        <a:xfrm>
          <a:off x="0" y="0"/>
          <a:ext cx="0" cy="0"/>
          <a:chOff x="0" y="0"/>
          <a:chExt cx="0" cy="0"/>
        </a:xfrm>
      </p:grpSpPr>
      <p:sp>
        <p:nvSpPr>
          <p:cNvPr id="584" name="Google Shape;584;p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5" name="Google Shape;585;p4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3"/>
        <p:cNvGrpSpPr/>
        <p:nvPr/>
      </p:nvGrpSpPr>
      <p:grpSpPr>
        <a:xfrm>
          <a:off x="0" y="0"/>
          <a:ext cx="0" cy="0"/>
          <a:chOff x="0" y="0"/>
          <a:chExt cx="0" cy="0"/>
        </a:xfrm>
      </p:grpSpPr>
      <p:sp>
        <p:nvSpPr>
          <p:cNvPr id="604" name="Google Shape;604;p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05" name="Google Shape;605;p4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1"/>
        <p:cNvGrpSpPr/>
        <p:nvPr/>
      </p:nvGrpSpPr>
      <p:grpSpPr>
        <a:xfrm>
          <a:off x="0" y="0"/>
          <a:ext cx="0" cy="0"/>
          <a:chOff x="0" y="0"/>
          <a:chExt cx="0" cy="0"/>
        </a:xfrm>
      </p:grpSpPr>
      <p:sp>
        <p:nvSpPr>
          <p:cNvPr id="622" name="Google Shape;622;p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23" name="Google Shape;623;p4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0"/>
        <p:cNvGrpSpPr/>
        <p:nvPr/>
      </p:nvGrpSpPr>
      <p:grpSpPr>
        <a:xfrm>
          <a:off x="0" y="0"/>
          <a:ext cx="0" cy="0"/>
          <a:chOff x="0" y="0"/>
          <a:chExt cx="0" cy="0"/>
        </a:xfrm>
      </p:grpSpPr>
      <p:sp>
        <p:nvSpPr>
          <p:cNvPr id="641" name="Google Shape;641;p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42" name="Google Shape;642;p4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9"/>
        <p:cNvGrpSpPr/>
        <p:nvPr/>
      </p:nvGrpSpPr>
      <p:grpSpPr>
        <a:xfrm>
          <a:off x="0" y="0"/>
          <a:ext cx="0" cy="0"/>
          <a:chOff x="0" y="0"/>
          <a:chExt cx="0" cy="0"/>
        </a:xfrm>
      </p:grpSpPr>
      <p:sp>
        <p:nvSpPr>
          <p:cNvPr id="660" name="Google Shape;660;p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61" name="Google Shape;661;p4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8"/>
        <p:cNvGrpSpPr/>
        <p:nvPr/>
      </p:nvGrpSpPr>
      <p:grpSpPr>
        <a:xfrm>
          <a:off x="0" y="0"/>
          <a:ext cx="0" cy="0"/>
          <a:chOff x="0" y="0"/>
          <a:chExt cx="0" cy="0"/>
        </a:xfrm>
      </p:grpSpPr>
      <p:sp>
        <p:nvSpPr>
          <p:cNvPr id="679" name="Google Shape;679;p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0" name="Google Shape;680;p4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Steven’s joke: Well, Rar and Jacq are living in separate house if this is the case</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1" name="Google Shape;191;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7"/>
        <p:cNvGrpSpPr/>
        <p:nvPr/>
      </p:nvGrpSpPr>
      <p:grpSpPr>
        <a:xfrm>
          <a:off x="0" y="0"/>
          <a:ext cx="0" cy="0"/>
          <a:chOff x="0" y="0"/>
          <a:chExt cx="0" cy="0"/>
        </a:xfrm>
      </p:grpSpPr>
      <p:sp>
        <p:nvSpPr>
          <p:cNvPr id="698" name="Google Shape;698;p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99" name="Google Shape;699;p4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6"/>
        <p:cNvGrpSpPr/>
        <p:nvPr/>
      </p:nvGrpSpPr>
      <p:grpSpPr>
        <a:xfrm>
          <a:off x="0" y="0"/>
          <a:ext cx="0" cy="0"/>
          <a:chOff x="0" y="0"/>
          <a:chExt cx="0" cy="0"/>
        </a:xfrm>
      </p:grpSpPr>
      <p:sp>
        <p:nvSpPr>
          <p:cNvPr id="717" name="Google Shape;717;p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18" name="Google Shape;718;p5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5"/>
        <p:cNvGrpSpPr/>
        <p:nvPr/>
      </p:nvGrpSpPr>
      <p:grpSpPr>
        <a:xfrm>
          <a:off x="0" y="0"/>
          <a:ext cx="0" cy="0"/>
          <a:chOff x="0" y="0"/>
          <a:chExt cx="0" cy="0"/>
        </a:xfrm>
      </p:grpSpPr>
      <p:sp>
        <p:nvSpPr>
          <p:cNvPr id="736" name="Google Shape;736;p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37" name="Google Shape;737;p5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4"/>
        <p:cNvGrpSpPr/>
        <p:nvPr/>
      </p:nvGrpSpPr>
      <p:grpSpPr>
        <a:xfrm>
          <a:off x="0" y="0"/>
          <a:ext cx="0" cy="0"/>
          <a:chOff x="0" y="0"/>
          <a:chExt cx="0" cy="0"/>
        </a:xfrm>
      </p:grpSpPr>
      <p:sp>
        <p:nvSpPr>
          <p:cNvPr id="755" name="Google Shape;755;p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56" name="Google Shape;756;p5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3"/>
        <p:cNvGrpSpPr/>
        <p:nvPr/>
      </p:nvGrpSpPr>
      <p:grpSpPr>
        <a:xfrm>
          <a:off x="0" y="0"/>
          <a:ext cx="0" cy="0"/>
          <a:chOff x="0" y="0"/>
          <a:chExt cx="0" cy="0"/>
        </a:xfrm>
      </p:grpSpPr>
      <p:sp>
        <p:nvSpPr>
          <p:cNvPr id="774" name="Google Shape;774;p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75" name="Google Shape;775;p5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1"/>
        <p:cNvGrpSpPr/>
        <p:nvPr/>
      </p:nvGrpSpPr>
      <p:grpSpPr>
        <a:xfrm>
          <a:off x="0" y="0"/>
          <a:ext cx="0" cy="0"/>
          <a:chOff x="0" y="0"/>
          <a:chExt cx="0" cy="0"/>
        </a:xfrm>
      </p:grpSpPr>
      <p:sp>
        <p:nvSpPr>
          <p:cNvPr id="792" name="Google Shape;792;p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93" name="Google Shape;793;p5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9"/>
        <p:cNvGrpSpPr/>
        <p:nvPr/>
      </p:nvGrpSpPr>
      <p:grpSpPr>
        <a:xfrm>
          <a:off x="0" y="0"/>
          <a:ext cx="0" cy="0"/>
          <a:chOff x="0" y="0"/>
          <a:chExt cx="0" cy="0"/>
        </a:xfrm>
      </p:grpSpPr>
      <p:sp>
        <p:nvSpPr>
          <p:cNvPr id="810" name="Google Shape;810;p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11" name="Google Shape;811;p5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8"/>
        <p:cNvGrpSpPr/>
        <p:nvPr/>
      </p:nvGrpSpPr>
      <p:grpSpPr>
        <a:xfrm>
          <a:off x="0" y="0"/>
          <a:ext cx="0" cy="0"/>
          <a:chOff x="0" y="0"/>
          <a:chExt cx="0" cy="0"/>
        </a:xfrm>
      </p:grpSpPr>
      <p:sp>
        <p:nvSpPr>
          <p:cNvPr id="829" name="Google Shape;829;p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30" name="Google Shape;830;p5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7"/>
        <p:cNvGrpSpPr/>
        <p:nvPr/>
      </p:nvGrpSpPr>
      <p:grpSpPr>
        <a:xfrm>
          <a:off x="0" y="0"/>
          <a:ext cx="0" cy="0"/>
          <a:chOff x="0" y="0"/>
          <a:chExt cx="0" cy="0"/>
        </a:xfrm>
      </p:grpSpPr>
      <p:sp>
        <p:nvSpPr>
          <p:cNvPr id="848" name="Google Shape;848;p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49" name="Google Shape;849;p5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8"/>
        <p:cNvGrpSpPr/>
        <p:nvPr/>
      </p:nvGrpSpPr>
      <p:grpSpPr>
        <a:xfrm>
          <a:off x="0" y="0"/>
          <a:ext cx="0" cy="0"/>
          <a:chOff x="0" y="0"/>
          <a:chExt cx="0" cy="0"/>
        </a:xfrm>
      </p:grpSpPr>
      <p:sp>
        <p:nvSpPr>
          <p:cNvPr id="869" name="Google Shape;869;p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70" name="Google Shape;870;p5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7" name="Google Shape;197;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4"/>
        <p:cNvGrpSpPr/>
        <p:nvPr/>
      </p:nvGrpSpPr>
      <p:grpSpPr>
        <a:xfrm>
          <a:off x="0" y="0"/>
          <a:ext cx="0" cy="0"/>
          <a:chOff x="0" y="0"/>
          <a:chExt cx="0" cy="0"/>
        </a:xfrm>
      </p:grpSpPr>
      <p:sp>
        <p:nvSpPr>
          <p:cNvPr id="895" name="Google Shape;895;p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96" name="Google Shape;896;p5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2"/>
        <p:cNvGrpSpPr/>
        <p:nvPr/>
      </p:nvGrpSpPr>
      <p:grpSpPr>
        <a:xfrm>
          <a:off x="0" y="0"/>
          <a:ext cx="0" cy="0"/>
          <a:chOff x="0" y="0"/>
          <a:chExt cx="0" cy="0"/>
        </a:xfrm>
      </p:grpSpPr>
      <p:sp>
        <p:nvSpPr>
          <p:cNvPr id="913" name="Google Shape;913;p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4" name="Google Shape;914;p6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1"/>
        <p:cNvGrpSpPr/>
        <p:nvPr/>
      </p:nvGrpSpPr>
      <p:grpSpPr>
        <a:xfrm>
          <a:off x="0" y="0"/>
          <a:ext cx="0" cy="0"/>
          <a:chOff x="0" y="0"/>
          <a:chExt cx="0" cy="0"/>
        </a:xfrm>
      </p:grpSpPr>
      <p:sp>
        <p:nvSpPr>
          <p:cNvPr id="932" name="Google Shape;932;p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33" name="Google Shape;933;p6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2"/>
        <p:cNvGrpSpPr/>
        <p:nvPr/>
      </p:nvGrpSpPr>
      <p:grpSpPr>
        <a:xfrm>
          <a:off x="0" y="0"/>
          <a:ext cx="0" cy="0"/>
          <a:chOff x="0" y="0"/>
          <a:chExt cx="0" cy="0"/>
        </a:xfrm>
      </p:grpSpPr>
      <p:sp>
        <p:nvSpPr>
          <p:cNvPr id="953" name="Google Shape;953;p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54" name="Google Shape;954;p6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1"/>
        <p:cNvGrpSpPr/>
        <p:nvPr/>
      </p:nvGrpSpPr>
      <p:grpSpPr>
        <a:xfrm>
          <a:off x="0" y="0"/>
          <a:ext cx="0" cy="0"/>
          <a:chOff x="0" y="0"/>
          <a:chExt cx="0" cy="0"/>
        </a:xfrm>
      </p:grpSpPr>
      <p:sp>
        <p:nvSpPr>
          <p:cNvPr id="972" name="Google Shape;972;p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73" name="Google Shape;973;p6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Steven’s remarks: Key idea is to ensure load factor is far lower than 50%</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9"/>
        <p:cNvGrpSpPr/>
        <p:nvPr/>
      </p:nvGrpSpPr>
      <p:grpSpPr>
        <a:xfrm>
          <a:off x="0" y="0"/>
          <a:ext cx="0" cy="0"/>
          <a:chOff x="0" y="0"/>
          <a:chExt cx="0" cy="0"/>
        </a:xfrm>
      </p:grpSpPr>
      <p:sp>
        <p:nvSpPr>
          <p:cNvPr id="990" name="Google Shape;990;p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91" name="Google Shape;991;p6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7"/>
        <p:cNvGrpSpPr/>
        <p:nvPr/>
      </p:nvGrpSpPr>
      <p:grpSpPr>
        <a:xfrm>
          <a:off x="0" y="0"/>
          <a:ext cx="0" cy="0"/>
          <a:chOff x="0" y="0"/>
          <a:chExt cx="0" cy="0"/>
        </a:xfrm>
      </p:grpSpPr>
      <p:sp>
        <p:nvSpPr>
          <p:cNvPr id="1008" name="Google Shape;1008;p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09" name="Google Shape;1009;p6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5"/>
        <p:cNvGrpSpPr/>
        <p:nvPr/>
      </p:nvGrpSpPr>
      <p:grpSpPr>
        <a:xfrm>
          <a:off x="0" y="0"/>
          <a:ext cx="0" cy="0"/>
          <a:chOff x="0" y="0"/>
          <a:chExt cx="0" cy="0"/>
        </a:xfrm>
      </p:grpSpPr>
      <p:sp>
        <p:nvSpPr>
          <p:cNvPr id="1026" name="Google Shape;1026;p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27" name="Google Shape;1027;p6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4"/>
        <p:cNvGrpSpPr/>
        <p:nvPr/>
      </p:nvGrpSpPr>
      <p:grpSpPr>
        <a:xfrm>
          <a:off x="0" y="0"/>
          <a:ext cx="0" cy="0"/>
          <a:chOff x="0" y="0"/>
          <a:chExt cx="0" cy="0"/>
        </a:xfrm>
      </p:grpSpPr>
      <p:sp>
        <p:nvSpPr>
          <p:cNvPr id="1045" name="Google Shape;1045;p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6" name="Google Shape;1046;p6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solidFill>
                  <a:schemeClr val="dk1"/>
                </a:solidFill>
              </a:rPr>
              <a:t>Steven’s remarks: OA methods will get much more complicated especially with presence of deletions… We still have to go through deleted markers (which has to be left there for correctness of future searches) even though the hash table can be near empty for example. This is why C++ STL unordered_map and unordered_set are implemented using Separate Chaining method, not one of OA methods</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3"/>
        <p:cNvGrpSpPr/>
        <p:nvPr/>
      </p:nvGrpSpPr>
      <p:grpSpPr>
        <a:xfrm>
          <a:off x="0" y="0"/>
          <a:ext cx="0" cy="0"/>
          <a:chOff x="0" y="0"/>
          <a:chExt cx="0" cy="0"/>
        </a:xfrm>
      </p:grpSpPr>
      <p:sp>
        <p:nvSpPr>
          <p:cNvPr id="1064" name="Google Shape;1064;p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65" name="Google Shape;1065;p6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2" name="Google Shape;252;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2"/>
        <p:cNvGrpSpPr/>
        <p:nvPr/>
      </p:nvGrpSpPr>
      <p:grpSpPr>
        <a:xfrm>
          <a:off x="0" y="0"/>
          <a:ext cx="0" cy="0"/>
          <a:chOff x="0" y="0"/>
          <a:chExt cx="0" cy="0"/>
        </a:xfrm>
      </p:grpSpPr>
      <p:sp>
        <p:nvSpPr>
          <p:cNvPr id="1083" name="Google Shape;1083;p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84" name="Google Shape;1084;p6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9"/>
        <p:cNvGrpSpPr/>
        <p:nvPr/>
      </p:nvGrpSpPr>
      <p:grpSpPr>
        <a:xfrm>
          <a:off x="0" y="0"/>
          <a:ext cx="0" cy="0"/>
          <a:chOff x="0" y="0"/>
          <a:chExt cx="0" cy="0"/>
        </a:xfrm>
      </p:grpSpPr>
      <p:sp>
        <p:nvSpPr>
          <p:cNvPr id="1090" name="Google Shape;1090;p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91" name="Google Shape;1091;p7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6"/>
        <p:cNvGrpSpPr/>
        <p:nvPr/>
      </p:nvGrpSpPr>
      <p:grpSpPr>
        <a:xfrm>
          <a:off x="0" y="0"/>
          <a:ext cx="0" cy="0"/>
          <a:chOff x="0" y="0"/>
          <a:chExt cx="0" cy="0"/>
        </a:xfrm>
      </p:grpSpPr>
      <p:sp>
        <p:nvSpPr>
          <p:cNvPr id="1097" name="Google Shape;1097;p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98" name="Google Shape;1098;p7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3"/>
        <p:cNvGrpSpPr/>
        <p:nvPr/>
      </p:nvGrpSpPr>
      <p:grpSpPr>
        <a:xfrm>
          <a:off x="0" y="0"/>
          <a:ext cx="0" cy="0"/>
          <a:chOff x="0" y="0"/>
          <a:chExt cx="0" cy="0"/>
        </a:xfrm>
      </p:grpSpPr>
      <p:sp>
        <p:nvSpPr>
          <p:cNvPr id="1104" name="Google Shape;1104;p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05" name="Google Shape;1105;p7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0"/>
        <p:cNvGrpSpPr/>
        <p:nvPr/>
      </p:nvGrpSpPr>
      <p:grpSpPr>
        <a:xfrm>
          <a:off x="0" y="0"/>
          <a:ext cx="0" cy="0"/>
          <a:chOff x="0" y="0"/>
          <a:chExt cx="0" cy="0"/>
        </a:xfrm>
      </p:grpSpPr>
      <p:sp>
        <p:nvSpPr>
          <p:cNvPr id="1111" name="Google Shape;1111;p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12" name="Google Shape;1112;p7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7"/>
        <p:cNvGrpSpPr/>
        <p:nvPr/>
      </p:nvGrpSpPr>
      <p:grpSpPr>
        <a:xfrm>
          <a:off x="0" y="0"/>
          <a:ext cx="0" cy="0"/>
          <a:chOff x="0" y="0"/>
          <a:chExt cx="0" cy="0"/>
        </a:xfrm>
      </p:grpSpPr>
      <p:sp>
        <p:nvSpPr>
          <p:cNvPr id="1118" name="Google Shape;1118;p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19" name="Google Shape;1119;p7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4"/>
        <p:cNvGrpSpPr/>
        <p:nvPr/>
      </p:nvGrpSpPr>
      <p:grpSpPr>
        <a:xfrm>
          <a:off x="0" y="0"/>
          <a:ext cx="0" cy="0"/>
          <a:chOff x="0" y="0"/>
          <a:chExt cx="0" cy="0"/>
        </a:xfrm>
      </p:grpSpPr>
      <p:sp>
        <p:nvSpPr>
          <p:cNvPr id="1125" name="Google Shape;1125;p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26" name="Google Shape;1126;p7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1"/>
        <p:cNvGrpSpPr/>
        <p:nvPr/>
      </p:nvGrpSpPr>
      <p:grpSpPr>
        <a:xfrm>
          <a:off x="0" y="0"/>
          <a:ext cx="0" cy="0"/>
          <a:chOff x="0" y="0"/>
          <a:chExt cx="0" cy="0"/>
        </a:xfrm>
      </p:grpSpPr>
      <p:sp>
        <p:nvSpPr>
          <p:cNvPr id="1132" name="Google Shape;1132;p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33" name="Google Shape;1133;p7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8"/>
        <p:cNvGrpSpPr/>
        <p:nvPr/>
      </p:nvGrpSpPr>
      <p:grpSpPr>
        <a:xfrm>
          <a:off x="0" y="0"/>
          <a:ext cx="0" cy="0"/>
          <a:chOff x="0" y="0"/>
          <a:chExt cx="0" cy="0"/>
        </a:xfrm>
      </p:grpSpPr>
      <p:sp>
        <p:nvSpPr>
          <p:cNvPr id="1139" name="Google Shape;1139;p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40" name="Google Shape;1140;p7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5"/>
        <p:cNvGrpSpPr/>
        <p:nvPr/>
      </p:nvGrpSpPr>
      <p:grpSpPr>
        <a:xfrm>
          <a:off x="0" y="0"/>
          <a:ext cx="0" cy="0"/>
          <a:chOff x="0" y="0"/>
          <a:chExt cx="0" cy="0"/>
        </a:xfrm>
      </p:grpSpPr>
      <p:sp>
        <p:nvSpPr>
          <p:cNvPr id="1146" name="Google Shape;1146;p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47" name="Google Shape;1147;p7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9" name="Google Shape;259;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2"/>
        <p:cNvGrpSpPr/>
        <p:nvPr/>
      </p:nvGrpSpPr>
      <p:grpSpPr>
        <a:xfrm>
          <a:off x="0" y="0"/>
          <a:ext cx="0" cy="0"/>
          <a:chOff x="0" y="0"/>
          <a:chExt cx="0" cy="0"/>
        </a:xfrm>
      </p:grpSpPr>
      <p:sp>
        <p:nvSpPr>
          <p:cNvPr id="1153" name="Google Shape;1153;p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54" name="Google Shape;1154;p7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9"/>
        <p:cNvGrpSpPr/>
        <p:nvPr/>
      </p:nvGrpSpPr>
      <p:grpSpPr>
        <a:xfrm>
          <a:off x="0" y="0"/>
          <a:ext cx="0" cy="0"/>
          <a:chOff x="0" y="0"/>
          <a:chExt cx="0" cy="0"/>
        </a:xfrm>
      </p:grpSpPr>
      <p:sp>
        <p:nvSpPr>
          <p:cNvPr id="1160" name="Google Shape;1160;p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61" name="Google Shape;1161;p8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6"/>
        <p:cNvGrpSpPr/>
        <p:nvPr/>
      </p:nvGrpSpPr>
      <p:grpSpPr>
        <a:xfrm>
          <a:off x="0" y="0"/>
          <a:ext cx="0" cy="0"/>
          <a:chOff x="0" y="0"/>
          <a:chExt cx="0" cy="0"/>
        </a:xfrm>
      </p:grpSpPr>
      <p:sp>
        <p:nvSpPr>
          <p:cNvPr id="1167" name="Google Shape;1167;p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68" name="Google Shape;1168;p8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3"/>
        <p:cNvGrpSpPr/>
        <p:nvPr/>
      </p:nvGrpSpPr>
      <p:grpSpPr>
        <a:xfrm>
          <a:off x="0" y="0"/>
          <a:ext cx="0" cy="0"/>
          <a:chOff x="0" y="0"/>
          <a:chExt cx="0" cy="0"/>
        </a:xfrm>
      </p:grpSpPr>
      <p:sp>
        <p:nvSpPr>
          <p:cNvPr id="1174" name="Google Shape;1174;p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75" name="Google Shape;1175;p8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1"/>
        <p:cNvGrpSpPr/>
        <p:nvPr/>
      </p:nvGrpSpPr>
      <p:grpSpPr>
        <a:xfrm>
          <a:off x="0" y="0"/>
          <a:ext cx="0" cy="0"/>
          <a:chOff x="0" y="0"/>
          <a:chExt cx="0" cy="0"/>
        </a:xfrm>
      </p:grpSpPr>
      <p:sp>
        <p:nvSpPr>
          <p:cNvPr id="1182" name="Google Shape;1182;p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83" name="Google Shape;1183;p8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9"/>
        <p:cNvGrpSpPr/>
        <p:nvPr/>
      </p:nvGrpSpPr>
      <p:grpSpPr>
        <a:xfrm>
          <a:off x="0" y="0"/>
          <a:ext cx="0" cy="0"/>
          <a:chOff x="0" y="0"/>
          <a:chExt cx="0" cy="0"/>
        </a:xfrm>
      </p:grpSpPr>
      <p:sp>
        <p:nvSpPr>
          <p:cNvPr id="1190" name="Google Shape;1190;p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91" name="Google Shape;1191;p8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7"/>
        <p:cNvGrpSpPr/>
        <p:nvPr/>
      </p:nvGrpSpPr>
      <p:grpSpPr>
        <a:xfrm>
          <a:off x="0" y="0"/>
          <a:ext cx="0" cy="0"/>
          <a:chOff x="0" y="0"/>
          <a:chExt cx="0" cy="0"/>
        </a:xfrm>
      </p:grpSpPr>
      <p:sp>
        <p:nvSpPr>
          <p:cNvPr id="1198" name="Google Shape;1198;p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99" name="Google Shape;1199;p8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5"/>
        <p:cNvGrpSpPr/>
        <p:nvPr/>
      </p:nvGrpSpPr>
      <p:grpSpPr>
        <a:xfrm>
          <a:off x="0" y="0"/>
          <a:ext cx="0" cy="0"/>
          <a:chOff x="0" y="0"/>
          <a:chExt cx="0" cy="0"/>
        </a:xfrm>
      </p:grpSpPr>
      <p:sp>
        <p:nvSpPr>
          <p:cNvPr id="1206" name="Google Shape;1206;p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07" name="Google Shape;1207;p8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1"/>
        <p:cNvGrpSpPr/>
        <p:nvPr/>
      </p:nvGrpSpPr>
      <p:grpSpPr>
        <a:xfrm>
          <a:off x="0" y="0"/>
          <a:ext cx="0" cy="0"/>
          <a:chOff x="0" y="0"/>
          <a:chExt cx="0" cy="0"/>
        </a:xfrm>
      </p:grpSpPr>
      <p:sp>
        <p:nvSpPr>
          <p:cNvPr id="1212" name="Google Shape;1212;p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13" name="Google Shape;1213;p8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8"/>
        <p:cNvGrpSpPr/>
        <p:nvPr/>
      </p:nvGrpSpPr>
      <p:grpSpPr>
        <a:xfrm>
          <a:off x="0" y="0"/>
          <a:ext cx="0" cy="0"/>
          <a:chOff x="0" y="0"/>
          <a:chExt cx="0" cy="0"/>
        </a:xfrm>
      </p:grpSpPr>
      <p:sp>
        <p:nvSpPr>
          <p:cNvPr id="1219" name="Google Shape;1219;p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20" name="Google Shape;1220;p8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Google Shape;459;p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60" name="Google Shape;460;p3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5"/>
        <p:cNvGrpSpPr/>
        <p:nvPr/>
      </p:nvGrpSpPr>
      <p:grpSpPr>
        <a:xfrm>
          <a:off x="0" y="0"/>
          <a:ext cx="0" cy="0"/>
          <a:chOff x="0" y="0"/>
          <a:chExt cx="0" cy="0"/>
        </a:xfrm>
      </p:grpSpPr>
      <p:sp>
        <p:nvSpPr>
          <p:cNvPr id="1226" name="Google Shape;1226;p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27" name="Google Shape;1227;p8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2"/>
        <p:cNvGrpSpPr/>
        <p:nvPr/>
      </p:nvGrpSpPr>
      <p:grpSpPr>
        <a:xfrm>
          <a:off x="0" y="0"/>
          <a:ext cx="0" cy="0"/>
          <a:chOff x="0" y="0"/>
          <a:chExt cx="0" cy="0"/>
        </a:xfrm>
      </p:grpSpPr>
      <p:sp>
        <p:nvSpPr>
          <p:cNvPr id="1233" name="Google Shape;1233;p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34" name="Google Shape;1234;p9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0"/>
        <p:cNvGrpSpPr/>
        <p:nvPr/>
      </p:nvGrpSpPr>
      <p:grpSpPr>
        <a:xfrm>
          <a:off x="0" y="0"/>
          <a:ext cx="0" cy="0"/>
          <a:chOff x="0" y="0"/>
          <a:chExt cx="0" cy="0"/>
        </a:xfrm>
      </p:grpSpPr>
      <p:sp>
        <p:nvSpPr>
          <p:cNvPr id="1241" name="Google Shape;1241;p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42" name="Google Shape;1242;p9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8"/>
        <p:cNvGrpSpPr/>
        <p:nvPr/>
      </p:nvGrpSpPr>
      <p:grpSpPr>
        <a:xfrm>
          <a:off x="0" y="0"/>
          <a:ext cx="0" cy="0"/>
          <a:chOff x="0" y="0"/>
          <a:chExt cx="0" cy="0"/>
        </a:xfrm>
      </p:grpSpPr>
      <p:sp>
        <p:nvSpPr>
          <p:cNvPr id="1249" name="Google Shape;1249;p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50" name="Google Shape;1250;p9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Steven’s remarks: The key idea here is to ensure that number of keys are not changing anymore (no more insertion and no more deletions). Then we can analyze what are specific in each of the keys and use it to compute quick and perfect hash.</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6"/>
        <p:cNvGrpSpPr/>
        <p:nvPr/>
      </p:nvGrpSpPr>
      <p:grpSpPr>
        <a:xfrm>
          <a:off x="0" y="0"/>
          <a:ext cx="0" cy="0"/>
          <a:chOff x="0" y="0"/>
          <a:chExt cx="0" cy="0"/>
        </a:xfrm>
      </p:grpSpPr>
      <p:sp>
        <p:nvSpPr>
          <p:cNvPr id="1257" name="Google Shape;1257;p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58" name="Google Shape;1258;p9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3"/>
        <p:cNvGrpSpPr/>
        <p:nvPr/>
      </p:nvGrpSpPr>
      <p:grpSpPr>
        <a:xfrm>
          <a:off x="0" y="0"/>
          <a:ext cx="0" cy="0"/>
          <a:chOff x="0" y="0"/>
          <a:chExt cx="0" cy="0"/>
        </a:xfrm>
      </p:grpSpPr>
      <p:sp>
        <p:nvSpPr>
          <p:cNvPr id="1264" name="Google Shape;1264;p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65" name="Google Shape;1265;p9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1"/>
        <p:cNvGrpSpPr/>
        <p:nvPr/>
      </p:nvGrpSpPr>
      <p:grpSpPr>
        <a:xfrm>
          <a:off x="0" y="0"/>
          <a:ext cx="0" cy="0"/>
          <a:chOff x="0" y="0"/>
          <a:chExt cx="0" cy="0"/>
        </a:xfrm>
      </p:grpSpPr>
      <p:sp>
        <p:nvSpPr>
          <p:cNvPr id="1272" name="Google Shape;1272;p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73" name="Google Shape;1273;p9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9"/>
        <p:cNvGrpSpPr/>
        <p:nvPr/>
      </p:nvGrpSpPr>
      <p:grpSpPr>
        <a:xfrm>
          <a:off x="0" y="0"/>
          <a:ext cx="0" cy="0"/>
          <a:chOff x="0" y="0"/>
          <a:chExt cx="0" cy="0"/>
        </a:xfrm>
      </p:grpSpPr>
      <p:sp>
        <p:nvSpPr>
          <p:cNvPr id="1280" name="Google Shape;1280;g64bc0f35e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81" name="Google Shape;1281;g64bc0f35e2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p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67" name="Google Shape;467;p3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2"/>
        <p:cNvGrpSpPr/>
        <p:nvPr/>
      </p:nvGrpSpPr>
      <p:grpSpPr>
        <a:xfrm>
          <a:off x="0" y="0"/>
          <a:ext cx="0" cy="0"/>
          <a:chOff x="0" y="0"/>
          <a:chExt cx="0" cy="0"/>
        </a:xfrm>
      </p:grpSpPr>
      <p:sp>
        <p:nvSpPr>
          <p:cNvPr id="473" name="Google Shape;473;p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74" name="Google Shape;474;p3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
        <p:cNvGrpSpPr/>
        <p:nvPr/>
      </p:nvGrpSpPr>
      <p:grpSpPr>
        <a:xfrm>
          <a:off x="0" y="0"/>
          <a:ext cx="0" cy="0"/>
          <a:chOff x="0" y="0"/>
          <a:chExt cx="0" cy="0"/>
        </a:xfrm>
      </p:grpSpPr>
      <p:sp>
        <p:nvSpPr>
          <p:cNvPr id="486" name="Google Shape;486;p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87" name="Google Shape;487;p3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97"/>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97"/>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9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06"/>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06"/>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7" name="Google Shape;47;p10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0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98"/>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5" name="Google Shape;15;p9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9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8" name="Google Shape;18;p99"/>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9" name="Google Shape;19;p9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0"/>
        <p:cNvGrpSpPr/>
        <p:nvPr/>
      </p:nvGrpSpPr>
      <p:grpSpPr>
        <a:xfrm>
          <a:off x="0" y="0"/>
          <a:ext cx="0" cy="0"/>
          <a:chOff x="0" y="0"/>
          <a:chExt cx="0" cy="0"/>
        </a:xfrm>
      </p:grpSpPr>
      <p:sp>
        <p:nvSpPr>
          <p:cNvPr id="21" name="Google Shape;21;p10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22" name="Google Shape;22;p10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10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5" name="Google Shape;25;p101"/>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6" name="Google Shape;26;p101"/>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7" name="Google Shape;27;p10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10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30" name="Google Shape;30;p10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sp>
        <p:nvSpPr>
          <p:cNvPr id="32" name="Google Shape;32;p103"/>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3" name="Google Shape;33;p103"/>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4" name="Google Shape;34;p10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5"/>
        <p:cNvGrpSpPr/>
        <p:nvPr/>
      </p:nvGrpSpPr>
      <p:grpSpPr>
        <a:xfrm>
          <a:off x="0" y="0"/>
          <a:ext cx="0" cy="0"/>
          <a:chOff x="0" y="0"/>
          <a:chExt cx="0" cy="0"/>
        </a:xfrm>
      </p:grpSpPr>
      <p:sp>
        <p:nvSpPr>
          <p:cNvPr id="36" name="Google Shape;36;p104"/>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7" name="Google Shape;37;p10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sp>
        <p:nvSpPr>
          <p:cNvPr id="39" name="Google Shape;39;p105"/>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 name="Google Shape;40;p105"/>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41" name="Google Shape;41;p105"/>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2" name="Google Shape;42;p105"/>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3" name="Google Shape;43;p10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9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96"/>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9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hyperlink" Target="https://visualgo.net/en/hashtable?slide=4-7" TargetMode="External"/><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3" Type="http://schemas.openxmlformats.org/officeDocument/2006/relationships/hyperlink" Target="https://docs.oracle.com/cd/E19957-01/806-3568/ncg_goldberg.html" TargetMode="External"/><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hyperlink" Target="https://visualgo.net/en/hashtable" TargetMode="External"/><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hyperlink" Target="https://visualgo.net/en/list?slide=2-1" TargetMode="External"/><Relationship Id="rId2" Type="http://schemas.openxmlformats.org/officeDocument/2006/relationships/notesSlide" Target="../notesSlides/notesSlide60.xml"/><Relationship Id="rId1" Type="http://schemas.openxmlformats.org/officeDocument/2006/relationships/slideLayout" Target="../slideLayouts/slideLayout3.xml"/><Relationship Id="rId4" Type="http://schemas.openxmlformats.org/officeDocument/2006/relationships/hyperlink" Target="https://visualgo.net/en/hashtable?slide=2-1" TargetMode="External"/></Relationships>
</file>

<file path=ppt/slides/_rels/slide62.xml.rels><?xml version="1.0" encoding="UTF-8" standalone="yes"?>
<Relationships xmlns="http://schemas.openxmlformats.org/package/2006/relationships"><Relationship Id="rId3" Type="http://schemas.openxmlformats.org/officeDocument/2006/relationships/hyperlink" Target="https://visualgo.net/en/hashtable?slide=4-4" TargetMode="External"/><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3" Type="http://schemas.openxmlformats.org/officeDocument/2006/relationships/hyperlink" Target="https://stackoverflow.com/questions/21518704/how-does-c-stl-unordered-map-resolve-collisions/21519560#21519560" TargetMode="External"/><Relationship Id="rId2" Type="http://schemas.openxmlformats.org/officeDocument/2006/relationships/notesSlide" Target="../notesSlides/notesSlide66.xml"/><Relationship Id="rId1" Type="http://schemas.openxmlformats.org/officeDocument/2006/relationships/slideLayout" Target="../slideLayouts/slideLayout3.xml"/><Relationship Id="rId5" Type="http://schemas.openxmlformats.org/officeDocument/2006/relationships/hyperlink" Target="https://stackoverflow.com/questions/327311/how-are-pythons-built-in-dictionaries-implemented" TargetMode="External"/><Relationship Id="rId4" Type="http://schemas.openxmlformats.org/officeDocument/2006/relationships/hyperlink" Target="https://stackoverflow.com/questions/43911369/hashmap-java-8-implementation" TargetMode="Externa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5200"/>
              <a:buNone/>
            </a:pPr>
            <a:r>
              <a:rPr lang="en">
                <a:latin typeface="Lato"/>
                <a:ea typeface="Lato"/>
                <a:cs typeface="Lato"/>
                <a:sym typeface="Lato"/>
              </a:rPr>
              <a:t>Tutorial 06 - Table ADT 1, Hash Table</a:t>
            </a:r>
            <a:endParaRPr>
              <a:latin typeface="Lato"/>
              <a:ea typeface="Lato"/>
              <a:cs typeface="Lato"/>
              <a:sym typeface="Lato"/>
            </a:endParaRPr>
          </a:p>
        </p:txBody>
      </p:sp>
      <p:sp>
        <p:nvSpPr>
          <p:cNvPr id="55" name="Google Shape;55;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rgbClr val="000000"/>
              </a:buClr>
              <a:buSzPts val="1100"/>
              <a:buFont typeface="Arial"/>
              <a:buNone/>
            </a:pPr>
            <a:fld id="{00000000-1234-1234-1234-123412341234}" type="slidenum">
              <a:rPr lang="en"/>
              <a:t>1</a:t>
            </a:fld>
            <a:endParaRPr/>
          </a:p>
        </p:txBody>
      </p:sp>
      <p:sp>
        <p:nvSpPr>
          <p:cNvPr id="56" name="Google Shape;56;p1"/>
          <p:cNvSpPr txBo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2800"/>
              <a:buFont typeface="Arial"/>
              <a:buNone/>
            </a:pPr>
            <a:r>
              <a:rPr lang="en" sz="2800">
                <a:solidFill>
                  <a:schemeClr val="dk2"/>
                </a:solidFill>
              </a:rPr>
              <a:t>CS2040C Semester 1 2019/2020</a:t>
            </a:r>
            <a:endParaRPr sz="2800" b="0" i="0" u="none" strike="noStrike" cap="none">
              <a:solidFill>
                <a:srgbClr val="595959"/>
              </a:solidFill>
              <a:latin typeface="Arial"/>
              <a:ea typeface="Arial"/>
              <a:cs typeface="Arial"/>
              <a:sym typeface="Arial"/>
            </a:endParaRPr>
          </a:p>
        </p:txBody>
      </p:sp>
      <p:sp>
        <p:nvSpPr>
          <p:cNvPr id="57" name="Google Shape;57;p1"/>
          <p:cNvSpPr txBox="1"/>
          <p:nvPr/>
        </p:nvSpPr>
        <p:spPr>
          <a:xfrm>
            <a:off x="311700" y="3626725"/>
            <a:ext cx="8520600" cy="4227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1" u="none" strike="noStrike" cap="none">
                <a:solidFill>
                  <a:srgbClr val="595959"/>
                </a:solidFill>
                <a:latin typeface="Open Sans"/>
                <a:ea typeface="Open Sans"/>
                <a:cs typeface="Open Sans"/>
                <a:sym typeface="Open Sans"/>
              </a:rPr>
              <a:t>By Jin Zhe, adapted from slides by Ranald+Si Jie, AY1819 S2 Tutor</a:t>
            </a:r>
            <a:endParaRPr sz="1400" b="0" i="1" u="none" strike="noStrike" cap="none">
              <a:solidFill>
                <a:srgbClr val="595959"/>
              </a:solidFill>
              <a:latin typeface="Open Sans"/>
              <a:ea typeface="Open Sans"/>
              <a:cs typeface="Open Sans"/>
              <a:sym typeface="Open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Google Shape;508;p3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Closed Addressing</a:t>
            </a:r>
            <a:endParaRPr/>
          </a:p>
        </p:txBody>
      </p:sp>
      <p:sp>
        <p:nvSpPr>
          <p:cNvPr id="509" name="Google Shape;509;p39"/>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SzPts val="1800"/>
              <a:buNone/>
            </a:pPr>
            <a:r>
              <a:rPr lang="en" sz="2400"/>
              <a:t>However, the house at the chosen location, is already occupied. :( </a:t>
            </a:r>
            <a:endParaRPr sz="2400"/>
          </a:p>
        </p:txBody>
      </p:sp>
      <p:sp>
        <p:nvSpPr>
          <p:cNvPr id="510" name="Google Shape;510;p39"/>
          <p:cNvSpPr/>
          <p:nvPr/>
        </p:nvSpPr>
        <p:spPr>
          <a:xfrm>
            <a:off x="-4650" y="4488875"/>
            <a:ext cx="9153300" cy="6546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1" name="Google Shape;511;p39"/>
          <p:cNvSpPr/>
          <p:nvPr/>
        </p:nvSpPr>
        <p:spPr>
          <a:xfrm>
            <a:off x="168350" y="4133675"/>
            <a:ext cx="1187700" cy="355200"/>
          </a:xfrm>
          <a:prstGeom prst="rect">
            <a:avLst/>
          </a:prstGeom>
          <a:solidFill>
            <a:srgbClr val="00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1" u="none" strike="noStrike" cap="none">
                <a:solidFill>
                  <a:srgbClr val="000000"/>
                </a:solidFill>
                <a:latin typeface="Open Sans"/>
                <a:ea typeface="Open Sans"/>
                <a:cs typeface="Open Sans"/>
                <a:sym typeface="Open Sans"/>
              </a:rPr>
              <a:t>[Empty]</a:t>
            </a:r>
            <a:endParaRPr sz="1400" b="0" i="1" u="none" strike="noStrike" cap="none">
              <a:solidFill>
                <a:srgbClr val="000000"/>
              </a:solidFill>
              <a:latin typeface="Open Sans"/>
              <a:ea typeface="Open Sans"/>
              <a:cs typeface="Open Sans"/>
              <a:sym typeface="Open Sans"/>
            </a:endParaRPr>
          </a:p>
        </p:txBody>
      </p:sp>
      <p:sp>
        <p:nvSpPr>
          <p:cNvPr id="512" name="Google Shape;512;p39"/>
          <p:cNvSpPr/>
          <p:nvPr/>
        </p:nvSpPr>
        <p:spPr>
          <a:xfrm>
            <a:off x="1947950" y="4133675"/>
            <a:ext cx="1187700" cy="355200"/>
          </a:xfrm>
          <a:prstGeom prst="rect">
            <a:avLst/>
          </a:prstGeom>
          <a:solidFill>
            <a:srgbClr val="EA99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1" u="none" strike="noStrike" cap="none">
                <a:solidFill>
                  <a:schemeClr val="dk1"/>
                </a:solidFill>
                <a:latin typeface="Open Sans"/>
                <a:ea typeface="Open Sans"/>
                <a:cs typeface="Open Sans"/>
                <a:sym typeface="Open Sans"/>
              </a:rPr>
              <a:t>Rar the Cat</a:t>
            </a:r>
            <a:endParaRPr sz="1400" b="0" i="0" u="none" strike="noStrike" cap="none">
              <a:solidFill>
                <a:srgbClr val="000000"/>
              </a:solidFill>
              <a:latin typeface="Arial"/>
              <a:ea typeface="Arial"/>
              <a:cs typeface="Arial"/>
              <a:sym typeface="Arial"/>
            </a:endParaRPr>
          </a:p>
        </p:txBody>
      </p:sp>
      <p:sp>
        <p:nvSpPr>
          <p:cNvPr id="513" name="Google Shape;513;p39"/>
          <p:cNvSpPr/>
          <p:nvPr/>
        </p:nvSpPr>
        <p:spPr>
          <a:xfrm>
            <a:off x="3727550" y="4133675"/>
            <a:ext cx="1187700" cy="355200"/>
          </a:xfrm>
          <a:prstGeom prst="rect">
            <a:avLst/>
          </a:prstGeom>
          <a:solidFill>
            <a:srgbClr val="00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1" u="none" strike="noStrike" cap="none">
                <a:solidFill>
                  <a:schemeClr val="dk1"/>
                </a:solidFill>
                <a:latin typeface="Open Sans"/>
                <a:ea typeface="Open Sans"/>
                <a:cs typeface="Open Sans"/>
                <a:sym typeface="Open Sans"/>
              </a:rPr>
              <a:t>[Empty]</a:t>
            </a:r>
            <a:endParaRPr sz="1400" b="0" i="0" u="none" strike="noStrike" cap="none">
              <a:solidFill>
                <a:srgbClr val="000000"/>
              </a:solidFill>
              <a:latin typeface="Arial"/>
              <a:ea typeface="Arial"/>
              <a:cs typeface="Arial"/>
              <a:sym typeface="Arial"/>
            </a:endParaRPr>
          </a:p>
        </p:txBody>
      </p:sp>
      <p:sp>
        <p:nvSpPr>
          <p:cNvPr id="514" name="Google Shape;514;p39"/>
          <p:cNvSpPr/>
          <p:nvPr/>
        </p:nvSpPr>
        <p:spPr>
          <a:xfrm>
            <a:off x="5507150" y="4133675"/>
            <a:ext cx="1187700" cy="355200"/>
          </a:xfrm>
          <a:prstGeom prst="rect">
            <a:avLst/>
          </a:prstGeom>
          <a:solidFill>
            <a:srgbClr val="EA99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1" u="none" strike="noStrike" cap="none">
                <a:solidFill>
                  <a:schemeClr val="dk1"/>
                </a:solidFill>
                <a:latin typeface="Open Sans"/>
                <a:ea typeface="Open Sans"/>
                <a:cs typeface="Open Sans"/>
                <a:sym typeface="Open Sans"/>
              </a:rPr>
              <a:t>Steven</a:t>
            </a:r>
            <a:endParaRPr sz="1400" b="0" i="0" u="none" strike="noStrike" cap="none">
              <a:solidFill>
                <a:srgbClr val="000000"/>
              </a:solidFill>
              <a:latin typeface="Arial"/>
              <a:ea typeface="Arial"/>
              <a:cs typeface="Arial"/>
              <a:sym typeface="Arial"/>
            </a:endParaRPr>
          </a:p>
        </p:txBody>
      </p:sp>
      <p:sp>
        <p:nvSpPr>
          <p:cNvPr id="515" name="Google Shape;515;p39"/>
          <p:cNvSpPr/>
          <p:nvPr/>
        </p:nvSpPr>
        <p:spPr>
          <a:xfrm>
            <a:off x="7286750" y="4133675"/>
            <a:ext cx="1187700" cy="355200"/>
          </a:xfrm>
          <a:prstGeom prst="rect">
            <a:avLst/>
          </a:prstGeom>
          <a:solidFill>
            <a:srgbClr val="00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1" u="none" strike="noStrike" cap="none">
                <a:solidFill>
                  <a:schemeClr val="dk1"/>
                </a:solidFill>
                <a:latin typeface="Open Sans"/>
                <a:ea typeface="Open Sans"/>
                <a:cs typeface="Open Sans"/>
                <a:sym typeface="Open Sans"/>
              </a:rPr>
              <a:t>[Empty]</a:t>
            </a:r>
            <a:endParaRPr sz="1400" b="0" i="0" u="none" strike="noStrike" cap="none">
              <a:solidFill>
                <a:srgbClr val="000000"/>
              </a:solidFill>
              <a:latin typeface="Arial"/>
              <a:ea typeface="Arial"/>
              <a:cs typeface="Arial"/>
              <a:sym typeface="Arial"/>
            </a:endParaRPr>
          </a:p>
        </p:txBody>
      </p:sp>
      <p:sp>
        <p:nvSpPr>
          <p:cNvPr id="516" name="Google Shape;516;p39"/>
          <p:cNvSpPr/>
          <p:nvPr/>
        </p:nvSpPr>
        <p:spPr>
          <a:xfrm rot="10800000" flipH="1">
            <a:off x="2407100" y="3310450"/>
            <a:ext cx="269400" cy="579900"/>
          </a:xfrm>
          <a:prstGeom prst="upArrow">
            <a:avLst>
              <a:gd name="adj1" fmla="val 50000"/>
              <a:gd name="adj2" fmla="val 50000"/>
            </a:avLst>
          </a:prstGeom>
          <a:solidFill>
            <a:srgbClr val="4A86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7" name="Google Shape;517;p39"/>
          <p:cNvSpPr/>
          <p:nvPr/>
        </p:nvSpPr>
        <p:spPr>
          <a:xfrm>
            <a:off x="1929200" y="4713325"/>
            <a:ext cx="1225200" cy="308700"/>
          </a:xfrm>
          <a:prstGeom prst="roundRect">
            <a:avLst>
              <a:gd name="adj" fmla="val 16667"/>
            </a:avLst>
          </a:prstGeom>
          <a:solidFill>
            <a:srgbClr val="C9DAF8"/>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1" u="none" strike="noStrike" cap="none">
                <a:solidFill>
                  <a:srgbClr val="000000"/>
                </a:solidFill>
                <a:latin typeface="Open Sans"/>
                <a:ea typeface="Open Sans"/>
                <a:cs typeface="Open Sans"/>
                <a:sym typeface="Open Sans"/>
              </a:rPr>
              <a:t>Animals</a:t>
            </a:r>
            <a:endParaRPr sz="1400" b="0" i="1" u="none" strike="noStrike" cap="none">
              <a:solidFill>
                <a:srgbClr val="000000"/>
              </a:solidFill>
              <a:latin typeface="Open Sans"/>
              <a:ea typeface="Open Sans"/>
              <a:cs typeface="Open Sans"/>
              <a:sym typeface="Open Sans"/>
            </a:endParaRPr>
          </a:p>
        </p:txBody>
      </p:sp>
      <p:sp>
        <p:nvSpPr>
          <p:cNvPr id="518" name="Google Shape;518;p39"/>
          <p:cNvSpPr/>
          <p:nvPr/>
        </p:nvSpPr>
        <p:spPr>
          <a:xfrm>
            <a:off x="3708800" y="4713325"/>
            <a:ext cx="1225200" cy="308700"/>
          </a:xfrm>
          <a:prstGeom prst="roundRect">
            <a:avLst>
              <a:gd name="adj" fmla="val 16667"/>
            </a:avLst>
          </a:prstGeom>
          <a:solidFill>
            <a:srgbClr val="C9DAF8"/>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100" b="0" i="1" u="none" strike="noStrike" cap="none">
                <a:solidFill>
                  <a:srgbClr val="000000"/>
                </a:solidFill>
                <a:latin typeface="Open Sans"/>
                <a:ea typeface="Open Sans"/>
                <a:cs typeface="Open Sans"/>
                <a:sym typeface="Open Sans"/>
              </a:rPr>
              <a:t>Immortal Beings</a:t>
            </a:r>
            <a:endParaRPr sz="1100" b="0" i="1" u="none" strike="noStrike" cap="none">
              <a:solidFill>
                <a:srgbClr val="000000"/>
              </a:solidFill>
              <a:latin typeface="Open Sans"/>
              <a:ea typeface="Open Sans"/>
              <a:cs typeface="Open Sans"/>
              <a:sym typeface="Open Sans"/>
            </a:endParaRPr>
          </a:p>
        </p:txBody>
      </p:sp>
      <p:sp>
        <p:nvSpPr>
          <p:cNvPr id="519" name="Google Shape;519;p39"/>
          <p:cNvSpPr/>
          <p:nvPr/>
        </p:nvSpPr>
        <p:spPr>
          <a:xfrm>
            <a:off x="5488400" y="4713325"/>
            <a:ext cx="1225200" cy="308700"/>
          </a:xfrm>
          <a:prstGeom prst="roundRect">
            <a:avLst>
              <a:gd name="adj" fmla="val 16667"/>
            </a:avLst>
          </a:prstGeom>
          <a:solidFill>
            <a:srgbClr val="C9DAF8"/>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1" u="none" strike="noStrike" cap="none">
                <a:solidFill>
                  <a:srgbClr val="000000"/>
                </a:solidFill>
                <a:latin typeface="Open Sans"/>
                <a:ea typeface="Open Sans"/>
                <a:cs typeface="Open Sans"/>
                <a:sym typeface="Open Sans"/>
              </a:rPr>
              <a:t>Lecturers</a:t>
            </a:r>
            <a:endParaRPr sz="1400" b="0" i="1" u="none" strike="noStrike" cap="none">
              <a:solidFill>
                <a:srgbClr val="000000"/>
              </a:solidFill>
              <a:latin typeface="Open Sans"/>
              <a:ea typeface="Open Sans"/>
              <a:cs typeface="Open Sans"/>
              <a:sym typeface="Open Sans"/>
            </a:endParaRPr>
          </a:p>
        </p:txBody>
      </p:sp>
      <p:sp>
        <p:nvSpPr>
          <p:cNvPr id="520" name="Google Shape;520;p39"/>
          <p:cNvSpPr/>
          <p:nvPr/>
        </p:nvSpPr>
        <p:spPr>
          <a:xfrm>
            <a:off x="149600" y="4713325"/>
            <a:ext cx="1225200" cy="308700"/>
          </a:xfrm>
          <a:prstGeom prst="roundRect">
            <a:avLst>
              <a:gd name="adj" fmla="val 16667"/>
            </a:avLst>
          </a:prstGeom>
          <a:solidFill>
            <a:srgbClr val="C9DAF8"/>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1" u="none" strike="noStrike" cap="none">
                <a:solidFill>
                  <a:srgbClr val="000000"/>
                </a:solidFill>
                <a:latin typeface="Open Sans"/>
                <a:ea typeface="Open Sans"/>
                <a:cs typeface="Open Sans"/>
                <a:sym typeface="Open Sans"/>
              </a:rPr>
              <a:t>Students</a:t>
            </a:r>
            <a:endParaRPr sz="1400" b="0" i="1" u="none" strike="noStrike" cap="none">
              <a:solidFill>
                <a:srgbClr val="000000"/>
              </a:solidFill>
              <a:latin typeface="Open Sans"/>
              <a:ea typeface="Open Sans"/>
              <a:cs typeface="Open Sans"/>
              <a:sym typeface="Open Sans"/>
            </a:endParaRPr>
          </a:p>
        </p:txBody>
      </p:sp>
      <p:sp>
        <p:nvSpPr>
          <p:cNvPr id="521" name="Google Shape;521;p39"/>
          <p:cNvSpPr/>
          <p:nvPr/>
        </p:nvSpPr>
        <p:spPr>
          <a:xfrm>
            <a:off x="7268000" y="4713325"/>
            <a:ext cx="1225200" cy="308700"/>
          </a:xfrm>
          <a:prstGeom prst="roundRect">
            <a:avLst>
              <a:gd name="adj" fmla="val 16667"/>
            </a:avLst>
          </a:prstGeom>
          <a:solidFill>
            <a:srgbClr val="C9DAF8"/>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1" u="none" strike="noStrike" cap="none">
                <a:solidFill>
                  <a:srgbClr val="000000"/>
                </a:solidFill>
                <a:latin typeface="Open Sans"/>
                <a:ea typeface="Open Sans"/>
                <a:cs typeface="Open Sans"/>
                <a:sym typeface="Open Sans"/>
              </a:rPr>
              <a:t>Virtual Beings</a:t>
            </a:r>
            <a:endParaRPr sz="1200" b="0" i="1" u="none" strike="noStrike" cap="none">
              <a:solidFill>
                <a:srgbClr val="000000"/>
              </a:solidFill>
              <a:latin typeface="Open Sans"/>
              <a:ea typeface="Open Sans"/>
              <a:cs typeface="Open Sans"/>
              <a:sym typeface="Open Sans"/>
            </a:endParaRPr>
          </a:p>
        </p:txBody>
      </p:sp>
      <p:sp>
        <p:nvSpPr>
          <p:cNvPr id="522" name="Google Shape;522;p3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rgbClr val="000000"/>
              </a:buClr>
              <a:buSzPts val="1100"/>
              <a:buFont typeface="Arial"/>
              <a:buNone/>
            </a:pPr>
            <a:fld id="{00000000-1234-1234-1234-123412341234}" type="slidenum">
              <a:rPr lang="en"/>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26"/>
        <p:cNvGrpSpPr/>
        <p:nvPr/>
      </p:nvGrpSpPr>
      <p:grpSpPr>
        <a:xfrm>
          <a:off x="0" y="0"/>
          <a:ext cx="0" cy="0"/>
          <a:chOff x="0" y="0"/>
          <a:chExt cx="0" cy="0"/>
        </a:xfrm>
      </p:grpSpPr>
      <p:sp>
        <p:nvSpPr>
          <p:cNvPr id="527" name="Google Shape;527;p4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Closed Addressing</a:t>
            </a:r>
            <a:endParaRPr/>
          </a:p>
        </p:txBody>
      </p:sp>
      <p:sp>
        <p:nvSpPr>
          <p:cNvPr id="528" name="Google Shape;528;p4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sz="2400"/>
              <a:t>In </a:t>
            </a:r>
            <a:r>
              <a:rPr lang="en" sz="2400" b="1"/>
              <a:t>closed</a:t>
            </a:r>
            <a:r>
              <a:rPr lang="en" sz="2400"/>
              <a:t> addressing, instead of finding a new house…</a:t>
            </a:r>
            <a:endParaRPr sz="2400"/>
          </a:p>
          <a:p>
            <a:pPr marL="0" lvl="0" indent="0" algn="l" rtl="0">
              <a:lnSpc>
                <a:spcPct val="115000"/>
              </a:lnSpc>
              <a:spcBef>
                <a:spcPts val="1600"/>
              </a:spcBef>
              <a:spcAft>
                <a:spcPts val="0"/>
              </a:spcAft>
              <a:buSzPts val="1800"/>
              <a:buNone/>
            </a:pPr>
            <a:r>
              <a:rPr lang="en" sz="2400"/>
              <a:t>We simply ‘build a new floor’ at the same position…</a:t>
            </a:r>
            <a:endParaRPr sz="2400"/>
          </a:p>
          <a:p>
            <a:pPr marL="0" lvl="0" indent="0" algn="l" rtl="0">
              <a:lnSpc>
                <a:spcPct val="115000"/>
              </a:lnSpc>
              <a:spcBef>
                <a:spcPts val="1600"/>
              </a:spcBef>
              <a:spcAft>
                <a:spcPts val="1600"/>
              </a:spcAft>
              <a:buSzPts val="1800"/>
              <a:buNone/>
            </a:pPr>
            <a:r>
              <a:rPr lang="en" sz="2400"/>
              <a:t>and place the element there.</a:t>
            </a:r>
            <a:endParaRPr sz="2400"/>
          </a:p>
        </p:txBody>
      </p:sp>
      <p:sp>
        <p:nvSpPr>
          <p:cNvPr id="529" name="Google Shape;529;p40"/>
          <p:cNvSpPr/>
          <p:nvPr/>
        </p:nvSpPr>
        <p:spPr>
          <a:xfrm>
            <a:off x="-4650" y="4488875"/>
            <a:ext cx="9153300" cy="6546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0" name="Google Shape;530;p40"/>
          <p:cNvSpPr/>
          <p:nvPr/>
        </p:nvSpPr>
        <p:spPr>
          <a:xfrm>
            <a:off x="168350" y="4133675"/>
            <a:ext cx="1187700" cy="355200"/>
          </a:xfrm>
          <a:prstGeom prst="rect">
            <a:avLst/>
          </a:prstGeom>
          <a:solidFill>
            <a:srgbClr val="00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1" u="none" strike="noStrike" cap="none">
                <a:solidFill>
                  <a:srgbClr val="000000"/>
                </a:solidFill>
                <a:latin typeface="Open Sans"/>
                <a:ea typeface="Open Sans"/>
                <a:cs typeface="Open Sans"/>
                <a:sym typeface="Open Sans"/>
              </a:rPr>
              <a:t>[Empty]</a:t>
            </a:r>
            <a:endParaRPr sz="1400" b="0" i="1" u="none" strike="noStrike" cap="none">
              <a:solidFill>
                <a:srgbClr val="000000"/>
              </a:solidFill>
              <a:latin typeface="Open Sans"/>
              <a:ea typeface="Open Sans"/>
              <a:cs typeface="Open Sans"/>
              <a:sym typeface="Open Sans"/>
            </a:endParaRPr>
          </a:p>
        </p:txBody>
      </p:sp>
      <p:sp>
        <p:nvSpPr>
          <p:cNvPr id="531" name="Google Shape;531;p40"/>
          <p:cNvSpPr/>
          <p:nvPr/>
        </p:nvSpPr>
        <p:spPr>
          <a:xfrm>
            <a:off x="1947950" y="4133675"/>
            <a:ext cx="1187700" cy="355200"/>
          </a:xfrm>
          <a:prstGeom prst="rect">
            <a:avLst/>
          </a:prstGeom>
          <a:solidFill>
            <a:srgbClr val="EA99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1" u="none" strike="noStrike" cap="none">
                <a:solidFill>
                  <a:schemeClr val="dk1"/>
                </a:solidFill>
                <a:latin typeface="Open Sans"/>
                <a:ea typeface="Open Sans"/>
                <a:cs typeface="Open Sans"/>
                <a:sym typeface="Open Sans"/>
              </a:rPr>
              <a:t>Rar the Cat</a:t>
            </a:r>
            <a:endParaRPr sz="1400" b="0" i="0" u="none" strike="noStrike" cap="none">
              <a:solidFill>
                <a:srgbClr val="000000"/>
              </a:solidFill>
              <a:latin typeface="Arial"/>
              <a:ea typeface="Arial"/>
              <a:cs typeface="Arial"/>
              <a:sym typeface="Arial"/>
            </a:endParaRPr>
          </a:p>
        </p:txBody>
      </p:sp>
      <p:sp>
        <p:nvSpPr>
          <p:cNvPr id="532" name="Google Shape;532;p40"/>
          <p:cNvSpPr/>
          <p:nvPr/>
        </p:nvSpPr>
        <p:spPr>
          <a:xfrm>
            <a:off x="3727550" y="4133675"/>
            <a:ext cx="1187700" cy="355200"/>
          </a:xfrm>
          <a:prstGeom prst="rect">
            <a:avLst/>
          </a:prstGeom>
          <a:solidFill>
            <a:srgbClr val="00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1" u="none" strike="noStrike" cap="none">
                <a:solidFill>
                  <a:schemeClr val="dk1"/>
                </a:solidFill>
                <a:latin typeface="Open Sans"/>
                <a:ea typeface="Open Sans"/>
                <a:cs typeface="Open Sans"/>
                <a:sym typeface="Open Sans"/>
              </a:rPr>
              <a:t>[Empty]</a:t>
            </a:r>
            <a:endParaRPr sz="1400" b="0" i="0" u="none" strike="noStrike" cap="none">
              <a:solidFill>
                <a:srgbClr val="000000"/>
              </a:solidFill>
              <a:latin typeface="Arial"/>
              <a:ea typeface="Arial"/>
              <a:cs typeface="Arial"/>
              <a:sym typeface="Arial"/>
            </a:endParaRPr>
          </a:p>
        </p:txBody>
      </p:sp>
      <p:sp>
        <p:nvSpPr>
          <p:cNvPr id="533" name="Google Shape;533;p40"/>
          <p:cNvSpPr/>
          <p:nvPr/>
        </p:nvSpPr>
        <p:spPr>
          <a:xfrm>
            <a:off x="5507150" y="4133675"/>
            <a:ext cx="1187700" cy="355200"/>
          </a:xfrm>
          <a:prstGeom prst="rect">
            <a:avLst/>
          </a:prstGeom>
          <a:solidFill>
            <a:srgbClr val="EA99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1" u="none" strike="noStrike" cap="none">
                <a:solidFill>
                  <a:schemeClr val="dk1"/>
                </a:solidFill>
                <a:latin typeface="Open Sans"/>
                <a:ea typeface="Open Sans"/>
                <a:cs typeface="Open Sans"/>
                <a:sym typeface="Open Sans"/>
              </a:rPr>
              <a:t>Steven</a:t>
            </a:r>
            <a:endParaRPr sz="1400" b="0" i="0" u="none" strike="noStrike" cap="none">
              <a:solidFill>
                <a:srgbClr val="000000"/>
              </a:solidFill>
              <a:latin typeface="Arial"/>
              <a:ea typeface="Arial"/>
              <a:cs typeface="Arial"/>
              <a:sym typeface="Arial"/>
            </a:endParaRPr>
          </a:p>
        </p:txBody>
      </p:sp>
      <p:sp>
        <p:nvSpPr>
          <p:cNvPr id="534" name="Google Shape;534;p40"/>
          <p:cNvSpPr/>
          <p:nvPr/>
        </p:nvSpPr>
        <p:spPr>
          <a:xfrm>
            <a:off x="7286750" y="4133675"/>
            <a:ext cx="1187700" cy="355200"/>
          </a:xfrm>
          <a:prstGeom prst="rect">
            <a:avLst/>
          </a:prstGeom>
          <a:solidFill>
            <a:srgbClr val="00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1" u="none" strike="noStrike" cap="none">
                <a:solidFill>
                  <a:schemeClr val="dk1"/>
                </a:solidFill>
                <a:latin typeface="Open Sans"/>
                <a:ea typeface="Open Sans"/>
                <a:cs typeface="Open Sans"/>
                <a:sym typeface="Open Sans"/>
              </a:rPr>
              <a:t>[Empty]</a:t>
            </a:r>
            <a:endParaRPr sz="1400" b="0" i="0" u="none" strike="noStrike" cap="none">
              <a:solidFill>
                <a:srgbClr val="000000"/>
              </a:solidFill>
              <a:latin typeface="Arial"/>
              <a:ea typeface="Arial"/>
              <a:cs typeface="Arial"/>
              <a:sym typeface="Arial"/>
            </a:endParaRPr>
          </a:p>
        </p:txBody>
      </p:sp>
      <p:sp>
        <p:nvSpPr>
          <p:cNvPr id="535" name="Google Shape;535;p40"/>
          <p:cNvSpPr/>
          <p:nvPr/>
        </p:nvSpPr>
        <p:spPr>
          <a:xfrm rot="10800000" flipH="1">
            <a:off x="2407100" y="3081850"/>
            <a:ext cx="269400" cy="579900"/>
          </a:xfrm>
          <a:prstGeom prst="upArrow">
            <a:avLst>
              <a:gd name="adj1" fmla="val 50000"/>
              <a:gd name="adj2" fmla="val 50000"/>
            </a:avLst>
          </a:prstGeom>
          <a:solidFill>
            <a:srgbClr val="4A86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6" name="Google Shape;536;p40"/>
          <p:cNvSpPr/>
          <p:nvPr/>
        </p:nvSpPr>
        <p:spPr>
          <a:xfrm>
            <a:off x="1947950" y="3771379"/>
            <a:ext cx="1187700" cy="355200"/>
          </a:xfrm>
          <a:prstGeom prst="rect">
            <a:avLst/>
          </a:prstGeom>
          <a:solidFill>
            <a:srgbClr val="EA99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 sz="1300" b="0" i="1" u="none" strike="noStrike" cap="none">
                <a:solidFill>
                  <a:schemeClr val="dk1"/>
                </a:solidFill>
                <a:latin typeface="Open Sans"/>
                <a:ea typeface="Open Sans"/>
                <a:cs typeface="Open Sans"/>
                <a:sym typeface="Open Sans"/>
              </a:rPr>
              <a:t>Jacq the Dino</a:t>
            </a:r>
            <a:endParaRPr sz="1300" b="0" i="0" u="none" strike="noStrike" cap="none">
              <a:solidFill>
                <a:srgbClr val="000000"/>
              </a:solidFill>
              <a:latin typeface="Arial"/>
              <a:ea typeface="Arial"/>
              <a:cs typeface="Arial"/>
              <a:sym typeface="Arial"/>
            </a:endParaRPr>
          </a:p>
        </p:txBody>
      </p:sp>
      <p:sp>
        <p:nvSpPr>
          <p:cNvPr id="537" name="Google Shape;537;p40"/>
          <p:cNvSpPr/>
          <p:nvPr/>
        </p:nvSpPr>
        <p:spPr>
          <a:xfrm>
            <a:off x="1929200" y="4713325"/>
            <a:ext cx="1225200" cy="308700"/>
          </a:xfrm>
          <a:prstGeom prst="roundRect">
            <a:avLst>
              <a:gd name="adj" fmla="val 16667"/>
            </a:avLst>
          </a:prstGeom>
          <a:solidFill>
            <a:srgbClr val="C9DAF8"/>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1" u="none" strike="noStrike" cap="none">
                <a:solidFill>
                  <a:srgbClr val="000000"/>
                </a:solidFill>
                <a:latin typeface="Open Sans"/>
                <a:ea typeface="Open Sans"/>
                <a:cs typeface="Open Sans"/>
                <a:sym typeface="Open Sans"/>
              </a:rPr>
              <a:t>Animals</a:t>
            </a:r>
            <a:endParaRPr sz="1400" b="0" i="1" u="none" strike="noStrike" cap="none">
              <a:solidFill>
                <a:srgbClr val="000000"/>
              </a:solidFill>
              <a:latin typeface="Open Sans"/>
              <a:ea typeface="Open Sans"/>
              <a:cs typeface="Open Sans"/>
              <a:sym typeface="Open Sans"/>
            </a:endParaRPr>
          </a:p>
        </p:txBody>
      </p:sp>
      <p:sp>
        <p:nvSpPr>
          <p:cNvPr id="538" name="Google Shape;538;p40"/>
          <p:cNvSpPr/>
          <p:nvPr/>
        </p:nvSpPr>
        <p:spPr>
          <a:xfrm>
            <a:off x="3708800" y="4713325"/>
            <a:ext cx="1225200" cy="308700"/>
          </a:xfrm>
          <a:prstGeom prst="roundRect">
            <a:avLst>
              <a:gd name="adj" fmla="val 16667"/>
            </a:avLst>
          </a:prstGeom>
          <a:solidFill>
            <a:srgbClr val="C9DAF8"/>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100" b="0" i="1" u="none" strike="noStrike" cap="none">
                <a:solidFill>
                  <a:srgbClr val="000000"/>
                </a:solidFill>
                <a:latin typeface="Open Sans"/>
                <a:ea typeface="Open Sans"/>
                <a:cs typeface="Open Sans"/>
                <a:sym typeface="Open Sans"/>
              </a:rPr>
              <a:t>Immortal Beings</a:t>
            </a:r>
            <a:endParaRPr sz="1100" b="0" i="1" u="none" strike="noStrike" cap="none">
              <a:solidFill>
                <a:srgbClr val="000000"/>
              </a:solidFill>
              <a:latin typeface="Open Sans"/>
              <a:ea typeface="Open Sans"/>
              <a:cs typeface="Open Sans"/>
              <a:sym typeface="Open Sans"/>
            </a:endParaRPr>
          </a:p>
        </p:txBody>
      </p:sp>
      <p:sp>
        <p:nvSpPr>
          <p:cNvPr id="539" name="Google Shape;539;p40"/>
          <p:cNvSpPr/>
          <p:nvPr/>
        </p:nvSpPr>
        <p:spPr>
          <a:xfrm>
            <a:off x="5488400" y="4713325"/>
            <a:ext cx="1225200" cy="308700"/>
          </a:xfrm>
          <a:prstGeom prst="roundRect">
            <a:avLst>
              <a:gd name="adj" fmla="val 16667"/>
            </a:avLst>
          </a:prstGeom>
          <a:solidFill>
            <a:srgbClr val="C9DAF8"/>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1" u="none" strike="noStrike" cap="none">
                <a:solidFill>
                  <a:srgbClr val="000000"/>
                </a:solidFill>
                <a:latin typeface="Open Sans"/>
                <a:ea typeface="Open Sans"/>
                <a:cs typeface="Open Sans"/>
                <a:sym typeface="Open Sans"/>
              </a:rPr>
              <a:t>Lecturers</a:t>
            </a:r>
            <a:endParaRPr sz="1400" b="0" i="1" u="none" strike="noStrike" cap="none">
              <a:solidFill>
                <a:srgbClr val="000000"/>
              </a:solidFill>
              <a:latin typeface="Open Sans"/>
              <a:ea typeface="Open Sans"/>
              <a:cs typeface="Open Sans"/>
              <a:sym typeface="Open Sans"/>
            </a:endParaRPr>
          </a:p>
        </p:txBody>
      </p:sp>
      <p:sp>
        <p:nvSpPr>
          <p:cNvPr id="540" name="Google Shape;540;p40"/>
          <p:cNvSpPr/>
          <p:nvPr/>
        </p:nvSpPr>
        <p:spPr>
          <a:xfrm>
            <a:off x="149600" y="4713325"/>
            <a:ext cx="1225200" cy="308700"/>
          </a:xfrm>
          <a:prstGeom prst="roundRect">
            <a:avLst>
              <a:gd name="adj" fmla="val 16667"/>
            </a:avLst>
          </a:prstGeom>
          <a:solidFill>
            <a:srgbClr val="C9DAF8"/>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1" u="none" strike="noStrike" cap="none">
                <a:solidFill>
                  <a:srgbClr val="000000"/>
                </a:solidFill>
                <a:latin typeface="Open Sans"/>
                <a:ea typeface="Open Sans"/>
                <a:cs typeface="Open Sans"/>
                <a:sym typeface="Open Sans"/>
              </a:rPr>
              <a:t>Students</a:t>
            </a:r>
            <a:endParaRPr sz="1400" b="0" i="1" u="none" strike="noStrike" cap="none">
              <a:solidFill>
                <a:srgbClr val="000000"/>
              </a:solidFill>
              <a:latin typeface="Open Sans"/>
              <a:ea typeface="Open Sans"/>
              <a:cs typeface="Open Sans"/>
              <a:sym typeface="Open Sans"/>
            </a:endParaRPr>
          </a:p>
        </p:txBody>
      </p:sp>
      <p:sp>
        <p:nvSpPr>
          <p:cNvPr id="541" name="Google Shape;541;p40"/>
          <p:cNvSpPr/>
          <p:nvPr/>
        </p:nvSpPr>
        <p:spPr>
          <a:xfrm>
            <a:off x="7268000" y="4713325"/>
            <a:ext cx="1225200" cy="308700"/>
          </a:xfrm>
          <a:prstGeom prst="roundRect">
            <a:avLst>
              <a:gd name="adj" fmla="val 16667"/>
            </a:avLst>
          </a:prstGeom>
          <a:solidFill>
            <a:srgbClr val="C9DAF8"/>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1" u="none" strike="noStrike" cap="none">
                <a:solidFill>
                  <a:srgbClr val="000000"/>
                </a:solidFill>
                <a:latin typeface="Open Sans"/>
                <a:ea typeface="Open Sans"/>
                <a:cs typeface="Open Sans"/>
                <a:sym typeface="Open Sans"/>
              </a:rPr>
              <a:t>Virtual Beings</a:t>
            </a:r>
            <a:endParaRPr sz="1200" b="0" i="1" u="none" strike="noStrike" cap="none">
              <a:solidFill>
                <a:srgbClr val="000000"/>
              </a:solidFill>
              <a:latin typeface="Open Sans"/>
              <a:ea typeface="Open Sans"/>
              <a:cs typeface="Open Sans"/>
              <a:sym typeface="Open Sans"/>
            </a:endParaRPr>
          </a:p>
        </p:txBody>
      </p:sp>
      <p:sp>
        <p:nvSpPr>
          <p:cNvPr id="542" name="Google Shape;542;p4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rgbClr val="000000"/>
              </a:buClr>
              <a:buSzPts val="1100"/>
              <a:buFont typeface="Arial"/>
              <a:buNone/>
            </a:pPr>
            <a:fld id="{00000000-1234-1234-1234-123412341234}" type="slidenum">
              <a:rPr lang="en"/>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46"/>
        <p:cNvGrpSpPr/>
        <p:nvPr/>
      </p:nvGrpSpPr>
      <p:grpSpPr>
        <a:xfrm>
          <a:off x="0" y="0"/>
          <a:ext cx="0" cy="0"/>
          <a:chOff x="0" y="0"/>
          <a:chExt cx="0" cy="0"/>
        </a:xfrm>
      </p:grpSpPr>
      <p:sp>
        <p:nvSpPr>
          <p:cNvPr id="547" name="Google Shape;547;p4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Closed Addressing</a:t>
            </a:r>
            <a:endParaRPr/>
          </a:p>
        </p:txBody>
      </p:sp>
      <p:sp>
        <p:nvSpPr>
          <p:cNvPr id="548" name="Google Shape;548;p4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sz="2400"/>
              <a:t>As we add more and more people, there are </a:t>
            </a:r>
            <a:endParaRPr sz="2400"/>
          </a:p>
          <a:p>
            <a:pPr marL="457200" lvl="0" indent="-381000" algn="l" rtl="0">
              <a:lnSpc>
                <a:spcPct val="115000"/>
              </a:lnSpc>
              <a:spcBef>
                <a:spcPts val="1600"/>
              </a:spcBef>
              <a:spcAft>
                <a:spcPts val="0"/>
              </a:spcAft>
              <a:buSzPts val="2400"/>
              <a:buChar char="●"/>
            </a:pPr>
            <a:r>
              <a:rPr lang="en" sz="2400"/>
              <a:t>Some buckets with more people and </a:t>
            </a:r>
            <a:endParaRPr sz="2400"/>
          </a:p>
          <a:p>
            <a:pPr marL="457200" lvl="0" indent="-381000" algn="l" rtl="0">
              <a:lnSpc>
                <a:spcPct val="115000"/>
              </a:lnSpc>
              <a:spcBef>
                <a:spcPts val="0"/>
              </a:spcBef>
              <a:spcAft>
                <a:spcPts val="0"/>
              </a:spcAft>
              <a:buSzPts val="2400"/>
              <a:buChar char="●"/>
            </a:pPr>
            <a:r>
              <a:rPr lang="en" sz="2400"/>
              <a:t>some buckets with nobody</a:t>
            </a:r>
            <a:endParaRPr sz="2400"/>
          </a:p>
          <a:p>
            <a:pPr marL="0" lvl="0" indent="0" algn="l" rtl="0">
              <a:lnSpc>
                <a:spcPct val="115000"/>
              </a:lnSpc>
              <a:spcBef>
                <a:spcPts val="1600"/>
              </a:spcBef>
              <a:spcAft>
                <a:spcPts val="1600"/>
              </a:spcAft>
              <a:buSzPts val="1800"/>
              <a:buNone/>
            </a:pPr>
            <a:r>
              <a:rPr lang="en" sz="2400"/>
              <a:t>However, we know they are </a:t>
            </a:r>
            <a:r>
              <a:rPr lang="en" sz="2400" i="1"/>
              <a:t>always in the position they are hashed to.</a:t>
            </a:r>
            <a:endParaRPr sz="2400"/>
          </a:p>
        </p:txBody>
      </p:sp>
      <p:sp>
        <p:nvSpPr>
          <p:cNvPr id="549" name="Google Shape;549;p41"/>
          <p:cNvSpPr/>
          <p:nvPr/>
        </p:nvSpPr>
        <p:spPr>
          <a:xfrm>
            <a:off x="-4650" y="4488875"/>
            <a:ext cx="9153300" cy="6546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0" name="Google Shape;550;p41"/>
          <p:cNvSpPr/>
          <p:nvPr/>
        </p:nvSpPr>
        <p:spPr>
          <a:xfrm>
            <a:off x="168350" y="4133675"/>
            <a:ext cx="1187700" cy="355200"/>
          </a:xfrm>
          <a:prstGeom prst="rect">
            <a:avLst/>
          </a:prstGeom>
          <a:solidFill>
            <a:srgbClr val="00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1" u="none" strike="noStrike" cap="none">
                <a:solidFill>
                  <a:srgbClr val="000000"/>
                </a:solidFill>
                <a:latin typeface="Open Sans"/>
                <a:ea typeface="Open Sans"/>
                <a:cs typeface="Open Sans"/>
                <a:sym typeface="Open Sans"/>
              </a:rPr>
              <a:t>[Empty]</a:t>
            </a:r>
            <a:endParaRPr sz="1400" b="0" i="1" u="none" strike="noStrike" cap="none">
              <a:solidFill>
                <a:srgbClr val="000000"/>
              </a:solidFill>
              <a:latin typeface="Open Sans"/>
              <a:ea typeface="Open Sans"/>
              <a:cs typeface="Open Sans"/>
              <a:sym typeface="Open Sans"/>
            </a:endParaRPr>
          </a:p>
        </p:txBody>
      </p:sp>
      <p:sp>
        <p:nvSpPr>
          <p:cNvPr id="551" name="Google Shape;551;p41"/>
          <p:cNvSpPr/>
          <p:nvPr/>
        </p:nvSpPr>
        <p:spPr>
          <a:xfrm>
            <a:off x="1947950" y="4133675"/>
            <a:ext cx="1187700" cy="355200"/>
          </a:xfrm>
          <a:prstGeom prst="rect">
            <a:avLst/>
          </a:prstGeom>
          <a:solidFill>
            <a:srgbClr val="EA99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1" u="none" strike="noStrike" cap="none">
                <a:solidFill>
                  <a:schemeClr val="dk1"/>
                </a:solidFill>
                <a:latin typeface="Open Sans"/>
                <a:ea typeface="Open Sans"/>
                <a:cs typeface="Open Sans"/>
                <a:sym typeface="Open Sans"/>
              </a:rPr>
              <a:t>Rar the Cat</a:t>
            </a:r>
            <a:endParaRPr sz="1400" b="0" i="0" u="none" strike="noStrike" cap="none">
              <a:solidFill>
                <a:srgbClr val="000000"/>
              </a:solidFill>
              <a:latin typeface="Arial"/>
              <a:ea typeface="Arial"/>
              <a:cs typeface="Arial"/>
              <a:sym typeface="Arial"/>
            </a:endParaRPr>
          </a:p>
        </p:txBody>
      </p:sp>
      <p:sp>
        <p:nvSpPr>
          <p:cNvPr id="552" name="Google Shape;552;p41"/>
          <p:cNvSpPr/>
          <p:nvPr/>
        </p:nvSpPr>
        <p:spPr>
          <a:xfrm>
            <a:off x="3727550" y="4133675"/>
            <a:ext cx="1187700" cy="355200"/>
          </a:xfrm>
          <a:prstGeom prst="rect">
            <a:avLst/>
          </a:prstGeom>
          <a:solidFill>
            <a:srgbClr val="EA99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1" u="none" strike="noStrike" cap="none">
                <a:solidFill>
                  <a:schemeClr val="dk1"/>
                </a:solidFill>
                <a:latin typeface="Open Sans"/>
                <a:ea typeface="Open Sans"/>
                <a:cs typeface="Open Sans"/>
                <a:sym typeface="Open Sans"/>
              </a:rPr>
              <a:t>Bell Curve God</a:t>
            </a:r>
            <a:endParaRPr sz="1200" b="0" i="0" u="none" strike="noStrike" cap="none">
              <a:solidFill>
                <a:srgbClr val="000000"/>
              </a:solidFill>
              <a:latin typeface="Arial"/>
              <a:ea typeface="Arial"/>
              <a:cs typeface="Arial"/>
              <a:sym typeface="Arial"/>
            </a:endParaRPr>
          </a:p>
        </p:txBody>
      </p:sp>
      <p:sp>
        <p:nvSpPr>
          <p:cNvPr id="553" name="Google Shape;553;p41"/>
          <p:cNvSpPr/>
          <p:nvPr/>
        </p:nvSpPr>
        <p:spPr>
          <a:xfrm>
            <a:off x="5507150" y="4133675"/>
            <a:ext cx="1187700" cy="355200"/>
          </a:xfrm>
          <a:prstGeom prst="rect">
            <a:avLst/>
          </a:prstGeom>
          <a:solidFill>
            <a:srgbClr val="EA99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1" u="none" strike="noStrike" cap="none">
                <a:solidFill>
                  <a:schemeClr val="dk1"/>
                </a:solidFill>
                <a:latin typeface="Open Sans"/>
                <a:ea typeface="Open Sans"/>
                <a:cs typeface="Open Sans"/>
                <a:sym typeface="Open Sans"/>
              </a:rPr>
              <a:t>Steven</a:t>
            </a:r>
            <a:endParaRPr sz="1400" b="0" i="0" u="none" strike="noStrike" cap="none">
              <a:solidFill>
                <a:srgbClr val="000000"/>
              </a:solidFill>
              <a:latin typeface="Arial"/>
              <a:ea typeface="Arial"/>
              <a:cs typeface="Arial"/>
              <a:sym typeface="Arial"/>
            </a:endParaRPr>
          </a:p>
        </p:txBody>
      </p:sp>
      <p:sp>
        <p:nvSpPr>
          <p:cNvPr id="554" name="Google Shape;554;p41"/>
          <p:cNvSpPr/>
          <p:nvPr/>
        </p:nvSpPr>
        <p:spPr>
          <a:xfrm>
            <a:off x="7286750" y="4133675"/>
            <a:ext cx="1187700" cy="355200"/>
          </a:xfrm>
          <a:prstGeom prst="rect">
            <a:avLst/>
          </a:prstGeom>
          <a:solidFill>
            <a:srgbClr val="00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1" u="none" strike="noStrike" cap="none">
                <a:solidFill>
                  <a:schemeClr val="dk1"/>
                </a:solidFill>
                <a:latin typeface="Open Sans"/>
                <a:ea typeface="Open Sans"/>
                <a:cs typeface="Open Sans"/>
                <a:sym typeface="Open Sans"/>
              </a:rPr>
              <a:t>[Empty]</a:t>
            </a:r>
            <a:endParaRPr sz="1400" b="0" i="0" u="none" strike="noStrike" cap="none">
              <a:solidFill>
                <a:srgbClr val="000000"/>
              </a:solidFill>
              <a:latin typeface="Arial"/>
              <a:ea typeface="Arial"/>
              <a:cs typeface="Arial"/>
              <a:sym typeface="Arial"/>
            </a:endParaRPr>
          </a:p>
        </p:txBody>
      </p:sp>
      <p:sp>
        <p:nvSpPr>
          <p:cNvPr id="555" name="Google Shape;555;p41"/>
          <p:cNvSpPr/>
          <p:nvPr/>
        </p:nvSpPr>
        <p:spPr>
          <a:xfrm>
            <a:off x="1947950" y="3771379"/>
            <a:ext cx="1187700" cy="355200"/>
          </a:xfrm>
          <a:prstGeom prst="rect">
            <a:avLst/>
          </a:prstGeom>
          <a:solidFill>
            <a:srgbClr val="EA99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 sz="1300" b="0" i="1" u="none" strike="noStrike" cap="none">
                <a:solidFill>
                  <a:schemeClr val="dk1"/>
                </a:solidFill>
                <a:latin typeface="Open Sans"/>
                <a:ea typeface="Open Sans"/>
                <a:cs typeface="Open Sans"/>
                <a:sym typeface="Open Sans"/>
              </a:rPr>
              <a:t>Jacq the Dino</a:t>
            </a:r>
            <a:endParaRPr sz="1300" b="0" i="0" u="none" strike="noStrike" cap="none">
              <a:solidFill>
                <a:srgbClr val="000000"/>
              </a:solidFill>
              <a:latin typeface="Arial"/>
              <a:ea typeface="Arial"/>
              <a:cs typeface="Arial"/>
              <a:sym typeface="Arial"/>
            </a:endParaRPr>
          </a:p>
        </p:txBody>
      </p:sp>
      <p:sp>
        <p:nvSpPr>
          <p:cNvPr id="556" name="Google Shape;556;p41"/>
          <p:cNvSpPr/>
          <p:nvPr/>
        </p:nvSpPr>
        <p:spPr>
          <a:xfrm>
            <a:off x="1947950" y="3409075"/>
            <a:ext cx="1187700" cy="355200"/>
          </a:xfrm>
          <a:prstGeom prst="rect">
            <a:avLst/>
          </a:prstGeom>
          <a:solidFill>
            <a:srgbClr val="EA99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1" u="none" strike="noStrike" cap="none">
                <a:solidFill>
                  <a:schemeClr val="dk1"/>
                </a:solidFill>
                <a:latin typeface="Open Sans"/>
                <a:ea typeface="Open Sans"/>
                <a:cs typeface="Open Sans"/>
                <a:sym typeface="Open Sans"/>
              </a:rPr>
              <a:t>SoC Cat</a:t>
            </a:r>
            <a:endParaRPr sz="1400" b="0" i="0" u="none" strike="noStrike" cap="none">
              <a:solidFill>
                <a:srgbClr val="000000"/>
              </a:solidFill>
              <a:latin typeface="Arial"/>
              <a:ea typeface="Arial"/>
              <a:cs typeface="Arial"/>
              <a:sym typeface="Arial"/>
            </a:endParaRPr>
          </a:p>
        </p:txBody>
      </p:sp>
      <p:sp>
        <p:nvSpPr>
          <p:cNvPr id="557" name="Google Shape;557;p41"/>
          <p:cNvSpPr/>
          <p:nvPr/>
        </p:nvSpPr>
        <p:spPr>
          <a:xfrm>
            <a:off x="1929200" y="4713325"/>
            <a:ext cx="1225200" cy="308700"/>
          </a:xfrm>
          <a:prstGeom prst="roundRect">
            <a:avLst>
              <a:gd name="adj" fmla="val 16667"/>
            </a:avLst>
          </a:prstGeom>
          <a:solidFill>
            <a:srgbClr val="C9DAF8"/>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1" u="none" strike="noStrike" cap="none">
                <a:solidFill>
                  <a:srgbClr val="000000"/>
                </a:solidFill>
                <a:latin typeface="Open Sans"/>
                <a:ea typeface="Open Sans"/>
                <a:cs typeface="Open Sans"/>
                <a:sym typeface="Open Sans"/>
              </a:rPr>
              <a:t>Animals</a:t>
            </a:r>
            <a:endParaRPr sz="1400" b="0" i="1" u="none" strike="noStrike" cap="none">
              <a:solidFill>
                <a:srgbClr val="000000"/>
              </a:solidFill>
              <a:latin typeface="Open Sans"/>
              <a:ea typeface="Open Sans"/>
              <a:cs typeface="Open Sans"/>
              <a:sym typeface="Open Sans"/>
            </a:endParaRPr>
          </a:p>
        </p:txBody>
      </p:sp>
      <p:sp>
        <p:nvSpPr>
          <p:cNvPr id="558" name="Google Shape;558;p41"/>
          <p:cNvSpPr/>
          <p:nvPr/>
        </p:nvSpPr>
        <p:spPr>
          <a:xfrm>
            <a:off x="3708800" y="4713325"/>
            <a:ext cx="1225200" cy="308700"/>
          </a:xfrm>
          <a:prstGeom prst="roundRect">
            <a:avLst>
              <a:gd name="adj" fmla="val 16667"/>
            </a:avLst>
          </a:prstGeom>
          <a:solidFill>
            <a:srgbClr val="C9DAF8"/>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100" b="0" i="1" u="none" strike="noStrike" cap="none">
                <a:solidFill>
                  <a:srgbClr val="000000"/>
                </a:solidFill>
                <a:latin typeface="Open Sans"/>
                <a:ea typeface="Open Sans"/>
                <a:cs typeface="Open Sans"/>
                <a:sym typeface="Open Sans"/>
              </a:rPr>
              <a:t>Immortal Beings</a:t>
            </a:r>
            <a:endParaRPr sz="1100" b="0" i="1" u="none" strike="noStrike" cap="none">
              <a:solidFill>
                <a:srgbClr val="000000"/>
              </a:solidFill>
              <a:latin typeface="Open Sans"/>
              <a:ea typeface="Open Sans"/>
              <a:cs typeface="Open Sans"/>
              <a:sym typeface="Open Sans"/>
            </a:endParaRPr>
          </a:p>
        </p:txBody>
      </p:sp>
      <p:sp>
        <p:nvSpPr>
          <p:cNvPr id="559" name="Google Shape;559;p41"/>
          <p:cNvSpPr/>
          <p:nvPr/>
        </p:nvSpPr>
        <p:spPr>
          <a:xfrm>
            <a:off x="5488400" y="4713325"/>
            <a:ext cx="1225200" cy="308700"/>
          </a:xfrm>
          <a:prstGeom prst="roundRect">
            <a:avLst>
              <a:gd name="adj" fmla="val 16667"/>
            </a:avLst>
          </a:prstGeom>
          <a:solidFill>
            <a:srgbClr val="C9DAF8"/>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1" u="none" strike="noStrike" cap="none">
                <a:solidFill>
                  <a:srgbClr val="000000"/>
                </a:solidFill>
                <a:latin typeface="Open Sans"/>
                <a:ea typeface="Open Sans"/>
                <a:cs typeface="Open Sans"/>
                <a:sym typeface="Open Sans"/>
              </a:rPr>
              <a:t>Lecturers</a:t>
            </a:r>
            <a:endParaRPr sz="1400" b="0" i="1" u="none" strike="noStrike" cap="none">
              <a:solidFill>
                <a:srgbClr val="000000"/>
              </a:solidFill>
              <a:latin typeface="Open Sans"/>
              <a:ea typeface="Open Sans"/>
              <a:cs typeface="Open Sans"/>
              <a:sym typeface="Open Sans"/>
            </a:endParaRPr>
          </a:p>
        </p:txBody>
      </p:sp>
      <p:sp>
        <p:nvSpPr>
          <p:cNvPr id="560" name="Google Shape;560;p41"/>
          <p:cNvSpPr/>
          <p:nvPr/>
        </p:nvSpPr>
        <p:spPr>
          <a:xfrm>
            <a:off x="149600" y="4713325"/>
            <a:ext cx="1225200" cy="308700"/>
          </a:xfrm>
          <a:prstGeom prst="roundRect">
            <a:avLst>
              <a:gd name="adj" fmla="val 16667"/>
            </a:avLst>
          </a:prstGeom>
          <a:solidFill>
            <a:srgbClr val="C9DAF8"/>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1" u="none" strike="noStrike" cap="none">
                <a:solidFill>
                  <a:srgbClr val="000000"/>
                </a:solidFill>
                <a:latin typeface="Open Sans"/>
                <a:ea typeface="Open Sans"/>
                <a:cs typeface="Open Sans"/>
                <a:sym typeface="Open Sans"/>
              </a:rPr>
              <a:t>Students</a:t>
            </a:r>
            <a:endParaRPr sz="1400" b="0" i="1" u="none" strike="noStrike" cap="none">
              <a:solidFill>
                <a:srgbClr val="000000"/>
              </a:solidFill>
              <a:latin typeface="Open Sans"/>
              <a:ea typeface="Open Sans"/>
              <a:cs typeface="Open Sans"/>
              <a:sym typeface="Open Sans"/>
            </a:endParaRPr>
          </a:p>
        </p:txBody>
      </p:sp>
      <p:sp>
        <p:nvSpPr>
          <p:cNvPr id="561" name="Google Shape;561;p41"/>
          <p:cNvSpPr/>
          <p:nvPr/>
        </p:nvSpPr>
        <p:spPr>
          <a:xfrm>
            <a:off x="7268000" y="4713325"/>
            <a:ext cx="1225200" cy="308700"/>
          </a:xfrm>
          <a:prstGeom prst="roundRect">
            <a:avLst>
              <a:gd name="adj" fmla="val 16667"/>
            </a:avLst>
          </a:prstGeom>
          <a:solidFill>
            <a:srgbClr val="C9DAF8"/>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1" u="none" strike="noStrike" cap="none">
                <a:solidFill>
                  <a:srgbClr val="000000"/>
                </a:solidFill>
                <a:latin typeface="Open Sans"/>
                <a:ea typeface="Open Sans"/>
                <a:cs typeface="Open Sans"/>
                <a:sym typeface="Open Sans"/>
              </a:rPr>
              <a:t>Virtual Beings</a:t>
            </a:r>
            <a:endParaRPr sz="1200" b="0" i="1" u="none" strike="noStrike" cap="none">
              <a:solidFill>
                <a:srgbClr val="000000"/>
              </a:solidFill>
              <a:latin typeface="Open Sans"/>
              <a:ea typeface="Open Sans"/>
              <a:cs typeface="Open Sans"/>
              <a:sym typeface="Open Sans"/>
            </a:endParaRPr>
          </a:p>
        </p:txBody>
      </p:sp>
      <p:sp>
        <p:nvSpPr>
          <p:cNvPr id="562" name="Google Shape;562;p4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rgbClr val="000000"/>
              </a:buClr>
              <a:buSzPts val="1100"/>
              <a:buFont typeface="Arial"/>
              <a:buNone/>
            </a:pPr>
            <a:fld id="{00000000-1234-1234-1234-123412341234}" type="slidenum">
              <a:rPr lang="en"/>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sp>
        <p:nvSpPr>
          <p:cNvPr id="567" name="Google Shape;567;p4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Closed Addressing</a:t>
            </a:r>
            <a:endParaRPr/>
          </a:p>
        </p:txBody>
      </p:sp>
      <p:sp>
        <p:nvSpPr>
          <p:cNvPr id="568" name="Google Shape;568;p4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sz="2400" b="1"/>
              <a:t>Implementation</a:t>
            </a:r>
            <a:endParaRPr sz="2400" b="1"/>
          </a:p>
          <a:p>
            <a:pPr marL="0" lvl="0" indent="0" algn="l" rtl="0">
              <a:lnSpc>
                <a:spcPct val="115000"/>
              </a:lnSpc>
              <a:spcBef>
                <a:spcPts val="1600"/>
              </a:spcBef>
              <a:spcAft>
                <a:spcPts val="0"/>
              </a:spcAft>
              <a:buSzPts val="1800"/>
              <a:buNone/>
            </a:pPr>
            <a:r>
              <a:rPr lang="en" sz="2400"/>
              <a:t>We can use an </a:t>
            </a:r>
            <a:r>
              <a:rPr lang="en" sz="2400" i="1"/>
              <a:t>array of</a:t>
            </a:r>
            <a:r>
              <a:rPr lang="en" sz="2400"/>
              <a:t> vectors (or Singly/Doubly LL).</a:t>
            </a:r>
            <a:endParaRPr sz="2400"/>
          </a:p>
          <a:p>
            <a:pPr marL="0" lvl="0" indent="0" algn="l" rtl="0">
              <a:lnSpc>
                <a:spcPct val="115000"/>
              </a:lnSpc>
              <a:spcBef>
                <a:spcPts val="1600"/>
              </a:spcBef>
              <a:spcAft>
                <a:spcPts val="1600"/>
              </a:spcAft>
              <a:buSzPts val="1800"/>
              <a:buNone/>
            </a:pPr>
            <a:r>
              <a:rPr lang="en" sz="2400"/>
              <a:t>Each position will be a </a:t>
            </a:r>
            <a:r>
              <a:rPr lang="en" sz="2400" i="1"/>
              <a:t>vector (resizeable array)</a:t>
            </a:r>
            <a:r>
              <a:rPr lang="en" sz="2400"/>
              <a:t> so that it can accommodate more people if needed.</a:t>
            </a:r>
            <a:endParaRPr sz="2400"/>
          </a:p>
        </p:txBody>
      </p:sp>
      <p:sp>
        <p:nvSpPr>
          <p:cNvPr id="569" name="Google Shape;569;p42"/>
          <p:cNvSpPr/>
          <p:nvPr/>
        </p:nvSpPr>
        <p:spPr>
          <a:xfrm>
            <a:off x="-4650" y="4488875"/>
            <a:ext cx="9153300" cy="6546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0" name="Google Shape;570;p42"/>
          <p:cNvSpPr/>
          <p:nvPr/>
        </p:nvSpPr>
        <p:spPr>
          <a:xfrm>
            <a:off x="168350" y="4133675"/>
            <a:ext cx="1187700" cy="355200"/>
          </a:xfrm>
          <a:prstGeom prst="rect">
            <a:avLst/>
          </a:prstGeom>
          <a:solidFill>
            <a:srgbClr val="00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1" u="none" strike="noStrike" cap="none">
                <a:solidFill>
                  <a:srgbClr val="000000"/>
                </a:solidFill>
                <a:latin typeface="Open Sans"/>
                <a:ea typeface="Open Sans"/>
                <a:cs typeface="Open Sans"/>
                <a:sym typeface="Open Sans"/>
              </a:rPr>
              <a:t>[Empty]</a:t>
            </a:r>
            <a:endParaRPr sz="1400" b="0" i="1" u="none" strike="noStrike" cap="none">
              <a:solidFill>
                <a:srgbClr val="000000"/>
              </a:solidFill>
              <a:latin typeface="Open Sans"/>
              <a:ea typeface="Open Sans"/>
              <a:cs typeface="Open Sans"/>
              <a:sym typeface="Open Sans"/>
            </a:endParaRPr>
          </a:p>
        </p:txBody>
      </p:sp>
      <p:sp>
        <p:nvSpPr>
          <p:cNvPr id="571" name="Google Shape;571;p42"/>
          <p:cNvSpPr/>
          <p:nvPr/>
        </p:nvSpPr>
        <p:spPr>
          <a:xfrm>
            <a:off x="1947950" y="4133675"/>
            <a:ext cx="1187700" cy="355200"/>
          </a:xfrm>
          <a:prstGeom prst="rect">
            <a:avLst/>
          </a:prstGeom>
          <a:solidFill>
            <a:srgbClr val="EA99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1" u="none" strike="noStrike" cap="none">
                <a:solidFill>
                  <a:schemeClr val="dk1"/>
                </a:solidFill>
                <a:latin typeface="Open Sans"/>
                <a:ea typeface="Open Sans"/>
                <a:cs typeface="Open Sans"/>
                <a:sym typeface="Open Sans"/>
              </a:rPr>
              <a:t>Rar the Cat</a:t>
            </a:r>
            <a:endParaRPr sz="1400" b="0" i="0" u="none" strike="noStrike" cap="none">
              <a:solidFill>
                <a:srgbClr val="000000"/>
              </a:solidFill>
              <a:latin typeface="Arial"/>
              <a:ea typeface="Arial"/>
              <a:cs typeface="Arial"/>
              <a:sym typeface="Arial"/>
            </a:endParaRPr>
          </a:p>
        </p:txBody>
      </p:sp>
      <p:sp>
        <p:nvSpPr>
          <p:cNvPr id="572" name="Google Shape;572;p42"/>
          <p:cNvSpPr/>
          <p:nvPr/>
        </p:nvSpPr>
        <p:spPr>
          <a:xfrm>
            <a:off x="3727550" y="4133675"/>
            <a:ext cx="1187700" cy="355200"/>
          </a:xfrm>
          <a:prstGeom prst="rect">
            <a:avLst/>
          </a:prstGeom>
          <a:solidFill>
            <a:srgbClr val="EA99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1" u="none" strike="noStrike" cap="none">
                <a:solidFill>
                  <a:schemeClr val="dk1"/>
                </a:solidFill>
                <a:latin typeface="Open Sans"/>
                <a:ea typeface="Open Sans"/>
                <a:cs typeface="Open Sans"/>
                <a:sym typeface="Open Sans"/>
              </a:rPr>
              <a:t>Bell Curve God</a:t>
            </a:r>
            <a:endParaRPr sz="1200" b="0" i="0" u="none" strike="noStrike" cap="none">
              <a:solidFill>
                <a:srgbClr val="000000"/>
              </a:solidFill>
              <a:latin typeface="Arial"/>
              <a:ea typeface="Arial"/>
              <a:cs typeface="Arial"/>
              <a:sym typeface="Arial"/>
            </a:endParaRPr>
          </a:p>
        </p:txBody>
      </p:sp>
      <p:sp>
        <p:nvSpPr>
          <p:cNvPr id="573" name="Google Shape;573;p42"/>
          <p:cNvSpPr/>
          <p:nvPr/>
        </p:nvSpPr>
        <p:spPr>
          <a:xfrm>
            <a:off x="5507150" y="4133675"/>
            <a:ext cx="1187700" cy="355200"/>
          </a:xfrm>
          <a:prstGeom prst="rect">
            <a:avLst/>
          </a:prstGeom>
          <a:solidFill>
            <a:srgbClr val="EA99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1" u="none" strike="noStrike" cap="none">
                <a:solidFill>
                  <a:schemeClr val="dk1"/>
                </a:solidFill>
                <a:latin typeface="Open Sans"/>
                <a:ea typeface="Open Sans"/>
                <a:cs typeface="Open Sans"/>
                <a:sym typeface="Open Sans"/>
              </a:rPr>
              <a:t>Steven</a:t>
            </a:r>
            <a:endParaRPr sz="1400" b="0" i="0" u="none" strike="noStrike" cap="none">
              <a:solidFill>
                <a:srgbClr val="000000"/>
              </a:solidFill>
              <a:latin typeface="Arial"/>
              <a:ea typeface="Arial"/>
              <a:cs typeface="Arial"/>
              <a:sym typeface="Arial"/>
            </a:endParaRPr>
          </a:p>
        </p:txBody>
      </p:sp>
      <p:sp>
        <p:nvSpPr>
          <p:cNvPr id="574" name="Google Shape;574;p42"/>
          <p:cNvSpPr/>
          <p:nvPr/>
        </p:nvSpPr>
        <p:spPr>
          <a:xfrm>
            <a:off x="7286750" y="4133675"/>
            <a:ext cx="1187700" cy="355200"/>
          </a:xfrm>
          <a:prstGeom prst="rect">
            <a:avLst/>
          </a:prstGeom>
          <a:solidFill>
            <a:srgbClr val="00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1" u="none" strike="noStrike" cap="none">
                <a:solidFill>
                  <a:schemeClr val="dk1"/>
                </a:solidFill>
                <a:latin typeface="Open Sans"/>
                <a:ea typeface="Open Sans"/>
                <a:cs typeface="Open Sans"/>
                <a:sym typeface="Open Sans"/>
              </a:rPr>
              <a:t>[Empty]</a:t>
            </a:r>
            <a:endParaRPr sz="1400" b="0" i="0" u="none" strike="noStrike" cap="none">
              <a:solidFill>
                <a:srgbClr val="000000"/>
              </a:solidFill>
              <a:latin typeface="Arial"/>
              <a:ea typeface="Arial"/>
              <a:cs typeface="Arial"/>
              <a:sym typeface="Arial"/>
            </a:endParaRPr>
          </a:p>
        </p:txBody>
      </p:sp>
      <p:sp>
        <p:nvSpPr>
          <p:cNvPr id="575" name="Google Shape;575;p42"/>
          <p:cNvSpPr/>
          <p:nvPr/>
        </p:nvSpPr>
        <p:spPr>
          <a:xfrm>
            <a:off x="1947950" y="3771379"/>
            <a:ext cx="1187700" cy="355200"/>
          </a:xfrm>
          <a:prstGeom prst="rect">
            <a:avLst/>
          </a:prstGeom>
          <a:solidFill>
            <a:srgbClr val="EA99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 sz="1300" b="0" i="1" u="none" strike="noStrike" cap="none">
                <a:solidFill>
                  <a:schemeClr val="dk1"/>
                </a:solidFill>
                <a:latin typeface="Open Sans"/>
                <a:ea typeface="Open Sans"/>
                <a:cs typeface="Open Sans"/>
                <a:sym typeface="Open Sans"/>
              </a:rPr>
              <a:t>Jacq the Dino</a:t>
            </a:r>
            <a:endParaRPr sz="1300" b="0" i="0" u="none" strike="noStrike" cap="none">
              <a:solidFill>
                <a:srgbClr val="000000"/>
              </a:solidFill>
              <a:latin typeface="Arial"/>
              <a:ea typeface="Arial"/>
              <a:cs typeface="Arial"/>
              <a:sym typeface="Arial"/>
            </a:endParaRPr>
          </a:p>
        </p:txBody>
      </p:sp>
      <p:sp>
        <p:nvSpPr>
          <p:cNvPr id="576" name="Google Shape;576;p42"/>
          <p:cNvSpPr/>
          <p:nvPr/>
        </p:nvSpPr>
        <p:spPr>
          <a:xfrm>
            <a:off x="1947950" y="3409075"/>
            <a:ext cx="1187700" cy="355200"/>
          </a:xfrm>
          <a:prstGeom prst="rect">
            <a:avLst/>
          </a:prstGeom>
          <a:solidFill>
            <a:srgbClr val="EA99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1" u="none" strike="noStrike" cap="none">
                <a:solidFill>
                  <a:schemeClr val="dk1"/>
                </a:solidFill>
                <a:latin typeface="Open Sans"/>
                <a:ea typeface="Open Sans"/>
                <a:cs typeface="Open Sans"/>
                <a:sym typeface="Open Sans"/>
              </a:rPr>
              <a:t>SoC Cat</a:t>
            </a:r>
            <a:endParaRPr sz="1400" b="0" i="0" u="none" strike="noStrike" cap="none">
              <a:solidFill>
                <a:srgbClr val="000000"/>
              </a:solidFill>
              <a:latin typeface="Arial"/>
              <a:ea typeface="Arial"/>
              <a:cs typeface="Arial"/>
              <a:sym typeface="Arial"/>
            </a:endParaRPr>
          </a:p>
        </p:txBody>
      </p:sp>
      <p:sp>
        <p:nvSpPr>
          <p:cNvPr id="577" name="Google Shape;577;p42"/>
          <p:cNvSpPr/>
          <p:nvPr/>
        </p:nvSpPr>
        <p:spPr>
          <a:xfrm>
            <a:off x="1929200" y="4713325"/>
            <a:ext cx="1225200" cy="308700"/>
          </a:xfrm>
          <a:prstGeom prst="roundRect">
            <a:avLst>
              <a:gd name="adj" fmla="val 16667"/>
            </a:avLst>
          </a:prstGeom>
          <a:solidFill>
            <a:srgbClr val="C9DAF8"/>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1" u="none" strike="noStrike" cap="none">
                <a:solidFill>
                  <a:srgbClr val="000000"/>
                </a:solidFill>
                <a:latin typeface="Open Sans"/>
                <a:ea typeface="Open Sans"/>
                <a:cs typeface="Open Sans"/>
                <a:sym typeface="Open Sans"/>
              </a:rPr>
              <a:t>Animals</a:t>
            </a:r>
            <a:endParaRPr sz="1400" b="0" i="1" u="none" strike="noStrike" cap="none">
              <a:solidFill>
                <a:srgbClr val="000000"/>
              </a:solidFill>
              <a:latin typeface="Open Sans"/>
              <a:ea typeface="Open Sans"/>
              <a:cs typeface="Open Sans"/>
              <a:sym typeface="Open Sans"/>
            </a:endParaRPr>
          </a:p>
        </p:txBody>
      </p:sp>
      <p:sp>
        <p:nvSpPr>
          <p:cNvPr id="578" name="Google Shape;578;p42"/>
          <p:cNvSpPr/>
          <p:nvPr/>
        </p:nvSpPr>
        <p:spPr>
          <a:xfrm>
            <a:off x="3708800" y="4713325"/>
            <a:ext cx="1225200" cy="308700"/>
          </a:xfrm>
          <a:prstGeom prst="roundRect">
            <a:avLst>
              <a:gd name="adj" fmla="val 16667"/>
            </a:avLst>
          </a:prstGeom>
          <a:solidFill>
            <a:srgbClr val="C9DAF8"/>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100" b="0" i="1" u="none" strike="noStrike" cap="none">
                <a:solidFill>
                  <a:srgbClr val="000000"/>
                </a:solidFill>
                <a:latin typeface="Open Sans"/>
                <a:ea typeface="Open Sans"/>
                <a:cs typeface="Open Sans"/>
                <a:sym typeface="Open Sans"/>
              </a:rPr>
              <a:t>Immortal Beings</a:t>
            </a:r>
            <a:endParaRPr sz="1100" b="0" i="1" u="none" strike="noStrike" cap="none">
              <a:solidFill>
                <a:srgbClr val="000000"/>
              </a:solidFill>
              <a:latin typeface="Open Sans"/>
              <a:ea typeface="Open Sans"/>
              <a:cs typeface="Open Sans"/>
              <a:sym typeface="Open Sans"/>
            </a:endParaRPr>
          </a:p>
        </p:txBody>
      </p:sp>
      <p:sp>
        <p:nvSpPr>
          <p:cNvPr id="579" name="Google Shape;579;p42"/>
          <p:cNvSpPr/>
          <p:nvPr/>
        </p:nvSpPr>
        <p:spPr>
          <a:xfrm>
            <a:off x="5488400" y="4713325"/>
            <a:ext cx="1225200" cy="308700"/>
          </a:xfrm>
          <a:prstGeom prst="roundRect">
            <a:avLst>
              <a:gd name="adj" fmla="val 16667"/>
            </a:avLst>
          </a:prstGeom>
          <a:solidFill>
            <a:srgbClr val="C9DAF8"/>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1" u="none" strike="noStrike" cap="none">
                <a:solidFill>
                  <a:srgbClr val="000000"/>
                </a:solidFill>
                <a:latin typeface="Open Sans"/>
                <a:ea typeface="Open Sans"/>
                <a:cs typeface="Open Sans"/>
                <a:sym typeface="Open Sans"/>
              </a:rPr>
              <a:t>Lecturers</a:t>
            </a:r>
            <a:endParaRPr sz="1400" b="0" i="1" u="none" strike="noStrike" cap="none">
              <a:solidFill>
                <a:srgbClr val="000000"/>
              </a:solidFill>
              <a:latin typeface="Open Sans"/>
              <a:ea typeface="Open Sans"/>
              <a:cs typeface="Open Sans"/>
              <a:sym typeface="Open Sans"/>
            </a:endParaRPr>
          </a:p>
        </p:txBody>
      </p:sp>
      <p:sp>
        <p:nvSpPr>
          <p:cNvPr id="580" name="Google Shape;580;p42"/>
          <p:cNvSpPr/>
          <p:nvPr/>
        </p:nvSpPr>
        <p:spPr>
          <a:xfrm>
            <a:off x="149600" y="4713325"/>
            <a:ext cx="1225200" cy="308700"/>
          </a:xfrm>
          <a:prstGeom prst="roundRect">
            <a:avLst>
              <a:gd name="adj" fmla="val 16667"/>
            </a:avLst>
          </a:prstGeom>
          <a:solidFill>
            <a:srgbClr val="C9DAF8"/>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1" u="none" strike="noStrike" cap="none">
                <a:solidFill>
                  <a:srgbClr val="000000"/>
                </a:solidFill>
                <a:latin typeface="Open Sans"/>
                <a:ea typeface="Open Sans"/>
                <a:cs typeface="Open Sans"/>
                <a:sym typeface="Open Sans"/>
              </a:rPr>
              <a:t>Students</a:t>
            </a:r>
            <a:endParaRPr sz="1400" b="0" i="1" u="none" strike="noStrike" cap="none">
              <a:solidFill>
                <a:srgbClr val="000000"/>
              </a:solidFill>
              <a:latin typeface="Open Sans"/>
              <a:ea typeface="Open Sans"/>
              <a:cs typeface="Open Sans"/>
              <a:sym typeface="Open Sans"/>
            </a:endParaRPr>
          </a:p>
        </p:txBody>
      </p:sp>
      <p:sp>
        <p:nvSpPr>
          <p:cNvPr id="581" name="Google Shape;581;p42"/>
          <p:cNvSpPr/>
          <p:nvPr/>
        </p:nvSpPr>
        <p:spPr>
          <a:xfrm>
            <a:off x="7268000" y="4713325"/>
            <a:ext cx="1225200" cy="308700"/>
          </a:xfrm>
          <a:prstGeom prst="roundRect">
            <a:avLst>
              <a:gd name="adj" fmla="val 16667"/>
            </a:avLst>
          </a:prstGeom>
          <a:solidFill>
            <a:srgbClr val="C9DAF8"/>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1" u="none" strike="noStrike" cap="none">
                <a:solidFill>
                  <a:srgbClr val="000000"/>
                </a:solidFill>
                <a:latin typeface="Open Sans"/>
                <a:ea typeface="Open Sans"/>
                <a:cs typeface="Open Sans"/>
                <a:sym typeface="Open Sans"/>
              </a:rPr>
              <a:t>Virtual Beings</a:t>
            </a:r>
            <a:endParaRPr sz="1200" b="0" i="1" u="none" strike="noStrike" cap="none">
              <a:solidFill>
                <a:srgbClr val="000000"/>
              </a:solidFill>
              <a:latin typeface="Open Sans"/>
              <a:ea typeface="Open Sans"/>
              <a:cs typeface="Open Sans"/>
              <a:sym typeface="Open Sans"/>
            </a:endParaRPr>
          </a:p>
        </p:txBody>
      </p:sp>
      <p:sp>
        <p:nvSpPr>
          <p:cNvPr id="582" name="Google Shape;582;p4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rgbClr val="000000"/>
              </a:buClr>
              <a:buSzPts val="1100"/>
              <a:buFont typeface="Arial"/>
              <a:buNone/>
            </a:pPr>
            <a:fld id="{00000000-1234-1234-1234-123412341234}" type="slidenum">
              <a:rPr lang="en"/>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86"/>
        <p:cNvGrpSpPr/>
        <p:nvPr/>
      </p:nvGrpSpPr>
      <p:grpSpPr>
        <a:xfrm>
          <a:off x="0" y="0"/>
          <a:ext cx="0" cy="0"/>
          <a:chOff x="0" y="0"/>
          <a:chExt cx="0" cy="0"/>
        </a:xfrm>
      </p:grpSpPr>
      <p:sp>
        <p:nvSpPr>
          <p:cNvPr id="587" name="Google Shape;587;p4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Closed Addressing</a:t>
            </a:r>
            <a:endParaRPr/>
          </a:p>
        </p:txBody>
      </p:sp>
      <p:sp>
        <p:nvSpPr>
          <p:cNvPr id="588" name="Google Shape;588;p4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sz="2400" b="1"/>
              <a:t>Implementation</a:t>
            </a:r>
            <a:endParaRPr sz="2400" b="1"/>
          </a:p>
          <a:p>
            <a:pPr marL="0" lvl="0" indent="0" algn="l" rtl="0">
              <a:lnSpc>
                <a:spcPct val="115000"/>
              </a:lnSpc>
              <a:spcBef>
                <a:spcPts val="1600"/>
              </a:spcBef>
              <a:spcAft>
                <a:spcPts val="0"/>
              </a:spcAft>
              <a:buSzPts val="1800"/>
              <a:buNone/>
            </a:pPr>
            <a:r>
              <a:rPr lang="en" sz="2400"/>
              <a:t>Recall that finding an element in a vector is </a:t>
            </a:r>
            <a:r>
              <a:rPr lang="en" sz="2400" i="1">
                <a:solidFill>
                  <a:schemeClr val="dk1"/>
                </a:solidFill>
                <a:latin typeface="Noto Sans Symbols"/>
                <a:ea typeface="Noto Sans Symbols"/>
                <a:cs typeface="Noto Sans Symbols"/>
                <a:sym typeface="Noto Sans Symbols"/>
              </a:rPr>
              <a:t>O(</a:t>
            </a:r>
            <a:r>
              <a:rPr lang="en" sz="2400" i="1">
                <a:solidFill>
                  <a:schemeClr val="dk1"/>
                </a:solidFill>
                <a:highlight>
                  <a:schemeClr val="lt1"/>
                </a:highlight>
                <a:latin typeface="Noto Sans Symbols"/>
                <a:ea typeface="Noto Sans Symbols"/>
                <a:cs typeface="Noto Sans Symbols"/>
                <a:sym typeface="Noto Sans Symbols"/>
              </a:rPr>
              <a:t>α</a:t>
            </a:r>
            <a:r>
              <a:rPr lang="en" sz="2400" i="1">
                <a:solidFill>
                  <a:schemeClr val="dk1"/>
                </a:solidFill>
                <a:latin typeface="Noto Sans Symbols"/>
                <a:ea typeface="Noto Sans Symbols"/>
                <a:cs typeface="Noto Sans Symbols"/>
                <a:sym typeface="Noto Sans Symbols"/>
              </a:rPr>
              <a:t>)</a:t>
            </a:r>
            <a:r>
              <a:rPr lang="en" sz="2400"/>
              <a:t>.</a:t>
            </a:r>
            <a:endParaRPr sz="2400"/>
          </a:p>
          <a:p>
            <a:pPr marL="0" lvl="0" indent="0" algn="l" rtl="0">
              <a:lnSpc>
                <a:spcPct val="115000"/>
              </a:lnSpc>
              <a:spcBef>
                <a:spcPts val="1600"/>
              </a:spcBef>
              <a:spcAft>
                <a:spcPts val="0"/>
              </a:spcAft>
              <a:buSzPts val="1800"/>
              <a:buNone/>
            </a:pPr>
            <a:r>
              <a:rPr lang="en" sz="2400"/>
              <a:t>Recall that deleting any element in a vector is also </a:t>
            </a:r>
            <a:r>
              <a:rPr lang="en" sz="2400" i="1">
                <a:solidFill>
                  <a:schemeClr val="dk1"/>
                </a:solidFill>
                <a:latin typeface="Noto Sans Symbols"/>
                <a:ea typeface="Noto Sans Symbols"/>
                <a:cs typeface="Noto Sans Symbols"/>
                <a:sym typeface="Noto Sans Symbols"/>
              </a:rPr>
              <a:t>O(</a:t>
            </a:r>
            <a:r>
              <a:rPr lang="en" sz="2400" i="1">
                <a:solidFill>
                  <a:schemeClr val="dk1"/>
                </a:solidFill>
                <a:highlight>
                  <a:schemeClr val="lt1"/>
                </a:highlight>
                <a:latin typeface="Noto Sans Symbols"/>
                <a:ea typeface="Noto Sans Symbols"/>
                <a:cs typeface="Noto Sans Symbols"/>
                <a:sym typeface="Noto Sans Symbols"/>
              </a:rPr>
              <a:t>α</a:t>
            </a:r>
            <a:r>
              <a:rPr lang="en" sz="2400" i="1">
                <a:solidFill>
                  <a:schemeClr val="dk1"/>
                </a:solidFill>
                <a:latin typeface="Noto Sans Symbols"/>
                <a:ea typeface="Noto Sans Symbols"/>
                <a:cs typeface="Noto Sans Symbols"/>
                <a:sym typeface="Noto Sans Symbols"/>
              </a:rPr>
              <a:t>)</a:t>
            </a:r>
            <a:r>
              <a:rPr lang="en" sz="2400"/>
              <a:t>.</a:t>
            </a:r>
            <a:endParaRPr sz="2400"/>
          </a:p>
          <a:p>
            <a:pPr marL="0" lvl="0" indent="0" algn="l" rtl="0">
              <a:lnSpc>
                <a:spcPct val="115000"/>
              </a:lnSpc>
              <a:spcBef>
                <a:spcPts val="1600"/>
              </a:spcBef>
              <a:spcAft>
                <a:spcPts val="1600"/>
              </a:spcAft>
              <a:buClr>
                <a:schemeClr val="dk1"/>
              </a:buClr>
              <a:buSzPts val="1100"/>
              <a:buFont typeface="Arial"/>
              <a:buNone/>
            </a:pPr>
            <a:r>
              <a:rPr lang="en" sz="2400">
                <a:highlight>
                  <a:srgbClr val="FFFFFF"/>
                </a:highlight>
              </a:rPr>
              <a:t>We will try to make </a:t>
            </a:r>
            <a:r>
              <a:rPr lang="en" sz="2400">
                <a:solidFill>
                  <a:schemeClr val="dk1"/>
                </a:solidFill>
                <a:highlight>
                  <a:srgbClr val="FFFFFF"/>
                </a:highlight>
                <a:latin typeface="Noto Sans Symbols"/>
                <a:ea typeface="Noto Sans Symbols"/>
                <a:cs typeface="Noto Sans Symbols"/>
                <a:sym typeface="Noto Sans Symbols"/>
              </a:rPr>
              <a:t>α</a:t>
            </a:r>
            <a:r>
              <a:rPr lang="en" sz="2400">
                <a:highlight>
                  <a:srgbClr val="FFFFFF"/>
                </a:highlight>
              </a:rPr>
              <a:t> as small as we can.</a:t>
            </a:r>
            <a:endParaRPr sz="2400"/>
          </a:p>
        </p:txBody>
      </p:sp>
      <p:sp>
        <p:nvSpPr>
          <p:cNvPr id="589" name="Google Shape;589;p43"/>
          <p:cNvSpPr/>
          <p:nvPr/>
        </p:nvSpPr>
        <p:spPr>
          <a:xfrm>
            <a:off x="-4650" y="4488875"/>
            <a:ext cx="9153300" cy="6546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0" name="Google Shape;590;p43"/>
          <p:cNvSpPr/>
          <p:nvPr/>
        </p:nvSpPr>
        <p:spPr>
          <a:xfrm>
            <a:off x="168350" y="4133675"/>
            <a:ext cx="1187700" cy="355200"/>
          </a:xfrm>
          <a:prstGeom prst="rect">
            <a:avLst/>
          </a:prstGeom>
          <a:solidFill>
            <a:srgbClr val="00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1" u="none" strike="noStrike" cap="none">
                <a:solidFill>
                  <a:srgbClr val="000000"/>
                </a:solidFill>
                <a:latin typeface="Open Sans"/>
                <a:ea typeface="Open Sans"/>
                <a:cs typeface="Open Sans"/>
                <a:sym typeface="Open Sans"/>
              </a:rPr>
              <a:t>[Empty]</a:t>
            </a:r>
            <a:endParaRPr sz="1400" b="0" i="1" u="none" strike="noStrike" cap="none">
              <a:solidFill>
                <a:srgbClr val="000000"/>
              </a:solidFill>
              <a:latin typeface="Open Sans"/>
              <a:ea typeface="Open Sans"/>
              <a:cs typeface="Open Sans"/>
              <a:sym typeface="Open Sans"/>
            </a:endParaRPr>
          </a:p>
        </p:txBody>
      </p:sp>
      <p:sp>
        <p:nvSpPr>
          <p:cNvPr id="591" name="Google Shape;591;p43"/>
          <p:cNvSpPr/>
          <p:nvPr/>
        </p:nvSpPr>
        <p:spPr>
          <a:xfrm>
            <a:off x="1947950" y="4133675"/>
            <a:ext cx="1187700" cy="355200"/>
          </a:xfrm>
          <a:prstGeom prst="rect">
            <a:avLst/>
          </a:prstGeom>
          <a:solidFill>
            <a:srgbClr val="EA99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1" u="none" strike="noStrike" cap="none">
                <a:solidFill>
                  <a:schemeClr val="dk1"/>
                </a:solidFill>
                <a:latin typeface="Open Sans"/>
                <a:ea typeface="Open Sans"/>
                <a:cs typeface="Open Sans"/>
                <a:sym typeface="Open Sans"/>
              </a:rPr>
              <a:t>Rar the Cat</a:t>
            </a:r>
            <a:endParaRPr sz="1400" b="0" i="0" u="none" strike="noStrike" cap="none">
              <a:solidFill>
                <a:srgbClr val="000000"/>
              </a:solidFill>
              <a:latin typeface="Arial"/>
              <a:ea typeface="Arial"/>
              <a:cs typeface="Arial"/>
              <a:sym typeface="Arial"/>
            </a:endParaRPr>
          </a:p>
        </p:txBody>
      </p:sp>
      <p:sp>
        <p:nvSpPr>
          <p:cNvPr id="592" name="Google Shape;592;p43"/>
          <p:cNvSpPr/>
          <p:nvPr/>
        </p:nvSpPr>
        <p:spPr>
          <a:xfrm>
            <a:off x="3727550" y="4133675"/>
            <a:ext cx="1187700" cy="355200"/>
          </a:xfrm>
          <a:prstGeom prst="rect">
            <a:avLst/>
          </a:prstGeom>
          <a:solidFill>
            <a:srgbClr val="EA99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1" u="none" strike="noStrike" cap="none">
                <a:solidFill>
                  <a:schemeClr val="dk1"/>
                </a:solidFill>
                <a:latin typeface="Open Sans"/>
                <a:ea typeface="Open Sans"/>
                <a:cs typeface="Open Sans"/>
                <a:sym typeface="Open Sans"/>
              </a:rPr>
              <a:t>Bell Curve God</a:t>
            </a:r>
            <a:endParaRPr sz="1200" b="0" i="0" u="none" strike="noStrike" cap="none">
              <a:solidFill>
                <a:srgbClr val="000000"/>
              </a:solidFill>
              <a:latin typeface="Arial"/>
              <a:ea typeface="Arial"/>
              <a:cs typeface="Arial"/>
              <a:sym typeface="Arial"/>
            </a:endParaRPr>
          </a:p>
        </p:txBody>
      </p:sp>
      <p:sp>
        <p:nvSpPr>
          <p:cNvPr id="593" name="Google Shape;593;p43"/>
          <p:cNvSpPr/>
          <p:nvPr/>
        </p:nvSpPr>
        <p:spPr>
          <a:xfrm>
            <a:off x="5507150" y="4133675"/>
            <a:ext cx="1187700" cy="355200"/>
          </a:xfrm>
          <a:prstGeom prst="rect">
            <a:avLst/>
          </a:prstGeom>
          <a:solidFill>
            <a:srgbClr val="EA99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1" u="none" strike="noStrike" cap="none">
                <a:solidFill>
                  <a:schemeClr val="dk1"/>
                </a:solidFill>
                <a:latin typeface="Open Sans"/>
                <a:ea typeface="Open Sans"/>
                <a:cs typeface="Open Sans"/>
                <a:sym typeface="Open Sans"/>
              </a:rPr>
              <a:t>Steven</a:t>
            </a:r>
            <a:endParaRPr sz="1400" b="0" i="0" u="none" strike="noStrike" cap="none">
              <a:solidFill>
                <a:srgbClr val="000000"/>
              </a:solidFill>
              <a:latin typeface="Arial"/>
              <a:ea typeface="Arial"/>
              <a:cs typeface="Arial"/>
              <a:sym typeface="Arial"/>
            </a:endParaRPr>
          </a:p>
        </p:txBody>
      </p:sp>
      <p:sp>
        <p:nvSpPr>
          <p:cNvPr id="594" name="Google Shape;594;p43"/>
          <p:cNvSpPr/>
          <p:nvPr/>
        </p:nvSpPr>
        <p:spPr>
          <a:xfrm>
            <a:off x="7286750" y="4133675"/>
            <a:ext cx="1187700" cy="355200"/>
          </a:xfrm>
          <a:prstGeom prst="rect">
            <a:avLst/>
          </a:prstGeom>
          <a:solidFill>
            <a:srgbClr val="00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1" u="none" strike="noStrike" cap="none">
                <a:solidFill>
                  <a:schemeClr val="dk1"/>
                </a:solidFill>
                <a:latin typeface="Open Sans"/>
                <a:ea typeface="Open Sans"/>
                <a:cs typeface="Open Sans"/>
                <a:sym typeface="Open Sans"/>
              </a:rPr>
              <a:t>[Empty]</a:t>
            </a:r>
            <a:endParaRPr sz="1400" b="0" i="0" u="none" strike="noStrike" cap="none">
              <a:solidFill>
                <a:srgbClr val="000000"/>
              </a:solidFill>
              <a:latin typeface="Arial"/>
              <a:ea typeface="Arial"/>
              <a:cs typeface="Arial"/>
              <a:sym typeface="Arial"/>
            </a:endParaRPr>
          </a:p>
        </p:txBody>
      </p:sp>
      <p:sp>
        <p:nvSpPr>
          <p:cNvPr id="595" name="Google Shape;595;p43"/>
          <p:cNvSpPr/>
          <p:nvPr/>
        </p:nvSpPr>
        <p:spPr>
          <a:xfrm>
            <a:off x="1947950" y="3771379"/>
            <a:ext cx="1187700" cy="355200"/>
          </a:xfrm>
          <a:prstGeom prst="rect">
            <a:avLst/>
          </a:prstGeom>
          <a:solidFill>
            <a:srgbClr val="EA99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 sz="1300" b="0" i="1" u="none" strike="noStrike" cap="none">
                <a:solidFill>
                  <a:schemeClr val="dk1"/>
                </a:solidFill>
                <a:latin typeface="Open Sans"/>
                <a:ea typeface="Open Sans"/>
                <a:cs typeface="Open Sans"/>
                <a:sym typeface="Open Sans"/>
              </a:rPr>
              <a:t>Jacq the Dino</a:t>
            </a:r>
            <a:endParaRPr sz="1300" b="0" i="0" u="none" strike="noStrike" cap="none">
              <a:solidFill>
                <a:srgbClr val="000000"/>
              </a:solidFill>
              <a:latin typeface="Arial"/>
              <a:ea typeface="Arial"/>
              <a:cs typeface="Arial"/>
              <a:sym typeface="Arial"/>
            </a:endParaRPr>
          </a:p>
        </p:txBody>
      </p:sp>
      <p:sp>
        <p:nvSpPr>
          <p:cNvPr id="596" name="Google Shape;596;p43"/>
          <p:cNvSpPr/>
          <p:nvPr/>
        </p:nvSpPr>
        <p:spPr>
          <a:xfrm>
            <a:off x="1947950" y="3409075"/>
            <a:ext cx="1187700" cy="355200"/>
          </a:xfrm>
          <a:prstGeom prst="rect">
            <a:avLst/>
          </a:prstGeom>
          <a:solidFill>
            <a:srgbClr val="EA99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1" u="none" strike="noStrike" cap="none">
                <a:solidFill>
                  <a:schemeClr val="dk1"/>
                </a:solidFill>
                <a:latin typeface="Open Sans"/>
                <a:ea typeface="Open Sans"/>
                <a:cs typeface="Open Sans"/>
                <a:sym typeface="Open Sans"/>
              </a:rPr>
              <a:t>SoC Cat</a:t>
            </a:r>
            <a:endParaRPr sz="1400" b="0" i="0" u="none" strike="noStrike" cap="none">
              <a:solidFill>
                <a:srgbClr val="000000"/>
              </a:solidFill>
              <a:latin typeface="Arial"/>
              <a:ea typeface="Arial"/>
              <a:cs typeface="Arial"/>
              <a:sym typeface="Arial"/>
            </a:endParaRPr>
          </a:p>
        </p:txBody>
      </p:sp>
      <p:sp>
        <p:nvSpPr>
          <p:cNvPr id="597" name="Google Shape;597;p43"/>
          <p:cNvSpPr/>
          <p:nvPr/>
        </p:nvSpPr>
        <p:spPr>
          <a:xfrm>
            <a:off x="1929200" y="4713325"/>
            <a:ext cx="1225200" cy="308700"/>
          </a:xfrm>
          <a:prstGeom prst="roundRect">
            <a:avLst>
              <a:gd name="adj" fmla="val 16667"/>
            </a:avLst>
          </a:prstGeom>
          <a:solidFill>
            <a:srgbClr val="C9DAF8"/>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1" u="none" strike="noStrike" cap="none">
                <a:solidFill>
                  <a:srgbClr val="000000"/>
                </a:solidFill>
                <a:latin typeface="Open Sans"/>
                <a:ea typeface="Open Sans"/>
                <a:cs typeface="Open Sans"/>
                <a:sym typeface="Open Sans"/>
              </a:rPr>
              <a:t>Animals</a:t>
            </a:r>
            <a:endParaRPr sz="1400" b="0" i="1" u="none" strike="noStrike" cap="none">
              <a:solidFill>
                <a:srgbClr val="000000"/>
              </a:solidFill>
              <a:latin typeface="Open Sans"/>
              <a:ea typeface="Open Sans"/>
              <a:cs typeface="Open Sans"/>
              <a:sym typeface="Open Sans"/>
            </a:endParaRPr>
          </a:p>
        </p:txBody>
      </p:sp>
      <p:sp>
        <p:nvSpPr>
          <p:cNvPr id="598" name="Google Shape;598;p43"/>
          <p:cNvSpPr/>
          <p:nvPr/>
        </p:nvSpPr>
        <p:spPr>
          <a:xfrm>
            <a:off x="3708800" y="4713325"/>
            <a:ext cx="1225200" cy="308700"/>
          </a:xfrm>
          <a:prstGeom prst="roundRect">
            <a:avLst>
              <a:gd name="adj" fmla="val 16667"/>
            </a:avLst>
          </a:prstGeom>
          <a:solidFill>
            <a:srgbClr val="C9DAF8"/>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100" b="0" i="1" u="none" strike="noStrike" cap="none">
                <a:solidFill>
                  <a:srgbClr val="000000"/>
                </a:solidFill>
                <a:latin typeface="Open Sans"/>
                <a:ea typeface="Open Sans"/>
                <a:cs typeface="Open Sans"/>
                <a:sym typeface="Open Sans"/>
              </a:rPr>
              <a:t>Immortal Beings</a:t>
            </a:r>
            <a:endParaRPr sz="1100" b="0" i="1" u="none" strike="noStrike" cap="none">
              <a:solidFill>
                <a:srgbClr val="000000"/>
              </a:solidFill>
              <a:latin typeface="Open Sans"/>
              <a:ea typeface="Open Sans"/>
              <a:cs typeface="Open Sans"/>
              <a:sym typeface="Open Sans"/>
            </a:endParaRPr>
          </a:p>
        </p:txBody>
      </p:sp>
      <p:sp>
        <p:nvSpPr>
          <p:cNvPr id="599" name="Google Shape;599;p43"/>
          <p:cNvSpPr/>
          <p:nvPr/>
        </p:nvSpPr>
        <p:spPr>
          <a:xfrm>
            <a:off x="5488400" y="4713325"/>
            <a:ext cx="1225200" cy="308700"/>
          </a:xfrm>
          <a:prstGeom prst="roundRect">
            <a:avLst>
              <a:gd name="adj" fmla="val 16667"/>
            </a:avLst>
          </a:prstGeom>
          <a:solidFill>
            <a:srgbClr val="C9DAF8"/>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1" u="none" strike="noStrike" cap="none">
                <a:solidFill>
                  <a:srgbClr val="000000"/>
                </a:solidFill>
                <a:latin typeface="Open Sans"/>
                <a:ea typeface="Open Sans"/>
                <a:cs typeface="Open Sans"/>
                <a:sym typeface="Open Sans"/>
              </a:rPr>
              <a:t>Lecturers</a:t>
            </a:r>
            <a:endParaRPr sz="1400" b="0" i="1" u="none" strike="noStrike" cap="none">
              <a:solidFill>
                <a:srgbClr val="000000"/>
              </a:solidFill>
              <a:latin typeface="Open Sans"/>
              <a:ea typeface="Open Sans"/>
              <a:cs typeface="Open Sans"/>
              <a:sym typeface="Open Sans"/>
            </a:endParaRPr>
          </a:p>
        </p:txBody>
      </p:sp>
      <p:sp>
        <p:nvSpPr>
          <p:cNvPr id="600" name="Google Shape;600;p43"/>
          <p:cNvSpPr/>
          <p:nvPr/>
        </p:nvSpPr>
        <p:spPr>
          <a:xfrm>
            <a:off x="149600" y="4713325"/>
            <a:ext cx="1225200" cy="308700"/>
          </a:xfrm>
          <a:prstGeom prst="roundRect">
            <a:avLst>
              <a:gd name="adj" fmla="val 16667"/>
            </a:avLst>
          </a:prstGeom>
          <a:solidFill>
            <a:srgbClr val="C9DAF8"/>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1" u="none" strike="noStrike" cap="none">
                <a:solidFill>
                  <a:srgbClr val="000000"/>
                </a:solidFill>
                <a:latin typeface="Open Sans"/>
                <a:ea typeface="Open Sans"/>
                <a:cs typeface="Open Sans"/>
                <a:sym typeface="Open Sans"/>
              </a:rPr>
              <a:t>Students</a:t>
            </a:r>
            <a:endParaRPr sz="1400" b="0" i="1" u="none" strike="noStrike" cap="none">
              <a:solidFill>
                <a:srgbClr val="000000"/>
              </a:solidFill>
              <a:latin typeface="Open Sans"/>
              <a:ea typeface="Open Sans"/>
              <a:cs typeface="Open Sans"/>
              <a:sym typeface="Open Sans"/>
            </a:endParaRPr>
          </a:p>
        </p:txBody>
      </p:sp>
      <p:sp>
        <p:nvSpPr>
          <p:cNvPr id="601" name="Google Shape;601;p43"/>
          <p:cNvSpPr/>
          <p:nvPr/>
        </p:nvSpPr>
        <p:spPr>
          <a:xfrm>
            <a:off x="7268000" y="4713325"/>
            <a:ext cx="1225200" cy="308700"/>
          </a:xfrm>
          <a:prstGeom prst="roundRect">
            <a:avLst>
              <a:gd name="adj" fmla="val 16667"/>
            </a:avLst>
          </a:prstGeom>
          <a:solidFill>
            <a:srgbClr val="C9DAF8"/>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1" u="none" strike="noStrike" cap="none">
                <a:solidFill>
                  <a:srgbClr val="000000"/>
                </a:solidFill>
                <a:latin typeface="Open Sans"/>
                <a:ea typeface="Open Sans"/>
                <a:cs typeface="Open Sans"/>
                <a:sym typeface="Open Sans"/>
              </a:rPr>
              <a:t>Virtual Beings</a:t>
            </a:r>
            <a:endParaRPr sz="1200" b="0" i="1" u="none" strike="noStrike" cap="none">
              <a:solidFill>
                <a:srgbClr val="000000"/>
              </a:solidFill>
              <a:latin typeface="Open Sans"/>
              <a:ea typeface="Open Sans"/>
              <a:cs typeface="Open Sans"/>
              <a:sym typeface="Open Sans"/>
            </a:endParaRPr>
          </a:p>
        </p:txBody>
      </p:sp>
      <p:sp>
        <p:nvSpPr>
          <p:cNvPr id="602" name="Google Shape;602;p4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rgbClr val="000000"/>
              </a:buClr>
              <a:buSzPts val="1100"/>
              <a:buFont typeface="Arial"/>
              <a:buNone/>
            </a:pPr>
            <a:fld id="{00000000-1234-1234-1234-123412341234}" type="slidenum">
              <a:rPr lang="en"/>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06"/>
        <p:cNvGrpSpPr/>
        <p:nvPr/>
      </p:nvGrpSpPr>
      <p:grpSpPr>
        <a:xfrm>
          <a:off x="0" y="0"/>
          <a:ext cx="0" cy="0"/>
          <a:chOff x="0" y="0"/>
          <a:chExt cx="0" cy="0"/>
        </a:xfrm>
      </p:grpSpPr>
      <p:sp>
        <p:nvSpPr>
          <p:cNvPr id="607" name="Google Shape;607;p4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Open Addressing</a:t>
            </a:r>
            <a:endParaRPr/>
          </a:p>
        </p:txBody>
      </p:sp>
      <p:sp>
        <p:nvSpPr>
          <p:cNvPr id="608" name="Google Shape;608;p4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sz="2400"/>
              <a:t>Imagine again there is a street with houses.</a:t>
            </a:r>
            <a:endParaRPr sz="2400"/>
          </a:p>
          <a:p>
            <a:pPr marL="0" lvl="0" indent="0" algn="l" rtl="0">
              <a:lnSpc>
                <a:spcPct val="115000"/>
              </a:lnSpc>
              <a:spcBef>
                <a:spcPts val="1600"/>
              </a:spcBef>
              <a:spcAft>
                <a:spcPts val="0"/>
              </a:spcAft>
              <a:buSzPts val="1800"/>
              <a:buNone/>
            </a:pPr>
            <a:r>
              <a:rPr lang="en" sz="2400"/>
              <a:t>Some are empty, some are occupied.</a:t>
            </a:r>
            <a:endParaRPr sz="2400"/>
          </a:p>
          <a:p>
            <a:pPr marL="0" lvl="0" indent="0" algn="l" rtl="0">
              <a:lnSpc>
                <a:spcPct val="115000"/>
              </a:lnSpc>
              <a:spcBef>
                <a:spcPts val="1600"/>
              </a:spcBef>
              <a:spcAft>
                <a:spcPts val="1600"/>
              </a:spcAft>
              <a:buSzPts val="1800"/>
              <a:buNone/>
            </a:pPr>
            <a:r>
              <a:rPr lang="en" sz="2400"/>
              <a:t>And you have that same ‘hash function’ from just now too.</a:t>
            </a:r>
            <a:endParaRPr sz="2400"/>
          </a:p>
        </p:txBody>
      </p:sp>
      <p:sp>
        <p:nvSpPr>
          <p:cNvPr id="609" name="Google Shape;609;p44"/>
          <p:cNvSpPr/>
          <p:nvPr/>
        </p:nvSpPr>
        <p:spPr>
          <a:xfrm>
            <a:off x="-4650" y="4488875"/>
            <a:ext cx="9153300" cy="6546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0" name="Google Shape;610;p44"/>
          <p:cNvSpPr/>
          <p:nvPr/>
        </p:nvSpPr>
        <p:spPr>
          <a:xfrm>
            <a:off x="168350" y="4133675"/>
            <a:ext cx="1187700" cy="355200"/>
          </a:xfrm>
          <a:prstGeom prst="rect">
            <a:avLst/>
          </a:prstGeom>
          <a:solidFill>
            <a:srgbClr val="00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1" u="none" strike="noStrike" cap="none">
                <a:solidFill>
                  <a:srgbClr val="000000"/>
                </a:solidFill>
                <a:latin typeface="Open Sans"/>
                <a:ea typeface="Open Sans"/>
                <a:cs typeface="Open Sans"/>
                <a:sym typeface="Open Sans"/>
              </a:rPr>
              <a:t>[Empty]</a:t>
            </a:r>
            <a:endParaRPr sz="1400" b="0" i="1" u="none" strike="noStrike" cap="none">
              <a:solidFill>
                <a:srgbClr val="000000"/>
              </a:solidFill>
              <a:latin typeface="Open Sans"/>
              <a:ea typeface="Open Sans"/>
              <a:cs typeface="Open Sans"/>
              <a:sym typeface="Open Sans"/>
            </a:endParaRPr>
          </a:p>
        </p:txBody>
      </p:sp>
      <p:sp>
        <p:nvSpPr>
          <p:cNvPr id="611" name="Google Shape;611;p44"/>
          <p:cNvSpPr/>
          <p:nvPr/>
        </p:nvSpPr>
        <p:spPr>
          <a:xfrm>
            <a:off x="1947950" y="4133675"/>
            <a:ext cx="1187700" cy="355200"/>
          </a:xfrm>
          <a:prstGeom prst="rect">
            <a:avLst/>
          </a:prstGeom>
          <a:solidFill>
            <a:srgbClr val="EA99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1" u="none" strike="noStrike" cap="none">
                <a:solidFill>
                  <a:schemeClr val="dk1"/>
                </a:solidFill>
                <a:latin typeface="Open Sans"/>
                <a:ea typeface="Open Sans"/>
                <a:cs typeface="Open Sans"/>
                <a:sym typeface="Open Sans"/>
              </a:rPr>
              <a:t>Rar the Cat</a:t>
            </a:r>
            <a:endParaRPr sz="1400" b="0" i="0" u="none" strike="noStrike" cap="none">
              <a:solidFill>
                <a:srgbClr val="000000"/>
              </a:solidFill>
              <a:latin typeface="Arial"/>
              <a:ea typeface="Arial"/>
              <a:cs typeface="Arial"/>
              <a:sym typeface="Arial"/>
            </a:endParaRPr>
          </a:p>
        </p:txBody>
      </p:sp>
      <p:sp>
        <p:nvSpPr>
          <p:cNvPr id="612" name="Google Shape;612;p44"/>
          <p:cNvSpPr/>
          <p:nvPr/>
        </p:nvSpPr>
        <p:spPr>
          <a:xfrm>
            <a:off x="3727550" y="4133675"/>
            <a:ext cx="1187700" cy="355200"/>
          </a:xfrm>
          <a:prstGeom prst="rect">
            <a:avLst/>
          </a:prstGeom>
          <a:solidFill>
            <a:srgbClr val="00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1" u="none" strike="noStrike" cap="none">
                <a:solidFill>
                  <a:schemeClr val="dk1"/>
                </a:solidFill>
                <a:latin typeface="Open Sans"/>
                <a:ea typeface="Open Sans"/>
                <a:cs typeface="Open Sans"/>
                <a:sym typeface="Open Sans"/>
              </a:rPr>
              <a:t>[Empty]</a:t>
            </a:r>
            <a:endParaRPr sz="1400" b="0" i="0" u="none" strike="noStrike" cap="none">
              <a:solidFill>
                <a:srgbClr val="000000"/>
              </a:solidFill>
              <a:latin typeface="Arial"/>
              <a:ea typeface="Arial"/>
              <a:cs typeface="Arial"/>
              <a:sym typeface="Arial"/>
            </a:endParaRPr>
          </a:p>
        </p:txBody>
      </p:sp>
      <p:sp>
        <p:nvSpPr>
          <p:cNvPr id="613" name="Google Shape;613;p44"/>
          <p:cNvSpPr/>
          <p:nvPr/>
        </p:nvSpPr>
        <p:spPr>
          <a:xfrm>
            <a:off x="5507150" y="4133675"/>
            <a:ext cx="1187700" cy="355200"/>
          </a:xfrm>
          <a:prstGeom prst="rect">
            <a:avLst/>
          </a:prstGeom>
          <a:solidFill>
            <a:srgbClr val="EA99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1" u="none" strike="noStrike" cap="none">
                <a:solidFill>
                  <a:schemeClr val="dk1"/>
                </a:solidFill>
                <a:latin typeface="Open Sans"/>
                <a:ea typeface="Open Sans"/>
                <a:cs typeface="Open Sans"/>
                <a:sym typeface="Open Sans"/>
              </a:rPr>
              <a:t>Steven</a:t>
            </a:r>
            <a:endParaRPr sz="1400" b="0" i="0" u="none" strike="noStrike" cap="none">
              <a:solidFill>
                <a:srgbClr val="000000"/>
              </a:solidFill>
              <a:latin typeface="Arial"/>
              <a:ea typeface="Arial"/>
              <a:cs typeface="Arial"/>
              <a:sym typeface="Arial"/>
            </a:endParaRPr>
          </a:p>
        </p:txBody>
      </p:sp>
      <p:sp>
        <p:nvSpPr>
          <p:cNvPr id="614" name="Google Shape;614;p44"/>
          <p:cNvSpPr/>
          <p:nvPr/>
        </p:nvSpPr>
        <p:spPr>
          <a:xfrm>
            <a:off x="7286750" y="4133675"/>
            <a:ext cx="1187700" cy="355200"/>
          </a:xfrm>
          <a:prstGeom prst="rect">
            <a:avLst/>
          </a:prstGeom>
          <a:solidFill>
            <a:srgbClr val="00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1" u="none" strike="noStrike" cap="none">
                <a:solidFill>
                  <a:schemeClr val="dk1"/>
                </a:solidFill>
                <a:latin typeface="Open Sans"/>
                <a:ea typeface="Open Sans"/>
                <a:cs typeface="Open Sans"/>
                <a:sym typeface="Open Sans"/>
              </a:rPr>
              <a:t>[Empty]</a:t>
            </a:r>
            <a:endParaRPr sz="1400" b="0" i="0" u="none" strike="noStrike" cap="none">
              <a:solidFill>
                <a:srgbClr val="000000"/>
              </a:solidFill>
              <a:latin typeface="Arial"/>
              <a:ea typeface="Arial"/>
              <a:cs typeface="Arial"/>
              <a:sym typeface="Arial"/>
            </a:endParaRPr>
          </a:p>
        </p:txBody>
      </p:sp>
      <p:sp>
        <p:nvSpPr>
          <p:cNvPr id="615" name="Google Shape;615;p44"/>
          <p:cNvSpPr/>
          <p:nvPr/>
        </p:nvSpPr>
        <p:spPr>
          <a:xfrm>
            <a:off x="1929200" y="4713325"/>
            <a:ext cx="1225200" cy="308700"/>
          </a:xfrm>
          <a:prstGeom prst="roundRect">
            <a:avLst>
              <a:gd name="adj" fmla="val 16667"/>
            </a:avLst>
          </a:prstGeom>
          <a:solidFill>
            <a:srgbClr val="C9DAF8"/>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1" u="none" strike="noStrike" cap="none">
                <a:solidFill>
                  <a:srgbClr val="000000"/>
                </a:solidFill>
                <a:latin typeface="Open Sans"/>
                <a:ea typeface="Open Sans"/>
                <a:cs typeface="Open Sans"/>
                <a:sym typeface="Open Sans"/>
              </a:rPr>
              <a:t>Animals</a:t>
            </a:r>
            <a:endParaRPr sz="1400" b="0" i="1" u="none" strike="noStrike" cap="none">
              <a:solidFill>
                <a:srgbClr val="000000"/>
              </a:solidFill>
              <a:latin typeface="Open Sans"/>
              <a:ea typeface="Open Sans"/>
              <a:cs typeface="Open Sans"/>
              <a:sym typeface="Open Sans"/>
            </a:endParaRPr>
          </a:p>
        </p:txBody>
      </p:sp>
      <p:sp>
        <p:nvSpPr>
          <p:cNvPr id="616" name="Google Shape;616;p44"/>
          <p:cNvSpPr/>
          <p:nvPr/>
        </p:nvSpPr>
        <p:spPr>
          <a:xfrm>
            <a:off x="3708800" y="4713325"/>
            <a:ext cx="1225200" cy="308700"/>
          </a:xfrm>
          <a:prstGeom prst="roundRect">
            <a:avLst>
              <a:gd name="adj" fmla="val 16667"/>
            </a:avLst>
          </a:prstGeom>
          <a:solidFill>
            <a:srgbClr val="C9DAF8"/>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100" b="0" i="1" u="none" strike="noStrike" cap="none">
                <a:solidFill>
                  <a:srgbClr val="000000"/>
                </a:solidFill>
                <a:latin typeface="Open Sans"/>
                <a:ea typeface="Open Sans"/>
                <a:cs typeface="Open Sans"/>
                <a:sym typeface="Open Sans"/>
              </a:rPr>
              <a:t>Immortal Beings</a:t>
            </a:r>
            <a:endParaRPr sz="1100" b="0" i="1" u="none" strike="noStrike" cap="none">
              <a:solidFill>
                <a:srgbClr val="000000"/>
              </a:solidFill>
              <a:latin typeface="Open Sans"/>
              <a:ea typeface="Open Sans"/>
              <a:cs typeface="Open Sans"/>
              <a:sym typeface="Open Sans"/>
            </a:endParaRPr>
          </a:p>
        </p:txBody>
      </p:sp>
      <p:sp>
        <p:nvSpPr>
          <p:cNvPr id="617" name="Google Shape;617;p44"/>
          <p:cNvSpPr/>
          <p:nvPr/>
        </p:nvSpPr>
        <p:spPr>
          <a:xfrm>
            <a:off x="5488400" y="4713325"/>
            <a:ext cx="1225200" cy="308700"/>
          </a:xfrm>
          <a:prstGeom prst="roundRect">
            <a:avLst>
              <a:gd name="adj" fmla="val 16667"/>
            </a:avLst>
          </a:prstGeom>
          <a:solidFill>
            <a:srgbClr val="C9DAF8"/>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1" u="none" strike="noStrike" cap="none">
                <a:solidFill>
                  <a:srgbClr val="000000"/>
                </a:solidFill>
                <a:latin typeface="Open Sans"/>
                <a:ea typeface="Open Sans"/>
                <a:cs typeface="Open Sans"/>
                <a:sym typeface="Open Sans"/>
              </a:rPr>
              <a:t>Lecturers</a:t>
            </a:r>
            <a:endParaRPr sz="1400" b="0" i="1" u="none" strike="noStrike" cap="none">
              <a:solidFill>
                <a:srgbClr val="000000"/>
              </a:solidFill>
              <a:latin typeface="Open Sans"/>
              <a:ea typeface="Open Sans"/>
              <a:cs typeface="Open Sans"/>
              <a:sym typeface="Open Sans"/>
            </a:endParaRPr>
          </a:p>
        </p:txBody>
      </p:sp>
      <p:sp>
        <p:nvSpPr>
          <p:cNvPr id="618" name="Google Shape;618;p44"/>
          <p:cNvSpPr/>
          <p:nvPr/>
        </p:nvSpPr>
        <p:spPr>
          <a:xfrm>
            <a:off x="149600" y="4713325"/>
            <a:ext cx="1225200" cy="308700"/>
          </a:xfrm>
          <a:prstGeom prst="roundRect">
            <a:avLst>
              <a:gd name="adj" fmla="val 16667"/>
            </a:avLst>
          </a:prstGeom>
          <a:solidFill>
            <a:srgbClr val="C9DAF8"/>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1" u="none" strike="noStrike" cap="none">
                <a:solidFill>
                  <a:srgbClr val="000000"/>
                </a:solidFill>
                <a:latin typeface="Open Sans"/>
                <a:ea typeface="Open Sans"/>
                <a:cs typeface="Open Sans"/>
                <a:sym typeface="Open Sans"/>
              </a:rPr>
              <a:t>Students</a:t>
            </a:r>
            <a:endParaRPr sz="1400" b="0" i="1" u="none" strike="noStrike" cap="none">
              <a:solidFill>
                <a:srgbClr val="000000"/>
              </a:solidFill>
              <a:latin typeface="Open Sans"/>
              <a:ea typeface="Open Sans"/>
              <a:cs typeface="Open Sans"/>
              <a:sym typeface="Open Sans"/>
            </a:endParaRPr>
          </a:p>
        </p:txBody>
      </p:sp>
      <p:sp>
        <p:nvSpPr>
          <p:cNvPr id="619" name="Google Shape;619;p44"/>
          <p:cNvSpPr/>
          <p:nvPr/>
        </p:nvSpPr>
        <p:spPr>
          <a:xfrm>
            <a:off x="7268000" y="4713325"/>
            <a:ext cx="1225200" cy="308700"/>
          </a:xfrm>
          <a:prstGeom prst="roundRect">
            <a:avLst>
              <a:gd name="adj" fmla="val 16667"/>
            </a:avLst>
          </a:prstGeom>
          <a:solidFill>
            <a:srgbClr val="C9DAF8"/>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1" u="none" strike="noStrike" cap="none">
                <a:solidFill>
                  <a:srgbClr val="000000"/>
                </a:solidFill>
                <a:latin typeface="Open Sans"/>
                <a:ea typeface="Open Sans"/>
                <a:cs typeface="Open Sans"/>
                <a:sym typeface="Open Sans"/>
              </a:rPr>
              <a:t>Virtual Beings</a:t>
            </a:r>
            <a:endParaRPr sz="1200" b="0" i="1" u="none" strike="noStrike" cap="none">
              <a:solidFill>
                <a:srgbClr val="000000"/>
              </a:solidFill>
              <a:latin typeface="Open Sans"/>
              <a:ea typeface="Open Sans"/>
              <a:cs typeface="Open Sans"/>
              <a:sym typeface="Open Sans"/>
            </a:endParaRPr>
          </a:p>
        </p:txBody>
      </p:sp>
      <p:sp>
        <p:nvSpPr>
          <p:cNvPr id="620" name="Google Shape;620;p4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rgbClr val="000000"/>
              </a:buClr>
              <a:buSzPts val="1100"/>
              <a:buFont typeface="Arial"/>
              <a:buNone/>
            </a:pPr>
            <a:fld id="{00000000-1234-1234-1234-123412341234}" type="slidenum">
              <a:rPr lang="en"/>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24"/>
        <p:cNvGrpSpPr/>
        <p:nvPr/>
      </p:nvGrpSpPr>
      <p:grpSpPr>
        <a:xfrm>
          <a:off x="0" y="0"/>
          <a:ext cx="0" cy="0"/>
          <a:chOff x="0" y="0"/>
          <a:chExt cx="0" cy="0"/>
        </a:xfrm>
      </p:grpSpPr>
      <p:sp>
        <p:nvSpPr>
          <p:cNvPr id="625" name="Google Shape;625;p4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Open Addressing</a:t>
            </a:r>
            <a:endParaRPr/>
          </a:p>
        </p:txBody>
      </p:sp>
      <p:sp>
        <p:nvSpPr>
          <p:cNvPr id="626" name="Google Shape;626;p4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sz="2400"/>
              <a:t>Similarly, a new person “Jacq the Dino” comes along.</a:t>
            </a:r>
            <a:endParaRPr sz="2400"/>
          </a:p>
          <a:p>
            <a:pPr marL="0" lvl="0" indent="0" algn="l" rtl="0">
              <a:lnSpc>
                <a:spcPct val="115000"/>
              </a:lnSpc>
              <a:spcBef>
                <a:spcPts val="1600"/>
              </a:spcBef>
              <a:spcAft>
                <a:spcPts val="0"/>
              </a:spcAft>
              <a:buSzPts val="1800"/>
              <a:buNone/>
            </a:pPr>
            <a:r>
              <a:rPr lang="en" sz="2400"/>
              <a:t>We determine where she should go, depending on the hash function.</a:t>
            </a:r>
            <a:endParaRPr sz="2400"/>
          </a:p>
          <a:p>
            <a:pPr marL="0" lvl="0" indent="0" algn="l" rtl="0">
              <a:lnSpc>
                <a:spcPct val="115000"/>
              </a:lnSpc>
              <a:spcBef>
                <a:spcPts val="1600"/>
              </a:spcBef>
              <a:spcAft>
                <a:spcPts val="1600"/>
              </a:spcAft>
              <a:buSzPts val="1800"/>
              <a:buNone/>
            </a:pPr>
            <a:endParaRPr sz="2400"/>
          </a:p>
        </p:txBody>
      </p:sp>
      <p:sp>
        <p:nvSpPr>
          <p:cNvPr id="627" name="Google Shape;627;p45"/>
          <p:cNvSpPr/>
          <p:nvPr/>
        </p:nvSpPr>
        <p:spPr>
          <a:xfrm>
            <a:off x="-4650" y="4488875"/>
            <a:ext cx="9153300" cy="6546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8" name="Google Shape;628;p45"/>
          <p:cNvSpPr/>
          <p:nvPr/>
        </p:nvSpPr>
        <p:spPr>
          <a:xfrm>
            <a:off x="168350" y="4133675"/>
            <a:ext cx="1187700" cy="355200"/>
          </a:xfrm>
          <a:prstGeom prst="rect">
            <a:avLst/>
          </a:prstGeom>
          <a:solidFill>
            <a:srgbClr val="00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1" u="none" strike="noStrike" cap="none">
                <a:solidFill>
                  <a:srgbClr val="000000"/>
                </a:solidFill>
                <a:latin typeface="Open Sans"/>
                <a:ea typeface="Open Sans"/>
                <a:cs typeface="Open Sans"/>
                <a:sym typeface="Open Sans"/>
              </a:rPr>
              <a:t>[Empty]</a:t>
            </a:r>
            <a:endParaRPr sz="1400" b="0" i="1" u="none" strike="noStrike" cap="none">
              <a:solidFill>
                <a:srgbClr val="000000"/>
              </a:solidFill>
              <a:latin typeface="Open Sans"/>
              <a:ea typeface="Open Sans"/>
              <a:cs typeface="Open Sans"/>
              <a:sym typeface="Open Sans"/>
            </a:endParaRPr>
          </a:p>
        </p:txBody>
      </p:sp>
      <p:sp>
        <p:nvSpPr>
          <p:cNvPr id="629" name="Google Shape;629;p45"/>
          <p:cNvSpPr/>
          <p:nvPr/>
        </p:nvSpPr>
        <p:spPr>
          <a:xfrm>
            <a:off x="1947950" y="4133675"/>
            <a:ext cx="1187700" cy="355200"/>
          </a:xfrm>
          <a:prstGeom prst="rect">
            <a:avLst/>
          </a:prstGeom>
          <a:solidFill>
            <a:srgbClr val="EA99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1" u="none" strike="noStrike" cap="none">
                <a:solidFill>
                  <a:schemeClr val="dk1"/>
                </a:solidFill>
                <a:latin typeface="Open Sans"/>
                <a:ea typeface="Open Sans"/>
                <a:cs typeface="Open Sans"/>
                <a:sym typeface="Open Sans"/>
              </a:rPr>
              <a:t>Rar the Cat</a:t>
            </a:r>
            <a:endParaRPr sz="1400" b="0" i="0" u="none" strike="noStrike" cap="none">
              <a:solidFill>
                <a:srgbClr val="000000"/>
              </a:solidFill>
              <a:latin typeface="Arial"/>
              <a:ea typeface="Arial"/>
              <a:cs typeface="Arial"/>
              <a:sym typeface="Arial"/>
            </a:endParaRPr>
          </a:p>
        </p:txBody>
      </p:sp>
      <p:sp>
        <p:nvSpPr>
          <p:cNvPr id="630" name="Google Shape;630;p45"/>
          <p:cNvSpPr/>
          <p:nvPr/>
        </p:nvSpPr>
        <p:spPr>
          <a:xfrm>
            <a:off x="3727550" y="4133675"/>
            <a:ext cx="1187700" cy="355200"/>
          </a:xfrm>
          <a:prstGeom prst="rect">
            <a:avLst/>
          </a:prstGeom>
          <a:solidFill>
            <a:srgbClr val="00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1" u="none" strike="noStrike" cap="none">
                <a:solidFill>
                  <a:schemeClr val="dk1"/>
                </a:solidFill>
                <a:latin typeface="Open Sans"/>
                <a:ea typeface="Open Sans"/>
                <a:cs typeface="Open Sans"/>
                <a:sym typeface="Open Sans"/>
              </a:rPr>
              <a:t>[Empty]</a:t>
            </a:r>
            <a:endParaRPr sz="1400" b="0" i="0" u="none" strike="noStrike" cap="none">
              <a:solidFill>
                <a:srgbClr val="000000"/>
              </a:solidFill>
              <a:latin typeface="Arial"/>
              <a:ea typeface="Arial"/>
              <a:cs typeface="Arial"/>
              <a:sym typeface="Arial"/>
            </a:endParaRPr>
          </a:p>
        </p:txBody>
      </p:sp>
      <p:sp>
        <p:nvSpPr>
          <p:cNvPr id="631" name="Google Shape;631;p45"/>
          <p:cNvSpPr/>
          <p:nvPr/>
        </p:nvSpPr>
        <p:spPr>
          <a:xfrm>
            <a:off x="5507150" y="4133675"/>
            <a:ext cx="1187700" cy="355200"/>
          </a:xfrm>
          <a:prstGeom prst="rect">
            <a:avLst/>
          </a:prstGeom>
          <a:solidFill>
            <a:srgbClr val="EA99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1" u="none" strike="noStrike" cap="none">
                <a:solidFill>
                  <a:schemeClr val="dk1"/>
                </a:solidFill>
                <a:latin typeface="Open Sans"/>
                <a:ea typeface="Open Sans"/>
                <a:cs typeface="Open Sans"/>
                <a:sym typeface="Open Sans"/>
              </a:rPr>
              <a:t>Steven</a:t>
            </a:r>
            <a:endParaRPr sz="1400" b="0" i="0" u="none" strike="noStrike" cap="none">
              <a:solidFill>
                <a:srgbClr val="000000"/>
              </a:solidFill>
              <a:latin typeface="Arial"/>
              <a:ea typeface="Arial"/>
              <a:cs typeface="Arial"/>
              <a:sym typeface="Arial"/>
            </a:endParaRPr>
          </a:p>
        </p:txBody>
      </p:sp>
      <p:sp>
        <p:nvSpPr>
          <p:cNvPr id="632" name="Google Shape;632;p45"/>
          <p:cNvSpPr/>
          <p:nvPr/>
        </p:nvSpPr>
        <p:spPr>
          <a:xfrm>
            <a:off x="7286750" y="4133675"/>
            <a:ext cx="1187700" cy="355200"/>
          </a:xfrm>
          <a:prstGeom prst="rect">
            <a:avLst/>
          </a:prstGeom>
          <a:solidFill>
            <a:srgbClr val="00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1" u="none" strike="noStrike" cap="none">
                <a:solidFill>
                  <a:schemeClr val="dk1"/>
                </a:solidFill>
                <a:latin typeface="Open Sans"/>
                <a:ea typeface="Open Sans"/>
                <a:cs typeface="Open Sans"/>
                <a:sym typeface="Open Sans"/>
              </a:rPr>
              <a:t>[Empty]</a:t>
            </a:r>
            <a:endParaRPr sz="1400" b="0" i="0" u="none" strike="noStrike" cap="none">
              <a:solidFill>
                <a:srgbClr val="000000"/>
              </a:solidFill>
              <a:latin typeface="Arial"/>
              <a:ea typeface="Arial"/>
              <a:cs typeface="Arial"/>
              <a:sym typeface="Arial"/>
            </a:endParaRPr>
          </a:p>
        </p:txBody>
      </p:sp>
      <p:sp>
        <p:nvSpPr>
          <p:cNvPr id="633" name="Google Shape;633;p45"/>
          <p:cNvSpPr/>
          <p:nvPr/>
        </p:nvSpPr>
        <p:spPr>
          <a:xfrm rot="10800000" flipH="1">
            <a:off x="2407100" y="3310450"/>
            <a:ext cx="269400" cy="579900"/>
          </a:xfrm>
          <a:prstGeom prst="upArrow">
            <a:avLst>
              <a:gd name="adj1" fmla="val 50000"/>
              <a:gd name="adj2" fmla="val 50000"/>
            </a:avLst>
          </a:prstGeom>
          <a:solidFill>
            <a:srgbClr val="4A86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4" name="Google Shape;634;p45"/>
          <p:cNvSpPr/>
          <p:nvPr/>
        </p:nvSpPr>
        <p:spPr>
          <a:xfrm>
            <a:off x="1929200" y="4713325"/>
            <a:ext cx="1225200" cy="308700"/>
          </a:xfrm>
          <a:prstGeom prst="roundRect">
            <a:avLst>
              <a:gd name="adj" fmla="val 16667"/>
            </a:avLst>
          </a:prstGeom>
          <a:solidFill>
            <a:srgbClr val="C9DAF8"/>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1" u="none" strike="noStrike" cap="none">
                <a:solidFill>
                  <a:srgbClr val="000000"/>
                </a:solidFill>
                <a:latin typeface="Open Sans"/>
                <a:ea typeface="Open Sans"/>
                <a:cs typeface="Open Sans"/>
                <a:sym typeface="Open Sans"/>
              </a:rPr>
              <a:t>Animals</a:t>
            </a:r>
            <a:endParaRPr sz="1400" b="0" i="1" u="none" strike="noStrike" cap="none">
              <a:solidFill>
                <a:srgbClr val="000000"/>
              </a:solidFill>
              <a:latin typeface="Open Sans"/>
              <a:ea typeface="Open Sans"/>
              <a:cs typeface="Open Sans"/>
              <a:sym typeface="Open Sans"/>
            </a:endParaRPr>
          </a:p>
        </p:txBody>
      </p:sp>
      <p:sp>
        <p:nvSpPr>
          <p:cNvPr id="635" name="Google Shape;635;p45"/>
          <p:cNvSpPr/>
          <p:nvPr/>
        </p:nvSpPr>
        <p:spPr>
          <a:xfrm>
            <a:off x="3708800" y="4713325"/>
            <a:ext cx="1225200" cy="308700"/>
          </a:xfrm>
          <a:prstGeom prst="roundRect">
            <a:avLst>
              <a:gd name="adj" fmla="val 16667"/>
            </a:avLst>
          </a:prstGeom>
          <a:solidFill>
            <a:srgbClr val="C9DAF8"/>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100" b="0" i="1" u="none" strike="noStrike" cap="none">
                <a:solidFill>
                  <a:srgbClr val="000000"/>
                </a:solidFill>
                <a:latin typeface="Open Sans"/>
                <a:ea typeface="Open Sans"/>
                <a:cs typeface="Open Sans"/>
                <a:sym typeface="Open Sans"/>
              </a:rPr>
              <a:t>Immortal Beings</a:t>
            </a:r>
            <a:endParaRPr sz="1100" b="0" i="1" u="none" strike="noStrike" cap="none">
              <a:solidFill>
                <a:srgbClr val="000000"/>
              </a:solidFill>
              <a:latin typeface="Open Sans"/>
              <a:ea typeface="Open Sans"/>
              <a:cs typeface="Open Sans"/>
              <a:sym typeface="Open Sans"/>
            </a:endParaRPr>
          </a:p>
        </p:txBody>
      </p:sp>
      <p:sp>
        <p:nvSpPr>
          <p:cNvPr id="636" name="Google Shape;636;p45"/>
          <p:cNvSpPr/>
          <p:nvPr/>
        </p:nvSpPr>
        <p:spPr>
          <a:xfrm>
            <a:off x="5488400" y="4713325"/>
            <a:ext cx="1225200" cy="308700"/>
          </a:xfrm>
          <a:prstGeom prst="roundRect">
            <a:avLst>
              <a:gd name="adj" fmla="val 16667"/>
            </a:avLst>
          </a:prstGeom>
          <a:solidFill>
            <a:srgbClr val="C9DAF8"/>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1" u="none" strike="noStrike" cap="none">
                <a:solidFill>
                  <a:srgbClr val="000000"/>
                </a:solidFill>
                <a:latin typeface="Open Sans"/>
                <a:ea typeface="Open Sans"/>
                <a:cs typeface="Open Sans"/>
                <a:sym typeface="Open Sans"/>
              </a:rPr>
              <a:t>Lecturers</a:t>
            </a:r>
            <a:endParaRPr sz="1400" b="0" i="1" u="none" strike="noStrike" cap="none">
              <a:solidFill>
                <a:srgbClr val="000000"/>
              </a:solidFill>
              <a:latin typeface="Open Sans"/>
              <a:ea typeface="Open Sans"/>
              <a:cs typeface="Open Sans"/>
              <a:sym typeface="Open Sans"/>
            </a:endParaRPr>
          </a:p>
        </p:txBody>
      </p:sp>
      <p:sp>
        <p:nvSpPr>
          <p:cNvPr id="637" name="Google Shape;637;p45"/>
          <p:cNvSpPr/>
          <p:nvPr/>
        </p:nvSpPr>
        <p:spPr>
          <a:xfrm>
            <a:off x="149600" y="4713325"/>
            <a:ext cx="1225200" cy="308700"/>
          </a:xfrm>
          <a:prstGeom prst="roundRect">
            <a:avLst>
              <a:gd name="adj" fmla="val 16667"/>
            </a:avLst>
          </a:prstGeom>
          <a:solidFill>
            <a:srgbClr val="C9DAF8"/>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1" u="none" strike="noStrike" cap="none">
                <a:solidFill>
                  <a:srgbClr val="000000"/>
                </a:solidFill>
                <a:latin typeface="Open Sans"/>
                <a:ea typeface="Open Sans"/>
                <a:cs typeface="Open Sans"/>
                <a:sym typeface="Open Sans"/>
              </a:rPr>
              <a:t>Students</a:t>
            </a:r>
            <a:endParaRPr sz="1400" b="0" i="1" u="none" strike="noStrike" cap="none">
              <a:solidFill>
                <a:srgbClr val="000000"/>
              </a:solidFill>
              <a:latin typeface="Open Sans"/>
              <a:ea typeface="Open Sans"/>
              <a:cs typeface="Open Sans"/>
              <a:sym typeface="Open Sans"/>
            </a:endParaRPr>
          </a:p>
        </p:txBody>
      </p:sp>
      <p:sp>
        <p:nvSpPr>
          <p:cNvPr id="638" name="Google Shape;638;p45"/>
          <p:cNvSpPr/>
          <p:nvPr/>
        </p:nvSpPr>
        <p:spPr>
          <a:xfrm>
            <a:off x="7268000" y="4713325"/>
            <a:ext cx="1225200" cy="308700"/>
          </a:xfrm>
          <a:prstGeom prst="roundRect">
            <a:avLst>
              <a:gd name="adj" fmla="val 16667"/>
            </a:avLst>
          </a:prstGeom>
          <a:solidFill>
            <a:srgbClr val="C9DAF8"/>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1" u="none" strike="noStrike" cap="none">
                <a:solidFill>
                  <a:srgbClr val="000000"/>
                </a:solidFill>
                <a:latin typeface="Open Sans"/>
                <a:ea typeface="Open Sans"/>
                <a:cs typeface="Open Sans"/>
                <a:sym typeface="Open Sans"/>
              </a:rPr>
              <a:t>Virtual Beings</a:t>
            </a:r>
            <a:endParaRPr sz="1200" b="0" i="1" u="none" strike="noStrike" cap="none">
              <a:solidFill>
                <a:srgbClr val="000000"/>
              </a:solidFill>
              <a:latin typeface="Open Sans"/>
              <a:ea typeface="Open Sans"/>
              <a:cs typeface="Open Sans"/>
              <a:sym typeface="Open Sans"/>
            </a:endParaRPr>
          </a:p>
        </p:txBody>
      </p:sp>
      <p:sp>
        <p:nvSpPr>
          <p:cNvPr id="639" name="Google Shape;639;p4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rgbClr val="000000"/>
              </a:buClr>
              <a:buSzPts val="1100"/>
              <a:buFont typeface="Arial"/>
              <a:buNone/>
            </a:pPr>
            <a:fld id="{00000000-1234-1234-1234-123412341234}" type="slidenum">
              <a:rPr lang="en"/>
              <a:t>16</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43"/>
        <p:cNvGrpSpPr/>
        <p:nvPr/>
      </p:nvGrpSpPr>
      <p:grpSpPr>
        <a:xfrm>
          <a:off x="0" y="0"/>
          <a:ext cx="0" cy="0"/>
          <a:chOff x="0" y="0"/>
          <a:chExt cx="0" cy="0"/>
        </a:xfrm>
      </p:grpSpPr>
      <p:sp>
        <p:nvSpPr>
          <p:cNvPr id="644" name="Google Shape;644;p4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Open Addressing</a:t>
            </a:r>
            <a:endParaRPr/>
          </a:p>
        </p:txBody>
      </p:sp>
      <p:sp>
        <p:nvSpPr>
          <p:cNvPr id="645" name="Google Shape;645;p46"/>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sz="2400"/>
              <a:t>However, the house is already occupied :(</a:t>
            </a:r>
            <a:endParaRPr sz="2400"/>
          </a:p>
          <a:p>
            <a:pPr marL="0" lvl="0" indent="0" algn="l" rtl="0">
              <a:lnSpc>
                <a:spcPct val="115000"/>
              </a:lnSpc>
              <a:spcBef>
                <a:spcPts val="1600"/>
              </a:spcBef>
              <a:spcAft>
                <a:spcPts val="0"/>
              </a:spcAft>
              <a:buSzPts val="1800"/>
              <a:buNone/>
            </a:pPr>
            <a:r>
              <a:rPr lang="en" sz="2400"/>
              <a:t>In open addressing, we cannot build another floor.</a:t>
            </a:r>
            <a:endParaRPr sz="2400"/>
          </a:p>
          <a:p>
            <a:pPr marL="0" lvl="0" indent="0" algn="l" rtl="0">
              <a:lnSpc>
                <a:spcPct val="115000"/>
              </a:lnSpc>
              <a:spcBef>
                <a:spcPts val="1600"/>
              </a:spcBef>
              <a:spcAft>
                <a:spcPts val="0"/>
              </a:spcAft>
              <a:buSzPts val="1800"/>
              <a:buNone/>
            </a:pPr>
            <a:r>
              <a:rPr lang="en" sz="2400"/>
              <a:t>We thus need to find another (vacant) house for “Jacq the Dino”.</a:t>
            </a:r>
            <a:endParaRPr sz="2400"/>
          </a:p>
          <a:p>
            <a:pPr marL="0" lvl="0" indent="0" algn="l" rtl="0">
              <a:lnSpc>
                <a:spcPct val="115000"/>
              </a:lnSpc>
              <a:spcBef>
                <a:spcPts val="1600"/>
              </a:spcBef>
              <a:spcAft>
                <a:spcPts val="1600"/>
              </a:spcAft>
              <a:buSzPts val="1800"/>
              <a:buNone/>
            </a:pPr>
            <a:endParaRPr sz="2400"/>
          </a:p>
        </p:txBody>
      </p:sp>
      <p:sp>
        <p:nvSpPr>
          <p:cNvPr id="646" name="Google Shape;646;p46"/>
          <p:cNvSpPr/>
          <p:nvPr/>
        </p:nvSpPr>
        <p:spPr>
          <a:xfrm>
            <a:off x="-4650" y="4488875"/>
            <a:ext cx="9153300" cy="6546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7" name="Google Shape;647;p46"/>
          <p:cNvSpPr/>
          <p:nvPr/>
        </p:nvSpPr>
        <p:spPr>
          <a:xfrm>
            <a:off x="168350" y="4133675"/>
            <a:ext cx="1187700" cy="355200"/>
          </a:xfrm>
          <a:prstGeom prst="rect">
            <a:avLst/>
          </a:prstGeom>
          <a:solidFill>
            <a:srgbClr val="00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1" u="none" strike="noStrike" cap="none">
                <a:solidFill>
                  <a:srgbClr val="000000"/>
                </a:solidFill>
                <a:latin typeface="Open Sans"/>
                <a:ea typeface="Open Sans"/>
                <a:cs typeface="Open Sans"/>
                <a:sym typeface="Open Sans"/>
              </a:rPr>
              <a:t>[Empty]</a:t>
            </a:r>
            <a:endParaRPr sz="1400" b="0" i="1" u="none" strike="noStrike" cap="none">
              <a:solidFill>
                <a:srgbClr val="000000"/>
              </a:solidFill>
              <a:latin typeface="Open Sans"/>
              <a:ea typeface="Open Sans"/>
              <a:cs typeface="Open Sans"/>
              <a:sym typeface="Open Sans"/>
            </a:endParaRPr>
          </a:p>
        </p:txBody>
      </p:sp>
      <p:sp>
        <p:nvSpPr>
          <p:cNvPr id="648" name="Google Shape;648;p46"/>
          <p:cNvSpPr/>
          <p:nvPr/>
        </p:nvSpPr>
        <p:spPr>
          <a:xfrm>
            <a:off x="1947950" y="4133675"/>
            <a:ext cx="1187700" cy="355200"/>
          </a:xfrm>
          <a:prstGeom prst="rect">
            <a:avLst/>
          </a:prstGeom>
          <a:solidFill>
            <a:srgbClr val="EA99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1" u="none" strike="noStrike" cap="none">
                <a:solidFill>
                  <a:schemeClr val="dk1"/>
                </a:solidFill>
                <a:latin typeface="Open Sans"/>
                <a:ea typeface="Open Sans"/>
                <a:cs typeface="Open Sans"/>
                <a:sym typeface="Open Sans"/>
              </a:rPr>
              <a:t>Rar the Cat</a:t>
            </a:r>
            <a:endParaRPr sz="1400" b="0" i="0" u="none" strike="noStrike" cap="none">
              <a:solidFill>
                <a:srgbClr val="000000"/>
              </a:solidFill>
              <a:latin typeface="Arial"/>
              <a:ea typeface="Arial"/>
              <a:cs typeface="Arial"/>
              <a:sym typeface="Arial"/>
            </a:endParaRPr>
          </a:p>
        </p:txBody>
      </p:sp>
      <p:sp>
        <p:nvSpPr>
          <p:cNvPr id="649" name="Google Shape;649;p46"/>
          <p:cNvSpPr/>
          <p:nvPr/>
        </p:nvSpPr>
        <p:spPr>
          <a:xfrm>
            <a:off x="3727550" y="4133675"/>
            <a:ext cx="1187700" cy="355200"/>
          </a:xfrm>
          <a:prstGeom prst="rect">
            <a:avLst/>
          </a:prstGeom>
          <a:solidFill>
            <a:srgbClr val="00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1" u="none" strike="noStrike" cap="none">
                <a:solidFill>
                  <a:schemeClr val="dk1"/>
                </a:solidFill>
                <a:latin typeface="Open Sans"/>
                <a:ea typeface="Open Sans"/>
                <a:cs typeface="Open Sans"/>
                <a:sym typeface="Open Sans"/>
              </a:rPr>
              <a:t>[Empty]</a:t>
            </a:r>
            <a:endParaRPr sz="1400" b="0" i="0" u="none" strike="noStrike" cap="none">
              <a:solidFill>
                <a:srgbClr val="000000"/>
              </a:solidFill>
              <a:latin typeface="Arial"/>
              <a:ea typeface="Arial"/>
              <a:cs typeface="Arial"/>
              <a:sym typeface="Arial"/>
            </a:endParaRPr>
          </a:p>
        </p:txBody>
      </p:sp>
      <p:sp>
        <p:nvSpPr>
          <p:cNvPr id="650" name="Google Shape;650;p46"/>
          <p:cNvSpPr/>
          <p:nvPr/>
        </p:nvSpPr>
        <p:spPr>
          <a:xfrm>
            <a:off x="5507150" y="4133675"/>
            <a:ext cx="1187700" cy="355200"/>
          </a:xfrm>
          <a:prstGeom prst="rect">
            <a:avLst/>
          </a:prstGeom>
          <a:solidFill>
            <a:srgbClr val="EA99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1" u="none" strike="noStrike" cap="none">
                <a:solidFill>
                  <a:schemeClr val="dk1"/>
                </a:solidFill>
                <a:latin typeface="Open Sans"/>
                <a:ea typeface="Open Sans"/>
                <a:cs typeface="Open Sans"/>
                <a:sym typeface="Open Sans"/>
              </a:rPr>
              <a:t>Steven</a:t>
            </a:r>
            <a:endParaRPr sz="1400" b="0" i="0" u="none" strike="noStrike" cap="none">
              <a:solidFill>
                <a:srgbClr val="000000"/>
              </a:solidFill>
              <a:latin typeface="Arial"/>
              <a:ea typeface="Arial"/>
              <a:cs typeface="Arial"/>
              <a:sym typeface="Arial"/>
            </a:endParaRPr>
          </a:p>
        </p:txBody>
      </p:sp>
      <p:sp>
        <p:nvSpPr>
          <p:cNvPr id="651" name="Google Shape;651;p46"/>
          <p:cNvSpPr/>
          <p:nvPr/>
        </p:nvSpPr>
        <p:spPr>
          <a:xfrm>
            <a:off x="7286750" y="4133675"/>
            <a:ext cx="1187700" cy="355200"/>
          </a:xfrm>
          <a:prstGeom prst="rect">
            <a:avLst/>
          </a:prstGeom>
          <a:solidFill>
            <a:srgbClr val="00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1" u="none" strike="noStrike" cap="none">
                <a:solidFill>
                  <a:schemeClr val="dk1"/>
                </a:solidFill>
                <a:latin typeface="Open Sans"/>
                <a:ea typeface="Open Sans"/>
                <a:cs typeface="Open Sans"/>
                <a:sym typeface="Open Sans"/>
              </a:rPr>
              <a:t>[Empty]</a:t>
            </a:r>
            <a:endParaRPr sz="1400" b="0" i="0" u="none" strike="noStrike" cap="none">
              <a:solidFill>
                <a:srgbClr val="000000"/>
              </a:solidFill>
              <a:latin typeface="Arial"/>
              <a:ea typeface="Arial"/>
              <a:cs typeface="Arial"/>
              <a:sym typeface="Arial"/>
            </a:endParaRPr>
          </a:p>
        </p:txBody>
      </p:sp>
      <p:sp>
        <p:nvSpPr>
          <p:cNvPr id="652" name="Google Shape;652;p46"/>
          <p:cNvSpPr/>
          <p:nvPr/>
        </p:nvSpPr>
        <p:spPr>
          <a:xfrm rot="10800000" flipH="1">
            <a:off x="2407100" y="3310450"/>
            <a:ext cx="269400" cy="579900"/>
          </a:xfrm>
          <a:prstGeom prst="upArrow">
            <a:avLst>
              <a:gd name="adj1" fmla="val 50000"/>
              <a:gd name="adj2" fmla="val 50000"/>
            </a:avLst>
          </a:prstGeom>
          <a:solidFill>
            <a:srgbClr val="4A86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3" name="Google Shape;653;p46"/>
          <p:cNvSpPr/>
          <p:nvPr/>
        </p:nvSpPr>
        <p:spPr>
          <a:xfrm>
            <a:off x="1929200" y="4713325"/>
            <a:ext cx="1225200" cy="308700"/>
          </a:xfrm>
          <a:prstGeom prst="roundRect">
            <a:avLst>
              <a:gd name="adj" fmla="val 16667"/>
            </a:avLst>
          </a:prstGeom>
          <a:solidFill>
            <a:srgbClr val="C9DAF8"/>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1" u="none" strike="noStrike" cap="none">
                <a:solidFill>
                  <a:srgbClr val="000000"/>
                </a:solidFill>
                <a:latin typeface="Open Sans"/>
                <a:ea typeface="Open Sans"/>
                <a:cs typeface="Open Sans"/>
                <a:sym typeface="Open Sans"/>
              </a:rPr>
              <a:t>Animals</a:t>
            </a:r>
            <a:endParaRPr sz="1400" b="0" i="1" u="none" strike="noStrike" cap="none">
              <a:solidFill>
                <a:srgbClr val="000000"/>
              </a:solidFill>
              <a:latin typeface="Open Sans"/>
              <a:ea typeface="Open Sans"/>
              <a:cs typeface="Open Sans"/>
              <a:sym typeface="Open Sans"/>
            </a:endParaRPr>
          </a:p>
        </p:txBody>
      </p:sp>
      <p:sp>
        <p:nvSpPr>
          <p:cNvPr id="654" name="Google Shape;654;p46"/>
          <p:cNvSpPr/>
          <p:nvPr/>
        </p:nvSpPr>
        <p:spPr>
          <a:xfrm>
            <a:off x="3708800" y="4713325"/>
            <a:ext cx="1225200" cy="308700"/>
          </a:xfrm>
          <a:prstGeom prst="roundRect">
            <a:avLst>
              <a:gd name="adj" fmla="val 16667"/>
            </a:avLst>
          </a:prstGeom>
          <a:solidFill>
            <a:srgbClr val="C9DAF8"/>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100" b="0" i="1" u="none" strike="noStrike" cap="none">
                <a:solidFill>
                  <a:srgbClr val="000000"/>
                </a:solidFill>
                <a:latin typeface="Open Sans"/>
                <a:ea typeface="Open Sans"/>
                <a:cs typeface="Open Sans"/>
                <a:sym typeface="Open Sans"/>
              </a:rPr>
              <a:t>Immortal Beings</a:t>
            </a:r>
            <a:endParaRPr sz="1100" b="0" i="1" u="none" strike="noStrike" cap="none">
              <a:solidFill>
                <a:srgbClr val="000000"/>
              </a:solidFill>
              <a:latin typeface="Open Sans"/>
              <a:ea typeface="Open Sans"/>
              <a:cs typeface="Open Sans"/>
              <a:sym typeface="Open Sans"/>
            </a:endParaRPr>
          </a:p>
        </p:txBody>
      </p:sp>
      <p:sp>
        <p:nvSpPr>
          <p:cNvPr id="655" name="Google Shape;655;p46"/>
          <p:cNvSpPr/>
          <p:nvPr/>
        </p:nvSpPr>
        <p:spPr>
          <a:xfrm>
            <a:off x="5488400" y="4713325"/>
            <a:ext cx="1225200" cy="308700"/>
          </a:xfrm>
          <a:prstGeom prst="roundRect">
            <a:avLst>
              <a:gd name="adj" fmla="val 16667"/>
            </a:avLst>
          </a:prstGeom>
          <a:solidFill>
            <a:srgbClr val="C9DAF8"/>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1" u="none" strike="noStrike" cap="none">
                <a:solidFill>
                  <a:srgbClr val="000000"/>
                </a:solidFill>
                <a:latin typeface="Open Sans"/>
                <a:ea typeface="Open Sans"/>
                <a:cs typeface="Open Sans"/>
                <a:sym typeface="Open Sans"/>
              </a:rPr>
              <a:t>Lecturers</a:t>
            </a:r>
            <a:endParaRPr sz="1400" b="0" i="1" u="none" strike="noStrike" cap="none">
              <a:solidFill>
                <a:srgbClr val="000000"/>
              </a:solidFill>
              <a:latin typeface="Open Sans"/>
              <a:ea typeface="Open Sans"/>
              <a:cs typeface="Open Sans"/>
              <a:sym typeface="Open Sans"/>
            </a:endParaRPr>
          </a:p>
        </p:txBody>
      </p:sp>
      <p:sp>
        <p:nvSpPr>
          <p:cNvPr id="656" name="Google Shape;656;p46"/>
          <p:cNvSpPr/>
          <p:nvPr/>
        </p:nvSpPr>
        <p:spPr>
          <a:xfrm>
            <a:off x="149600" y="4713325"/>
            <a:ext cx="1225200" cy="308700"/>
          </a:xfrm>
          <a:prstGeom prst="roundRect">
            <a:avLst>
              <a:gd name="adj" fmla="val 16667"/>
            </a:avLst>
          </a:prstGeom>
          <a:solidFill>
            <a:srgbClr val="C9DAF8"/>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1" u="none" strike="noStrike" cap="none">
                <a:solidFill>
                  <a:srgbClr val="000000"/>
                </a:solidFill>
                <a:latin typeface="Open Sans"/>
                <a:ea typeface="Open Sans"/>
                <a:cs typeface="Open Sans"/>
                <a:sym typeface="Open Sans"/>
              </a:rPr>
              <a:t>Students</a:t>
            </a:r>
            <a:endParaRPr sz="1400" b="0" i="1" u="none" strike="noStrike" cap="none">
              <a:solidFill>
                <a:srgbClr val="000000"/>
              </a:solidFill>
              <a:latin typeface="Open Sans"/>
              <a:ea typeface="Open Sans"/>
              <a:cs typeface="Open Sans"/>
              <a:sym typeface="Open Sans"/>
            </a:endParaRPr>
          </a:p>
        </p:txBody>
      </p:sp>
      <p:sp>
        <p:nvSpPr>
          <p:cNvPr id="657" name="Google Shape;657;p46"/>
          <p:cNvSpPr/>
          <p:nvPr/>
        </p:nvSpPr>
        <p:spPr>
          <a:xfrm>
            <a:off x="7268000" y="4713325"/>
            <a:ext cx="1225200" cy="308700"/>
          </a:xfrm>
          <a:prstGeom prst="roundRect">
            <a:avLst>
              <a:gd name="adj" fmla="val 16667"/>
            </a:avLst>
          </a:prstGeom>
          <a:solidFill>
            <a:srgbClr val="C9DAF8"/>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1" u="none" strike="noStrike" cap="none">
                <a:solidFill>
                  <a:srgbClr val="000000"/>
                </a:solidFill>
                <a:latin typeface="Open Sans"/>
                <a:ea typeface="Open Sans"/>
                <a:cs typeface="Open Sans"/>
                <a:sym typeface="Open Sans"/>
              </a:rPr>
              <a:t>Virtual Beings</a:t>
            </a:r>
            <a:endParaRPr sz="1200" b="0" i="1" u="none" strike="noStrike" cap="none">
              <a:solidFill>
                <a:srgbClr val="000000"/>
              </a:solidFill>
              <a:latin typeface="Open Sans"/>
              <a:ea typeface="Open Sans"/>
              <a:cs typeface="Open Sans"/>
              <a:sym typeface="Open Sans"/>
            </a:endParaRPr>
          </a:p>
        </p:txBody>
      </p:sp>
      <p:sp>
        <p:nvSpPr>
          <p:cNvPr id="658" name="Google Shape;658;p4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rgbClr val="000000"/>
              </a:buClr>
              <a:buSzPts val="1100"/>
              <a:buFont typeface="Arial"/>
              <a:buNone/>
            </a:pPr>
            <a:fld id="{00000000-1234-1234-1234-123412341234}" type="slidenum">
              <a:rPr lang="en"/>
              <a:t>17</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62"/>
        <p:cNvGrpSpPr/>
        <p:nvPr/>
      </p:nvGrpSpPr>
      <p:grpSpPr>
        <a:xfrm>
          <a:off x="0" y="0"/>
          <a:ext cx="0" cy="0"/>
          <a:chOff x="0" y="0"/>
          <a:chExt cx="0" cy="0"/>
        </a:xfrm>
      </p:grpSpPr>
      <p:sp>
        <p:nvSpPr>
          <p:cNvPr id="663" name="Google Shape;663;p4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Open Addressing</a:t>
            </a:r>
            <a:endParaRPr/>
          </a:p>
        </p:txBody>
      </p:sp>
      <p:sp>
        <p:nvSpPr>
          <p:cNvPr id="664" name="Google Shape;664;p4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sz="2400"/>
              <a:t>There are several ways to do so:</a:t>
            </a:r>
            <a:endParaRPr sz="2400"/>
          </a:p>
          <a:p>
            <a:pPr marL="457200" lvl="0" indent="-381000" algn="l" rtl="0">
              <a:lnSpc>
                <a:spcPct val="115000"/>
              </a:lnSpc>
              <a:spcBef>
                <a:spcPts val="1600"/>
              </a:spcBef>
              <a:spcAft>
                <a:spcPts val="0"/>
              </a:spcAft>
              <a:buSzPts val="2400"/>
              <a:buChar char="●"/>
            </a:pPr>
            <a:r>
              <a:rPr lang="en" sz="2400"/>
              <a:t>Go down the road </a:t>
            </a:r>
            <a:r>
              <a:rPr lang="en" sz="2400" i="1"/>
              <a:t>one by one </a:t>
            </a:r>
            <a:r>
              <a:rPr lang="en" sz="2400"/>
              <a:t>and find the first vacant house on the right. (</a:t>
            </a:r>
            <a:r>
              <a:rPr lang="en" sz="2400" b="1"/>
              <a:t>Linear Probing</a:t>
            </a:r>
            <a:r>
              <a:rPr lang="en" sz="2400"/>
              <a:t> aka LP)</a:t>
            </a:r>
            <a:endParaRPr sz="2400"/>
          </a:p>
          <a:p>
            <a:pPr marL="457200" lvl="0" indent="-381000" algn="l" rtl="0">
              <a:lnSpc>
                <a:spcPct val="115000"/>
              </a:lnSpc>
              <a:spcBef>
                <a:spcPts val="0"/>
              </a:spcBef>
              <a:spcAft>
                <a:spcPts val="0"/>
              </a:spcAft>
              <a:buSzPts val="2400"/>
              <a:buChar char="●"/>
            </a:pPr>
            <a:r>
              <a:rPr lang="en" sz="2400"/>
              <a:t>Wrap-around to the front if needed.</a:t>
            </a:r>
            <a:endParaRPr sz="2400"/>
          </a:p>
          <a:p>
            <a:pPr marL="0" lvl="0" indent="0" algn="l" rtl="0">
              <a:lnSpc>
                <a:spcPct val="115000"/>
              </a:lnSpc>
              <a:spcBef>
                <a:spcPts val="1600"/>
              </a:spcBef>
              <a:spcAft>
                <a:spcPts val="1600"/>
              </a:spcAft>
              <a:buSzPts val="1800"/>
              <a:buNone/>
            </a:pPr>
            <a:endParaRPr sz="2400"/>
          </a:p>
        </p:txBody>
      </p:sp>
      <p:sp>
        <p:nvSpPr>
          <p:cNvPr id="665" name="Google Shape;665;p47"/>
          <p:cNvSpPr/>
          <p:nvPr/>
        </p:nvSpPr>
        <p:spPr>
          <a:xfrm>
            <a:off x="-4650" y="4488875"/>
            <a:ext cx="9153300" cy="6546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6" name="Google Shape;666;p47"/>
          <p:cNvSpPr/>
          <p:nvPr/>
        </p:nvSpPr>
        <p:spPr>
          <a:xfrm>
            <a:off x="168350" y="4133675"/>
            <a:ext cx="1187700" cy="355200"/>
          </a:xfrm>
          <a:prstGeom prst="rect">
            <a:avLst/>
          </a:prstGeom>
          <a:solidFill>
            <a:srgbClr val="00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1" u="none" strike="noStrike" cap="none">
                <a:solidFill>
                  <a:srgbClr val="000000"/>
                </a:solidFill>
                <a:latin typeface="Open Sans"/>
                <a:ea typeface="Open Sans"/>
                <a:cs typeface="Open Sans"/>
                <a:sym typeface="Open Sans"/>
              </a:rPr>
              <a:t>[Empty]</a:t>
            </a:r>
            <a:endParaRPr sz="1400" b="0" i="1" u="none" strike="noStrike" cap="none">
              <a:solidFill>
                <a:srgbClr val="000000"/>
              </a:solidFill>
              <a:latin typeface="Open Sans"/>
              <a:ea typeface="Open Sans"/>
              <a:cs typeface="Open Sans"/>
              <a:sym typeface="Open Sans"/>
            </a:endParaRPr>
          </a:p>
        </p:txBody>
      </p:sp>
      <p:sp>
        <p:nvSpPr>
          <p:cNvPr id="667" name="Google Shape;667;p47"/>
          <p:cNvSpPr/>
          <p:nvPr/>
        </p:nvSpPr>
        <p:spPr>
          <a:xfrm>
            <a:off x="1947950" y="4133675"/>
            <a:ext cx="1187700" cy="355200"/>
          </a:xfrm>
          <a:prstGeom prst="rect">
            <a:avLst/>
          </a:prstGeom>
          <a:solidFill>
            <a:srgbClr val="EA99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1" u="none" strike="noStrike" cap="none">
                <a:solidFill>
                  <a:schemeClr val="dk1"/>
                </a:solidFill>
                <a:latin typeface="Open Sans"/>
                <a:ea typeface="Open Sans"/>
                <a:cs typeface="Open Sans"/>
                <a:sym typeface="Open Sans"/>
              </a:rPr>
              <a:t>Rar the Cat</a:t>
            </a:r>
            <a:endParaRPr sz="1400" b="0" i="0" u="none" strike="noStrike" cap="none">
              <a:solidFill>
                <a:srgbClr val="000000"/>
              </a:solidFill>
              <a:latin typeface="Arial"/>
              <a:ea typeface="Arial"/>
              <a:cs typeface="Arial"/>
              <a:sym typeface="Arial"/>
            </a:endParaRPr>
          </a:p>
        </p:txBody>
      </p:sp>
      <p:sp>
        <p:nvSpPr>
          <p:cNvPr id="668" name="Google Shape;668;p47"/>
          <p:cNvSpPr/>
          <p:nvPr/>
        </p:nvSpPr>
        <p:spPr>
          <a:xfrm>
            <a:off x="3727550" y="4133675"/>
            <a:ext cx="1187700" cy="355200"/>
          </a:xfrm>
          <a:prstGeom prst="rect">
            <a:avLst/>
          </a:prstGeom>
          <a:solidFill>
            <a:srgbClr val="00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1" u="none" strike="noStrike" cap="none">
                <a:solidFill>
                  <a:schemeClr val="dk1"/>
                </a:solidFill>
                <a:latin typeface="Open Sans"/>
                <a:ea typeface="Open Sans"/>
                <a:cs typeface="Open Sans"/>
                <a:sym typeface="Open Sans"/>
              </a:rPr>
              <a:t>[Empty]</a:t>
            </a:r>
            <a:endParaRPr sz="1400" b="0" i="0" u="none" strike="noStrike" cap="none">
              <a:solidFill>
                <a:srgbClr val="000000"/>
              </a:solidFill>
              <a:latin typeface="Arial"/>
              <a:ea typeface="Arial"/>
              <a:cs typeface="Arial"/>
              <a:sym typeface="Arial"/>
            </a:endParaRPr>
          </a:p>
        </p:txBody>
      </p:sp>
      <p:sp>
        <p:nvSpPr>
          <p:cNvPr id="669" name="Google Shape;669;p47"/>
          <p:cNvSpPr/>
          <p:nvPr/>
        </p:nvSpPr>
        <p:spPr>
          <a:xfrm>
            <a:off x="5507150" y="4133675"/>
            <a:ext cx="1187700" cy="355200"/>
          </a:xfrm>
          <a:prstGeom prst="rect">
            <a:avLst/>
          </a:prstGeom>
          <a:solidFill>
            <a:srgbClr val="EA99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1" u="none" strike="noStrike" cap="none">
                <a:solidFill>
                  <a:schemeClr val="dk1"/>
                </a:solidFill>
                <a:latin typeface="Open Sans"/>
                <a:ea typeface="Open Sans"/>
                <a:cs typeface="Open Sans"/>
                <a:sym typeface="Open Sans"/>
              </a:rPr>
              <a:t>Steven</a:t>
            </a:r>
            <a:endParaRPr sz="1400" b="0" i="0" u="none" strike="noStrike" cap="none">
              <a:solidFill>
                <a:srgbClr val="000000"/>
              </a:solidFill>
              <a:latin typeface="Arial"/>
              <a:ea typeface="Arial"/>
              <a:cs typeface="Arial"/>
              <a:sym typeface="Arial"/>
            </a:endParaRPr>
          </a:p>
        </p:txBody>
      </p:sp>
      <p:sp>
        <p:nvSpPr>
          <p:cNvPr id="670" name="Google Shape;670;p47"/>
          <p:cNvSpPr/>
          <p:nvPr/>
        </p:nvSpPr>
        <p:spPr>
          <a:xfrm>
            <a:off x="7286750" y="4133675"/>
            <a:ext cx="1187700" cy="355200"/>
          </a:xfrm>
          <a:prstGeom prst="rect">
            <a:avLst/>
          </a:prstGeom>
          <a:solidFill>
            <a:srgbClr val="00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1" u="none" strike="noStrike" cap="none">
                <a:solidFill>
                  <a:schemeClr val="dk1"/>
                </a:solidFill>
                <a:latin typeface="Open Sans"/>
                <a:ea typeface="Open Sans"/>
                <a:cs typeface="Open Sans"/>
                <a:sym typeface="Open Sans"/>
              </a:rPr>
              <a:t>[Empty]</a:t>
            </a:r>
            <a:endParaRPr sz="1400" b="0" i="0" u="none" strike="noStrike" cap="none">
              <a:solidFill>
                <a:srgbClr val="000000"/>
              </a:solidFill>
              <a:latin typeface="Arial"/>
              <a:ea typeface="Arial"/>
              <a:cs typeface="Arial"/>
              <a:sym typeface="Arial"/>
            </a:endParaRPr>
          </a:p>
        </p:txBody>
      </p:sp>
      <p:sp>
        <p:nvSpPr>
          <p:cNvPr id="671" name="Google Shape;671;p47"/>
          <p:cNvSpPr/>
          <p:nvPr/>
        </p:nvSpPr>
        <p:spPr>
          <a:xfrm rot="10800000" flipH="1">
            <a:off x="2407100" y="3310450"/>
            <a:ext cx="269400" cy="579900"/>
          </a:xfrm>
          <a:prstGeom prst="upArrow">
            <a:avLst>
              <a:gd name="adj1" fmla="val 50000"/>
              <a:gd name="adj2" fmla="val 50000"/>
            </a:avLst>
          </a:prstGeom>
          <a:solidFill>
            <a:srgbClr val="4A86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2" name="Google Shape;672;p47"/>
          <p:cNvSpPr/>
          <p:nvPr/>
        </p:nvSpPr>
        <p:spPr>
          <a:xfrm>
            <a:off x="1929200" y="4713325"/>
            <a:ext cx="1225200" cy="308700"/>
          </a:xfrm>
          <a:prstGeom prst="roundRect">
            <a:avLst>
              <a:gd name="adj" fmla="val 16667"/>
            </a:avLst>
          </a:prstGeom>
          <a:solidFill>
            <a:srgbClr val="C9DAF8"/>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1" u="none" strike="noStrike" cap="none">
                <a:solidFill>
                  <a:srgbClr val="000000"/>
                </a:solidFill>
                <a:latin typeface="Open Sans"/>
                <a:ea typeface="Open Sans"/>
                <a:cs typeface="Open Sans"/>
                <a:sym typeface="Open Sans"/>
              </a:rPr>
              <a:t>Animals</a:t>
            </a:r>
            <a:endParaRPr sz="1400" b="0" i="1" u="none" strike="noStrike" cap="none">
              <a:solidFill>
                <a:srgbClr val="000000"/>
              </a:solidFill>
              <a:latin typeface="Open Sans"/>
              <a:ea typeface="Open Sans"/>
              <a:cs typeface="Open Sans"/>
              <a:sym typeface="Open Sans"/>
            </a:endParaRPr>
          </a:p>
        </p:txBody>
      </p:sp>
      <p:sp>
        <p:nvSpPr>
          <p:cNvPr id="673" name="Google Shape;673;p47"/>
          <p:cNvSpPr/>
          <p:nvPr/>
        </p:nvSpPr>
        <p:spPr>
          <a:xfrm>
            <a:off x="3708800" y="4713325"/>
            <a:ext cx="1225200" cy="308700"/>
          </a:xfrm>
          <a:prstGeom prst="roundRect">
            <a:avLst>
              <a:gd name="adj" fmla="val 16667"/>
            </a:avLst>
          </a:prstGeom>
          <a:solidFill>
            <a:srgbClr val="C9DAF8"/>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100" b="0" i="1" u="none" strike="noStrike" cap="none">
                <a:solidFill>
                  <a:srgbClr val="000000"/>
                </a:solidFill>
                <a:latin typeface="Open Sans"/>
                <a:ea typeface="Open Sans"/>
                <a:cs typeface="Open Sans"/>
                <a:sym typeface="Open Sans"/>
              </a:rPr>
              <a:t>Immortal Beings</a:t>
            </a:r>
            <a:endParaRPr sz="1100" b="0" i="1" u="none" strike="noStrike" cap="none">
              <a:solidFill>
                <a:srgbClr val="000000"/>
              </a:solidFill>
              <a:latin typeface="Open Sans"/>
              <a:ea typeface="Open Sans"/>
              <a:cs typeface="Open Sans"/>
              <a:sym typeface="Open Sans"/>
            </a:endParaRPr>
          </a:p>
        </p:txBody>
      </p:sp>
      <p:sp>
        <p:nvSpPr>
          <p:cNvPr id="674" name="Google Shape;674;p47"/>
          <p:cNvSpPr/>
          <p:nvPr/>
        </p:nvSpPr>
        <p:spPr>
          <a:xfrm>
            <a:off x="5488400" y="4713325"/>
            <a:ext cx="1225200" cy="308700"/>
          </a:xfrm>
          <a:prstGeom prst="roundRect">
            <a:avLst>
              <a:gd name="adj" fmla="val 16667"/>
            </a:avLst>
          </a:prstGeom>
          <a:solidFill>
            <a:srgbClr val="C9DAF8"/>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1" u="none" strike="noStrike" cap="none">
                <a:solidFill>
                  <a:srgbClr val="000000"/>
                </a:solidFill>
                <a:latin typeface="Open Sans"/>
                <a:ea typeface="Open Sans"/>
                <a:cs typeface="Open Sans"/>
                <a:sym typeface="Open Sans"/>
              </a:rPr>
              <a:t>Lecturers</a:t>
            </a:r>
            <a:endParaRPr sz="1400" b="0" i="1" u="none" strike="noStrike" cap="none">
              <a:solidFill>
                <a:srgbClr val="000000"/>
              </a:solidFill>
              <a:latin typeface="Open Sans"/>
              <a:ea typeface="Open Sans"/>
              <a:cs typeface="Open Sans"/>
              <a:sym typeface="Open Sans"/>
            </a:endParaRPr>
          </a:p>
        </p:txBody>
      </p:sp>
      <p:sp>
        <p:nvSpPr>
          <p:cNvPr id="675" name="Google Shape;675;p47"/>
          <p:cNvSpPr/>
          <p:nvPr/>
        </p:nvSpPr>
        <p:spPr>
          <a:xfrm>
            <a:off x="149600" y="4713325"/>
            <a:ext cx="1225200" cy="308700"/>
          </a:xfrm>
          <a:prstGeom prst="roundRect">
            <a:avLst>
              <a:gd name="adj" fmla="val 16667"/>
            </a:avLst>
          </a:prstGeom>
          <a:solidFill>
            <a:srgbClr val="C9DAF8"/>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1" u="none" strike="noStrike" cap="none">
                <a:solidFill>
                  <a:srgbClr val="000000"/>
                </a:solidFill>
                <a:latin typeface="Open Sans"/>
                <a:ea typeface="Open Sans"/>
                <a:cs typeface="Open Sans"/>
                <a:sym typeface="Open Sans"/>
              </a:rPr>
              <a:t>Students</a:t>
            </a:r>
            <a:endParaRPr sz="1400" b="0" i="1" u="none" strike="noStrike" cap="none">
              <a:solidFill>
                <a:srgbClr val="000000"/>
              </a:solidFill>
              <a:latin typeface="Open Sans"/>
              <a:ea typeface="Open Sans"/>
              <a:cs typeface="Open Sans"/>
              <a:sym typeface="Open Sans"/>
            </a:endParaRPr>
          </a:p>
        </p:txBody>
      </p:sp>
      <p:sp>
        <p:nvSpPr>
          <p:cNvPr id="676" name="Google Shape;676;p47"/>
          <p:cNvSpPr/>
          <p:nvPr/>
        </p:nvSpPr>
        <p:spPr>
          <a:xfrm>
            <a:off x="7268000" y="4713325"/>
            <a:ext cx="1225200" cy="308700"/>
          </a:xfrm>
          <a:prstGeom prst="roundRect">
            <a:avLst>
              <a:gd name="adj" fmla="val 16667"/>
            </a:avLst>
          </a:prstGeom>
          <a:solidFill>
            <a:srgbClr val="C9DAF8"/>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1" u="none" strike="noStrike" cap="none">
                <a:solidFill>
                  <a:srgbClr val="000000"/>
                </a:solidFill>
                <a:latin typeface="Open Sans"/>
                <a:ea typeface="Open Sans"/>
                <a:cs typeface="Open Sans"/>
                <a:sym typeface="Open Sans"/>
              </a:rPr>
              <a:t>Virtual Beings</a:t>
            </a:r>
            <a:endParaRPr sz="1200" b="0" i="1" u="none" strike="noStrike" cap="none">
              <a:solidFill>
                <a:srgbClr val="000000"/>
              </a:solidFill>
              <a:latin typeface="Open Sans"/>
              <a:ea typeface="Open Sans"/>
              <a:cs typeface="Open Sans"/>
              <a:sym typeface="Open Sans"/>
            </a:endParaRPr>
          </a:p>
        </p:txBody>
      </p:sp>
      <p:sp>
        <p:nvSpPr>
          <p:cNvPr id="677" name="Google Shape;677;p4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rgbClr val="000000"/>
              </a:buClr>
              <a:buSzPts val="1100"/>
              <a:buFont typeface="Arial"/>
              <a:buNone/>
            </a:pPr>
            <a:fld id="{00000000-1234-1234-1234-123412341234}" type="slidenum">
              <a:rPr lang="en"/>
              <a:t>18</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81"/>
        <p:cNvGrpSpPr/>
        <p:nvPr/>
      </p:nvGrpSpPr>
      <p:grpSpPr>
        <a:xfrm>
          <a:off x="0" y="0"/>
          <a:ext cx="0" cy="0"/>
          <a:chOff x="0" y="0"/>
          <a:chExt cx="0" cy="0"/>
        </a:xfrm>
      </p:grpSpPr>
      <p:sp>
        <p:nvSpPr>
          <p:cNvPr id="682" name="Google Shape;682;p4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Open Addressing - Linear Probing</a:t>
            </a:r>
            <a:endParaRPr/>
          </a:p>
        </p:txBody>
      </p:sp>
      <p:sp>
        <p:nvSpPr>
          <p:cNvPr id="683" name="Google Shape;683;p48"/>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sz="2400"/>
              <a:t>If we used Linear Probing, “Jacq the Dino” will end up here!</a:t>
            </a:r>
            <a:endParaRPr sz="2400"/>
          </a:p>
          <a:p>
            <a:pPr marL="0" lvl="0" indent="0" algn="l" rtl="0">
              <a:lnSpc>
                <a:spcPct val="115000"/>
              </a:lnSpc>
              <a:spcBef>
                <a:spcPts val="1600"/>
              </a:spcBef>
              <a:spcAft>
                <a:spcPts val="1600"/>
              </a:spcAft>
              <a:buSzPts val="1800"/>
              <a:buNone/>
            </a:pPr>
            <a:endParaRPr sz="2400"/>
          </a:p>
        </p:txBody>
      </p:sp>
      <p:sp>
        <p:nvSpPr>
          <p:cNvPr id="684" name="Google Shape;684;p48"/>
          <p:cNvSpPr/>
          <p:nvPr/>
        </p:nvSpPr>
        <p:spPr>
          <a:xfrm>
            <a:off x="-4650" y="4488875"/>
            <a:ext cx="9153300" cy="6546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5" name="Google Shape;685;p48"/>
          <p:cNvSpPr/>
          <p:nvPr/>
        </p:nvSpPr>
        <p:spPr>
          <a:xfrm>
            <a:off x="168350" y="4133675"/>
            <a:ext cx="1187700" cy="355200"/>
          </a:xfrm>
          <a:prstGeom prst="rect">
            <a:avLst/>
          </a:prstGeom>
          <a:solidFill>
            <a:srgbClr val="00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1" u="none" strike="noStrike" cap="none">
                <a:solidFill>
                  <a:srgbClr val="000000"/>
                </a:solidFill>
                <a:latin typeface="Open Sans"/>
                <a:ea typeface="Open Sans"/>
                <a:cs typeface="Open Sans"/>
                <a:sym typeface="Open Sans"/>
              </a:rPr>
              <a:t>[Empty]</a:t>
            </a:r>
            <a:endParaRPr sz="1400" b="0" i="1" u="none" strike="noStrike" cap="none">
              <a:solidFill>
                <a:srgbClr val="000000"/>
              </a:solidFill>
              <a:latin typeface="Open Sans"/>
              <a:ea typeface="Open Sans"/>
              <a:cs typeface="Open Sans"/>
              <a:sym typeface="Open Sans"/>
            </a:endParaRPr>
          </a:p>
        </p:txBody>
      </p:sp>
      <p:sp>
        <p:nvSpPr>
          <p:cNvPr id="686" name="Google Shape;686;p48"/>
          <p:cNvSpPr/>
          <p:nvPr/>
        </p:nvSpPr>
        <p:spPr>
          <a:xfrm>
            <a:off x="1947950" y="4133675"/>
            <a:ext cx="1187700" cy="355200"/>
          </a:xfrm>
          <a:prstGeom prst="rect">
            <a:avLst/>
          </a:prstGeom>
          <a:solidFill>
            <a:srgbClr val="EA99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1" u="none" strike="noStrike" cap="none">
                <a:solidFill>
                  <a:schemeClr val="dk1"/>
                </a:solidFill>
                <a:latin typeface="Open Sans"/>
                <a:ea typeface="Open Sans"/>
                <a:cs typeface="Open Sans"/>
                <a:sym typeface="Open Sans"/>
              </a:rPr>
              <a:t>Rar the Cat</a:t>
            </a:r>
            <a:endParaRPr sz="1400" b="0" i="0" u="none" strike="noStrike" cap="none">
              <a:solidFill>
                <a:srgbClr val="000000"/>
              </a:solidFill>
              <a:latin typeface="Arial"/>
              <a:ea typeface="Arial"/>
              <a:cs typeface="Arial"/>
              <a:sym typeface="Arial"/>
            </a:endParaRPr>
          </a:p>
        </p:txBody>
      </p:sp>
      <p:sp>
        <p:nvSpPr>
          <p:cNvPr id="687" name="Google Shape;687;p48"/>
          <p:cNvSpPr/>
          <p:nvPr/>
        </p:nvSpPr>
        <p:spPr>
          <a:xfrm>
            <a:off x="5507150" y="4133675"/>
            <a:ext cx="1187700" cy="355200"/>
          </a:xfrm>
          <a:prstGeom prst="rect">
            <a:avLst/>
          </a:prstGeom>
          <a:solidFill>
            <a:srgbClr val="EA99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1" u="none" strike="noStrike" cap="none">
                <a:solidFill>
                  <a:schemeClr val="dk1"/>
                </a:solidFill>
                <a:latin typeface="Open Sans"/>
                <a:ea typeface="Open Sans"/>
                <a:cs typeface="Open Sans"/>
                <a:sym typeface="Open Sans"/>
              </a:rPr>
              <a:t>Steven</a:t>
            </a:r>
            <a:endParaRPr sz="1400" b="0" i="0" u="none" strike="noStrike" cap="none">
              <a:solidFill>
                <a:srgbClr val="000000"/>
              </a:solidFill>
              <a:latin typeface="Arial"/>
              <a:ea typeface="Arial"/>
              <a:cs typeface="Arial"/>
              <a:sym typeface="Arial"/>
            </a:endParaRPr>
          </a:p>
        </p:txBody>
      </p:sp>
      <p:sp>
        <p:nvSpPr>
          <p:cNvPr id="688" name="Google Shape;688;p48"/>
          <p:cNvSpPr/>
          <p:nvPr/>
        </p:nvSpPr>
        <p:spPr>
          <a:xfrm>
            <a:off x="7286750" y="4133675"/>
            <a:ext cx="1187700" cy="355200"/>
          </a:xfrm>
          <a:prstGeom prst="rect">
            <a:avLst/>
          </a:prstGeom>
          <a:solidFill>
            <a:srgbClr val="00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1" u="none" strike="noStrike" cap="none">
                <a:solidFill>
                  <a:schemeClr val="dk1"/>
                </a:solidFill>
                <a:latin typeface="Open Sans"/>
                <a:ea typeface="Open Sans"/>
                <a:cs typeface="Open Sans"/>
                <a:sym typeface="Open Sans"/>
              </a:rPr>
              <a:t>[Empty]</a:t>
            </a:r>
            <a:endParaRPr sz="1400" b="0" i="0" u="none" strike="noStrike" cap="none">
              <a:solidFill>
                <a:srgbClr val="000000"/>
              </a:solidFill>
              <a:latin typeface="Arial"/>
              <a:ea typeface="Arial"/>
              <a:cs typeface="Arial"/>
              <a:sym typeface="Arial"/>
            </a:endParaRPr>
          </a:p>
        </p:txBody>
      </p:sp>
      <p:sp>
        <p:nvSpPr>
          <p:cNvPr id="689" name="Google Shape;689;p48"/>
          <p:cNvSpPr/>
          <p:nvPr/>
        </p:nvSpPr>
        <p:spPr>
          <a:xfrm rot="10800000" flipH="1">
            <a:off x="4159700" y="3310450"/>
            <a:ext cx="269400" cy="579900"/>
          </a:xfrm>
          <a:prstGeom prst="upArrow">
            <a:avLst>
              <a:gd name="adj1" fmla="val 50000"/>
              <a:gd name="adj2" fmla="val 50000"/>
            </a:avLst>
          </a:prstGeom>
          <a:solidFill>
            <a:srgbClr val="4A86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0" name="Google Shape;690;p48"/>
          <p:cNvSpPr/>
          <p:nvPr/>
        </p:nvSpPr>
        <p:spPr>
          <a:xfrm>
            <a:off x="1929200" y="4713325"/>
            <a:ext cx="1225200" cy="308700"/>
          </a:xfrm>
          <a:prstGeom prst="roundRect">
            <a:avLst>
              <a:gd name="adj" fmla="val 16667"/>
            </a:avLst>
          </a:prstGeom>
          <a:solidFill>
            <a:srgbClr val="C9DAF8"/>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1" u="none" strike="noStrike" cap="none">
                <a:solidFill>
                  <a:srgbClr val="000000"/>
                </a:solidFill>
                <a:latin typeface="Open Sans"/>
                <a:ea typeface="Open Sans"/>
                <a:cs typeface="Open Sans"/>
                <a:sym typeface="Open Sans"/>
              </a:rPr>
              <a:t>Animals</a:t>
            </a:r>
            <a:endParaRPr sz="1400" b="0" i="1" u="none" strike="noStrike" cap="none">
              <a:solidFill>
                <a:srgbClr val="000000"/>
              </a:solidFill>
              <a:latin typeface="Open Sans"/>
              <a:ea typeface="Open Sans"/>
              <a:cs typeface="Open Sans"/>
              <a:sym typeface="Open Sans"/>
            </a:endParaRPr>
          </a:p>
        </p:txBody>
      </p:sp>
      <p:sp>
        <p:nvSpPr>
          <p:cNvPr id="691" name="Google Shape;691;p48"/>
          <p:cNvSpPr/>
          <p:nvPr/>
        </p:nvSpPr>
        <p:spPr>
          <a:xfrm>
            <a:off x="3708800" y="4713325"/>
            <a:ext cx="1225200" cy="308700"/>
          </a:xfrm>
          <a:prstGeom prst="roundRect">
            <a:avLst>
              <a:gd name="adj" fmla="val 16667"/>
            </a:avLst>
          </a:prstGeom>
          <a:solidFill>
            <a:srgbClr val="C9DAF8"/>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100" b="0" i="1" u="none" strike="noStrike" cap="none">
                <a:solidFill>
                  <a:srgbClr val="000000"/>
                </a:solidFill>
                <a:latin typeface="Open Sans"/>
                <a:ea typeface="Open Sans"/>
                <a:cs typeface="Open Sans"/>
                <a:sym typeface="Open Sans"/>
              </a:rPr>
              <a:t>Immortal Beings</a:t>
            </a:r>
            <a:endParaRPr sz="1100" b="0" i="1" u="none" strike="noStrike" cap="none">
              <a:solidFill>
                <a:srgbClr val="000000"/>
              </a:solidFill>
              <a:latin typeface="Open Sans"/>
              <a:ea typeface="Open Sans"/>
              <a:cs typeface="Open Sans"/>
              <a:sym typeface="Open Sans"/>
            </a:endParaRPr>
          </a:p>
        </p:txBody>
      </p:sp>
      <p:sp>
        <p:nvSpPr>
          <p:cNvPr id="692" name="Google Shape;692;p48"/>
          <p:cNvSpPr/>
          <p:nvPr/>
        </p:nvSpPr>
        <p:spPr>
          <a:xfrm>
            <a:off x="5488400" y="4713325"/>
            <a:ext cx="1225200" cy="308700"/>
          </a:xfrm>
          <a:prstGeom prst="roundRect">
            <a:avLst>
              <a:gd name="adj" fmla="val 16667"/>
            </a:avLst>
          </a:prstGeom>
          <a:solidFill>
            <a:srgbClr val="C9DAF8"/>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1" u="none" strike="noStrike" cap="none">
                <a:solidFill>
                  <a:srgbClr val="000000"/>
                </a:solidFill>
                <a:latin typeface="Open Sans"/>
                <a:ea typeface="Open Sans"/>
                <a:cs typeface="Open Sans"/>
                <a:sym typeface="Open Sans"/>
              </a:rPr>
              <a:t>Lecturers</a:t>
            </a:r>
            <a:endParaRPr sz="1400" b="0" i="1" u="none" strike="noStrike" cap="none">
              <a:solidFill>
                <a:srgbClr val="000000"/>
              </a:solidFill>
              <a:latin typeface="Open Sans"/>
              <a:ea typeface="Open Sans"/>
              <a:cs typeface="Open Sans"/>
              <a:sym typeface="Open Sans"/>
            </a:endParaRPr>
          </a:p>
        </p:txBody>
      </p:sp>
      <p:sp>
        <p:nvSpPr>
          <p:cNvPr id="693" name="Google Shape;693;p48"/>
          <p:cNvSpPr/>
          <p:nvPr/>
        </p:nvSpPr>
        <p:spPr>
          <a:xfrm>
            <a:off x="149600" y="4713325"/>
            <a:ext cx="1225200" cy="308700"/>
          </a:xfrm>
          <a:prstGeom prst="roundRect">
            <a:avLst>
              <a:gd name="adj" fmla="val 16667"/>
            </a:avLst>
          </a:prstGeom>
          <a:solidFill>
            <a:srgbClr val="C9DAF8"/>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1" u="none" strike="noStrike" cap="none">
                <a:solidFill>
                  <a:srgbClr val="000000"/>
                </a:solidFill>
                <a:latin typeface="Open Sans"/>
                <a:ea typeface="Open Sans"/>
                <a:cs typeface="Open Sans"/>
                <a:sym typeface="Open Sans"/>
              </a:rPr>
              <a:t>Students</a:t>
            </a:r>
            <a:endParaRPr sz="1400" b="0" i="1" u="none" strike="noStrike" cap="none">
              <a:solidFill>
                <a:srgbClr val="000000"/>
              </a:solidFill>
              <a:latin typeface="Open Sans"/>
              <a:ea typeface="Open Sans"/>
              <a:cs typeface="Open Sans"/>
              <a:sym typeface="Open Sans"/>
            </a:endParaRPr>
          </a:p>
        </p:txBody>
      </p:sp>
      <p:sp>
        <p:nvSpPr>
          <p:cNvPr id="694" name="Google Shape;694;p48"/>
          <p:cNvSpPr/>
          <p:nvPr/>
        </p:nvSpPr>
        <p:spPr>
          <a:xfrm>
            <a:off x="7268000" y="4713325"/>
            <a:ext cx="1225200" cy="308700"/>
          </a:xfrm>
          <a:prstGeom prst="roundRect">
            <a:avLst>
              <a:gd name="adj" fmla="val 16667"/>
            </a:avLst>
          </a:prstGeom>
          <a:solidFill>
            <a:srgbClr val="C9DAF8"/>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1" u="none" strike="noStrike" cap="none">
                <a:solidFill>
                  <a:srgbClr val="000000"/>
                </a:solidFill>
                <a:latin typeface="Open Sans"/>
                <a:ea typeface="Open Sans"/>
                <a:cs typeface="Open Sans"/>
                <a:sym typeface="Open Sans"/>
              </a:rPr>
              <a:t>Virtual Beings</a:t>
            </a:r>
            <a:endParaRPr sz="1200" b="0" i="1" u="none" strike="noStrike" cap="none">
              <a:solidFill>
                <a:srgbClr val="000000"/>
              </a:solidFill>
              <a:latin typeface="Open Sans"/>
              <a:ea typeface="Open Sans"/>
              <a:cs typeface="Open Sans"/>
              <a:sym typeface="Open Sans"/>
            </a:endParaRPr>
          </a:p>
        </p:txBody>
      </p:sp>
      <p:sp>
        <p:nvSpPr>
          <p:cNvPr id="695" name="Google Shape;695;p48"/>
          <p:cNvSpPr/>
          <p:nvPr/>
        </p:nvSpPr>
        <p:spPr>
          <a:xfrm>
            <a:off x="3727550" y="4124241"/>
            <a:ext cx="1187700" cy="355200"/>
          </a:xfrm>
          <a:prstGeom prst="rect">
            <a:avLst/>
          </a:prstGeom>
          <a:solidFill>
            <a:srgbClr val="EA99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 sz="1300" b="0" i="1" u="none" strike="noStrike" cap="none">
                <a:solidFill>
                  <a:schemeClr val="dk1"/>
                </a:solidFill>
                <a:latin typeface="Open Sans"/>
                <a:ea typeface="Open Sans"/>
                <a:cs typeface="Open Sans"/>
                <a:sym typeface="Open Sans"/>
              </a:rPr>
              <a:t>Jacq the Dino</a:t>
            </a:r>
            <a:endParaRPr sz="1300" b="0" i="0" u="none" strike="noStrike" cap="none">
              <a:solidFill>
                <a:srgbClr val="000000"/>
              </a:solidFill>
              <a:latin typeface="Arial"/>
              <a:ea typeface="Arial"/>
              <a:cs typeface="Arial"/>
              <a:sym typeface="Arial"/>
            </a:endParaRPr>
          </a:p>
        </p:txBody>
      </p:sp>
      <p:sp>
        <p:nvSpPr>
          <p:cNvPr id="696" name="Google Shape;696;p4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rgbClr val="000000"/>
              </a:buClr>
              <a:buSzPts val="1100"/>
              <a:buFont typeface="Arial"/>
              <a:buNone/>
            </a:pPr>
            <a:fld id="{00000000-1234-1234-1234-123412341234}" type="slidenum">
              <a:rPr lang="en"/>
              <a:t>19</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12"/>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600"/>
              <a:buNone/>
            </a:pPr>
            <a:r>
              <a:rPr lang="en"/>
              <a:t>Conceptual re</a:t>
            </a:r>
            <a:r>
              <a:rPr lang="en" i="1"/>
              <a:t>hash</a:t>
            </a:r>
            <a:endParaRPr i="1"/>
          </a:p>
        </p:txBody>
      </p:sp>
      <p:sp>
        <p:nvSpPr>
          <p:cNvPr id="194" name="Google Shape;194;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rgbClr val="000000"/>
              </a:buClr>
              <a:buSzPts val="1100"/>
              <a:buFont typeface="Arial"/>
              <a:buNone/>
            </a:pPr>
            <a:fld id="{00000000-1234-1234-1234-123412341234}" type="slidenum">
              <a:rPr lang="en"/>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00"/>
        <p:cNvGrpSpPr/>
        <p:nvPr/>
      </p:nvGrpSpPr>
      <p:grpSpPr>
        <a:xfrm>
          <a:off x="0" y="0"/>
          <a:ext cx="0" cy="0"/>
          <a:chOff x="0" y="0"/>
          <a:chExt cx="0" cy="0"/>
        </a:xfrm>
      </p:grpSpPr>
      <p:sp>
        <p:nvSpPr>
          <p:cNvPr id="701" name="Google Shape;701;p4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Open Addressing - Linear Probing</a:t>
            </a:r>
            <a:endParaRPr/>
          </a:p>
        </p:txBody>
      </p:sp>
      <p:sp>
        <p:nvSpPr>
          <p:cNvPr id="702" name="Google Shape;702;p49"/>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sz="2400"/>
              <a:t>Now lets see when “SoC Cat” comes.</a:t>
            </a:r>
            <a:endParaRPr sz="2400"/>
          </a:p>
          <a:p>
            <a:pPr marL="0" lvl="0" indent="0" algn="l" rtl="0">
              <a:lnSpc>
                <a:spcPct val="115000"/>
              </a:lnSpc>
              <a:spcBef>
                <a:spcPts val="1600"/>
              </a:spcBef>
              <a:spcAft>
                <a:spcPts val="1600"/>
              </a:spcAft>
              <a:buSzPts val="1800"/>
              <a:buNone/>
            </a:pPr>
            <a:r>
              <a:rPr lang="en" sz="2400"/>
              <a:t>Full...</a:t>
            </a:r>
            <a:endParaRPr sz="2400"/>
          </a:p>
        </p:txBody>
      </p:sp>
      <p:sp>
        <p:nvSpPr>
          <p:cNvPr id="703" name="Google Shape;703;p49"/>
          <p:cNvSpPr/>
          <p:nvPr/>
        </p:nvSpPr>
        <p:spPr>
          <a:xfrm>
            <a:off x="-4650" y="4488875"/>
            <a:ext cx="9153300" cy="6546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4" name="Google Shape;704;p49"/>
          <p:cNvSpPr/>
          <p:nvPr/>
        </p:nvSpPr>
        <p:spPr>
          <a:xfrm>
            <a:off x="168350" y="4133675"/>
            <a:ext cx="1187700" cy="355200"/>
          </a:xfrm>
          <a:prstGeom prst="rect">
            <a:avLst/>
          </a:prstGeom>
          <a:solidFill>
            <a:srgbClr val="00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1" u="none" strike="noStrike" cap="none">
                <a:solidFill>
                  <a:srgbClr val="000000"/>
                </a:solidFill>
                <a:latin typeface="Open Sans"/>
                <a:ea typeface="Open Sans"/>
                <a:cs typeface="Open Sans"/>
                <a:sym typeface="Open Sans"/>
              </a:rPr>
              <a:t>[Empty]</a:t>
            </a:r>
            <a:endParaRPr sz="1400" b="0" i="1" u="none" strike="noStrike" cap="none">
              <a:solidFill>
                <a:srgbClr val="000000"/>
              </a:solidFill>
              <a:latin typeface="Open Sans"/>
              <a:ea typeface="Open Sans"/>
              <a:cs typeface="Open Sans"/>
              <a:sym typeface="Open Sans"/>
            </a:endParaRPr>
          </a:p>
        </p:txBody>
      </p:sp>
      <p:sp>
        <p:nvSpPr>
          <p:cNvPr id="705" name="Google Shape;705;p49"/>
          <p:cNvSpPr/>
          <p:nvPr/>
        </p:nvSpPr>
        <p:spPr>
          <a:xfrm>
            <a:off x="1947950" y="4133675"/>
            <a:ext cx="1187700" cy="355200"/>
          </a:xfrm>
          <a:prstGeom prst="rect">
            <a:avLst/>
          </a:prstGeom>
          <a:solidFill>
            <a:srgbClr val="EA99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1" u="none" strike="noStrike" cap="none">
                <a:solidFill>
                  <a:schemeClr val="dk1"/>
                </a:solidFill>
                <a:latin typeface="Open Sans"/>
                <a:ea typeface="Open Sans"/>
                <a:cs typeface="Open Sans"/>
                <a:sym typeface="Open Sans"/>
              </a:rPr>
              <a:t>Rar the Cat</a:t>
            </a:r>
            <a:endParaRPr sz="1400" b="0" i="0" u="none" strike="noStrike" cap="none">
              <a:solidFill>
                <a:srgbClr val="000000"/>
              </a:solidFill>
              <a:latin typeface="Arial"/>
              <a:ea typeface="Arial"/>
              <a:cs typeface="Arial"/>
              <a:sym typeface="Arial"/>
            </a:endParaRPr>
          </a:p>
        </p:txBody>
      </p:sp>
      <p:sp>
        <p:nvSpPr>
          <p:cNvPr id="706" name="Google Shape;706;p49"/>
          <p:cNvSpPr/>
          <p:nvPr/>
        </p:nvSpPr>
        <p:spPr>
          <a:xfrm>
            <a:off x="5507150" y="4133675"/>
            <a:ext cx="1187700" cy="355200"/>
          </a:xfrm>
          <a:prstGeom prst="rect">
            <a:avLst/>
          </a:prstGeom>
          <a:solidFill>
            <a:srgbClr val="EA99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1" u="none" strike="noStrike" cap="none">
                <a:solidFill>
                  <a:schemeClr val="dk1"/>
                </a:solidFill>
                <a:latin typeface="Open Sans"/>
                <a:ea typeface="Open Sans"/>
                <a:cs typeface="Open Sans"/>
                <a:sym typeface="Open Sans"/>
              </a:rPr>
              <a:t>Steven</a:t>
            </a:r>
            <a:endParaRPr sz="1400" b="0" i="0" u="none" strike="noStrike" cap="none">
              <a:solidFill>
                <a:srgbClr val="000000"/>
              </a:solidFill>
              <a:latin typeface="Arial"/>
              <a:ea typeface="Arial"/>
              <a:cs typeface="Arial"/>
              <a:sym typeface="Arial"/>
            </a:endParaRPr>
          </a:p>
        </p:txBody>
      </p:sp>
      <p:sp>
        <p:nvSpPr>
          <p:cNvPr id="707" name="Google Shape;707;p49"/>
          <p:cNvSpPr/>
          <p:nvPr/>
        </p:nvSpPr>
        <p:spPr>
          <a:xfrm>
            <a:off x="7286750" y="4133675"/>
            <a:ext cx="1187700" cy="355200"/>
          </a:xfrm>
          <a:prstGeom prst="rect">
            <a:avLst/>
          </a:prstGeom>
          <a:solidFill>
            <a:srgbClr val="00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1" u="none" strike="noStrike" cap="none">
                <a:solidFill>
                  <a:schemeClr val="dk1"/>
                </a:solidFill>
                <a:latin typeface="Open Sans"/>
                <a:ea typeface="Open Sans"/>
                <a:cs typeface="Open Sans"/>
                <a:sym typeface="Open Sans"/>
              </a:rPr>
              <a:t>[Empty]</a:t>
            </a:r>
            <a:endParaRPr sz="1400" b="0" i="0" u="none" strike="noStrike" cap="none">
              <a:solidFill>
                <a:srgbClr val="000000"/>
              </a:solidFill>
              <a:latin typeface="Arial"/>
              <a:ea typeface="Arial"/>
              <a:cs typeface="Arial"/>
              <a:sym typeface="Arial"/>
            </a:endParaRPr>
          </a:p>
        </p:txBody>
      </p:sp>
      <p:sp>
        <p:nvSpPr>
          <p:cNvPr id="708" name="Google Shape;708;p49"/>
          <p:cNvSpPr/>
          <p:nvPr/>
        </p:nvSpPr>
        <p:spPr>
          <a:xfrm rot="10800000" flipH="1">
            <a:off x="2407100" y="3329325"/>
            <a:ext cx="269400" cy="579900"/>
          </a:xfrm>
          <a:prstGeom prst="upArrow">
            <a:avLst>
              <a:gd name="adj1" fmla="val 50000"/>
              <a:gd name="adj2" fmla="val 50000"/>
            </a:avLst>
          </a:prstGeom>
          <a:solidFill>
            <a:srgbClr val="4A86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9" name="Google Shape;709;p49"/>
          <p:cNvSpPr/>
          <p:nvPr/>
        </p:nvSpPr>
        <p:spPr>
          <a:xfrm>
            <a:off x="1929200" y="4713325"/>
            <a:ext cx="1225200" cy="308700"/>
          </a:xfrm>
          <a:prstGeom prst="roundRect">
            <a:avLst>
              <a:gd name="adj" fmla="val 16667"/>
            </a:avLst>
          </a:prstGeom>
          <a:solidFill>
            <a:srgbClr val="C9DAF8"/>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1" u="none" strike="noStrike" cap="none">
                <a:solidFill>
                  <a:srgbClr val="000000"/>
                </a:solidFill>
                <a:latin typeface="Open Sans"/>
                <a:ea typeface="Open Sans"/>
                <a:cs typeface="Open Sans"/>
                <a:sym typeface="Open Sans"/>
              </a:rPr>
              <a:t>Animals</a:t>
            </a:r>
            <a:endParaRPr sz="1400" b="0" i="1" u="none" strike="noStrike" cap="none">
              <a:solidFill>
                <a:srgbClr val="000000"/>
              </a:solidFill>
              <a:latin typeface="Open Sans"/>
              <a:ea typeface="Open Sans"/>
              <a:cs typeface="Open Sans"/>
              <a:sym typeface="Open Sans"/>
            </a:endParaRPr>
          </a:p>
        </p:txBody>
      </p:sp>
      <p:sp>
        <p:nvSpPr>
          <p:cNvPr id="710" name="Google Shape;710;p49"/>
          <p:cNvSpPr/>
          <p:nvPr/>
        </p:nvSpPr>
        <p:spPr>
          <a:xfrm>
            <a:off x="3708800" y="4713325"/>
            <a:ext cx="1225200" cy="308700"/>
          </a:xfrm>
          <a:prstGeom prst="roundRect">
            <a:avLst>
              <a:gd name="adj" fmla="val 16667"/>
            </a:avLst>
          </a:prstGeom>
          <a:solidFill>
            <a:srgbClr val="C9DAF8"/>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100" b="0" i="1" u="none" strike="noStrike" cap="none">
                <a:solidFill>
                  <a:srgbClr val="000000"/>
                </a:solidFill>
                <a:latin typeface="Open Sans"/>
                <a:ea typeface="Open Sans"/>
                <a:cs typeface="Open Sans"/>
                <a:sym typeface="Open Sans"/>
              </a:rPr>
              <a:t>Immortal Beings</a:t>
            </a:r>
            <a:endParaRPr sz="1100" b="0" i="1" u="none" strike="noStrike" cap="none">
              <a:solidFill>
                <a:srgbClr val="000000"/>
              </a:solidFill>
              <a:latin typeface="Open Sans"/>
              <a:ea typeface="Open Sans"/>
              <a:cs typeface="Open Sans"/>
              <a:sym typeface="Open Sans"/>
            </a:endParaRPr>
          </a:p>
        </p:txBody>
      </p:sp>
      <p:sp>
        <p:nvSpPr>
          <p:cNvPr id="711" name="Google Shape;711;p49"/>
          <p:cNvSpPr/>
          <p:nvPr/>
        </p:nvSpPr>
        <p:spPr>
          <a:xfrm>
            <a:off x="5488400" y="4713325"/>
            <a:ext cx="1225200" cy="308700"/>
          </a:xfrm>
          <a:prstGeom prst="roundRect">
            <a:avLst>
              <a:gd name="adj" fmla="val 16667"/>
            </a:avLst>
          </a:prstGeom>
          <a:solidFill>
            <a:srgbClr val="C9DAF8"/>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1" u="none" strike="noStrike" cap="none">
                <a:solidFill>
                  <a:srgbClr val="000000"/>
                </a:solidFill>
                <a:latin typeface="Open Sans"/>
                <a:ea typeface="Open Sans"/>
                <a:cs typeface="Open Sans"/>
                <a:sym typeface="Open Sans"/>
              </a:rPr>
              <a:t>Lecturers</a:t>
            </a:r>
            <a:endParaRPr sz="1400" b="0" i="1" u="none" strike="noStrike" cap="none">
              <a:solidFill>
                <a:srgbClr val="000000"/>
              </a:solidFill>
              <a:latin typeface="Open Sans"/>
              <a:ea typeface="Open Sans"/>
              <a:cs typeface="Open Sans"/>
              <a:sym typeface="Open Sans"/>
            </a:endParaRPr>
          </a:p>
        </p:txBody>
      </p:sp>
      <p:sp>
        <p:nvSpPr>
          <p:cNvPr id="712" name="Google Shape;712;p49"/>
          <p:cNvSpPr/>
          <p:nvPr/>
        </p:nvSpPr>
        <p:spPr>
          <a:xfrm>
            <a:off x="149600" y="4713325"/>
            <a:ext cx="1225200" cy="308700"/>
          </a:xfrm>
          <a:prstGeom prst="roundRect">
            <a:avLst>
              <a:gd name="adj" fmla="val 16667"/>
            </a:avLst>
          </a:prstGeom>
          <a:solidFill>
            <a:srgbClr val="C9DAF8"/>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1" u="none" strike="noStrike" cap="none">
                <a:solidFill>
                  <a:srgbClr val="000000"/>
                </a:solidFill>
                <a:latin typeface="Open Sans"/>
                <a:ea typeface="Open Sans"/>
                <a:cs typeface="Open Sans"/>
                <a:sym typeface="Open Sans"/>
              </a:rPr>
              <a:t>Students</a:t>
            </a:r>
            <a:endParaRPr sz="1400" b="0" i="1" u="none" strike="noStrike" cap="none">
              <a:solidFill>
                <a:srgbClr val="000000"/>
              </a:solidFill>
              <a:latin typeface="Open Sans"/>
              <a:ea typeface="Open Sans"/>
              <a:cs typeface="Open Sans"/>
              <a:sym typeface="Open Sans"/>
            </a:endParaRPr>
          </a:p>
        </p:txBody>
      </p:sp>
      <p:sp>
        <p:nvSpPr>
          <p:cNvPr id="713" name="Google Shape;713;p49"/>
          <p:cNvSpPr/>
          <p:nvPr/>
        </p:nvSpPr>
        <p:spPr>
          <a:xfrm>
            <a:off x="7268000" y="4713325"/>
            <a:ext cx="1225200" cy="308700"/>
          </a:xfrm>
          <a:prstGeom prst="roundRect">
            <a:avLst>
              <a:gd name="adj" fmla="val 16667"/>
            </a:avLst>
          </a:prstGeom>
          <a:solidFill>
            <a:srgbClr val="C9DAF8"/>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1" u="none" strike="noStrike" cap="none">
                <a:solidFill>
                  <a:srgbClr val="000000"/>
                </a:solidFill>
                <a:latin typeface="Open Sans"/>
                <a:ea typeface="Open Sans"/>
                <a:cs typeface="Open Sans"/>
                <a:sym typeface="Open Sans"/>
              </a:rPr>
              <a:t>Virtual Beings</a:t>
            </a:r>
            <a:endParaRPr sz="1200" b="0" i="1" u="none" strike="noStrike" cap="none">
              <a:solidFill>
                <a:srgbClr val="000000"/>
              </a:solidFill>
              <a:latin typeface="Open Sans"/>
              <a:ea typeface="Open Sans"/>
              <a:cs typeface="Open Sans"/>
              <a:sym typeface="Open Sans"/>
            </a:endParaRPr>
          </a:p>
        </p:txBody>
      </p:sp>
      <p:sp>
        <p:nvSpPr>
          <p:cNvPr id="714" name="Google Shape;714;p49"/>
          <p:cNvSpPr/>
          <p:nvPr/>
        </p:nvSpPr>
        <p:spPr>
          <a:xfrm>
            <a:off x="3727550" y="4124241"/>
            <a:ext cx="1187700" cy="355200"/>
          </a:xfrm>
          <a:prstGeom prst="rect">
            <a:avLst/>
          </a:prstGeom>
          <a:solidFill>
            <a:srgbClr val="EA99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 sz="1300" b="0" i="1" u="none" strike="noStrike" cap="none">
                <a:solidFill>
                  <a:schemeClr val="dk1"/>
                </a:solidFill>
                <a:latin typeface="Open Sans"/>
                <a:ea typeface="Open Sans"/>
                <a:cs typeface="Open Sans"/>
                <a:sym typeface="Open Sans"/>
              </a:rPr>
              <a:t>Jacq the Dino</a:t>
            </a:r>
            <a:endParaRPr sz="1300" b="0" i="0" u="none" strike="noStrike" cap="none">
              <a:solidFill>
                <a:srgbClr val="000000"/>
              </a:solidFill>
              <a:latin typeface="Arial"/>
              <a:ea typeface="Arial"/>
              <a:cs typeface="Arial"/>
              <a:sym typeface="Arial"/>
            </a:endParaRPr>
          </a:p>
        </p:txBody>
      </p:sp>
      <p:sp>
        <p:nvSpPr>
          <p:cNvPr id="715" name="Google Shape;715;p4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rgbClr val="000000"/>
              </a:buClr>
              <a:buSzPts val="1100"/>
              <a:buFont typeface="Arial"/>
              <a:buNone/>
            </a:pPr>
            <a:fld id="{00000000-1234-1234-1234-123412341234}" type="slidenum">
              <a:rPr lang="en"/>
              <a:t>20</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19"/>
        <p:cNvGrpSpPr/>
        <p:nvPr/>
      </p:nvGrpSpPr>
      <p:grpSpPr>
        <a:xfrm>
          <a:off x="0" y="0"/>
          <a:ext cx="0" cy="0"/>
          <a:chOff x="0" y="0"/>
          <a:chExt cx="0" cy="0"/>
        </a:xfrm>
      </p:grpSpPr>
      <p:sp>
        <p:nvSpPr>
          <p:cNvPr id="720" name="Google Shape;720;p5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Open Addressing - Linear Probing</a:t>
            </a:r>
            <a:endParaRPr/>
          </a:p>
        </p:txBody>
      </p:sp>
      <p:sp>
        <p:nvSpPr>
          <p:cNvPr id="721" name="Google Shape;721;p5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sz="2400"/>
              <a:t>Now lets see when “SoC Cat” comes.</a:t>
            </a:r>
            <a:endParaRPr sz="2400"/>
          </a:p>
          <a:p>
            <a:pPr marL="0" lvl="0" indent="0" algn="l" rtl="0">
              <a:lnSpc>
                <a:spcPct val="115000"/>
              </a:lnSpc>
              <a:spcBef>
                <a:spcPts val="1600"/>
              </a:spcBef>
              <a:spcAft>
                <a:spcPts val="0"/>
              </a:spcAft>
              <a:buSzPts val="1800"/>
              <a:buNone/>
            </a:pPr>
            <a:r>
              <a:rPr lang="en" sz="2400"/>
              <a:t>Full… full… </a:t>
            </a:r>
            <a:endParaRPr sz="2400"/>
          </a:p>
          <a:p>
            <a:pPr marL="0" lvl="0" indent="0" algn="l" rtl="0">
              <a:lnSpc>
                <a:spcPct val="115000"/>
              </a:lnSpc>
              <a:spcBef>
                <a:spcPts val="1600"/>
              </a:spcBef>
              <a:spcAft>
                <a:spcPts val="1600"/>
              </a:spcAft>
              <a:buSzPts val="1800"/>
              <a:buNone/>
            </a:pPr>
            <a:endParaRPr sz="2400"/>
          </a:p>
        </p:txBody>
      </p:sp>
      <p:sp>
        <p:nvSpPr>
          <p:cNvPr id="722" name="Google Shape;722;p50"/>
          <p:cNvSpPr/>
          <p:nvPr/>
        </p:nvSpPr>
        <p:spPr>
          <a:xfrm>
            <a:off x="-4650" y="4488875"/>
            <a:ext cx="9153300" cy="6546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3" name="Google Shape;723;p50"/>
          <p:cNvSpPr/>
          <p:nvPr/>
        </p:nvSpPr>
        <p:spPr>
          <a:xfrm>
            <a:off x="168350" y="4133675"/>
            <a:ext cx="1187700" cy="355200"/>
          </a:xfrm>
          <a:prstGeom prst="rect">
            <a:avLst/>
          </a:prstGeom>
          <a:solidFill>
            <a:srgbClr val="00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1" u="none" strike="noStrike" cap="none">
                <a:solidFill>
                  <a:srgbClr val="000000"/>
                </a:solidFill>
                <a:latin typeface="Open Sans"/>
                <a:ea typeface="Open Sans"/>
                <a:cs typeface="Open Sans"/>
                <a:sym typeface="Open Sans"/>
              </a:rPr>
              <a:t>[Empty]</a:t>
            </a:r>
            <a:endParaRPr sz="1400" b="0" i="1" u="none" strike="noStrike" cap="none">
              <a:solidFill>
                <a:srgbClr val="000000"/>
              </a:solidFill>
              <a:latin typeface="Open Sans"/>
              <a:ea typeface="Open Sans"/>
              <a:cs typeface="Open Sans"/>
              <a:sym typeface="Open Sans"/>
            </a:endParaRPr>
          </a:p>
        </p:txBody>
      </p:sp>
      <p:sp>
        <p:nvSpPr>
          <p:cNvPr id="724" name="Google Shape;724;p50"/>
          <p:cNvSpPr/>
          <p:nvPr/>
        </p:nvSpPr>
        <p:spPr>
          <a:xfrm>
            <a:off x="1947950" y="4133675"/>
            <a:ext cx="1187700" cy="355200"/>
          </a:xfrm>
          <a:prstGeom prst="rect">
            <a:avLst/>
          </a:prstGeom>
          <a:solidFill>
            <a:srgbClr val="EA99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1" u="none" strike="noStrike" cap="none">
                <a:solidFill>
                  <a:schemeClr val="dk1"/>
                </a:solidFill>
                <a:latin typeface="Open Sans"/>
                <a:ea typeface="Open Sans"/>
                <a:cs typeface="Open Sans"/>
                <a:sym typeface="Open Sans"/>
              </a:rPr>
              <a:t>Rar the Cat</a:t>
            </a:r>
            <a:endParaRPr sz="1400" b="0" i="0" u="none" strike="noStrike" cap="none">
              <a:solidFill>
                <a:srgbClr val="000000"/>
              </a:solidFill>
              <a:latin typeface="Arial"/>
              <a:ea typeface="Arial"/>
              <a:cs typeface="Arial"/>
              <a:sym typeface="Arial"/>
            </a:endParaRPr>
          </a:p>
        </p:txBody>
      </p:sp>
      <p:sp>
        <p:nvSpPr>
          <p:cNvPr id="725" name="Google Shape;725;p50"/>
          <p:cNvSpPr/>
          <p:nvPr/>
        </p:nvSpPr>
        <p:spPr>
          <a:xfrm>
            <a:off x="5507150" y="4133675"/>
            <a:ext cx="1187700" cy="355200"/>
          </a:xfrm>
          <a:prstGeom prst="rect">
            <a:avLst/>
          </a:prstGeom>
          <a:solidFill>
            <a:srgbClr val="EA99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1" u="none" strike="noStrike" cap="none">
                <a:solidFill>
                  <a:schemeClr val="dk1"/>
                </a:solidFill>
                <a:latin typeface="Open Sans"/>
                <a:ea typeface="Open Sans"/>
                <a:cs typeface="Open Sans"/>
                <a:sym typeface="Open Sans"/>
              </a:rPr>
              <a:t>Steven</a:t>
            </a:r>
            <a:endParaRPr sz="1400" b="0" i="0" u="none" strike="noStrike" cap="none">
              <a:solidFill>
                <a:srgbClr val="000000"/>
              </a:solidFill>
              <a:latin typeface="Arial"/>
              <a:ea typeface="Arial"/>
              <a:cs typeface="Arial"/>
              <a:sym typeface="Arial"/>
            </a:endParaRPr>
          </a:p>
        </p:txBody>
      </p:sp>
      <p:sp>
        <p:nvSpPr>
          <p:cNvPr id="726" name="Google Shape;726;p50"/>
          <p:cNvSpPr/>
          <p:nvPr/>
        </p:nvSpPr>
        <p:spPr>
          <a:xfrm>
            <a:off x="7286750" y="4133675"/>
            <a:ext cx="1187700" cy="355200"/>
          </a:xfrm>
          <a:prstGeom prst="rect">
            <a:avLst/>
          </a:prstGeom>
          <a:solidFill>
            <a:srgbClr val="00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1" u="none" strike="noStrike" cap="none">
                <a:solidFill>
                  <a:schemeClr val="dk1"/>
                </a:solidFill>
                <a:latin typeface="Open Sans"/>
                <a:ea typeface="Open Sans"/>
                <a:cs typeface="Open Sans"/>
                <a:sym typeface="Open Sans"/>
              </a:rPr>
              <a:t>[Empty]</a:t>
            </a:r>
            <a:endParaRPr sz="1400" b="0" i="0" u="none" strike="noStrike" cap="none">
              <a:solidFill>
                <a:srgbClr val="000000"/>
              </a:solidFill>
              <a:latin typeface="Arial"/>
              <a:ea typeface="Arial"/>
              <a:cs typeface="Arial"/>
              <a:sym typeface="Arial"/>
            </a:endParaRPr>
          </a:p>
        </p:txBody>
      </p:sp>
      <p:sp>
        <p:nvSpPr>
          <p:cNvPr id="727" name="Google Shape;727;p50"/>
          <p:cNvSpPr/>
          <p:nvPr/>
        </p:nvSpPr>
        <p:spPr>
          <a:xfrm rot="10800000" flipH="1">
            <a:off x="4186700" y="3310475"/>
            <a:ext cx="269400" cy="579900"/>
          </a:xfrm>
          <a:prstGeom prst="upArrow">
            <a:avLst>
              <a:gd name="adj1" fmla="val 50000"/>
              <a:gd name="adj2" fmla="val 50000"/>
            </a:avLst>
          </a:prstGeom>
          <a:solidFill>
            <a:srgbClr val="4A86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8" name="Google Shape;728;p50"/>
          <p:cNvSpPr/>
          <p:nvPr/>
        </p:nvSpPr>
        <p:spPr>
          <a:xfrm>
            <a:off x="1929200" y="4713325"/>
            <a:ext cx="1225200" cy="308700"/>
          </a:xfrm>
          <a:prstGeom prst="roundRect">
            <a:avLst>
              <a:gd name="adj" fmla="val 16667"/>
            </a:avLst>
          </a:prstGeom>
          <a:solidFill>
            <a:srgbClr val="C9DAF8"/>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1" u="none" strike="noStrike" cap="none">
                <a:solidFill>
                  <a:srgbClr val="000000"/>
                </a:solidFill>
                <a:latin typeface="Open Sans"/>
                <a:ea typeface="Open Sans"/>
                <a:cs typeface="Open Sans"/>
                <a:sym typeface="Open Sans"/>
              </a:rPr>
              <a:t>Animals</a:t>
            </a:r>
            <a:endParaRPr sz="1400" b="0" i="1" u="none" strike="noStrike" cap="none">
              <a:solidFill>
                <a:srgbClr val="000000"/>
              </a:solidFill>
              <a:latin typeface="Open Sans"/>
              <a:ea typeface="Open Sans"/>
              <a:cs typeface="Open Sans"/>
              <a:sym typeface="Open Sans"/>
            </a:endParaRPr>
          </a:p>
        </p:txBody>
      </p:sp>
      <p:sp>
        <p:nvSpPr>
          <p:cNvPr id="729" name="Google Shape;729;p50"/>
          <p:cNvSpPr/>
          <p:nvPr/>
        </p:nvSpPr>
        <p:spPr>
          <a:xfrm>
            <a:off x="3708800" y="4713325"/>
            <a:ext cx="1225200" cy="308700"/>
          </a:xfrm>
          <a:prstGeom prst="roundRect">
            <a:avLst>
              <a:gd name="adj" fmla="val 16667"/>
            </a:avLst>
          </a:prstGeom>
          <a:solidFill>
            <a:srgbClr val="C9DAF8"/>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100" b="0" i="1" u="none" strike="noStrike" cap="none">
                <a:solidFill>
                  <a:srgbClr val="000000"/>
                </a:solidFill>
                <a:latin typeface="Open Sans"/>
                <a:ea typeface="Open Sans"/>
                <a:cs typeface="Open Sans"/>
                <a:sym typeface="Open Sans"/>
              </a:rPr>
              <a:t>Immortal Beings</a:t>
            </a:r>
            <a:endParaRPr sz="1100" b="0" i="1" u="none" strike="noStrike" cap="none">
              <a:solidFill>
                <a:srgbClr val="000000"/>
              </a:solidFill>
              <a:latin typeface="Open Sans"/>
              <a:ea typeface="Open Sans"/>
              <a:cs typeface="Open Sans"/>
              <a:sym typeface="Open Sans"/>
            </a:endParaRPr>
          </a:p>
        </p:txBody>
      </p:sp>
      <p:sp>
        <p:nvSpPr>
          <p:cNvPr id="730" name="Google Shape;730;p50"/>
          <p:cNvSpPr/>
          <p:nvPr/>
        </p:nvSpPr>
        <p:spPr>
          <a:xfrm>
            <a:off x="5488400" y="4713325"/>
            <a:ext cx="1225200" cy="308700"/>
          </a:xfrm>
          <a:prstGeom prst="roundRect">
            <a:avLst>
              <a:gd name="adj" fmla="val 16667"/>
            </a:avLst>
          </a:prstGeom>
          <a:solidFill>
            <a:srgbClr val="C9DAF8"/>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1" u="none" strike="noStrike" cap="none">
                <a:solidFill>
                  <a:srgbClr val="000000"/>
                </a:solidFill>
                <a:latin typeface="Open Sans"/>
                <a:ea typeface="Open Sans"/>
                <a:cs typeface="Open Sans"/>
                <a:sym typeface="Open Sans"/>
              </a:rPr>
              <a:t>Lecturers</a:t>
            </a:r>
            <a:endParaRPr sz="1400" b="0" i="1" u="none" strike="noStrike" cap="none">
              <a:solidFill>
                <a:srgbClr val="000000"/>
              </a:solidFill>
              <a:latin typeface="Open Sans"/>
              <a:ea typeface="Open Sans"/>
              <a:cs typeface="Open Sans"/>
              <a:sym typeface="Open Sans"/>
            </a:endParaRPr>
          </a:p>
        </p:txBody>
      </p:sp>
      <p:sp>
        <p:nvSpPr>
          <p:cNvPr id="731" name="Google Shape;731;p50"/>
          <p:cNvSpPr/>
          <p:nvPr/>
        </p:nvSpPr>
        <p:spPr>
          <a:xfrm>
            <a:off x="149600" y="4713325"/>
            <a:ext cx="1225200" cy="308700"/>
          </a:xfrm>
          <a:prstGeom prst="roundRect">
            <a:avLst>
              <a:gd name="adj" fmla="val 16667"/>
            </a:avLst>
          </a:prstGeom>
          <a:solidFill>
            <a:srgbClr val="C9DAF8"/>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1" u="none" strike="noStrike" cap="none">
                <a:solidFill>
                  <a:srgbClr val="000000"/>
                </a:solidFill>
                <a:latin typeface="Open Sans"/>
                <a:ea typeface="Open Sans"/>
                <a:cs typeface="Open Sans"/>
                <a:sym typeface="Open Sans"/>
              </a:rPr>
              <a:t>Students</a:t>
            </a:r>
            <a:endParaRPr sz="1400" b="0" i="1" u="none" strike="noStrike" cap="none">
              <a:solidFill>
                <a:srgbClr val="000000"/>
              </a:solidFill>
              <a:latin typeface="Open Sans"/>
              <a:ea typeface="Open Sans"/>
              <a:cs typeface="Open Sans"/>
              <a:sym typeface="Open Sans"/>
            </a:endParaRPr>
          </a:p>
        </p:txBody>
      </p:sp>
      <p:sp>
        <p:nvSpPr>
          <p:cNvPr id="732" name="Google Shape;732;p50"/>
          <p:cNvSpPr/>
          <p:nvPr/>
        </p:nvSpPr>
        <p:spPr>
          <a:xfrm>
            <a:off x="7268000" y="4713325"/>
            <a:ext cx="1225200" cy="308700"/>
          </a:xfrm>
          <a:prstGeom prst="roundRect">
            <a:avLst>
              <a:gd name="adj" fmla="val 16667"/>
            </a:avLst>
          </a:prstGeom>
          <a:solidFill>
            <a:srgbClr val="C9DAF8"/>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1" u="none" strike="noStrike" cap="none">
                <a:solidFill>
                  <a:srgbClr val="000000"/>
                </a:solidFill>
                <a:latin typeface="Open Sans"/>
                <a:ea typeface="Open Sans"/>
                <a:cs typeface="Open Sans"/>
                <a:sym typeface="Open Sans"/>
              </a:rPr>
              <a:t>Virtual Beings</a:t>
            </a:r>
            <a:endParaRPr sz="1200" b="0" i="1" u="none" strike="noStrike" cap="none">
              <a:solidFill>
                <a:srgbClr val="000000"/>
              </a:solidFill>
              <a:latin typeface="Open Sans"/>
              <a:ea typeface="Open Sans"/>
              <a:cs typeface="Open Sans"/>
              <a:sym typeface="Open Sans"/>
            </a:endParaRPr>
          </a:p>
        </p:txBody>
      </p:sp>
      <p:sp>
        <p:nvSpPr>
          <p:cNvPr id="733" name="Google Shape;733;p50"/>
          <p:cNvSpPr/>
          <p:nvPr/>
        </p:nvSpPr>
        <p:spPr>
          <a:xfrm>
            <a:off x="3727550" y="4124241"/>
            <a:ext cx="1187700" cy="355200"/>
          </a:xfrm>
          <a:prstGeom prst="rect">
            <a:avLst/>
          </a:prstGeom>
          <a:solidFill>
            <a:srgbClr val="EA99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 sz="1300" b="0" i="1" u="none" strike="noStrike" cap="none">
                <a:solidFill>
                  <a:schemeClr val="dk1"/>
                </a:solidFill>
                <a:latin typeface="Open Sans"/>
                <a:ea typeface="Open Sans"/>
                <a:cs typeface="Open Sans"/>
                <a:sym typeface="Open Sans"/>
              </a:rPr>
              <a:t>Jacq the Dino</a:t>
            </a:r>
            <a:endParaRPr sz="1300" b="0" i="0" u="none" strike="noStrike" cap="none">
              <a:solidFill>
                <a:srgbClr val="000000"/>
              </a:solidFill>
              <a:latin typeface="Arial"/>
              <a:ea typeface="Arial"/>
              <a:cs typeface="Arial"/>
              <a:sym typeface="Arial"/>
            </a:endParaRPr>
          </a:p>
        </p:txBody>
      </p:sp>
      <p:sp>
        <p:nvSpPr>
          <p:cNvPr id="734" name="Google Shape;734;p5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rgbClr val="000000"/>
              </a:buClr>
              <a:buSzPts val="1100"/>
              <a:buFont typeface="Arial"/>
              <a:buNone/>
            </a:pPr>
            <a:fld id="{00000000-1234-1234-1234-123412341234}" type="slidenum">
              <a:rPr lang="en"/>
              <a:t>21</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738"/>
        <p:cNvGrpSpPr/>
        <p:nvPr/>
      </p:nvGrpSpPr>
      <p:grpSpPr>
        <a:xfrm>
          <a:off x="0" y="0"/>
          <a:ext cx="0" cy="0"/>
          <a:chOff x="0" y="0"/>
          <a:chExt cx="0" cy="0"/>
        </a:xfrm>
      </p:grpSpPr>
      <p:sp>
        <p:nvSpPr>
          <p:cNvPr id="739" name="Google Shape;739;p5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Open Addressing - Linear Probing</a:t>
            </a:r>
            <a:endParaRPr/>
          </a:p>
        </p:txBody>
      </p:sp>
      <p:sp>
        <p:nvSpPr>
          <p:cNvPr id="740" name="Google Shape;740;p5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sz="2400"/>
              <a:t>Now lets see when “SoC Cat” comes.</a:t>
            </a:r>
            <a:endParaRPr sz="2400"/>
          </a:p>
          <a:p>
            <a:pPr marL="0" lvl="0" indent="0" algn="l" rtl="0">
              <a:lnSpc>
                <a:spcPct val="115000"/>
              </a:lnSpc>
              <a:spcBef>
                <a:spcPts val="1600"/>
              </a:spcBef>
              <a:spcAft>
                <a:spcPts val="0"/>
              </a:spcAft>
              <a:buSzPts val="1800"/>
              <a:buNone/>
            </a:pPr>
            <a:r>
              <a:rPr lang="en" sz="2400"/>
              <a:t>Full… full… </a:t>
            </a:r>
            <a:r>
              <a:rPr lang="en" sz="2400" i="1"/>
              <a:t>still </a:t>
            </a:r>
            <a:r>
              <a:rPr lang="en" sz="2400"/>
              <a:t>full… </a:t>
            </a:r>
            <a:endParaRPr sz="2400"/>
          </a:p>
          <a:p>
            <a:pPr marL="0" lvl="0" indent="0" algn="l" rtl="0">
              <a:lnSpc>
                <a:spcPct val="115000"/>
              </a:lnSpc>
              <a:spcBef>
                <a:spcPts val="1600"/>
              </a:spcBef>
              <a:spcAft>
                <a:spcPts val="1600"/>
              </a:spcAft>
              <a:buSzPts val="1800"/>
              <a:buNone/>
            </a:pPr>
            <a:endParaRPr sz="2400"/>
          </a:p>
        </p:txBody>
      </p:sp>
      <p:sp>
        <p:nvSpPr>
          <p:cNvPr id="741" name="Google Shape;741;p51"/>
          <p:cNvSpPr/>
          <p:nvPr/>
        </p:nvSpPr>
        <p:spPr>
          <a:xfrm>
            <a:off x="-4650" y="4488875"/>
            <a:ext cx="9153300" cy="6546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2" name="Google Shape;742;p51"/>
          <p:cNvSpPr/>
          <p:nvPr/>
        </p:nvSpPr>
        <p:spPr>
          <a:xfrm>
            <a:off x="168350" y="4133675"/>
            <a:ext cx="1187700" cy="355200"/>
          </a:xfrm>
          <a:prstGeom prst="rect">
            <a:avLst/>
          </a:prstGeom>
          <a:solidFill>
            <a:srgbClr val="00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1" u="none" strike="noStrike" cap="none">
                <a:solidFill>
                  <a:srgbClr val="000000"/>
                </a:solidFill>
                <a:latin typeface="Open Sans"/>
                <a:ea typeface="Open Sans"/>
                <a:cs typeface="Open Sans"/>
                <a:sym typeface="Open Sans"/>
              </a:rPr>
              <a:t>[Empty]</a:t>
            </a:r>
            <a:endParaRPr sz="1400" b="0" i="1" u="none" strike="noStrike" cap="none">
              <a:solidFill>
                <a:srgbClr val="000000"/>
              </a:solidFill>
              <a:latin typeface="Open Sans"/>
              <a:ea typeface="Open Sans"/>
              <a:cs typeface="Open Sans"/>
              <a:sym typeface="Open Sans"/>
            </a:endParaRPr>
          </a:p>
        </p:txBody>
      </p:sp>
      <p:sp>
        <p:nvSpPr>
          <p:cNvPr id="743" name="Google Shape;743;p51"/>
          <p:cNvSpPr/>
          <p:nvPr/>
        </p:nvSpPr>
        <p:spPr>
          <a:xfrm>
            <a:off x="1947950" y="4133675"/>
            <a:ext cx="1187700" cy="355200"/>
          </a:xfrm>
          <a:prstGeom prst="rect">
            <a:avLst/>
          </a:prstGeom>
          <a:solidFill>
            <a:srgbClr val="EA99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1" u="none" strike="noStrike" cap="none">
                <a:solidFill>
                  <a:schemeClr val="dk1"/>
                </a:solidFill>
                <a:latin typeface="Open Sans"/>
                <a:ea typeface="Open Sans"/>
                <a:cs typeface="Open Sans"/>
                <a:sym typeface="Open Sans"/>
              </a:rPr>
              <a:t>Rar the Cat</a:t>
            </a:r>
            <a:endParaRPr sz="1400" b="0" i="0" u="none" strike="noStrike" cap="none">
              <a:solidFill>
                <a:srgbClr val="000000"/>
              </a:solidFill>
              <a:latin typeface="Arial"/>
              <a:ea typeface="Arial"/>
              <a:cs typeface="Arial"/>
              <a:sym typeface="Arial"/>
            </a:endParaRPr>
          </a:p>
        </p:txBody>
      </p:sp>
      <p:sp>
        <p:nvSpPr>
          <p:cNvPr id="744" name="Google Shape;744;p51"/>
          <p:cNvSpPr/>
          <p:nvPr/>
        </p:nvSpPr>
        <p:spPr>
          <a:xfrm>
            <a:off x="5507150" y="4133675"/>
            <a:ext cx="1187700" cy="355200"/>
          </a:xfrm>
          <a:prstGeom prst="rect">
            <a:avLst/>
          </a:prstGeom>
          <a:solidFill>
            <a:srgbClr val="EA99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1" u="none" strike="noStrike" cap="none">
                <a:solidFill>
                  <a:schemeClr val="dk1"/>
                </a:solidFill>
                <a:latin typeface="Open Sans"/>
                <a:ea typeface="Open Sans"/>
                <a:cs typeface="Open Sans"/>
                <a:sym typeface="Open Sans"/>
              </a:rPr>
              <a:t>Steven</a:t>
            </a:r>
            <a:endParaRPr sz="1400" b="0" i="0" u="none" strike="noStrike" cap="none">
              <a:solidFill>
                <a:srgbClr val="000000"/>
              </a:solidFill>
              <a:latin typeface="Arial"/>
              <a:ea typeface="Arial"/>
              <a:cs typeface="Arial"/>
              <a:sym typeface="Arial"/>
            </a:endParaRPr>
          </a:p>
        </p:txBody>
      </p:sp>
      <p:sp>
        <p:nvSpPr>
          <p:cNvPr id="745" name="Google Shape;745;p51"/>
          <p:cNvSpPr/>
          <p:nvPr/>
        </p:nvSpPr>
        <p:spPr>
          <a:xfrm>
            <a:off x="7286750" y="4133675"/>
            <a:ext cx="1187700" cy="355200"/>
          </a:xfrm>
          <a:prstGeom prst="rect">
            <a:avLst/>
          </a:prstGeom>
          <a:solidFill>
            <a:srgbClr val="00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1" u="none" strike="noStrike" cap="none">
                <a:solidFill>
                  <a:schemeClr val="dk1"/>
                </a:solidFill>
                <a:latin typeface="Open Sans"/>
                <a:ea typeface="Open Sans"/>
                <a:cs typeface="Open Sans"/>
                <a:sym typeface="Open Sans"/>
              </a:rPr>
              <a:t>[Empty]</a:t>
            </a:r>
            <a:endParaRPr sz="1400" b="0" i="0" u="none" strike="noStrike" cap="none">
              <a:solidFill>
                <a:srgbClr val="000000"/>
              </a:solidFill>
              <a:latin typeface="Arial"/>
              <a:ea typeface="Arial"/>
              <a:cs typeface="Arial"/>
              <a:sym typeface="Arial"/>
            </a:endParaRPr>
          </a:p>
        </p:txBody>
      </p:sp>
      <p:sp>
        <p:nvSpPr>
          <p:cNvPr id="746" name="Google Shape;746;p51"/>
          <p:cNvSpPr/>
          <p:nvPr/>
        </p:nvSpPr>
        <p:spPr>
          <a:xfrm rot="10800000" flipH="1">
            <a:off x="5966300" y="3329325"/>
            <a:ext cx="269400" cy="579900"/>
          </a:xfrm>
          <a:prstGeom prst="upArrow">
            <a:avLst>
              <a:gd name="adj1" fmla="val 50000"/>
              <a:gd name="adj2" fmla="val 50000"/>
            </a:avLst>
          </a:prstGeom>
          <a:solidFill>
            <a:srgbClr val="4A86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7" name="Google Shape;747;p51"/>
          <p:cNvSpPr/>
          <p:nvPr/>
        </p:nvSpPr>
        <p:spPr>
          <a:xfrm>
            <a:off x="1929200" y="4713325"/>
            <a:ext cx="1225200" cy="308700"/>
          </a:xfrm>
          <a:prstGeom prst="roundRect">
            <a:avLst>
              <a:gd name="adj" fmla="val 16667"/>
            </a:avLst>
          </a:prstGeom>
          <a:solidFill>
            <a:srgbClr val="C9DAF8"/>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1" u="none" strike="noStrike" cap="none">
                <a:solidFill>
                  <a:srgbClr val="000000"/>
                </a:solidFill>
                <a:latin typeface="Open Sans"/>
                <a:ea typeface="Open Sans"/>
                <a:cs typeface="Open Sans"/>
                <a:sym typeface="Open Sans"/>
              </a:rPr>
              <a:t>Animals</a:t>
            </a:r>
            <a:endParaRPr sz="1400" b="0" i="1" u="none" strike="noStrike" cap="none">
              <a:solidFill>
                <a:srgbClr val="000000"/>
              </a:solidFill>
              <a:latin typeface="Open Sans"/>
              <a:ea typeface="Open Sans"/>
              <a:cs typeface="Open Sans"/>
              <a:sym typeface="Open Sans"/>
            </a:endParaRPr>
          </a:p>
        </p:txBody>
      </p:sp>
      <p:sp>
        <p:nvSpPr>
          <p:cNvPr id="748" name="Google Shape;748;p51"/>
          <p:cNvSpPr/>
          <p:nvPr/>
        </p:nvSpPr>
        <p:spPr>
          <a:xfrm>
            <a:off x="3708800" y="4713325"/>
            <a:ext cx="1225200" cy="308700"/>
          </a:xfrm>
          <a:prstGeom prst="roundRect">
            <a:avLst>
              <a:gd name="adj" fmla="val 16667"/>
            </a:avLst>
          </a:prstGeom>
          <a:solidFill>
            <a:srgbClr val="C9DAF8"/>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100" b="0" i="1" u="none" strike="noStrike" cap="none">
                <a:solidFill>
                  <a:srgbClr val="000000"/>
                </a:solidFill>
                <a:latin typeface="Open Sans"/>
                <a:ea typeface="Open Sans"/>
                <a:cs typeface="Open Sans"/>
                <a:sym typeface="Open Sans"/>
              </a:rPr>
              <a:t>Immortal Beings</a:t>
            </a:r>
            <a:endParaRPr sz="1100" b="0" i="1" u="none" strike="noStrike" cap="none">
              <a:solidFill>
                <a:srgbClr val="000000"/>
              </a:solidFill>
              <a:latin typeface="Open Sans"/>
              <a:ea typeface="Open Sans"/>
              <a:cs typeface="Open Sans"/>
              <a:sym typeface="Open Sans"/>
            </a:endParaRPr>
          </a:p>
        </p:txBody>
      </p:sp>
      <p:sp>
        <p:nvSpPr>
          <p:cNvPr id="749" name="Google Shape;749;p51"/>
          <p:cNvSpPr/>
          <p:nvPr/>
        </p:nvSpPr>
        <p:spPr>
          <a:xfrm>
            <a:off x="5488400" y="4713325"/>
            <a:ext cx="1225200" cy="308700"/>
          </a:xfrm>
          <a:prstGeom prst="roundRect">
            <a:avLst>
              <a:gd name="adj" fmla="val 16667"/>
            </a:avLst>
          </a:prstGeom>
          <a:solidFill>
            <a:srgbClr val="C9DAF8"/>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1" u="none" strike="noStrike" cap="none">
                <a:solidFill>
                  <a:srgbClr val="000000"/>
                </a:solidFill>
                <a:latin typeface="Open Sans"/>
                <a:ea typeface="Open Sans"/>
                <a:cs typeface="Open Sans"/>
                <a:sym typeface="Open Sans"/>
              </a:rPr>
              <a:t>Lecturers</a:t>
            </a:r>
            <a:endParaRPr sz="1400" b="0" i="1" u="none" strike="noStrike" cap="none">
              <a:solidFill>
                <a:srgbClr val="000000"/>
              </a:solidFill>
              <a:latin typeface="Open Sans"/>
              <a:ea typeface="Open Sans"/>
              <a:cs typeface="Open Sans"/>
              <a:sym typeface="Open Sans"/>
            </a:endParaRPr>
          </a:p>
        </p:txBody>
      </p:sp>
      <p:sp>
        <p:nvSpPr>
          <p:cNvPr id="750" name="Google Shape;750;p51"/>
          <p:cNvSpPr/>
          <p:nvPr/>
        </p:nvSpPr>
        <p:spPr>
          <a:xfrm>
            <a:off x="149600" y="4713325"/>
            <a:ext cx="1225200" cy="308700"/>
          </a:xfrm>
          <a:prstGeom prst="roundRect">
            <a:avLst>
              <a:gd name="adj" fmla="val 16667"/>
            </a:avLst>
          </a:prstGeom>
          <a:solidFill>
            <a:srgbClr val="C9DAF8"/>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1" u="none" strike="noStrike" cap="none">
                <a:solidFill>
                  <a:srgbClr val="000000"/>
                </a:solidFill>
                <a:latin typeface="Open Sans"/>
                <a:ea typeface="Open Sans"/>
                <a:cs typeface="Open Sans"/>
                <a:sym typeface="Open Sans"/>
              </a:rPr>
              <a:t>Students</a:t>
            </a:r>
            <a:endParaRPr sz="1400" b="0" i="1" u="none" strike="noStrike" cap="none">
              <a:solidFill>
                <a:srgbClr val="000000"/>
              </a:solidFill>
              <a:latin typeface="Open Sans"/>
              <a:ea typeface="Open Sans"/>
              <a:cs typeface="Open Sans"/>
              <a:sym typeface="Open Sans"/>
            </a:endParaRPr>
          </a:p>
        </p:txBody>
      </p:sp>
      <p:sp>
        <p:nvSpPr>
          <p:cNvPr id="751" name="Google Shape;751;p51"/>
          <p:cNvSpPr/>
          <p:nvPr/>
        </p:nvSpPr>
        <p:spPr>
          <a:xfrm>
            <a:off x="7268000" y="4713325"/>
            <a:ext cx="1225200" cy="308700"/>
          </a:xfrm>
          <a:prstGeom prst="roundRect">
            <a:avLst>
              <a:gd name="adj" fmla="val 16667"/>
            </a:avLst>
          </a:prstGeom>
          <a:solidFill>
            <a:srgbClr val="C9DAF8"/>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1" u="none" strike="noStrike" cap="none">
                <a:solidFill>
                  <a:srgbClr val="000000"/>
                </a:solidFill>
                <a:latin typeface="Open Sans"/>
                <a:ea typeface="Open Sans"/>
                <a:cs typeface="Open Sans"/>
                <a:sym typeface="Open Sans"/>
              </a:rPr>
              <a:t>Virtual Beings</a:t>
            </a:r>
            <a:endParaRPr sz="1200" b="0" i="1" u="none" strike="noStrike" cap="none">
              <a:solidFill>
                <a:srgbClr val="000000"/>
              </a:solidFill>
              <a:latin typeface="Open Sans"/>
              <a:ea typeface="Open Sans"/>
              <a:cs typeface="Open Sans"/>
              <a:sym typeface="Open Sans"/>
            </a:endParaRPr>
          </a:p>
        </p:txBody>
      </p:sp>
      <p:sp>
        <p:nvSpPr>
          <p:cNvPr id="752" name="Google Shape;752;p51"/>
          <p:cNvSpPr/>
          <p:nvPr/>
        </p:nvSpPr>
        <p:spPr>
          <a:xfrm>
            <a:off x="3727550" y="4124241"/>
            <a:ext cx="1187700" cy="355200"/>
          </a:xfrm>
          <a:prstGeom prst="rect">
            <a:avLst/>
          </a:prstGeom>
          <a:solidFill>
            <a:srgbClr val="EA99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 sz="1300" b="0" i="1" u="none" strike="noStrike" cap="none">
                <a:solidFill>
                  <a:schemeClr val="dk1"/>
                </a:solidFill>
                <a:latin typeface="Open Sans"/>
                <a:ea typeface="Open Sans"/>
                <a:cs typeface="Open Sans"/>
                <a:sym typeface="Open Sans"/>
              </a:rPr>
              <a:t>Jacq the Dino</a:t>
            </a:r>
            <a:endParaRPr sz="1300" b="0" i="0" u="none" strike="noStrike" cap="none">
              <a:solidFill>
                <a:srgbClr val="000000"/>
              </a:solidFill>
              <a:latin typeface="Arial"/>
              <a:ea typeface="Arial"/>
              <a:cs typeface="Arial"/>
              <a:sym typeface="Arial"/>
            </a:endParaRPr>
          </a:p>
        </p:txBody>
      </p:sp>
      <p:sp>
        <p:nvSpPr>
          <p:cNvPr id="753" name="Google Shape;753;p5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rgbClr val="000000"/>
              </a:buClr>
              <a:buSzPts val="1100"/>
              <a:buFont typeface="Arial"/>
              <a:buNone/>
            </a:pPr>
            <a:fld id="{00000000-1234-1234-1234-123412341234}" type="slidenum">
              <a:rPr lang="en"/>
              <a:t>22</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757"/>
        <p:cNvGrpSpPr/>
        <p:nvPr/>
      </p:nvGrpSpPr>
      <p:grpSpPr>
        <a:xfrm>
          <a:off x="0" y="0"/>
          <a:ext cx="0" cy="0"/>
          <a:chOff x="0" y="0"/>
          <a:chExt cx="0" cy="0"/>
        </a:xfrm>
      </p:grpSpPr>
      <p:sp>
        <p:nvSpPr>
          <p:cNvPr id="758" name="Google Shape;758;p5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Open Addressing - Linear Probing</a:t>
            </a:r>
            <a:endParaRPr/>
          </a:p>
        </p:txBody>
      </p:sp>
      <p:sp>
        <p:nvSpPr>
          <p:cNvPr id="759" name="Google Shape;759;p5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sz="2400"/>
              <a:t>Now lets see when “SoC Cat” comes.</a:t>
            </a:r>
            <a:endParaRPr sz="2400"/>
          </a:p>
          <a:p>
            <a:pPr marL="0" lvl="0" indent="0" algn="l" rtl="0">
              <a:lnSpc>
                <a:spcPct val="115000"/>
              </a:lnSpc>
              <a:spcBef>
                <a:spcPts val="1600"/>
              </a:spcBef>
              <a:spcAft>
                <a:spcPts val="0"/>
              </a:spcAft>
              <a:buSzPts val="1800"/>
              <a:buNone/>
            </a:pPr>
            <a:r>
              <a:rPr lang="en" sz="2400"/>
              <a:t>Full… full… </a:t>
            </a:r>
            <a:r>
              <a:rPr lang="en" sz="2400" i="1"/>
              <a:t>still </a:t>
            </a:r>
            <a:r>
              <a:rPr lang="en" sz="2400"/>
              <a:t>full… vacant!</a:t>
            </a:r>
            <a:endParaRPr sz="2400"/>
          </a:p>
          <a:p>
            <a:pPr marL="0" lvl="0" indent="0" algn="l" rtl="0">
              <a:lnSpc>
                <a:spcPct val="115000"/>
              </a:lnSpc>
              <a:spcBef>
                <a:spcPts val="1600"/>
              </a:spcBef>
              <a:spcAft>
                <a:spcPts val="1600"/>
              </a:spcAft>
              <a:buSzPts val="1800"/>
              <a:buNone/>
            </a:pPr>
            <a:endParaRPr sz="2400"/>
          </a:p>
        </p:txBody>
      </p:sp>
      <p:sp>
        <p:nvSpPr>
          <p:cNvPr id="760" name="Google Shape;760;p52"/>
          <p:cNvSpPr/>
          <p:nvPr/>
        </p:nvSpPr>
        <p:spPr>
          <a:xfrm>
            <a:off x="-4650" y="4488875"/>
            <a:ext cx="9153300" cy="6546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1" name="Google Shape;761;p52"/>
          <p:cNvSpPr/>
          <p:nvPr/>
        </p:nvSpPr>
        <p:spPr>
          <a:xfrm>
            <a:off x="168350" y="4133675"/>
            <a:ext cx="1187700" cy="355200"/>
          </a:xfrm>
          <a:prstGeom prst="rect">
            <a:avLst/>
          </a:prstGeom>
          <a:solidFill>
            <a:srgbClr val="00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1" u="none" strike="noStrike" cap="none">
                <a:solidFill>
                  <a:srgbClr val="000000"/>
                </a:solidFill>
                <a:latin typeface="Open Sans"/>
                <a:ea typeface="Open Sans"/>
                <a:cs typeface="Open Sans"/>
                <a:sym typeface="Open Sans"/>
              </a:rPr>
              <a:t>[Empty]</a:t>
            </a:r>
            <a:endParaRPr sz="1400" b="0" i="1" u="none" strike="noStrike" cap="none">
              <a:solidFill>
                <a:srgbClr val="000000"/>
              </a:solidFill>
              <a:latin typeface="Open Sans"/>
              <a:ea typeface="Open Sans"/>
              <a:cs typeface="Open Sans"/>
              <a:sym typeface="Open Sans"/>
            </a:endParaRPr>
          </a:p>
        </p:txBody>
      </p:sp>
      <p:sp>
        <p:nvSpPr>
          <p:cNvPr id="762" name="Google Shape;762;p52"/>
          <p:cNvSpPr/>
          <p:nvPr/>
        </p:nvSpPr>
        <p:spPr>
          <a:xfrm>
            <a:off x="1947950" y="4133675"/>
            <a:ext cx="1187700" cy="355200"/>
          </a:xfrm>
          <a:prstGeom prst="rect">
            <a:avLst/>
          </a:prstGeom>
          <a:solidFill>
            <a:srgbClr val="EA99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1" u="none" strike="noStrike" cap="none">
                <a:solidFill>
                  <a:schemeClr val="dk1"/>
                </a:solidFill>
                <a:latin typeface="Open Sans"/>
                <a:ea typeface="Open Sans"/>
                <a:cs typeface="Open Sans"/>
                <a:sym typeface="Open Sans"/>
              </a:rPr>
              <a:t>Rar the Cat</a:t>
            </a:r>
            <a:endParaRPr sz="1400" b="0" i="0" u="none" strike="noStrike" cap="none">
              <a:solidFill>
                <a:srgbClr val="000000"/>
              </a:solidFill>
              <a:latin typeface="Arial"/>
              <a:ea typeface="Arial"/>
              <a:cs typeface="Arial"/>
              <a:sym typeface="Arial"/>
            </a:endParaRPr>
          </a:p>
        </p:txBody>
      </p:sp>
      <p:sp>
        <p:nvSpPr>
          <p:cNvPr id="763" name="Google Shape;763;p52"/>
          <p:cNvSpPr/>
          <p:nvPr/>
        </p:nvSpPr>
        <p:spPr>
          <a:xfrm>
            <a:off x="5507150" y="4133675"/>
            <a:ext cx="1187700" cy="355200"/>
          </a:xfrm>
          <a:prstGeom prst="rect">
            <a:avLst/>
          </a:prstGeom>
          <a:solidFill>
            <a:srgbClr val="EA99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1" u="none" strike="noStrike" cap="none">
                <a:solidFill>
                  <a:schemeClr val="dk1"/>
                </a:solidFill>
                <a:latin typeface="Open Sans"/>
                <a:ea typeface="Open Sans"/>
                <a:cs typeface="Open Sans"/>
                <a:sym typeface="Open Sans"/>
              </a:rPr>
              <a:t>Steven</a:t>
            </a:r>
            <a:endParaRPr sz="1400" b="0" i="0" u="none" strike="noStrike" cap="none">
              <a:solidFill>
                <a:srgbClr val="000000"/>
              </a:solidFill>
              <a:latin typeface="Arial"/>
              <a:ea typeface="Arial"/>
              <a:cs typeface="Arial"/>
              <a:sym typeface="Arial"/>
            </a:endParaRPr>
          </a:p>
        </p:txBody>
      </p:sp>
      <p:sp>
        <p:nvSpPr>
          <p:cNvPr id="764" name="Google Shape;764;p52"/>
          <p:cNvSpPr/>
          <p:nvPr/>
        </p:nvSpPr>
        <p:spPr>
          <a:xfrm rot="10800000" flipH="1">
            <a:off x="7745900" y="3329325"/>
            <a:ext cx="269400" cy="579900"/>
          </a:xfrm>
          <a:prstGeom prst="upArrow">
            <a:avLst>
              <a:gd name="adj1" fmla="val 50000"/>
              <a:gd name="adj2" fmla="val 50000"/>
            </a:avLst>
          </a:prstGeom>
          <a:solidFill>
            <a:srgbClr val="4A86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5" name="Google Shape;765;p52"/>
          <p:cNvSpPr/>
          <p:nvPr/>
        </p:nvSpPr>
        <p:spPr>
          <a:xfrm>
            <a:off x="1929200" y="4713325"/>
            <a:ext cx="1225200" cy="308700"/>
          </a:xfrm>
          <a:prstGeom prst="roundRect">
            <a:avLst>
              <a:gd name="adj" fmla="val 16667"/>
            </a:avLst>
          </a:prstGeom>
          <a:solidFill>
            <a:srgbClr val="C9DAF8"/>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1" u="none" strike="noStrike" cap="none">
                <a:solidFill>
                  <a:srgbClr val="000000"/>
                </a:solidFill>
                <a:latin typeface="Open Sans"/>
                <a:ea typeface="Open Sans"/>
                <a:cs typeface="Open Sans"/>
                <a:sym typeface="Open Sans"/>
              </a:rPr>
              <a:t>Animals</a:t>
            </a:r>
            <a:endParaRPr sz="1400" b="0" i="1" u="none" strike="noStrike" cap="none">
              <a:solidFill>
                <a:srgbClr val="000000"/>
              </a:solidFill>
              <a:latin typeface="Open Sans"/>
              <a:ea typeface="Open Sans"/>
              <a:cs typeface="Open Sans"/>
              <a:sym typeface="Open Sans"/>
            </a:endParaRPr>
          </a:p>
        </p:txBody>
      </p:sp>
      <p:sp>
        <p:nvSpPr>
          <p:cNvPr id="766" name="Google Shape;766;p52"/>
          <p:cNvSpPr/>
          <p:nvPr/>
        </p:nvSpPr>
        <p:spPr>
          <a:xfrm>
            <a:off x="3708800" y="4713325"/>
            <a:ext cx="1225200" cy="308700"/>
          </a:xfrm>
          <a:prstGeom prst="roundRect">
            <a:avLst>
              <a:gd name="adj" fmla="val 16667"/>
            </a:avLst>
          </a:prstGeom>
          <a:solidFill>
            <a:srgbClr val="C9DAF8"/>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100" b="0" i="1" u="none" strike="noStrike" cap="none">
                <a:solidFill>
                  <a:srgbClr val="000000"/>
                </a:solidFill>
                <a:latin typeface="Open Sans"/>
                <a:ea typeface="Open Sans"/>
                <a:cs typeface="Open Sans"/>
                <a:sym typeface="Open Sans"/>
              </a:rPr>
              <a:t>Immortal Beings</a:t>
            </a:r>
            <a:endParaRPr sz="1100" b="0" i="1" u="none" strike="noStrike" cap="none">
              <a:solidFill>
                <a:srgbClr val="000000"/>
              </a:solidFill>
              <a:latin typeface="Open Sans"/>
              <a:ea typeface="Open Sans"/>
              <a:cs typeface="Open Sans"/>
              <a:sym typeface="Open Sans"/>
            </a:endParaRPr>
          </a:p>
        </p:txBody>
      </p:sp>
      <p:sp>
        <p:nvSpPr>
          <p:cNvPr id="767" name="Google Shape;767;p52"/>
          <p:cNvSpPr/>
          <p:nvPr/>
        </p:nvSpPr>
        <p:spPr>
          <a:xfrm>
            <a:off x="5488400" y="4713325"/>
            <a:ext cx="1225200" cy="308700"/>
          </a:xfrm>
          <a:prstGeom prst="roundRect">
            <a:avLst>
              <a:gd name="adj" fmla="val 16667"/>
            </a:avLst>
          </a:prstGeom>
          <a:solidFill>
            <a:srgbClr val="C9DAF8"/>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1" u="none" strike="noStrike" cap="none">
                <a:solidFill>
                  <a:srgbClr val="000000"/>
                </a:solidFill>
                <a:latin typeface="Open Sans"/>
                <a:ea typeface="Open Sans"/>
                <a:cs typeface="Open Sans"/>
                <a:sym typeface="Open Sans"/>
              </a:rPr>
              <a:t>Lecturers</a:t>
            </a:r>
            <a:endParaRPr sz="1400" b="0" i="1" u="none" strike="noStrike" cap="none">
              <a:solidFill>
                <a:srgbClr val="000000"/>
              </a:solidFill>
              <a:latin typeface="Open Sans"/>
              <a:ea typeface="Open Sans"/>
              <a:cs typeface="Open Sans"/>
              <a:sym typeface="Open Sans"/>
            </a:endParaRPr>
          </a:p>
        </p:txBody>
      </p:sp>
      <p:sp>
        <p:nvSpPr>
          <p:cNvPr id="768" name="Google Shape;768;p52"/>
          <p:cNvSpPr/>
          <p:nvPr/>
        </p:nvSpPr>
        <p:spPr>
          <a:xfrm>
            <a:off x="149600" y="4713325"/>
            <a:ext cx="1225200" cy="308700"/>
          </a:xfrm>
          <a:prstGeom prst="roundRect">
            <a:avLst>
              <a:gd name="adj" fmla="val 16667"/>
            </a:avLst>
          </a:prstGeom>
          <a:solidFill>
            <a:srgbClr val="C9DAF8"/>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1" u="none" strike="noStrike" cap="none">
                <a:solidFill>
                  <a:srgbClr val="000000"/>
                </a:solidFill>
                <a:latin typeface="Open Sans"/>
                <a:ea typeface="Open Sans"/>
                <a:cs typeface="Open Sans"/>
                <a:sym typeface="Open Sans"/>
              </a:rPr>
              <a:t>Students</a:t>
            </a:r>
            <a:endParaRPr sz="1400" b="0" i="1" u="none" strike="noStrike" cap="none">
              <a:solidFill>
                <a:srgbClr val="000000"/>
              </a:solidFill>
              <a:latin typeface="Open Sans"/>
              <a:ea typeface="Open Sans"/>
              <a:cs typeface="Open Sans"/>
              <a:sym typeface="Open Sans"/>
            </a:endParaRPr>
          </a:p>
        </p:txBody>
      </p:sp>
      <p:sp>
        <p:nvSpPr>
          <p:cNvPr id="769" name="Google Shape;769;p52"/>
          <p:cNvSpPr/>
          <p:nvPr/>
        </p:nvSpPr>
        <p:spPr>
          <a:xfrm>
            <a:off x="7268000" y="4713325"/>
            <a:ext cx="1225200" cy="308700"/>
          </a:xfrm>
          <a:prstGeom prst="roundRect">
            <a:avLst>
              <a:gd name="adj" fmla="val 16667"/>
            </a:avLst>
          </a:prstGeom>
          <a:solidFill>
            <a:srgbClr val="C9DAF8"/>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1" u="none" strike="noStrike" cap="none">
                <a:solidFill>
                  <a:srgbClr val="000000"/>
                </a:solidFill>
                <a:latin typeface="Open Sans"/>
                <a:ea typeface="Open Sans"/>
                <a:cs typeface="Open Sans"/>
                <a:sym typeface="Open Sans"/>
              </a:rPr>
              <a:t>Virtual Beings</a:t>
            </a:r>
            <a:endParaRPr sz="1200" b="0" i="1" u="none" strike="noStrike" cap="none">
              <a:solidFill>
                <a:srgbClr val="000000"/>
              </a:solidFill>
              <a:latin typeface="Open Sans"/>
              <a:ea typeface="Open Sans"/>
              <a:cs typeface="Open Sans"/>
              <a:sym typeface="Open Sans"/>
            </a:endParaRPr>
          </a:p>
        </p:txBody>
      </p:sp>
      <p:sp>
        <p:nvSpPr>
          <p:cNvPr id="770" name="Google Shape;770;p52"/>
          <p:cNvSpPr/>
          <p:nvPr/>
        </p:nvSpPr>
        <p:spPr>
          <a:xfrm>
            <a:off x="3727550" y="4124241"/>
            <a:ext cx="1187700" cy="355200"/>
          </a:xfrm>
          <a:prstGeom prst="rect">
            <a:avLst/>
          </a:prstGeom>
          <a:solidFill>
            <a:srgbClr val="EA99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 sz="1300" b="0" i="1" u="none" strike="noStrike" cap="none">
                <a:solidFill>
                  <a:schemeClr val="dk1"/>
                </a:solidFill>
                <a:latin typeface="Open Sans"/>
                <a:ea typeface="Open Sans"/>
                <a:cs typeface="Open Sans"/>
                <a:sym typeface="Open Sans"/>
              </a:rPr>
              <a:t>Jacq the Dino</a:t>
            </a:r>
            <a:endParaRPr sz="1300" b="0" i="0" u="none" strike="noStrike" cap="none">
              <a:solidFill>
                <a:srgbClr val="000000"/>
              </a:solidFill>
              <a:latin typeface="Arial"/>
              <a:ea typeface="Arial"/>
              <a:cs typeface="Arial"/>
              <a:sym typeface="Arial"/>
            </a:endParaRPr>
          </a:p>
        </p:txBody>
      </p:sp>
      <p:sp>
        <p:nvSpPr>
          <p:cNvPr id="771" name="Google Shape;771;p52"/>
          <p:cNvSpPr/>
          <p:nvPr/>
        </p:nvSpPr>
        <p:spPr>
          <a:xfrm>
            <a:off x="7286750" y="4133675"/>
            <a:ext cx="1187700" cy="355200"/>
          </a:xfrm>
          <a:prstGeom prst="rect">
            <a:avLst/>
          </a:prstGeom>
          <a:solidFill>
            <a:srgbClr val="EA99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1" u="none" strike="noStrike" cap="none">
                <a:solidFill>
                  <a:schemeClr val="dk1"/>
                </a:solidFill>
                <a:latin typeface="Open Sans"/>
                <a:ea typeface="Open Sans"/>
                <a:cs typeface="Open Sans"/>
                <a:sym typeface="Open Sans"/>
              </a:rPr>
              <a:t>SoC Cat</a:t>
            </a:r>
            <a:endParaRPr sz="1400" b="0" i="0" u="none" strike="noStrike" cap="none">
              <a:solidFill>
                <a:srgbClr val="000000"/>
              </a:solidFill>
              <a:latin typeface="Arial"/>
              <a:ea typeface="Arial"/>
              <a:cs typeface="Arial"/>
              <a:sym typeface="Arial"/>
            </a:endParaRPr>
          </a:p>
        </p:txBody>
      </p:sp>
      <p:sp>
        <p:nvSpPr>
          <p:cNvPr id="772" name="Google Shape;772;p5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rgbClr val="000000"/>
              </a:buClr>
              <a:buSzPts val="1100"/>
              <a:buFont typeface="Arial"/>
              <a:buNone/>
            </a:pPr>
            <a:fld id="{00000000-1234-1234-1234-123412341234}" type="slidenum">
              <a:rPr lang="en"/>
              <a:t>23</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776"/>
        <p:cNvGrpSpPr/>
        <p:nvPr/>
      </p:nvGrpSpPr>
      <p:grpSpPr>
        <a:xfrm>
          <a:off x="0" y="0"/>
          <a:ext cx="0" cy="0"/>
          <a:chOff x="0" y="0"/>
          <a:chExt cx="0" cy="0"/>
        </a:xfrm>
      </p:grpSpPr>
      <p:sp>
        <p:nvSpPr>
          <p:cNvPr id="777" name="Google Shape;777;p5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Open Addressing - Linear Probing</a:t>
            </a:r>
            <a:endParaRPr/>
          </a:p>
        </p:txBody>
      </p:sp>
      <p:sp>
        <p:nvSpPr>
          <p:cNvPr id="778" name="Google Shape;778;p5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sz="2400"/>
              <a:t>Now when “Bell Curve God” arrives, he will end up there.</a:t>
            </a:r>
            <a:endParaRPr sz="2400"/>
          </a:p>
          <a:p>
            <a:pPr marL="0" lvl="0" indent="0" algn="l" rtl="0">
              <a:lnSpc>
                <a:spcPct val="115000"/>
              </a:lnSpc>
              <a:spcBef>
                <a:spcPts val="1600"/>
              </a:spcBef>
              <a:spcAft>
                <a:spcPts val="0"/>
              </a:spcAft>
              <a:buSzPts val="1800"/>
              <a:buNone/>
            </a:pPr>
            <a:r>
              <a:rPr lang="en" sz="2400"/>
              <a:t>After probing a full cycle…</a:t>
            </a:r>
            <a:endParaRPr sz="2400"/>
          </a:p>
          <a:p>
            <a:pPr marL="0" lvl="0" indent="0" algn="l" rtl="0">
              <a:lnSpc>
                <a:spcPct val="115000"/>
              </a:lnSpc>
              <a:spcBef>
                <a:spcPts val="1600"/>
              </a:spcBef>
              <a:spcAft>
                <a:spcPts val="1600"/>
              </a:spcAft>
              <a:buSzPts val="1800"/>
              <a:buNone/>
            </a:pPr>
            <a:endParaRPr sz="2400"/>
          </a:p>
        </p:txBody>
      </p:sp>
      <p:sp>
        <p:nvSpPr>
          <p:cNvPr id="779" name="Google Shape;779;p53"/>
          <p:cNvSpPr/>
          <p:nvPr/>
        </p:nvSpPr>
        <p:spPr>
          <a:xfrm>
            <a:off x="-4650" y="4488875"/>
            <a:ext cx="9153300" cy="6546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0" name="Google Shape;780;p53"/>
          <p:cNvSpPr/>
          <p:nvPr/>
        </p:nvSpPr>
        <p:spPr>
          <a:xfrm>
            <a:off x="1947950" y="4133675"/>
            <a:ext cx="1187700" cy="355200"/>
          </a:xfrm>
          <a:prstGeom prst="rect">
            <a:avLst/>
          </a:prstGeom>
          <a:solidFill>
            <a:srgbClr val="EA99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1" u="none" strike="noStrike" cap="none">
                <a:solidFill>
                  <a:schemeClr val="dk1"/>
                </a:solidFill>
                <a:latin typeface="Open Sans"/>
                <a:ea typeface="Open Sans"/>
                <a:cs typeface="Open Sans"/>
                <a:sym typeface="Open Sans"/>
              </a:rPr>
              <a:t>Rar the Cat</a:t>
            </a:r>
            <a:endParaRPr sz="1400" b="0" i="0" u="none" strike="noStrike" cap="none">
              <a:solidFill>
                <a:srgbClr val="000000"/>
              </a:solidFill>
              <a:latin typeface="Arial"/>
              <a:ea typeface="Arial"/>
              <a:cs typeface="Arial"/>
              <a:sym typeface="Arial"/>
            </a:endParaRPr>
          </a:p>
        </p:txBody>
      </p:sp>
      <p:sp>
        <p:nvSpPr>
          <p:cNvPr id="781" name="Google Shape;781;p53"/>
          <p:cNvSpPr/>
          <p:nvPr/>
        </p:nvSpPr>
        <p:spPr>
          <a:xfrm>
            <a:off x="5507150" y="4133675"/>
            <a:ext cx="1187700" cy="355200"/>
          </a:xfrm>
          <a:prstGeom prst="rect">
            <a:avLst/>
          </a:prstGeom>
          <a:solidFill>
            <a:srgbClr val="EA99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1" u="none" strike="noStrike" cap="none">
                <a:solidFill>
                  <a:schemeClr val="dk1"/>
                </a:solidFill>
                <a:latin typeface="Open Sans"/>
                <a:ea typeface="Open Sans"/>
                <a:cs typeface="Open Sans"/>
                <a:sym typeface="Open Sans"/>
              </a:rPr>
              <a:t>Steven</a:t>
            </a:r>
            <a:endParaRPr sz="1400" b="0" i="0" u="none" strike="noStrike" cap="none">
              <a:solidFill>
                <a:srgbClr val="000000"/>
              </a:solidFill>
              <a:latin typeface="Arial"/>
              <a:ea typeface="Arial"/>
              <a:cs typeface="Arial"/>
              <a:sym typeface="Arial"/>
            </a:endParaRPr>
          </a:p>
        </p:txBody>
      </p:sp>
      <p:sp>
        <p:nvSpPr>
          <p:cNvPr id="782" name="Google Shape;782;p53"/>
          <p:cNvSpPr/>
          <p:nvPr/>
        </p:nvSpPr>
        <p:spPr>
          <a:xfrm>
            <a:off x="1929200" y="4713325"/>
            <a:ext cx="1225200" cy="308700"/>
          </a:xfrm>
          <a:prstGeom prst="roundRect">
            <a:avLst>
              <a:gd name="adj" fmla="val 16667"/>
            </a:avLst>
          </a:prstGeom>
          <a:solidFill>
            <a:srgbClr val="C9DAF8"/>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1" u="none" strike="noStrike" cap="none">
                <a:solidFill>
                  <a:srgbClr val="000000"/>
                </a:solidFill>
                <a:latin typeface="Open Sans"/>
                <a:ea typeface="Open Sans"/>
                <a:cs typeface="Open Sans"/>
                <a:sym typeface="Open Sans"/>
              </a:rPr>
              <a:t>Animals</a:t>
            </a:r>
            <a:endParaRPr sz="1400" b="0" i="1" u="none" strike="noStrike" cap="none">
              <a:solidFill>
                <a:srgbClr val="000000"/>
              </a:solidFill>
              <a:latin typeface="Open Sans"/>
              <a:ea typeface="Open Sans"/>
              <a:cs typeface="Open Sans"/>
              <a:sym typeface="Open Sans"/>
            </a:endParaRPr>
          </a:p>
        </p:txBody>
      </p:sp>
      <p:sp>
        <p:nvSpPr>
          <p:cNvPr id="783" name="Google Shape;783;p53"/>
          <p:cNvSpPr/>
          <p:nvPr/>
        </p:nvSpPr>
        <p:spPr>
          <a:xfrm>
            <a:off x="3708800" y="4713325"/>
            <a:ext cx="1225200" cy="308700"/>
          </a:xfrm>
          <a:prstGeom prst="roundRect">
            <a:avLst>
              <a:gd name="adj" fmla="val 16667"/>
            </a:avLst>
          </a:prstGeom>
          <a:solidFill>
            <a:srgbClr val="C9DAF8"/>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100" b="0" i="1" u="none" strike="noStrike" cap="none">
                <a:solidFill>
                  <a:srgbClr val="000000"/>
                </a:solidFill>
                <a:latin typeface="Open Sans"/>
                <a:ea typeface="Open Sans"/>
                <a:cs typeface="Open Sans"/>
                <a:sym typeface="Open Sans"/>
              </a:rPr>
              <a:t>Immortal Beings</a:t>
            </a:r>
            <a:endParaRPr sz="1100" b="0" i="1" u="none" strike="noStrike" cap="none">
              <a:solidFill>
                <a:srgbClr val="000000"/>
              </a:solidFill>
              <a:latin typeface="Open Sans"/>
              <a:ea typeface="Open Sans"/>
              <a:cs typeface="Open Sans"/>
              <a:sym typeface="Open Sans"/>
            </a:endParaRPr>
          </a:p>
        </p:txBody>
      </p:sp>
      <p:sp>
        <p:nvSpPr>
          <p:cNvPr id="784" name="Google Shape;784;p53"/>
          <p:cNvSpPr/>
          <p:nvPr/>
        </p:nvSpPr>
        <p:spPr>
          <a:xfrm>
            <a:off x="5488400" y="4713325"/>
            <a:ext cx="1225200" cy="308700"/>
          </a:xfrm>
          <a:prstGeom prst="roundRect">
            <a:avLst>
              <a:gd name="adj" fmla="val 16667"/>
            </a:avLst>
          </a:prstGeom>
          <a:solidFill>
            <a:srgbClr val="C9DAF8"/>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1" u="none" strike="noStrike" cap="none">
                <a:solidFill>
                  <a:srgbClr val="000000"/>
                </a:solidFill>
                <a:latin typeface="Open Sans"/>
                <a:ea typeface="Open Sans"/>
                <a:cs typeface="Open Sans"/>
                <a:sym typeface="Open Sans"/>
              </a:rPr>
              <a:t>Lecturers</a:t>
            </a:r>
            <a:endParaRPr sz="1400" b="0" i="1" u="none" strike="noStrike" cap="none">
              <a:solidFill>
                <a:srgbClr val="000000"/>
              </a:solidFill>
              <a:latin typeface="Open Sans"/>
              <a:ea typeface="Open Sans"/>
              <a:cs typeface="Open Sans"/>
              <a:sym typeface="Open Sans"/>
            </a:endParaRPr>
          </a:p>
        </p:txBody>
      </p:sp>
      <p:sp>
        <p:nvSpPr>
          <p:cNvPr id="785" name="Google Shape;785;p53"/>
          <p:cNvSpPr/>
          <p:nvPr/>
        </p:nvSpPr>
        <p:spPr>
          <a:xfrm>
            <a:off x="149600" y="4713325"/>
            <a:ext cx="1225200" cy="308700"/>
          </a:xfrm>
          <a:prstGeom prst="roundRect">
            <a:avLst>
              <a:gd name="adj" fmla="val 16667"/>
            </a:avLst>
          </a:prstGeom>
          <a:solidFill>
            <a:srgbClr val="C9DAF8"/>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1" u="none" strike="noStrike" cap="none">
                <a:solidFill>
                  <a:srgbClr val="000000"/>
                </a:solidFill>
                <a:latin typeface="Open Sans"/>
                <a:ea typeface="Open Sans"/>
                <a:cs typeface="Open Sans"/>
                <a:sym typeface="Open Sans"/>
              </a:rPr>
              <a:t>Students</a:t>
            </a:r>
            <a:endParaRPr sz="1400" b="0" i="1" u="none" strike="noStrike" cap="none">
              <a:solidFill>
                <a:srgbClr val="000000"/>
              </a:solidFill>
              <a:latin typeface="Open Sans"/>
              <a:ea typeface="Open Sans"/>
              <a:cs typeface="Open Sans"/>
              <a:sym typeface="Open Sans"/>
            </a:endParaRPr>
          </a:p>
        </p:txBody>
      </p:sp>
      <p:sp>
        <p:nvSpPr>
          <p:cNvPr id="786" name="Google Shape;786;p53"/>
          <p:cNvSpPr/>
          <p:nvPr/>
        </p:nvSpPr>
        <p:spPr>
          <a:xfrm>
            <a:off x="7268000" y="4713325"/>
            <a:ext cx="1225200" cy="308700"/>
          </a:xfrm>
          <a:prstGeom prst="roundRect">
            <a:avLst>
              <a:gd name="adj" fmla="val 16667"/>
            </a:avLst>
          </a:prstGeom>
          <a:solidFill>
            <a:srgbClr val="C9DAF8"/>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1" u="none" strike="noStrike" cap="none">
                <a:solidFill>
                  <a:srgbClr val="000000"/>
                </a:solidFill>
                <a:latin typeface="Open Sans"/>
                <a:ea typeface="Open Sans"/>
                <a:cs typeface="Open Sans"/>
                <a:sym typeface="Open Sans"/>
              </a:rPr>
              <a:t>Virtual Beings</a:t>
            </a:r>
            <a:endParaRPr sz="1200" b="0" i="1" u="none" strike="noStrike" cap="none">
              <a:solidFill>
                <a:srgbClr val="000000"/>
              </a:solidFill>
              <a:latin typeface="Open Sans"/>
              <a:ea typeface="Open Sans"/>
              <a:cs typeface="Open Sans"/>
              <a:sym typeface="Open Sans"/>
            </a:endParaRPr>
          </a:p>
        </p:txBody>
      </p:sp>
      <p:sp>
        <p:nvSpPr>
          <p:cNvPr id="787" name="Google Shape;787;p53"/>
          <p:cNvSpPr/>
          <p:nvPr/>
        </p:nvSpPr>
        <p:spPr>
          <a:xfrm>
            <a:off x="3727550" y="4124241"/>
            <a:ext cx="1187700" cy="355200"/>
          </a:xfrm>
          <a:prstGeom prst="rect">
            <a:avLst/>
          </a:prstGeom>
          <a:solidFill>
            <a:srgbClr val="EA99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 sz="1300" b="0" i="1" u="none" strike="noStrike" cap="none">
                <a:solidFill>
                  <a:schemeClr val="dk1"/>
                </a:solidFill>
                <a:latin typeface="Open Sans"/>
                <a:ea typeface="Open Sans"/>
                <a:cs typeface="Open Sans"/>
                <a:sym typeface="Open Sans"/>
              </a:rPr>
              <a:t>Jacq the Dino</a:t>
            </a:r>
            <a:endParaRPr sz="1300" b="0" i="0" u="none" strike="noStrike" cap="none">
              <a:solidFill>
                <a:srgbClr val="000000"/>
              </a:solidFill>
              <a:latin typeface="Arial"/>
              <a:ea typeface="Arial"/>
              <a:cs typeface="Arial"/>
              <a:sym typeface="Arial"/>
            </a:endParaRPr>
          </a:p>
        </p:txBody>
      </p:sp>
      <p:sp>
        <p:nvSpPr>
          <p:cNvPr id="788" name="Google Shape;788;p53"/>
          <p:cNvSpPr/>
          <p:nvPr/>
        </p:nvSpPr>
        <p:spPr>
          <a:xfrm>
            <a:off x="7286750" y="4133675"/>
            <a:ext cx="1187700" cy="355200"/>
          </a:xfrm>
          <a:prstGeom prst="rect">
            <a:avLst/>
          </a:prstGeom>
          <a:solidFill>
            <a:srgbClr val="EA99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1" u="none" strike="noStrike" cap="none">
                <a:solidFill>
                  <a:schemeClr val="dk1"/>
                </a:solidFill>
                <a:latin typeface="Open Sans"/>
                <a:ea typeface="Open Sans"/>
                <a:cs typeface="Open Sans"/>
                <a:sym typeface="Open Sans"/>
              </a:rPr>
              <a:t>SoC Cat</a:t>
            </a:r>
            <a:endParaRPr sz="1400" b="0" i="0" u="none" strike="noStrike" cap="none">
              <a:solidFill>
                <a:srgbClr val="000000"/>
              </a:solidFill>
              <a:latin typeface="Arial"/>
              <a:ea typeface="Arial"/>
              <a:cs typeface="Arial"/>
              <a:sym typeface="Arial"/>
            </a:endParaRPr>
          </a:p>
        </p:txBody>
      </p:sp>
      <p:sp>
        <p:nvSpPr>
          <p:cNvPr id="789" name="Google Shape;789;p53"/>
          <p:cNvSpPr/>
          <p:nvPr/>
        </p:nvSpPr>
        <p:spPr>
          <a:xfrm>
            <a:off x="168350" y="4124238"/>
            <a:ext cx="1187700" cy="355200"/>
          </a:xfrm>
          <a:prstGeom prst="rect">
            <a:avLst/>
          </a:prstGeom>
          <a:solidFill>
            <a:srgbClr val="EA99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1" u="none" strike="noStrike" cap="none">
                <a:solidFill>
                  <a:schemeClr val="dk1"/>
                </a:solidFill>
                <a:latin typeface="Open Sans"/>
                <a:ea typeface="Open Sans"/>
                <a:cs typeface="Open Sans"/>
                <a:sym typeface="Open Sans"/>
              </a:rPr>
              <a:t>Bell Curve God</a:t>
            </a:r>
            <a:endParaRPr sz="1200" b="0" i="0" u="none" strike="noStrike" cap="none">
              <a:solidFill>
                <a:srgbClr val="000000"/>
              </a:solidFill>
              <a:latin typeface="Arial"/>
              <a:ea typeface="Arial"/>
              <a:cs typeface="Arial"/>
              <a:sym typeface="Arial"/>
            </a:endParaRPr>
          </a:p>
        </p:txBody>
      </p:sp>
      <p:sp>
        <p:nvSpPr>
          <p:cNvPr id="790" name="Google Shape;790;p5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rgbClr val="000000"/>
              </a:buClr>
              <a:buSzPts val="1100"/>
              <a:buFont typeface="Arial"/>
              <a:buNone/>
            </a:pPr>
            <a:fld id="{00000000-1234-1234-1234-123412341234}" type="slidenum">
              <a:rPr lang="en"/>
              <a:t>24</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794"/>
        <p:cNvGrpSpPr/>
        <p:nvPr/>
      </p:nvGrpSpPr>
      <p:grpSpPr>
        <a:xfrm>
          <a:off x="0" y="0"/>
          <a:ext cx="0" cy="0"/>
          <a:chOff x="0" y="0"/>
          <a:chExt cx="0" cy="0"/>
        </a:xfrm>
      </p:grpSpPr>
      <p:sp>
        <p:nvSpPr>
          <p:cNvPr id="795" name="Google Shape;795;p5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Open Addressing - Linear Probing</a:t>
            </a:r>
            <a:endParaRPr/>
          </a:p>
        </p:txBody>
      </p:sp>
      <p:sp>
        <p:nvSpPr>
          <p:cNvPr id="796" name="Google Shape;796;p5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sz="2400"/>
              <a:t>As you can see, the hash function </a:t>
            </a:r>
            <a:r>
              <a:rPr lang="en" sz="2400" i="1"/>
              <a:t>does not have much meaning anymore…</a:t>
            </a:r>
            <a:endParaRPr sz="2400" i="1"/>
          </a:p>
          <a:p>
            <a:pPr marL="0" lvl="0" indent="0" algn="l" rtl="0">
              <a:lnSpc>
                <a:spcPct val="115000"/>
              </a:lnSpc>
              <a:spcBef>
                <a:spcPts val="1600"/>
              </a:spcBef>
              <a:spcAft>
                <a:spcPts val="0"/>
              </a:spcAft>
              <a:buSzPts val="1800"/>
              <a:buNone/>
            </a:pPr>
            <a:r>
              <a:rPr lang="en" sz="2400"/>
              <a:t>It only serves to determine the </a:t>
            </a:r>
            <a:r>
              <a:rPr lang="en" sz="2400" b="1"/>
              <a:t>starting position</a:t>
            </a:r>
            <a:r>
              <a:rPr lang="en" sz="2400"/>
              <a:t>.</a:t>
            </a:r>
            <a:endParaRPr sz="2400"/>
          </a:p>
          <a:p>
            <a:pPr marL="0" lvl="0" indent="0" algn="l" rtl="0">
              <a:lnSpc>
                <a:spcPct val="115000"/>
              </a:lnSpc>
              <a:spcBef>
                <a:spcPts val="1600"/>
              </a:spcBef>
              <a:spcAft>
                <a:spcPts val="1600"/>
              </a:spcAft>
              <a:buSzPts val="1800"/>
              <a:buNone/>
            </a:pPr>
            <a:r>
              <a:rPr lang="en" sz="2400"/>
              <a:t>(This might complicate </a:t>
            </a:r>
            <a:r>
              <a:rPr lang="en" sz="2400" i="1"/>
              <a:t>some</a:t>
            </a:r>
            <a:r>
              <a:rPr lang="en" sz="2400"/>
              <a:t> cases where the key stores important information)</a:t>
            </a:r>
            <a:endParaRPr sz="2400"/>
          </a:p>
        </p:txBody>
      </p:sp>
      <p:sp>
        <p:nvSpPr>
          <p:cNvPr id="797" name="Google Shape;797;p54"/>
          <p:cNvSpPr/>
          <p:nvPr/>
        </p:nvSpPr>
        <p:spPr>
          <a:xfrm>
            <a:off x="-4650" y="4488875"/>
            <a:ext cx="9153300" cy="6546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8" name="Google Shape;798;p54"/>
          <p:cNvSpPr/>
          <p:nvPr/>
        </p:nvSpPr>
        <p:spPr>
          <a:xfrm>
            <a:off x="1947950" y="4133675"/>
            <a:ext cx="1187700" cy="355200"/>
          </a:xfrm>
          <a:prstGeom prst="rect">
            <a:avLst/>
          </a:prstGeom>
          <a:solidFill>
            <a:srgbClr val="EA99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1" u="none" strike="noStrike" cap="none">
                <a:solidFill>
                  <a:schemeClr val="dk1"/>
                </a:solidFill>
                <a:latin typeface="Open Sans"/>
                <a:ea typeface="Open Sans"/>
                <a:cs typeface="Open Sans"/>
                <a:sym typeface="Open Sans"/>
              </a:rPr>
              <a:t>Rar the Cat</a:t>
            </a:r>
            <a:endParaRPr sz="1400" b="0" i="0" u="none" strike="noStrike" cap="none">
              <a:solidFill>
                <a:srgbClr val="000000"/>
              </a:solidFill>
              <a:latin typeface="Arial"/>
              <a:ea typeface="Arial"/>
              <a:cs typeface="Arial"/>
              <a:sym typeface="Arial"/>
            </a:endParaRPr>
          </a:p>
        </p:txBody>
      </p:sp>
      <p:sp>
        <p:nvSpPr>
          <p:cNvPr id="799" name="Google Shape;799;p54"/>
          <p:cNvSpPr/>
          <p:nvPr/>
        </p:nvSpPr>
        <p:spPr>
          <a:xfrm>
            <a:off x="5507150" y="4133675"/>
            <a:ext cx="1187700" cy="355200"/>
          </a:xfrm>
          <a:prstGeom prst="rect">
            <a:avLst/>
          </a:prstGeom>
          <a:solidFill>
            <a:srgbClr val="EA99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1" u="none" strike="noStrike" cap="none">
                <a:solidFill>
                  <a:schemeClr val="dk1"/>
                </a:solidFill>
                <a:latin typeface="Open Sans"/>
                <a:ea typeface="Open Sans"/>
                <a:cs typeface="Open Sans"/>
                <a:sym typeface="Open Sans"/>
              </a:rPr>
              <a:t>Steven</a:t>
            </a:r>
            <a:endParaRPr sz="1400" b="0" i="0" u="none" strike="noStrike" cap="none">
              <a:solidFill>
                <a:srgbClr val="000000"/>
              </a:solidFill>
              <a:latin typeface="Arial"/>
              <a:ea typeface="Arial"/>
              <a:cs typeface="Arial"/>
              <a:sym typeface="Arial"/>
            </a:endParaRPr>
          </a:p>
        </p:txBody>
      </p:sp>
      <p:sp>
        <p:nvSpPr>
          <p:cNvPr id="800" name="Google Shape;800;p54"/>
          <p:cNvSpPr/>
          <p:nvPr/>
        </p:nvSpPr>
        <p:spPr>
          <a:xfrm>
            <a:off x="1929200" y="4713325"/>
            <a:ext cx="1225200" cy="308700"/>
          </a:xfrm>
          <a:prstGeom prst="roundRect">
            <a:avLst>
              <a:gd name="adj" fmla="val 16667"/>
            </a:avLst>
          </a:prstGeom>
          <a:solidFill>
            <a:srgbClr val="C9DAF8"/>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1" u="none" strike="noStrike" cap="none">
                <a:solidFill>
                  <a:srgbClr val="000000"/>
                </a:solidFill>
                <a:latin typeface="Open Sans"/>
                <a:ea typeface="Open Sans"/>
                <a:cs typeface="Open Sans"/>
                <a:sym typeface="Open Sans"/>
              </a:rPr>
              <a:t>Animals</a:t>
            </a:r>
            <a:endParaRPr sz="1400" b="0" i="1" u="none" strike="noStrike" cap="none">
              <a:solidFill>
                <a:srgbClr val="000000"/>
              </a:solidFill>
              <a:latin typeface="Open Sans"/>
              <a:ea typeface="Open Sans"/>
              <a:cs typeface="Open Sans"/>
              <a:sym typeface="Open Sans"/>
            </a:endParaRPr>
          </a:p>
        </p:txBody>
      </p:sp>
      <p:sp>
        <p:nvSpPr>
          <p:cNvPr id="801" name="Google Shape;801;p54"/>
          <p:cNvSpPr/>
          <p:nvPr/>
        </p:nvSpPr>
        <p:spPr>
          <a:xfrm>
            <a:off x="3708800" y="4713325"/>
            <a:ext cx="1225200" cy="308700"/>
          </a:xfrm>
          <a:prstGeom prst="roundRect">
            <a:avLst>
              <a:gd name="adj" fmla="val 16667"/>
            </a:avLst>
          </a:prstGeom>
          <a:solidFill>
            <a:srgbClr val="C9DAF8"/>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100" b="0" i="1" u="none" strike="noStrike" cap="none">
                <a:solidFill>
                  <a:srgbClr val="000000"/>
                </a:solidFill>
                <a:latin typeface="Open Sans"/>
                <a:ea typeface="Open Sans"/>
                <a:cs typeface="Open Sans"/>
                <a:sym typeface="Open Sans"/>
              </a:rPr>
              <a:t>Immortal Beings</a:t>
            </a:r>
            <a:endParaRPr sz="1100" b="0" i="1" u="none" strike="noStrike" cap="none">
              <a:solidFill>
                <a:srgbClr val="000000"/>
              </a:solidFill>
              <a:latin typeface="Open Sans"/>
              <a:ea typeface="Open Sans"/>
              <a:cs typeface="Open Sans"/>
              <a:sym typeface="Open Sans"/>
            </a:endParaRPr>
          </a:p>
        </p:txBody>
      </p:sp>
      <p:sp>
        <p:nvSpPr>
          <p:cNvPr id="802" name="Google Shape;802;p54"/>
          <p:cNvSpPr/>
          <p:nvPr/>
        </p:nvSpPr>
        <p:spPr>
          <a:xfrm>
            <a:off x="5488400" y="4713325"/>
            <a:ext cx="1225200" cy="308700"/>
          </a:xfrm>
          <a:prstGeom prst="roundRect">
            <a:avLst>
              <a:gd name="adj" fmla="val 16667"/>
            </a:avLst>
          </a:prstGeom>
          <a:solidFill>
            <a:srgbClr val="C9DAF8"/>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1" u="none" strike="noStrike" cap="none">
                <a:solidFill>
                  <a:srgbClr val="000000"/>
                </a:solidFill>
                <a:latin typeface="Open Sans"/>
                <a:ea typeface="Open Sans"/>
                <a:cs typeface="Open Sans"/>
                <a:sym typeface="Open Sans"/>
              </a:rPr>
              <a:t>Lecturers</a:t>
            </a:r>
            <a:endParaRPr sz="1400" b="0" i="1" u="none" strike="noStrike" cap="none">
              <a:solidFill>
                <a:srgbClr val="000000"/>
              </a:solidFill>
              <a:latin typeface="Open Sans"/>
              <a:ea typeface="Open Sans"/>
              <a:cs typeface="Open Sans"/>
              <a:sym typeface="Open Sans"/>
            </a:endParaRPr>
          </a:p>
        </p:txBody>
      </p:sp>
      <p:sp>
        <p:nvSpPr>
          <p:cNvPr id="803" name="Google Shape;803;p54"/>
          <p:cNvSpPr/>
          <p:nvPr/>
        </p:nvSpPr>
        <p:spPr>
          <a:xfrm>
            <a:off x="149600" y="4713325"/>
            <a:ext cx="1225200" cy="308700"/>
          </a:xfrm>
          <a:prstGeom prst="roundRect">
            <a:avLst>
              <a:gd name="adj" fmla="val 16667"/>
            </a:avLst>
          </a:prstGeom>
          <a:solidFill>
            <a:srgbClr val="C9DAF8"/>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1" u="none" strike="noStrike" cap="none">
                <a:solidFill>
                  <a:srgbClr val="000000"/>
                </a:solidFill>
                <a:latin typeface="Open Sans"/>
                <a:ea typeface="Open Sans"/>
                <a:cs typeface="Open Sans"/>
                <a:sym typeface="Open Sans"/>
              </a:rPr>
              <a:t>Students</a:t>
            </a:r>
            <a:endParaRPr sz="1400" b="0" i="1" u="none" strike="noStrike" cap="none">
              <a:solidFill>
                <a:srgbClr val="000000"/>
              </a:solidFill>
              <a:latin typeface="Open Sans"/>
              <a:ea typeface="Open Sans"/>
              <a:cs typeface="Open Sans"/>
              <a:sym typeface="Open Sans"/>
            </a:endParaRPr>
          </a:p>
        </p:txBody>
      </p:sp>
      <p:sp>
        <p:nvSpPr>
          <p:cNvPr id="804" name="Google Shape;804;p54"/>
          <p:cNvSpPr/>
          <p:nvPr/>
        </p:nvSpPr>
        <p:spPr>
          <a:xfrm>
            <a:off x="7268000" y="4713325"/>
            <a:ext cx="1225200" cy="308700"/>
          </a:xfrm>
          <a:prstGeom prst="roundRect">
            <a:avLst>
              <a:gd name="adj" fmla="val 16667"/>
            </a:avLst>
          </a:prstGeom>
          <a:solidFill>
            <a:srgbClr val="C9DAF8"/>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1" u="none" strike="noStrike" cap="none">
                <a:solidFill>
                  <a:srgbClr val="000000"/>
                </a:solidFill>
                <a:latin typeface="Open Sans"/>
                <a:ea typeface="Open Sans"/>
                <a:cs typeface="Open Sans"/>
                <a:sym typeface="Open Sans"/>
              </a:rPr>
              <a:t>Virtual Beings</a:t>
            </a:r>
            <a:endParaRPr sz="1200" b="0" i="1" u="none" strike="noStrike" cap="none">
              <a:solidFill>
                <a:srgbClr val="000000"/>
              </a:solidFill>
              <a:latin typeface="Open Sans"/>
              <a:ea typeface="Open Sans"/>
              <a:cs typeface="Open Sans"/>
              <a:sym typeface="Open Sans"/>
            </a:endParaRPr>
          </a:p>
        </p:txBody>
      </p:sp>
      <p:sp>
        <p:nvSpPr>
          <p:cNvPr id="805" name="Google Shape;805;p54"/>
          <p:cNvSpPr/>
          <p:nvPr/>
        </p:nvSpPr>
        <p:spPr>
          <a:xfrm>
            <a:off x="3727550" y="4124241"/>
            <a:ext cx="1187700" cy="355200"/>
          </a:xfrm>
          <a:prstGeom prst="rect">
            <a:avLst/>
          </a:prstGeom>
          <a:solidFill>
            <a:srgbClr val="EA99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 sz="1300" b="0" i="1" u="none" strike="noStrike" cap="none">
                <a:solidFill>
                  <a:schemeClr val="dk1"/>
                </a:solidFill>
                <a:latin typeface="Open Sans"/>
                <a:ea typeface="Open Sans"/>
                <a:cs typeface="Open Sans"/>
                <a:sym typeface="Open Sans"/>
              </a:rPr>
              <a:t>Jacq the Dino</a:t>
            </a:r>
            <a:endParaRPr sz="1300" b="0" i="0" u="none" strike="noStrike" cap="none">
              <a:solidFill>
                <a:srgbClr val="000000"/>
              </a:solidFill>
              <a:latin typeface="Arial"/>
              <a:ea typeface="Arial"/>
              <a:cs typeface="Arial"/>
              <a:sym typeface="Arial"/>
            </a:endParaRPr>
          </a:p>
        </p:txBody>
      </p:sp>
      <p:sp>
        <p:nvSpPr>
          <p:cNvPr id="806" name="Google Shape;806;p54"/>
          <p:cNvSpPr/>
          <p:nvPr/>
        </p:nvSpPr>
        <p:spPr>
          <a:xfrm>
            <a:off x="7286750" y="4133675"/>
            <a:ext cx="1187700" cy="355200"/>
          </a:xfrm>
          <a:prstGeom prst="rect">
            <a:avLst/>
          </a:prstGeom>
          <a:solidFill>
            <a:srgbClr val="EA99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1" u="none" strike="noStrike" cap="none">
                <a:solidFill>
                  <a:schemeClr val="dk1"/>
                </a:solidFill>
                <a:latin typeface="Open Sans"/>
                <a:ea typeface="Open Sans"/>
                <a:cs typeface="Open Sans"/>
                <a:sym typeface="Open Sans"/>
              </a:rPr>
              <a:t>SoC Cat</a:t>
            </a:r>
            <a:endParaRPr sz="1400" b="0" i="0" u="none" strike="noStrike" cap="none">
              <a:solidFill>
                <a:srgbClr val="000000"/>
              </a:solidFill>
              <a:latin typeface="Arial"/>
              <a:ea typeface="Arial"/>
              <a:cs typeface="Arial"/>
              <a:sym typeface="Arial"/>
            </a:endParaRPr>
          </a:p>
        </p:txBody>
      </p:sp>
      <p:sp>
        <p:nvSpPr>
          <p:cNvPr id="807" name="Google Shape;807;p54"/>
          <p:cNvSpPr/>
          <p:nvPr/>
        </p:nvSpPr>
        <p:spPr>
          <a:xfrm>
            <a:off x="168350" y="4124238"/>
            <a:ext cx="1187700" cy="355200"/>
          </a:xfrm>
          <a:prstGeom prst="rect">
            <a:avLst/>
          </a:prstGeom>
          <a:solidFill>
            <a:srgbClr val="EA99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1" u="none" strike="noStrike" cap="none">
                <a:solidFill>
                  <a:schemeClr val="dk1"/>
                </a:solidFill>
                <a:latin typeface="Open Sans"/>
                <a:ea typeface="Open Sans"/>
                <a:cs typeface="Open Sans"/>
                <a:sym typeface="Open Sans"/>
              </a:rPr>
              <a:t>Bell Curve God</a:t>
            </a:r>
            <a:endParaRPr sz="1200" b="0" i="0" u="none" strike="noStrike" cap="none">
              <a:solidFill>
                <a:srgbClr val="000000"/>
              </a:solidFill>
              <a:latin typeface="Arial"/>
              <a:ea typeface="Arial"/>
              <a:cs typeface="Arial"/>
              <a:sym typeface="Arial"/>
            </a:endParaRPr>
          </a:p>
        </p:txBody>
      </p:sp>
      <p:sp>
        <p:nvSpPr>
          <p:cNvPr id="808" name="Google Shape;808;p5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rgbClr val="000000"/>
              </a:buClr>
              <a:buSzPts val="1100"/>
              <a:buFont typeface="Arial"/>
              <a:buNone/>
            </a:pPr>
            <a:fld id="{00000000-1234-1234-1234-123412341234}" type="slidenum">
              <a:rPr lang="en"/>
              <a:t>25</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812"/>
        <p:cNvGrpSpPr/>
        <p:nvPr/>
      </p:nvGrpSpPr>
      <p:grpSpPr>
        <a:xfrm>
          <a:off x="0" y="0"/>
          <a:ext cx="0" cy="0"/>
          <a:chOff x="0" y="0"/>
          <a:chExt cx="0" cy="0"/>
        </a:xfrm>
      </p:grpSpPr>
      <p:sp>
        <p:nvSpPr>
          <p:cNvPr id="813" name="Google Shape;813;p5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Open Addressing</a:t>
            </a:r>
            <a:endParaRPr/>
          </a:p>
        </p:txBody>
      </p:sp>
      <p:sp>
        <p:nvSpPr>
          <p:cNvPr id="814" name="Google Shape;814;p5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sz="2400"/>
              <a:t>Instead of checking adjacent houses, we can skip some houses based on a quadratic formula</a:t>
            </a:r>
            <a:endParaRPr sz="2400"/>
          </a:p>
          <a:p>
            <a:pPr marL="457200" lvl="0" indent="-381000" algn="l" rtl="0">
              <a:lnSpc>
                <a:spcPct val="115000"/>
              </a:lnSpc>
              <a:spcBef>
                <a:spcPts val="1600"/>
              </a:spcBef>
              <a:spcAft>
                <a:spcPts val="0"/>
              </a:spcAft>
              <a:buSzPts val="2400"/>
              <a:buChar char="●"/>
            </a:pPr>
            <a:r>
              <a:rPr lang="en" sz="2400"/>
              <a:t>1st house, 4th house, 9th house … etc</a:t>
            </a:r>
            <a:endParaRPr sz="2400"/>
          </a:p>
          <a:p>
            <a:pPr marL="457200" lvl="0" indent="-381000" algn="l" rtl="0">
              <a:lnSpc>
                <a:spcPct val="115000"/>
              </a:lnSpc>
              <a:spcBef>
                <a:spcPts val="0"/>
              </a:spcBef>
              <a:spcAft>
                <a:spcPts val="0"/>
              </a:spcAft>
              <a:buSzPts val="2400"/>
              <a:buChar char="●"/>
            </a:pPr>
            <a:r>
              <a:rPr lang="en" sz="2400" b="1"/>
              <a:t>Quadratic Probing</a:t>
            </a:r>
            <a:r>
              <a:rPr lang="en" sz="2400"/>
              <a:t> aka QP</a:t>
            </a:r>
            <a:endParaRPr sz="2400"/>
          </a:p>
          <a:p>
            <a:pPr marL="0" lvl="0" indent="0" algn="l" rtl="0">
              <a:lnSpc>
                <a:spcPct val="115000"/>
              </a:lnSpc>
              <a:spcBef>
                <a:spcPts val="1600"/>
              </a:spcBef>
              <a:spcAft>
                <a:spcPts val="1600"/>
              </a:spcAft>
              <a:buSzPts val="1800"/>
              <a:buNone/>
            </a:pPr>
            <a:endParaRPr sz="2400"/>
          </a:p>
        </p:txBody>
      </p:sp>
      <p:sp>
        <p:nvSpPr>
          <p:cNvPr id="815" name="Google Shape;815;p55"/>
          <p:cNvSpPr/>
          <p:nvPr/>
        </p:nvSpPr>
        <p:spPr>
          <a:xfrm>
            <a:off x="-4650" y="4488875"/>
            <a:ext cx="9153300" cy="6546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6" name="Google Shape;816;p55"/>
          <p:cNvSpPr/>
          <p:nvPr/>
        </p:nvSpPr>
        <p:spPr>
          <a:xfrm>
            <a:off x="168350" y="4133675"/>
            <a:ext cx="1187700" cy="355200"/>
          </a:xfrm>
          <a:prstGeom prst="rect">
            <a:avLst/>
          </a:prstGeom>
          <a:solidFill>
            <a:srgbClr val="00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1" u="none" strike="noStrike" cap="none">
                <a:solidFill>
                  <a:srgbClr val="000000"/>
                </a:solidFill>
                <a:latin typeface="Open Sans"/>
                <a:ea typeface="Open Sans"/>
                <a:cs typeface="Open Sans"/>
                <a:sym typeface="Open Sans"/>
              </a:rPr>
              <a:t>[Empty]</a:t>
            </a:r>
            <a:endParaRPr sz="1400" b="0" i="1" u="none" strike="noStrike" cap="none">
              <a:solidFill>
                <a:srgbClr val="000000"/>
              </a:solidFill>
              <a:latin typeface="Open Sans"/>
              <a:ea typeface="Open Sans"/>
              <a:cs typeface="Open Sans"/>
              <a:sym typeface="Open Sans"/>
            </a:endParaRPr>
          </a:p>
        </p:txBody>
      </p:sp>
      <p:sp>
        <p:nvSpPr>
          <p:cNvPr id="817" name="Google Shape;817;p55"/>
          <p:cNvSpPr/>
          <p:nvPr/>
        </p:nvSpPr>
        <p:spPr>
          <a:xfrm>
            <a:off x="1947950" y="4133675"/>
            <a:ext cx="1187700" cy="355200"/>
          </a:xfrm>
          <a:prstGeom prst="rect">
            <a:avLst/>
          </a:prstGeom>
          <a:solidFill>
            <a:srgbClr val="EA99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1" u="none" strike="noStrike" cap="none">
                <a:solidFill>
                  <a:schemeClr val="dk1"/>
                </a:solidFill>
                <a:latin typeface="Open Sans"/>
                <a:ea typeface="Open Sans"/>
                <a:cs typeface="Open Sans"/>
                <a:sym typeface="Open Sans"/>
              </a:rPr>
              <a:t>Rar the Cat</a:t>
            </a:r>
            <a:endParaRPr sz="1400" b="0" i="0" u="none" strike="noStrike" cap="none">
              <a:solidFill>
                <a:srgbClr val="000000"/>
              </a:solidFill>
              <a:latin typeface="Arial"/>
              <a:ea typeface="Arial"/>
              <a:cs typeface="Arial"/>
              <a:sym typeface="Arial"/>
            </a:endParaRPr>
          </a:p>
        </p:txBody>
      </p:sp>
      <p:sp>
        <p:nvSpPr>
          <p:cNvPr id="818" name="Google Shape;818;p55"/>
          <p:cNvSpPr/>
          <p:nvPr/>
        </p:nvSpPr>
        <p:spPr>
          <a:xfrm>
            <a:off x="3727550" y="4133675"/>
            <a:ext cx="1187700" cy="355200"/>
          </a:xfrm>
          <a:prstGeom prst="rect">
            <a:avLst/>
          </a:prstGeom>
          <a:solidFill>
            <a:srgbClr val="00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1" u="none" strike="noStrike" cap="none">
                <a:solidFill>
                  <a:schemeClr val="dk1"/>
                </a:solidFill>
                <a:latin typeface="Open Sans"/>
                <a:ea typeface="Open Sans"/>
                <a:cs typeface="Open Sans"/>
                <a:sym typeface="Open Sans"/>
              </a:rPr>
              <a:t>[Empty]</a:t>
            </a:r>
            <a:endParaRPr sz="1400" b="0" i="0" u="none" strike="noStrike" cap="none">
              <a:solidFill>
                <a:srgbClr val="000000"/>
              </a:solidFill>
              <a:latin typeface="Arial"/>
              <a:ea typeface="Arial"/>
              <a:cs typeface="Arial"/>
              <a:sym typeface="Arial"/>
            </a:endParaRPr>
          </a:p>
        </p:txBody>
      </p:sp>
      <p:sp>
        <p:nvSpPr>
          <p:cNvPr id="819" name="Google Shape;819;p55"/>
          <p:cNvSpPr/>
          <p:nvPr/>
        </p:nvSpPr>
        <p:spPr>
          <a:xfrm>
            <a:off x="5507150" y="4133675"/>
            <a:ext cx="1187700" cy="355200"/>
          </a:xfrm>
          <a:prstGeom prst="rect">
            <a:avLst/>
          </a:prstGeom>
          <a:solidFill>
            <a:srgbClr val="EA99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1" u="none" strike="noStrike" cap="none">
                <a:solidFill>
                  <a:schemeClr val="dk1"/>
                </a:solidFill>
                <a:latin typeface="Open Sans"/>
                <a:ea typeface="Open Sans"/>
                <a:cs typeface="Open Sans"/>
                <a:sym typeface="Open Sans"/>
              </a:rPr>
              <a:t>Steven</a:t>
            </a:r>
            <a:endParaRPr sz="1400" b="0" i="0" u="none" strike="noStrike" cap="none">
              <a:solidFill>
                <a:srgbClr val="000000"/>
              </a:solidFill>
              <a:latin typeface="Arial"/>
              <a:ea typeface="Arial"/>
              <a:cs typeface="Arial"/>
              <a:sym typeface="Arial"/>
            </a:endParaRPr>
          </a:p>
        </p:txBody>
      </p:sp>
      <p:sp>
        <p:nvSpPr>
          <p:cNvPr id="820" name="Google Shape;820;p55"/>
          <p:cNvSpPr/>
          <p:nvPr/>
        </p:nvSpPr>
        <p:spPr>
          <a:xfrm>
            <a:off x="7286750" y="4133675"/>
            <a:ext cx="1187700" cy="355200"/>
          </a:xfrm>
          <a:prstGeom prst="rect">
            <a:avLst/>
          </a:prstGeom>
          <a:solidFill>
            <a:srgbClr val="00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1" u="none" strike="noStrike" cap="none">
                <a:solidFill>
                  <a:schemeClr val="dk1"/>
                </a:solidFill>
                <a:latin typeface="Open Sans"/>
                <a:ea typeface="Open Sans"/>
                <a:cs typeface="Open Sans"/>
                <a:sym typeface="Open Sans"/>
              </a:rPr>
              <a:t>[Empty]</a:t>
            </a:r>
            <a:endParaRPr sz="1400" b="0" i="0" u="none" strike="noStrike" cap="none">
              <a:solidFill>
                <a:srgbClr val="000000"/>
              </a:solidFill>
              <a:latin typeface="Arial"/>
              <a:ea typeface="Arial"/>
              <a:cs typeface="Arial"/>
              <a:sym typeface="Arial"/>
            </a:endParaRPr>
          </a:p>
        </p:txBody>
      </p:sp>
      <p:sp>
        <p:nvSpPr>
          <p:cNvPr id="821" name="Google Shape;821;p55"/>
          <p:cNvSpPr/>
          <p:nvPr/>
        </p:nvSpPr>
        <p:spPr>
          <a:xfrm rot="10800000" flipH="1">
            <a:off x="2407100" y="3310450"/>
            <a:ext cx="269400" cy="579900"/>
          </a:xfrm>
          <a:prstGeom prst="upArrow">
            <a:avLst>
              <a:gd name="adj1" fmla="val 50000"/>
              <a:gd name="adj2" fmla="val 50000"/>
            </a:avLst>
          </a:prstGeom>
          <a:solidFill>
            <a:srgbClr val="4A86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2" name="Google Shape;822;p55"/>
          <p:cNvSpPr/>
          <p:nvPr/>
        </p:nvSpPr>
        <p:spPr>
          <a:xfrm>
            <a:off x="1929200" y="4713325"/>
            <a:ext cx="1225200" cy="308700"/>
          </a:xfrm>
          <a:prstGeom prst="roundRect">
            <a:avLst>
              <a:gd name="adj" fmla="val 16667"/>
            </a:avLst>
          </a:prstGeom>
          <a:solidFill>
            <a:srgbClr val="C9DAF8"/>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1" u="none" strike="noStrike" cap="none">
                <a:solidFill>
                  <a:srgbClr val="000000"/>
                </a:solidFill>
                <a:latin typeface="Open Sans"/>
                <a:ea typeface="Open Sans"/>
                <a:cs typeface="Open Sans"/>
                <a:sym typeface="Open Sans"/>
              </a:rPr>
              <a:t>Animals</a:t>
            </a:r>
            <a:endParaRPr sz="1400" b="0" i="1" u="none" strike="noStrike" cap="none">
              <a:solidFill>
                <a:srgbClr val="000000"/>
              </a:solidFill>
              <a:latin typeface="Open Sans"/>
              <a:ea typeface="Open Sans"/>
              <a:cs typeface="Open Sans"/>
              <a:sym typeface="Open Sans"/>
            </a:endParaRPr>
          </a:p>
        </p:txBody>
      </p:sp>
      <p:sp>
        <p:nvSpPr>
          <p:cNvPr id="823" name="Google Shape;823;p55"/>
          <p:cNvSpPr/>
          <p:nvPr/>
        </p:nvSpPr>
        <p:spPr>
          <a:xfrm>
            <a:off x="3708800" y="4713325"/>
            <a:ext cx="1225200" cy="308700"/>
          </a:xfrm>
          <a:prstGeom prst="roundRect">
            <a:avLst>
              <a:gd name="adj" fmla="val 16667"/>
            </a:avLst>
          </a:prstGeom>
          <a:solidFill>
            <a:srgbClr val="C9DAF8"/>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100" b="0" i="1" u="none" strike="noStrike" cap="none">
                <a:solidFill>
                  <a:srgbClr val="000000"/>
                </a:solidFill>
                <a:latin typeface="Open Sans"/>
                <a:ea typeface="Open Sans"/>
                <a:cs typeface="Open Sans"/>
                <a:sym typeface="Open Sans"/>
              </a:rPr>
              <a:t>Immortal Beings</a:t>
            </a:r>
            <a:endParaRPr sz="1100" b="0" i="1" u="none" strike="noStrike" cap="none">
              <a:solidFill>
                <a:srgbClr val="000000"/>
              </a:solidFill>
              <a:latin typeface="Open Sans"/>
              <a:ea typeface="Open Sans"/>
              <a:cs typeface="Open Sans"/>
              <a:sym typeface="Open Sans"/>
            </a:endParaRPr>
          </a:p>
        </p:txBody>
      </p:sp>
      <p:sp>
        <p:nvSpPr>
          <p:cNvPr id="824" name="Google Shape;824;p55"/>
          <p:cNvSpPr/>
          <p:nvPr/>
        </p:nvSpPr>
        <p:spPr>
          <a:xfrm>
            <a:off x="5488400" y="4713325"/>
            <a:ext cx="1225200" cy="308700"/>
          </a:xfrm>
          <a:prstGeom prst="roundRect">
            <a:avLst>
              <a:gd name="adj" fmla="val 16667"/>
            </a:avLst>
          </a:prstGeom>
          <a:solidFill>
            <a:srgbClr val="C9DAF8"/>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1" u="none" strike="noStrike" cap="none">
                <a:solidFill>
                  <a:srgbClr val="000000"/>
                </a:solidFill>
                <a:latin typeface="Open Sans"/>
                <a:ea typeface="Open Sans"/>
                <a:cs typeface="Open Sans"/>
                <a:sym typeface="Open Sans"/>
              </a:rPr>
              <a:t>Lecturers</a:t>
            </a:r>
            <a:endParaRPr sz="1400" b="0" i="1" u="none" strike="noStrike" cap="none">
              <a:solidFill>
                <a:srgbClr val="000000"/>
              </a:solidFill>
              <a:latin typeface="Open Sans"/>
              <a:ea typeface="Open Sans"/>
              <a:cs typeface="Open Sans"/>
              <a:sym typeface="Open Sans"/>
            </a:endParaRPr>
          </a:p>
        </p:txBody>
      </p:sp>
      <p:sp>
        <p:nvSpPr>
          <p:cNvPr id="825" name="Google Shape;825;p55"/>
          <p:cNvSpPr/>
          <p:nvPr/>
        </p:nvSpPr>
        <p:spPr>
          <a:xfrm>
            <a:off x="149600" y="4713325"/>
            <a:ext cx="1225200" cy="308700"/>
          </a:xfrm>
          <a:prstGeom prst="roundRect">
            <a:avLst>
              <a:gd name="adj" fmla="val 16667"/>
            </a:avLst>
          </a:prstGeom>
          <a:solidFill>
            <a:srgbClr val="C9DAF8"/>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1" u="none" strike="noStrike" cap="none">
                <a:solidFill>
                  <a:srgbClr val="000000"/>
                </a:solidFill>
                <a:latin typeface="Open Sans"/>
                <a:ea typeface="Open Sans"/>
                <a:cs typeface="Open Sans"/>
                <a:sym typeface="Open Sans"/>
              </a:rPr>
              <a:t>Students</a:t>
            </a:r>
            <a:endParaRPr sz="1400" b="0" i="1" u="none" strike="noStrike" cap="none">
              <a:solidFill>
                <a:srgbClr val="000000"/>
              </a:solidFill>
              <a:latin typeface="Open Sans"/>
              <a:ea typeface="Open Sans"/>
              <a:cs typeface="Open Sans"/>
              <a:sym typeface="Open Sans"/>
            </a:endParaRPr>
          </a:p>
        </p:txBody>
      </p:sp>
      <p:sp>
        <p:nvSpPr>
          <p:cNvPr id="826" name="Google Shape;826;p55"/>
          <p:cNvSpPr/>
          <p:nvPr/>
        </p:nvSpPr>
        <p:spPr>
          <a:xfrm>
            <a:off x="7268000" y="4713325"/>
            <a:ext cx="1225200" cy="308700"/>
          </a:xfrm>
          <a:prstGeom prst="roundRect">
            <a:avLst>
              <a:gd name="adj" fmla="val 16667"/>
            </a:avLst>
          </a:prstGeom>
          <a:solidFill>
            <a:srgbClr val="C9DAF8"/>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1" u="none" strike="noStrike" cap="none">
                <a:solidFill>
                  <a:srgbClr val="000000"/>
                </a:solidFill>
                <a:latin typeface="Open Sans"/>
                <a:ea typeface="Open Sans"/>
                <a:cs typeface="Open Sans"/>
                <a:sym typeface="Open Sans"/>
              </a:rPr>
              <a:t>Virtual Beings</a:t>
            </a:r>
            <a:endParaRPr sz="1200" b="0" i="1" u="none" strike="noStrike" cap="none">
              <a:solidFill>
                <a:srgbClr val="000000"/>
              </a:solidFill>
              <a:latin typeface="Open Sans"/>
              <a:ea typeface="Open Sans"/>
              <a:cs typeface="Open Sans"/>
              <a:sym typeface="Open Sans"/>
            </a:endParaRPr>
          </a:p>
        </p:txBody>
      </p:sp>
      <p:sp>
        <p:nvSpPr>
          <p:cNvPr id="827" name="Google Shape;827;p5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rgbClr val="000000"/>
              </a:buClr>
              <a:buSzPts val="1100"/>
              <a:buFont typeface="Arial"/>
              <a:buNone/>
            </a:pPr>
            <a:fld id="{00000000-1234-1234-1234-123412341234}" type="slidenum">
              <a:rPr lang="en"/>
              <a:t>26</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831"/>
        <p:cNvGrpSpPr/>
        <p:nvPr/>
      </p:nvGrpSpPr>
      <p:grpSpPr>
        <a:xfrm>
          <a:off x="0" y="0"/>
          <a:ext cx="0" cy="0"/>
          <a:chOff x="0" y="0"/>
          <a:chExt cx="0" cy="0"/>
        </a:xfrm>
      </p:grpSpPr>
      <p:sp>
        <p:nvSpPr>
          <p:cNvPr id="832" name="Google Shape;832;p5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Open Addressing - Quadratic Probing</a:t>
            </a:r>
            <a:endParaRPr/>
          </a:p>
        </p:txBody>
      </p:sp>
      <p:sp>
        <p:nvSpPr>
          <p:cNvPr id="833" name="Google Shape;833;p56"/>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sz="2400"/>
              <a:t>If we used Quadratic Probing, “Jacq the Dino” will still end up here!</a:t>
            </a:r>
            <a:endParaRPr sz="2400"/>
          </a:p>
          <a:p>
            <a:pPr marL="0" lvl="0" indent="0" algn="l" rtl="0">
              <a:lnSpc>
                <a:spcPct val="115000"/>
              </a:lnSpc>
              <a:spcBef>
                <a:spcPts val="1600"/>
              </a:spcBef>
              <a:spcAft>
                <a:spcPts val="1600"/>
              </a:spcAft>
              <a:buSzPts val="1800"/>
              <a:buNone/>
            </a:pPr>
            <a:endParaRPr sz="2400"/>
          </a:p>
        </p:txBody>
      </p:sp>
      <p:sp>
        <p:nvSpPr>
          <p:cNvPr id="834" name="Google Shape;834;p56"/>
          <p:cNvSpPr/>
          <p:nvPr/>
        </p:nvSpPr>
        <p:spPr>
          <a:xfrm>
            <a:off x="-4650" y="4488875"/>
            <a:ext cx="9153300" cy="6546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5" name="Google Shape;835;p56"/>
          <p:cNvSpPr/>
          <p:nvPr/>
        </p:nvSpPr>
        <p:spPr>
          <a:xfrm>
            <a:off x="168350" y="4133675"/>
            <a:ext cx="1187700" cy="355200"/>
          </a:xfrm>
          <a:prstGeom prst="rect">
            <a:avLst/>
          </a:prstGeom>
          <a:solidFill>
            <a:srgbClr val="00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1" u="none" strike="noStrike" cap="none">
                <a:solidFill>
                  <a:srgbClr val="000000"/>
                </a:solidFill>
                <a:latin typeface="Open Sans"/>
                <a:ea typeface="Open Sans"/>
                <a:cs typeface="Open Sans"/>
                <a:sym typeface="Open Sans"/>
              </a:rPr>
              <a:t>[Empty]</a:t>
            </a:r>
            <a:endParaRPr sz="1400" b="0" i="1" u="none" strike="noStrike" cap="none">
              <a:solidFill>
                <a:srgbClr val="000000"/>
              </a:solidFill>
              <a:latin typeface="Open Sans"/>
              <a:ea typeface="Open Sans"/>
              <a:cs typeface="Open Sans"/>
              <a:sym typeface="Open Sans"/>
            </a:endParaRPr>
          </a:p>
        </p:txBody>
      </p:sp>
      <p:sp>
        <p:nvSpPr>
          <p:cNvPr id="836" name="Google Shape;836;p56"/>
          <p:cNvSpPr/>
          <p:nvPr/>
        </p:nvSpPr>
        <p:spPr>
          <a:xfrm>
            <a:off x="1947950" y="4133675"/>
            <a:ext cx="1187700" cy="355200"/>
          </a:xfrm>
          <a:prstGeom prst="rect">
            <a:avLst/>
          </a:prstGeom>
          <a:solidFill>
            <a:srgbClr val="EA99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1" u="none" strike="noStrike" cap="none">
                <a:solidFill>
                  <a:schemeClr val="dk1"/>
                </a:solidFill>
                <a:latin typeface="Open Sans"/>
                <a:ea typeface="Open Sans"/>
                <a:cs typeface="Open Sans"/>
                <a:sym typeface="Open Sans"/>
              </a:rPr>
              <a:t>Rar the Cat</a:t>
            </a:r>
            <a:endParaRPr sz="1400" b="0" i="0" u="none" strike="noStrike" cap="none">
              <a:solidFill>
                <a:srgbClr val="000000"/>
              </a:solidFill>
              <a:latin typeface="Arial"/>
              <a:ea typeface="Arial"/>
              <a:cs typeface="Arial"/>
              <a:sym typeface="Arial"/>
            </a:endParaRPr>
          </a:p>
        </p:txBody>
      </p:sp>
      <p:sp>
        <p:nvSpPr>
          <p:cNvPr id="837" name="Google Shape;837;p56"/>
          <p:cNvSpPr/>
          <p:nvPr/>
        </p:nvSpPr>
        <p:spPr>
          <a:xfrm>
            <a:off x="5507150" y="4133675"/>
            <a:ext cx="1187700" cy="355200"/>
          </a:xfrm>
          <a:prstGeom prst="rect">
            <a:avLst/>
          </a:prstGeom>
          <a:solidFill>
            <a:srgbClr val="EA99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1" u="none" strike="noStrike" cap="none">
                <a:solidFill>
                  <a:schemeClr val="dk1"/>
                </a:solidFill>
                <a:latin typeface="Open Sans"/>
                <a:ea typeface="Open Sans"/>
                <a:cs typeface="Open Sans"/>
                <a:sym typeface="Open Sans"/>
              </a:rPr>
              <a:t>Steven</a:t>
            </a:r>
            <a:endParaRPr sz="1400" b="0" i="0" u="none" strike="noStrike" cap="none">
              <a:solidFill>
                <a:srgbClr val="000000"/>
              </a:solidFill>
              <a:latin typeface="Arial"/>
              <a:ea typeface="Arial"/>
              <a:cs typeface="Arial"/>
              <a:sym typeface="Arial"/>
            </a:endParaRPr>
          </a:p>
        </p:txBody>
      </p:sp>
      <p:sp>
        <p:nvSpPr>
          <p:cNvPr id="838" name="Google Shape;838;p56"/>
          <p:cNvSpPr/>
          <p:nvPr/>
        </p:nvSpPr>
        <p:spPr>
          <a:xfrm>
            <a:off x="7286750" y="4133675"/>
            <a:ext cx="1187700" cy="355200"/>
          </a:xfrm>
          <a:prstGeom prst="rect">
            <a:avLst/>
          </a:prstGeom>
          <a:solidFill>
            <a:srgbClr val="00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1" u="none" strike="noStrike" cap="none">
                <a:solidFill>
                  <a:schemeClr val="dk1"/>
                </a:solidFill>
                <a:latin typeface="Open Sans"/>
                <a:ea typeface="Open Sans"/>
                <a:cs typeface="Open Sans"/>
                <a:sym typeface="Open Sans"/>
              </a:rPr>
              <a:t>[Empty]</a:t>
            </a:r>
            <a:endParaRPr sz="1400" b="0" i="0" u="none" strike="noStrike" cap="none">
              <a:solidFill>
                <a:srgbClr val="000000"/>
              </a:solidFill>
              <a:latin typeface="Arial"/>
              <a:ea typeface="Arial"/>
              <a:cs typeface="Arial"/>
              <a:sym typeface="Arial"/>
            </a:endParaRPr>
          </a:p>
        </p:txBody>
      </p:sp>
      <p:sp>
        <p:nvSpPr>
          <p:cNvPr id="839" name="Google Shape;839;p56"/>
          <p:cNvSpPr/>
          <p:nvPr/>
        </p:nvSpPr>
        <p:spPr>
          <a:xfrm rot="10800000" flipH="1">
            <a:off x="4159700" y="3310450"/>
            <a:ext cx="269400" cy="579900"/>
          </a:xfrm>
          <a:prstGeom prst="upArrow">
            <a:avLst>
              <a:gd name="adj1" fmla="val 50000"/>
              <a:gd name="adj2" fmla="val 50000"/>
            </a:avLst>
          </a:prstGeom>
          <a:solidFill>
            <a:srgbClr val="4A86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0" name="Google Shape;840;p56"/>
          <p:cNvSpPr/>
          <p:nvPr/>
        </p:nvSpPr>
        <p:spPr>
          <a:xfrm>
            <a:off x="1929200" y="4713325"/>
            <a:ext cx="1225200" cy="308700"/>
          </a:xfrm>
          <a:prstGeom prst="roundRect">
            <a:avLst>
              <a:gd name="adj" fmla="val 16667"/>
            </a:avLst>
          </a:prstGeom>
          <a:solidFill>
            <a:srgbClr val="C9DAF8"/>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1" u="none" strike="noStrike" cap="none">
                <a:solidFill>
                  <a:srgbClr val="000000"/>
                </a:solidFill>
                <a:latin typeface="Open Sans"/>
                <a:ea typeface="Open Sans"/>
                <a:cs typeface="Open Sans"/>
                <a:sym typeface="Open Sans"/>
              </a:rPr>
              <a:t>Animals</a:t>
            </a:r>
            <a:endParaRPr sz="1400" b="0" i="1" u="none" strike="noStrike" cap="none">
              <a:solidFill>
                <a:srgbClr val="000000"/>
              </a:solidFill>
              <a:latin typeface="Open Sans"/>
              <a:ea typeface="Open Sans"/>
              <a:cs typeface="Open Sans"/>
              <a:sym typeface="Open Sans"/>
            </a:endParaRPr>
          </a:p>
        </p:txBody>
      </p:sp>
      <p:sp>
        <p:nvSpPr>
          <p:cNvPr id="841" name="Google Shape;841;p56"/>
          <p:cNvSpPr/>
          <p:nvPr/>
        </p:nvSpPr>
        <p:spPr>
          <a:xfrm>
            <a:off x="3708800" y="4713325"/>
            <a:ext cx="1225200" cy="308700"/>
          </a:xfrm>
          <a:prstGeom prst="roundRect">
            <a:avLst>
              <a:gd name="adj" fmla="val 16667"/>
            </a:avLst>
          </a:prstGeom>
          <a:solidFill>
            <a:srgbClr val="C9DAF8"/>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100" b="0" i="1" u="none" strike="noStrike" cap="none">
                <a:solidFill>
                  <a:srgbClr val="000000"/>
                </a:solidFill>
                <a:latin typeface="Open Sans"/>
                <a:ea typeface="Open Sans"/>
                <a:cs typeface="Open Sans"/>
                <a:sym typeface="Open Sans"/>
              </a:rPr>
              <a:t>Immortal Beings</a:t>
            </a:r>
            <a:endParaRPr sz="1100" b="0" i="1" u="none" strike="noStrike" cap="none">
              <a:solidFill>
                <a:srgbClr val="000000"/>
              </a:solidFill>
              <a:latin typeface="Open Sans"/>
              <a:ea typeface="Open Sans"/>
              <a:cs typeface="Open Sans"/>
              <a:sym typeface="Open Sans"/>
            </a:endParaRPr>
          </a:p>
        </p:txBody>
      </p:sp>
      <p:sp>
        <p:nvSpPr>
          <p:cNvPr id="842" name="Google Shape;842;p56"/>
          <p:cNvSpPr/>
          <p:nvPr/>
        </p:nvSpPr>
        <p:spPr>
          <a:xfrm>
            <a:off x="5488400" y="4713325"/>
            <a:ext cx="1225200" cy="308700"/>
          </a:xfrm>
          <a:prstGeom prst="roundRect">
            <a:avLst>
              <a:gd name="adj" fmla="val 16667"/>
            </a:avLst>
          </a:prstGeom>
          <a:solidFill>
            <a:srgbClr val="C9DAF8"/>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1" u="none" strike="noStrike" cap="none">
                <a:solidFill>
                  <a:srgbClr val="000000"/>
                </a:solidFill>
                <a:latin typeface="Open Sans"/>
                <a:ea typeface="Open Sans"/>
                <a:cs typeface="Open Sans"/>
                <a:sym typeface="Open Sans"/>
              </a:rPr>
              <a:t>Lecturers</a:t>
            </a:r>
            <a:endParaRPr sz="1400" b="0" i="1" u="none" strike="noStrike" cap="none">
              <a:solidFill>
                <a:srgbClr val="000000"/>
              </a:solidFill>
              <a:latin typeface="Open Sans"/>
              <a:ea typeface="Open Sans"/>
              <a:cs typeface="Open Sans"/>
              <a:sym typeface="Open Sans"/>
            </a:endParaRPr>
          </a:p>
        </p:txBody>
      </p:sp>
      <p:sp>
        <p:nvSpPr>
          <p:cNvPr id="843" name="Google Shape;843;p56"/>
          <p:cNvSpPr/>
          <p:nvPr/>
        </p:nvSpPr>
        <p:spPr>
          <a:xfrm>
            <a:off x="149600" y="4713325"/>
            <a:ext cx="1225200" cy="308700"/>
          </a:xfrm>
          <a:prstGeom prst="roundRect">
            <a:avLst>
              <a:gd name="adj" fmla="val 16667"/>
            </a:avLst>
          </a:prstGeom>
          <a:solidFill>
            <a:srgbClr val="C9DAF8"/>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1" u="none" strike="noStrike" cap="none">
                <a:solidFill>
                  <a:srgbClr val="000000"/>
                </a:solidFill>
                <a:latin typeface="Open Sans"/>
                <a:ea typeface="Open Sans"/>
                <a:cs typeface="Open Sans"/>
                <a:sym typeface="Open Sans"/>
              </a:rPr>
              <a:t>Students</a:t>
            </a:r>
            <a:endParaRPr sz="1400" b="0" i="1" u="none" strike="noStrike" cap="none">
              <a:solidFill>
                <a:srgbClr val="000000"/>
              </a:solidFill>
              <a:latin typeface="Open Sans"/>
              <a:ea typeface="Open Sans"/>
              <a:cs typeface="Open Sans"/>
              <a:sym typeface="Open Sans"/>
            </a:endParaRPr>
          </a:p>
        </p:txBody>
      </p:sp>
      <p:sp>
        <p:nvSpPr>
          <p:cNvPr id="844" name="Google Shape;844;p56"/>
          <p:cNvSpPr/>
          <p:nvPr/>
        </p:nvSpPr>
        <p:spPr>
          <a:xfrm>
            <a:off x="7268000" y="4713325"/>
            <a:ext cx="1225200" cy="308700"/>
          </a:xfrm>
          <a:prstGeom prst="roundRect">
            <a:avLst>
              <a:gd name="adj" fmla="val 16667"/>
            </a:avLst>
          </a:prstGeom>
          <a:solidFill>
            <a:srgbClr val="C9DAF8"/>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1" u="none" strike="noStrike" cap="none">
                <a:solidFill>
                  <a:srgbClr val="000000"/>
                </a:solidFill>
                <a:latin typeface="Open Sans"/>
                <a:ea typeface="Open Sans"/>
                <a:cs typeface="Open Sans"/>
                <a:sym typeface="Open Sans"/>
              </a:rPr>
              <a:t>Virtual Beings</a:t>
            </a:r>
            <a:endParaRPr sz="1200" b="0" i="1" u="none" strike="noStrike" cap="none">
              <a:solidFill>
                <a:srgbClr val="000000"/>
              </a:solidFill>
              <a:latin typeface="Open Sans"/>
              <a:ea typeface="Open Sans"/>
              <a:cs typeface="Open Sans"/>
              <a:sym typeface="Open Sans"/>
            </a:endParaRPr>
          </a:p>
        </p:txBody>
      </p:sp>
      <p:sp>
        <p:nvSpPr>
          <p:cNvPr id="845" name="Google Shape;845;p56"/>
          <p:cNvSpPr/>
          <p:nvPr/>
        </p:nvSpPr>
        <p:spPr>
          <a:xfrm>
            <a:off x="3727550" y="4124241"/>
            <a:ext cx="1187700" cy="355200"/>
          </a:xfrm>
          <a:prstGeom prst="rect">
            <a:avLst/>
          </a:prstGeom>
          <a:solidFill>
            <a:srgbClr val="EA99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 sz="1300" b="0" i="1" u="none" strike="noStrike" cap="none">
                <a:solidFill>
                  <a:schemeClr val="dk1"/>
                </a:solidFill>
                <a:latin typeface="Open Sans"/>
                <a:ea typeface="Open Sans"/>
                <a:cs typeface="Open Sans"/>
                <a:sym typeface="Open Sans"/>
              </a:rPr>
              <a:t>Jacq the Dino</a:t>
            </a:r>
            <a:endParaRPr sz="1300" b="0" i="0" u="none" strike="noStrike" cap="none">
              <a:solidFill>
                <a:srgbClr val="000000"/>
              </a:solidFill>
              <a:latin typeface="Arial"/>
              <a:ea typeface="Arial"/>
              <a:cs typeface="Arial"/>
              <a:sym typeface="Arial"/>
            </a:endParaRPr>
          </a:p>
        </p:txBody>
      </p:sp>
      <p:sp>
        <p:nvSpPr>
          <p:cNvPr id="846" name="Google Shape;846;p5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rgbClr val="000000"/>
              </a:buClr>
              <a:buSzPts val="1100"/>
              <a:buFont typeface="Arial"/>
              <a:buNone/>
            </a:pPr>
            <a:fld id="{00000000-1234-1234-1234-123412341234}" type="slidenum">
              <a:rPr lang="en"/>
              <a:t>27</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850"/>
        <p:cNvGrpSpPr/>
        <p:nvPr/>
      </p:nvGrpSpPr>
      <p:grpSpPr>
        <a:xfrm>
          <a:off x="0" y="0"/>
          <a:ext cx="0" cy="0"/>
          <a:chOff x="0" y="0"/>
          <a:chExt cx="0" cy="0"/>
        </a:xfrm>
      </p:grpSpPr>
      <p:sp>
        <p:nvSpPr>
          <p:cNvPr id="851" name="Google Shape;851;p5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Open Addressing - Quadratic Probing</a:t>
            </a:r>
            <a:endParaRPr/>
          </a:p>
        </p:txBody>
      </p:sp>
      <p:sp>
        <p:nvSpPr>
          <p:cNvPr id="852" name="Google Shape;852;p5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sz="2400"/>
              <a:t>But when “SoC Cat” comes, he will end up… here.</a:t>
            </a:r>
            <a:endParaRPr sz="2400"/>
          </a:p>
          <a:p>
            <a:pPr marL="0" lvl="0" indent="0" algn="l" rtl="0">
              <a:lnSpc>
                <a:spcPct val="115000"/>
              </a:lnSpc>
              <a:spcBef>
                <a:spcPts val="1600"/>
              </a:spcBef>
              <a:spcAft>
                <a:spcPts val="1600"/>
              </a:spcAft>
              <a:buSzPts val="1800"/>
              <a:buNone/>
            </a:pPr>
            <a:endParaRPr sz="2400"/>
          </a:p>
        </p:txBody>
      </p:sp>
      <p:sp>
        <p:nvSpPr>
          <p:cNvPr id="853" name="Google Shape;853;p57"/>
          <p:cNvSpPr/>
          <p:nvPr/>
        </p:nvSpPr>
        <p:spPr>
          <a:xfrm>
            <a:off x="-4650" y="4488875"/>
            <a:ext cx="9153300" cy="6546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4" name="Google Shape;854;p57"/>
          <p:cNvSpPr/>
          <p:nvPr/>
        </p:nvSpPr>
        <p:spPr>
          <a:xfrm>
            <a:off x="1947950" y="4133675"/>
            <a:ext cx="1187700" cy="355200"/>
          </a:xfrm>
          <a:prstGeom prst="rect">
            <a:avLst/>
          </a:prstGeom>
          <a:solidFill>
            <a:srgbClr val="EA99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1" u="none" strike="noStrike" cap="none">
                <a:solidFill>
                  <a:schemeClr val="dk1"/>
                </a:solidFill>
                <a:latin typeface="Open Sans"/>
                <a:ea typeface="Open Sans"/>
                <a:cs typeface="Open Sans"/>
                <a:sym typeface="Open Sans"/>
              </a:rPr>
              <a:t>Rar the Cat</a:t>
            </a:r>
            <a:endParaRPr sz="1400" b="0" i="0" u="none" strike="noStrike" cap="none">
              <a:solidFill>
                <a:srgbClr val="000000"/>
              </a:solidFill>
              <a:latin typeface="Arial"/>
              <a:ea typeface="Arial"/>
              <a:cs typeface="Arial"/>
              <a:sym typeface="Arial"/>
            </a:endParaRPr>
          </a:p>
        </p:txBody>
      </p:sp>
      <p:sp>
        <p:nvSpPr>
          <p:cNvPr id="855" name="Google Shape;855;p57"/>
          <p:cNvSpPr/>
          <p:nvPr/>
        </p:nvSpPr>
        <p:spPr>
          <a:xfrm>
            <a:off x="5507150" y="4133675"/>
            <a:ext cx="1187700" cy="355200"/>
          </a:xfrm>
          <a:prstGeom prst="rect">
            <a:avLst/>
          </a:prstGeom>
          <a:solidFill>
            <a:srgbClr val="EA99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1" u="none" strike="noStrike" cap="none">
                <a:solidFill>
                  <a:schemeClr val="dk1"/>
                </a:solidFill>
                <a:latin typeface="Open Sans"/>
                <a:ea typeface="Open Sans"/>
                <a:cs typeface="Open Sans"/>
                <a:sym typeface="Open Sans"/>
              </a:rPr>
              <a:t>Steven</a:t>
            </a:r>
            <a:endParaRPr sz="1400" b="0" i="0" u="none" strike="noStrike" cap="none">
              <a:solidFill>
                <a:srgbClr val="000000"/>
              </a:solidFill>
              <a:latin typeface="Arial"/>
              <a:ea typeface="Arial"/>
              <a:cs typeface="Arial"/>
              <a:sym typeface="Arial"/>
            </a:endParaRPr>
          </a:p>
        </p:txBody>
      </p:sp>
      <p:sp>
        <p:nvSpPr>
          <p:cNvPr id="856" name="Google Shape;856;p57"/>
          <p:cNvSpPr/>
          <p:nvPr/>
        </p:nvSpPr>
        <p:spPr>
          <a:xfrm>
            <a:off x="7286750" y="4133675"/>
            <a:ext cx="1187700" cy="355200"/>
          </a:xfrm>
          <a:prstGeom prst="rect">
            <a:avLst/>
          </a:prstGeom>
          <a:solidFill>
            <a:srgbClr val="00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1" u="none" strike="noStrike" cap="none">
                <a:solidFill>
                  <a:schemeClr val="dk1"/>
                </a:solidFill>
                <a:latin typeface="Open Sans"/>
                <a:ea typeface="Open Sans"/>
                <a:cs typeface="Open Sans"/>
                <a:sym typeface="Open Sans"/>
              </a:rPr>
              <a:t>[Empty]</a:t>
            </a:r>
            <a:endParaRPr sz="1400" b="0" i="0" u="none" strike="noStrike" cap="none">
              <a:solidFill>
                <a:srgbClr val="000000"/>
              </a:solidFill>
              <a:latin typeface="Arial"/>
              <a:ea typeface="Arial"/>
              <a:cs typeface="Arial"/>
              <a:sym typeface="Arial"/>
            </a:endParaRPr>
          </a:p>
        </p:txBody>
      </p:sp>
      <p:sp>
        <p:nvSpPr>
          <p:cNvPr id="857" name="Google Shape;857;p57"/>
          <p:cNvSpPr/>
          <p:nvPr/>
        </p:nvSpPr>
        <p:spPr>
          <a:xfrm rot="10800000" flipH="1">
            <a:off x="627500" y="3329325"/>
            <a:ext cx="269400" cy="579900"/>
          </a:xfrm>
          <a:prstGeom prst="upArrow">
            <a:avLst>
              <a:gd name="adj1" fmla="val 50000"/>
              <a:gd name="adj2" fmla="val 50000"/>
            </a:avLst>
          </a:prstGeom>
          <a:solidFill>
            <a:srgbClr val="4A86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8" name="Google Shape;858;p57"/>
          <p:cNvSpPr/>
          <p:nvPr/>
        </p:nvSpPr>
        <p:spPr>
          <a:xfrm>
            <a:off x="1929200" y="4713325"/>
            <a:ext cx="1225200" cy="308700"/>
          </a:xfrm>
          <a:prstGeom prst="roundRect">
            <a:avLst>
              <a:gd name="adj" fmla="val 16667"/>
            </a:avLst>
          </a:prstGeom>
          <a:solidFill>
            <a:srgbClr val="C9DAF8"/>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1" u="none" strike="noStrike" cap="none">
                <a:solidFill>
                  <a:srgbClr val="000000"/>
                </a:solidFill>
                <a:latin typeface="Open Sans"/>
                <a:ea typeface="Open Sans"/>
                <a:cs typeface="Open Sans"/>
                <a:sym typeface="Open Sans"/>
              </a:rPr>
              <a:t>Animals</a:t>
            </a:r>
            <a:endParaRPr sz="1400" b="0" i="1" u="none" strike="noStrike" cap="none">
              <a:solidFill>
                <a:srgbClr val="000000"/>
              </a:solidFill>
              <a:latin typeface="Open Sans"/>
              <a:ea typeface="Open Sans"/>
              <a:cs typeface="Open Sans"/>
              <a:sym typeface="Open Sans"/>
            </a:endParaRPr>
          </a:p>
        </p:txBody>
      </p:sp>
      <p:sp>
        <p:nvSpPr>
          <p:cNvPr id="859" name="Google Shape;859;p57"/>
          <p:cNvSpPr/>
          <p:nvPr/>
        </p:nvSpPr>
        <p:spPr>
          <a:xfrm>
            <a:off x="3708800" y="4713325"/>
            <a:ext cx="1225200" cy="308700"/>
          </a:xfrm>
          <a:prstGeom prst="roundRect">
            <a:avLst>
              <a:gd name="adj" fmla="val 16667"/>
            </a:avLst>
          </a:prstGeom>
          <a:solidFill>
            <a:srgbClr val="C9DAF8"/>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100" b="0" i="1" u="none" strike="noStrike" cap="none">
                <a:solidFill>
                  <a:srgbClr val="000000"/>
                </a:solidFill>
                <a:latin typeface="Open Sans"/>
                <a:ea typeface="Open Sans"/>
                <a:cs typeface="Open Sans"/>
                <a:sym typeface="Open Sans"/>
              </a:rPr>
              <a:t>Immortal Beings</a:t>
            </a:r>
            <a:endParaRPr sz="1100" b="0" i="1" u="none" strike="noStrike" cap="none">
              <a:solidFill>
                <a:srgbClr val="000000"/>
              </a:solidFill>
              <a:latin typeface="Open Sans"/>
              <a:ea typeface="Open Sans"/>
              <a:cs typeface="Open Sans"/>
              <a:sym typeface="Open Sans"/>
            </a:endParaRPr>
          </a:p>
        </p:txBody>
      </p:sp>
      <p:sp>
        <p:nvSpPr>
          <p:cNvPr id="860" name="Google Shape;860;p57"/>
          <p:cNvSpPr/>
          <p:nvPr/>
        </p:nvSpPr>
        <p:spPr>
          <a:xfrm>
            <a:off x="5488400" y="4713325"/>
            <a:ext cx="1225200" cy="308700"/>
          </a:xfrm>
          <a:prstGeom prst="roundRect">
            <a:avLst>
              <a:gd name="adj" fmla="val 16667"/>
            </a:avLst>
          </a:prstGeom>
          <a:solidFill>
            <a:srgbClr val="C9DAF8"/>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1" u="none" strike="noStrike" cap="none">
                <a:solidFill>
                  <a:srgbClr val="000000"/>
                </a:solidFill>
                <a:latin typeface="Open Sans"/>
                <a:ea typeface="Open Sans"/>
                <a:cs typeface="Open Sans"/>
                <a:sym typeface="Open Sans"/>
              </a:rPr>
              <a:t>Lecturers</a:t>
            </a:r>
            <a:endParaRPr sz="1400" b="0" i="1" u="none" strike="noStrike" cap="none">
              <a:solidFill>
                <a:srgbClr val="000000"/>
              </a:solidFill>
              <a:latin typeface="Open Sans"/>
              <a:ea typeface="Open Sans"/>
              <a:cs typeface="Open Sans"/>
              <a:sym typeface="Open Sans"/>
            </a:endParaRPr>
          </a:p>
        </p:txBody>
      </p:sp>
      <p:sp>
        <p:nvSpPr>
          <p:cNvPr id="861" name="Google Shape;861;p57"/>
          <p:cNvSpPr/>
          <p:nvPr/>
        </p:nvSpPr>
        <p:spPr>
          <a:xfrm>
            <a:off x="149600" y="4713325"/>
            <a:ext cx="1225200" cy="308700"/>
          </a:xfrm>
          <a:prstGeom prst="roundRect">
            <a:avLst>
              <a:gd name="adj" fmla="val 16667"/>
            </a:avLst>
          </a:prstGeom>
          <a:solidFill>
            <a:srgbClr val="C9DAF8"/>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1" u="none" strike="noStrike" cap="none">
                <a:solidFill>
                  <a:srgbClr val="000000"/>
                </a:solidFill>
                <a:latin typeface="Open Sans"/>
                <a:ea typeface="Open Sans"/>
                <a:cs typeface="Open Sans"/>
                <a:sym typeface="Open Sans"/>
              </a:rPr>
              <a:t>Students</a:t>
            </a:r>
            <a:endParaRPr sz="1400" b="0" i="1" u="none" strike="noStrike" cap="none">
              <a:solidFill>
                <a:srgbClr val="000000"/>
              </a:solidFill>
              <a:latin typeface="Open Sans"/>
              <a:ea typeface="Open Sans"/>
              <a:cs typeface="Open Sans"/>
              <a:sym typeface="Open Sans"/>
            </a:endParaRPr>
          </a:p>
        </p:txBody>
      </p:sp>
      <p:sp>
        <p:nvSpPr>
          <p:cNvPr id="862" name="Google Shape;862;p57"/>
          <p:cNvSpPr/>
          <p:nvPr/>
        </p:nvSpPr>
        <p:spPr>
          <a:xfrm>
            <a:off x="7268000" y="4713325"/>
            <a:ext cx="1225200" cy="308700"/>
          </a:xfrm>
          <a:prstGeom prst="roundRect">
            <a:avLst>
              <a:gd name="adj" fmla="val 16667"/>
            </a:avLst>
          </a:prstGeom>
          <a:solidFill>
            <a:srgbClr val="C9DAF8"/>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1" u="none" strike="noStrike" cap="none">
                <a:solidFill>
                  <a:srgbClr val="000000"/>
                </a:solidFill>
                <a:latin typeface="Open Sans"/>
                <a:ea typeface="Open Sans"/>
                <a:cs typeface="Open Sans"/>
                <a:sym typeface="Open Sans"/>
              </a:rPr>
              <a:t>Virtual Beings</a:t>
            </a:r>
            <a:endParaRPr sz="1200" b="0" i="1" u="none" strike="noStrike" cap="none">
              <a:solidFill>
                <a:srgbClr val="000000"/>
              </a:solidFill>
              <a:latin typeface="Open Sans"/>
              <a:ea typeface="Open Sans"/>
              <a:cs typeface="Open Sans"/>
              <a:sym typeface="Open Sans"/>
            </a:endParaRPr>
          </a:p>
        </p:txBody>
      </p:sp>
      <p:sp>
        <p:nvSpPr>
          <p:cNvPr id="863" name="Google Shape;863;p57"/>
          <p:cNvSpPr/>
          <p:nvPr/>
        </p:nvSpPr>
        <p:spPr>
          <a:xfrm>
            <a:off x="3727550" y="4124241"/>
            <a:ext cx="1187700" cy="355200"/>
          </a:xfrm>
          <a:prstGeom prst="rect">
            <a:avLst/>
          </a:prstGeom>
          <a:solidFill>
            <a:srgbClr val="EA99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 sz="1300" b="0" i="1" u="none" strike="noStrike" cap="none">
                <a:solidFill>
                  <a:schemeClr val="dk1"/>
                </a:solidFill>
                <a:latin typeface="Open Sans"/>
                <a:ea typeface="Open Sans"/>
                <a:cs typeface="Open Sans"/>
                <a:sym typeface="Open Sans"/>
              </a:rPr>
              <a:t>Jacq the Dino</a:t>
            </a:r>
            <a:endParaRPr sz="1300" b="0" i="0" u="none" strike="noStrike" cap="none">
              <a:solidFill>
                <a:srgbClr val="000000"/>
              </a:solidFill>
              <a:latin typeface="Arial"/>
              <a:ea typeface="Arial"/>
              <a:cs typeface="Arial"/>
              <a:sym typeface="Arial"/>
            </a:endParaRPr>
          </a:p>
        </p:txBody>
      </p:sp>
      <p:sp>
        <p:nvSpPr>
          <p:cNvPr id="864" name="Google Shape;864;p57"/>
          <p:cNvSpPr/>
          <p:nvPr/>
        </p:nvSpPr>
        <p:spPr>
          <a:xfrm>
            <a:off x="168350" y="4124250"/>
            <a:ext cx="1187700" cy="355200"/>
          </a:xfrm>
          <a:prstGeom prst="rect">
            <a:avLst/>
          </a:prstGeom>
          <a:solidFill>
            <a:srgbClr val="EA99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1" u="none" strike="noStrike" cap="none">
                <a:solidFill>
                  <a:schemeClr val="dk1"/>
                </a:solidFill>
                <a:latin typeface="Open Sans"/>
                <a:ea typeface="Open Sans"/>
                <a:cs typeface="Open Sans"/>
                <a:sym typeface="Open Sans"/>
              </a:rPr>
              <a:t>SoC Cat</a:t>
            </a:r>
            <a:endParaRPr sz="1400" b="0" i="0" u="none" strike="noStrike" cap="none">
              <a:solidFill>
                <a:srgbClr val="000000"/>
              </a:solidFill>
              <a:latin typeface="Arial"/>
              <a:ea typeface="Arial"/>
              <a:cs typeface="Arial"/>
              <a:sym typeface="Arial"/>
            </a:endParaRPr>
          </a:p>
        </p:txBody>
      </p:sp>
      <p:sp>
        <p:nvSpPr>
          <p:cNvPr id="865" name="Google Shape;865;p57"/>
          <p:cNvSpPr/>
          <p:nvPr/>
        </p:nvSpPr>
        <p:spPr>
          <a:xfrm rot="10800000" flipH="1">
            <a:off x="4186700" y="3310475"/>
            <a:ext cx="269400" cy="579900"/>
          </a:xfrm>
          <a:prstGeom prst="upArrow">
            <a:avLst>
              <a:gd name="adj1" fmla="val 50000"/>
              <a:gd name="adj2" fmla="val 50000"/>
            </a:avLst>
          </a:prstGeom>
          <a:solidFill>
            <a:srgbClr val="C9DAF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6" name="Google Shape;866;p57"/>
          <p:cNvSpPr/>
          <p:nvPr/>
        </p:nvSpPr>
        <p:spPr>
          <a:xfrm rot="10800000" flipH="1">
            <a:off x="2434100" y="3310475"/>
            <a:ext cx="269400" cy="579900"/>
          </a:xfrm>
          <a:prstGeom prst="upArrow">
            <a:avLst>
              <a:gd name="adj1" fmla="val 50000"/>
              <a:gd name="adj2" fmla="val 50000"/>
            </a:avLst>
          </a:prstGeom>
          <a:solidFill>
            <a:srgbClr val="C9DAF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7" name="Google Shape;867;p5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rgbClr val="000000"/>
              </a:buClr>
              <a:buSzPts val="1100"/>
              <a:buFont typeface="Arial"/>
              <a:buNone/>
            </a:pPr>
            <a:fld id="{00000000-1234-1234-1234-123412341234}" type="slidenum">
              <a:rPr lang="en"/>
              <a:t>28</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871"/>
        <p:cNvGrpSpPr/>
        <p:nvPr/>
      </p:nvGrpSpPr>
      <p:grpSpPr>
        <a:xfrm>
          <a:off x="0" y="0"/>
          <a:ext cx="0" cy="0"/>
          <a:chOff x="0" y="0"/>
          <a:chExt cx="0" cy="0"/>
        </a:xfrm>
      </p:grpSpPr>
      <p:sp>
        <p:nvSpPr>
          <p:cNvPr id="872" name="Google Shape;872;p5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Open Addressing - Quadratic Probing</a:t>
            </a:r>
            <a:endParaRPr/>
          </a:p>
        </p:txBody>
      </p:sp>
      <p:sp>
        <p:nvSpPr>
          <p:cNvPr id="873" name="Google Shape;873;p58"/>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sz="2400"/>
              <a:t>But when “Bell Curve God” comes, he will keep checking… and checking .. and end up at the last empty slot after </a:t>
            </a:r>
            <a:r>
              <a:rPr lang="en" sz="2400" b="1"/>
              <a:t>18</a:t>
            </a:r>
            <a:r>
              <a:rPr lang="en" sz="2400"/>
              <a:t> tries….</a:t>
            </a:r>
            <a:endParaRPr sz="2400"/>
          </a:p>
          <a:p>
            <a:pPr marL="0" lvl="0" indent="0" algn="l" rtl="0">
              <a:lnSpc>
                <a:spcPct val="115000"/>
              </a:lnSpc>
              <a:spcBef>
                <a:spcPts val="1600"/>
              </a:spcBef>
              <a:spcAft>
                <a:spcPts val="0"/>
              </a:spcAft>
              <a:buSzPts val="1800"/>
              <a:buNone/>
            </a:pPr>
            <a:endParaRPr sz="2400"/>
          </a:p>
          <a:p>
            <a:pPr marL="0" lvl="0" indent="0" algn="l" rtl="0">
              <a:lnSpc>
                <a:spcPct val="115000"/>
              </a:lnSpc>
              <a:spcBef>
                <a:spcPts val="1600"/>
              </a:spcBef>
              <a:spcAft>
                <a:spcPts val="1600"/>
              </a:spcAft>
              <a:buSzPts val="1800"/>
              <a:buNone/>
            </a:pPr>
            <a:endParaRPr sz="2400"/>
          </a:p>
        </p:txBody>
      </p:sp>
      <p:sp>
        <p:nvSpPr>
          <p:cNvPr id="874" name="Google Shape;874;p58"/>
          <p:cNvSpPr/>
          <p:nvPr/>
        </p:nvSpPr>
        <p:spPr>
          <a:xfrm>
            <a:off x="-4650" y="4488875"/>
            <a:ext cx="9153300" cy="6546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5" name="Google Shape;875;p58"/>
          <p:cNvSpPr/>
          <p:nvPr/>
        </p:nvSpPr>
        <p:spPr>
          <a:xfrm>
            <a:off x="1947950" y="4133675"/>
            <a:ext cx="1187700" cy="355200"/>
          </a:xfrm>
          <a:prstGeom prst="rect">
            <a:avLst/>
          </a:prstGeom>
          <a:solidFill>
            <a:srgbClr val="EA99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1" u="none" strike="noStrike" cap="none">
                <a:solidFill>
                  <a:schemeClr val="dk1"/>
                </a:solidFill>
                <a:latin typeface="Open Sans"/>
                <a:ea typeface="Open Sans"/>
                <a:cs typeface="Open Sans"/>
                <a:sym typeface="Open Sans"/>
              </a:rPr>
              <a:t>Rar the Cat</a:t>
            </a:r>
            <a:endParaRPr sz="1400" b="0" i="0" u="none" strike="noStrike" cap="none">
              <a:solidFill>
                <a:srgbClr val="000000"/>
              </a:solidFill>
              <a:latin typeface="Arial"/>
              <a:ea typeface="Arial"/>
              <a:cs typeface="Arial"/>
              <a:sym typeface="Arial"/>
            </a:endParaRPr>
          </a:p>
        </p:txBody>
      </p:sp>
      <p:sp>
        <p:nvSpPr>
          <p:cNvPr id="876" name="Google Shape;876;p58"/>
          <p:cNvSpPr/>
          <p:nvPr/>
        </p:nvSpPr>
        <p:spPr>
          <a:xfrm>
            <a:off x="5507150" y="4133675"/>
            <a:ext cx="1187700" cy="355200"/>
          </a:xfrm>
          <a:prstGeom prst="rect">
            <a:avLst/>
          </a:prstGeom>
          <a:solidFill>
            <a:srgbClr val="EA99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1" u="none" strike="noStrike" cap="none">
                <a:solidFill>
                  <a:schemeClr val="dk1"/>
                </a:solidFill>
                <a:latin typeface="Open Sans"/>
                <a:ea typeface="Open Sans"/>
                <a:cs typeface="Open Sans"/>
                <a:sym typeface="Open Sans"/>
              </a:rPr>
              <a:t>Steven</a:t>
            </a:r>
            <a:endParaRPr sz="1400" b="0" i="0" u="none" strike="noStrike" cap="none">
              <a:solidFill>
                <a:srgbClr val="000000"/>
              </a:solidFill>
              <a:latin typeface="Arial"/>
              <a:ea typeface="Arial"/>
              <a:cs typeface="Arial"/>
              <a:sym typeface="Arial"/>
            </a:endParaRPr>
          </a:p>
        </p:txBody>
      </p:sp>
      <p:sp>
        <p:nvSpPr>
          <p:cNvPr id="877" name="Google Shape;877;p58"/>
          <p:cNvSpPr/>
          <p:nvPr/>
        </p:nvSpPr>
        <p:spPr>
          <a:xfrm>
            <a:off x="1929200" y="4713325"/>
            <a:ext cx="1225200" cy="308700"/>
          </a:xfrm>
          <a:prstGeom prst="roundRect">
            <a:avLst>
              <a:gd name="adj" fmla="val 16667"/>
            </a:avLst>
          </a:prstGeom>
          <a:solidFill>
            <a:srgbClr val="C9DAF8"/>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1" u="none" strike="noStrike" cap="none">
                <a:solidFill>
                  <a:srgbClr val="000000"/>
                </a:solidFill>
                <a:latin typeface="Open Sans"/>
                <a:ea typeface="Open Sans"/>
                <a:cs typeface="Open Sans"/>
                <a:sym typeface="Open Sans"/>
              </a:rPr>
              <a:t>Animals</a:t>
            </a:r>
            <a:endParaRPr sz="1400" b="0" i="1" u="none" strike="noStrike" cap="none">
              <a:solidFill>
                <a:srgbClr val="000000"/>
              </a:solidFill>
              <a:latin typeface="Open Sans"/>
              <a:ea typeface="Open Sans"/>
              <a:cs typeface="Open Sans"/>
              <a:sym typeface="Open Sans"/>
            </a:endParaRPr>
          </a:p>
        </p:txBody>
      </p:sp>
      <p:sp>
        <p:nvSpPr>
          <p:cNvPr id="878" name="Google Shape;878;p58"/>
          <p:cNvSpPr/>
          <p:nvPr/>
        </p:nvSpPr>
        <p:spPr>
          <a:xfrm>
            <a:off x="3708800" y="4713325"/>
            <a:ext cx="1225200" cy="308700"/>
          </a:xfrm>
          <a:prstGeom prst="roundRect">
            <a:avLst>
              <a:gd name="adj" fmla="val 16667"/>
            </a:avLst>
          </a:prstGeom>
          <a:solidFill>
            <a:srgbClr val="C9DAF8"/>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100" b="0" i="1" u="none" strike="noStrike" cap="none">
                <a:solidFill>
                  <a:srgbClr val="000000"/>
                </a:solidFill>
                <a:latin typeface="Open Sans"/>
                <a:ea typeface="Open Sans"/>
                <a:cs typeface="Open Sans"/>
                <a:sym typeface="Open Sans"/>
              </a:rPr>
              <a:t>Immortal Beings</a:t>
            </a:r>
            <a:endParaRPr sz="1100" b="0" i="1" u="none" strike="noStrike" cap="none">
              <a:solidFill>
                <a:srgbClr val="000000"/>
              </a:solidFill>
              <a:latin typeface="Open Sans"/>
              <a:ea typeface="Open Sans"/>
              <a:cs typeface="Open Sans"/>
              <a:sym typeface="Open Sans"/>
            </a:endParaRPr>
          </a:p>
        </p:txBody>
      </p:sp>
      <p:sp>
        <p:nvSpPr>
          <p:cNvPr id="879" name="Google Shape;879;p58"/>
          <p:cNvSpPr/>
          <p:nvPr/>
        </p:nvSpPr>
        <p:spPr>
          <a:xfrm>
            <a:off x="5488400" y="4713325"/>
            <a:ext cx="1225200" cy="308700"/>
          </a:xfrm>
          <a:prstGeom prst="roundRect">
            <a:avLst>
              <a:gd name="adj" fmla="val 16667"/>
            </a:avLst>
          </a:prstGeom>
          <a:solidFill>
            <a:srgbClr val="C9DAF8"/>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1" u="none" strike="noStrike" cap="none">
                <a:solidFill>
                  <a:srgbClr val="000000"/>
                </a:solidFill>
                <a:latin typeface="Open Sans"/>
                <a:ea typeface="Open Sans"/>
                <a:cs typeface="Open Sans"/>
                <a:sym typeface="Open Sans"/>
              </a:rPr>
              <a:t>Lecturers</a:t>
            </a:r>
            <a:endParaRPr sz="1400" b="0" i="1" u="none" strike="noStrike" cap="none">
              <a:solidFill>
                <a:srgbClr val="000000"/>
              </a:solidFill>
              <a:latin typeface="Open Sans"/>
              <a:ea typeface="Open Sans"/>
              <a:cs typeface="Open Sans"/>
              <a:sym typeface="Open Sans"/>
            </a:endParaRPr>
          </a:p>
        </p:txBody>
      </p:sp>
      <p:sp>
        <p:nvSpPr>
          <p:cNvPr id="880" name="Google Shape;880;p58"/>
          <p:cNvSpPr/>
          <p:nvPr/>
        </p:nvSpPr>
        <p:spPr>
          <a:xfrm>
            <a:off x="149600" y="4713325"/>
            <a:ext cx="1225200" cy="308700"/>
          </a:xfrm>
          <a:prstGeom prst="roundRect">
            <a:avLst>
              <a:gd name="adj" fmla="val 16667"/>
            </a:avLst>
          </a:prstGeom>
          <a:solidFill>
            <a:srgbClr val="C9DAF8"/>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1" u="none" strike="noStrike" cap="none">
                <a:solidFill>
                  <a:srgbClr val="000000"/>
                </a:solidFill>
                <a:latin typeface="Open Sans"/>
                <a:ea typeface="Open Sans"/>
                <a:cs typeface="Open Sans"/>
                <a:sym typeface="Open Sans"/>
              </a:rPr>
              <a:t>Students</a:t>
            </a:r>
            <a:endParaRPr sz="1400" b="0" i="1" u="none" strike="noStrike" cap="none">
              <a:solidFill>
                <a:srgbClr val="000000"/>
              </a:solidFill>
              <a:latin typeface="Open Sans"/>
              <a:ea typeface="Open Sans"/>
              <a:cs typeface="Open Sans"/>
              <a:sym typeface="Open Sans"/>
            </a:endParaRPr>
          </a:p>
        </p:txBody>
      </p:sp>
      <p:sp>
        <p:nvSpPr>
          <p:cNvPr id="881" name="Google Shape;881;p58"/>
          <p:cNvSpPr/>
          <p:nvPr/>
        </p:nvSpPr>
        <p:spPr>
          <a:xfrm>
            <a:off x="7268000" y="4713325"/>
            <a:ext cx="1225200" cy="308700"/>
          </a:xfrm>
          <a:prstGeom prst="roundRect">
            <a:avLst>
              <a:gd name="adj" fmla="val 16667"/>
            </a:avLst>
          </a:prstGeom>
          <a:solidFill>
            <a:srgbClr val="C9DAF8"/>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1" u="none" strike="noStrike" cap="none">
                <a:solidFill>
                  <a:srgbClr val="000000"/>
                </a:solidFill>
                <a:latin typeface="Open Sans"/>
                <a:ea typeface="Open Sans"/>
                <a:cs typeface="Open Sans"/>
                <a:sym typeface="Open Sans"/>
              </a:rPr>
              <a:t>Virtual Beings</a:t>
            </a:r>
            <a:endParaRPr sz="1200" b="0" i="1" u="none" strike="noStrike" cap="none">
              <a:solidFill>
                <a:srgbClr val="000000"/>
              </a:solidFill>
              <a:latin typeface="Open Sans"/>
              <a:ea typeface="Open Sans"/>
              <a:cs typeface="Open Sans"/>
              <a:sym typeface="Open Sans"/>
            </a:endParaRPr>
          </a:p>
        </p:txBody>
      </p:sp>
      <p:sp>
        <p:nvSpPr>
          <p:cNvPr id="882" name="Google Shape;882;p58"/>
          <p:cNvSpPr/>
          <p:nvPr/>
        </p:nvSpPr>
        <p:spPr>
          <a:xfrm>
            <a:off x="3727550" y="4124241"/>
            <a:ext cx="1187700" cy="355200"/>
          </a:xfrm>
          <a:prstGeom prst="rect">
            <a:avLst/>
          </a:prstGeom>
          <a:solidFill>
            <a:srgbClr val="EA99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 sz="1300" b="0" i="1" u="none" strike="noStrike" cap="none">
                <a:solidFill>
                  <a:schemeClr val="dk1"/>
                </a:solidFill>
                <a:latin typeface="Open Sans"/>
                <a:ea typeface="Open Sans"/>
                <a:cs typeface="Open Sans"/>
                <a:sym typeface="Open Sans"/>
              </a:rPr>
              <a:t>Jacq the Dino</a:t>
            </a:r>
            <a:endParaRPr sz="1300" b="0" i="0" u="none" strike="noStrike" cap="none">
              <a:solidFill>
                <a:srgbClr val="000000"/>
              </a:solidFill>
              <a:latin typeface="Arial"/>
              <a:ea typeface="Arial"/>
              <a:cs typeface="Arial"/>
              <a:sym typeface="Arial"/>
            </a:endParaRPr>
          </a:p>
        </p:txBody>
      </p:sp>
      <p:sp>
        <p:nvSpPr>
          <p:cNvPr id="883" name="Google Shape;883;p58"/>
          <p:cNvSpPr/>
          <p:nvPr/>
        </p:nvSpPr>
        <p:spPr>
          <a:xfrm>
            <a:off x="168350" y="4124250"/>
            <a:ext cx="1187700" cy="355200"/>
          </a:xfrm>
          <a:prstGeom prst="rect">
            <a:avLst/>
          </a:prstGeom>
          <a:solidFill>
            <a:srgbClr val="EA99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1" u="none" strike="noStrike" cap="none">
                <a:solidFill>
                  <a:schemeClr val="dk1"/>
                </a:solidFill>
                <a:latin typeface="Open Sans"/>
                <a:ea typeface="Open Sans"/>
                <a:cs typeface="Open Sans"/>
                <a:sym typeface="Open Sans"/>
              </a:rPr>
              <a:t>SoC Cat</a:t>
            </a:r>
            <a:endParaRPr sz="1400" b="0" i="0" u="none" strike="noStrike" cap="none">
              <a:solidFill>
                <a:srgbClr val="000000"/>
              </a:solidFill>
              <a:latin typeface="Arial"/>
              <a:ea typeface="Arial"/>
              <a:cs typeface="Arial"/>
              <a:sym typeface="Arial"/>
            </a:endParaRPr>
          </a:p>
        </p:txBody>
      </p:sp>
      <p:sp>
        <p:nvSpPr>
          <p:cNvPr id="884" name="Google Shape;884;p58"/>
          <p:cNvSpPr/>
          <p:nvPr/>
        </p:nvSpPr>
        <p:spPr>
          <a:xfrm rot="10800000" flipH="1">
            <a:off x="4186700" y="3310475"/>
            <a:ext cx="269400" cy="579900"/>
          </a:xfrm>
          <a:prstGeom prst="upArrow">
            <a:avLst>
              <a:gd name="adj1" fmla="val 50000"/>
              <a:gd name="adj2" fmla="val 50000"/>
            </a:avLst>
          </a:prstGeom>
          <a:solidFill>
            <a:srgbClr val="C9DAF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5" name="Google Shape;885;p58"/>
          <p:cNvSpPr/>
          <p:nvPr/>
        </p:nvSpPr>
        <p:spPr>
          <a:xfrm rot="10800000" flipH="1">
            <a:off x="5966300" y="3329325"/>
            <a:ext cx="269400" cy="579900"/>
          </a:xfrm>
          <a:prstGeom prst="upArrow">
            <a:avLst>
              <a:gd name="adj1" fmla="val 50000"/>
              <a:gd name="adj2" fmla="val 50000"/>
            </a:avLst>
          </a:prstGeom>
          <a:solidFill>
            <a:srgbClr val="C9DAF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6" name="Google Shape;886;p58"/>
          <p:cNvSpPr/>
          <p:nvPr/>
        </p:nvSpPr>
        <p:spPr>
          <a:xfrm rot="10800000" flipH="1">
            <a:off x="2407100" y="3310475"/>
            <a:ext cx="269400" cy="579900"/>
          </a:xfrm>
          <a:prstGeom prst="upArrow">
            <a:avLst>
              <a:gd name="adj1" fmla="val 50000"/>
              <a:gd name="adj2" fmla="val 50000"/>
            </a:avLst>
          </a:prstGeom>
          <a:solidFill>
            <a:srgbClr val="C9DAF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7" name="Google Shape;887;p58"/>
          <p:cNvSpPr/>
          <p:nvPr/>
        </p:nvSpPr>
        <p:spPr>
          <a:xfrm rot="10800000" flipH="1">
            <a:off x="2634325" y="3154250"/>
            <a:ext cx="269400" cy="579900"/>
          </a:xfrm>
          <a:prstGeom prst="upArrow">
            <a:avLst>
              <a:gd name="adj1" fmla="val 50000"/>
              <a:gd name="adj2" fmla="val 50000"/>
            </a:avLst>
          </a:prstGeom>
          <a:solidFill>
            <a:srgbClr val="C9DAF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8" name="Google Shape;888;p58"/>
          <p:cNvSpPr/>
          <p:nvPr/>
        </p:nvSpPr>
        <p:spPr>
          <a:xfrm rot="10800000" flipH="1">
            <a:off x="6179582" y="3100873"/>
            <a:ext cx="269400" cy="579900"/>
          </a:xfrm>
          <a:prstGeom prst="upArrow">
            <a:avLst>
              <a:gd name="adj1" fmla="val 50000"/>
              <a:gd name="adj2" fmla="val 50000"/>
            </a:avLst>
          </a:prstGeom>
          <a:solidFill>
            <a:srgbClr val="C9DAF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9" name="Google Shape;889;p58"/>
          <p:cNvSpPr/>
          <p:nvPr/>
        </p:nvSpPr>
        <p:spPr>
          <a:xfrm rot="10800000" flipH="1">
            <a:off x="4406950" y="3100875"/>
            <a:ext cx="269400" cy="579900"/>
          </a:xfrm>
          <a:prstGeom prst="upArrow">
            <a:avLst>
              <a:gd name="adj1" fmla="val 50000"/>
              <a:gd name="adj2" fmla="val 50000"/>
            </a:avLst>
          </a:prstGeom>
          <a:solidFill>
            <a:srgbClr val="C9DAF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0" name="Google Shape;890;p58"/>
          <p:cNvSpPr/>
          <p:nvPr/>
        </p:nvSpPr>
        <p:spPr>
          <a:xfrm rot="10800000" flipH="1">
            <a:off x="6406807" y="2945848"/>
            <a:ext cx="269400" cy="579900"/>
          </a:xfrm>
          <a:prstGeom prst="upArrow">
            <a:avLst>
              <a:gd name="adj1" fmla="val 50000"/>
              <a:gd name="adj2" fmla="val 50000"/>
            </a:avLst>
          </a:prstGeom>
          <a:solidFill>
            <a:srgbClr val="C9DAF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1" name="Google Shape;891;p58"/>
          <p:cNvSpPr/>
          <p:nvPr/>
        </p:nvSpPr>
        <p:spPr>
          <a:xfrm rot="10800000" flipH="1">
            <a:off x="7745900" y="3263850"/>
            <a:ext cx="269400" cy="579900"/>
          </a:xfrm>
          <a:prstGeom prst="upArrow">
            <a:avLst>
              <a:gd name="adj1" fmla="val 50000"/>
              <a:gd name="adj2" fmla="val 50000"/>
            </a:avLst>
          </a:prstGeom>
          <a:solidFill>
            <a:srgbClr val="4A86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2" name="Google Shape;892;p58"/>
          <p:cNvSpPr/>
          <p:nvPr/>
        </p:nvSpPr>
        <p:spPr>
          <a:xfrm>
            <a:off x="7286754" y="4133675"/>
            <a:ext cx="1187700" cy="355200"/>
          </a:xfrm>
          <a:prstGeom prst="rect">
            <a:avLst/>
          </a:prstGeom>
          <a:solidFill>
            <a:srgbClr val="EA99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1" u="none" strike="noStrike" cap="none">
                <a:solidFill>
                  <a:schemeClr val="dk1"/>
                </a:solidFill>
                <a:latin typeface="Open Sans"/>
                <a:ea typeface="Open Sans"/>
                <a:cs typeface="Open Sans"/>
                <a:sym typeface="Open Sans"/>
              </a:rPr>
              <a:t>Bell Curve God</a:t>
            </a:r>
            <a:endParaRPr sz="1200" b="0" i="0" u="none" strike="noStrike" cap="none">
              <a:solidFill>
                <a:srgbClr val="000000"/>
              </a:solidFill>
              <a:latin typeface="Arial"/>
              <a:ea typeface="Arial"/>
              <a:cs typeface="Arial"/>
              <a:sym typeface="Arial"/>
            </a:endParaRPr>
          </a:p>
        </p:txBody>
      </p:sp>
      <p:sp>
        <p:nvSpPr>
          <p:cNvPr id="893" name="Google Shape;893;p5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rgbClr val="000000"/>
              </a:buClr>
              <a:buSzPts val="1100"/>
              <a:buFont typeface="Arial"/>
              <a:buNone/>
            </a:pPr>
            <a:fld id="{00000000-1234-1234-1234-123412341234}" type="slidenum">
              <a:rPr lang="en"/>
              <a:t>29</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rgbClr val="000000"/>
              </a:buClr>
              <a:buSzPts val="1100"/>
              <a:buFont typeface="Arial"/>
              <a:buNone/>
            </a:pPr>
            <a:fld id="{00000000-1234-1234-1234-123412341234}" type="slidenum">
              <a:rPr lang="en"/>
              <a:t>3</a:t>
            </a:fld>
            <a:endParaRPr/>
          </a:p>
        </p:txBody>
      </p:sp>
      <p:sp>
        <p:nvSpPr>
          <p:cNvPr id="200" name="Google Shape;200;p13"/>
          <p:cNvSpPr/>
          <p:nvPr/>
        </p:nvSpPr>
        <p:spPr>
          <a:xfrm>
            <a:off x="311700" y="297940"/>
            <a:ext cx="1389600" cy="324300"/>
          </a:xfrm>
          <a:prstGeom prst="roundRect">
            <a:avLst>
              <a:gd name="adj" fmla="val 16667"/>
            </a:avLst>
          </a:prstGeom>
          <a:solidFill>
            <a:srgbClr val="C53929"/>
          </a:solidFill>
          <a:ln w="28575" cap="flat" cmpd="sng">
            <a:solidFill>
              <a:srgbClr val="C5392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 sz="1800" b="0" i="0" u="none" strike="noStrike" cap="none">
                <a:solidFill>
                  <a:srgbClr val="FFFFFF"/>
                </a:solidFill>
                <a:latin typeface="Arial"/>
                <a:ea typeface="Arial"/>
                <a:cs typeface="Arial"/>
                <a:sym typeface="Arial"/>
              </a:rPr>
              <a:t>Hash Table</a:t>
            </a:r>
            <a:endParaRPr sz="1800" b="0" i="0" u="none" strike="noStrike" cap="none">
              <a:solidFill>
                <a:srgbClr val="FFFFFF"/>
              </a:solidFill>
              <a:latin typeface="Arial"/>
              <a:ea typeface="Arial"/>
              <a:cs typeface="Arial"/>
              <a:sym typeface="Arial"/>
            </a:endParaRPr>
          </a:p>
        </p:txBody>
      </p:sp>
      <p:sp>
        <p:nvSpPr>
          <p:cNvPr id="201" name="Google Shape;201;p13"/>
          <p:cNvSpPr/>
          <p:nvPr/>
        </p:nvSpPr>
        <p:spPr>
          <a:xfrm>
            <a:off x="311700" y="3056477"/>
            <a:ext cx="3067200" cy="363900"/>
          </a:xfrm>
          <a:prstGeom prst="roundRect">
            <a:avLst>
              <a:gd name="adj" fmla="val 16667"/>
            </a:avLst>
          </a:prstGeom>
          <a:noFill/>
          <a:ln w="28575" cap="flat" cmpd="sng">
            <a:solidFill>
              <a:srgbClr val="C5392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 sz="1800" b="0" i="0" u="none" strike="noStrike" cap="none">
                <a:solidFill>
                  <a:schemeClr val="dk2"/>
                </a:solidFill>
                <a:latin typeface="Arial"/>
                <a:ea typeface="Arial"/>
                <a:cs typeface="Arial"/>
                <a:sym typeface="Arial"/>
              </a:rPr>
              <a:t>Direct Addressing Scheme</a:t>
            </a:r>
            <a:endParaRPr sz="1800" b="0" i="0" u="none" strike="noStrike" cap="none">
              <a:solidFill>
                <a:schemeClr val="dk2"/>
              </a:solidFill>
              <a:latin typeface="Arial"/>
              <a:ea typeface="Arial"/>
              <a:cs typeface="Arial"/>
              <a:sym typeface="Arial"/>
            </a:endParaRPr>
          </a:p>
        </p:txBody>
      </p:sp>
      <p:sp>
        <p:nvSpPr>
          <p:cNvPr id="202" name="Google Shape;202;p13"/>
          <p:cNvSpPr/>
          <p:nvPr/>
        </p:nvSpPr>
        <p:spPr>
          <a:xfrm>
            <a:off x="651900" y="2088258"/>
            <a:ext cx="2386800" cy="363900"/>
          </a:xfrm>
          <a:prstGeom prst="roundRect">
            <a:avLst>
              <a:gd name="adj" fmla="val 16667"/>
            </a:avLst>
          </a:prstGeom>
          <a:noFill/>
          <a:ln w="28575" cap="flat" cmpd="sng">
            <a:solidFill>
              <a:srgbClr val="C5392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 sz="1800" b="0" i="0" u="none" strike="noStrike" cap="none">
                <a:solidFill>
                  <a:schemeClr val="dk2"/>
                </a:solidFill>
                <a:latin typeface="Arial"/>
                <a:ea typeface="Arial"/>
                <a:cs typeface="Arial"/>
                <a:sym typeface="Arial"/>
              </a:rPr>
              <a:t>Addressing schemes</a:t>
            </a:r>
            <a:endParaRPr sz="1800" b="0" i="0" u="none" strike="noStrike" cap="none">
              <a:solidFill>
                <a:schemeClr val="dk2"/>
              </a:solidFill>
              <a:latin typeface="Arial"/>
              <a:ea typeface="Arial"/>
              <a:cs typeface="Arial"/>
              <a:sym typeface="Arial"/>
            </a:endParaRPr>
          </a:p>
        </p:txBody>
      </p:sp>
      <p:sp>
        <p:nvSpPr>
          <p:cNvPr id="203" name="Google Shape;203;p13"/>
          <p:cNvSpPr/>
          <p:nvPr/>
        </p:nvSpPr>
        <p:spPr>
          <a:xfrm>
            <a:off x="2987808" y="157575"/>
            <a:ext cx="1389600" cy="605100"/>
          </a:xfrm>
          <a:prstGeom prst="roundRect">
            <a:avLst>
              <a:gd name="adj" fmla="val 16667"/>
            </a:avLst>
          </a:prstGeom>
          <a:noFill/>
          <a:ln w="28575" cap="flat" cmpd="sng">
            <a:solidFill>
              <a:srgbClr val="C5392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 sz="1800" b="0" i="0" u="none" strike="noStrike" cap="none">
                <a:solidFill>
                  <a:schemeClr val="dk2"/>
                </a:solidFill>
                <a:latin typeface="Arial"/>
                <a:ea typeface="Arial"/>
                <a:cs typeface="Arial"/>
                <a:sym typeface="Arial"/>
              </a:rPr>
              <a:t>(Key, Value) pairs</a:t>
            </a:r>
            <a:endParaRPr sz="1800" b="0" i="0" u="none" strike="noStrike" cap="none">
              <a:solidFill>
                <a:schemeClr val="dk2"/>
              </a:solidFill>
              <a:latin typeface="Arial"/>
              <a:ea typeface="Arial"/>
              <a:cs typeface="Arial"/>
              <a:sym typeface="Arial"/>
            </a:endParaRPr>
          </a:p>
        </p:txBody>
      </p:sp>
      <p:cxnSp>
        <p:nvCxnSpPr>
          <p:cNvPr id="204" name="Google Shape;204;p13"/>
          <p:cNvCxnSpPr>
            <a:stCxn id="200" idx="3"/>
            <a:endCxn id="203" idx="1"/>
          </p:cNvCxnSpPr>
          <p:nvPr/>
        </p:nvCxnSpPr>
        <p:spPr>
          <a:xfrm>
            <a:off x="1701300" y="460090"/>
            <a:ext cx="1286400" cy="0"/>
          </a:xfrm>
          <a:prstGeom prst="straightConnector1">
            <a:avLst/>
          </a:prstGeom>
          <a:noFill/>
          <a:ln w="28575" cap="flat" cmpd="sng">
            <a:solidFill>
              <a:srgbClr val="C53929"/>
            </a:solidFill>
            <a:prstDash val="solid"/>
            <a:round/>
            <a:headEnd type="none" w="sm" len="sm"/>
            <a:tailEnd type="triangle" w="med" len="med"/>
          </a:ln>
        </p:spPr>
      </p:cxnSp>
      <p:sp>
        <p:nvSpPr>
          <p:cNvPr id="205" name="Google Shape;205;p13"/>
          <p:cNvSpPr txBox="1"/>
          <p:nvPr/>
        </p:nvSpPr>
        <p:spPr>
          <a:xfrm>
            <a:off x="1726677" y="258345"/>
            <a:ext cx="1058700" cy="3639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 sz="1800" b="0" i="0" u="none" strike="noStrike" cap="none">
                <a:solidFill>
                  <a:srgbClr val="C53929"/>
                </a:solidFill>
                <a:highlight>
                  <a:srgbClr val="FFFFFF"/>
                </a:highlight>
                <a:latin typeface="Arial"/>
                <a:ea typeface="Arial"/>
                <a:cs typeface="Arial"/>
                <a:sym typeface="Arial"/>
              </a:rPr>
              <a:t>contains</a:t>
            </a:r>
            <a:endParaRPr sz="1800" b="0" i="0" u="none" strike="noStrike" cap="none">
              <a:solidFill>
                <a:srgbClr val="C53929"/>
              </a:solidFill>
              <a:highlight>
                <a:srgbClr val="FFFFFF"/>
              </a:highlight>
              <a:latin typeface="Arial"/>
              <a:ea typeface="Arial"/>
              <a:cs typeface="Arial"/>
              <a:sym typeface="Arial"/>
            </a:endParaRPr>
          </a:p>
        </p:txBody>
      </p:sp>
      <p:sp>
        <p:nvSpPr>
          <p:cNvPr id="206" name="Google Shape;206;p13"/>
          <p:cNvSpPr/>
          <p:nvPr/>
        </p:nvSpPr>
        <p:spPr>
          <a:xfrm>
            <a:off x="5048186" y="1252195"/>
            <a:ext cx="967200" cy="363900"/>
          </a:xfrm>
          <a:prstGeom prst="roundRect">
            <a:avLst>
              <a:gd name="adj" fmla="val 16667"/>
            </a:avLst>
          </a:prstGeom>
          <a:noFill/>
          <a:ln w="28575" cap="flat" cmpd="sng">
            <a:solidFill>
              <a:srgbClr val="C5392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 sz="1800" b="0" i="0" u="none" strike="noStrike" cap="none">
                <a:solidFill>
                  <a:schemeClr val="dk2"/>
                </a:solidFill>
                <a:latin typeface="Arial"/>
                <a:ea typeface="Arial"/>
                <a:cs typeface="Arial"/>
                <a:sym typeface="Arial"/>
              </a:rPr>
              <a:t>hashing</a:t>
            </a:r>
            <a:endParaRPr sz="1800" b="0" i="0" u="none" strike="noStrike" cap="none">
              <a:solidFill>
                <a:schemeClr val="dk2"/>
              </a:solidFill>
              <a:latin typeface="Arial"/>
              <a:ea typeface="Arial"/>
              <a:cs typeface="Arial"/>
              <a:sym typeface="Arial"/>
            </a:endParaRPr>
          </a:p>
        </p:txBody>
      </p:sp>
      <p:sp>
        <p:nvSpPr>
          <p:cNvPr id="207" name="Google Shape;207;p13"/>
          <p:cNvSpPr/>
          <p:nvPr/>
        </p:nvSpPr>
        <p:spPr>
          <a:xfrm>
            <a:off x="311700" y="3975953"/>
            <a:ext cx="3067200" cy="363900"/>
          </a:xfrm>
          <a:prstGeom prst="roundRect">
            <a:avLst>
              <a:gd name="adj" fmla="val 16667"/>
            </a:avLst>
          </a:prstGeom>
          <a:noFill/>
          <a:ln w="28575" cap="flat" cmpd="sng">
            <a:solidFill>
              <a:srgbClr val="C5392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 sz="1800" b="0" i="0" u="none" strike="noStrike" cap="none">
                <a:solidFill>
                  <a:schemeClr val="dk2"/>
                </a:solidFill>
                <a:latin typeface="Arial"/>
                <a:ea typeface="Arial"/>
                <a:cs typeface="Arial"/>
                <a:sym typeface="Arial"/>
              </a:rPr>
              <a:t>Direct Address Table (DAT)</a:t>
            </a:r>
            <a:endParaRPr sz="1800" b="0" i="0" u="none" strike="noStrike" cap="none">
              <a:solidFill>
                <a:schemeClr val="dk2"/>
              </a:solidFill>
              <a:latin typeface="Arial"/>
              <a:ea typeface="Arial"/>
              <a:cs typeface="Arial"/>
              <a:sym typeface="Arial"/>
            </a:endParaRPr>
          </a:p>
        </p:txBody>
      </p:sp>
      <p:cxnSp>
        <p:nvCxnSpPr>
          <p:cNvPr id="208" name="Google Shape;208;p13"/>
          <p:cNvCxnSpPr>
            <a:stCxn id="201" idx="2"/>
            <a:endCxn id="207" idx="0"/>
          </p:cNvCxnSpPr>
          <p:nvPr/>
        </p:nvCxnSpPr>
        <p:spPr>
          <a:xfrm>
            <a:off x="1845300" y="3420377"/>
            <a:ext cx="0" cy="555600"/>
          </a:xfrm>
          <a:prstGeom prst="straightConnector1">
            <a:avLst/>
          </a:prstGeom>
          <a:noFill/>
          <a:ln w="28575" cap="flat" cmpd="sng">
            <a:solidFill>
              <a:srgbClr val="C53929"/>
            </a:solidFill>
            <a:prstDash val="solid"/>
            <a:round/>
            <a:headEnd type="none" w="sm" len="sm"/>
            <a:tailEnd type="triangle" w="med" len="med"/>
          </a:ln>
        </p:spPr>
      </p:cxnSp>
      <p:sp>
        <p:nvSpPr>
          <p:cNvPr id="209" name="Google Shape;209;p13"/>
          <p:cNvSpPr txBox="1"/>
          <p:nvPr/>
        </p:nvSpPr>
        <p:spPr>
          <a:xfrm>
            <a:off x="1315939" y="3516116"/>
            <a:ext cx="1058700" cy="2064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 sz="1800" b="0" i="0" u="none" strike="noStrike" cap="none">
                <a:solidFill>
                  <a:srgbClr val="C53929"/>
                </a:solidFill>
                <a:highlight>
                  <a:srgbClr val="FFFFFF"/>
                </a:highlight>
                <a:latin typeface="Arial"/>
                <a:ea typeface="Arial"/>
                <a:cs typeface="Arial"/>
                <a:sym typeface="Arial"/>
              </a:rPr>
              <a:t>via</a:t>
            </a:r>
            <a:endParaRPr sz="1800" b="0" i="0" u="none" strike="noStrike" cap="none">
              <a:solidFill>
                <a:srgbClr val="C53929"/>
              </a:solidFill>
              <a:highlight>
                <a:srgbClr val="FFFFFF"/>
              </a:highlight>
              <a:latin typeface="Arial"/>
              <a:ea typeface="Arial"/>
              <a:cs typeface="Arial"/>
              <a:sym typeface="Arial"/>
            </a:endParaRPr>
          </a:p>
        </p:txBody>
      </p:sp>
      <p:sp>
        <p:nvSpPr>
          <p:cNvPr id="210" name="Google Shape;210;p13"/>
          <p:cNvSpPr/>
          <p:nvPr/>
        </p:nvSpPr>
        <p:spPr>
          <a:xfrm>
            <a:off x="4655625" y="278175"/>
            <a:ext cx="1752300" cy="363900"/>
          </a:xfrm>
          <a:prstGeom prst="roundRect">
            <a:avLst>
              <a:gd name="adj" fmla="val 16667"/>
            </a:avLst>
          </a:prstGeom>
          <a:noFill/>
          <a:ln w="28575" cap="flat" cmpd="sng">
            <a:solidFill>
              <a:srgbClr val="C5392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 sz="1800" b="0" i="0" u="none" strike="noStrike" cap="none" dirty="0">
                <a:solidFill>
                  <a:schemeClr val="dk2"/>
                </a:solidFill>
                <a:latin typeface="Arial"/>
                <a:ea typeface="Arial"/>
                <a:cs typeface="Arial"/>
                <a:sym typeface="Arial"/>
              </a:rPr>
              <a:t>Hash function </a:t>
            </a:r>
            <a:r>
              <a:rPr lang="en" sz="1800" b="0" i="1" u="none" strike="noStrike" cap="none" dirty="0">
                <a:solidFill>
                  <a:schemeClr val="dk1"/>
                </a:solidFill>
                <a:latin typeface="Noto Sans Symbols"/>
                <a:ea typeface="Noto Sans Symbols"/>
                <a:cs typeface="Noto Sans Symbols"/>
                <a:sym typeface="Noto Sans Symbols"/>
              </a:rPr>
              <a:t>h</a:t>
            </a:r>
            <a:endParaRPr sz="1800" b="0" i="1" u="none" strike="noStrike" cap="none" dirty="0">
              <a:solidFill>
                <a:schemeClr val="dk1"/>
              </a:solidFill>
              <a:latin typeface="Noto Sans Symbols"/>
              <a:ea typeface="Noto Sans Symbols"/>
              <a:cs typeface="Noto Sans Symbols"/>
              <a:sym typeface="Noto Sans Symbols"/>
            </a:endParaRPr>
          </a:p>
        </p:txBody>
      </p:sp>
      <p:sp>
        <p:nvSpPr>
          <p:cNvPr id="211" name="Google Shape;211;p13"/>
          <p:cNvSpPr/>
          <p:nvPr/>
        </p:nvSpPr>
        <p:spPr>
          <a:xfrm>
            <a:off x="7705648" y="271259"/>
            <a:ext cx="1315500" cy="363900"/>
          </a:xfrm>
          <a:prstGeom prst="roundRect">
            <a:avLst>
              <a:gd name="adj" fmla="val 16667"/>
            </a:avLst>
          </a:prstGeom>
          <a:noFill/>
          <a:ln w="28575" cap="flat" cmpd="sng">
            <a:solidFill>
              <a:srgbClr val="C5392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 sz="1800" b="0" i="0" u="none" strike="noStrike" cap="none">
                <a:solidFill>
                  <a:schemeClr val="dk2"/>
                </a:solidFill>
                <a:latin typeface="Arial"/>
                <a:ea typeface="Arial"/>
                <a:cs typeface="Arial"/>
                <a:sym typeface="Arial"/>
              </a:rPr>
              <a:t>Hash value</a:t>
            </a:r>
            <a:endParaRPr sz="1800" b="0" i="0" u="none" strike="noStrike" cap="none">
              <a:solidFill>
                <a:schemeClr val="dk2"/>
              </a:solidFill>
              <a:latin typeface="Arial"/>
              <a:ea typeface="Arial"/>
              <a:cs typeface="Arial"/>
              <a:sym typeface="Arial"/>
            </a:endParaRPr>
          </a:p>
        </p:txBody>
      </p:sp>
      <p:cxnSp>
        <p:nvCxnSpPr>
          <p:cNvPr id="212" name="Google Shape;212;p13"/>
          <p:cNvCxnSpPr>
            <a:stCxn id="210" idx="3"/>
            <a:endCxn id="211" idx="1"/>
          </p:cNvCxnSpPr>
          <p:nvPr/>
        </p:nvCxnSpPr>
        <p:spPr>
          <a:xfrm rot="10800000" flipH="1">
            <a:off x="6407925" y="453225"/>
            <a:ext cx="1297800" cy="6900"/>
          </a:xfrm>
          <a:prstGeom prst="straightConnector1">
            <a:avLst/>
          </a:prstGeom>
          <a:noFill/>
          <a:ln w="28575" cap="flat" cmpd="sng">
            <a:solidFill>
              <a:srgbClr val="C53929"/>
            </a:solidFill>
            <a:prstDash val="solid"/>
            <a:round/>
            <a:headEnd type="none" w="sm" len="sm"/>
            <a:tailEnd type="triangle" w="med" len="med"/>
          </a:ln>
        </p:spPr>
      </p:cxnSp>
      <p:sp>
        <p:nvSpPr>
          <p:cNvPr id="213" name="Google Shape;213;p13"/>
          <p:cNvSpPr txBox="1"/>
          <p:nvPr/>
        </p:nvSpPr>
        <p:spPr>
          <a:xfrm>
            <a:off x="6316285" y="337106"/>
            <a:ext cx="1315500" cy="2064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 sz="1800" b="0" i="0" u="none" strike="noStrike" cap="none">
                <a:solidFill>
                  <a:srgbClr val="C53929"/>
                </a:solidFill>
                <a:highlight>
                  <a:srgbClr val="FFFFFF"/>
                </a:highlight>
                <a:latin typeface="Arial"/>
                <a:ea typeface="Arial"/>
                <a:cs typeface="Arial"/>
                <a:sym typeface="Arial"/>
              </a:rPr>
              <a:t>produces</a:t>
            </a:r>
            <a:endParaRPr sz="1800" b="0" i="0" u="none" strike="noStrike" cap="none">
              <a:solidFill>
                <a:srgbClr val="C53929"/>
              </a:solidFill>
              <a:highlight>
                <a:srgbClr val="FFFFFF"/>
              </a:highlight>
              <a:latin typeface="Arial"/>
              <a:ea typeface="Arial"/>
              <a:cs typeface="Arial"/>
              <a:sym typeface="Arial"/>
            </a:endParaRPr>
          </a:p>
        </p:txBody>
      </p:sp>
      <p:sp>
        <p:nvSpPr>
          <p:cNvPr id="214" name="Google Shape;214;p13"/>
          <p:cNvSpPr/>
          <p:nvPr/>
        </p:nvSpPr>
        <p:spPr>
          <a:xfrm>
            <a:off x="7705648" y="1194465"/>
            <a:ext cx="1315500" cy="363900"/>
          </a:xfrm>
          <a:prstGeom prst="roundRect">
            <a:avLst>
              <a:gd name="adj" fmla="val 16667"/>
            </a:avLst>
          </a:prstGeom>
          <a:noFill/>
          <a:ln w="28575" cap="flat" cmpd="sng">
            <a:solidFill>
              <a:srgbClr val="C5392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 sz="1800" b="0" i="0" u="none" strike="noStrike" cap="none">
                <a:solidFill>
                  <a:schemeClr val="dk2"/>
                </a:solidFill>
                <a:latin typeface="Arial"/>
                <a:ea typeface="Arial"/>
                <a:cs typeface="Arial"/>
                <a:sym typeface="Arial"/>
              </a:rPr>
              <a:t>Collision</a:t>
            </a:r>
            <a:endParaRPr sz="1800" b="0" i="0" u="none" strike="noStrike" cap="none">
              <a:solidFill>
                <a:schemeClr val="dk2"/>
              </a:solidFill>
              <a:latin typeface="Arial"/>
              <a:ea typeface="Arial"/>
              <a:cs typeface="Arial"/>
              <a:sym typeface="Arial"/>
            </a:endParaRPr>
          </a:p>
        </p:txBody>
      </p:sp>
      <p:cxnSp>
        <p:nvCxnSpPr>
          <p:cNvPr id="215" name="Google Shape;215;p13"/>
          <p:cNvCxnSpPr>
            <a:stCxn id="211" idx="2"/>
            <a:endCxn id="214" idx="0"/>
          </p:cNvCxnSpPr>
          <p:nvPr/>
        </p:nvCxnSpPr>
        <p:spPr>
          <a:xfrm>
            <a:off x="8363398" y="635159"/>
            <a:ext cx="0" cy="559200"/>
          </a:xfrm>
          <a:prstGeom prst="straightConnector1">
            <a:avLst/>
          </a:prstGeom>
          <a:noFill/>
          <a:ln w="28575" cap="flat" cmpd="sng">
            <a:solidFill>
              <a:srgbClr val="C53929"/>
            </a:solidFill>
            <a:prstDash val="solid"/>
            <a:round/>
            <a:headEnd type="none" w="sm" len="sm"/>
            <a:tailEnd type="triangle" w="med" len="med"/>
          </a:ln>
        </p:spPr>
      </p:cxnSp>
      <p:sp>
        <p:nvSpPr>
          <p:cNvPr id="216" name="Google Shape;216;p13"/>
          <p:cNvSpPr txBox="1"/>
          <p:nvPr/>
        </p:nvSpPr>
        <p:spPr>
          <a:xfrm>
            <a:off x="7510876" y="737099"/>
            <a:ext cx="1642800" cy="2064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 sz="1800" b="0" i="0" u="none" strike="noStrike" cap="none">
                <a:solidFill>
                  <a:srgbClr val="C53929"/>
                </a:solidFill>
                <a:highlight>
                  <a:srgbClr val="FFFFFF"/>
                </a:highlight>
                <a:latin typeface="Arial"/>
                <a:ea typeface="Arial"/>
                <a:cs typeface="Arial"/>
                <a:sym typeface="Arial"/>
              </a:rPr>
              <a:t>Susceptible to</a:t>
            </a:r>
            <a:endParaRPr sz="1800" b="0" i="0" u="none" strike="noStrike" cap="none">
              <a:solidFill>
                <a:srgbClr val="C53929"/>
              </a:solidFill>
              <a:highlight>
                <a:srgbClr val="FFFFFF"/>
              </a:highlight>
              <a:latin typeface="Arial"/>
              <a:ea typeface="Arial"/>
              <a:cs typeface="Arial"/>
              <a:sym typeface="Arial"/>
            </a:endParaRPr>
          </a:p>
        </p:txBody>
      </p:sp>
      <p:sp>
        <p:nvSpPr>
          <p:cNvPr id="217" name="Google Shape;217;p13"/>
          <p:cNvSpPr/>
          <p:nvPr/>
        </p:nvSpPr>
        <p:spPr>
          <a:xfrm>
            <a:off x="4160692" y="1862320"/>
            <a:ext cx="3123300" cy="363900"/>
          </a:xfrm>
          <a:prstGeom prst="roundRect">
            <a:avLst>
              <a:gd name="adj" fmla="val 16667"/>
            </a:avLst>
          </a:prstGeom>
          <a:noFill/>
          <a:ln w="28575" cap="flat" cmpd="sng">
            <a:solidFill>
              <a:srgbClr val="C5392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 sz="1800" b="0" i="0" u="none" strike="noStrike" cap="none">
                <a:solidFill>
                  <a:schemeClr val="dk2"/>
                </a:solidFill>
                <a:latin typeface="Arial"/>
                <a:ea typeface="Arial"/>
                <a:cs typeface="Arial"/>
                <a:sym typeface="Arial"/>
              </a:rPr>
              <a:t>Collision resolution strategies</a:t>
            </a:r>
            <a:endParaRPr sz="1800" b="0" i="0" u="none" strike="noStrike" cap="none">
              <a:solidFill>
                <a:schemeClr val="dk2"/>
              </a:solidFill>
              <a:latin typeface="Arial"/>
              <a:ea typeface="Arial"/>
              <a:cs typeface="Arial"/>
              <a:sym typeface="Arial"/>
            </a:endParaRPr>
          </a:p>
        </p:txBody>
      </p:sp>
      <p:sp>
        <p:nvSpPr>
          <p:cNvPr id="218" name="Google Shape;218;p13"/>
          <p:cNvSpPr/>
          <p:nvPr/>
        </p:nvSpPr>
        <p:spPr>
          <a:xfrm>
            <a:off x="3509250" y="2695195"/>
            <a:ext cx="2125500" cy="363900"/>
          </a:xfrm>
          <a:prstGeom prst="roundRect">
            <a:avLst>
              <a:gd name="adj" fmla="val 16667"/>
            </a:avLst>
          </a:prstGeom>
          <a:noFill/>
          <a:ln w="28575" cap="flat" cmpd="sng">
            <a:solidFill>
              <a:srgbClr val="C5392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 sz="1800" b="0" i="0" u="none" strike="noStrike" cap="none">
                <a:solidFill>
                  <a:schemeClr val="dk2"/>
                </a:solidFill>
                <a:latin typeface="Arial"/>
                <a:ea typeface="Arial"/>
                <a:cs typeface="Arial"/>
                <a:sym typeface="Arial"/>
              </a:rPr>
              <a:t>Open addressing</a:t>
            </a:r>
            <a:endParaRPr sz="1800" b="0" i="0" u="none" strike="noStrike" cap="none">
              <a:solidFill>
                <a:schemeClr val="dk2"/>
              </a:solidFill>
              <a:latin typeface="Arial"/>
              <a:ea typeface="Arial"/>
              <a:cs typeface="Arial"/>
              <a:sym typeface="Arial"/>
            </a:endParaRPr>
          </a:p>
        </p:txBody>
      </p:sp>
      <p:sp>
        <p:nvSpPr>
          <p:cNvPr id="219" name="Google Shape;219;p13"/>
          <p:cNvSpPr/>
          <p:nvPr/>
        </p:nvSpPr>
        <p:spPr>
          <a:xfrm>
            <a:off x="6895646" y="2686113"/>
            <a:ext cx="2125500" cy="363900"/>
          </a:xfrm>
          <a:prstGeom prst="roundRect">
            <a:avLst>
              <a:gd name="adj" fmla="val 16667"/>
            </a:avLst>
          </a:prstGeom>
          <a:noFill/>
          <a:ln w="28575" cap="flat" cmpd="sng">
            <a:solidFill>
              <a:srgbClr val="C5392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 sz="1800" b="0" i="0" u="none" strike="noStrike" cap="none">
                <a:solidFill>
                  <a:schemeClr val="dk2"/>
                </a:solidFill>
                <a:latin typeface="Arial"/>
                <a:ea typeface="Arial"/>
                <a:cs typeface="Arial"/>
                <a:sym typeface="Arial"/>
              </a:rPr>
              <a:t>Closed addressing</a:t>
            </a:r>
            <a:endParaRPr sz="1800" b="0" i="0" u="none" strike="noStrike" cap="none">
              <a:solidFill>
                <a:schemeClr val="dk2"/>
              </a:solidFill>
              <a:latin typeface="Arial"/>
              <a:ea typeface="Arial"/>
              <a:cs typeface="Arial"/>
              <a:sym typeface="Arial"/>
            </a:endParaRPr>
          </a:p>
        </p:txBody>
      </p:sp>
      <p:cxnSp>
        <p:nvCxnSpPr>
          <p:cNvPr id="220" name="Google Shape;220;p13"/>
          <p:cNvCxnSpPr>
            <a:stCxn id="206" idx="0"/>
            <a:endCxn id="210" idx="2"/>
          </p:cNvCxnSpPr>
          <p:nvPr/>
        </p:nvCxnSpPr>
        <p:spPr>
          <a:xfrm rot="-5400000">
            <a:off x="5226986" y="946795"/>
            <a:ext cx="610200" cy="600"/>
          </a:xfrm>
          <a:prstGeom prst="curvedConnector3">
            <a:avLst>
              <a:gd name="adj1" fmla="val 49993"/>
            </a:avLst>
          </a:prstGeom>
          <a:noFill/>
          <a:ln w="28575" cap="flat" cmpd="sng">
            <a:solidFill>
              <a:srgbClr val="C53929"/>
            </a:solidFill>
            <a:prstDash val="solid"/>
            <a:round/>
            <a:headEnd type="none" w="sm" len="sm"/>
            <a:tailEnd type="triangle" w="med" len="med"/>
          </a:ln>
        </p:spPr>
      </p:cxnSp>
      <p:sp>
        <p:nvSpPr>
          <p:cNvPr id="221" name="Google Shape;221;p13"/>
          <p:cNvSpPr txBox="1"/>
          <p:nvPr/>
        </p:nvSpPr>
        <p:spPr>
          <a:xfrm>
            <a:off x="5248870" y="943504"/>
            <a:ext cx="566400" cy="2064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 sz="1800" b="0" i="0" u="none" strike="noStrike" cap="none">
                <a:solidFill>
                  <a:srgbClr val="C53929"/>
                </a:solidFill>
                <a:highlight>
                  <a:srgbClr val="FFFFFF"/>
                </a:highlight>
                <a:latin typeface="Arial"/>
                <a:ea typeface="Arial"/>
                <a:cs typeface="Arial"/>
                <a:sym typeface="Arial"/>
              </a:rPr>
              <a:t>via</a:t>
            </a:r>
            <a:endParaRPr sz="1800" b="0" i="0" u="none" strike="noStrike" cap="none">
              <a:solidFill>
                <a:srgbClr val="C53929"/>
              </a:solidFill>
              <a:highlight>
                <a:srgbClr val="FFFFFF"/>
              </a:highlight>
              <a:latin typeface="Arial"/>
              <a:ea typeface="Arial"/>
              <a:cs typeface="Arial"/>
              <a:sym typeface="Arial"/>
            </a:endParaRPr>
          </a:p>
        </p:txBody>
      </p:sp>
      <p:cxnSp>
        <p:nvCxnSpPr>
          <p:cNvPr id="222" name="Google Shape;222;p13"/>
          <p:cNvCxnSpPr>
            <a:stCxn id="202" idx="2"/>
            <a:endCxn id="201" idx="0"/>
          </p:cNvCxnSpPr>
          <p:nvPr/>
        </p:nvCxnSpPr>
        <p:spPr>
          <a:xfrm rot="-5400000" flipH="1">
            <a:off x="1543500" y="2753958"/>
            <a:ext cx="604200" cy="600"/>
          </a:xfrm>
          <a:prstGeom prst="curvedConnector3">
            <a:avLst>
              <a:gd name="adj1" fmla="val 50010"/>
            </a:avLst>
          </a:prstGeom>
          <a:noFill/>
          <a:ln w="28575" cap="flat" cmpd="sng">
            <a:solidFill>
              <a:srgbClr val="C53929"/>
            </a:solidFill>
            <a:prstDash val="solid"/>
            <a:round/>
            <a:headEnd type="none" w="sm" len="sm"/>
            <a:tailEnd type="triangle" w="med" len="med"/>
          </a:ln>
        </p:spPr>
      </p:cxnSp>
      <p:cxnSp>
        <p:nvCxnSpPr>
          <p:cNvPr id="223" name="Google Shape;223;p13"/>
          <p:cNvCxnSpPr>
            <a:stCxn id="214" idx="2"/>
            <a:endCxn id="217" idx="3"/>
          </p:cNvCxnSpPr>
          <p:nvPr/>
        </p:nvCxnSpPr>
        <p:spPr>
          <a:xfrm rot="5400000">
            <a:off x="7580698" y="1261665"/>
            <a:ext cx="486000" cy="1079400"/>
          </a:xfrm>
          <a:prstGeom prst="curvedConnector2">
            <a:avLst/>
          </a:prstGeom>
          <a:noFill/>
          <a:ln w="28575" cap="flat" cmpd="sng">
            <a:solidFill>
              <a:srgbClr val="C53929"/>
            </a:solidFill>
            <a:prstDash val="solid"/>
            <a:round/>
            <a:headEnd type="none" w="sm" len="sm"/>
            <a:tailEnd type="triangle" w="med" len="med"/>
          </a:ln>
        </p:spPr>
      </p:cxnSp>
      <p:sp>
        <p:nvSpPr>
          <p:cNvPr id="224" name="Google Shape;224;p13"/>
          <p:cNvSpPr txBox="1"/>
          <p:nvPr/>
        </p:nvSpPr>
        <p:spPr>
          <a:xfrm>
            <a:off x="1026519" y="2576831"/>
            <a:ext cx="1058700" cy="2064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 sz="1800" b="0" i="0" u="none" strike="noStrike" cap="none">
                <a:solidFill>
                  <a:srgbClr val="C53929"/>
                </a:solidFill>
                <a:highlight>
                  <a:srgbClr val="FFFFFF"/>
                </a:highlight>
                <a:latin typeface="Arial"/>
                <a:ea typeface="Arial"/>
                <a:cs typeface="Arial"/>
                <a:sym typeface="Arial"/>
              </a:rPr>
              <a:t>can be</a:t>
            </a:r>
            <a:endParaRPr sz="1800" b="0" i="0" u="none" strike="noStrike" cap="none">
              <a:solidFill>
                <a:srgbClr val="C53929"/>
              </a:solidFill>
              <a:highlight>
                <a:srgbClr val="FFFFFF"/>
              </a:highlight>
              <a:latin typeface="Arial"/>
              <a:ea typeface="Arial"/>
              <a:cs typeface="Arial"/>
              <a:sym typeface="Arial"/>
            </a:endParaRPr>
          </a:p>
        </p:txBody>
      </p:sp>
      <p:sp>
        <p:nvSpPr>
          <p:cNvPr id="225" name="Google Shape;225;p13"/>
          <p:cNvSpPr txBox="1"/>
          <p:nvPr/>
        </p:nvSpPr>
        <p:spPr>
          <a:xfrm>
            <a:off x="7540801" y="1733450"/>
            <a:ext cx="1099500" cy="2064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 sz="1800" b="0" i="0" u="none" strike="noStrike" cap="none">
                <a:solidFill>
                  <a:srgbClr val="C53929"/>
                </a:solidFill>
                <a:highlight>
                  <a:srgbClr val="FFFFFF"/>
                </a:highlight>
                <a:latin typeface="Arial"/>
                <a:ea typeface="Arial"/>
                <a:cs typeface="Arial"/>
                <a:sym typeface="Arial"/>
              </a:rPr>
              <a:t>requires</a:t>
            </a:r>
            <a:endParaRPr sz="1800" b="0" i="0" u="none" strike="noStrike" cap="none">
              <a:solidFill>
                <a:srgbClr val="C53929"/>
              </a:solidFill>
              <a:highlight>
                <a:srgbClr val="FFFFFF"/>
              </a:highlight>
              <a:latin typeface="Arial"/>
              <a:ea typeface="Arial"/>
              <a:cs typeface="Arial"/>
              <a:sym typeface="Arial"/>
            </a:endParaRPr>
          </a:p>
        </p:txBody>
      </p:sp>
      <p:cxnSp>
        <p:nvCxnSpPr>
          <p:cNvPr id="226" name="Google Shape;226;p13"/>
          <p:cNvCxnSpPr>
            <a:stCxn id="217" idx="2"/>
            <a:endCxn id="218" idx="0"/>
          </p:cNvCxnSpPr>
          <p:nvPr/>
        </p:nvCxnSpPr>
        <p:spPr>
          <a:xfrm rot="5400000">
            <a:off x="4912792" y="1885570"/>
            <a:ext cx="468900" cy="1150200"/>
          </a:xfrm>
          <a:prstGeom prst="curvedConnector3">
            <a:avLst>
              <a:gd name="adj1" fmla="val 50008"/>
            </a:avLst>
          </a:prstGeom>
          <a:noFill/>
          <a:ln w="28575" cap="flat" cmpd="sng">
            <a:solidFill>
              <a:srgbClr val="C53929"/>
            </a:solidFill>
            <a:prstDash val="solid"/>
            <a:round/>
            <a:headEnd type="none" w="sm" len="sm"/>
            <a:tailEnd type="triangle" w="med" len="med"/>
          </a:ln>
        </p:spPr>
      </p:cxnSp>
      <p:cxnSp>
        <p:nvCxnSpPr>
          <p:cNvPr id="227" name="Google Shape;227;p13"/>
          <p:cNvCxnSpPr>
            <a:stCxn id="217" idx="2"/>
            <a:endCxn id="219" idx="0"/>
          </p:cNvCxnSpPr>
          <p:nvPr/>
        </p:nvCxnSpPr>
        <p:spPr>
          <a:xfrm rot="-5400000" flipH="1">
            <a:off x="6610492" y="1338070"/>
            <a:ext cx="459900" cy="2236200"/>
          </a:xfrm>
          <a:prstGeom prst="curvedConnector3">
            <a:avLst>
              <a:gd name="adj1" fmla="val 49999"/>
            </a:avLst>
          </a:prstGeom>
          <a:noFill/>
          <a:ln w="28575" cap="flat" cmpd="sng">
            <a:solidFill>
              <a:srgbClr val="C53929"/>
            </a:solidFill>
            <a:prstDash val="solid"/>
            <a:round/>
            <a:headEnd type="none" w="sm" len="sm"/>
            <a:tailEnd type="triangle" w="med" len="med"/>
          </a:ln>
        </p:spPr>
      </p:cxnSp>
      <p:sp>
        <p:nvSpPr>
          <p:cNvPr id="228" name="Google Shape;228;p13"/>
          <p:cNvSpPr txBox="1"/>
          <p:nvPr/>
        </p:nvSpPr>
        <p:spPr>
          <a:xfrm>
            <a:off x="4655614" y="2333116"/>
            <a:ext cx="1058700" cy="2064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 sz="1800" b="0" i="0" u="none" strike="noStrike" cap="none">
                <a:solidFill>
                  <a:srgbClr val="C53929"/>
                </a:solidFill>
                <a:highlight>
                  <a:srgbClr val="FFFFFF"/>
                </a:highlight>
                <a:latin typeface="Arial"/>
                <a:ea typeface="Arial"/>
                <a:cs typeface="Arial"/>
                <a:sym typeface="Arial"/>
              </a:rPr>
              <a:t>Can be</a:t>
            </a:r>
            <a:endParaRPr sz="1800" b="0" i="0" u="none" strike="noStrike" cap="none">
              <a:solidFill>
                <a:srgbClr val="C53929"/>
              </a:solidFill>
              <a:highlight>
                <a:srgbClr val="FFFFFF"/>
              </a:highlight>
              <a:latin typeface="Arial"/>
              <a:ea typeface="Arial"/>
              <a:cs typeface="Arial"/>
              <a:sym typeface="Arial"/>
            </a:endParaRPr>
          </a:p>
        </p:txBody>
      </p:sp>
      <p:sp>
        <p:nvSpPr>
          <p:cNvPr id="229" name="Google Shape;229;p13"/>
          <p:cNvSpPr txBox="1"/>
          <p:nvPr/>
        </p:nvSpPr>
        <p:spPr>
          <a:xfrm>
            <a:off x="6311089" y="2352966"/>
            <a:ext cx="1058700" cy="2064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 sz="1800" b="0" i="0" u="none" strike="noStrike" cap="none">
                <a:solidFill>
                  <a:srgbClr val="C53929"/>
                </a:solidFill>
                <a:highlight>
                  <a:srgbClr val="FFFFFF"/>
                </a:highlight>
                <a:latin typeface="Arial"/>
                <a:ea typeface="Arial"/>
                <a:cs typeface="Arial"/>
                <a:sym typeface="Arial"/>
              </a:rPr>
              <a:t>Can be</a:t>
            </a:r>
            <a:endParaRPr sz="1800" b="0" i="0" u="none" strike="noStrike" cap="none">
              <a:solidFill>
                <a:srgbClr val="C53929"/>
              </a:solidFill>
              <a:highlight>
                <a:srgbClr val="FFFFFF"/>
              </a:highlight>
              <a:latin typeface="Arial"/>
              <a:ea typeface="Arial"/>
              <a:cs typeface="Arial"/>
              <a:sym typeface="Arial"/>
            </a:endParaRPr>
          </a:p>
        </p:txBody>
      </p:sp>
      <p:sp>
        <p:nvSpPr>
          <p:cNvPr id="230" name="Google Shape;230;p13"/>
          <p:cNvSpPr/>
          <p:nvPr/>
        </p:nvSpPr>
        <p:spPr>
          <a:xfrm>
            <a:off x="6895650" y="3657595"/>
            <a:ext cx="2125500" cy="363900"/>
          </a:xfrm>
          <a:prstGeom prst="roundRect">
            <a:avLst>
              <a:gd name="adj" fmla="val 16667"/>
            </a:avLst>
          </a:prstGeom>
          <a:noFill/>
          <a:ln w="28575" cap="flat" cmpd="sng">
            <a:solidFill>
              <a:srgbClr val="C5392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 sz="1800" b="0" i="0" u="none" strike="noStrike" cap="none">
                <a:solidFill>
                  <a:schemeClr val="dk2"/>
                </a:solidFill>
                <a:latin typeface="Arial"/>
                <a:ea typeface="Arial"/>
                <a:cs typeface="Arial"/>
                <a:sym typeface="Arial"/>
              </a:rPr>
              <a:t>Separate chaining</a:t>
            </a:r>
            <a:endParaRPr sz="1800" b="0" i="0" u="none" strike="noStrike" cap="none">
              <a:solidFill>
                <a:schemeClr val="dk2"/>
              </a:solidFill>
              <a:latin typeface="Arial"/>
              <a:ea typeface="Arial"/>
              <a:cs typeface="Arial"/>
              <a:sym typeface="Arial"/>
            </a:endParaRPr>
          </a:p>
        </p:txBody>
      </p:sp>
      <p:cxnSp>
        <p:nvCxnSpPr>
          <p:cNvPr id="231" name="Google Shape;231;p13"/>
          <p:cNvCxnSpPr>
            <a:stCxn id="219" idx="2"/>
            <a:endCxn id="230" idx="0"/>
          </p:cNvCxnSpPr>
          <p:nvPr/>
        </p:nvCxnSpPr>
        <p:spPr>
          <a:xfrm>
            <a:off x="7958396" y="3050013"/>
            <a:ext cx="0" cy="607500"/>
          </a:xfrm>
          <a:prstGeom prst="straightConnector1">
            <a:avLst/>
          </a:prstGeom>
          <a:noFill/>
          <a:ln w="28575" cap="flat" cmpd="sng">
            <a:solidFill>
              <a:srgbClr val="C53929"/>
            </a:solidFill>
            <a:prstDash val="solid"/>
            <a:round/>
            <a:headEnd type="none" w="sm" len="sm"/>
            <a:tailEnd type="triangle" w="med" len="med"/>
          </a:ln>
        </p:spPr>
      </p:cxnSp>
      <p:sp>
        <p:nvSpPr>
          <p:cNvPr id="232" name="Google Shape;232;p13"/>
          <p:cNvSpPr txBox="1"/>
          <p:nvPr/>
        </p:nvSpPr>
        <p:spPr>
          <a:xfrm>
            <a:off x="7429039" y="3170046"/>
            <a:ext cx="1058700" cy="2064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 sz="1800" b="0" i="0" u="none" strike="noStrike" cap="none">
                <a:solidFill>
                  <a:srgbClr val="C53929"/>
                </a:solidFill>
                <a:highlight>
                  <a:srgbClr val="FFFFFF"/>
                </a:highlight>
                <a:latin typeface="Arial"/>
                <a:ea typeface="Arial"/>
                <a:cs typeface="Arial"/>
                <a:sym typeface="Arial"/>
              </a:rPr>
              <a:t>via</a:t>
            </a:r>
            <a:endParaRPr sz="1800" b="0" i="0" u="none" strike="noStrike" cap="none">
              <a:solidFill>
                <a:srgbClr val="C53929"/>
              </a:solidFill>
              <a:highlight>
                <a:srgbClr val="FFFFFF"/>
              </a:highlight>
              <a:latin typeface="Arial"/>
              <a:ea typeface="Arial"/>
              <a:cs typeface="Arial"/>
              <a:sym typeface="Arial"/>
            </a:endParaRPr>
          </a:p>
        </p:txBody>
      </p:sp>
      <p:sp>
        <p:nvSpPr>
          <p:cNvPr id="233" name="Google Shape;233;p13"/>
          <p:cNvSpPr/>
          <p:nvPr/>
        </p:nvSpPr>
        <p:spPr>
          <a:xfrm>
            <a:off x="4813350" y="3528850"/>
            <a:ext cx="1957200" cy="363900"/>
          </a:xfrm>
          <a:prstGeom prst="roundRect">
            <a:avLst>
              <a:gd name="adj" fmla="val 16667"/>
            </a:avLst>
          </a:prstGeom>
          <a:noFill/>
          <a:ln w="28575" cap="flat" cmpd="sng">
            <a:solidFill>
              <a:srgbClr val="C5392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 sz="1800" b="0" i="0" u="none" strike="noStrike" cap="none">
                <a:solidFill>
                  <a:schemeClr val="dk2"/>
                </a:solidFill>
                <a:latin typeface="Arial"/>
                <a:ea typeface="Arial"/>
                <a:cs typeface="Arial"/>
                <a:sym typeface="Arial"/>
              </a:rPr>
              <a:t>Linear probing</a:t>
            </a:r>
            <a:endParaRPr sz="1800" b="0" i="0" u="none" strike="noStrike" cap="none">
              <a:solidFill>
                <a:schemeClr val="dk2"/>
              </a:solidFill>
              <a:latin typeface="Arial"/>
              <a:ea typeface="Arial"/>
              <a:cs typeface="Arial"/>
              <a:sym typeface="Arial"/>
            </a:endParaRPr>
          </a:p>
        </p:txBody>
      </p:sp>
      <p:sp>
        <p:nvSpPr>
          <p:cNvPr id="234" name="Google Shape;234;p13"/>
          <p:cNvSpPr/>
          <p:nvPr/>
        </p:nvSpPr>
        <p:spPr>
          <a:xfrm>
            <a:off x="4813350" y="4095300"/>
            <a:ext cx="1957200" cy="363900"/>
          </a:xfrm>
          <a:prstGeom prst="roundRect">
            <a:avLst>
              <a:gd name="adj" fmla="val 16667"/>
            </a:avLst>
          </a:prstGeom>
          <a:noFill/>
          <a:ln w="28575" cap="flat" cmpd="sng">
            <a:solidFill>
              <a:srgbClr val="C5392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 sz="1800" b="0" i="0" u="none" strike="noStrike" cap="none">
                <a:solidFill>
                  <a:schemeClr val="dk2"/>
                </a:solidFill>
                <a:latin typeface="Arial"/>
                <a:ea typeface="Arial"/>
                <a:cs typeface="Arial"/>
                <a:sym typeface="Arial"/>
              </a:rPr>
              <a:t>Quadratic probing</a:t>
            </a:r>
            <a:endParaRPr sz="1800" b="0" i="0" u="none" strike="noStrike" cap="none">
              <a:solidFill>
                <a:schemeClr val="dk2"/>
              </a:solidFill>
              <a:latin typeface="Arial"/>
              <a:ea typeface="Arial"/>
              <a:cs typeface="Arial"/>
              <a:sym typeface="Arial"/>
            </a:endParaRPr>
          </a:p>
        </p:txBody>
      </p:sp>
      <p:sp>
        <p:nvSpPr>
          <p:cNvPr id="235" name="Google Shape;235;p13"/>
          <p:cNvSpPr/>
          <p:nvPr/>
        </p:nvSpPr>
        <p:spPr>
          <a:xfrm>
            <a:off x="4813350" y="4661750"/>
            <a:ext cx="1957200" cy="363900"/>
          </a:xfrm>
          <a:prstGeom prst="roundRect">
            <a:avLst>
              <a:gd name="adj" fmla="val 16667"/>
            </a:avLst>
          </a:prstGeom>
          <a:noFill/>
          <a:ln w="28575" cap="flat" cmpd="sng">
            <a:solidFill>
              <a:srgbClr val="C5392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 sz="1800" b="0" i="0" u="none" strike="noStrike" cap="none">
                <a:solidFill>
                  <a:schemeClr val="dk2"/>
                </a:solidFill>
                <a:latin typeface="Arial"/>
                <a:ea typeface="Arial"/>
                <a:cs typeface="Arial"/>
                <a:sym typeface="Arial"/>
              </a:rPr>
              <a:t>Double hashing</a:t>
            </a:r>
            <a:endParaRPr sz="1800" b="0" i="0" u="none" strike="noStrike" cap="none">
              <a:solidFill>
                <a:schemeClr val="dk2"/>
              </a:solidFill>
              <a:latin typeface="Arial"/>
              <a:ea typeface="Arial"/>
              <a:cs typeface="Arial"/>
              <a:sym typeface="Arial"/>
            </a:endParaRPr>
          </a:p>
        </p:txBody>
      </p:sp>
      <p:cxnSp>
        <p:nvCxnSpPr>
          <p:cNvPr id="236" name="Google Shape;236;p13"/>
          <p:cNvCxnSpPr>
            <a:stCxn id="218" idx="2"/>
            <a:endCxn id="233" idx="1"/>
          </p:cNvCxnSpPr>
          <p:nvPr/>
        </p:nvCxnSpPr>
        <p:spPr>
          <a:xfrm rot="-5400000" flipH="1">
            <a:off x="4366800" y="3264295"/>
            <a:ext cx="651600" cy="241200"/>
          </a:xfrm>
          <a:prstGeom prst="curvedConnector2">
            <a:avLst/>
          </a:prstGeom>
          <a:noFill/>
          <a:ln w="28575" cap="flat" cmpd="sng">
            <a:solidFill>
              <a:srgbClr val="C53929"/>
            </a:solidFill>
            <a:prstDash val="solid"/>
            <a:round/>
            <a:headEnd type="none" w="sm" len="sm"/>
            <a:tailEnd type="triangle" w="med" len="med"/>
          </a:ln>
        </p:spPr>
      </p:cxnSp>
      <p:cxnSp>
        <p:nvCxnSpPr>
          <p:cNvPr id="237" name="Google Shape;237;p13"/>
          <p:cNvCxnSpPr>
            <a:stCxn id="218" idx="2"/>
            <a:endCxn id="234" idx="1"/>
          </p:cNvCxnSpPr>
          <p:nvPr/>
        </p:nvCxnSpPr>
        <p:spPr>
          <a:xfrm rot="-5400000" flipH="1">
            <a:off x="4083450" y="3547645"/>
            <a:ext cx="1218300" cy="241200"/>
          </a:xfrm>
          <a:prstGeom prst="curvedConnector2">
            <a:avLst/>
          </a:prstGeom>
          <a:noFill/>
          <a:ln w="28575" cap="flat" cmpd="sng">
            <a:solidFill>
              <a:srgbClr val="C53929"/>
            </a:solidFill>
            <a:prstDash val="solid"/>
            <a:round/>
            <a:headEnd type="none" w="sm" len="sm"/>
            <a:tailEnd type="triangle" w="med" len="med"/>
          </a:ln>
        </p:spPr>
      </p:cxnSp>
      <p:cxnSp>
        <p:nvCxnSpPr>
          <p:cNvPr id="238" name="Google Shape;238;p13"/>
          <p:cNvCxnSpPr>
            <a:stCxn id="218" idx="2"/>
            <a:endCxn id="235" idx="1"/>
          </p:cNvCxnSpPr>
          <p:nvPr/>
        </p:nvCxnSpPr>
        <p:spPr>
          <a:xfrm rot="-5400000" flipH="1">
            <a:off x="3800250" y="3830845"/>
            <a:ext cx="1784700" cy="241200"/>
          </a:xfrm>
          <a:prstGeom prst="curvedConnector2">
            <a:avLst/>
          </a:prstGeom>
          <a:noFill/>
          <a:ln w="28575" cap="flat" cmpd="sng">
            <a:solidFill>
              <a:srgbClr val="C53929"/>
            </a:solidFill>
            <a:prstDash val="solid"/>
            <a:round/>
            <a:headEnd type="none" w="sm" len="sm"/>
            <a:tailEnd type="triangle" w="med" len="med"/>
          </a:ln>
        </p:spPr>
      </p:cxnSp>
      <p:sp>
        <p:nvSpPr>
          <p:cNvPr id="239" name="Google Shape;239;p13"/>
          <p:cNvSpPr txBox="1"/>
          <p:nvPr/>
        </p:nvSpPr>
        <p:spPr>
          <a:xfrm>
            <a:off x="4042639" y="3169774"/>
            <a:ext cx="1058700" cy="2064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 sz="1800" b="0" i="0" u="none" strike="noStrike" cap="none">
                <a:solidFill>
                  <a:srgbClr val="C53929"/>
                </a:solidFill>
                <a:highlight>
                  <a:srgbClr val="FFFFFF"/>
                </a:highlight>
                <a:latin typeface="Arial"/>
                <a:ea typeface="Arial"/>
                <a:cs typeface="Arial"/>
                <a:sym typeface="Arial"/>
              </a:rPr>
              <a:t>via</a:t>
            </a:r>
            <a:endParaRPr sz="1800" b="0" i="0" u="none" strike="noStrike" cap="none">
              <a:solidFill>
                <a:srgbClr val="C53929"/>
              </a:solidFill>
              <a:highlight>
                <a:srgbClr val="FFFFFF"/>
              </a:highlight>
              <a:latin typeface="Arial"/>
              <a:ea typeface="Arial"/>
              <a:cs typeface="Arial"/>
              <a:sym typeface="Arial"/>
            </a:endParaRPr>
          </a:p>
        </p:txBody>
      </p:sp>
      <p:cxnSp>
        <p:nvCxnSpPr>
          <p:cNvPr id="240" name="Google Shape;240;p13"/>
          <p:cNvCxnSpPr>
            <a:stCxn id="202" idx="3"/>
            <a:endCxn id="206" idx="1"/>
          </p:cNvCxnSpPr>
          <p:nvPr/>
        </p:nvCxnSpPr>
        <p:spPr>
          <a:xfrm rot="10800000" flipH="1">
            <a:off x="3038700" y="1434108"/>
            <a:ext cx="2009400" cy="836100"/>
          </a:xfrm>
          <a:prstGeom prst="curvedConnector3">
            <a:avLst>
              <a:gd name="adj1" fmla="val 50002"/>
            </a:avLst>
          </a:prstGeom>
          <a:noFill/>
          <a:ln w="28575" cap="flat" cmpd="sng">
            <a:solidFill>
              <a:srgbClr val="C53929"/>
            </a:solidFill>
            <a:prstDash val="solid"/>
            <a:round/>
            <a:headEnd type="none" w="sm" len="sm"/>
            <a:tailEnd type="triangle" w="med" len="med"/>
          </a:ln>
        </p:spPr>
      </p:cxnSp>
      <p:sp>
        <p:nvSpPr>
          <p:cNvPr id="241" name="Google Shape;241;p13"/>
          <p:cNvSpPr txBox="1"/>
          <p:nvPr/>
        </p:nvSpPr>
        <p:spPr>
          <a:xfrm>
            <a:off x="2966312" y="2167005"/>
            <a:ext cx="1058700" cy="2064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 sz="1800" b="0" i="0" u="none" strike="noStrike" cap="none">
                <a:solidFill>
                  <a:srgbClr val="C53929"/>
                </a:solidFill>
                <a:highlight>
                  <a:srgbClr val="FFFFFF"/>
                </a:highlight>
                <a:latin typeface="Arial"/>
                <a:ea typeface="Arial"/>
                <a:cs typeface="Arial"/>
                <a:sym typeface="Arial"/>
              </a:rPr>
              <a:t>can be</a:t>
            </a:r>
            <a:endParaRPr sz="1800" b="0" i="0" u="none" strike="noStrike" cap="none">
              <a:solidFill>
                <a:srgbClr val="C53929"/>
              </a:solidFill>
              <a:highlight>
                <a:srgbClr val="FFFFFF"/>
              </a:highlight>
              <a:latin typeface="Arial"/>
              <a:ea typeface="Arial"/>
              <a:cs typeface="Arial"/>
              <a:sym typeface="Arial"/>
            </a:endParaRPr>
          </a:p>
        </p:txBody>
      </p:sp>
      <p:cxnSp>
        <p:nvCxnSpPr>
          <p:cNvPr id="242" name="Google Shape;242;p13"/>
          <p:cNvCxnSpPr>
            <a:stCxn id="200" idx="2"/>
            <a:endCxn id="202" idx="1"/>
          </p:cNvCxnSpPr>
          <p:nvPr/>
        </p:nvCxnSpPr>
        <p:spPr>
          <a:xfrm rot="5400000">
            <a:off x="5250" y="1268890"/>
            <a:ext cx="1647900" cy="354600"/>
          </a:xfrm>
          <a:prstGeom prst="curvedConnector4">
            <a:avLst>
              <a:gd name="adj1" fmla="val 44481"/>
              <a:gd name="adj2" fmla="val 167153"/>
            </a:avLst>
          </a:prstGeom>
          <a:noFill/>
          <a:ln w="28575" cap="flat" cmpd="sng">
            <a:solidFill>
              <a:srgbClr val="C53929"/>
            </a:solidFill>
            <a:prstDash val="solid"/>
            <a:round/>
            <a:headEnd type="none" w="sm" len="sm"/>
            <a:tailEnd type="triangle" w="med" len="med"/>
          </a:ln>
        </p:spPr>
      </p:cxnSp>
      <p:sp>
        <p:nvSpPr>
          <p:cNvPr id="243" name="Google Shape;243;p13"/>
          <p:cNvSpPr txBox="1"/>
          <p:nvPr/>
        </p:nvSpPr>
        <p:spPr>
          <a:xfrm>
            <a:off x="8" y="1498413"/>
            <a:ext cx="1058700" cy="3639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 sz="1800" b="0" i="0" u="none" strike="noStrike" cap="none">
                <a:solidFill>
                  <a:srgbClr val="C53929"/>
                </a:solidFill>
                <a:highlight>
                  <a:srgbClr val="FFFFFF"/>
                </a:highlight>
                <a:latin typeface="Arial"/>
                <a:ea typeface="Arial"/>
                <a:cs typeface="Arial"/>
                <a:sym typeface="Arial"/>
              </a:rPr>
              <a:t>employs</a:t>
            </a:r>
            <a:endParaRPr sz="1800" b="0" i="0" u="none" strike="noStrike" cap="none">
              <a:solidFill>
                <a:srgbClr val="C53929"/>
              </a:solidFill>
              <a:highlight>
                <a:srgbClr val="FFFFFF"/>
              </a:highlight>
              <a:latin typeface="Arial"/>
              <a:ea typeface="Arial"/>
              <a:cs typeface="Arial"/>
              <a:sym typeface="Arial"/>
            </a:endParaRPr>
          </a:p>
        </p:txBody>
      </p:sp>
      <p:sp>
        <p:nvSpPr>
          <p:cNvPr id="244" name="Google Shape;244;p13"/>
          <p:cNvSpPr/>
          <p:nvPr/>
        </p:nvSpPr>
        <p:spPr>
          <a:xfrm>
            <a:off x="2987800" y="916425"/>
            <a:ext cx="1389600" cy="363900"/>
          </a:xfrm>
          <a:prstGeom prst="roundRect">
            <a:avLst>
              <a:gd name="adj" fmla="val 16667"/>
            </a:avLst>
          </a:prstGeom>
          <a:noFill/>
          <a:ln w="28575" cap="flat" cmpd="sng">
            <a:solidFill>
              <a:srgbClr val="C5392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 sz="1800" b="0" i="0" u="none" strike="noStrike" cap="none">
                <a:solidFill>
                  <a:schemeClr val="dk2"/>
                </a:solidFill>
                <a:latin typeface="Arial"/>
                <a:ea typeface="Arial"/>
                <a:cs typeface="Arial"/>
                <a:sym typeface="Arial"/>
              </a:rPr>
              <a:t>Table size </a:t>
            </a:r>
            <a:r>
              <a:rPr lang="en" sz="1800" b="0" i="1" u="none" strike="noStrike" cap="none">
                <a:solidFill>
                  <a:schemeClr val="dk1"/>
                </a:solidFill>
                <a:latin typeface="Noto Sans Symbols"/>
                <a:ea typeface="Noto Sans Symbols"/>
                <a:cs typeface="Noto Sans Symbols"/>
                <a:sym typeface="Noto Sans Symbols"/>
              </a:rPr>
              <a:t>M</a:t>
            </a:r>
            <a:r>
              <a:rPr lang="en" sz="1800" b="0" i="0" u="none" strike="noStrike" cap="none">
                <a:solidFill>
                  <a:schemeClr val="dk2"/>
                </a:solidFill>
                <a:latin typeface="Arial"/>
                <a:ea typeface="Arial"/>
                <a:cs typeface="Arial"/>
                <a:sym typeface="Arial"/>
              </a:rPr>
              <a:t> </a:t>
            </a:r>
            <a:endParaRPr sz="1800" b="0" i="0" u="none" strike="noStrike" cap="none">
              <a:solidFill>
                <a:schemeClr val="dk2"/>
              </a:solidFill>
              <a:latin typeface="Arial"/>
              <a:ea typeface="Arial"/>
              <a:cs typeface="Arial"/>
              <a:sym typeface="Arial"/>
            </a:endParaRPr>
          </a:p>
        </p:txBody>
      </p:sp>
      <p:cxnSp>
        <p:nvCxnSpPr>
          <p:cNvPr id="245" name="Google Shape;245;p13"/>
          <p:cNvCxnSpPr>
            <a:stCxn id="200" idx="2"/>
            <a:endCxn id="244" idx="1"/>
          </p:cNvCxnSpPr>
          <p:nvPr/>
        </p:nvCxnSpPr>
        <p:spPr>
          <a:xfrm rot="-5400000" flipH="1">
            <a:off x="1759050" y="-130310"/>
            <a:ext cx="476100" cy="1981200"/>
          </a:xfrm>
          <a:prstGeom prst="curvedConnector2">
            <a:avLst/>
          </a:prstGeom>
          <a:noFill/>
          <a:ln w="28575" cap="flat" cmpd="sng">
            <a:solidFill>
              <a:srgbClr val="C53929"/>
            </a:solidFill>
            <a:prstDash val="solid"/>
            <a:round/>
            <a:headEnd type="none" w="sm" len="sm"/>
            <a:tailEnd type="triangle" w="med" len="med"/>
          </a:ln>
        </p:spPr>
      </p:cxnSp>
      <p:sp>
        <p:nvSpPr>
          <p:cNvPr id="246" name="Google Shape;246;p13"/>
          <p:cNvSpPr txBox="1"/>
          <p:nvPr/>
        </p:nvSpPr>
        <p:spPr>
          <a:xfrm>
            <a:off x="1947445" y="944358"/>
            <a:ext cx="566400" cy="2064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 sz="1800" b="0" i="0" u="none" strike="noStrike" cap="none">
                <a:solidFill>
                  <a:srgbClr val="C53929"/>
                </a:solidFill>
                <a:highlight>
                  <a:srgbClr val="FFFFFF"/>
                </a:highlight>
                <a:latin typeface="Arial"/>
                <a:ea typeface="Arial"/>
                <a:cs typeface="Arial"/>
                <a:sym typeface="Arial"/>
              </a:rPr>
              <a:t>has</a:t>
            </a:r>
            <a:endParaRPr sz="1800" b="0" i="0" u="none" strike="noStrike" cap="none">
              <a:solidFill>
                <a:srgbClr val="C53929"/>
              </a:solidFill>
              <a:highlight>
                <a:srgbClr val="FFFFFF"/>
              </a:highlight>
              <a:latin typeface="Arial"/>
              <a:ea typeface="Arial"/>
              <a:cs typeface="Arial"/>
              <a:sym typeface="Arial"/>
            </a:endParaRPr>
          </a:p>
        </p:txBody>
      </p:sp>
      <p:sp>
        <p:nvSpPr>
          <p:cNvPr id="247" name="Google Shape;247;p13"/>
          <p:cNvSpPr/>
          <p:nvPr/>
        </p:nvSpPr>
        <p:spPr>
          <a:xfrm>
            <a:off x="2346312" y="1502338"/>
            <a:ext cx="1557600" cy="363900"/>
          </a:xfrm>
          <a:prstGeom prst="roundRect">
            <a:avLst>
              <a:gd name="adj" fmla="val 16667"/>
            </a:avLst>
          </a:prstGeom>
          <a:noFill/>
          <a:ln w="28575" cap="flat" cmpd="sng">
            <a:solidFill>
              <a:srgbClr val="C53929"/>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 sz="1800" b="0" i="0" u="none" strike="noStrike" cap="none">
                <a:solidFill>
                  <a:schemeClr val="dk2"/>
                </a:solidFill>
                <a:latin typeface="Arial"/>
                <a:ea typeface="Arial"/>
                <a:cs typeface="Arial"/>
                <a:sym typeface="Arial"/>
              </a:rPr>
              <a:t>Load factor </a:t>
            </a:r>
            <a:r>
              <a:rPr lang="en" sz="1800" b="0" i="0" u="none" strike="noStrike" cap="none">
                <a:solidFill>
                  <a:schemeClr val="dk1"/>
                </a:solidFill>
                <a:latin typeface="Noto Sans Symbols"/>
                <a:ea typeface="Noto Sans Symbols"/>
                <a:cs typeface="Noto Sans Symbols"/>
                <a:sym typeface="Noto Sans Symbols"/>
              </a:rPr>
              <a:t>𝛼</a:t>
            </a:r>
            <a:r>
              <a:rPr lang="en" sz="1800" b="0" i="0" u="none" strike="noStrike" cap="none">
                <a:solidFill>
                  <a:schemeClr val="dk2"/>
                </a:solidFill>
                <a:latin typeface="Arial"/>
                <a:ea typeface="Arial"/>
                <a:cs typeface="Arial"/>
                <a:sym typeface="Arial"/>
              </a:rPr>
              <a:t> </a:t>
            </a:r>
            <a:endParaRPr sz="1800" b="0" i="0" u="none" strike="noStrike" cap="none">
              <a:solidFill>
                <a:schemeClr val="dk2"/>
              </a:solidFill>
              <a:latin typeface="Arial"/>
              <a:ea typeface="Arial"/>
              <a:cs typeface="Arial"/>
              <a:sym typeface="Arial"/>
            </a:endParaRPr>
          </a:p>
        </p:txBody>
      </p:sp>
      <p:cxnSp>
        <p:nvCxnSpPr>
          <p:cNvPr id="248" name="Google Shape;248;p13"/>
          <p:cNvCxnSpPr>
            <a:stCxn id="200" idx="2"/>
            <a:endCxn id="247" idx="1"/>
          </p:cNvCxnSpPr>
          <p:nvPr/>
        </p:nvCxnSpPr>
        <p:spPr>
          <a:xfrm rot="-5400000" flipH="1">
            <a:off x="1145400" y="483340"/>
            <a:ext cx="1062000" cy="1339800"/>
          </a:xfrm>
          <a:prstGeom prst="curvedConnector2">
            <a:avLst/>
          </a:prstGeom>
          <a:noFill/>
          <a:ln w="28575" cap="flat" cmpd="sng">
            <a:solidFill>
              <a:srgbClr val="C53929"/>
            </a:solidFill>
            <a:prstDash val="solid"/>
            <a:round/>
            <a:headEnd type="none" w="sm" len="sm"/>
            <a:tailEnd type="triangle" w="med" len="med"/>
          </a:ln>
        </p:spPr>
      </p:cxnSp>
      <p:sp>
        <p:nvSpPr>
          <p:cNvPr id="249" name="Google Shape;249;p13"/>
          <p:cNvSpPr txBox="1"/>
          <p:nvPr/>
        </p:nvSpPr>
        <p:spPr>
          <a:xfrm>
            <a:off x="1006125" y="1277525"/>
            <a:ext cx="1099500" cy="2064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 sz="1800" b="0" i="0" u="none" strike="noStrike" cap="none">
                <a:solidFill>
                  <a:srgbClr val="C53929"/>
                </a:solidFill>
                <a:highlight>
                  <a:srgbClr val="FFFFFF"/>
                </a:highlight>
                <a:latin typeface="Arial"/>
                <a:ea typeface="Arial"/>
                <a:cs typeface="Arial"/>
                <a:sym typeface="Arial"/>
              </a:rPr>
              <a:t>monitors</a:t>
            </a:r>
            <a:endParaRPr sz="1800" b="0" i="0" u="none" strike="noStrike" cap="none">
              <a:solidFill>
                <a:srgbClr val="C53929"/>
              </a:solidFill>
              <a:highlight>
                <a:srgbClr val="FFFFFF"/>
              </a:highlight>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897"/>
        <p:cNvGrpSpPr/>
        <p:nvPr/>
      </p:nvGrpSpPr>
      <p:grpSpPr>
        <a:xfrm>
          <a:off x="0" y="0"/>
          <a:ext cx="0" cy="0"/>
          <a:chOff x="0" y="0"/>
          <a:chExt cx="0" cy="0"/>
        </a:xfrm>
      </p:grpSpPr>
      <p:sp>
        <p:nvSpPr>
          <p:cNvPr id="898" name="Google Shape;898;p5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Open Addressing - Double Hashing</a:t>
            </a:r>
            <a:endParaRPr/>
          </a:p>
        </p:txBody>
      </p:sp>
      <p:sp>
        <p:nvSpPr>
          <p:cNvPr id="899" name="Google Shape;899;p59"/>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sz="2400"/>
              <a:t>We can also vary the order to check, based on another hash!</a:t>
            </a:r>
            <a:endParaRPr sz="2400"/>
          </a:p>
          <a:p>
            <a:pPr marL="457200" lvl="0" indent="-381000" algn="l" rtl="0">
              <a:lnSpc>
                <a:spcPct val="115000"/>
              </a:lnSpc>
              <a:spcBef>
                <a:spcPts val="1600"/>
              </a:spcBef>
              <a:spcAft>
                <a:spcPts val="0"/>
              </a:spcAft>
              <a:buSzPts val="2400"/>
              <a:buChar char="●"/>
            </a:pPr>
            <a:r>
              <a:rPr lang="en" sz="2400"/>
              <a:t>Let </a:t>
            </a:r>
            <a:r>
              <a:rPr lang="en" sz="2400" b="1"/>
              <a:t>x</a:t>
            </a:r>
            <a:r>
              <a:rPr lang="en" sz="2400"/>
              <a:t> = hash2</a:t>
            </a:r>
            <a:r>
              <a:rPr lang="en" sz="2400" i="1"/>
              <a:t>(“Jacq the Dino”)</a:t>
            </a:r>
            <a:r>
              <a:rPr lang="en" sz="2400"/>
              <a:t> = </a:t>
            </a:r>
            <a:r>
              <a:rPr lang="en" sz="2400" b="1"/>
              <a:t>3</a:t>
            </a:r>
            <a:endParaRPr sz="2400" b="1"/>
          </a:p>
          <a:p>
            <a:pPr marL="457200" lvl="0" indent="-381000" algn="l" rtl="0">
              <a:lnSpc>
                <a:spcPct val="115000"/>
              </a:lnSpc>
              <a:spcBef>
                <a:spcPts val="0"/>
              </a:spcBef>
              <a:spcAft>
                <a:spcPts val="0"/>
              </a:spcAft>
              <a:buSzPts val="2400"/>
              <a:buChar char="●"/>
            </a:pPr>
            <a:r>
              <a:rPr lang="en" sz="2400"/>
              <a:t>hash2(</a:t>
            </a:r>
            <a:r>
              <a:rPr lang="en" sz="2400" i="1"/>
              <a:t>“SoC Cat”</a:t>
            </a:r>
            <a:r>
              <a:rPr lang="en" sz="2400"/>
              <a:t>) = </a:t>
            </a:r>
            <a:r>
              <a:rPr lang="en" sz="2400" b="1"/>
              <a:t>2</a:t>
            </a:r>
            <a:endParaRPr sz="2400" b="1"/>
          </a:p>
          <a:p>
            <a:pPr marL="457200" lvl="0" indent="-381000" algn="l" rtl="0">
              <a:lnSpc>
                <a:spcPct val="115000"/>
              </a:lnSpc>
              <a:spcBef>
                <a:spcPts val="0"/>
              </a:spcBef>
              <a:spcAft>
                <a:spcPts val="0"/>
              </a:spcAft>
              <a:buSzPts val="2400"/>
              <a:buChar char="●"/>
            </a:pPr>
            <a:r>
              <a:rPr lang="en" sz="2400"/>
              <a:t>hash2(</a:t>
            </a:r>
            <a:r>
              <a:rPr lang="en" sz="2400" i="1"/>
              <a:t>“Bell Curve God”</a:t>
            </a:r>
            <a:r>
              <a:rPr lang="en" sz="2400"/>
              <a:t>) = </a:t>
            </a:r>
            <a:r>
              <a:rPr lang="en" sz="2400" b="1"/>
              <a:t>4</a:t>
            </a:r>
            <a:endParaRPr sz="2400" b="1"/>
          </a:p>
          <a:p>
            <a:pPr marL="0" lvl="0" indent="0" algn="l" rtl="0">
              <a:lnSpc>
                <a:spcPct val="115000"/>
              </a:lnSpc>
              <a:spcBef>
                <a:spcPts val="1600"/>
              </a:spcBef>
              <a:spcAft>
                <a:spcPts val="1600"/>
              </a:spcAft>
              <a:buSzPts val="1800"/>
              <a:buNone/>
            </a:pPr>
            <a:endParaRPr sz="2400"/>
          </a:p>
        </p:txBody>
      </p:sp>
      <p:sp>
        <p:nvSpPr>
          <p:cNvPr id="900" name="Google Shape;900;p59"/>
          <p:cNvSpPr/>
          <p:nvPr/>
        </p:nvSpPr>
        <p:spPr>
          <a:xfrm>
            <a:off x="-4650" y="4488875"/>
            <a:ext cx="9153300" cy="6546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1" name="Google Shape;901;p59"/>
          <p:cNvSpPr/>
          <p:nvPr/>
        </p:nvSpPr>
        <p:spPr>
          <a:xfrm>
            <a:off x="168350" y="4133675"/>
            <a:ext cx="1187700" cy="355200"/>
          </a:xfrm>
          <a:prstGeom prst="rect">
            <a:avLst/>
          </a:prstGeom>
          <a:solidFill>
            <a:srgbClr val="00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1" u="none" strike="noStrike" cap="none">
                <a:solidFill>
                  <a:srgbClr val="000000"/>
                </a:solidFill>
                <a:latin typeface="Open Sans"/>
                <a:ea typeface="Open Sans"/>
                <a:cs typeface="Open Sans"/>
                <a:sym typeface="Open Sans"/>
              </a:rPr>
              <a:t>[Empty]</a:t>
            </a:r>
            <a:endParaRPr sz="1400" b="0" i="1" u="none" strike="noStrike" cap="none">
              <a:solidFill>
                <a:srgbClr val="000000"/>
              </a:solidFill>
              <a:latin typeface="Open Sans"/>
              <a:ea typeface="Open Sans"/>
              <a:cs typeface="Open Sans"/>
              <a:sym typeface="Open Sans"/>
            </a:endParaRPr>
          </a:p>
        </p:txBody>
      </p:sp>
      <p:sp>
        <p:nvSpPr>
          <p:cNvPr id="902" name="Google Shape;902;p59"/>
          <p:cNvSpPr/>
          <p:nvPr/>
        </p:nvSpPr>
        <p:spPr>
          <a:xfrm>
            <a:off x="1947950" y="4133675"/>
            <a:ext cx="1187700" cy="355200"/>
          </a:xfrm>
          <a:prstGeom prst="rect">
            <a:avLst/>
          </a:prstGeom>
          <a:solidFill>
            <a:srgbClr val="EA99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1" u="none" strike="noStrike" cap="none">
                <a:solidFill>
                  <a:schemeClr val="dk1"/>
                </a:solidFill>
                <a:latin typeface="Open Sans"/>
                <a:ea typeface="Open Sans"/>
                <a:cs typeface="Open Sans"/>
                <a:sym typeface="Open Sans"/>
              </a:rPr>
              <a:t>Rar the Cat</a:t>
            </a:r>
            <a:endParaRPr sz="1400" b="0" i="0" u="none" strike="noStrike" cap="none">
              <a:solidFill>
                <a:srgbClr val="000000"/>
              </a:solidFill>
              <a:latin typeface="Arial"/>
              <a:ea typeface="Arial"/>
              <a:cs typeface="Arial"/>
              <a:sym typeface="Arial"/>
            </a:endParaRPr>
          </a:p>
        </p:txBody>
      </p:sp>
      <p:sp>
        <p:nvSpPr>
          <p:cNvPr id="903" name="Google Shape;903;p59"/>
          <p:cNvSpPr/>
          <p:nvPr/>
        </p:nvSpPr>
        <p:spPr>
          <a:xfrm>
            <a:off x="3727550" y="4133675"/>
            <a:ext cx="1187700" cy="355200"/>
          </a:xfrm>
          <a:prstGeom prst="rect">
            <a:avLst/>
          </a:prstGeom>
          <a:solidFill>
            <a:srgbClr val="00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1" u="none" strike="noStrike" cap="none">
                <a:solidFill>
                  <a:schemeClr val="dk1"/>
                </a:solidFill>
                <a:latin typeface="Open Sans"/>
                <a:ea typeface="Open Sans"/>
                <a:cs typeface="Open Sans"/>
                <a:sym typeface="Open Sans"/>
              </a:rPr>
              <a:t>[Empty]</a:t>
            </a:r>
            <a:endParaRPr sz="1400" b="0" i="0" u="none" strike="noStrike" cap="none">
              <a:solidFill>
                <a:srgbClr val="000000"/>
              </a:solidFill>
              <a:latin typeface="Arial"/>
              <a:ea typeface="Arial"/>
              <a:cs typeface="Arial"/>
              <a:sym typeface="Arial"/>
            </a:endParaRPr>
          </a:p>
        </p:txBody>
      </p:sp>
      <p:sp>
        <p:nvSpPr>
          <p:cNvPr id="904" name="Google Shape;904;p59"/>
          <p:cNvSpPr/>
          <p:nvPr/>
        </p:nvSpPr>
        <p:spPr>
          <a:xfrm>
            <a:off x="5507150" y="4133675"/>
            <a:ext cx="1187700" cy="355200"/>
          </a:xfrm>
          <a:prstGeom prst="rect">
            <a:avLst/>
          </a:prstGeom>
          <a:solidFill>
            <a:srgbClr val="EA99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1" u="none" strike="noStrike" cap="none">
                <a:solidFill>
                  <a:schemeClr val="dk1"/>
                </a:solidFill>
                <a:latin typeface="Open Sans"/>
                <a:ea typeface="Open Sans"/>
                <a:cs typeface="Open Sans"/>
                <a:sym typeface="Open Sans"/>
              </a:rPr>
              <a:t>Steven</a:t>
            </a:r>
            <a:endParaRPr sz="1400" b="0" i="0" u="none" strike="noStrike" cap="none">
              <a:solidFill>
                <a:srgbClr val="000000"/>
              </a:solidFill>
              <a:latin typeface="Arial"/>
              <a:ea typeface="Arial"/>
              <a:cs typeface="Arial"/>
              <a:sym typeface="Arial"/>
            </a:endParaRPr>
          </a:p>
        </p:txBody>
      </p:sp>
      <p:sp>
        <p:nvSpPr>
          <p:cNvPr id="905" name="Google Shape;905;p59"/>
          <p:cNvSpPr/>
          <p:nvPr/>
        </p:nvSpPr>
        <p:spPr>
          <a:xfrm>
            <a:off x="7286750" y="4133675"/>
            <a:ext cx="1187700" cy="355200"/>
          </a:xfrm>
          <a:prstGeom prst="rect">
            <a:avLst/>
          </a:prstGeom>
          <a:solidFill>
            <a:srgbClr val="00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1" u="none" strike="noStrike" cap="none">
                <a:solidFill>
                  <a:schemeClr val="dk1"/>
                </a:solidFill>
                <a:latin typeface="Open Sans"/>
                <a:ea typeface="Open Sans"/>
                <a:cs typeface="Open Sans"/>
                <a:sym typeface="Open Sans"/>
              </a:rPr>
              <a:t>[Empty]</a:t>
            </a:r>
            <a:endParaRPr sz="1400" b="0" i="0" u="none" strike="noStrike" cap="none">
              <a:solidFill>
                <a:srgbClr val="000000"/>
              </a:solidFill>
              <a:latin typeface="Arial"/>
              <a:ea typeface="Arial"/>
              <a:cs typeface="Arial"/>
              <a:sym typeface="Arial"/>
            </a:endParaRPr>
          </a:p>
        </p:txBody>
      </p:sp>
      <p:sp>
        <p:nvSpPr>
          <p:cNvPr id="906" name="Google Shape;906;p59"/>
          <p:cNvSpPr/>
          <p:nvPr/>
        </p:nvSpPr>
        <p:spPr>
          <a:xfrm>
            <a:off x="1929200" y="4713325"/>
            <a:ext cx="1225200" cy="308700"/>
          </a:xfrm>
          <a:prstGeom prst="roundRect">
            <a:avLst>
              <a:gd name="adj" fmla="val 16667"/>
            </a:avLst>
          </a:prstGeom>
          <a:solidFill>
            <a:srgbClr val="C9DAF8"/>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1" u="none" strike="noStrike" cap="none">
                <a:solidFill>
                  <a:srgbClr val="000000"/>
                </a:solidFill>
                <a:latin typeface="Open Sans"/>
                <a:ea typeface="Open Sans"/>
                <a:cs typeface="Open Sans"/>
                <a:sym typeface="Open Sans"/>
              </a:rPr>
              <a:t>Animals</a:t>
            </a:r>
            <a:endParaRPr sz="1400" b="0" i="1" u="none" strike="noStrike" cap="none">
              <a:solidFill>
                <a:srgbClr val="000000"/>
              </a:solidFill>
              <a:latin typeface="Open Sans"/>
              <a:ea typeface="Open Sans"/>
              <a:cs typeface="Open Sans"/>
              <a:sym typeface="Open Sans"/>
            </a:endParaRPr>
          </a:p>
        </p:txBody>
      </p:sp>
      <p:sp>
        <p:nvSpPr>
          <p:cNvPr id="907" name="Google Shape;907;p59"/>
          <p:cNvSpPr/>
          <p:nvPr/>
        </p:nvSpPr>
        <p:spPr>
          <a:xfrm>
            <a:off x="3708800" y="4713325"/>
            <a:ext cx="1225200" cy="308700"/>
          </a:xfrm>
          <a:prstGeom prst="roundRect">
            <a:avLst>
              <a:gd name="adj" fmla="val 16667"/>
            </a:avLst>
          </a:prstGeom>
          <a:solidFill>
            <a:srgbClr val="C9DAF8"/>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100" b="0" i="1" u="none" strike="noStrike" cap="none">
                <a:solidFill>
                  <a:srgbClr val="000000"/>
                </a:solidFill>
                <a:latin typeface="Open Sans"/>
                <a:ea typeface="Open Sans"/>
                <a:cs typeface="Open Sans"/>
                <a:sym typeface="Open Sans"/>
              </a:rPr>
              <a:t>Immortal Beings</a:t>
            </a:r>
            <a:endParaRPr sz="1100" b="0" i="1" u="none" strike="noStrike" cap="none">
              <a:solidFill>
                <a:srgbClr val="000000"/>
              </a:solidFill>
              <a:latin typeface="Open Sans"/>
              <a:ea typeface="Open Sans"/>
              <a:cs typeface="Open Sans"/>
              <a:sym typeface="Open Sans"/>
            </a:endParaRPr>
          </a:p>
        </p:txBody>
      </p:sp>
      <p:sp>
        <p:nvSpPr>
          <p:cNvPr id="908" name="Google Shape;908;p59"/>
          <p:cNvSpPr/>
          <p:nvPr/>
        </p:nvSpPr>
        <p:spPr>
          <a:xfrm>
            <a:off x="5488400" y="4713325"/>
            <a:ext cx="1225200" cy="308700"/>
          </a:xfrm>
          <a:prstGeom prst="roundRect">
            <a:avLst>
              <a:gd name="adj" fmla="val 16667"/>
            </a:avLst>
          </a:prstGeom>
          <a:solidFill>
            <a:srgbClr val="C9DAF8"/>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1" u="none" strike="noStrike" cap="none">
                <a:solidFill>
                  <a:srgbClr val="000000"/>
                </a:solidFill>
                <a:latin typeface="Open Sans"/>
                <a:ea typeface="Open Sans"/>
                <a:cs typeface="Open Sans"/>
                <a:sym typeface="Open Sans"/>
              </a:rPr>
              <a:t>Lecturers</a:t>
            </a:r>
            <a:endParaRPr sz="1400" b="0" i="1" u="none" strike="noStrike" cap="none">
              <a:solidFill>
                <a:srgbClr val="000000"/>
              </a:solidFill>
              <a:latin typeface="Open Sans"/>
              <a:ea typeface="Open Sans"/>
              <a:cs typeface="Open Sans"/>
              <a:sym typeface="Open Sans"/>
            </a:endParaRPr>
          </a:p>
        </p:txBody>
      </p:sp>
      <p:sp>
        <p:nvSpPr>
          <p:cNvPr id="909" name="Google Shape;909;p59"/>
          <p:cNvSpPr/>
          <p:nvPr/>
        </p:nvSpPr>
        <p:spPr>
          <a:xfrm>
            <a:off x="149600" y="4713325"/>
            <a:ext cx="1225200" cy="308700"/>
          </a:xfrm>
          <a:prstGeom prst="roundRect">
            <a:avLst>
              <a:gd name="adj" fmla="val 16667"/>
            </a:avLst>
          </a:prstGeom>
          <a:solidFill>
            <a:srgbClr val="C9DAF8"/>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1" u="none" strike="noStrike" cap="none">
                <a:solidFill>
                  <a:srgbClr val="000000"/>
                </a:solidFill>
                <a:latin typeface="Open Sans"/>
                <a:ea typeface="Open Sans"/>
                <a:cs typeface="Open Sans"/>
                <a:sym typeface="Open Sans"/>
              </a:rPr>
              <a:t>Students</a:t>
            </a:r>
            <a:endParaRPr sz="1400" b="0" i="1" u="none" strike="noStrike" cap="none">
              <a:solidFill>
                <a:srgbClr val="000000"/>
              </a:solidFill>
              <a:latin typeface="Open Sans"/>
              <a:ea typeface="Open Sans"/>
              <a:cs typeface="Open Sans"/>
              <a:sym typeface="Open Sans"/>
            </a:endParaRPr>
          </a:p>
        </p:txBody>
      </p:sp>
      <p:sp>
        <p:nvSpPr>
          <p:cNvPr id="910" name="Google Shape;910;p59"/>
          <p:cNvSpPr/>
          <p:nvPr/>
        </p:nvSpPr>
        <p:spPr>
          <a:xfrm>
            <a:off x="7268000" y="4713325"/>
            <a:ext cx="1225200" cy="308700"/>
          </a:xfrm>
          <a:prstGeom prst="roundRect">
            <a:avLst>
              <a:gd name="adj" fmla="val 16667"/>
            </a:avLst>
          </a:prstGeom>
          <a:solidFill>
            <a:srgbClr val="C9DAF8"/>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1" u="none" strike="noStrike" cap="none">
                <a:solidFill>
                  <a:srgbClr val="000000"/>
                </a:solidFill>
                <a:latin typeface="Open Sans"/>
                <a:ea typeface="Open Sans"/>
                <a:cs typeface="Open Sans"/>
                <a:sym typeface="Open Sans"/>
              </a:rPr>
              <a:t>Virtual Beings</a:t>
            </a:r>
            <a:endParaRPr sz="1200" b="0" i="1" u="none" strike="noStrike" cap="none">
              <a:solidFill>
                <a:srgbClr val="000000"/>
              </a:solidFill>
              <a:latin typeface="Open Sans"/>
              <a:ea typeface="Open Sans"/>
              <a:cs typeface="Open Sans"/>
              <a:sym typeface="Open Sans"/>
            </a:endParaRPr>
          </a:p>
        </p:txBody>
      </p:sp>
      <p:sp>
        <p:nvSpPr>
          <p:cNvPr id="911" name="Google Shape;911;p5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rgbClr val="000000"/>
              </a:buClr>
              <a:buSzPts val="1100"/>
              <a:buFont typeface="Arial"/>
              <a:buNone/>
            </a:pPr>
            <a:fld id="{00000000-1234-1234-1234-123412341234}" type="slidenum">
              <a:rPr lang="en"/>
              <a:t>30</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915"/>
        <p:cNvGrpSpPr/>
        <p:nvPr/>
      </p:nvGrpSpPr>
      <p:grpSpPr>
        <a:xfrm>
          <a:off x="0" y="0"/>
          <a:ext cx="0" cy="0"/>
          <a:chOff x="0" y="0"/>
          <a:chExt cx="0" cy="0"/>
        </a:xfrm>
      </p:grpSpPr>
      <p:sp>
        <p:nvSpPr>
          <p:cNvPr id="916" name="Google Shape;916;p6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Open Addressing - Double Hashing</a:t>
            </a:r>
            <a:endParaRPr/>
          </a:p>
        </p:txBody>
      </p:sp>
      <p:sp>
        <p:nvSpPr>
          <p:cNvPr id="917" name="Google Shape;917;p6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sz="2400"/>
              <a:t>We can also vary the order to check, based on another hash!</a:t>
            </a:r>
            <a:endParaRPr sz="2400"/>
          </a:p>
          <a:p>
            <a:pPr marL="457200" lvl="0" indent="-381000" algn="l" rtl="0">
              <a:lnSpc>
                <a:spcPct val="115000"/>
              </a:lnSpc>
              <a:spcBef>
                <a:spcPts val="1600"/>
              </a:spcBef>
              <a:spcAft>
                <a:spcPts val="0"/>
              </a:spcAft>
              <a:buSzPts val="2400"/>
              <a:buChar char="●"/>
            </a:pPr>
            <a:r>
              <a:rPr lang="en" sz="2400"/>
              <a:t>Then we use the second hash value </a:t>
            </a:r>
            <a:r>
              <a:rPr lang="en" sz="2400" b="1"/>
              <a:t>x</a:t>
            </a:r>
            <a:r>
              <a:rPr lang="en" sz="2400"/>
              <a:t>, to vary our steps!</a:t>
            </a:r>
            <a:endParaRPr sz="2400"/>
          </a:p>
          <a:p>
            <a:pPr marL="457200" lvl="0" indent="-381000" algn="l" rtl="0">
              <a:lnSpc>
                <a:spcPct val="115000"/>
              </a:lnSpc>
              <a:spcBef>
                <a:spcPts val="0"/>
              </a:spcBef>
              <a:spcAft>
                <a:spcPts val="0"/>
              </a:spcAft>
              <a:buSzPts val="2400"/>
              <a:buChar char="●"/>
            </a:pPr>
            <a:r>
              <a:rPr lang="en" sz="2400"/>
              <a:t>Checks: base, base + </a:t>
            </a:r>
            <a:r>
              <a:rPr lang="en" sz="2400" b="1"/>
              <a:t>x</a:t>
            </a:r>
            <a:r>
              <a:rPr lang="en" sz="2400"/>
              <a:t>, base + 2</a:t>
            </a:r>
            <a:r>
              <a:rPr lang="en" sz="2400" b="1"/>
              <a:t>x</a:t>
            </a:r>
            <a:r>
              <a:rPr lang="en" sz="2400"/>
              <a:t>, … etc</a:t>
            </a:r>
            <a:endParaRPr sz="2400"/>
          </a:p>
          <a:p>
            <a:pPr marL="0" lvl="0" indent="0" algn="l" rtl="0">
              <a:lnSpc>
                <a:spcPct val="115000"/>
              </a:lnSpc>
              <a:spcBef>
                <a:spcPts val="1600"/>
              </a:spcBef>
              <a:spcAft>
                <a:spcPts val="1600"/>
              </a:spcAft>
              <a:buSzPts val="1800"/>
              <a:buNone/>
            </a:pPr>
            <a:endParaRPr sz="2400"/>
          </a:p>
        </p:txBody>
      </p:sp>
      <p:sp>
        <p:nvSpPr>
          <p:cNvPr id="918" name="Google Shape;918;p60"/>
          <p:cNvSpPr/>
          <p:nvPr/>
        </p:nvSpPr>
        <p:spPr>
          <a:xfrm>
            <a:off x="-4650" y="4488875"/>
            <a:ext cx="9153300" cy="6546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9" name="Google Shape;919;p60"/>
          <p:cNvSpPr/>
          <p:nvPr/>
        </p:nvSpPr>
        <p:spPr>
          <a:xfrm>
            <a:off x="168350" y="4133675"/>
            <a:ext cx="1187700" cy="355200"/>
          </a:xfrm>
          <a:prstGeom prst="rect">
            <a:avLst/>
          </a:prstGeom>
          <a:solidFill>
            <a:srgbClr val="00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1" u="none" strike="noStrike" cap="none">
                <a:solidFill>
                  <a:srgbClr val="000000"/>
                </a:solidFill>
                <a:latin typeface="Open Sans"/>
                <a:ea typeface="Open Sans"/>
                <a:cs typeface="Open Sans"/>
                <a:sym typeface="Open Sans"/>
              </a:rPr>
              <a:t>[Empty]</a:t>
            </a:r>
            <a:endParaRPr sz="1400" b="0" i="1" u="none" strike="noStrike" cap="none">
              <a:solidFill>
                <a:srgbClr val="000000"/>
              </a:solidFill>
              <a:latin typeface="Open Sans"/>
              <a:ea typeface="Open Sans"/>
              <a:cs typeface="Open Sans"/>
              <a:sym typeface="Open Sans"/>
            </a:endParaRPr>
          </a:p>
        </p:txBody>
      </p:sp>
      <p:sp>
        <p:nvSpPr>
          <p:cNvPr id="920" name="Google Shape;920;p60"/>
          <p:cNvSpPr/>
          <p:nvPr/>
        </p:nvSpPr>
        <p:spPr>
          <a:xfrm>
            <a:off x="1947950" y="4133675"/>
            <a:ext cx="1187700" cy="355200"/>
          </a:xfrm>
          <a:prstGeom prst="rect">
            <a:avLst/>
          </a:prstGeom>
          <a:solidFill>
            <a:srgbClr val="EA99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1" u="none" strike="noStrike" cap="none">
                <a:solidFill>
                  <a:schemeClr val="dk1"/>
                </a:solidFill>
                <a:latin typeface="Open Sans"/>
                <a:ea typeface="Open Sans"/>
                <a:cs typeface="Open Sans"/>
                <a:sym typeface="Open Sans"/>
              </a:rPr>
              <a:t>Rar the Cat</a:t>
            </a:r>
            <a:endParaRPr sz="1400" b="0" i="0" u="none" strike="noStrike" cap="none">
              <a:solidFill>
                <a:srgbClr val="000000"/>
              </a:solidFill>
              <a:latin typeface="Arial"/>
              <a:ea typeface="Arial"/>
              <a:cs typeface="Arial"/>
              <a:sym typeface="Arial"/>
            </a:endParaRPr>
          </a:p>
        </p:txBody>
      </p:sp>
      <p:sp>
        <p:nvSpPr>
          <p:cNvPr id="921" name="Google Shape;921;p60"/>
          <p:cNvSpPr/>
          <p:nvPr/>
        </p:nvSpPr>
        <p:spPr>
          <a:xfrm>
            <a:off x="3727550" y="4133675"/>
            <a:ext cx="1187700" cy="355200"/>
          </a:xfrm>
          <a:prstGeom prst="rect">
            <a:avLst/>
          </a:prstGeom>
          <a:solidFill>
            <a:srgbClr val="00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1" u="none" strike="noStrike" cap="none">
                <a:solidFill>
                  <a:schemeClr val="dk1"/>
                </a:solidFill>
                <a:latin typeface="Open Sans"/>
                <a:ea typeface="Open Sans"/>
                <a:cs typeface="Open Sans"/>
                <a:sym typeface="Open Sans"/>
              </a:rPr>
              <a:t>[Empty]</a:t>
            </a:r>
            <a:endParaRPr sz="1400" b="0" i="0" u="none" strike="noStrike" cap="none">
              <a:solidFill>
                <a:srgbClr val="000000"/>
              </a:solidFill>
              <a:latin typeface="Arial"/>
              <a:ea typeface="Arial"/>
              <a:cs typeface="Arial"/>
              <a:sym typeface="Arial"/>
            </a:endParaRPr>
          </a:p>
        </p:txBody>
      </p:sp>
      <p:sp>
        <p:nvSpPr>
          <p:cNvPr id="922" name="Google Shape;922;p60"/>
          <p:cNvSpPr/>
          <p:nvPr/>
        </p:nvSpPr>
        <p:spPr>
          <a:xfrm>
            <a:off x="5507150" y="4133675"/>
            <a:ext cx="1187700" cy="355200"/>
          </a:xfrm>
          <a:prstGeom prst="rect">
            <a:avLst/>
          </a:prstGeom>
          <a:solidFill>
            <a:srgbClr val="EA99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1" u="none" strike="noStrike" cap="none">
                <a:solidFill>
                  <a:schemeClr val="dk1"/>
                </a:solidFill>
                <a:latin typeface="Open Sans"/>
                <a:ea typeface="Open Sans"/>
                <a:cs typeface="Open Sans"/>
                <a:sym typeface="Open Sans"/>
              </a:rPr>
              <a:t>Steven</a:t>
            </a:r>
            <a:endParaRPr sz="1400" b="0" i="0" u="none" strike="noStrike" cap="none">
              <a:solidFill>
                <a:srgbClr val="000000"/>
              </a:solidFill>
              <a:latin typeface="Arial"/>
              <a:ea typeface="Arial"/>
              <a:cs typeface="Arial"/>
              <a:sym typeface="Arial"/>
            </a:endParaRPr>
          </a:p>
        </p:txBody>
      </p:sp>
      <p:sp>
        <p:nvSpPr>
          <p:cNvPr id="923" name="Google Shape;923;p60"/>
          <p:cNvSpPr/>
          <p:nvPr/>
        </p:nvSpPr>
        <p:spPr>
          <a:xfrm rot="10800000" flipH="1">
            <a:off x="7745900" y="3375900"/>
            <a:ext cx="269400" cy="579900"/>
          </a:xfrm>
          <a:prstGeom prst="upArrow">
            <a:avLst>
              <a:gd name="adj1" fmla="val 50000"/>
              <a:gd name="adj2" fmla="val 50000"/>
            </a:avLst>
          </a:prstGeom>
          <a:solidFill>
            <a:srgbClr val="4A86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4" name="Google Shape;924;p60"/>
          <p:cNvSpPr/>
          <p:nvPr/>
        </p:nvSpPr>
        <p:spPr>
          <a:xfrm>
            <a:off x="1929200" y="4713325"/>
            <a:ext cx="1225200" cy="308700"/>
          </a:xfrm>
          <a:prstGeom prst="roundRect">
            <a:avLst>
              <a:gd name="adj" fmla="val 16667"/>
            </a:avLst>
          </a:prstGeom>
          <a:solidFill>
            <a:srgbClr val="C9DAF8"/>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1" u="none" strike="noStrike" cap="none">
                <a:solidFill>
                  <a:srgbClr val="000000"/>
                </a:solidFill>
                <a:latin typeface="Open Sans"/>
                <a:ea typeface="Open Sans"/>
                <a:cs typeface="Open Sans"/>
                <a:sym typeface="Open Sans"/>
              </a:rPr>
              <a:t>Animals</a:t>
            </a:r>
            <a:endParaRPr sz="1400" b="0" i="1" u="none" strike="noStrike" cap="none">
              <a:solidFill>
                <a:srgbClr val="000000"/>
              </a:solidFill>
              <a:latin typeface="Open Sans"/>
              <a:ea typeface="Open Sans"/>
              <a:cs typeface="Open Sans"/>
              <a:sym typeface="Open Sans"/>
            </a:endParaRPr>
          </a:p>
        </p:txBody>
      </p:sp>
      <p:sp>
        <p:nvSpPr>
          <p:cNvPr id="925" name="Google Shape;925;p60"/>
          <p:cNvSpPr/>
          <p:nvPr/>
        </p:nvSpPr>
        <p:spPr>
          <a:xfrm>
            <a:off x="3708800" y="4713325"/>
            <a:ext cx="1225200" cy="308700"/>
          </a:xfrm>
          <a:prstGeom prst="roundRect">
            <a:avLst>
              <a:gd name="adj" fmla="val 16667"/>
            </a:avLst>
          </a:prstGeom>
          <a:solidFill>
            <a:srgbClr val="C9DAF8"/>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100" b="0" i="1" u="none" strike="noStrike" cap="none">
                <a:solidFill>
                  <a:srgbClr val="000000"/>
                </a:solidFill>
                <a:latin typeface="Open Sans"/>
                <a:ea typeface="Open Sans"/>
                <a:cs typeface="Open Sans"/>
                <a:sym typeface="Open Sans"/>
              </a:rPr>
              <a:t>Immortal Beings</a:t>
            </a:r>
            <a:endParaRPr sz="1100" b="0" i="1" u="none" strike="noStrike" cap="none">
              <a:solidFill>
                <a:srgbClr val="000000"/>
              </a:solidFill>
              <a:latin typeface="Open Sans"/>
              <a:ea typeface="Open Sans"/>
              <a:cs typeface="Open Sans"/>
              <a:sym typeface="Open Sans"/>
            </a:endParaRPr>
          </a:p>
        </p:txBody>
      </p:sp>
      <p:sp>
        <p:nvSpPr>
          <p:cNvPr id="926" name="Google Shape;926;p60"/>
          <p:cNvSpPr/>
          <p:nvPr/>
        </p:nvSpPr>
        <p:spPr>
          <a:xfrm>
            <a:off x="5488400" y="4713325"/>
            <a:ext cx="1225200" cy="308700"/>
          </a:xfrm>
          <a:prstGeom prst="roundRect">
            <a:avLst>
              <a:gd name="adj" fmla="val 16667"/>
            </a:avLst>
          </a:prstGeom>
          <a:solidFill>
            <a:srgbClr val="C9DAF8"/>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1" u="none" strike="noStrike" cap="none">
                <a:solidFill>
                  <a:srgbClr val="000000"/>
                </a:solidFill>
                <a:latin typeface="Open Sans"/>
                <a:ea typeface="Open Sans"/>
                <a:cs typeface="Open Sans"/>
                <a:sym typeface="Open Sans"/>
              </a:rPr>
              <a:t>Lecturers</a:t>
            </a:r>
            <a:endParaRPr sz="1400" b="0" i="1" u="none" strike="noStrike" cap="none">
              <a:solidFill>
                <a:srgbClr val="000000"/>
              </a:solidFill>
              <a:latin typeface="Open Sans"/>
              <a:ea typeface="Open Sans"/>
              <a:cs typeface="Open Sans"/>
              <a:sym typeface="Open Sans"/>
            </a:endParaRPr>
          </a:p>
        </p:txBody>
      </p:sp>
      <p:sp>
        <p:nvSpPr>
          <p:cNvPr id="927" name="Google Shape;927;p60"/>
          <p:cNvSpPr/>
          <p:nvPr/>
        </p:nvSpPr>
        <p:spPr>
          <a:xfrm>
            <a:off x="149600" y="4713325"/>
            <a:ext cx="1225200" cy="308700"/>
          </a:xfrm>
          <a:prstGeom prst="roundRect">
            <a:avLst>
              <a:gd name="adj" fmla="val 16667"/>
            </a:avLst>
          </a:prstGeom>
          <a:solidFill>
            <a:srgbClr val="C9DAF8"/>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1" u="none" strike="noStrike" cap="none">
                <a:solidFill>
                  <a:srgbClr val="000000"/>
                </a:solidFill>
                <a:latin typeface="Open Sans"/>
                <a:ea typeface="Open Sans"/>
                <a:cs typeface="Open Sans"/>
                <a:sym typeface="Open Sans"/>
              </a:rPr>
              <a:t>Students</a:t>
            </a:r>
            <a:endParaRPr sz="1400" b="0" i="1" u="none" strike="noStrike" cap="none">
              <a:solidFill>
                <a:srgbClr val="000000"/>
              </a:solidFill>
              <a:latin typeface="Open Sans"/>
              <a:ea typeface="Open Sans"/>
              <a:cs typeface="Open Sans"/>
              <a:sym typeface="Open Sans"/>
            </a:endParaRPr>
          </a:p>
        </p:txBody>
      </p:sp>
      <p:sp>
        <p:nvSpPr>
          <p:cNvPr id="928" name="Google Shape;928;p60"/>
          <p:cNvSpPr/>
          <p:nvPr/>
        </p:nvSpPr>
        <p:spPr>
          <a:xfrm>
            <a:off x="7268000" y="4713325"/>
            <a:ext cx="1225200" cy="308700"/>
          </a:xfrm>
          <a:prstGeom prst="roundRect">
            <a:avLst>
              <a:gd name="adj" fmla="val 16667"/>
            </a:avLst>
          </a:prstGeom>
          <a:solidFill>
            <a:srgbClr val="C9DAF8"/>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1" u="none" strike="noStrike" cap="none">
                <a:solidFill>
                  <a:srgbClr val="000000"/>
                </a:solidFill>
                <a:latin typeface="Open Sans"/>
                <a:ea typeface="Open Sans"/>
                <a:cs typeface="Open Sans"/>
                <a:sym typeface="Open Sans"/>
              </a:rPr>
              <a:t>Virtual Beings</a:t>
            </a:r>
            <a:endParaRPr sz="1200" b="0" i="1" u="none" strike="noStrike" cap="none">
              <a:solidFill>
                <a:srgbClr val="000000"/>
              </a:solidFill>
              <a:latin typeface="Open Sans"/>
              <a:ea typeface="Open Sans"/>
              <a:cs typeface="Open Sans"/>
              <a:sym typeface="Open Sans"/>
            </a:endParaRPr>
          </a:p>
        </p:txBody>
      </p:sp>
      <p:sp>
        <p:nvSpPr>
          <p:cNvPr id="929" name="Google Shape;929;p60"/>
          <p:cNvSpPr/>
          <p:nvPr/>
        </p:nvSpPr>
        <p:spPr>
          <a:xfrm>
            <a:off x="7286750" y="4147602"/>
            <a:ext cx="1187700" cy="355200"/>
          </a:xfrm>
          <a:prstGeom prst="rect">
            <a:avLst/>
          </a:prstGeom>
          <a:solidFill>
            <a:srgbClr val="EA99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 sz="1300" b="0" i="1" u="none" strike="noStrike" cap="none">
                <a:solidFill>
                  <a:schemeClr val="dk1"/>
                </a:solidFill>
                <a:latin typeface="Open Sans"/>
                <a:ea typeface="Open Sans"/>
                <a:cs typeface="Open Sans"/>
                <a:sym typeface="Open Sans"/>
              </a:rPr>
              <a:t>Jacq the Dino</a:t>
            </a:r>
            <a:endParaRPr sz="1300" b="0" i="0" u="none" strike="noStrike" cap="none">
              <a:solidFill>
                <a:srgbClr val="000000"/>
              </a:solidFill>
              <a:latin typeface="Arial"/>
              <a:ea typeface="Arial"/>
              <a:cs typeface="Arial"/>
              <a:sym typeface="Arial"/>
            </a:endParaRPr>
          </a:p>
        </p:txBody>
      </p:sp>
      <p:sp>
        <p:nvSpPr>
          <p:cNvPr id="930" name="Google Shape;930;p6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rgbClr val="000000"/>
              </a:buClr>
              <a:buSzPts val="1100"/>
              <a:buFont typeface="Arial"/>
              <a:buNone/>
            </a:pPr>
            <a:fld id="{00000000-1234-1234-1234-123412341234}" type="slidenum">
              <a:rPr lang="en"/>
              <a:t>31</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934"/>
        <p:cNvGrpSpPr/>
        <p:nvPr/>
      </p:nvGrpSpPr>
      <p:grpSpPr>
        <a:xfrm>
          <a:off x="0" y="0"/>
          <a:ext cx="0" cy="0"/>
          <a:chOff x="0" y="0"/>
          <a:chExt cx="0" cy="0"/>
        </a:xfrm>
      </p:grpSpPr>
      <p:sp>
        <p:nvSpPr>
          <p:cNvPr id="935" name="Google Shape;935;p6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Open Addressing - Double Hashing</a:t>
            </a:r>
            <a:endParaRPr/>
          </a:p>
        </p:txBody>
      </p:sp>
      <p:sp>
        <p:nvSpPr>
          <p:cNvPr id="936" name="Google Shape;936;p6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sz="2400"/>
              <a:t>“SoC Cat” with </a:t>
            </a:r>
            <a:r>
              <a:rPr lang="en" sz="2400" b="1"/>
              <a:t>x</a:t>
            </a:r>
            <a:r>
              <a:rPr lang="en" sz="2400"/>
              <a:t> = 2</a:t>
            </a:r>
            <a:endParaRPr sz="2400"/>
          </a:p>
          <a:p>
            <a:pPr marL="0" lvl="0" indent="0" algn="l" rtl="0">
              <a:lnSpc>
                <a:spcPct val="115000"/>
              </a:lnSpc>
              <a:spcBef>
                <a:spcPts val="1600"/>
              </a:spcBef>
              <a:spcAft>
                <a:spcPts val="1600"/>
              </a:spcAft>
              <a:buSzPts val="1800"/>
              <a:buNone/>
            </a:pPr>
            <a:endParaRPr sz="2400"/>
          </a:p>
        </p:txBody>
      </p:sp>
      <p:sp>
        <p:nvSpPr>
          <p:cNvPr id="937" name="Google Shape;937;p61"/>
          <p:cNvSpPr/>
          <p:nvPr/>
        </p:nvSpPr>
        <p:spPr>
          <a:xfrm>
            <a:off x="-4650" y="4488875"/>
            <a:ext cx="9153300" cy="6546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8" name="Google Shape;938;p61"/>
          <p:cNvSpPr/>
          <p:nvPr/>
        </p:nvSpPr>
        <p:spPr>
          <a:xfrm>
            <a:off x="1947950" y="4133675"/>
            <a:ext cx="1187700" cy="355200"/>
          </a:xfrm>
          <a:prstGeom prst="rect">
            <a:avLst/>
          </a:prstGeom>
          <a:solidFill>
            <a:srgbClr val="EA99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1" u="none" strike="noStrike" cap="none">
                <a:solidFill>
                  <a:schemeClr val="dk1"/>
                </a:solidFill>
                <a:latin typeface="Open Sans"/>
                <a:ea typeface="Open Sans"/>
                <a:cs typeface="Open Sans"/>
                <a:sym typeface="Open Sans"/>
              </a:rPr>
              <a:t>Rar the Cat</a:t>
            </a:r>
            <a:endParaRPr sz="1400" b="0" i="0" u="none" strike="noStrike" cap="none">
              <a:solidFill>
                <a:srgbClr val="000000"/>
              </a:solidFill>
              <a:latin typeface="Arial"/>
              <a:ea typeface="Arial"/>
              <a:cs typeface="Arial"/>
              <a:sym typeface="Arial"/>
            </a:endParaRPr>
          </a:p>
        </p:txBody>
      </p:sp>
      <p:sp>
        <p:nvSpPr>
          <p:cNvPr id="939" name="Google Shape;939;p61"/>
          <p:cNvSpPr/>
          <p:nvPr/>
        </p:nvSpPr>
        <p:spPr>
          <a:xfrm>
            <a:off x="3727550" y="4133675"/>
            <a:ext cx="1187700" cy="355200"/>
          </a:xfrm>
          <a:prstGeom prst="rect">
            <a:avLst/>
          </a:prstGeom>
          <a:solidFill>
            <a:srgbClr val="00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1" u="none" strike="noStrike" cap="none">
                <a:solidFill>
                  <a:schemeClr val="dk1"/>
                </a:solidFill>
                <a:latin typeface="Open Sans"/>
                <a:ea typeface="Open Sans"/>
                <a:cs typeface="Open Sans"/>
                <a:sym typeface="Open Sans"/>
              </a:rPr>
              <a:t>[Empty]</a:t>
            </a:r>
            <a:endParaRPr sz="1400" b="0" i="0" u="none" strike="noStrike" cap="none">
              <a:solidFill>
                <a:srgbClr val="000000"/>
              </a:solidFill>
              <a:latin typeface="Arial"/>
              <a:ea typeface="Arial"/>
              <a:cs typeface="Arial"/>
              <a:sym typeface="Arial"/>
            </a:endParaRPr>
          </a:p>
        </p:txBody>
      </p:sp>
      <p:sp>
        <p:nvSpPr>
          <p:cNvPr id="940" name="Google Shape;940;p61"/>
          <p:cNvSpPr/>
          <p:nvPr/>
        </p:nvSpPr>
        <p:spPr>
          <a:xfrm>
            <a:off x="5507150" y="4133675"/>
            <a:ext cx="1187700" cy="355200"/>
          </a:xfrm>
          <a:prstGeom prst="rect">
            <a:avLst/>
          </a:prstGeom>
          <a:solidFill>
            <a:srgbClr val="EA99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1" u="none" strike="noStrike" cap="none">
                <a:solidFill>
                  <a:schemeClr val="dk1"/>
                </a:solidFill>
                <a:latin typeface="Open Sans"/>
                <a:ea typeface="Open Sans"/>
                <a:cs typeface="Open Sans"/>
                <a:sym typeface="Open Sans"/>
              </a:rPr>
              <a:t>Steven</a:t>
            </a:r>
            <a:endParaRPr sz="1400" b="0" i="0" u="none" strike="noStrike" cap="none">
              <a:solidFill>
                <a:srgbClr val="000000"/>
              </a:solidFill>
              <a:latin typeface="Arial"/>
              <a:ea typeface="Arial"/>
              <a:cs typeface="Arial"/>
              <a:sym typeface="Arial"/>
            </a:endParaRPr>
          </a:p>
        </p:txBody>
      </p:sp>
      <p:sp>
        <p:nvSpPr>
          <p:cNvPr id="941" name="Google Shape;941;p61"/>
          <p:cNvSpPr/>
          <p:nvPr/>
        </p:nvSpPr>
        <p:spPr>
          <a:xfrm rot="10800000" flipH="1">
            <a:off x="627500" y="3329325"/>
            <a:ext cx="269400" cy="579900"/>
          </a:xfrm>
          <a:prstGeom prst="upArrow">
            <a:avLst>
              <a:gd name="adj1" fmla="val 50000"/>
              <a:gd name="adj2" fmla="val 50000"/>
            </a:avLst>
          </a:prstGeom>
          <a:solidFill>
            <a:srgbClr val="4A86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2" name="Google Shape;942;p61"/>
          <p:cNvSpPr/>
          <p:nvPr/>
        </p:nvSpPr>
        <p:spPr>
          <a:xfrm>
            <a:off x="1929200" y="4713325"/>
            <a:ext cx="1225200" cy="308700"/>
          </a:xfrm>
          <a:prstGeom prst="roundRect">
            <a:avLst>
              <a:gd name="adj" fmla="val 16667"/>
            </a:avLst>
          </a:prstGeom>
          <a:solidFill>
            <a:srgbClr val="C9DAF8"/>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1" u="none" strike="noStrike" cap="none">
                <a:solidFill>
                  <a:srgbClr val="000000"/>
                </a:solidFill>
                <a:latin typeface="Open Sans"/>
                <a:ea typeface="Open Sans"/>
                <a:cs typeface="Open Sans"/>
                <a:sym typeface="Open Sans"/>
              </a:rPr>
              <a:t>Animals</a:t>
            </a:r>
            <a:endParaRPr sz="1400" b="0" i="1" u="none" strike="noStrike" cap="none">
              <a:solidFill>
                <a:srgbClr val="000000"/>
              </a:solidFill>
              <a:latin typeface="Open Sans"/>
              <a:ea typeface="Open Sans"/>
              <a:cs typeface="Open Sans"/>
              <a:sym typeface="Open Sans"/>
            </a:endParaRPr>
          </a:p>
        </p:txBody>
      </p:sp>
      <p:sp>
        <p:nvSpPr>
          <p:cNvPr id="943" name="Google Shape;943;p61"/>
          <p:cNvSpPr/>
          <p:nvPr/>
        </p:nvSpPr>
        <p:spPr>
          <a:xfrm>
            <a:off x="3708800" y="4713325"/>
            <a:ext cx="1225200" cy="308700"/>
          </a:xfrm>
          <a:prstGeom prst="roundRect">
            <a:avLst>
              <a:gd name="adj" fmla="val 16667"/>
            </a:avLst>
          </a:prstGeom>
          <a:solidFill>
            <a:srgbClr val="C9DAF8"/>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100" b="0" i="1" u="none" strike="noStrike" cap="none">
                <a:solidFill>
                  <a:srgbClr val="000000"/>
                </a:solidFill>
                <a:latin typeface="Open Sans"/>
                <a:ea typeface="Open Sans"/>
                <a:cs typeface="Open Sans"/>
                <a:sym typeface="Open Sans"/>
              </a:rPr>
              <a:t>Immortal Beings</a:t>
            </a:r>
            <a:endParaRPr sz="1100" b="0" i="1" u="none" strike="noStrike" cap="none">
              <a:solidFill>
                <a:srgbClr val="000000"/>
              </a:solidFill>
              <a:latin typeface="Open Sans"/>
              <a:ea typeface="Open Sans"/>
              <a:cs typeface="Open Sans"/>
              <a:sym typeface="Open Sans"/>
            </a:endParaRPr>
          </a:p>
        </p:txBody>
      </p:sp>
      <p:sp>
        <p:nvSpPr>
          <p:cNvPr id="944" name="Google Shape;944;p61"/>
          <p:cNvSpPr/>
          <p:nvPr/>
        </p:nvSpPr>
        <p:spPr>
          <a:xfrm>
            <a:off x="5488400" y="4713325"/>
            <a:ext cx="1225200" cy="308700"/>
          </a:xfrm>
          <a:prstGeom prst="roundRect">
            <a:avLst>
              <a:gd name="adj" fmla="val 16667"/>
            </a:avLst>
          </a:prstGeom>
          <a:solidFill>
            <a:srgbClr val="C9DAF8"/>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1" u="none" strike="noStrike" cap="none">
                <a:solidFill>
                  <a:srgbClr val="000000"/>
                </a:solidFill>
                <a:latin typeface="Open Sans"/>
                <a:ea typeface="Open Sans"/>
                <a:cs typeface="Open Sans"/>
                <a:sym typeface="Open Sans"/>
              </a:rPr>
              <a:t>Lecturers</a:t>
            </a:r>
            <a:endParaRPr sz="1400" b="0" i="1" u="none" strike="noStrike" cap="none">
              <a:solidFill>
                <a:srgbClr val="000000"/>
              </a:solidFill>
              <a:latin typeface="Open Sans"/>
              <a:ea typeface="Open Sans"/>
              <a:cs typeface="Open Sans"/>
              <a:sym typeface="Open Sans"/>
            </a:endParaRPr>
          </a:p>
        </p:txBody>
      </p:sp>
      <p:sp>
        <p:nvSpPr>
          <p:cNvPr id="945" name="Google Shape;945;p61"/>
          <p:cNvSpPr/>
          <p:nvPr/>
        </p:nvSpPr>
        <p:spPr>
          <a:xfrm>
            <a:off x="149600" y="4713325"/>
            <a:ext cx="1225200" cy="308700"/>
          </a:xfrm>
          <a:prstGeom prst="roundRect">
            <a:avLst>
              <a:gd name="adj" fmla="val 16667"/>
            </a:avLst>
          </a:prstGeom>
          <a:solidFill>
            <a:srgbClr val="C9DAF8"/>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1" u="none" strike="noStrike" cap="none">
                <a:solidFill>
                  <a:srgbClr val="000000"/>
                </a:solidFill>
                <a:latin typeface="Open Sans"/>
                <a:ea typeface="Open Sans"/>
                <a:cs typeface="Open Sans"/>
                <a:sym typeface="Open Sans"/>
              </a:rPr>
              <a:t>Students</a:t>
            </a:r>
            <a:endParaRPr sz="1400" b="0" i="1" u="none" strike="noStrike" cap="none">
              <a:solidFill>
                <a:srgbClr val="000000"/>
              </a:solidFill>
              <a:latin typeface="Open Sans"/>
              <a:ea typeface="Open Sans"/>
              <a:cs typeface="Open Sans"/>
              <a:sym typeface="Open Sans"/>
            </a:endParaRPr>
          </a:p>
        </p:txBody>
      </p:sp>
      <p:sp>
        <p:nvSpPr>
          <p:cNvPr id="946" name="Google Shape;946;p61"/>
          <p:cNvSpPr/>
          <p:nvPr/>
        </p:nvSpPr>
        <p:spPr>
          <a:xfrm>
            <a:off x="7268000" y="4713325"/>
            <a:ext cx="1225200" cy="308700"/>
          </a:xfrm>
          <a:prstGeom prst="roundRect">
            <a:avLst>
              <a:gd name="adj" fmla="val 16667"/>
            </a:avLst>
          </a:prstGeom>
          <a:solidFill>
            <a:srgbClr val="C9DAF8"/>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1" u="none" strike="noStrike" cap="none">
                <a:solidFill>
                  <a:srgbClr val="000000"/>
                </a:solidFill>
                <a:latin typeface="Open Sans"/>
                <a:ea typeface="Open Sans"/>
                <a:cs typeface="Open Sans"/>
                <a:sym typeface="Open Sans"/>
              </a:rPr>
              <a:t>Virtual Beings</a:t>
            </a:r>
            <a:endParaRPr sz="1200" b="0" i="1" u="none" strike="noStrike" cap="none">
              <a:solidFill>
                <a:srgbClr val="000000"/>
              </a:solidFill>
              <a:latin typeface="Open Sans"/>
              <a:ea typeface="Open Sans"/>
              <a:cs typeface="Open Sans"/>
              <a:sym typeface="Open Sans"/>
            </a:endParaRPr>
          </a:p>
        </p:txBody>
      </p:sp>
      <p:sp>
        <p:nvSpPr>
          <p:cNvPr id="947" name="Google Shape;947;p61"/>
          <p:cNvSpPr/>
          <p:nvPr/>
        </p:nvSpPr>
        <p:spPr>
          <a:xfrm>
            <a:off x="7286750" y="4147602"/>
            <a:ext cx="1187700" cy="355200"/>
          </a:xfrm>
          <a:prstGeom prst="rect">
            <a:avLst/>
          </a:prstGeom>
          <a:solidFill>
            <a:srgbClr val="EA99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 sz="1300" b="0" i="1" u="none" strike="noStrike" cap="none">
                <a:solidFill>
                  <a:schemeClr val="dk1"/>
                </a:solidFill>
                <a:latin typeface="Open Sans"/>
                <a:ea typeface="Open Sans"/>
                <a:cs typeface="Open Sans"/>
                <a:sym typeface="Open Sans"/>
              </a:rPr>
              <a:t>Jacq the Dino</a:t>
            </a:r>
            <a:endParaRPr sz="1300" b="0" i="0" u="none" strike="noStrike" cap="none">
              <a:solidFill>
                <a:srgbClr val="000000"/>
              </a:solidFill>
              <a:latin typeface="Arial"/>
              <a:ea typeface="Arial"/>
              <a:cs typeface="Arial"/>
              <a:sym typeface="Arial"/>
            </a:endParaRPr>
          </a:p>
        </p:txBody>
      </p:sp>
      <p:sp>
        <p:nvSpPr>
          <p:cNvPr id="948" name="Google Shape;948;p61"/>
          <p:cNvSpPr/>
          <p:nvPr/>
        </p:nvSpPr>
        <p:spPr>
          <a:xfrm>
            <a:off x="168350" y="4124250"/>
            <a:ext cx="1187700" cy="355200"/>
          </a:xfrm>
          <a:prstGeom prst="rect">
            <a:avLst/>
          </a:prstGeom>
          <a:solidFill>
            <a:srgbClr val="EA99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1" u="none" strike="noStrike" cap="none">
                <a:solidFill>
                  <a:schemeClr val="dk1"/>
                </a:solidFill>
                <a:latin typeface="Open Sans"/>
                <a:ea typeface="Open Sans"/>
                <a:cs typeface="Open Sans"/>
                <a:sym typeface="Open Sans"/>
              </a:rPr>
              <a:t>SoC Cat</a:t>
            </a:r>
            <a:endParaRPr sz="1400" b="0" i="0" u="none" strike="noStrike" cap="none">
              <a:solidFill>
                <a:srgbClr val="000000"/>
              </a:solidFill>
              <a:latin typeface="Arial"/>
              <a:ea typeface="Arial"/>
              <a:cs typeface="Arial"/>
              <a:sym typeface="Arial"/>
            </a:endParaRPr>
          </a:p>
        </p:txBody>
      </p:sp>
      <p:sp>
        <p:nvSpPr>
          <p:cNvPr id="949" name="Google Shape;949;p61"/>
          <p:cNvSpPr/>
          <p:nvPr/>
        </p:nvSpPr>
        <p:spPr>
          <a:xfrm rot="10800000" flipH="1">
            <a:off x="5966300" y="3329325"/>
            <a:ext cx="269400" cy="579900"/>
          </a:xfrm>
          <a:prstGeom prst="upArrow">
            <a:avLst>
              <a:gd name="adj1" fmla="val 50000"/>
              <a:gd name="adj2" fmla="val 50000"/>
            </a:avLst>
          </a:prstGeom>
          <a:solidFill>
            <a:srgbClr val="C9DAF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0" name="Google Shape;950;p61"/>
          <p:cNvSpPr/>
          <p:nvPr/>
        </p:nvSpPr>
        <p:spPr>
          <a:xfrm rot="10800000" flipH="1">
            <a:off x="2407100" y="3310475"/>
            <a:ext cx="269400" cy="579900"/>
          </a:xfrm>
          <a:prstGeom prst="upArrow">
            <a:avLst>
              <a:gd name="adj1" fmla="val 50000"/>
              <a:gd name="adj2" fmla="val 50000"/>
            </a:avLst>
          </a:prstGeom>
          <a:solidFill>
            <a:srgbClr val="C9DAF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1" name="Google Shape;951;p6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rgbClr val="000000"/>
              </a:buClr>
              <a:buSzPts val="1100"/>
              <a:buFont typeface="Arial"/>
              <a:buNone/>
            </a:pPr>
            <a:fld id="{00000000-1234-1234-1234-123412341234}" type="slidenum">
              <a:rPr lang="en"/>
              <a:t>32</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955"/>
        <p:cNvGrpSpPr/>
        <p:nvPr/>
      </p:nvGrpSpPr>
      <p:grpSpPr>
        <a:xfrm>
          <a:off x="0" y="0"/>
          <a:ext cx="0" cy="0"/>
          <a:chOff x="0" y="0"/>
          <a:chExt cx="0" cy="0"/>
        </a:xfrm>
      </p:grpSpPr>
      <p:sp>
        <p:nvSpPr>
          <p:cNvPr id="956" name="Google Shape;956;p6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Open Addressing - Double Hashing</a:t>
            </a:r>
            <a:endParaRPr/>
          </a:p>
        </p:txBody>
      </p:sp>
      <p:sp>
        <p:nvSpPr>
          <p:cNvPr id="957" name="Google Shape;957;p6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sz="2400"/>
              <a:t>“Bell Curve God” with </a:t>
            </a:r>
            <a:r>
              <a:rPr lang="en" sz="2400" b="1"/>
              <a:t>x</a:t>
            </a:r>
            <a:r>
              <a:rPr lang="en" sz="2400"/>
              <a:t> = 4</a:t>
            </a:r>
            <a:endParaRPr sz="2400"/>
          </a:p>
          <a:p>
            <a:pPr marL="0" lvl="0" indent="0" algn="l" rtl="0">
              <a:lnSpc>
                <a:spcPct val="115000"/>
              </a:lnSpc>
              <a:spcBef>
                <a:spcPts val="1600"/>
              </a:spcBef>
              <a:spcAft>
                <a:spcPts val="0"/>
              </a:spcAft>
              <a:buSzPts val="1800"/>
              <a:buNone/>
            </a:pPr>
            <a:endParaRPr sz="2400"/>
          </a:p>
          <a:p>
            <a:pPr marL="0" lvl="0" indent="0" algn="l" rtl="0">
              <a:lnSpc>
                <a:spcPct val="115000"/>
              </a:lnSpc>
              <a:spcBef>
                <a:spcPts val="1600"/>
              </a:spcBef>
              <a:spcAft>
                <a:spcPts val="0"/>
              </a:spcAft>
              <a:buSzPts val="1800"/>
              <a:buNone/>
            </a:pPr>
            <a:r>
              <a:rPr lang="en" sz="2400"/>
              <a:t>But his base slot is already empty.</a:t>
            </a:r>
            <a:endParaRPr sz="2400"/>
          </a:p>
          <a:p>
            <a:pPr marL="0" lvl="0" indent="0" algn="l" rtl="0">
              <a:lnSpc>
                <a:spcPct val="115000"/>
              </a:lnSpc>
              <a:spcBef>
                <a:spcPts val="1600"/>
              </a:spcBef>
              <a:spcAft>
                <a:spcPts val="1600"/>
              </a:spcAft>
              <a:buSzPts val="1800"/>
              <a:buNone/>
            </a:pPr>
            <a:endParaRPr sz="2400"/>
          </a:p>
        </p:txBody>
      </p:sp>
      <p:sp>
        <p:nvSpPr>
          <p:cNvPr id="958" name="Google Shape;958;p62"/>
          <p:cNvSpPr/>
          <p:nvPr/>
        </p:nvSpPr>
        <p:spPr>
          <a:xfrm>
            <a:off x="-4650" y="4488875"/>
            <a:ext cx="9153300" cy="6546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9" name="Google Shape;959;p62"/>
          <p:cNvSpPr/>
          <p:nvPr/>
        </p:nvSpPr>
        <p:spPr>
          <a:xfrm>
            <a:off x="1947950" y="4133675"/>
            <a:ext cx="1187700" cy="355200"/>
          </a:xfrm>
          <a:prstGeom prst="rect">
            <a:avLst/>
          </a:prstGeom>
          <a:solidFill>
            <a:srgbClr val="EA99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1" u="none" strike="noStrike" cap="none">
                <a:solidFill>
                  <a:schemeClr val="dk1"/>
                </a:solidFill>
                <a:latin typeface="Open Sans"/>
                <a:ea typeface="Open Sans"/>
                <a:cs typeface="Open Sans"/>
                <a:sym typeface="Open Sans"/>
              </a:rPr>
              <a:t>Rar the Cat</a:t>
            </a:r>
            <a:endParaRPr sz="1400" b="0" i="0" u="none" strike="noStrike" cap="none">
              <a:solidFill>
                <a:srgbClr val="000000"/>
              </a:solidFill>
              <a:latin typeface="Arial"/>
              <a:ea typeface="Arial"/>
              <a:cs typeface="Arial"/>
              <a:sym typeface="Arial"/>
            </a:endParaRPr>
          </a:p>
        </p:txBody>
      </p:sp>
      <p:sp>
        <p:nvSpPr>
          <p:cNvPr id="960" name="Google Shape;960;p62"/>
          <p:cNvSpPr/>
          <p:nvPr/>
        </p:nvSpPr>
        <p:spPr>
          <a:xfrm>
            <a:off x="5507150" y="4133675"/>
            <a:ext cx="1187700" cy="355200"/>
          </a:xfrm>
          <a:prstGeom prst="rect">
            <a:avLst/>
          </a:prstGeom>
          <a:solidFill>
            <a:srgbClr val="EA99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1" u="none" strike="noStrike" cap="none">
                <a:solidFill>
                  <a:schemeClr val="dk1"/>
                </a:solidFill>
                <a:latin typeface="Open Sans"/>
                <a:ea typeface="Open Sans"/>
                <a:cs typeface="Open Sans"/>
                <a:sym typeface="Open Sans"/>
              </a:rPr>
              <a:t>Steven</a:t>
            </a:r>
            <a:endParaRPr sz="1400" b="0" i="0" u="none" strike="noStrike" cap="none">
              <a:solidFill>
                <a:srgbClr val="000000"/>
              </a:solidFill>
              <a:latin typeface="Arial"/>
              <a:ea typeface="Arial"/>
              <a:cs typeface="Arial"/>
              <a:sym typeface="Arial"/>
            </a:endParaRPr>
          </a:p>
        </p:txBody>
      </p:sp>
      <p:sp>
        <p:nvSpPr>
          <p:cNvPr id="961" name="Google Shape;961;p62"/>
          <p:cNvSpPr/>
          <p:nvPr/>
        </p:nvSpPr>
        <p:spPr>
          <a:xfrm>
            <a:off x="1929200" y="4713325"/>
            <a:ext cx="1225200" cy="308700"/>
          </a:xfrm>
          <a:prstGeom prst="roundRect">
            <a:avLst>
              <a:gd name="adj" fmla="val 16667"/>
            </a:avLst>
          </a:prstGeom>
          <a:solidFill>
            <a:srgbClr val="C9DAF8"/>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1" u="none" strike="noStrike" cap="none">
                <a:solidFill>
                  <a:srgbClr val="000000"/>
                </a:solidFill>
                <a:latin typeface="Open Sans"/>
                <a:ea typeface="Open Sans"/>
                <a:cs typeface="Open Sans"/>
                <a:sym typeface="Open Sans"/>
              </a:rPr>
              <a:t>Animals</a:t>
            </a:r>
            <a:endParaRPr sz="1400" b="0" i="1" u="none" strike="noStrike" cap="none">
              <a:solidFill>
                <a:srgbClr val="000000"/>
              </a:solidFill>
              <a:latin typeface="Open Sans"/>
              <a:ea typeface="Open Sans"/>
              <a:cs typeface="Open Sans"/>
              <a:sym typeface="Open Sans"/>
            </a:endParaRPr>
          </a:p>
        </p:txBody>
      </p:sp>
      <p:sp>
        <p:nvSpPr>
          <p:cNvPr id="962" name="Google Shape;962;p62"/>
          <p:cNvSpPr/>
          <p:nvPr/>
        </p:nvSpPr>
        <p:spPr>
          <a:xfrm>
            <a:off x="3708800" y="4713325"/>
            <a:ext cx="1225200" cy="308700"/>
          </a:xfrm>
          <a:prstGeom prst="roundRect">
            <a:avLst>
              <a:gd name="adj" fmla="val 16667"/>
            </a:avLst>
          </a:prstGeom>
          <a:solidFill>
            <a:srgbClr val="C9DAF8"/>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100" b="0" i="1" u="none" strike="noStrike" cap="none">
                <a:solidFill>
                  <a:srgbClr val="000000"/>
                </a:solidFill>
                <a:latin typeface="Open Sans"/>
                <a:ea typeface="Open Sans"/>
                <a:cs typeface="Open Sans"/>
                <a:sym typeface="Open Sans"/>
              </a:rPr>
              <a:t>Immortal Beings</a:t>
            </a:r>
            <a:endParaRPr sz="1100" b="0" i="1" u="none" strike="noStrike" cap="none">
              <a:solidFill>
                <a:srgbClr val="000000"/>
              </a:solidFill>
              <a:latin typeface="Open Sans"/>
              <a:ea typeface="Open Sans"/>
              <a:cs typeface="Open Sans"/>
              <a:sym typeface="Open Sans"/>
            </a:endParaRPr>
          </a:p>
        </p:txBody>
      </p:sp>
      <p:sp>
        <p:nvSpPr>
          <p:cNvPr id="963" name="Google Shape;963;p62"/>
          <p:cNvSpPr/>
          <p:nvPr/>
        </p:nvSpPr>
        <p:spPr>
          <a:xfrm>
            <a:off x="5488400" y="4713325"/>
            <a:ext cx="1225200" cy="308700"/>
          </a:xfrm>
          <a:prstGeom prst="roundRect">
            <a:avLst>
              <a:gd name="adj" fmla="val 16667"/>
            </a:avLst>
          </a:prstGeom>
          <a:solidFill>
            <a:srgbClr val="C9DAF8"/>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1" u="none" strike="noStrike" cap="none">
                <a:solidFill>
                  <a:srgbClr val="000000"/>
                </a:solidFill>
                <a:latin typeface="Open Sans"/>
                <a:ea typeface="Open Sans"/>
                <a:cs typeface="Open Sans"/>
                <a:sym typeface="Open Sans"/>
              </a:rPr>
              <a:t>Lecturers</a:t>
            </a:r>
            <a:endParaRPr sz="1400" b="0" i="1" u="none" strike="noStrike" cap="none">
              <a:solidFill>
                <a:srgbClr val="000000"/>
              </a:solidFill>
              <a:latin typeface="Open Sans"/>
              <a:ea typeface="Open Sans"/>
              <a:cs typeface="Open Sans"/>
              <a:sym typeface="Open Sans"/>
            </a:endParaRPr>
          </a:p>
        </p:txBody>
      </p:sp>
      <p:sp>
        <p:nvSpPr>
          <p:cNvPr id="964" name="Google Shape;964;p62"/>
          <p:cNvSpPr/>
          <p:nvPr/>
        </p:nvSpPr>
        <p:spPr>
          <a:xfrm>
            <a:off x="149600" y="4713325"/>
            <a:ext cx="1225200" cy="308700"/>
          </a:xfrm>
          <a:prstGeom prst="roundRect">
            <a:avLst>
              <a:gd name="adj" fmla="val 16667"/>
            </a:avLst>
          </a:prstGeom>
          <a:solidFill>
            <a:srgbClr val="C9DAF8"/>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1" u="none" strike="noStrike" cap="none">
                <a:solidFill>
                  <a:srgbClr val="000000"/>
                </a:solidFill>
                <a:latin typeface="Open Sans"/>
                <a:ea typeface="Open Sans"/>
                <a:cs typeface="Open Sans"/>
                <a:sym typeface="Open Sans"/>
              </a:rPr>
              <a:t>Students</a:t>
            </a:r>
            <a:endParaRPr sz="1400" b="0" i="1" u="none" strike="noStrike" cap="none">
              <a:solidFill>
                <a:srgbClr val="000000"/>
              </a:solidFill>
              <a:latin typeface="Open Sans"/>
              <a:ea typeface="Open Sans"/>
              <a:cs typeface="Open Sans"/>
              <a:sym typeface="Open Sans"/>
            </a:endParaRPr>
          </a:p>
        </p:txBody>
      </p:sp>
      <p:sp>
        <p:nvSpPr>
          <p:cNvPr id="965" name="Google Shape;965;p62"/>
          <p:cNvSpPr/>
          <p:nvPr/>
        </p:nvSpPr>
        <p:spPr>
          <a:xfrm>
            <a:off x="7268000" y="4713325"/>
            <a:ext cx="1225200" cy="308700"/>
          </a:xfrm>
          <a:prstGeom prst="roundRect">
            <a:avLst>
              <a:gd name="adj" fmla="val 16667"/>
            </a:avLst>
          </a:prstGeom>
          <a:solidFill>
            <a:srgbClr val="C9DAF8"/>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1" u="none" strike="noStrike" cap="none">
                <a:solidFill>
                  <a:srgbClr val="000000"/>
                </a:solidFill>
                <a:latin typeface="Open Sans"/>
                <a:ea typeface="Open Sans"/>
                <a:cs typeface="Open Sans"/>
                <a:sym typeface="Open Sans"/>
              </a:rPr>
              <a:t>Virtual Beings</a:t>
            </a:r>
            <a:endParaRPr sz="1200" b="0" i="1" u="none" strike="noStrike" cap="none">
              <a:solidFill>
                <a:srgbClr val="000000"/>
              </a:solidFill>
              <a:latin typeface="Open Sans"/>
              <a:ea typeface="Open Sans"/>
              <a:cs typeface="Open Sans"/>
              <a:sym typeface="Open Sans"/>
            </a:endParaRPr>
          </a:p>
        </p:txBody>
      </p:sp>
      <p:sp>
        <p:nvSpPr>
          <p:cNvPr id="966" name="Google Shape;966;p62"/>
          <p:cNvSpPr/>
          <p:nvPr/>
        </p:nvSpPr>
        <p:spPr>
          <a:xfrm>
            <a:off x="7286750" y="4147602"/>
            <a:ext cx="1187700" cy="355200"/>
          </a:xfrm>
          <a:prstGeom prst="rect">
            <a:avLst/>
          </a:prstGeom>
          <a:solidFill>
            <a:srgbClr val="EA99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 sz="1300" b="0" i="1" u="none" strike="noStrike" cap="none">
                <a:solidFill>
                  <a:schemeClr val="dk1"/>
                </a:solidFill>
                <a:latin typeface="Open Sans"/>
                <a:ea typeface="Open Sans"/>
                <a:cs typeface="Open Sans"/>
                <a:sym typeface="Open Sans"/>
              </a:rPr>
              <a:t>Jacq the Dino</a:t>
            </a:r>
            <a:endParaRPr sz="1300" b="0" i="0" u="none" strike="noStrike" cap="none">
              <a:solidFill>
                <a:srgbClr val="000000"/>
              </a:solidFill>
              <a:latin typeface="Arial"/>
              <a:ea typeface="Arial"/>
              <a:cs typeface="Arial"/>
              <a:sym typeface="Arial"/>
            </a:endParaRPr>
          </a:p>
        </p:txBody>
      </p:sp>
      <p:sp>
        <p:nvSpPr>
          <p:cNvPr id="967" name="Google Shape;967;p62"/>
          <p:cNvSpPr/>
          <p:nvPr/>
        </p:nvSpPr>
        <p:spPr>
          <a:xfrm>
            <a:off x="168350" y="4124250"/>
            <a:ext cx="1187700" cy="355200"/>
          </a:xfrm>
          <a:prstGeom prst="rect">
            <a:avLst/>
          </a:prstGeom>
          <a:solidFill>
            <a:srgbClr val="EA99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1" u="none" strike="noStrike" cap="none">
                <a:solidFill>
                  <a:schemeClr val="dk1"/>
                </a:solidFill>
                <a:latin typeface="Open Sans"/>
                <a:ea typeface="Open Sans"/>
                <a:cs typeface="Open Sans"/>
                <a:sym typeface="Open Sans"/>
              </a:rPr>
              <a:t>SoC Cat</a:t>
            </a:r>
            <a:endParaRPr sz="1400" b="0" i="0" u="none" strike="noStrike" cap="none">
              <a:solidFill>
                <a:srgbClr val="000000"/>
              </a:solidFill>
              <a:latin typeface="Arial"/>
              <a:ea typeface="Arial"/>
              <a:cs typeface="Arial"/>
              <a:sym typeface="Arial"/>
            </a:endParaRPr>
          </a:p>
        </p:txBody>
      </p:sp>
      <p:sp>
        <p:nvSpPr>
          <p:cNvPr id="968" name="Google Shape;968;p62"/>
          <p:cNvSpPr/>
          <p:nvPr/>
        </p:nvSpPr>
        <p:spPr>
          <a:xfrm rot="10800000" flipH="1">
            <a:off x="4159700" y="3310450"/>
            <a:ext cx="269400" cy="579900"/>
          </a:xfrm>
          <a:prstGeom prst="upArrow">
            <a:avLst>
              <a:gd name="adj1" fmla="val 50000"/>
              <a:gd name="adj2" fmla="val 50000"/>
            </a:avLst>
          </a:prstGeom>
          <a:solidFill>
            <a:srgbClr val="4A86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9" name="Google Shape;969;p62"/>
          <p:cNvSpPr/>
          <p:nvPr/>
        </p:nvSpPr>
        <p:spPr>
          <a:xfrm>
            <a:off x="3727550" y="4133675"/>
            <a:ext cx="1187700" cy="355200"/>
          </a:xfrm>
          <a:prstGeom prst="rect">
            <a:avLst/>
          </a:prstGeom>
          <a:solidFill>
            <a:srgbClr val="EA99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1" u="none" strike="noStrike" cap="none">
                <a:solidFill>
                  <a:schemeClr val="dk1"/>
                </a:solidFill>
                <a:latin typeface="Open Sans"/>
                <a:ea typeface="Open Sans"/>
                <a:cs typeface="Open Sans"/>
                <a:sym typeface="Open Sans"/>
              </a:rPr>
              <a:t>Bell Curve God</a:t>
            </a:r>
            <a:endParaRPr sz="1200" b="0" i="0" u="none" strike="noStrike" cap="none">
              <a:solidFill>
                <a:srgbClr val="000000"/>
              </a:solidFill>
              <a:latin typeface="Arial"/>
              <a:ea typeface="Arial"/>
              <a:cs typeface="Arial"/>
              <a:sym typeface="Arial"/>
            </a:endParaRPr>
          </a:p>
        </p:txBody>
      </p:sp>
      <p:sp>
        <p:nvSpPr>
          <p:cNvPr id="970" name="Google Shape;970;p6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rgbClr val="000000"/>
              </a:buClr>
              <a:buSzPts val="1100"/>
              <a:buFont typeface="Arial"/>
              <a:buNone/>
            </a:pPr>
            <a:fld id="{00000000-1234-1234-1234-123412341234}" type="slidenum">
              <a:rPr lang="en"/>
              <a:t>33</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974"/>
        <p:cNvGrpSpPr/>
        <p:nvPr/>
      </p:nvGrpSpPr>
      <p:grpSpPr>
        <a:xfrm>
          <a:off x="0" y="0"/>
          <a:ext cx="0" cy="0"/>
          <a:chOff x="0" y="0"/>
          <a:chExt cx="0" cy="0"/>
        </a:xfrm>
      </p:grpSpPr>
      <p:sp>
        <p:nvSpPr>
          <p:cNvPr id="975" name="Google Shape;975;p6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Open Addressing</a:t>
            </a:r>
            <a:endParaRPr/>
          </a:p>
        </p:txBody>
      </p:sp>
      <p:sp>
        <p:nvSpPr>
          <p:cNvPr id="976" name="Google Shape;976;p6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sz="2400" b="1"/>
              <a:t>Implementation</a:t>
            </a:r>
            <a:endParaRPr sz="2400"/>
          </a:p>
          <a:p>
            <a:pPr marL="0" lvl="0" indent="0" algn="l" rtl="0">
              <a:lnSpc>
                <a:spcPct val="115000"/>
              </a:lnSpc>
              <a:spcBef>
                <a:spcPts val="1600"/>
              </a:spcBef>
              <a:spcAft>
                <a:spcPts val="0"/>
              </a:spcAft>
              <a:buSzPts val="1800"/>
              <a:buNone/>
            </a:pPr>
            <a:r>
              <a:rPr lang="en" sz="2400"/>
              <a:t>We just need an </a:t>
            </a:r>
            <a:r>
              <a:rPr lang="en" sz="2400" i="1"/>
              <a:t>array</a:t>
            </a:r>
            <a:r>
              <a:rPr lang="en" sz="2400"/>
              <a:t> of elements.</a:t>
            </a:r>
            <a:endParaRPr sz="2400"/>
          </a:p>
          <a:p>
            <a:pPr marL="0" lvl="0" indent="0" algn="l" rtl="0">
              <a:lnSpc>
                <a:spcPct val="115000"/>
              </a:lnSpc>
              <a:spcBef>
                <a:spcPts val="1600"/>
              </a:spcBef>
              <a:spcAft>
                <a:spcPts val="0"/>
              </a:spcAft>
              <a:buSzPts val="1800"/>
              <a:buNone/>
            </a:pPr>
            <a:r>
              <a:rPr lang="en" sz="2400"/>
              <a:t>However, the usual practice is to declare much more space than we need. (In general, &gt;= 4 times :D)</a:t>
            </a:r>
            <a:endParaRPr sz="2400"/>
          </a:p>
          <a:p>
            <a:pPr marL="0" lvl="0" indent="0" algn="l" rtl="0">
              <a:lnSpc>
                <a:spcPct val="115000"/>
              </a:lnSpc>
              <a:spcBef>
                <a:spcPts val="1600"/>
              </a:spcBef>
              <a:spcAft>
                <a:spcPts val="1600"/>
              </a:spcAft>
              <a:buSzPts val="1800"/>
              <a:buNone/>
            </a:pPr>
            <a:r>
              <a:rPr lang="en" sz="2400"/>
              <a:t>Reduce time associated with repeatedly probing. </a:t>
            </a:r>
            <a:endParaRPr sz="2400"/>
          </a:p>
        </p:txBody>
      </p:sp>
      <p:sp>
        <p:nvSpPr>
          <p:cNvPr id="977" name="Google Shape;977;p63"/>
          <p:cNvSpPr/>
          <p:nvPr/>
        </p:nvSpPr>
        <p:spPr>
          <a:xfrm>
            <a:off x="-4650" y="4488875"/>
            <a:ext cx="9153300" cy="6546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8" name="Google Shape;978;p63"/>
          <p:cNvSpPr/>
          <p:nvPr/>
        </p:nvSpPr>
        <p:spPr>
          <a:xfrm>
            <a:off x="1947950" y="4133675"/>
            <a:ext cx="1187700" cy="355200"/>
          </a:xfrm>
          <a:prstGeom prst="rect">
            <a:avLst/>
          </a:prstGeom>
          <a:solidFill>
            <a:srgbClr val="EA99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1" u="none" strike="noStrike" cap="none">
                <a:solidFill>
                  <a:schemeClr val="dk1"/>
                </a:solidFill>
                <a:latin typeface="Open Sans"/>
                <a:ea typeface="Open Sans"/>
                <a:cs typeface="Open Sans"/>
                <a:sym typeface="Open Sans"/>
              </a:rPr>
              <a:t>Rar the Cat</a:t>
            </a:r>
            <a:endParaRPr sz="1400" b="0" i="0" u="none" strike="noStrike" cap="none">
              <a:solidFill>
                <a:srgbClr val="000000"/>
              </a:solidFill>
              <a:latin typeface="Arial"/>
              <a:ea typeface="Arial"/>
              <a:cs typeface="Arial"/>
              <a:sym typeface="Arial"/>
            </a:endParaRPr>
          </a:p>
        </p:txBody>
      </p:sp>
      <p:sp>
        <p:nvSpPr>
          <p:cNvPr id="979" name="Google Shape;979;p63"/>
          <p:cNvSpPr/>
          <p:nvPr/>
        </p:nvSpPr>
        <p:spPr>
          <a:xfrm>
            <a:off x="5507150" y="4133675"/>
            <a:ext cx="1187700" cy="355200"/>
          </a:xfrm>
          <a:prstGeom prst="rect">
            <a:avLst/>
          </a:prstGeom>
          <a:solidFill>
            <a:srgbClr val="EA99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1" u="none" strike="noStrike" cap="none">
                <a:solidFill>
                  <a:schemeClr val="dk1"/>
                </a:solidFill>
                <a:latin typeface="Open Sans"/>
                <a:ea typeface="Open Sans"/>
                <a:cs typeface="Open Sans"/>
                <a:sym typeface="Open Sans"/>
              </a:rPr>
              <a:t>Steven</a:t>
            </a:r>
            <a:endParaRPr sz="1400" b="0" i="0" u="none" strike="noStrike" cap="none">
              <a:solidFill>
                <a:srgbClr val="000000"/>
              </a:solidFill>
              <a:latin typeface="Arial"/>
              <a:ea typeface="Arial"/>
              <a:cs typeface="Arial"/>
              <a:sym typeface="Arial"/>
            </a:endParaRPr>
          </a:p>
        </p:txBody>
      </p:sp>
      <p:sp>
        <p:nvSpPr>
          <p:cNvPr id="980" name="Google Shape;980;p63"/>
          <p:cNvSpPr/>
          <p:nvPr/>
        </p:nvSpPr>
        <p:spPr>
          <a:xfrm>
            <a:off x="1929200" y="4713325"/>
            <a:ext cx="1225200" cy="308700"/>
          </a:xfrm>
          <a:prstGeom prst="roundRect">
            <a:avLst>
              <a:gd name="adj" fmla="val 16667"/>
            </a:avLst>
          </a:prstGeom>
          <a:solidFill>
            <a:srgbClr val="C9DAF8"/>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1" u="none" strike="noStrike" cap="none">
                <a:solidFill>
                  <a:srgbClr val="000000"/>
                </a:solidFill>
                <a:latin typeface="Open Sans"/>
                <a:ea typeface="Open Sans"/>
                <a:cs typeface="Open Sans"/>
                <a:sym typeface="Open Sans"/>
              </a:rPr>
              <a:t>Animals</a:t>
            </a:r>
            <a:endParaRPr sz="1400" b="0" i="1" u="none" strike="noStrike" cap="none">
              <a:solidFill>
                <a:srgbClr val="000000"/>
              </a:solidFill>
              <a:latin typeface="Open Sans"/>
              <a:ea typeface="Open Sans"/>
              <a:cs typeface="Open Sans"/>
              <a:sym typeface="Open Sans"/>
            </a:endParaRPr>
          </a:p>
        </p:txBody>
      </p:sp>
      <p:sp>
        <p:nvSpPr>
          <p:cNvPr id="981" name="Google Shape;981;p63"/>
          <p:cNvSpPr/>
          <p:nvPr/>
        </p:nvSpPr>
        <p:spPr>
          <a:xfrm>
            <a:off x="3708800" y="4713325"/>
            <a:ext cx="1225200" cy="308700"/>
          </a:xfrm>
          <a:prstGeom prst="roundRect">
            <a:avLst>
              <a:gd name="adj" fmla="val 16667"/>
            </a:avLst>
          </a:prstGeom>
          <a:solidFill>
            <a:srgbClr val="C9DAF8"/>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100" b="0" i="1" u="none" strike="noStrike" cap="none">
                <a:solidFill>
                  <a:srgbClr val="000000"/>
                </a:solidFill>
                <a:latin typeface="Open Sans"/>
                <a:ea typeface="Open Sans"/>
                <a:cs typeface="Open Sans"/>
                <a:sym typeface="Open Sans"/>
              </a:rPr>
              <a:t>Immortal Beings</a:t>
            </a:r>
            <a:endParaRPr sz="1100" b="0" i="1" u="none" strike="noStrike" cap="none">
              <a:solidFill>
                <a:srgbClr val="000000"/>
              </a:solidFill>
              <a:latin typeface="Open Sans"/>
              <a:ea typeface="Open Sans"/>
              <a:cs typeface="Open Sans"/>
              <a:sym typeface="Open Sans"/>
            </a:endParaRPr>
          </a:p>
        </p:txBody>
      </p:sp>
      <p:sp>
        <p:nvSpPr>
          <p:cNvPr id="982" name="Google Shape;982;p63"/>
          <p:cNvSpPr/>
          <p:nvPr/>
        </p:nvSpPr>
        <p:spPr>
          <a:xfrm>
            <a:off x="5488400" y="4713325"/>
            <a:ext cx="1225200" cy="308700"/>
          </a:xfrm>
          <a:prstGeom prst="roundRect">
            <a:avLst>
              <a:gd name="adj" fmla="val 16667"/>
            </a:avLst>
          </a:prstGeom>
          <a:solidFill>
            <a:srgbClr val="C9DAF8"/>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1" u="none" strike="noStrike" cap="none">
                <a:solidFill>
                  <a:srgbClr val="000000"/>
                </a:solidFill>
                <a:latin typeface="Open Sans"/>
                <a:ea typeface="Open Sans"/>
                <a:cs typeface="Open Sans"/>
                <a:sym typeface="Open Sans"/>
              </a:rPr>
              <a:t>Lecturers</a:t>
            </a:r>
            <a:endParaRPr sz="1400" b="0" i="1" u="none" strike="noStrike" cap="none">
              <a:solidFill>
                <a:srgbClr val="000000"/>
              </a:solidFill>
              <a:latin typeface="Open Sans"/>
              <a:ea typeface="Open Sans"/>
              <a:cs typeface="Open Sans"/>
              <a:sym typeface="Open Sans"/>
            </a:endParaRPr>
          </a:p>
        </p:txBody>
      </p:sp>
      <p:sp>
        <p:nvSpPr>
          <p:cNvPr id="983" name="Google Shape;983;p63"/>
          <p:cNvSpPr/>
          <p:nvPr/>
        </p:nvSpPr>
        <p:spPr>
          <a:xfrm>
            <a:off x="149600" y="4713325"/>
            <a:ext cx="1225200" cy="308700"/>
          </a:xfrm>
          <a:prstGeom prst="roundRect">
            <a:avLst>
              <a:gd name="adj" fmla="val 16667"/>
            </a:avLst>
          </a:prstGeom>
          <a:solidFill>
            <a:srgbClr val="C9DAF8"/>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1" u="none" strike="noStrike" cap="none">
                <a:solidFill>
                  <a:srgbClr val="000000"/>
                </a:solidFill>
                <a:latin typeface="Open Sans"/>
                <a:ea typeface="Open Sans"/>
                <a:cs typeface="Open Sans"/>
                <a:sym typeface="Open Sans"/>
              </a:rPr>
              <a:t>Students</a:t>
            </a:r>
            <a:endParaRPr sz="1400" b="0" i="1" u="none" strike="noStrike" cap="none">
              <a:solidFill>
                <a:srgbClr val="000000"/>
              </a:solidFill>
              <a:latin typeface="Open Sans"/>
              <a:ea typeface="Open Sans"/>
              <a:cs typeface="Open Sans"/>
              <a:sym typeface="Open Sans"/>
            </a:endParaRPr>
          </a:p>
        </p:txBody>
      </p:sp>
      <p:sp>
        <p:nvSpPr>
          <p:cNvPr id="984" name="Google Shape;984;p63"/>
          <p:cNvSpPr/>
          <p:nvPr/>
        </p:nvSpPr>
        <p:spPr>
          <a:xfrm>
            <a:off x="7268000" y="4713325"/>
            <a:ext cx="1225200" cy="308700"/>
          </a:xfrm>
          <a:prstGeom prst="roundRect">
            <a:avLst>
              <a:gd name="adj" fmla="val 16667"/>
            </a:avLst>
          </a:prstGeom>
          <a:solidFill>
            <a:srgbClr val="C9DAF8"/>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1" u="none" strike="noStrike" cap="none">
                <a:solidFill>
                  <a:srgbClr val="000000"/>
                </a:solidFill>
                <a:latin typeface="Open Sans"/>
                <a:ea typeface="Open Sans"/>
                <a:cs typeface="Open Sans"/>
                <a:sym typeface="Open Sans"/>
              </a:rPr>
              <a:t>Virtual Beings</a:t>
            </a:r>
            <a:endParaRPr sz="1200" b="0" i="1" u="none" strike="noStrike" cap="none">
              <a:solidFill>
                <a:srgbClr val="000000"/>
              </a:solidFill>
              <a:latin typeface="Open Sans"/>
              <a:ea typeface="Open Sans"/>
              <a:cs typeface="Open Sans"/>
              <a:sym typeface="Open Sans"/>
            </a:endParaRPr>
          </a:p>
        </p:txBody>
      </p:sp>
      <p:sp>
        <p:nvSpPr>
          <p:cNvPr id="985" name="Google Shape;985;p63"/>
          <p:cNvSpPr/>
          <p:nvPr/>
        </p:nvSpPr>
        <p:spPr>
          <a:xfrm>
            <a:off x="7286750" y="4147602"/>
            <a:ext cx="1187700" cy="355200"/>
          </a:xfrm>
          <a:prstGeom prst="rect">
            <a:avLst/>
          </a:prstGeom>
          <a:solidFill>
            <a:srgbClr val="EA99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 sz="1300" b="0" i="1" u="none" strike="noStrike" cap="none">
                <a:solidFill>
                  <a:schemeClr val="dk1"/>
                </a:solidFill>
                <a:latin typeface="Open Sans"/>
                <a:ea typeface="Open Sans"/>
                <a:cs typeface="Open Sans"/>
                <a:sym typeface="Open Sans"/>
              </a:rPr>
              <a:t>Jacq the Dino</a:t>
            </a:r>
            <a:endParaRPr sz="1300" b="0" i="0" u="none" strike="noStrike" cap="none">
              <a:solidFill>
                <a:srgbClr val="000000"/>
              </a:solidFill>
              <a:latin typeface="Arial"/>
              <a:ea typeface="Arial"/>
              <a:cs typeface="Arial"/>
              <a:sym typeface="Arial"/>
            </a:endParaRPr>
          </a:p>
        </p:txBody>
      </p:sp>
      <p:sp>
        <p:nvSpPr>
          <p:cNvPr id="986" name="Google Shape;986;p63"/>
          <p:cNvSpPr/>
          <p:nvPr/>
        </p:nvSpPr>
        <p:spPr>
          <a:xfrm>
            <a:off x="168350" y="4124250"/>
            <a:ext cx="1187700" cy="355200"/>
          </a:xfrm>
          <a:prstGeom prst="rect">
            <a:avLst/>
          </a:prstGeom>
          <a:solidFill>
            <a:srgbClr val="EA99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1" u="none" strike="noStrike" cap="none">
                <a:solidFill>
                  <a:schemeClr val="dk1"/>
                </a:solidFill>
                <a:latin typeface="Open Sans"/>
                <a:ea typeface="Open Sans"/>
                <a:cs typeface="Open Sans"/>
                <a:sym typeface="Open Sans"/>
              </a:rPr>
              <a:t>SoC Cat</a:t>
            </a:r>
            <a:endParaRPr sz="1400" b="0" i="0" u="none" strike="noStrike" cap="none">
              <a:solidFill>
                <a:srgbClr val="000000"/>
              </a:solidFill>
              <a:latin typeface="Arial"/>
              <a:ea typeface="Arial"/>
              <a:cs typeface="Arial"/>
              <a:sym typeface="Arial"/>
            </a:endParaRPr>
          </a:p>
        </p:txBody>
      </p:sp>
      <p:sp>
        <p:nvSpPr>
          <p:cNvPr id="987" name="Google Shape;987;p63"/>
          <p:cNvSpPr/>
          <p:nvPr/>
        </p:nvSpPr>
        <p:spPr>
          <a:xfrm>
            <a:off x="3727550" y="4133675"/>
            <a:ext cx="1187700" cy="355200"/>
          </a:xfrm>
          <a:prstGeom prst="rect">
            <a:avLst/>
          </a:prstGeom>
          <a:solidFill>
            <a:srgbClr val="EA99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1" u="none" strike="noStrike" cap="none">
                <a:solidFill>
                  <a:schemeClr val="dk1"/>
                </a:solidFill>
                <a:latin typeface="Open Sans"/>
                <a:ea typeface="Open Sans"/>
                <a:cs typeface="Open Sans"/>
                <a:sym typeface="Open Sans"/>
              </a:rPr>
              <a:t>Bell Curve God</a:t>
            </a:r>
            <a:endParaRPr sz="1200" b="0" i="0" u="none" strike="noStrike" cap="none">
              <a:solidFill>
                <a:srgbClr val="000000"/>
              </a:solidFill>
              <a:latin typeface="Arial"/>
              <a:ea typeface="Arial"/>
              <a:cs typeface="Arial"/>
              <a:sym typeface="Arial"/>
            </a:endParaRPr>
          </a:p>
        </p:txBody>
      </p:sp>
      <p:sp>
        <p:nvSpPr>
          <p:cNvPr id="988" name="Google Shape;988;p6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rgbClr val="000000"/>
              </a:buClr>
              <a:buSzPts val="1100"/>
              <a:buFont typeface="Arial"/>
              <a:buNone/>
            </a:pPr>
            <a:fld id="{00000000-1234-1234-1234-123412341234}" type="slidenum">
              <a:rPr lang="en"/>
              <a:t>34</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992"/>
        <p:cNvGrpSpPr/>
        <p:nvPr/>
      </p:nvGrpSpPr>
      <p:grpSpPr>
        <a:xfrm>
          <a:off x="0" y="0"/>
          <a:ext cx="0" cy="0"/>
          <a:chOff x="0" y="0"/>
          <a:chExt cx="0" cy="0"/>
        </a:xfrm>
      </p:grpSpPr>
      <p:sp>
        <p:nvSpPr>
          <p:cNvPr id="993" name="Google Shape;993;p6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Open Addressing</a:t>
            </a:r>
            <a:endParaRPr/>
          </a:p>
        </p:txBody>
      </p:sp>
      <p:sp>
        <p:nvSpPr>
          <p:cNvPr id="994" name="Google Shape;994;p6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sz="2400" b="1"/>
              <a:t>Implementation</a:t>
            </a:r>
            <a:endParaRPr sz="2400"/>
          </a:p>
          <a:p>
            <a:pPr marL="0" lvl="0" indent="0" algn="l" rtl="0">
              <a:lnSpc>
                <a:spcPct val="115000"/>
              </a:lnSpc>
              <a:spcBef>
                <a:spcPts val="1600"/>
              </a:spcBef>
              <a:spcAft>
                <a:spcPts val="0"/>
              </a:spcAft>
              <a:buSzPts val="1800"/>
              <a:buNone/>
            </a:pPr>
            <a:r>
              <a:rPr lang="en" sz="2400"/>
              <a:t>When deleting elements, we need to flag it as deleted instead.</a:t>
            </a:r>
            <a:endParaRPr sz="2400"/>
          </a:p>
          <a:p>
            <a:pPr marL="0" lvl="0" indent="0" algn="l" rtl="0">
              <a:lnSpc>
                <a:spcPct val="115000"/>
              </a:lnSpc>
              <a:spcBef>
                <a:spcPts val="1600"/>
              </a:spcBef>
              <a:spcAft>
                <a:spcPts val="1600"/>
              </a:spcAft>
              <a:buSzPts val="1800"/>
              <a:buNone/>
            </a:pPr>
            <a:endParaRPr sz="2400"/>
          </a:p>
        </p:txBody>
      </p:sp>
      <p:sp>
        <p:nvSpPr>
          <p:cNvPr id="995" name="Google Shape;995;p64"/>
          <p:cNvSpPr/>
          <p:nvPr/>
        </p:nvSpPr>
        <p:spPr>
          <a:xfrm>
            <a:off x="-4650" y="4488875"/>
            <a:ext cx="9153300" cy="6546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6" name="Google Shape;996;p64"/>
          <p:cNvSpPr/>
          <p:nvPr/>
        </p:nvSpPr>
        <p:spPr>
          <a:xfrm>
            <a:off x="1947950" y="4133675"/>
            <a:ext cx="1187700" cy="355200"/>
          </a:xfrm>
          <a:prstGeom prst="rect">
            <a:avLst/>
          </a:prstGeom>
          <a:solidFill>
            <a:srgbClr val="FFE5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1" i="0" u="none" strike="noStrike" cap="none">
                <a:solidFill>
                  <a:schemeClr val="dk1"/>
                </a:solidFill>
                <a:latin typeface="Open Sans"/>
                <a:ea typeface="Open Sans"/>
                <a:cs typeface="Open Sans"/>
                <a:sym typeface="Open Sans"/>
              </a:rPr>
              <a:t>DEL</a:t>
            </a:r>
            <a:endParaRPr sz="1400" b="1" i="0" u="none" strike="noStrike" cap="none">
              <a:solidFill>
                <a:srgbClr val="000000"/>
              </a:solidFill>
              <a:latin typeface="Arial"/>
              <a:ea typeface="Arial"/>
              <a:cs typeface="Arial"/>
              <a:sym typeface="Arial"/>
            </a:endParaRPr>
          </a:p>
        </p:txBody>
      </p:sp>
      <p:sp>
        <p:nvSpPr>
          <p:cNvPr id="997" name="Google Shape;997;p64"/>
          <p:cNvSpPr/>
          <p:nvPr/>
        </p:nvSpPr>
        <p:spPr>
          <a:xfrm>
            <a:off x="5507150" y="4133675"/>
            <a:ext cx="1187700" cy="355200"/>
          </a:xfrm>
          <a:prstGeom prst="rect">
            <a:avLst/>
          </a:prstGeom>
          <a:solidFill>
            <a:srgbClr val="EA99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1" u="none" strike="noStrike" cap="none">
                <a:solidFill>
                  <a:schemeClr val="dk1"/>
                </a:solidFill>
                <a:latin typeface="Open Sans"/>
                <a:ea typeface="Open Sans"/>
                <a:cs typeface="Open Sans"/>
                <a:sym typeface="Open Sans"/>
              </a:rPr>
              <a:t>Steven</a:t>
            </a:r>
            <a:endParaRPr sz="1400" b="0" i="0" u="none" strike="noStrike" cap="none">
              <a:solidFill>
                <a:srgbClr val="000000"/>
              </a:solidFill>
              <a:latin typeface="Arial"/>
              <a:ea typeface="Arial"/>
              <a:cs typeface="Arial"/>
              <a:sym typeface="Arial"/>
            </a:endParaRPr>
          </a:p>
        </p:txBody>
      </p:sp>
      <p:sp>
        <p:nvSpPr>
          <p:cNvPr id="998" name="Google Shape;998;p64"/>
          <p:cNvSpPr/>
          <p:nvPr/>
        </p:nvSpPr>
        <p:spPr>
          <a:xfrm>
            <a:off x="1929200" y="4713325"/>
            <a:ext cx="1225200" cy="308700"/>
          </a:xfrm>
          <a:prstGeom prst="roundRect">
            <a:avLst>
              <a:gd name="adj" fmla="val 16667"/>
            </a:avLst>
          </a:prstGeom>
          <a:solidFill>
            <a:srgbClr val="C9DAF8"/>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1" u="none" strike="noStrike" cap="none">
                <a:solidFill>
                  <a:srgbClr val="000000"/>
                </a:solidFill>
                <a:latin typeface="Open Sans"/>
                <a:ea typeface="Open Sans"/>
                <a:cs typeface="Open Sans"/>
                <a:sym typeface="Open Sans"/>
              </a:rPr>
              <a:t>Animals</a:t>
            </a:r>
            <a:endParaRPr sz="1400" b="0" i="1" u="none" strike="noStrike" cap="none">
              <a:solidFill>
                <a:srgbClr val="000000"/>
              </a:solidFill>
              <a:latin typeface="Open Sans"/>
              <a:ea typeface="Open Sans"/>
              <a:cs typeface="Open Sans"/>
              <a:sym typeface="Open Sans"/>
            </a:endParaRPr>
          </a:p>
        </p:txBody>
      </p:sp>
      <p:sp>
        <p:nvSpPr>
          <p:cNvPr id="999" name="Google Shape;999;p64"/>
          <p:cNvSpPr/>
          <p:nvPr/>
        </p:nvSpPr>
        <p:spPr>
          <a:xfrm>
            <a:off x="3708800" y="4713325"/>
            <a:ext cx="1225200" cy="308700"/>
          </a:xfrm>
          <a:prstGeom prst="roundRect">
            <a:avLst>
              <a:gd name="adj" fmla="val 16667"/>
            </a:avLst>
          </a:prstGeom>
          <a:solidFill>
            <a:srgbClr val="C9DAF8"/>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100" b="0" i="1" u="none" strike="noStrike" cap="none">
                <a:solidFill>
                  <a:srgbClr val="000000"/>
                </a:solidFill>
                <a:latin typeface="Open Sans"/>
                <a:ea typeface="Open Sans"/>
                <a:cs typeface="Open Sans"/>
                <a:sym typeface="Open Sans"/>
              </a:rPr>
              <a:t>Immortal Beings</a:t>
            </a:r>
            <a:endParaRPr sz="1100" b="0" i="1" u="none" strike="noStrike" cap="none">
              <a:solidFill>
                <a:srgbClr val="000000"/>
              </a:solidFill>
              <a:latin typeface="Open Sans"/>
              <a:ea typeface="Open Sans"/>
              <a:cs typeface="Open Sans"/>
              <a:sym typeface="Open Sans"/>
            </a:endParaRPr>
          </a:p>
        </p:txBody>
      </p:sp>
      <p:sp>
        <p:nvSpPr>
          <p:cNvPr id="1000" name="Google Shape;1000;p64"/>
          <p:cNvSpPr/>
          <p:nvPr/>
        </p:nvSpPr>
        <p:spPr>
          <a:xfrm>
            <a:off x="5488400" y="4713325"/>
            <a:ext cx="1225200" cy="308700"/>
          </a:xfrm>
          <a:prstGeom prst="roundRect">
            <a:avLst>
              <a:gd name="adj" fmla="val 16667"/>
            </a:avLst>
          </a:prstGeom>
          <a:solidFill>
            <a:srgbClr val="C9DAF8"/>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1" u="none" strike="noStrike" cap="none">
                <a:solidFill>
                  <a:srgbClr val="000000"/>
                </a:solidFill>
                <a:latin typeface="Open Sans"/>
                <a:ea typeface="Open Sans"/>
                <a:cs typeface="Open Sans"/>
                <a:sym typeface="Open Sans"/>
              </a:rPr>
              <a:t>Lecturers</a:t>
            </a:r>
            <a:endParaRPr sz="1400" b="0" i="1" u="none" strike="noStrike" cap="none">
              <a:solidFill>
                <a:srgbClr val="000000"/>
              </a:solidFill>
              <a:latin typeface="Open Sans"/>
              <a:ea typeface="Open Sans"/>
              <a:cs typeface="Open Sans"/>
              <a:sym typeface="Open Sans"/>
            </a:endParaRPr>
          </a:p>
        </p:txBody>
      </p:sp>
      <p:sp>
        <p:nvSpPr>
          <p:cNvPr id="1001" name="Google Shape;1001;p64"/>
          <p:cNvSpPr/>
          <p:nvPr/>
        </p:nvSpPr>
        <p:spPr>
          <a:xfrm>
            <a:off x="149600" y="4713325"/>
            <a:ext cx="1225200" cy="308700"/>
          </a:xfrm>
          <a:prstGeom prst="roundRect">
            <a:avLst>
              <a:gd name="adj" fmla="val 16667"/>
            </a:avLst>
          </a:prstGeom>
          <a:solidFill>
            <a:srgbClr val="C9DAF8"/>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1" u="none" strike="noStrike" cap="none">
                <a:solidFill>
                  <a:srgbClr val="000000"/>
                </a:solidFill>
                <a:latin typeface="Open Sans"/>
                <a:ea typeface="Open Sans"/>
                <a:cs typeface="Open Sans"/>
                <a:sym typeface="Open Sans"/>
              </a:rPr>
              <a:t>Students</a:t>
            </a:r>
            <a:endParaRPr sz="1400" b="0" i="1" u="none" strike="noStrike" cap="none">
              <a:solidFill>
                <a:srgbClr val="000000"/>
              </a:solidFill>
              <a:latin typeface="Open Sans"/>
              <a:ea typeface="Open Sans"/>
              <a:cs typeface="Open Sans"/>
              <a:sym typeface="Open Sans"/>
            </a:endParaRPr>
          </a:p>
        </p:txBody>
      </p:sp>
      <p:sp>
        <p:nvSpPr>
          <p:cNvPr id="1002" name="Google Shape;1002;p64"/>
          <p:cNvSpPr/>
          <p:nvPr/>
        </p:nvSpPr>
        <p:spPr>
          <a:xfrm>
            <a:off x="7268000" y="4713325"/>
            <a:ext cx="1225200" cy="308700"/>
          </a:xfrm>
          <a:prstGeom prst="roundRect">
            <a:avLst>
              <a:gd name="adj" fmla="val 16667"/>
            </a:avLst>
          </a:prstGeom>
          <a:solidFill>
            <a:srgbClr val="C9DAF8"/>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1" u="none" strike="noStrike" cap="none">
                <a:solidFill>
                  <a:srgbClr val="000000"/>
                </a:solidFill>
                <a:latin typeface="Open Sans"/>
                <a:ea typeface="Open Sans"/>
                <a:cs typeface="Open Sans"/>
                <a:sym typeface="Open Sans"/>
              </a:rPr>
              <a:t>Virtual Beings</a:t>
            </a:r>
            <a:endParaRPr sz="1200" b="0" i="1" u="none" strike="noStrike" cap="none">
              <a:solidFill>
                <a:srgbClr val="000000"/>
              </a:solidFill>
              <a:latin typeface="Open Sans"/>
              <a:ea typeface="Open Sans"/>
              <a:cs typeface="Open Sans"/>
              <a:sym typeface="Open Sans"/>
            </a:endParaRPr>
          </a:p>
        </p:txBody>
      </p:sp>
      <p:sp>
        <p:nvSpPr>
          <p:cNvPr id="1003" name="Google Shape;1003;p64"/>
          <p:cNvSpPr/>
          <p:nvPr/>
        </p:nvSpPr>
        <p:spPr>
          <a:xfrm>
            <a:off x="7286750" y="4147602"/>
            <a:ext cx="1187700" cy="355200"/>
          </a:xfrm>
          <a:prstGeom prst="rect">
            <a:avLst/>
          </a:prstGeom>
          <a:solidFill>
            <a:srgbClr val="EA99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 sz="1300" b="0" i="1" u="none" strike="noStrike" cap="none">
                <a:solidFill>
                  <a:schemeClr val="dk1"/>
                </a:solidFill>
                <a:latin typeface="Open Sans"/>
                <a:ea typeface="Open Sans"/>
                <a:cs typeface="Open Sans"/>
                <a:sym typeface="Open Sans"/>
              </a:rPr>
              <a:t>Jacq the Dino</a:t>
            </a:r>
            <a:endParaRPr sz="1300" b="0" i="0" u="none" strike="noStrike" cap="none">
              <a:solidFill>
                <a:srgbClr val="000000"/>
              </a:solidFill>
              <a:latin typeface="Arial"/>
              <a:ea typeface="Arial"/>
              <a:cs typeface="Arial"/>
              <a:sym typeface="Arial"/>
            </a:endParaRPr>
          </a:p>
        </p:txBody>
      </p:sp>
      <p:sp>
        <p:nvSpPr>
          <p:cNvPr id="1004" name="Google Shape;1004;p64"/>
          <p:cNvSpPr/>
          <p:nvPr/>
        </p:nvSpPr>
        <p:spPr>
          <a:xfrm>
            <a:off x="168350" y="4124250"/>
            <a:ext cx="1187700" cy="355200"/>
          </a:xfrm>
          <a:prstGeom prst="rect">
            <a:avLst/>
          </a:prstGeom>
          <a:solidFill>
            <a:srgbClr val="EA99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1" u="none" strike="noStrike" cap="none">
                <a:solidFill>
                  <a:schemeClr val="dk1"/>
                </a:solidFill>
                <a:latin typeface="Open Sans"/>
                <a:ea typeface="Open Sans"/>
                <a:cs typeface="Open Sans"/>
                <a:sym typeface="Open Sans"/>
              </a:rPr>
              <a:t>SoC Cat</a:t>
            </a:r>
            <a:endParaRPr sz="1400" b="0" i="0" u="none" strike="noStrike" cap="none">
              <a:solidFill>
                <a:srgbClr val="000000"/>
              </a:solidFill>
              <a:latin typeface="Arial"/>
              <a:ea typeface="Arial"/>
              <a:cs typeface="Arial"/>
              <a:sym typeface="Arial"/>
            </a:endParaRPr>
          </a:p>
        </p:txBody>
      </p:sp>
      <p:sp>
        <p:nvSpPr>
          <p:cNvPr id="1005" name="Google Shape;1005;p64"/>
          <p:cNvSpPr/>
          <p:nvPr/>
        </p:nvSpPr>
        <p:spPr>
          <a:xfrm>
            <a:off x="3727550" y="4133675"/>
            <a:ext cx="1187700" cy="355200"/>
          </a:xfrm>
          <a:prstGeom prst="rect">
            <a:avLst/>
          </a:prstGeom>
          <a:solidFill>
            <a:srgbClr val="EA99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1" u="none" strike="noStrike" cap="none">
                <a:solidFill>
                  <a:schemeClr val="dk1"/>
                </a:solidFill>
                <a:latin typeface="Open Sans"/>
                <a:ea typeface="Open Sans"/>
                <a:cs typeface="Open Sans"/>
                <a:sym typeface="Open Sans"/>
              </a:rPr>
              <a:t>Bell Curve God</a:t>
            </a:r>
            <a:endParaRPr sz="1200" b="0" i="0" u="none" strike="noStrike" cap="none">
              <a:solidFill>
                <a:srgbClr val="000000"/>
              </a:solidFill>
              <a:latin typeface="Arial"/>
              <a:ea typeface="Arial"/>
              <a:cs typeface="Arial"/>
              <a:sym typeface="Arial"/>
            </a:endParaRPr>
          </a:p>
        </p:txBody>
      </p:sp>
      <p:sp>
        <p:nvSpPr>
          <p:cNvPr id="1006" name="Google Shape;1006;p6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rgbClr val="000000"/>
              </a:buClr>
              <a:buSzPts val="1100"/>
              <a:buFont typeface="Arial"/>
              <a:buNone/>
            </a:pPr>
            <a:fld id="{00000000-1234-1234-1234-123412341234}" type="slidenum">
              <a:rPr lang="en"/>
              <a:t>35</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010"/>
        <p:cNvGrpSpPr/>
        <p:nvPr/>
      </p:nvGrpSpPr>
      <p:grpSpPr>
        <a:xfrm>
          <a:off x="0" y="0"/>
          <a:ext cx="0" cy="0"/>
          <a:chOff x="0" y="0"/>
          <a:chExt cx="0" cy="0"/>
        </a:xfrm>
      </p:grpSpPr>
      <p:sp>
        <p:nvSpPr>
          <p:cNvPr id="1011" name="Google Shape;1011;p6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Open Addressing</a:t>
            </a:r>
            <a:endParaRPr/>
          </a:p>
        </p:txBody>
      </p:sp>
      <p:sp>
        <p:nvSpPr>
          <p:cNvPr id="1012" name="Google Shape;1012;p6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sz="2400" b="1"/>
              <a:t>Implementation</a:t>
            </a:r>
            <a:endParaRPr sz="2400"/>
          </a:p>
          <a:p>
            <a:pPr marL="0" lvl="0" indent="0" algn="l" rtl="0">
              <a:lnSpc>
                <a:spcPct val="115000"/>
              </a:lnSpc>
              <a:spcBef>
                <a:spcPts val="1600"/>
              </a:spcBef>
              <a:spcAft>
                <a:spcPts val="0"/>
              </a:spcAft>
              <a:buSzPts val="1800"/>
              <a:buNone/>
            </a:pPr>
            <a:r>
              <a:rPr lang="en" sz="2400"/>
              <a:t>To </a:t>
            </a:r>
            <a:r>
              <a:rPr lang="en" sz="2400" b="1"/>
              <a:t>find </a:t>
            </a:r>
            <a:r>
              <a:rPr lang="en" sz="2400"/>
              <a:t>an element, we follow the same </a:t>
            </a:r>
            <a:r>
              <a:rPr lang="en" sz="2400" i="1"/>
              <a:t>path</a:t>
            </a:r>
            <a:r>
              <a:rPr lang="en" sz="2400"/>
              <a:t> we took when we add the element.</a:t>
            </a:r>
            <a:endParaRPr sz="2400"/>
          </a:p>
          <a:p>
            <a:pPr marL="0" lvl="0" indent="0" algn="l" rtl="0">
              <a:lnSpc>
                <a:spcPct val="115000"/>
              </a:lnSpc>
              <a:spcBef>
                <a:spcPts val="1600"/>
              </a:spcBef>
              <a:spcAft>
                <a:spcPts val="0"/>
              </a:spcAft>
              <a:buSzPts val="1800"/>
              <a:buNone/>
            </a:pPr>
            <a:r>
              <a:rPr lang="en" sz="2400"/>
              <a:t>	Continue until we find the element…</a:t>
            </a:r>
            <a:endParaRPr sz="2400"/>
          </a:p>
          <a:p>
            <a:pPr marL="0" lvl="0" indent="0" algn="l" rtl="0">
              <a:lnSpc>
                <a:spcPct val="115000"/>
              </a:lnSpc>
              <a:spcBef>
                <a:spcPts val="1600"/>
              </a:spcBef>
              <a:spcAft>
                <a:spcPts val="1600"/>
              </a:spcAft>
              <a:buSzPts val="1800"/>
              <a:buNone/>
            </a:pPr>
            <a:r>
              <a:rPr lang="en" sz="2400"/>
              <a:t>	Or until we see an empty slot. </a:t>
            </a:r>
            <a:endParaRPr sz="2400"/>
          </a:p>
        </p:txBody>
      </p:sp>
      <p:sp>
        <p:nvSpPr>
          <p:cNvPr id="1013" name="Google Shape;1013;p65"/>
          <p:cNvSpPr/>
          <p:nvPr/>
        </p:nvSpPr>
        <p:spPr>
          <a:xfrm>
            <a:off x="-4650" y="4488875"/>
            <a:ext cx="9153300" cy="6546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4" name="Google Shape;1014;p65"/>
          <p:cNvSpPr/>
          <p:nvPr/>
        </p:nvSpPr>
        <p:spPr>
          <a:xfrm>
            <a:off x="1947950" y="4133675"/>
            <a:ext cx="1187700" cy="355200"/>
          </a:xfrm>
          <a:prstGeom prst="rect">
            <a:avLst/>
          </a:prstGeom>
          <a:solidFill>
            <a:srgbClr val="FFE5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1" i="0" u="none" strike="noStrike" cap="none">
                <a:solidFill>
                  <a:schemeClr val="dk1"/>
                </a:solidFill>
                <a:latin typeface="Open Sans"/>
                <a:ea typeface="Open Sans"/>
                <a:cs typeface="Open Sans"/>
                <a:sym typeface="Open Sans"/>
              </a:rPr>
              <a:t>DEL</a:t>
            </a:r>
            <a:endParaRPr sz="1400" b="1" i="0" u="none" strike="noStrike" cap="none">
              <a:solidFill>
                <a:srgbClr val="000000"/>
              </a:solidFill>
              <a:latin typeface="Arial"/>
              <a:ea typeface="Arial"/>
              <a:cs typeface="Arial"/>
              <a:sym typeface="Arial"/>
            </a:endParaRPr>
          </a:p>
        </p:txBody>
      </p:sp>
      <p:sp>
        <p:nvSpPr>
          <p:cNvPr id="1015" name="Google Shape;1015;p65"/>
          <p:cNvSpPr/>
          <p:nvPr/>
        </p:nvSpPr>
        <p:spPr>
          <a:xfrm>
            <a:off x="5507150" y="4133675"/>
            <a:ext cx="1187700" cy="355200"/>
          </a:xfrm>
          <a:prstGeom prst="rect">
            <a:avLst/>
          </a:prstGeom>
          <a:solidFill>
            <a:srgbClr val="EA99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1" u="none" strike="noStrike" cap="none">
                <a:solidFill>
                  <a:schemeClr val="dk1"/>
                </a:solidFill>
                <a:latin typeface="Open Sans"/>
                <a:ea typeface="Open Sans"/>
                <a:cs typeface="Open Sans"/>
                <a:sym typeface="Open Sans"/>
              </a:rPr>
              <a:t>Steven</a:t>
            </a:r>
            <a:endParaRPr sz="1400" b="0" i="0" u="none" strike="noStrike" cap="none">
              <a:solidFill>
                <a:srgbClr val="000000"/>
              </a:solidFill>
              <a:latin typeface="Arial"/>
              <a:ea typeface="Arial"/>
              <a:cs typeface="Arial"/>
              <a:sym typeface="Arial"/>
            </a:endParaRPr>
          </a:p>
        </p:txBody>
      </p:sp>
      <p:sp>
        <p:nvSpPr>
          <p:cNvPr id="1016" name="Google Shape;1016;p65"/>
          <p:cNvSpPr/>
          <p:nvPr/>
        </p:nvSpPr>
        <p:spPr>
          <a:xfrm>
            <a:off x="1929200" y="4713325"/>
            <a:ext cx="1225200" cy="308700"/>
          </a:xfrm>
          <a:prstGeom prst="roundRect">
            <a:avLst>
              <a:gd name="adj" fmla="val 16667"/>
            </a:avLst>
          </a:prstGeom>
          <a:solidFill>
            <a:srgbClr val="C9DAF8"/>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1" u="none" strike="noStrike" cap="none">
                <a:solidFill>
                  <a:srgbClr val="000000"/>
                </a:solidFill>
                <a:latin typeface="Open Sans"/>
                <a:ea typeface="Open Sans"/>
                <a:cs typeface="Open Sans"/>
                <a:sym typeface="Open Sans"/>
              </a:rPr>
              <a:t>Animals</a:t>
            </a:r>
            <a:endParaRPr sz="1400" b="0" i="1" u="none" strike="noStrike" cap="none">
              <a:solidFill>
                <a:srgbClr val="000000"/>
              </a:solidFill>
              <a:latin typeface="Open Sans"/>
              <a:ea typeface="Open Sans"/>
              <a:cs typeface="Open Sans"/>
              <a:sym typeface="Open Sans"/>
            </a:endParaRPr>
          </a:p>
        </p:txBody>
      </p:sp>
      <p:sp>
        <p:nvSpPr>
          <p:cNvPr id="1017" name="Google Shape;1017;p65"/>
          <p:cNvSpPr/>
          <p:nvPr/>
        </p:nvSpPr>
        <p:spPr>
          <a:xfrm>
            <a:off x="3708800" y="4713325"/>
            <a:ext cx="1225200" cy="308700"/>
          </a:xfrm>
          <a:prstGeom prst="roundRect">
            <a:avLst>
              <a:gd name="adj" fmla="val 16667"/>
            </a:avLst>
          </a:prstGeom>
          <a:solidFill>
            <a:srgbClr val="C9DAF8"/>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100" b="0" i="1" u="none" strike="noStrike" cap="none">
                <a:solidFill>
                  <a:srgbClr val="000000"/>
                </a:solidFill>
                <a:latin typeface="Open Sans"/>
                <a:ea typeface="Open Sans"/>
                <a:cs typeface="Open Sans"/>
                <a:sym typeface="Open Sans"/>
              </a:rPr>
              <a:t>Immortal Beings</a:t>
            </a:r>
            <a:endParaRPr sz="1100" b="0" i="1" u="none" strike="noStrike" cap="none">
              <a:solidFill>
                <a:srgbClr val="000000"/>
              </a:solidFill>
              <a:latin typeface="Open Sans"/>
              <a:ea typeface="Open Sans"/>
              <a:cs typeface="Open Sans"/>
              <a:sym typeface="Open Sans"/>
            </a:endParaRPr>
          </a:p>
        </p:txBody>
      </p:sp>
      <p:sp>
        <p:nvSpPr>
          <p:cNvPr id="1018" name="Google Shape;1018;p65"/>
          <p:cNvSpPr/>
          <p:nvPr/>
        </p:nvSpPr>
        <p:spPr>
          <a:xfrm>
            <a:off x="5488400" y="4713325"/>
            <a:ext cx="1225200" cy="308700"/>
          </a:xfrm>
          <a:prstGeom prst="roundRect">
            <a:avLst>
              <a:gd name="adj" fmla="val 16667"/>
            </a:avLst>
          </a:prstGeom>
          <a:solidFill>
            <a:srgbClr val="C9DAF8"/>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1" u="none" strike="noStrike" cap="none">
                <a:solidFill>
                  <a:srgbClr val="000000"/>
                </a:solidFill>
                <a:latin typeface="Open Sans"/>
                <a:ea typeface="Open Sans"/>
                <a:cs typeface="Open Sans"/>
                <a:sym typeface="Open Sans"/>
              </a:rPr>
              <a:t>Lecturers</a:t>
            </a:r>
            <a:endParaRPr sz="1400" b="0" i="1" u="none" strike="noStrike" cap="none">
              <a:solidFill>
                <a:srgbClr val="000000"/>
              </a:solidFill>
              <a:latin typeface="Open Sans"/>
              <a:ea typeface="Open Sans"/>
              <a:cs typeface="Open Sans"/>
              <a:sym typeface="Open Sans"/>
            </a:endParaRPr>
          </a:p>
        </p:txBody>
      </p:sp>
      <p:sp>
        <p:nvSpPr>
          <p:cNvPr id="1019" name="Google Shape;1019;p65"/>
          <p:cNvSpPr/>
          <p:nvPr/>
        </p:nvSpPr>
        <p:spPr>
          <a:xfrm>
            <a:off x="149600" y="4713325"/>
            <a:ext cx="1225200" cy="308700"/>
          </a:xfrm>
          <a:prstGeom prst="roundRect">
            <a:avLst>
              <a:gd name="adj" fmla="val 16667"/>
            </a:avLst>
          </a:prstGeom>
          <a:solidFill>
            <a:srgbClr val="C9DAF8"/>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1" u="none" strike="noStrike" cap="none">
                <a:solidFill>
                  <a:srgbClr val="000000"/>
                </a:solidFill>
                <a:latin typeface="Open Sans"/>
                <a:ea typeface="Open Sans"/>
                <a:cs typeface="Open Sans"/>
                <a:sym typeface="Open Sans"/>
              </a:rPr>
              <a:t>Students</a:t>
            </a:r>
            <a:endParaRPr sz="1400" b="0" i="1" u="none" strike="noStrike" cap="none">
              <a:solidFill>
                <a:srgbClr val="000000"/>
              </a:solidFill>
              <a:latin typeface="Open Sans"/>
              <a:ea typeface="Open Sans"/>
              <a:cs typeface="Open Sans"/>
              <a:sym typeface="Open Sans"/>
            </a:endParaRPr>
          </a:p>
        </p:txBody>
      </p:sp>
      <p:sp>
        <p:nvSpPr>
          <p:cNvPr id="1020" name="Google Shape;1020;p65"/>
          <p:cNvSpPr/>
          <p:nvPr/>
        </p:nvSpPr>
        <p:spPr>
          <a:xfrm>
            <a:off x="7268000" y="4713325"/>
            <a:ext cx="1225200" cy="308700"/>
          </a:xfrm>
          <a:prstGeom prst="roundRect">
            <a:avLst>
              <a:gd name="adj" fmla="val 16667"/>
            </a:avLst>
          </a:prstGeom>
          <a:solidFill>
            <a:srgbClr val="C9DAF8"/>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1" u="none" strike="noStrike" cap="none">
                <a:solidFill>
                  <a:srgbClr val="000000"/>
                </a:solidFill>
                <a:latin typeface="Open Sans"/>
                <a:ea typeface="Open Sans"/>
                <a:cs typeface="Open Sans"/>
                <a:sym typeface="Open Sans"/>
              </a:rPr>
              <a:t>Virtual Beings</a:t>
            </a:r>
            <a:endParaRPr sz="1200" b="0" i="1" u="none" strike="noStrike" cap="none">
              <a:solidFill>
                <a:srgbClr val="000000"/>
              </a:solidFill>
              <a:latin typeface="Open Sans"/>
              <a:ea typeface="Open Sans"/>
              <a:cs typeface="Open Sans"/>
              <a:sym typeface="Open Sans"/>
            </a:endParaRPr>
          </a:p>
        </p:txBody>
      </p:sp>
      <p:sp>
        <p:nvSpPr>
          <p:cNvPr id="1021" name="Google Shape;1021;p65"/>
          <p:cNvSpPr/>
          <p:nvPr/>
        </p:nvSpPr>
        <p:spPr>
          <a:xfrm>
            <a:off x="7286750" y="4147602"/>
            <a:ext cx="1187700" cy="355200"/>
          </a:xfrm>
          <a:prstGeom prst="rect">
            <a:avLst/>
          </a:prstGeom>
          <a:solidFill>
            <a:srgbClr val="EA99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 sz="1300" b="0" i="1" u="none" strike="noStrike" cap="none">
                <a:solidFill>
                  <a:schemeClr val="dk1"/>
                </a:solidFill>
                <a:latin typeface="Open Sans"/>
                <a:ea typeface="Open Sans"/>
                <a:cs typeface="Open Sans"/>
                <a:sym typeface="Open Sans"/>
              </a:rPr>
              <a:t>Jacq the Dino</a:t>
            </a:r>
            <a:endParaRPr sz="1300" b="0" i="0" u="none" strike="noStrike" cap="none">
              <a:solidFill>
                <a:srgbClr val="000000"/>
              </a:solidFill>
              <a:latin typeface="Arial"/>
              <a:ea typeface="Arial"/>
              <a:cs typeface="Arial"/>
              <a:sym typeface="Arial"/>
            </a:endParaRPr>
          </a:p>
        </p:txBody>
      </p:sp>
      <p:sp>
        <p:nvSpPr>
          <p:cNvPr id="1022" name="Google Shape;1022;p65"/>
          <p:cNvSpPr/>
          <p:nvPr/>
        </p:nvSpPr>
        <p:spPr>
          <a:xfrm>
            <a:off x="168350" y="4124250"/>
            <a:ext cx="1187700" cy="355200"/>
          </a:xfrm>
          <a:prstGeom prst="rect">
            <a:avLst/>
          </a:prstGeom>
          <a:solidFill>
            <a:srgbClr val="EA99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1" u="none" strike="noStrike" cap="none">
                <a:solidFill>
                  <a:schemeClr val="dk1"/>
                </a:solidFill>
                <a:latin typeface="Open Sans"/>
                <a:ea typeface="Open Sans"/>
                <a:cs typeface="Open Sans"/>
                <a:sym typeface="Open Sans"/>
              </a:rPr>
              <a:t>SoC Cat</a:t>
            </a:r>
            <a:endParaRPr sz="1400" b="0" i="0" u="none" strike="noStrike" cap="none">
              <a:solidFill>
                <a:srgbClr val="000000"/>
              </a:solidFill>
              <a:latin typeface="Arial"/>
              <a:ea typeface="Arial"/>
              <a:cs typeface="Arial"/>
              <a:sym typeface="Arial"/>
            </a:endParaRPr>
          </a:p>
        </p:txBody>
      </p:sp>
      <p:sp>
        <p:nvSpPr>
          <p:cNvPr id="1023" name="Google Shape;1023;p65"/>
          <p:cNvSpPr/>
          <p:nvPr/>
        </p:nvSpPr>
        <p:spPr>
          <a:xfrm>
            <a:off x="3727550" y="4133675"/>
            <a:ext cx="1187700" cy="355200"/>
          </a:xfrm>
          <a:prstGeom prst="rect">
            <a:avLst/>
          </a:prstGeom>
          <a:solidFill>
            <a:srgbClr val="EA99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1" u="none" strike="noStrike" cap="none">
                <a:solidFill>
                  <a:schemeClr val="dk1"/>
                </a:solidFill>
                <a:latin typeface="Open Sans"/>
                <a:ea typeface="Open Sans"/>
                <a:cs typeface="Open Sans"/>
                <a:sym typeface="Open Sans"/>
              </a:rPr>
              <a:t>Bell Curve God</a:t>
            </a:r>
            <a:endParaRPr sz="1200" b="0" i="0" u="none" strike="noStrike" cap="none">
              <a:solidFill>
                <a:srgbClr val="000000"/>
              </a:solidFill>
              <a:latin typeface="Arial"/>
              <a:ea typeface="Arial"/>
              <a:cs typeface="Arial"/>
              <a:sym typeface="Arial"/>
            </a:endParaRPr>
          </a:p>
        </p:txBody>
      </p:sp>
      <p:sp>
        <p:nvSpPr>
          <p:cNvPr id="1024" name="Google Shape;1024;p6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rgbClr val="000000"/>
              </a:buClr>
              <a:buSzPts val="1100"/>
              <a:buFont typeface="Arial"/>
              <a:buNone/>
            </a:pPr>
            <a:fld id="{00000000-1234-1234-1234-123412341234}" type="slidenum">
              <a:rPr lang="en"/>
              <a:t>36</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028"/>
        <p:cNvGrpSpPr/>
        <p:nvPr/>
      </p:nvGrpSpPr>
      <p:grpSpPr>
        <a:xfrm>
          <a:off x="0" y="0"/>
          <a:ext cx="0" cy="0"/>
          <a:chOff x="0" y="0"/>
          <a:chExt cx="0" cy="0"/>
        </a:xfrm>
      </p:grpSpPr>
      <p:sp>
        <p:nvSpPr>
          <p:cNvPr id="1029" name="Google Shape;1029;p6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Open Addressing</a:t>
            </a:r>
            <a:endParaRPr/>
          </a:p>
        </p:txBody>
      </p:sp>
      <p:sp>
        <p:nvSpPr>
          <p:cNvPr id="1030" name="Google Shape;1030;p66"/>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sz="2400" b="1"/>
              <a:t>Implementation</a:t>
            </a:r>
            <a:endParaRPr sz="2400"/>
          </a:p>
          <a:p>
            <a:pPr marL="0" lvl="0" indent="0" algn="l" rtl="0">
              <a:lnSpc>
                <a:spcPct val="115000"/>
              </a:lnSpc>
              <a:spcBef>
                <a:spcPts val="1600"/>
              </a:spcBef>
              <a:spcAft>
                <a:spcPts val="0"/>
              </a:spcAft>
              <a:buSzPts val="1800"/>
              <a:buNone/>
            </a:pPr>
            <a:r>
              <a:rPr lang="en" sz="2400"/>
              <a:t>During </a:t>
            </a:r>
            <a:r>
              <a:rPr lang="en" sz="2400" b="1" i="1"/>
              <a:t>find</a:t>
            </a:r>
            <a:r>
              <a:rPr lang="en" sz="2400"/>
              <a:t> operation, </a:t>
            </a:r>
            <a:endParaRPr sz="2400"/>
          </a:p>
          <a:p>
            <a:pPr marL="0" lvl="0" indent="0" algn="l" rtl="0">
              <a:lnSpc>
                <a:spcPct val="115000"/>
              </a:lnSpc>
              <a:spcBef>
                <a:spcPts val="1600"/>
              </a:spcBef>
              <a:spcAft>
                <a:spcPts val="0"/>
              </a:spcAft>
              <a:buSzPts val="1800"/>
              <a:buNone/>
            </a:pPr>
            <a:r>
              <a:rPr lang="en" sz="2400"/>
              <a:t>we cannot treat ‘deleted’ elements as empty.</a:t>
            </a:r>
            <a:endParaRPr sz="2400"/>
          </a:p>
          <a:p>
            <a:pPr marL="0" lvl="0" indent="0" algn="l" rtl="0">
              <a:lnSpc>
                <a:spcPct val="115000"/>
              </a:lnSpc>
              <a:spcBef>
                <a:spcPts val="1600"/>
              </a:spcBef>
              <a:spcAft>
                <a:spcPts val="1600"/>
              </a:spcAft>
              <a:buSzPts val="1800"/>
              <a:buNone/>
            </a:pPr>
            <a:r>
              <a:rPr lang="en" sz="2400"/>
              <a:t>Why?</a:t>
            </a:r>
            <a:endParaRPr sz="2400"/>
          </a:p>
        </p:txBody>
      </p:sp>
      <p:sp>
        <p:nvSpPr>
          <p:cNvPr id="1031" name="Google Shape;1031;p66"/>
          <p:cNvSpPr/>
          <p:nvPr/>
        </p:nvSpPr>
        <p:spPr>
          <a:xfrm>
            <a:off x="-4650" y="4488875"/>
            <a:ext cx="9153300" cy="6546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2" name="Google Shape;1032;p66"/>
          <p:cNvSpPr/>
          <p:nvPr/>
        </p:nvSpPr>
        <p:spPr>
          <a:xfrm>
            <a:off x="1947950" y="4133675"/>
            <a:ext cx="1187700" cy="355200"/>
          </a:xfrm>
          <a:prstGeom prst="rect">
            <a:avLst/>
          </a:prstGeom>
          <a:solidFill>
            <a:srgbClr val="FFE5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1" i="0" u="none" strike="noStrike" cap="none">
                <a:solidFill>
                  <a:schemeClr val="dk1"/>
                </a:solidFill>
                <a:latin typeface="Open Sans"/>
                <a:ea typeface="Open Sans"/>
                <a:cs typeface="Open Sans"/>
                <a:sym typeface="Open Sans"/>
              </a:rPr>
              <a:t>DEL</a:t>
            </a:r>
            <a:endParaRPr sz="1400" b="1" i="0" u="none" strike="noStrike" cap="none">
              <a:solidFill>
                <a:srgbClr val="000000"/>
              </a:solidFill>
              <a:latin typeface="Arial"/>
              <a:ea typeface="Arial"/>
              <a:cs typeface="Arial"/>
              <a:sym typeface="Arial"/>
            </a:endParaRPr>
          </a:p>
        </p:txBody>
      </p:sp>
      <p:sp>
        <p:nvSpPr>
          <p:cNvPr id="1033" name="Google Shape;1033;p66"/>
          <p:cNvSpPr/>
          <p:nvPr/>
        </p:nvSpPr>
        <p:spPr>
          <a:xfrm>
            <a:off x="5507150" y="4133675"/>
            <a:ext cx="1187700" cy="355200"/>
          </a:xfrm>
          <a:prstGeom prst="rect">
            <a:avLst/>
          </a:prstGeom>
          <a:solidFill>
            <a:srgbClr val="EA99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1" u="none" strike="noStrike" cap="none">
                <a:solidFill>
                  <a:schemeClr val="dk1"/>
                </a:solidFill>
                <a:latin typeface="Open Sans"/>
                <a:ea typeface="Open Sans"/>
                <a:cs typeface="Open Sans"/>
                <a:sym typeface="Open Sans"/>
              </a:rPr>
              <a:t>Steven</a:t>
            </a:r>
            <a:endParaRPr sz="1400" b="0" i="0" u="none" strike="noStrike" cap="none">
              <a:solidFill>
                <a:srgbClr val="000000"/>
              </a:solidFill>
              <a:latin typeface="Arial"/>
              <a:ea typeface="Arial"/>
              <a:cs typeface="Arial"/>
              <a:sym typeface="Arial"/>
            </a:endParaRPr>
          </a:p>
        </p:txBody>
      </p:sp>
      <p:sp>
        <p:nvSpPr>
          <p:cNvPr id="1034" name="Google Shape;1034;p66"/>
          <p:cNvSpPr/>
          <p:nvPr/>
        </p:nvSpPr>
        <p:spPr>
          <a:xfrm>
            <a:off x="1929200" y="4713325"/>
            <a:ext cx="1225200" cy="308700"/>
          </a:xfrm>
          <a:prstGeom prst="roundRect">
            <a:avLst>
              <a:gd name="adj" fmla="val 16667"/>
            </a:avLst>
          </a:prstGeom>
          <a:solidFill>
            <a:srgbClr val="C9DAF8"/>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1" u="none" strike="noStrike" cap="none">
                <a:solidFill>
                  <a:srgbClr val="000000"/>
                </a:solidFill>
                <a:latin typeface="Open Sans"/>
                <a:ea typeface="Open Sans"/>
                <a:cs typeface="Open Sans"/>
                <a:sym typeface="Open Sans"/>
              </a:rPr>
              <a:t>Animals</a:t>
            </a:r>
            <a:endParaRPr sz="1400" b="0" i="1" u="none" strike="noStrike" cap="none">
              <a:solidFill>
                <a:srgbClr val="000000"/>
              </a:solidFill>
              <a:latin typeface="Open Sans"/>
              <a:ea typeface="Open Sans"/>
              <a:cs typeface="Open Sans"/>
              <a:sym typeface="Open Sans"/>
            </a:endParaRPr>
          </a:p>
        </p:txBody>
      </p:sp>
      <p:sp>
        <p:nvSpPr>
          <p:cNvPr id="1035" name="Google Shape;1035;p66"/>
          <p:cNvSpPr/>
          <p:nvPr/>
        </p:nvSpPr>
        <p:spPr>
          <a:xfrm>
            <a:off x="3708800" y="4713325"/>
            <a:ext cx="1225200" cy="308700"/>
          </a:xfrm>
          <a:prstGeom prst="roundRect">
            <a:avLst>
              <a:gd name="adj" fmla="val 16667"/>
            </a:avLst>
          </a:prstGeom>
          <a:solidFill>
            <a:srgbClr val="C9DAF8"/>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100" b="0" i="1" u="none" strike="noStrike" cap="none">
                <a:solidFill>
                  <a:srgbClr val="000000"/>
                </a:solidFill>
                <a:latin typeface="Open Sans"/>
                <a:ea typeface="Open Sans"/>
                <a:cs typeface="Open Sans"/>
                <a:sym typeface="Open Sans"/>
              </a:rPr>
              <a:t>Immortal Beings</a:t>
            </a:r>
            <a:endParaRPr sz="1100" b="0" i="1" u="none" strike="noStrike" cap="none">
              <a:solidFill>
                <a:srgbClr val="000000"/>
              </a:solidFill>
              <a:latin typeface="Open Sans"/>
              <a:ea typeface="Open Sans"/>
              <a:cs typeface="Open Sans"/>
              <a:sym typeface="Open Sans"/>
            </a:endParaRPr>
          </a:p>
        </p:txBody>
      </p:sp>
      <p:sp>
        <p:nvSpPr>
          <p:cNvPr id="1036" name="Google Shape;1036;p66"/>
          <p:cNvSpPr/>
          <p:nvPr/>
        </p:nvSpPr>
        <p:spPr>
          <a:xfrm>
            <a:off x="5488400" y="4713325"/>
            <a:ext cx="1225200" cy="308700"/>
          </a:xfrm>
          <a:prstGeom prst="roundRect">
            <a:avLst>
              <a:gd name="adj" fmla="val 16667"/>
            </a:avLst>
          </a:prstGeom>
          <a:solidFill>
            <a:srgbClr val="C9DAF8"/>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1" u="none" strike="noStrike" cap="none">
                <a:solidFill>
                  <a:srgbClr val="000000"/>
                </a:solidFill>
                <a:latin typeface="Open Sans"/>
                <a:ea typeface="Open Sans"/>
                <a:cs typeface="Open Sans"/>
                <a:sym typeface="Open Sans"/>
              </a:rPr>
              <a:t>Lecturers</a:t>
            </a:r>
            <a:endParaRPr sz="1400" b="0" i="1" u="none" strike="noStrike" cap="none">
              <a:solidFill>
                <a:srgbClr val="000000"/>
              </a:solidFill>
              <a:latin typeface="Open Sans"/>
              <a:ea typeface="Open Sans"/>
              <a:cs typeface="Open Sans"/>
              <a:sym typeface="Open Sans"/>
            </a:endParaRPr>
          </a:p>
        </p:txBody>
      </p:sp>
      <p:sp>
        <p:nvSpPr>
          <p:cNvPr id="1037" name="Google Shape;1037;p66"/>
          <p:cNvSpPr/>
          <p:nvPr/>
        </p:nvSpPr>
        <p:spPr>
          <a:xfrm>
            <a:off x="149600" y="4713325"/>
            <a:ext cx="1225200" cy="308700"/>
          </a:xfrm>
          <a:prstGeom prst="roundRect">
            <a:avLst>
              <a:gd name="adj" fmla="val 16667"/>
            </a:avLst>
          </a:prstGeom>
          <a:solidFill>
            <a:srgbClr val="C9DAF8"/>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1" u="none" strike="noStrike" cap="none">
                <a:solidFill>
                  <a:srgbClr val="000000"/>
                </a:solidFill>
                <a:latin typeface="Open Sans"/>
                <a:ea typeface="Open Sans"/>
                <a:cs typeface="Open Sans"/>
                <a:sym typeface="Open Sans"/>
              </a:rPr>
              <a:t>Students</a:t>
            </a:r>
            <a:endParaRPr sz="1400" b="0" i="1" u="none" strike="noStrike" cap="none">
              <a:solidFill>
                <a:srgbClr val="000000"/>
              </a:solidFill>
              <a:latin typeface="Open Sans"/>
              <a:ea typeface="Open Sans"/>
              <a:cs typeface="Open Sans"/>
              <a:sym typeface="Open Sans"/>
            </a:endParaRPr>
          </a:p>
        </p:txBody>
      </p:sp>
      <p:sp>
        <p:nvSpPr>
          <p:cNvPr id="1038" name="Google Shape;1038;p66"/>
          <p:cNvSpPr/>
          <p:nvPr/>
        </p:nvSpPr>
        <p:spPr>
          <a:xfrm>
            <a:off x="7268000" y="4713325"/>
            <a:ext cx="1225200" cy="308700"/>
          </a:xfrm>
          <a:prstGeom prst="roundRect">
            <a:avLst>
              <a:gd name="adj" fmla="val 16667"/>
            </a:avLst>
          </a:prstGeom>
          <a:solidFill>
            <a:srgbClr val="C9DAF8"/>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1" u="none" strike="noStrike" cap="none">
                <a:solidFill>
                  <a:srgbClr val="000000"/>
                </a:solidFill>
                <a:latin typeface="Open Sans"/>
                <a:ea typeface="Open Sans"/>
                <a:cs typeface="Open Sans"/>
                <a:sym typeface="Open Sans"/>
              </a:rPr>
              <a:t>Virtual Beings</a:t>
            </a:r>
            <a:endParaRPr sz="1200" b="0" i="1" u="none" strike="noStrike" cap="none">
              <a:solidFill>
                <a:srgbClr val="000000"/>
              </a:solidFill>
              <a:latin typeface="Open Sans"/>
              <a:ea typeface="Open Sans"/>
              <a:cs typeface="Open Sans"/>
              <a:sym typeface="Open Sans"/>
            </a:endParaRPr>
          </a:p>
        </p:txBody>
      </p:sp>
      <p:sp>
        <p:nvSpPr>
          <p:cNvPr id="1039" name="Google Shape;1039;p66"/>
          <p:cNvSpPr/>
          <p:nvPr/>
        </p:nvSpPr>
        <p:spPr>
          <a:xfrm>
            <a:off x="7286750" y="4147602"/>
            <a:ext cx="1187700" cy="355200"/>
          </a:xfrm>
          <a:prstGeom prst="rect">
            <a:avLst/>
          </a:prstGeom>
          <a:solidFill>
            <a:srgbClr val="EA99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 sz="1300" b="0" i="1" u="none" strike="noStrike" cap="none">
                <a:solidFill>
                  <a:schemeClr val="dk1"/>
                </a:solidFill>
                <a:latin typeface="Open Sans"/>
                <a:ea typeface="Open Sans"/>
                <a:cs typeface="Open Sans"/>
                <a:sym typeface="Open Sans"/>
              </a:rPr>
              <a:t>Jacq the Dino</a:t>
            </a:r>
            <a:endParaRPr sz="1300" b="0" i="0" u="none" strike="noStrike" cap="none">
              <a:solidFill>
                <a:srgbClr val="000000"/>
              </a:solidFill>
              <a:latin typeface="Arial"/>
              <a:ea typeface="Arial"/>
              <a:cs typeface="Arial"/>
              <a:sym typeface="Arial"/>
            </a:endParaRPr>
          </a:p>
        </p:txBody>
      </p:sp>
      <p:sp>
        <p:nvSpPr>
          <p:cNvPr id="1040" name="Google Shape;1040;p66"/>
          <p:cNvSpPr/>
          <p:nvPr/>
        </p:nvSpPr>
        <p:spPr>
          <a:xfrm>
            <a:off x="168350" y="4124250"/>
            <a:ext cx="1187700" cy="355200"/>
          </a:xfrm>
          <a:prstGeom prst="rect">
            <a:avLst/>
          </a:prstGeom>
          <a:solidFill>
            <a:srgbClr val="EA99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1" u="none" strike="noStrike" cap="none">
                <a:solidFill>
                  <a:schemeClr val="dk1"/>
                </a:solidFill>
                <a:latin typeface="Open Sans"/>
                <a:ea typeface="Open Sans"/>
                <a:cs typeface="Open Sans"/>
                <a:sym typeface="Open Sans"/>
              </a:rPr>
              <a:t>SoC Cat</a:t>
            </a:r>
            <a:endParaRPr sz="1400" b="0" i="0" u="none" strike="noStrike" cap="none">
              <a:solidFill>
                <a:srgbClr val="000000"/>
              </a:solidFill>
              <a:latin typeface="Arial"/>
              <a:ea typeface="Arial"/>
              <a:cs typeface="Arial"/>
              <a:sym typeface="Arial"/>
            </a:endParaRPr>
          </a:p>
        </p:txBody>
      </p:sp>
      <p:sp>
        <p:nvSpPr>
          <p:cNvPr id="1041" name="Google Shape;1041;p66"/>
          <p:cNvSpPr/>
          <p:nvPr/>
        </p:nvSpPr>
        <p:spPr>
          <a:xfrm>
            <a:off x="3727550" y="4133675"/>
            <a:ext cx="1187700" cy="355200"/>
          </a:xfrm>
          <a:prstGeom prst="rect">
            <a:avLst/>
          </a:prstGeom>
          <a:solidFill>
            <a:srgbClr val="EA99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1" u="none" strike="noStrike" cap="none">
                <a:solidFill>
                  <a:schemeClr val="dk1"/>
                </a:solidFill>
                <a:latin typeface="Open Sans"/>
                <a:ea typeface="Open Sans"/>
                <a:cs typeface="Open Sans"/>
                <a:sym typeface="Open Sans"/>
              </a:rPr>
              <a:t>Bell Curve God</a:t>
            </a:r>
            <a:endParaRPr sz="1200" b="0" i="0" u="none" strike="noStrike" cap="none">
              <a:solidFill>
                <a:srgbClr val="000000"/>
              </a:solidFill>
              <a:latin typeface="Arial"/>
              <a:ea typeface="Arial"/>
              <a:cs typeface="Arial"/>
              <a:sym typeface="Arial"/>
            </a:endParaRPr>
          </a:p>
        </p:txBody>
      </p:sp>
      <p:sp>
        <p:nvSpPr>
          <p:cNvPr id="1042" name="Google Shape;1042;p66"/>
          <p:cNvSpPr/>
          <p:nvPr/>
        </p:nvSpPr>
        <p:spPr>
          <a:xfrm rot="10800000" flipH="1">
            <a:off x="2407100" y="3310450"/>
            <a:ext cx="269400" cy="579900"/>
          </a:xfrm>
          <a:prstGeom prst="upArrow">
            <a:avLst>
              <a:gd name="adj1" fmla="val 50000"/>
              <a:gd name="adj2" fmla="val 50000"/>
            </a:avLst>
          </a:prstGeom>
          <a:solidFill>
            <a:srgbClr val="4A86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3" name="Google Shape;1043;p6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rgbClr val="000000"/>
              </a:buClr>
              <a:buSzPts val="1100"/>
              <a:buFont typeface="Arial"/>
              <a:buNone/>
            </a:pPr>
            <a:fld id="{00000000-1234-1234-1234-123412341234}" type="slidenum">
              <a:rPr lang="en"/>
              <a:t>37</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047"/>
        <p:cNvGrpSpPr/>
        <p:nvPr/>
      </p:nvGrpSpPr>
      <p:grpSpPr>
        <a:xfrm>
          <a:off x="0" y="0"/>
          <a:ext cx="0" cy="0"/>
          <a:chOff x="0" y="0"/>
          <a:chExt cx="0" cy="0"/>
        </a:xfrm>
      </p:grpSpPr>
      <p:sp>
        <p:nvSpPr>
          <p:cNvPr id="1048" name="Google Shape;1048;p6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Open Addressing</a:t>
            </a:r>
            <a:endParaRPr/>
          </a:p>
        </p:txBody>
      </p:sp>
      <p:sp>
        <p:nvSpPr>
          <p:cNvPr id="1049" name="Google Shape;1049;p6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sz="2400" b="1"/>
              <a:t>Implementation</a:t>
            </a:r>
            <a:endParaRPr sz="2400"/>
          </a:p>
          <a:p>
            <a:pPr marL="0" lvl="0" indent="0" algn="l" rtl="0">
              <a:lnSpc>
                <a:spcPct val="115000"/>
              </a:lnSpc>
              <a:spcBef>
                <a:spcPts val="1600"/>
              </a:spcBef>
              <a:spcAft>
                <a:spcPts val="0"/>
              </a:spcAft>
              <a:buSzPts val="1800"/>
              <a:buNone/>
            </a:pPr>
            <a:r>
              <a:rPr lang="en" sz="2400" b="1"/>
              <a:t>Why?</a:t>
            </a:r>
            <a:endParaRPr sz="2400" b="1"/>
          </a:p>
          <a:p>
            <a:pPr marL="0" lvl="0" indent="0" algn="l" rtl="0">
              <a:lnSpc>
                <a:spcPct val="115000"/>
              </a:lnSpc>
              <a:spcBef>
                <a:spcPts val="1600"/>
              </a:spcBef>
              <a:spcAft>
                <a:spcPts val="0"/>
              </a:spcAft>
              <a:buSzPts val="1800"/>
              <a:buNone/>
            </a:pPr>
            <a:r>
              <a:rPr lang="en" sz="2400"/>
              <a:t>	Imagine if we want to find “SoC Cat” below.</a:t>
            </a:r>
            <a:endParaRPr sz="2400"/>
          </a:p>
          <a:p>
            <a:pPr marL="0" lvl="0" indent="0" algn="l" rtl="0">
              <a:lnSpc>
                <a:spcPct val="115000"/>
              </a:lnSpc>
              <a:spcBef>
                <a:spcPts val="1600"/>
              </a:spcBef>
              <a:spcAft>
                <a:spcPts val="1600"/>
              </a:spcAft>
              <a:buSzPts val="1800"/>
              <a:buNone/>
            </a:pPr>
            <a:r>
              <a:rPr lang="en" sz="2400"/>
              <a:t>We will stop at the first index if we don’t check beyond the deleted marker.</a:t>
            </a:r>
            <a:endParaRPr sz="2400"/>
          </a:p>
        </p:txBody>
      </p:sp>
      <p:sp>
        <p:nvSpPr>
          <p:cNvPr id="1050" name="Google Shape;1050;p67"/>
          <p:cNvSpPr/>
          <p:nvPr/>
        </p:nvSpPr>
        <p:spPr>
          <a:xfrm>
            <a:off x="-4650" y="4488875"/>
            <a:ext cx="9153300" cy="6546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1" name="Google Shape;1051;p67"/>
          <p:cNvSpPr/>
          <p:nvPr/>
        </p:nvSpPr>
        <p:spPr>
          <a:xfrm>
            <a:off x="1947950" y="4133675"/>
            <a:ext cx="1187700" cy="355200"/>
          </a:xfrm>
          <a:prstGeom prst="rect">
            <a:avLst/>
          </a:prstGeom>
          <a:solidFill>
            <a:srgbClr val="FFE5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1" i="0" u="none" strike="noStrike" cap="none">
                <a:solidFill>
                  <a:schemeClr val="dk1"/>
                </a:solidFill>
                <a:latin typeface="Open Sans"/>
                <a:ea typeface="Open Sans"/>
                <a:cs typeface="Open Sans"/>
                <a:sym typeface="Open Sans"/>
              </a:rPr>
              <a:t>DEL</a:t>
            </a:r>
            <a:endParaRPr sz="1400" b="1" i="0" u="none" strike="noStrike" cap="none">
              <a:solidFill>
                <a:srgbClr val="000000"/>
              </a:solidFill>
              <a:latin typeface="Arial"/>
              <a:ea typeface="Arial"/>
              <a:cs typeface="Arial"/>
              <a:sym typeface="Arial"/>
            </a:endParaRPr>
          </a:p>
        </p:txBody>
      </p:sp>
      <p:sp>
        <p:nvSpPr>
          <p:cNvPr id="1052" name="Google Shape;1052;p67"/>
          <p:cNvSpPr/>
          <p:nvPr/>
        </p:nvSpPr>
        <p:spPr>
          <a:xfrm>
            <a:off x="5507150" y="4133675"/>
            <a:ext cx="1187700" cy="355200"/>
          </a:xfrm>
          <a:prstGeom prst="rect">
            <a:avLst/>
          </a:prstGeom>
          <a:solidFill>
            <a:srgbClr val="EA99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1" u="none" strike="noStrike" cap="none">
                <a:solidFill>
                  <a:schemeClr val="dk1"/>
                </a:solidFill>
                <a:latin typeface="Open Sans"/>
                <a:ea typeface="Open Sans"/>
                <a:cs typeface="Open Sans"/>
                <a:sym typeface="Open Sans"/>
              </a:rPr>
              <a:t>Steven</a:t>
            </a:r>
            <a:endParaRPr sz="1400" b="0" i="0" u="none" strike="noStrike" cap="none">
              <a:solidFill>
                <a:srgbClr val="000000"/>
              </a:solidFill>
              <a:latin typeface="Arial"/>
              <a:ea typeface="Arial"/>
              <a:cs typeface="Arial"/>
              <a:sym typeface="Arial"/>
            </a:endParaRPr>
          </a:p>
        </p:txBody>
      </p:sp>
      <p:sp>
        <p:nvSpPr>
          <p:cNvPr id="1053" name="Google Shape;1053;p67"/>
          <p:cNvSpPr/>
          <p:nvPr/>
        </p:nvSpPr>
        <p:spPr>
          <a:xfrm>
            <a:off x="1929200" y="4713325"/>
            <a:ext cx="1225200" cy="308700"/>
          </a:xfrm>
          <a:prstGeom prst="roundRect">
            <a:avLst>
              <a:gd name="adj" fmla="val 16667"/>
            </a:avLst>
          </a:prstGeom>
          <a:solidFill>
            <a:srgbClr val="C9DAF8"/>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1" u="none" strike="noStrike" cap="none">
                <a:solidFill>
                  <a:srgbClr val="000000"/>
                </a:solidFill>
                <a:latin typeface="Open Sans"/>
                <a:ea typeface="Open Sans"/>
                <a:cs typeface="Open Sans"/>
                <a:sym typeface="Open Sans"/>
              </a:rPr>
              <a:t>Animals</a:t>
            </a:r>
            <a:endParaRPr sz="1400" b="0" i="1" u="none" strike="noStrike" cap="none">
              <a:solidFill>
                <a:srgbClr val="000000"/>
              </a:solidFill>
              <a:latin typeface="Open Sans"/>
              <a:ea typeface="Open Sans"/>
              <a:cs typeface="Open Sans"/>
              <a:sym typeface="Open Sans"/>
            </a:endParaRPr>
          </a:p>
        </p:txBody>
      </p:sp>
      <p:sp>
        <p:nvSpPr>
          <p:cNvPr id="1054" name="Google Shape;1054;p67"/>
          <p:cNvSpPr/>
          <p:nvPr/>
        </p:nvSpPr>
        <p:spPr>
          <a:xfrm>
            <a:off x="3708800" y="4713325"/>
            <a:ext cx="1225200" cy="308700"/>
          </a:xfrm>
          <a:prstGeom prst="roundRect">
            <a:avLst>
              <a:gd name="adj" fmla="val 16667"/>
            </a:avLst>
          </a:prstGeom>
          <a:solidFill>
            <a:srgbClr val="C9DAF8"/>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100" b="0" i="1" u="none" strike="noStrike" cap="none">
                <a:solidFill>
                  <a:srgbClr val="000000"/>
                </a:solidFill>
                <a:latin typeface="Open Sans"/>
                <a:ea typeface="Open Sans"/>
                <a:cs typeface="Open Sans"/>
                <a:sym typeface="Open Sans"/>
              </a:rPr>
              <a:t>Immortal Beings</a:t>
            </a:r>
            <a:endParaRPr sz="1100" b="0" i="1" u="none" strike="noStrike" cap="none">
              <a:solidFill>
                <a:srgbClr val="000000"/>
              </a:solidFill>
              <a:latin typeface="Open Sans"/>
              <a:ea typeface="Open Sans"/>
              <a:cs typeface="Open Sans"/>
              <a:sym typeface="Open Sans"/>
            </a:endParaRPr>
          </a:p>
        </p:txBody>
      </p:sp>
      <p:sp>
        <p:nvSpPr>
          <p:cNvPr id="1055" name="Google Shape;1055;p67"/>
          <p:cNvSpPr/>
          <p:nvPr/>
        </p:nvSpPr>
        <p:spPr>
          <a:xfrm>
            <a:off x="5488400" y="4713325"/>
            <a:ext cx="1225200" cy="308700"/>
          </a:xfrm>
          <a:prstGeom prst="roundRect">
            <a:avLst>
              <a:gd name="adj" fmla="val 16667"/>
            </a:avLst>
          </a:prstGeom>
          <a:solidFill>
            <a:srgbClr val="C9DAF8"/>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1" u="none" strike="noStrike" cap="none">
                <a:solidFill>
                  <a:srgbClr val="000000"/>
                </a:solidFill>
                <a:latin typeface="Open Sans"/>
                <a:ea typeface="Open Sans"/>
                <a:cs typeface="Open Sans"/>
                <a:sym typeface="Open Sans"/>
              </a:rPr>
              <a:t>Lecturers</a:t>
            </a:r>
            <a:endParaRPr sz="1400" b="0" i="1" u="none" strike="noStrike" cap="none">
              <a:solidFill>
                <a:srgbClr val="000000"/>
              </a:solidFill>
              <a:latin typeface="Open Sans"/>
              <a:ea typeface="Open Sans"/>
              <a:cs typeface="Open Sans"/>
              <a:sym typeface="Open Sans"/>
            </a:endParaRPr>
          </a:p>
        </p:txBody>
      </p:sp>
      <p:sp>
        <p:nvSpPr>
          <p:cNvPr id="1056" name="Google Shape;1056;p67"/>
          <p:cNvSpPr/>
          <p:nvPr/>
        </p:nvSpPr>
        <p:spPr>
          <a:xfrm>
            <a:off x="149600" y="4713325"/>
            <a:ext cx="1225200" cy="308700"/>
          </a:xfrm>
          <a:prstGeom prst="roundRect">
            <a:avLst>
              <a:gd name="adj" fmla="val 16667"/>
            </a:avLst>
          </a:prstGeom>
          <a:solidFill>
            <a:srgbClr val="C9DAF8"/>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1" u="none" strike="noStrike" cap="none">
                <a:solidFill>
                  <a:srgbClr val="000000"/>
                </a:solidFill>
                <a:latin typeface="Open Sans"/>
                <a:ea typeface="Open Sans"/>
                <a:cs typeface="Open Sans"/>
                <a:sym typeface="Open Sans"/>
              </a:rPr>
              <a:t>Students</a:t>
            </a:r>
            <a:endParaRPr sz="1400" b="0" i="1" u="none" strike="noStrike" cap="none">
              <a:solidFill>
                <a:srgbClr val="000000"/>
              </a:solidFill>
              <a:latin typeface="Open Sans"/>
              <a:ea typeface="Open Sans"/>
              <a:cs typeface="Open Sans"/>
              <a:sym typeface="Open Sans"/>
            </a:endParaRPr>
          </a:p>
        </p:txBody>
      </p:sp>
      <p:sp>
        <p:nvSpPr>
          <p:cNvPr id="1057" name="Google Shape;1057;p67"/>
          <p:cNvSpPr/>
          <p:nvPr/>
        </p:nvSpPr>
        <p:spPr>
          <a:xfrm>
            <a:off x="7268000" y="4713325"/>
            <a:ext cx="1225200" cy="308700"/>
          </a:xfrm>
          <a:prstGeom prst="roundRect">
            <a:avLst>
              <a:gd name="adj" fmla="val 16667"/>
            </a:avLst>
          </a:prstGeom>
          <a:solidFill>
            <a:srgbClr val="C9DAF8"/>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1" u="none" strike="noStrike" cap="none">
                <a:solidFill>
                  <a:srgbClr val="000000"/>
                </a:solidFill>
                <a:latin typeface="Open Sans"/>
                <a:ea typeface="Open Sans"/>
                <a:cs typeface="Open Sans"/>
                <a:sym typeface="Open Sans"/>
              </a:rPr>
              <a:t>Virtual Beings</a:t>
            </a:r>
            <a:endParaRPr sz="1200" b="0" i="1" u="none" strike="noStrike" cap="none">
              <a:solidFill>
                <a:srgbClr val="000000"/>
              </a:solidFill>
              <a:latin typeface="Open Sans"/>
              <a:ea typeface="Open Sans"/>
              <a:cs typeface="Open Sans"/>
              <a:sym typeface="Open Sans"/>
            </a:endParaRPr>
          </a:p>
        </p:txBody>
      </p:sp>
      <p:sp>
        <p:nvSpPr>
          <p:cNvPr id="1058" name="Google Shape;1058;p67"/>
          <p:cNvSpPr/>
          <p:nvPr/>
        </p:nvSpPr>
        <p:spPr>
          <a:xfrm>
            <a:off x="7286750" y="4147602"/>
            <a:ext cx="1187700" cy="355200"/>
          </a:xfrm>
          <a:prstGeom prst="rect">
            <a:avLst/>
          </a:prstGeom>
          <a:solidFill>
            <a:srgbClr val="EA99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 sz="1300" b="0" i="1" u="none" strike="noStrike" cap="none">
                <a:solidFill>
                  <a:schemeClr val="dk1"/>
                </a:solidFill>
                <a:latin typeface="Open Sans"/>
                <a:ea typeface="Open Sans"/>
                <a:cs typeface="Open Sans"/>
                <a:sym typeface="Open Sans"/>
              </a:rPr>
              <a:t>Jacq the Dino</a:t>
            </a:r>
            <a:endParaRPr sz="1300" b="0" i="0" u="none" strike="noStrike" cap="none">
              <a:solidFill>
                <a:srgbClr val="000000"/>
              </a:solidFill>
              <a:latin typeface="Arial"/>
              <a:ea typeface="Arial"/>
              <a:cs typeface="Arial"/>
              <a:sym typeface="Arial"/>
            </a:endParaRPr>
          </a:p>
        </p:txBody>
      </p:sp>
      <p:sp>
        <p:nvSpPr>
          <p:cNvPr id="1059" name="Google Shape;1059;p67"/>
          <p:cNvSpPr/>
          <p:nvPr/>
        </p:nvSpPr>
        <p:spPr>
          <a:xfrm>
            <a:off x="168350" y="4124250"/>
            <a:ext cx="1187700" cy="355200"/>
          </a:xfrm>
          <a:prstGeom prst="rect">
            <a:avLst/>
          </a:prstGeom>
          <a:solidFill>
            <a:srgbClr val="EA99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1" u="none" strike="noStrike" cap="none">
                <a:solidFill>
                  <a:schemeClr val="dk1"/>
                </a:solidFill>
                <a:latin typeface="Open Sans"/>
                <a:ea typeface="Open Sans"/>
                <a:cs typeface="Open Sans"/>
                <a:sym typeface="Open Sans"/>
              </a:rPr>
              <a:t>SoC Cat</a:t>
            </a:r>
            <a:endParaRPr sz="1400" b="0" i="0" u="none" strike="noStrike" cap="none">
              <a:solidFill>
                <a:srgbClr val="000000"/>
              </a:solidFill>
              <a:latin typeface="Arial"/>
              <a:ea typeface="Arial"/>
              <a:cs typeface="Arial"/>
              <a:sym typeface="Arial"/>
            </a:endParaRPr>
          </a:p>
        </p:txBody>
      </p:sp>
      <p:sp>
        <p:nvSpPr>
          <p:cNvPr id="1060" name="Google Shape;1060;p67"/>
          <p:cNvSpPr/>
          <p:nvPr/>
        </p:nvSpPr>
        <p:spPr>
          <a:xfrm>
            <a:off x="3727550" y="4133675"/>
            <a:ext cx="1187700" cy="355200"/>
          </a:xfrm>
          <a:prstGeom prst="rect">
            <a:avLst/>
          </a:prstGeom>
          <a:solidFill>
            <a:srgbClr val="EA99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1" u="none" strike="noStrike" cap="none">
                <a:solidFill>
                  <a:schemeClr val="dk1"/>
                </a:solidFill>
                <a:latin typeface="Open Sans"/>
                <a:ea typeface="Open Sans"/>
                <a:cs typeface="Open Sans"/>
                <a:sym typeface="Open Sans"/>
              </a:rPr>
              <a:t>Bell Curve God</a:t>
            </a:r>
            <a:endParaRPr sz="1200" b="0" i="0" u="none" strike="noStrike" cap="none">
              <a:solidFill>
                <a:srgbClr val="000000"/>
              </a:solidFill>
              <a:latin typeface="Arial"/>
              <a:ea typeface="Arial"/>
              <a:cs typeface="Arial"/>
              <a:sym typeface="Arial"/>
            </a:endParaRPr>
          </a:p>
        </p:txBody>
      </p:sp>
      <p:sp>
        <p:nvSpPr>
          <p:cNvPr id="1061" name="Google Shape;1061;p67"/>
          <p:cNvSpPr/>
          <p:nvPr/>
        </p:nvSpPr>
        <p:spPr>
          <a:xfrm rot="10800000" flipH="1">
            <a:off x="2407100" y="3462850"/>
            <a:ext cx="269400" cy="579900"/>
          </a:xfrm>
          <a:prstGeom prst="upArrow">
            <a:avLst>
              <a:gd name="adj1" fmla="val 50000"/>
              <a:gd name="adj2" fmla="val 50000"/>
            </a:avLst>
          </a:prstGeom>
          <a:solidFill>
            <a:srgbClr val="4A86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2" name="Google Shape;1062;p6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rgbClr val="000000"/>
              </a:buClr>
              <a:buSzPts val="1100"/>
              <a:buFont typeface="Arial"/>
              <a:buNone/>
            </a:pPr>
            <a:fld id="{00000000-1234-1234-1234-123412341234}" type="slidenum">
              <a:rPr lang="en"/>
              <a:t>38</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066"/>
        <p:cNvGrpSpPr/>
        <p:nvPr/>
      </p:nvGrpSpPr>
      <p:grpSpPr>
        <a:xfrm>
          <a:off x="0" y="0"/>
          <a:ext cx="0" cy="0"/>
          <a:chOff x="0" y="0"/>
          <a:chExt cx="0" cy="0"/>
        </a:xfrm>
      </p:grpSpPr>
      <p:sp>
        <p:nvSpPr>
          <p:cNvPr id="1067" name="Google Shape;1067;p6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Open Addressing</a:t>
            </a:r>
            <a:endParaRPr/>
          </a:p>
        </p:txBody>
      </p:sp>
      <p:sp>
        <p:nvSpPr>
          <p:cNvPr id="1068" name="Google Shape;1068;p68"/>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sz="2400" b="1"/>
              <a:t>Implementation</a:t>
            </a:r>
            <a:endParaRPr sz="2400"/>
          </a:p>
          <a:p>
            <a:pPr marL="0" lvl="0" indent="0" algn="l" rtl="0">
              <a:lnSpc>
                <a:spcPct val="115000"/>
              </a:lnSpc>
              <a:spcBef>
                <a:spcPts val="1600"/>
              </a:spcBef>
              <a:spcAft>
                <a:spcPts val="0"/>
              </a:spcAft>
              <a:buSzPts val="1800"/>
              <a:buNone/>
            </a:pPr>
            <a:r>
              <a:rPr lang="en" sz="2400"/>
              <a:t>During </a:t>
            </a:r>
            <a:r>
              <a:rPr lang="en" sz="2400" b="1" i="1"/>
              <a:t>insert </a:t>
            </a:r>
            <a:r>
              <a:rPr lang="en" sz="2400"/>
              <a:t>operation, </a:t>
            </a:r>
            <a:endParaRPr sz="2400"/>
          </a:p>
          <a:p>
            <a:pPr marL="0" lvl="0" indent="0" algn="l" rtl="0">
              <a:lnSpc>
                <a:spcPct val="115000"/>
              </a:lnSpc>
              <a:spcBef>
                <a:spcPts val="1600"/>
              </a:spcBef>
              <a:spcAft>
                <a:spcPts val="0"/>
              </a:spcAft>
              <a:buSzPts val="1800"/>
              <a:buNone/>
            </a:pPr>
            <a:r>
              <a:rPr lang="en" sz="2400"/>
              <a:t>	We </a:t>
            </a:r>
            <a:r>
              <a:rPr lang="en" sz="2400" b="1" u="sng"/>
              <a:t>can</a:t>
            </a:r>
            <a:r>
              <a:rPr lang="en" sz="2400"/>
              <a:t> overwrite the deleted markers.</a:t>
            </a:r>
            <a:endParaRPr sz="2400"/>
          </a:p>
          <a:p>
            <a:pPr marL="0" lvl="0" indent="0" algn="l" rtl="0">
              <a:lnSpc>
                <a:spcPct val="115000"/>
              </a:lnSpc>
              <a:spcBef>
                <a:spcPts val="1600"/>
              </a:spcBef>
              <a:spcAft>
                <a:spcPts val="1600"/>
              </a:spcAft>
              <a:buSzPts val="1800"/>
              <a:buNone/>
            </a:pPr>
            <a:r>
              <a:rPr lang="en" sz="2400"/>
              <a:t>Does not affect our </a:t>
            </a:r>
            <a:r>
              <a:rPr lang="en" sz="2400" b="1" i="1"/>
              <a:t>find</a:t>
            </a:r>
            <a:r>
              <a:rPr lang="en" sz="2400"/>
              <a:t> operation.</a:t>
            </a:r>
            <a:endParaRPr sz="2400"/>
          </a:p>
        </p:txBody>
      </p:sp>
      <p:sp>
        <p:nvSpPr>
          <p:cNvPr id="1069" name="Google Shape;1069;p68"/>
          <p:cNvSpPr/>
          <p:nvPr/>
        </p:nvSpPr>
        <p:spPr>
          <a:xfrm>
            <a:off x="-4650" y="4488875"/>
            <a:ext cx="9153300" cy="6546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0" name="Google Shape;1070;p68"/>
          <p:cNvSpPr/>
          <p:nvPr/>
        </p:nvSpPr>
        <p:spPr>
          <a:xfrm>
            <a:off x="5507150" y="4133675"/>
            <a:ext cx="1187700" cy="355200"/>
          </a:xfrm>
          <a:prstGeom prst="rect">
            <a:avLst/>
          </a:prstGeom>
          <a:solidFill>
            <a:srgbClr val="EA99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1" u="none" strike="noStrike" cap="none">
                <a:solidFill>
                  <a:schemeClr val="dk1"/>
                </a:solidFill>
                <a:latin typeface="Open Sans"/>
                <a:ea typeface="Open Sans"/>
                <a:cs typeface="Open Sans"/>
                <a:sym typeface="Open Sans"/>
              </a:rPr>
              <a:t>Steven</a:t>
            </a:r>
            <a:endParaRPr sz="1400" b="0" i="0" u="none" strike="noStrike" cap="none">
              <a:solidFill>
                <a:srgbClr val="000000"/>
              </a:solidFill>
              <a:latin typeface="Arial"/>
              <a:ea typeface="Arial"/>
              <a:cs typeface="Arial"/>
              <a:sym typeface="Arial"/>
            </a:endParaRPr>
          </a:p>
        </p:txBody>
      </p:sp>
      <p:sp>
        <p:nvSpPr>
          <p:cNvPr id="1071" name="Google Shape;1071;p68"/>
          <p:cNvSpPr/>
          <p:nvPr/>
        </p:nvSpPr>
        <p:spPr>
          <a:xfrm>
            <a:off x="1929200" y="4713325"/>
            <a:ext cx="1225200" cy="308700"/>
          </a:xfrm>
          <a:prstGeom prst="roundRect">
            <a:avLst>
              <a:gd name="adj" fmla="val 16667"/>
            </a:avLst>
          </a:prstGeom>
          <a:solidFill>
            <a:srgbClr val="C9DAF8"/>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1" u="none" strike="noStrike" cap="none">
                <a:solidFill>
                  <a:srgbClr val="000000"/>
                </a:solidFill>
                <a:latin typeface="Open Sans"/>
                <a:ea typeface="Open Sans"/>
                <a:cs typeface="Open Sans"/>
                <a:sym typeface="Open Sans"/>
              </a:rPr>
              <a:t>Animals</a:t>
            </a:r>
            <a:endParaRPr sz="1400" b="0" i="1" u="none" strike="noStrike" cap="none">
              <a:solidFill>
                <a:srgbClr val="000000"/>
              </a:solidFill>
              <a:latin typeface="Open Sans"/>
              <a:ea typeface="Open Sans"/>
              <a:cs typeface="Open Sans"/>
              <a:sym typeface="Open Sans"/>
            </a:endParaRPr>
          </a:p>
        </p:txBody>
      </p:sp>
      <p:sp>
        <p:nvSpPr>
          <p:cNvPr id="1072" name="Google Shape;1072;p68"/>
          <p:cNvSpPr/>
          <p:nvPr/>
        </p:nvSpPr>
        <p:spPr>
          <a:xfrm>
            <a:off x="3708800" y="4713325"/>
            <a:ext cx="1225200" cy="308700"/>
          </a:xfrm>
          <a:prstGeom prst="roundRect">
            <a:avLst>
              <a:gd name="adj" fmla="val 16667"/>
            </a:avLst>
          </a:prstGeom>
          <a:solidFill>
            <a:srgbClr val="C9DAF8"/>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100" b="0" i="1" u="none" strike="noStrike" cap="none">
                <a:solidFill>
                  <a:srgbClr val="000000"/>
                </a:solidFill>
                <a:latin typeface="Open Sans"/>
                <a:ea typeface="Open Sans"/>
                <a:cs typeface="Open Sans"/>
                <a:sym typeface="Open Sans"/>
              </a:rPr>
              <a:t>Immortal Beings</a:t>
            </a:r>
            <a:endParaRPr sz="1100" b="0" i="1" u="none" strike="noStrike" cap="none">
              <a:solidFill>
                <a:srgbClr val="000000"/>
              </a:solidFill>
              <a:latin typeface="Open Sans"/>
              <a:ea typeface="Open Sans"/>
              <a:cs typeface="Open Sans"/>
              <a:sym typeface="Open Sans"/>
            </a:endParaRPr>
          </a:p>
        </p:txBody>
      </p:sp>
      <p:sp>
        <p:nvSpPr>
          <p:cNvPr id="1073" name="Google Shape;1073;p68"/>
          <p:cNvSpPr/>
          <p:nvPr/>
        </p:nvSpPr>
        <p:spPr>
          <a:xfrm>
            <a:off x="5488400" y="4713325"/>
            <a:ext cx="1225200" cy="308700"/>
          </a:xfrm>
          <a:prstGeom prst="roundRect">
            <a:avLst>
              <a:gd name="adj" fmla="val 16667"/>
            </a:avLst>
          </a:prstGeom>
          <a:solidFill>
            <a:srgbClr val="C9DAF8"/>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1" u="none" strike="noStrike" cap="none">
                <a:solidFill>
                  <a:srgbClr val="000000"/>
                </a:solidFill>
                <a:latin typeface="Open Sans"/>
                <a:ea typeface="Open Sans"/>
                <a:cs typeface="Open Sans"/>
                <a:sym typeface="Open Sans"/>
              </a:rPr>
              <a:t>Lecturers</a:t>
            </a:r>
            <a:endParaRPr sz="1400" b="0" i="1" u="none" strike="noStrike" cap="none">
              <a:solidFill>
                <a:srgbClr val="000000"/>
              </a:solidFill>
              <a:latin typeface="Open Sans"/>
              <a:ea typeface="Open Sans"/>
              <a:cs typeface="Open Sans"/>
              <a:sym typeface="Open Sans"/>
            </a:endParaRPr>
          </a:p>
        </p:txBody>
      </p:sp>
      <p:sp>
        <p:nvSpPr>
          <p:cNvPr id="1074" name="Google Shape;1074;p68"/>
          <p:cNvSpPr/>
          <p:nvPr/>
        </p:nvSpPr>
        <p:spPr>
          <a:xfrm>
            <a:off x="149600" y="4713325"/>
            <a:ext cx="1225200" cy="308700"/>
          </a:xfrm>
          <a:prstGeom prst="roundRect">
            <a:avLst>
              <a:gd name="adj" fmla="val 16667"/>
            </a:avLst>
          </a:prstGeom>
          <a:solidFill>
            <a:srgbClr val="C9DAF8"/>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1" u="none" strike="noStrike" cap="none">
                <a:solidFill>
                  <a:srgbClr val="000000"/>
                </a:solidFill>
                <a:latin typeface="Open Sans"/>
                <a:ea typeface="Open Sans"/>
                <a:cs typeface="Open Sans"/>
                <a:sym typeface="Open Sans"/>
              </a:rPr>
              <a:t>Students</a:t>
            </a:r>
            <a:endParaRPr sz="1400" b="0" i="1" u="none" strike="noStrike" cap="none">
              <a:solidFill>
                <a:srgbClr val="000000"/>
              </a:solidFill>
              <a:latin typeface="Open Sans"/>
              <a:ea typeface="Open Sans"/>
              <a:cs typeface="Open Sans"/>
              <a:sym typeface="Open Sans"/>
            </a:endParaRPr>
          </a:p>
        </p:txBody>
      </p:sp>
      <p:sp>
        <p:nvSpPr>
          <p:cNvPr id="1075" name="Google Shape;1075;p68"/>
          <p:cNvSpPr/>
          <p:nvPr/>
        </p:nvSpPr>
        <p:spPr>
          <a:xfrm>
            <a:off x="7268000" y="4713325"/>
            <a:ext cx="1225200" cy="308700"/>
          </a:xfrm>
          <a:prstGeom prst="roundRect">
            <a:avLst>
              <a:gd name="adj" fmla="val 16667"/>
            </a:avLst>
          </a:prstGeom>
          <a:solidFill>
            <a:srgbClr val="C9DAF8"/>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1" u="none" strike="noStrike" cap="none">
                <a:solidFill>
                  <a:srgbClr val="000000"/>
                </a:solidFill>
                <a:latin typeface="Open Sans"/>
                <a:ea typeface="Open Sans"/>
                <a:cs typeface="Open Sans"/>
                <a:sym typeface="Open Sans"/>
              </a:rPr>
              <a:t>Virtual Beings</a:t>
            </a:r>
            <a:endParaRPr sz="1200" b="0" i="1" u="none" strike="noStrike" cap="none">
              <a:solidFill>
                <a:srgbClr val="000000"/>
              </a:solidFill>
              <a:latin typeface="Open Sans"/>
              <a:ea typeface="Open Sans"/>
              <a:cs typeface="Open Sans"/>
              <a:sym typeface="Open Sans"/>
            </a:endParaRPr>
          </a:p>
        </p:txBody>
      </p:sp>
      <p:sp>
        <p:nvSpPr>
          <p:cNvPr id="1076" name="Google Shape;1076;p68"/>
          <p:cNvSpPr/>
          <p:nvPr/>
        </p:nvSpPr>
        <p:spPr>
          <a:xfrm>
            <a:off x="7286750" y="4147602"/>
            <a:ext cx="1187700" cy="355200"/>
          </a:xfrm>
          <a:prstGeom prst="rect">
            <a:avLst/>
          </a:prstGeom>
          <a:solidFill>
            <a:srgbClr val="EA99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 sz="1300" b="0" i="1" u="none" strike="noStrike" cap="none">
                <a:solidFill>
                  <a:schemeClr val="dk1"/>
                </a:solidFill>
                <a:latin typeface="Open Sans"/>
                <a:ea typeface="Open Sans"/>
                <a:cs typeface="Open Sans"/>
                <a:sym typeface="Open Sans"/>
              </a:rPr>
              <a:t>Jacq the Dino</a:t>
            </a:r>
            <a:endParaRPr sz="1300" b="0" i="0" u="none" strike="noStrike" cap="none">
              <a:solidFill>
                <a:srgbClr val="000000"/>
              </a:solidFill>
              <a:latin typeface="Arial"/>
              <a:ea typeface="Arial"/>
              <a:cs typeface="Arial"/>
              <a:sym typeface="Arial"/>
            </a:endParaRPr>
          </a:p>
        </p:txBody>
      </p:sp>
      <p:sp>
        <p:nvSpPr>
          <p:cNvPr id="1077" name="Google Shape;1077;p68"/>
          <p:cNvSpPr/>
          <p:nvPr/>
        </p:nvSpPr>
        <p:spPr>
          <a:xfrm>
            <a:off x="168350" y="4124250"/>
            <a:ext cx="1187700" cy="355200"/>
          </a:xfrm>
          <a:prstGeom prst="rect">
            <a:avLst/>
          </a:prstGeom>
          <a:solidFill>
            <a:srgbClr val="EA99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1" u="none" strike="noStrike" cap="none">
                <a:solidFill>
                  <a:schemeClr val="dk1"/>
                </a:solidFill>
                <a:latin typeface="Open Sans"/>
                <a:ea typeface="Open Sans"/>
                <a:cs typeface="Open Sans"/>
                <a:sym typeface="Open Sans"/>
              </a:rPr>
              <a:t>SoC Cat</a:t>
            </a:r>
            <a:endParaRPr sz="1400" b="0" i="0" u="none" strike="noStrike" cap="none">
              <a:solidFill>
                <a:srgbClr val="000000"/>
              </a:solidFill>
              <a:latin typeface="Arial"/>
              <a:ea typeface="Arial"/>
              <a:cs typeface="Arial"/>
              <a:sym typeface="Arial"/>
            </a:endParaRPr>
          </a:p>
        </p:txBody>
      </p:sp>
      <p:sp>
        <p:nvSpPr>
          <p:cNvPr id="1078" name="Google Shape;1078;p68"/>
          <p:cNvSpPr/>
          <p:nvPr/>
        </p:nvSpPr>
        <p:spPr>
          <a:xfrm>
            <a:off x="3727550" y="4133675"/>
            <a:ext cx="1187700" cy="355200"/>
          </a:xfrm>
          <a:prstGeom prst="rect">
            <a:avLst/>
          </a:prstGeom>
          <a:solidFill>
            <a:srgbClr val="EA99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1" u="none" strike="noStrike" cap="none">
                <a:solidFill>
                  <a:schemeClr val="dk1"/>
                </a:solidFill>
                <a:latin typeface="Open Sans"/>
                <a:ea typeface="Open Sans"/>
                <a:cs typeface="Open Sans"/>
                <a:sym typeface="Open Sans"/>
              </a:rPr>
              <a:t>Bell Curve God</a:t>
            </a:r>
            <a:endParaRPr sz="1200" b="0" i="0" u="none" strike="noStrike" cap="none">
              <a:solidFill>
                <a:srgbClr val="000000"/>
              </a:solidFill>
              <a:latin typeface="Arial"/>
              <a:ea typeface="Arial"/>
              <a:cs typeface="Arial"/>
              <a:sym typeface="Arial"/>
            </a:endParaRPr>
          </a:p>
        </p:txBody>
      </p:sp>
      <p:sp>
        <p:nvSpPr>
          <p:cNvPr id="1079" name="Google Shape;1079;p68"/>
          <p:cNvSpPr/>
          <p:nvPr/>
        </p:nvSpPr>
        <p:spPr>
          <a:xfrm>
            <a:off x="1947950" y="4133675"/>
            <a:ext cx="1187700" cy="355200"/>
          </a:xfrm>
          <a:prstGeom prst="rect">
            <a:avLst/>
          </a:prstGeom>
          <a:solidFill>
            <a:srgbClr val="EA99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1" u="none" strike="noStrike" cap="none">
                <a:solidFill>
                  <a:schemeClr val="dk1"/>
                </a:solidFill>
                <a:latin typeface="Open Sans"/>
                <a:ea typeface="Open Sans"/>
                <a:cs typeface="Open Sans"/>
                <a:sym typeface="Open Sans"/>
              </a:rPr>
              <a:t>Tom the Cat</a:t>
            </a:r>
            <a:endParaRPr sz="1400" b="0" i="0" u="none" strike="noStrike" cap="none">
              <a:solidFill>
                <a:srgbClr val="000000"/>
              </a:solidFill>
              <a:latin typeface="Arial"/>
              <a:ea typeface="Arial"/>
              <a:cs typeface="Arial"/>
              <a:sym typeface="Arial"/>
            </a:endParaRPr>
          </a:p>
        </p:txBody>
      </p:sp>
      <p:sp>
        <p:nvSpPr>
          <p:cNvPr id="1080" name="Google Shape;1080;p68"/>
          <p:cNvSpPr/>
          <p:nvPr/>
        </p:nvSpPr>
        <p:spPr>
          <a:xfrm rot="10800000" flipH="1">
            <a:off x="2407100" y="3462850"/>
            <a:ext cx="269400" cy="579900"/>
          </a:xfrm>
          <a:prstGeom prst="upArrow">
            <a:avLst>
              <a:gd name="adj1" fmla="val 50000"/>
              <a:gd name="adj2" fmla="val 50000"/>
            </a:avLst>
          </a:prstGeom>
          <a:solidFill>
            <a:srgbClr val="4A86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1" name="Google Shape;1081;p6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rgbClr val="000000"/>
              </a:buClr>
              <a:buSzPts val="1100"/>
              <a:buFont typeface="Arial"/>
              <a:buNone/>
            </a:pPr>
            <a:fld id="{00000000-1234-1234-1234-123412341234}" type="slidenum">
              <a:rPr lang="en"/>
              <a:t>39</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1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Other terminologies</a:t>
            </a:r>
            <a:endParaRPr/>
          </a:p>
        </p:txBody>
      </p:sp>
      <p:sp>
        <p:nvSpPr>
          <p:cNvPr id="255" name="Google Shape;255;p1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rgbClr val="000000"/>
              </a:buClr>
              <a:buSzPts val="1100"/>
              <a:buFont typeface="Arial"/>
              <a:buNone/>
            </a:pPr>
            <a:fld id="{00000000-1234-1234-1234-123412341234}" type="slidenum">
              <a:rPr lang="en"/>
              <a:t>4</a:t>
            </a:fld>
            <a:endParaRPr/>
          </a:p>
        </p:txBody>
      </p:sp>
      <p:sp>
        <p:nvSpPr>
          <p:cNvPr id="256" name="Google Shape;256;p1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457200" lvl="0" indent="-368300" algn="l" rtl="0">
              <a:lnSpc>
                <a:spcPct val="115000"/>
              </a:lnSpc>
              <a:spcBef>
                <a:spcPts val="0"/>
              </a:spcBef>
              <a:spcAft>
                <a:spcPts val="0"/>
              </a:spcAft>
              <a:buSzPts val="2200"/>
              <a:buChar char="●"/>
            </a:pPr>
            <a:r>
              <a:rPr lang="en" sz="2200" dirty="0"/>
              <a:t>Hash Table is often also known as </a:t>
            </a:r>
            <a:r>
              <a:rPr lang="en" sz="2200" i="1" dirty="0"/>
              <a:t>Hashmap</a:t>
            </a:r>
            <a:r>
              <a:rPr lang="en" sz="2200" dirty="0"/>
              <a:t>, </a:t>
            </a:r>
            <a:r>
              <a:rPr lang="en" sz="2200" i="1" dirty="0"/>
              <a:t>Table</a:t>
            </a:r>
            <a:r>
              <a:rPr lang="en" sz="2200" dirty="0"/>
              <a:t>, </a:t>
            </a:r>
            <a:r>
              <a:rPr lang="en" sz="2200" i="1" dirty="0"/>
              <a:t>Map ADT</a:t>
            </a:r>
            <a:r>
              <a:rPr lang="en" sz="2200" dirty="0"/>
              <a:t> and </a:t>
            </a:r>
            <a:r>
              <a:rPr lang="en" sz="2200" i="1" dirty="0"/>
              <a:t>Dictionary</a:t>
            </a:r>
            <a:endParaRPr sz="2200" dirty="0"/>
          </a:p>
          <a:p>
            <a:pPr marL="457200" lvl="0" indent="-368300" algn="l" rtl="0">
              <a:lnSpc>
                <a:spcPct val="115000"/>
              </a:lnSpc>
              <a:spcBef>
                <a:spcPts val="0"/>
              </a:spcBef>
              <a:spcAft>
                <a:spcPts val="0"/>
              </a:spcAft>
              <a:buSzPts val="2200"/>
              <a:buChar char="●"/>
            </a:pPr>
            <a:r>
              <a:rPr lang="en" sz="2200" dirty="0"/>
              <a:t>Hash value is also commonly referred to as </a:t>
            </a:r>
            <a:r>
              <a:rPr lang="en" sz="2200" i="1" dirty="0"/>
              <a:t>Hashcode</a:t>
            </a:r>
            <a:endParaRPr sz="2200" dirty="0"/>
          </a:p>
          <a:p>
            <a:pPr marL="457200" lvl="0" indent="-368300" algn="l" rtl="0">
              <a:lnSpc>
                <a:spcPct val="115000"/>
              </a:lnSpc>
              <a:spcBef>
                <a:spcPts val="0"/>
              </a:spcBef>
              <a:spcAft>
                <a:spcPts val="0"/>
              </a:spcAft>
              <a:buSzPts val="2200"/>
              <a:buChar char="●"/>
            </a:pPr>
            <a:r>
              <a:rPr lang="en" sz="2200" dirty="0"/>
              <a:t>The act of calling hash function on a key is known as </a:t>
            </a:r>
            <a:r>
              <a:rPr lang="en" sz="2200" i="1" dirty="0"/>
              <a:t>hashing</a:t>
            </a:r>
            <a:endParaRPr sz="2200" i="1" dirty="0"/>
          </a:p>
          <a:p>
            <a:pPr marL="457200" lvl="0" indent="-368300" algn="l" rtl="0">
              <a:lnSpc>
                <a:spcPct val="115000"/>
              </a:lnSpc>
              <a:spcBef>
                <a:spcPts val="0"/>
              </a:spcBef>
              <a:spcAft>
                <a:spcPts val="0"/>
              </a:spcAft>
              <a:buSzPts val="2200"/>
              <a:buChar char="●"/>
            </a:pPr>
            <a:r>
              <a:rPr lang="en" sz="2200" dirty="0"/>
              <a:t>Load factor is also referred to as </a:t>
            </a:r>
            <a:r>
              <a:rPr lang="en" sz="2200" i="1" dirty="0"/>
              <a:t>density</a:t>
            </a:r>
            <a:endParaRPr sz="2200" dirty="0"/>
          </a:p>
          <a:p>
            <a:pPr marL="457200" lvl="0" indent="-368300" algn="l" rtl="0">
              <a:lnSpc>
                <a:spcPct val="115000"/>
              </a:lnSpc>
              <a:spcBef>
                <a:spcPts val="0"/>
              </a:spcBef>
              <a:spcAft>
                <a:spcPts val="0"/>
              </a:spcAft>
              <a:buSzPts val="2200"/>
              <a:buChar char="●"/>
            </a:pPr>
            <a:r>
              <a:rPr lang="en" sz="2200" dirty="0"/>
              <a:t>An index position in the Hash Table is commonly referred to as </a:t>
            </a:r>
            <a:r>
              <a:rPr lang="en" sz="2200" i="1" dirty="0"/>
              <a:t>table address</a:t>
            </a:r>
            <a:endParaRPr sz="2200" dirty="0"/>
          </a:p>
          <a:p>
            <a:pPr marL="457200" lvl="0" indent="-368300" algn="l" rtl="0">
              <a:lnSpc>
                <a:spcPct val="115000"/>
              </a:lnSpc>
              <a:spcBef>
                <a:spcPts val="0"/>
              </a:spcBef>
              <a:spcAft>
                <a:spcPts val="0"/>
              </a:spcAft>
              <a:buSzPts val="2200"/>
              <a:buChar char="●"/>
            </a:pPr>
            <a:r>
              <a:rPr lang="en" sz="2200" dirty="0"/>
              <a:t>In closed addressing, a table address is sometimes also referred to as a </a:t>
            </a:r>
            <a:r>
              <a:rPr lang="en" sz="2200" i="1" dirty="0"/>
              <a:t>bucket</a:t>
            </a:r>
            <a:r>
              <a:rPr lang="en" sz="2200" dirty="0"/>
              <a:t> since it can contain multiple (key, value)</a:t>
            </a:r>
            <a:endParaRPr sz="220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085"/>
        <p:cNvGrpSpPr/>
        <p:nvPr/>
      </p:nvGrpSpPr>
      <p:grpSpPr>
        <a:xfrm>
          <a:off x="0" y="0"/>
          <a:ext cx="0" cy="0"/>
          <a:chOff x="0" y="0"/>
          <a:chExt cx="0" cy="0"/>
        </a:xfrm>
      </p:grpSpPr>
      <p:sp>
        <p:nvSpPr>
          <p:cNvPr id="1086" name="Google Shape;1086;p69"/>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600"/>
              <a:buNone/>
            </a:pPr>
            <a:r>
              <a:rPr lang="en" dirty="0">
                <a:latin typeface="Lato"/>
                <a:ea typeface="Lato"/>
                <a:cs typeface="Lato"/>
                <a:sym typeface="Lato"/>
              </a:rPr>
              <a:t>Question 1 － Hash Table Basics</a:t>
            </a:r>
            <a:endParaRPr dirty="0">
              <a:latin typeface="Lato"/>
              <a:ea typeface="Lato"/>
              <a:cs typeface="Lato"/>
              <a:sym typeface="Lato"/>
            </a:endParaRPr>
          </a:p>
        </p:txBody>
      </p:sp>
      <p:sp>
        <p:nvSpPr>
          <p:cNvPr id="1087" name="Google Shape;1087;p69"/>
          <p:cNvSpPr txBox="1">
            <a:spLocks noGrp="1"/>
          </p:cNvSpPr>
          <p:nvPr>
            <p:ph type="subTitle" idx="4294967295"/>
          </p:nvPr>
        </p:nvSpPr>
        <p:spPr>
          <a:xfrm>
            <a:off x="311700" y="2834125"/>
            <a:ext cx="8520600" cy="792600"/>
          </a:xfrm>
          <a:prstGeom prst="rect">
            <a:avLst/>
          </a:prstGeom>
          <a:no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1600"/>
              </a:spcAft>
              <a:buClr>
                <a:schemeClr val="dk2"/>
              </a:buClr>
              <a:buSzPts val="1800"/>
              <a:buFont typeface="Arial"/>
              <a:buNone/>
            </a:pPr>
            <a:r>
              <a:rPr lang="en" sz="1800" b="0" i="0" u="none" strike="noStrike" cap="none">
                <a:solidFill>
                  <a:schemeClr val="dk2"/>
                </a:solidFill>
                <a:latin typeface="Arial"/>
                <a:ea typeface="Arial"/>
                <a:cs typeface="Arial"/>
                <a:sym typeface="Arial"/>
              </a:rPr>
              <a:t>Key-Value Mappings</a:t>
            </a:r>
            <a:endParaRPr sz="1800" b="0" i="0" u="none" strike="noStrike" cap="none">
              <a:solidFill>
                <a:schemeClr val="dk2"/>
              </a:solidFill>
              <a:latin typeface="Arial"/>
              <a:ea typeface="Arial"/>
              <a:cs typeface="Arial"/>
              <a:sym typeface="Arial"/>
            </a:endParaRPr>
          </a:p>
        </p:txBody>
      </p:sp>
      <p:sp>
        <p:nvSpPr>
          <p:cNvPr id="1088" name="Google Shape;1088;p6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rgbClr val="000000"/>
              </a:buClr>
              <a:buSzPts val="1100"/>
              <a:buFont typeface="Arial"/>
              <a:buNone/>
            </a:pPr>
            <a:fld id="{00000000-1234-1234-1234-123412341234}" type="slidenum">
              <a:rPr lang="en"/>
              <a:t>40</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50955-02AE-41D4-9291-905F4539E7FF}"/>
              </a:ext>
            </a:extLst>
          </p:cNvPr>
          <p:cNvSpPr>
            <a:spLocks noGrp="1"/>
          </p:cNvSpPr>
          <p:nvPr>
            <p:ph type="title"/>
          </p:nvPr>
        </p:nvSpPr>
        <p:spPr/>
        <p:txBody>
          <a:bodyPr/>
          <a:lstStyle/>
          <a:p>
            <a:r>
              <a:rPr lang="en-US" dirty="0"/>
              <a:t>Hash Table Properties</a:t>
            </a:r>
            <a:endParaRPr lang="en-SG" dirty="0"/>
          </a:p>
        </p:txBody>
      </p:sp>
      <p:sp>
        <p:nvSpPr>
          <p:cNvPr id="3" name="Text Placeholder 2">
            <a:extLst>
              <a:ext uri="{FF2B5EF4-FFF2-40B4-BE49-F238E27FC236}">
                <a16:creationId xmlns:a16="http://schemas.microsoft.com/office/drawing/2014/main" id="{63FD5AB4-A155-4A59-AAA1-854BD898EE1C}"/>
              </a:ext>
            </a:extLst>
          </p:cNvPr>
          <p:cNvSpPr>
            <a:spLocks noGrp="1"/>
          </p:cNvSpPr>
          <p:nvPr>
            <p:ph type="body" idx="1"/>
          </p:nvPr>
        </p:nvSpPr>
        <p:spPr/>
        <p:txBody>
          <a:bodyPr/>
          <a:lstStyle/>
          <a:p>
            <a:endParaRPr lang="en-SG" dirty="0"/>
          </a:p>
        </p:txBody>
      </p:sp>
      <p:sp>
        <p:nvSpPr>
          <p:cNvPr id="4" name="Slide Number Placeholder 3">
            <a:extLst>
              <a:ext uri="{FF2B5EF4-FFF2-40B4-BE49-F238E27FC236}">
                <a16:creationId xmlns:a16="http://schemas.microsoft.com/office/drawing/2014/main" id="{12065511-9D0E-445D-BFB0-947459D663C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41</a:t>
            </a:fld>
            <a:endParaRPr lang="en"/>
          </a:p>
        </p:txBody>
      </p:sp>
      <p:graphicFrame>
        <p:nvGraphicFramePr>
          <p:cNvPr id="7" name="Table 7">
            <a:extLst>
              <a:ext uri="{FF2B5EF4-FFF2-40B4-BE49-F238E27FC236}">
                <a16:creationId xmlns:a16="http://schemas.microsoft.com/office/drawing/2014/main" id="{FF042503-3AE7-4670-8F53-FC402324A933}"/>
              </a:ext>
            </a:extLst>
          </p:cNvPr>
          <p:cNvGraphicFramePr>
            <a:graphicFrameLocks noGrp="1"/>
          </p:cNvGraphicFramePr>
          <p:nvPr/>
        </p:nvGraphicFramePr>
        <p:xfrm>
          <a:off x="311700" y="1152474"/>
          <a:ext cx="8520600" cy="2138876"/>
        </p:xfrm>
        <a:graphic>
          <a:graphicData uri="http://schemas.openxmlformats.org/drawingml/2006/table">
            <a:tbl>
              <a:tblPr firstRow="1" bandRow="1">
                <a:tableStyleId>{F9FEFD7E-6031-46B5-8001-EA561C765530}</a:tableStyleId>
              </a:tblPr>
              <a:tblGrid>
                <a:gridCol w="2346659">
                  <a:extLst>
                    <a:ext uri="{9D8B030D-6E8A-4147-A177-3AD203B41FA5}">
                      <a16:colId xmlns:a16="http://schemas.microsoft.com/office/drawing/2014/main" val="1249637683"/>
                    </a:ext>
                  </a:extLst>
                </a:gridCol>
                <a:gridCol w="6173941">
                  <a:extLst>
                    <a:ext uri="{9D8B030D-6E8A-4147-A177-3AD203B41FA5}">
                      <a16:colId xmlns:a16="http://schemas.microsoft.com/office/drawing/2014/main" val="2300672160"/>
                    </a:ext>
                  </a:extLst>
                </a:gridCol>
              </a:tblGrid>
              <a:tr h="429358">
                <a:tc>
                  <a:txBody>
                    <a:bodyPr/>
                    <a:lstStyle/>
                    <a:p>
                      <a:pPr algn="ctr"/>
                      <a:r>
                        <a:rPr lang="en-US" sz="1800" dirty="0"/>
                        <a:t>Property</a:t>
                      </a:r>
                      <a:endParaRPr lang="en-SG" sz="1800" dirty="0"/>
                    </a:p>
                  </a:txBody>
                  <a:tcPr anchor="ctr">
                    <a:solidFill>
                      <a:schemeClr val="tx2"/>
                    </a:solidFill>
                  </a:tcPr>
                </a:tc>
                <a:tc>
                  <a:txBody>
                    <a:bodyPr/>
                    <a:lstStyle/>
                    <a:p>
                      <a:pPr algn="ctr"/>
                      <a:r>
                        <a:rPr lang="en-US" sz="1800" dirty="0"/>
                        <a:t>Description</a:t>
                      </a:r>
                      <a:endParaRPr lang="en-SG" sz="1800" dirty="0"/>
                    </a:p>
                  </a:txBody>
                  <a:tcPr anchor="ctr">
                    <a:solidFill>
                      <a:schemeClr val="tx2"/>
                    </a:solidFill>
                  </a:tcPr>
                </a:tc>
                <a:extLst>
                  <a:ext uri="{0D108BD9-81ED-4DB2-BD59-A6C34878D82A}">
                    <a16:rowId xmlns:a16="http://schemas.microsoft.com/office/drawing/2014/main" val="3947736660"/>
                  </a:ext>
                </a:extLst>
              </a:tr>
              <a:tr h="429358">
                <a:tc>
                  <a:txBody>
                    <a:bodyPr/>
                    <a:lstStyle/>
                    <a:p>
                      <a:pPr algn="l"/>
                      <a:r>
                        <a:rPr lang="en-US" sz="1800" dirty="0"/>
                        <a:t>&lt;</a:t>
                      </a:r>
                      <a:r>
                        <a:rPr lang="en-US" sz="1800" dirty="0">
                          <a:highlight>
                            <a:srgbClr val="FFFF00"/>
                          </a:highlight>
                        </a:rPr>
                        <a:t>Key</a:t>
                      </a:r>
                      <a:r>
                        <a:rPr lang="en-US" sz="1800" dirty="0"/>
                        <a:t>, </a:t>
                      </a:r>
                      <a:r>
                        <a:rPr lang="en-US" sz="1800" dirty="0">
                          <a:highlight>
                            <a:srgbClr val="00FF00"/>
                          </a:highlight>
                        </a:rPr>
                        <a:t>Value</a:t>
                      </a:r>
                      <a:r>
                        <a:rPr lang="en-US" sz="1800" dirty="0"/>
                        <a:t>&gt; pair</a:t>
                      </a:r>
                      <a:endParaRPr lang="en-SG" sz="1800" dirty="0"/>
                    </a:p>
                  </a:txBody>
                  <a:tcPr anchor="ctr"/>
                </a:tc>
                <a:tc>
                  <a:txBody>
                    <a:bodyPr/>
                    <a:lstStyle/>
                    <a:p>
                      <a:pPr algn="l"/>
                      <a:r>
                        <a:rPr lang="en-US" sz="1800" dirty="0"/>
                        <a:t>What </a:t>
                      </a:r>
                      <a:r>
                        <a:rPr lang="en-US" sz="1800" dirty="0">
                          <a:highlight>
                            <a:srgbClr val="FFFF00"/>
                          </a:highlight>
                        </a:rPr>
                        <a:t>key</a:t>
                      </a:r>
                      <a:r>
                        <a:rPr lang="en-US" sz="1800" dirty="0"/>
                        <a:t> will you map to what </a:t>
                      </a:r>
                      <a:r>
                        <a:rPr lang="en-US" sz="1800" dirty="0">
                          <a:highlight>
                            <a:srgbClr val="00FF00"/>
                          </a:highlight>
                        </a:rPr>
                        <a:t>value</a:t>
                      </a:r>
                      <a:r>
                        <a:rPr lang="en-US" sz="1800" dirty="0"/>
                        <a:t>?</a:t>
                      </a:r>
                      <a:endParaRPr lang="en-SG" sz="1800" dirty="0"/>
                    </a:p>
                  </a:txBody>
                  <a:tcPr anchor="ctr"/>
                </a:tc>
                <a:extLst>
                  <a:ext uri="{0D108BD9-81ED-4DB2-BD59-A6C34878D82A}">
                    <a16:rowId xmlns:a16="http://schemas.microsoft.com/office/drawing/2014/main" val="2628379986"/>
                  </a:ext>
                </a:extLst>
              </a:tr>
              <a:tr h="429358">
                <a:tc>
                  <a:txBody>
                    <a:bodyPr/>
                    <a:lstStyle/>
                    <a:p>
                      <a:pPr algn="l"/>
                      <a:r>
                        <a:rPr lang="en-US" sz="1800" dirty="0"/>
                        <a:t>Hashing function/algorithm</a:t>
                      </a:r>
                      <a:endParaRPr lang="en-SG" sz="1800" dirty="0"/>
                    </a:p>
                  </a:txBody>
                  <a:tcPr anchor="ctr"/>
                </a:tc>
                <a:tc>
                  <a:txBody>
                    <a:bodyPr/>
                    <a:lstStyle/>
                    <a:p>
                      <a:pPr algn="l"/>
                      <a:r>
                        <a:rPr lang="en-US" sz="1800" dirty="0"/>
                        <a:t>What do you use to map the key to the value?</a:t>
                      </a:r>
                      <a:endParaRPr lang="en-SG" sz="1800" dirty="0"/>
                    </a:p>
                  </a:txBody>
                  <a:tcPr anchor="ctr"/>
                </a:tc>
                <a:extLst>
                  <a:ext uri="{0D108BD9-81ED-4DB2-BD59-A6C34878D82A}">
                    <a16:rowId xmlns:a16="http://schemas.microsoft.com/office/drawing/2014/main" val="2048560932"/>
                  </a:ext>
                </a:extLst>
              </a:tr>
              <a:tr h="585455">
                <a:tc>
                  <a:txBody>
                    <a:bodyPr/>
                    <a:lstStyle/>
                    <a:p>
                      <a:pPr algn="l"/>
                      <a:r>
                        <a:rPr lang="en-US" sz="1800" dirty="0"/>
                        <a:t>Collision Resolution</a:t>
                      </a:r>
                      <a:endParaRPr lang="en-SG" sz="1800" dirty="0"/>
                    </a:p>
                  </a:txBody>
                  <a:tcPr anchor="ctr"/>
                </a:tc>
                <a:tc>
                  <a:txBody>
                    <a:bodyPr/>
                    <a:lstStyle/>
                    <a:p>
                      <a:pPr algn="l"/>
                      <a:r>
                        <a:rPr lang="en-US" sz="1800" dirty="0"/>
                        <a:t>How do you resolve collisions in hashing?</a:t>
                      </a:r>
                    </a:p>
                    <a:p>
                      <a:pPr algn="l"/>
                      <a:r>
                        <a:rPr lang="en-US" sz="1800" dirty="0"/>
                        <a:t>Open/Closed Addressing</a:t>
                      </a:r>
                      <a:endParaRPr lang="en-SG" sz="1800" dirty="0"/>
                    </a:p>
                  </a:txBody>
                  <a:tcPr anchor="ctr"/>
                </a:tc>
                <a:extLst>
                  <a:ext uri="{0D108BD9-81ED-4DB2-BD59-A6C34878D82A}">
                    <a16:rowId xmlns:a16="http://schemas.microsoft.com/office/drawing/2014/main" val="2691599412"/>
                  </a:ext>
                </a:extLst>
              </a:tr>
            </a:tbl>
          </a:graphicData>
        </a:graphic>
      </p:graphicFrame>
    </p:spTree>
    <p:extLst>
      <p:ext uri="{BB962C8B-B14F-4D97-AF65-F5344CB8AC3E}">
        <p14:creationId xmlns:p14="http://schemas.microsoft.com/office/powerpoint/2010/main" val="4036210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092"/>
        <p:cNvGrpSpPr/>
        <p:nvPr/>
      </p:nvGrpSpPr>
      <p:grpSpPr>
        <a:xfrm>
          <a:off x="0" y="0"/>
          <a:ext cx="0" cy="0"/>
          <a:chOff x="0" y="0"/>
          <a:chExt cx="0" cy="0"/>
        </a:xfrm>
      </p:grpSpPr>
      <p:sp>
        <p:nvSpPr>
          <p:cNvPr id="1093" name="Google Shape;1093;p7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Hashing or No Hashing</a:t>
            </a:r>
            <a:endParaRPr/>
          </a:p>
        </p:txBody>
      </p:sp>
      <p:sp>
        <p:nvSpPr>
          <p:cNvPr id="1094" name="Google Shape;1094;p7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
              <a:t>42</a:t>
            </a:fld>
            <a:endParaRPr/>
          </a:p>
        </p:txBody>
      </p:sp>
      <p:sp>
        <p:nvSpPr>
          <p:cNvPr id="1095" name="Google Shape;1095;p7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a:t>Hash Table is a Table ADT that allows for </a:t>
            </a:r>
            <a:r>
              <a:rPr lang="en">
                <a:highlight>
                  <a:srgbClr val="EFEFEF"/>
                </a:highlight>
                <a:latin typeface="Consolas"/>
                <a:ea typeface="Consolas"/>
                <a:cs typeface="Consolas"/>
                <a:sym typeface="Consolas"/>
              </a:rPr>
              <a:t>search(v)</a:t>
            </a:r>
            <a:r>
              <a:rPr lang="en"/>
              <a:t>, </a:t>
            </a:r>
            <a:r>
              <a:rPr lang="en">
                <a:highlight>
                  <a:srgbClr val="EFEFEF"/>
                </a:highlight>
                <a:latin typeface="Consolas"/>
                <a:ea typeface="Consolas"/>
                <a:cs typeface="Consolas"/>
                <a:sym typeface="Consolas"/>
              </a:rPr>
              <a:t>insert(new-v)</a:t>
            </a:r>
            <a:r>
              <a:rPr lang="en"/>
              <a:t>, and </a:t>
            </a:r>
            <a:r>
              <a:rPr lang="en">
                <a:highlight>
                  <a:srgbClr val="EFEFEF"/>
                </a:highlight>
                <a:latin typeface="Consolas"/>
                <a:ea typeface="Consolas"/>
                <a:cs typeface="Consolas"/>
                <a:sym typeface="Consolas"/>
              </a:rPr>
              <a:t>delete(old-v)</a:t>
            </a:r>
            <a:r>
              <a:rPr lang="en"/>
              <a:t> operations in </a:t>
            </a:r>
            <a:r>
              <a:rPr lang="en" i="1">
                <a:solidFill>
                  <a:srgbClr val="000000"/>
                </a:solidFill>
                <a:latin typeface="Noto Sans Symbols"/>
                <a:ea typeface="Noto Sans Symbols"/>
                <a:cs typeface="Noto Sans Symbols"/>
                <a:sym typeface="Noto Sans Symbols"/>
              </a:rPr>
              <a:t>O(1)</a:t>
            </a:r>
            <a:r>
              <a:rPr lang="en"/>
              <a:t> average-case time, if properly designed.</a:t>
            </a:r>
            <a:endParaRPr/>
          </a:p>
          <a:p>
            <a:pPr marL="0" lvl="0" indent="0" algn="l" rtl="0">
              <a:lnSpc>
                <a:spcPct val="115000"/>
              </a:lnSpc>
              <a:spcBef>
                <a:spcPts val="1600"/>
              </a:spcBef>
              <a:spcAft>
                <a:spcPts val="0"/>
              </a:spcAft>
              <a:buClr>
                <a:schemeClr val="dk1"/>
              </a:buClr>
              <a:buSzPts val="1100"/>
              <a:buFont typeface="Arial"/>
              <a:buNone/>
            </a:pPr>
            <a:r>
              <a:rPr lang="en"/>
              <a:t>However, it is not without its limitations. For each of the cases on the following slides, state if Hash Table can be used. If not possible to use Hash Table, explain why is Hash Table not suitable for that particular case. If it is possible to use Hash Table, describe its design, including:</a:t>
            </a:r>
            <a:endParaRPr/>
          </a:p>
          <a:p>
            <a:pPr marL="457200" lvl="0" indent="-342900" algn="l" rtl="0">
              <a:lnSpc>
                <a:spcPct val="115000"/>
              </a:lnSpc>
              <a:spcBef>
                <a:spcPts val="1600"/>
              </a:spcBef>
              <a:spcAft>
                <a:spcPts val="0"/>
              </a:spcAft>
              <a:buSzPts val="1800"/>
              <a:buAutoNum type="arabicPeriod"/>
            </a:pPr>
            <a:r>
              <a:rPr lang="en"/>
              <a:t>The </a:t>
            </a:r>
            <a:r>
              <a:rPr lang="en">
                <a:highlight>
                  <a:srgbClr val="EFEFEF"/>
                </a:highlight>
                <a:latin typeface="Consolas"/>
                <a:ea typeface="Consolas"/>
                <a:cs typeface="Consolas"/>
                <a:sym typeface="Consolas"/>
              </a:rPr>
              <a:t>&lt;Key, Value&gt;</a:t>
            </a:r>
            <a:r>
              <a:rPr lang="en"/>
              <a:t> pair</a:t>
            </a:r>
            <a:endParaRPr/>
          </a:p>
          <a:p>
            <a:pPr marL="457200" lvl="0" indent="-342900" algn="l" rtl="0">
              <a:lnSpc>
                <a:spcPct val="115000"/>
              </a:lnSpc>
              <a:spcBef>
                <a:spcPts val="0"/>
              </a:spcBef>
              <a:spcAft>
                <a:spcPts val="0"/>
              </a:spcAft>
              <a:buSzPts val="1800"/>
              <a:buAutoNum type="arabicPeriod"/>
            </a:pPr>
            <a:r>
              <a:rPr lang="en"/>
              <a:t>Hashing function/algorithm</a:t>
            </a:r>
            <a:endParaRPr/>
          </a:p>
          <a:p>
            <a:pPr marL="457200" lvl="0" indent="-342900" algn="l" rtl="0">
              <a:lnSpc>
                <a:spcPct val="115000"/>
              </a:lnSpc>
              <a:spcBef>
                <a:spcPts val="0"/>
              </a:spcBef>
              <a:spcAft>
                <a:spcPts val="0"/>
              </a:spcAft>
              <a:buSzPts val="1800"/>
              <a:buAutoNum type="arabicPeriod"/>
            </a:pPr>
            <a:r>
              <a:rPr lang="en"/>
              <a:t>Collision resolution (OA: LP/QP/DH or SC; give some details)</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099"/>
        <p:cNvGrpSpPr/>
        <p:nvPr/>
      </p:nvGrpSpPr>
      <p:grpSpPr>
        <a:xfrm>
          <a:off x="0" y="0"/>
          <a:ext cx="0" cy="0"/>
          <a:chOff x="0" y="0"/>
          <a:chExt cx="0" cy="0"/>
        </a:xfrm>
      </p:grpSpPr>
      <p:sp>
        <p:nvSpPr>
          <p:cNvPr id="1100" name="Google Shape;1100;p7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dirty="0"/>
              <a:t>Question 1 Part 1</a:t>
            </a:r>
            <a:endParaRPr dirty="0"/>
          </a:p>
        </p:txBody>
      </p:sp>
      <p:sp>
        <p:nvSpPr>
          <p:cNvPr id="1101" name="Google Shape;1101;p7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457200" lvl="0" indent="-368300" algn="l" rtl="0">
              <a:lnSpc>
                <a:spcPct val="115000"/>
              </a:lnSpc>
              <a:spcBef>
                <a:spcPts val="0"/>
              </a:spcBef>
              <a:spcAft>
                <a:spcPts val="0"/>
              </a:spcAft>
              <a:buSzPts val="2200"/>
              <a:buChar char="●"/>
            </a:pPr>
            <a:r>
              <a:rPr lang="en" sz="2200"/>
              <a:t>A mini-population census conducted in neighbourhood</a:t>
            </a:r>
            <a:endParaRPr sz="2200"/>
          </a:p>
          <a:p>
            <a:pPr marL="457200" lvl="0" indent="-368300" algn="l" rtl="0">
              <a:lnSpc>
                <a:spcPct val="115000"/>
              </a:lnSpc>
              <a:spcBef>
                <a:spcPts val="0"/>
              </a:spcBef>
              <a:spcAft>
                <a:spcPts val="0"/>
              </a:spcAft>
              <a:buSzPts val="2200"/>
              <a:buChar char="●"/>
            </a:pPr>
            <a:r>
              <a:rPr lang="en" sz="2200"/>
              <a:t>No two person share the same name </a:t>
            </a:r>
            <a:endParaRPr sz="2200"/>
          </a:p>
          <a:p>
            <a:pPr marL="457200" lvl="0" indent="-368300" algn="l" rtl="0">
              <a:lnSpc>
                <a:spcPct val="115000"/>
              </a:lnSpc>
              <a:spcBef>
                <a:spcPts val="0"/>
              </a:spcBef>
              <a:spcAft>
                <a:spcPts val="0"/>
              </a:spcAft>
              <a:buSzPts val="2200"/>
              <a:buChar char="●"/>
            </a:pPr>
            <a:r>
              <a:rPr lang="en" sz="2200"/>
              <a:t>Two or more people can share the same age</a:t>
            </a:r>
            <a:endParaRPr sz="2200"/>
          </a:p>
          <a:p>
            <a:pPr marL="457200" lvl="0" indent="-368300" algn="l" rtl="0">
              <a:lnSpc>
                <a:spcPct val="115000"/>
              </a:lnSpc>
              <a:spcBef>
                <a:spcPts val="0"/>
              </a:spcBef>
              <a:spcAft>
                <a:spcPts val="0"/>
              </a:spcAft>
              <a:buSzPts val="2200"/>
              <a:buChar char="●"/>
            </a:pPr>
            <a:r>
              <a:rPr lang="en" sz="2200"/>
              <a:t>Assume age is an integer within </a:t>
            </a:r>
            <a:r>
              <a:rPr lang="en" sz="2200">
                <a:solidFill>
                  <a:schemeClr val="dk1"/>
                </a:solidFill>
                <a:latin typeface="Noto Sans Symbols"/>
                <a:ea typeface="Noto Sans Symbols"/>
                <a:cs typeface="Noto Sans Symbols"/>
                <a:sym typeface="Noto Sans Symbols"/>
              </a:rPr>
              <a:t>[0..150]</a:t>
            </a:r>
            <a:endParaRPr sz="2200">
              <a:solidFill>
                <a:schemeClr val="dk1"/>
              </a:solidFill>
              <a:latin typeface="Noto Sans Symbols"/>
              <a:ea typeface="Noto Sans Symbols"/>
              <a:cs typeface="Noto Sans Symbols"/>
              <a:sym typeface="Noto Sans Symbols"/>
            </a:endParaRPr>
          </a:p>
          <a:p>
            <a:pPr marL="457200" lvl="0" indent="-368300" algn="l" rtl="0">
              <a:lnSpc>
                <a:spcPct val="115000"/>
              </a:lnSpc>
              <a:spcBef>
                <a:spcPts val="0"/>
              </a:spcBef>
              <a:spcAft>
                <a:spcPts val="0"/>
              </a:spcAft>
              <a:buSzPts val="2200"/>
              <a:buChar char="●"/>
            </a:pPr>
            <a:r>
              <a:rPr lang="en" sz="2200"/>
              <a:t>Only interested in storing every person's </a:t>
            </a:r>
            <a:r>
              <a:rPr lang="en" sz="2200" b="1"/>
              <a:t>name and age</a:t>
            </a:r>
            <a:endParaRPr sz="2200" b="1"/>
          </a:p>
          <a:p>
            <a:pPr marL="457200" lvl="0" indent="-368300" algn="l" rtl="0">
              <a:lnSpc>
                <a:spcPct val="115000"/>
              </a:lnSpc>
              <a:spcBef>
                <a:spcPts val="0"/>
              </a:spcBef>
              <a:spcAft>
                <a:spcPts val="0"/>
              </a:spcAft>
              <a:buSzPts val="2200"/>
              <a:buChar char="●"/>
            </a:pPr>
            <a:r>
              <a:rPr lang="en" sz="2200"/>
              <a:t>Operations to support:</a:t>
            </a:r>
            <a:endParaRPr sz="2200"/>
          </a:p>
          <a:p>
            <a:pPr marL="914400" lvl="1" indent="-368300" algn="l" rtl="0">
              <a:lnSpc>
                <a:spcPct val="115000"/>
              </a:lnSpc>
              <a:spcBef>
                <a:spcPts val="0"/>
              </a:spcBef>
              <a:spcAft>
                <a:spcPts val="0"/>
              </a:spcAft>
              <a:buSzPts val="2200"/>
              <a:buChar char="○"/>
            </a:pPr>
            <a:r>
              <a:rPr lang="en" sz="2200"/>
              <a:t>Retrieve </a:t>
            </a:r>
            <a:r>
              <a:rPr lang="en" sz="2200" b="1"/>
              <a:t>age given name</a:t>
            </a:r>
            <a:endParaRPr sz="2200" b="1"/>
          </a:p>
          <a:p>
            <a:pPr marL="914400" lvl="1" indent="-368300" algn="l" rtl="0">
              <a:lnSpc>
                <a:spcPct val="115000"/>
              </a:lnSpc>
              <a:spcBef>
                <a:spcPts val="0"/>
              </a:spcBef>
              <a:spcAft>
                <a:spcPts val="0"/>
              </a:spcAft>
              <a:buSzPts val="2200"/>
              <a:buChar char="○"/>
            </a:pPr>
            <a:r>
              <a:rPr lang="en" sz="2200"/>
              <a:t>Retrieve </a:t>
            </a:r>
            <a:r>
              <a:rPr lang="en" sz="2200" b="1"/>
              <a:t>list of names given age</a:t>
            </a:r>
            <a:r>
              <a:rPr lang="en" sz="2200"/>
              <a:t> (in any order)</a:t>
            </a:r>
            <a:endParaRPr sz="2200"/>
          </a:p>
        </p:txBody>
      </p:sp>
      <p:sp>
        <p:nvSpPr>
          <p:cNvPr id="1102" name="Google Shape;1102;p7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rgbClr val="000000"/>
              </a:buClr>
              <a:buSzPts val="1100"/>
              <a:buFont typeface="Arial"/>
              <a:buNone/>
            </a:pPr>
            <a:fld id="{00000000-1234-1234-1234-123412341234}" type="slidenum">
              <a:rPr lang="en"/>
              <a:t>43</a:t>
            </a:fld>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106"/>
        <p:cNvGrpSpPr/>
        <p:nvPr/>
      </p:nvGrpSpPr>
      <p:grpSpPr>
        <a:xfrm>
          <a:off x="0" y="0"/>
          <a:ext cx="0" cy="0"/>
          <a:chOff x="0" y="0"/>
          <a:chExt cx="0" cy="0"/>
        </a:xfrm>
      </p:grpSpPr>
      <p:sp>
        <p:nvSpPr>
          <p:cNvPr id="1107" name="Google Shape;1107;p7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dirty="0"/>
              <a:t>Question 1 Part 1</a:t>
            </a:r>
            <a:endParaRPr dirty="0"/>
          </a:p>
        </p:txBody>
      </p:sp>
      <p:sp>
        <p:nvSpPr>
          <p:cNvPr id="1108" name="Google Shape;1108;p7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sz="2400"/>
              <a:t>How many Hash Tables do we need?</a:t>
            </a:r>
            <a:endParaRPr sz="2400"/>
          </a:p>
          <a:p>
            <a:pPr marL="457200" lvl="0" indent="-381000" algn="l" rtl="0">
              <a:lnSpc>
                <a:spcPct val="115000"/>
              </a:lnSpc>
              <a:spcBef>
                <a:spcPts val="1600"/>
              </a:spcBef>
              <a:spcAft>
                <a:spcPts val="0"/>
              </a:spcAft>
              <a:buSzPts val="2400"/>
              <a:buAutoNum type="arabicPeriod"/>
            </a:pPr>
            <a:r>
              <a:rPr lang="en" sz="2400"/>
              <a:t>Name to age</a:t>
            </a:r>
            <a:endParaRPr sz="2400"/>
          </a:p>
          <a:p>
            <a:pPr marL="457200" lvl="0" indent="-381000" algn="l" rtl="0">
              <a:lnSpc>
                <a:spcPct val="115000"/>
              </a:lnSpc>
              <a:spcBef>
                <a:spcPts val="0"/>
              </a:spcBef>
              <a:spcAft>
                <a:spcPts val="0"/>
              </a:spcAft>
              <a:buSzPts val="2400"/>
              <a:buAutoNum type="arabicPeriod"/>
            </a:pPr>
            <a:r>
              <a:rPr lang="en" sz="2400"/>
              <a:t>Age to list of names</a:t>
            </a:r>
            <a:endParaRPr sz="2400"/>
          </a:p>
        </p:txBody>
      </p:sp>
      <p:sp>
        <p:nvSpPr>
          <p:cNvPr id="1109" name="Google Shape;1109;p7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
              <a:t>44</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113"/>
        <p:cNvGrpSpPr/>
        <p:nvPr/>
      </p:nvGrpSpPr>
      <p:grpSpPr>
        <a:xfrm>
          <a:off x="0" y="0"/>
          <a:ext cx="0" cy="0"/>
          <a:chOff x="0" y="0"/>
          <a:chExt cx="0" cy="0"/>
        </a:xfrm>
      </p:grpSpPr>
      <p:sp>
        <p:nvSpPr>
          <p:cNvPr id="1114" name="Google Shape;1114;p7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dirty="0"/>
              <a:t>Question 1 Part 1</a:t>
            </a:r>
            <a:endParaRPr dirty="0"/>
          </a:p>
        </p:txBody>
      </p:sp>
      <p:sp>
        <p:nvSpPr>
          <p:cNvPr id="1115" name="Google Shape;1115;p7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sz="2400" dirty="0"/>
              <a:t>What’s the key-value pair and their types?</a:t>
            </a:r>
            <a:endParaRPr sz="2400" dirty="0"/>
          </a:p>
          <a:p>
            <a:pPr marL="457200" lvl="0" indent="-381000" algn="l" rtl="0">
              <a:lnSpc>
                <a:spcPct val="115000"/>
              </a:lnSpc>
              <a:spcBef>
                <a:spcPts val="1600"/>
              </a:spcBef>
              <a:spcAft>
                <a:spcPts val="0"/>
              </a:spcAft>
              <a:buSzPts val="2400"/>
              <a:buChar char="●"/>
            </a:pPr>
            <a:r>
              <a:rPr lang="en" sz="2400" dirty="0"/>
              <a:t>Hash Table: Name to age</a:t>
            </a:r>
            <a:endParaRPr sz="2400" dirty="0"/>
          </a:p>
          <a:p>
            <a:pPr marL="914400" lvl="1" indent="-381000" algn="l" rtl="0">
              <a:lnSpc>
                <a:spcPct val="115000"/>
              </a:lnSpc>
              <a:spcBef>
                <a:spcPts val="0"/>
              </a:spcBef>
              <a:spcAft>
                <a:spcPts val="0"/>
              </a:spcAft>
              <a:buSzPts val="2400"/>
              <a:buChar char="○"/>
            </a:pPr>
            <a:r>
              <a:rPr lang="en" sz="2400" dirty="0"/>
              <a:t>Key: 	</a:t>
            </a:r>
            <a:r>
              <a:rPr lang="en" sz="2400" dirty="0">
                <a:solidFill>
                  <a:srgbClr val="388E3C"/>
                </a:solidFill>
                <a:highlight>
                  <a:srgbClr val="EFEFEF"/>
                </a:highlight>
                <a:latin typeface="Consolas"/>
                <a:ea typeface="Consolas"/>
                <a:cs typeface="Consolas"/>
                <a:sym typeface="Consolas"/>
              </a:rPr>
              <a:t>&lt;string&gt;</a:t>
            </a:r>
            <a:r>
              <a:rPr lang="en" sz="2400" dirty="0"/>
              <a:t> 	name</a:t>
            </a:r>
            <a:endParaRPr sz="2400" dirty="0"/>
          </a:p>
          <a:p>
            <a:pPr marL="914400" lvl="1" indent="-381000" algn="l" rtl="0">
              <a:lnSpc>
                <a:spcPct val="115000"/>
              </a:lnSpc>
              <a:spcBef>
                <a:spcPts val="0"/>
              </a:spcBef>
              <a:spcAft>
                <a:spcPts val="0"/>
              </a:spcAft>
              <a:buSzPts val="2400"/>
              <a:buChar char="○"/>
            </a:pPr>
            <a:r>
              <a:rPr lang="en" sz="2400" dirty="0"/>
              <a:t>Value:	</a:t>
            </a:r>
            <a:r>
              <a:rPr lang="en" sz="2400" dirty="0">
                <a:solidFill>
                  <a:srgbClr val="388E3C"/>
                </a:solidFill>
                <a:highlight>
                  <a:srgbClr val="EFEFEF"/>
                </a:highlight>
                <a:latin typeface="Consolas"/>
                <a:ea typeface="Consolas"/>
                <a:cs typeface="Consolas"/>
                <a:sym typeface="Consolas"/>
              </a:rPr>
              <a:t>&lt;int&gt;</a:t>
            </a:r>
            <a:r>
              <a:rPr lang="en" sz="2400" dirty="0"/>
              <a:t> 	age</a:t>
            </a:r>
            <a:endParaRPr sz="2400" dirty="0"/>
          </a:p>
          <a:p>
            <a:pPr marL="457200" marR="0" lvl="0" indent="-381000" algn="l" rtl="0">
              <a:lnSpc>
                <a:spcPct val="115000"/>
              </a:lnSpc>
              <a:spcBef>
                <a:spcPts val="0"/>
              </a:spcBef>
              <a:spcAft>
                <a:spcPts val="0"/>
              </a:spcAft>
              <a:buClr>
                <a:schemeClr val="dk2"/>
              </a:buClr>
              <a:buSzPts val="2400"/>
              <a:buFont typeface="Arial"/>
              <a:buChar char="●"/>
            </a:pPr>
            <a:r>
              <a:rPr lang="en" sz="2400" dirty="0"/>
              <a:t>DAT: age to names</a:t>
            </a:r>
            <a:endParaRPr sz="2400" dirty="0"/>
          </a:p>
          <a:p>
            <a:pPr marL="914400" lvl="1" indent="-381000" algn="l" rtl="0">
              <a:lnSpc>
                <a:spcPct val="115000"/>
              </a:lnSpc>
              <a:spcBef>
                <a:spcPts val="0"/>
              </a:spcBef>
              <a:spcAft>
                <a:spcPts val="0"/>
              </a:spcAft>
              <a:buSzPts val="2400"/>
              <a:buChar char="○"/>
            </a:pPr>
            <a:r>
              <a:rPr lang="en" sz="2400" dirty="0"/>
              <a:t>Key: 	</a:t>
            </a:r>
            <a:r>
              <a:rPr lang="en" sz="2400" dirty="0">
                <a:solidFill>
                  <a:srgbClr val="388E3C"/>
                </a:solidFill>
                <a:highlight>
                  <a:srgbClr val="EFEFEF"/>
                </a:highlight>
                <a:latin typeface="Consolas"/>
                <a:ea typeface="Consolas"/>
                <a:cs typeface="Consolas"/>
                <a:sym typeface="Consolas"/>
              </a:rPr>
              <a:t>&lt;int&gt;</a:t>
            </a:r>
            <a:r>
              <a:rPr lang="en" sz="2400" dirty="0"/>
              <a:t> 			age</a:t>
            </a:r>
            <a:endParaRPr sz="2400" dirty="0"/>
          </a:p>
          <a:p>
            <a:pPr marL="914400" lvl="1" indent="-381000" algn="l" rtl="0">
              <a:lnSpc>
                <a:spcPct val="115000"/>
              </a:lnSpc>
              <a:spcBef>
                <a:spcPts val="0"/>
              </a:spcBef>
              <a:spcAft>
                <a:spcPts val="0"/>
              </a:spcAft>
              <a:buSzPts val="2400"/>
              <a:buChar char="○"/>
            </a:pPr>
            <a:r>
              <a:rPr lang="en" sz="2400" dirty="0"/>
              <a:t>Value:	</a:t>
            </a:r>
            <a:r>
              <a:rPr lang="en" sz="2400" dirty="0">
                <a:solidFill>
                  <a:srgbClr val="388E3C"/>
                </a:solidFill>
                <a:highlight>
                  <a:srgbClr val="EFEFEF"/>
                </a:highlight>
                <a:latin typeface="Consolas"/>
                <a:ea typeface="Consolas"/>
                <a:cs typeface="Consolas"/>
                <a:sym typeface="Consolas"/>
              </a:rPr>
              <a:t>&lt;vector&lt;string&gt;&gt;</a:t>
            </a:r>
            <a:r>
              <a:rPr lang="en" sz="2400" dirty="0"/>
              <a:t> 	names</a:t>
            </a:r>
            <a:endParaRPr sz="2400" dirty="0"/>
          </a:p>
        </p:txBody>
      </p:sp>
      <p:sp>
        <p:nvSpPr>
          <p:cNvPr id="1116" name="Google Shape;1116;p7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
              <a:t>45</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120"/>
        <p:cNvGrpSpPr/>
        <p:nvPr/>
      </p:nvGrpSpPr>
      <p:grpSpPr>
        <a:xfrm>
          <a:off x="0" y="0"/>
          <a:ext cx="0" cy="0"/>
          <a:chOff x="0" y="0"/>
          <a:chExt cx="0" cy="0"/>
        </a:xfrm>
      </p:grpSpPr>
      <p:sp>
        <p:nvSpPr>
          <p:cNvPr id="1121" name="Google Shape;1121;p7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dirty="0"/>
              <a:t>Question 1 Part 1</a:t>
            </a:r>
            <a:endParaRPr dirty="0"/>
          </a:p>
        </p:txBody>
      </p:sp>
      <p:sp>
        <p:nvSpPr>
          <p:cNvPr id="1122" name="Google Shape;1122;p7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rgbClr val="000000"/>
              </a:buClr>
              <a:buSzPts val="1100"/>
              <a:buFont typeface="Arial"/>
              <a:buNone/>
            </a:pPr>
            <a:r>
              <a:rPr lang="en" sz="2200"/>
              <a:t>What’s the hash function?</a:t>
            </a:r>
            <a:endParaRPr sz="2200"/>
          </a:p>
          <a:p>
            <a:pPr marL="457200" lvl="0" indent="-368300" algn="l" rtl="0">
              <a:lnSpc>
                <a:spcPct val="115000"/>
              </a:lnSpc>
              <a:spcBef>
                <a:spcPts val="1600"/>
              </a:spcBef>
              <a:spcAft>
                <a:spcPts val="0"/>
              </a:spcAft>
              <a:buSzPts val="2200"/>
              <a:buChar char="●"/>
            </a:pPr>
            <a:r>
              <a:rPr lang="en" sz="2200"/>
              <a:t>Name to age: </a:t>
            </a:r>
            <a:r>
              <a:rPr lang="en" sz="2200">
                <a:highlight>
                  <a:srgbClr val="EFEFEF"/>
                </a:highlight>
                <a:latin typeface="Consolas"/>
                <a:ea typeface="Consolas"/>
                <a:cs typeface="Consolas"/>
                <a:sym typeface="Consolas"/>
              </a:rPr>
              <a:t>h(name)</a:t>
            </a:r>
            <a:r>
              <a:rPr lang="en" sz="2200"/>
              <a:t> using standard hashing for </a:t>
            </a:r>
            <a:r>
              <a:rPr lang="en" sz="2200">
                <a:solidFill>
                  <a:srgbClr val="3F51B5"/>
                </a:solidFill>
                <a:highlight>
                  <a:srgbClr val="EFEFEF"/>
                </a:highlight>
                <a:latin typeface="Consolas"/>
                <a:ea typeface="Consolas"/>
                <a:cs typeface="Consolas"/>
                <a:sym typeface="Consolas"/>
              </a:rPr>
              <a:t>string</a:t>
            </a:r>
            <a:r>
              <a:rPr lang="en" sz="2200"/>
              <a:t> method (see </a:t>
            </a:r>
            <a:r>
              <a:rPr lang="en" sz="2200" u="sng">
                <a:solidFill>
                  <a:schemeClr val="accent5"/>
                </a:solidFill>
                <a:hlinkClick r:id="rId3"/>
              </a:rPr>
              <a:t>here</a:t>
            </a:r>
            <a:r>
              <a:rPr lang="en" sz="2200"/>
              <a:t>)</a:t>
            </a:r>
            <a:endParaRPr sz="2200"/>
          </a:p>
          <a:p>
            <a:pPr marL="457200" lvl="0" indent="-368300" algn="l" rtl="0">
              <a:lnSpc>
                <a:spcPct val="115000"/>
              </a:lnSpc>
              <a:spcBef>
                <a:spcPts val="0"/>
              </a:spcBef>
              <a:spcAft>
                <a:spcPts val="0"/>
              </a:spcAft>
              <a:buSzPts val="2200"/>
              <a:buChar char="●"/>
            </a:pPr>
            <a:r>
              <a:rPr lang="en" sz="2200"/>
              <a:t>Age to list of names: Direct Addressing Table </a:t>
            </a:r>
            <a:r>
              <a:rPr lang="en" sz="2200" i="1">
                <a:solidFill>
                  <a:schemeClr val="dk1"/>
                </a:solidFill>
                <a:latin typeface="Noto Sans Symbols"/>
                <a:ea typeface="Noto Sans Symbols"/>
                <a:cs typeface="Noto Sans Symbols"/>
                <a:sym typeface="Noto Sans Symbols"/>
              </a:rPr>
              <a:t>M</a:t>
            </a:r>
            <a:r>
              <a:rPr lang="en" sz="2200">
                <a:solidFill>
                  <a:schemeClr val="dk1"/>
                </a:solidFill>
                <a:latin typeface="Noto Sans Symbols"/>
                <a:ea typeface="Noto Sans Symbols"/>
                <a:cs typeface="Noto Sans Symbols"/>
                <a:sym typeface="Noto Sans Symbols"/>
              </a:rPr>
              <a:t>＝151</a:t>
            </a:r>
            <a:endParaRPr sz="2200">
              <a:solidFill>
                <a:schemeClr val="dk1"/>
              </a:solidFill>
              <a:latin typeface="Noto Sans Symbols"/>
              <a:ea typeface="Noto Sans Symbols"/>
              <a:cs typeface="Noto Sans Symbols"/>
              <a:sym typeface="Noto Sans Symbols"/>
            </a:endParaRPr>
          </a:p>
          <a:p>
            <a:pPr marL="0" lvl="0" indent="0" algn="l" rtl="0">
              <a:lnSpc>
                <a:spcPct val="115000"/>
              </a:lnSpc>
              <a:spcBef>
                <a:spcPts val="1600"/>
              </a:spcBef>
              <a:spcAft>
                <a:spcPts val="0"/>
              </a:spcAft>
              <a:buClr>
                <a:srgbClr val="000000"/>
              </a:buClr>
              <a:buSzPts val="1100"/>
              <a:buFont typeface="Arial"/>
              <a:buNone/>
            </a:pPr>
            <a:r>
              <a:rPr lang="en" sz="2200"/>
              <a:t>What collision resolution?</a:t>
            </a:r>
            <a:endParaRPr sz="2200"/>
          </a:p>
          <a:p>
            <a:pPr marL="457200" lvl="0" indent="-368300" algn="l" rtl="0">
              <a:lnSpc>
                <a:spcPct val="115000"/>
              </a:lnSpc>
              <a:spcBef>
                <a:spcPts val="1600"/>
              </a:spcBef>
              <a:spcAft>
                <a:spcPts val="0"/>
              </a:spcAft>
              <a:buSzPts val="2200"/>
              <a:buChar char="●"/>
            </a:pPr>
            <a:r>
              <a:rPr lang="en" sz="2200"/>
              <a:t>Name to age: SC or OA (LP, QP, DH)</a:t>
            </a:r>
            <a:endParaRPr sz="2200"/>
          </a:p>
          <a:p>
            <a:pPr marL="457200" lvl="0" indent="-368300" algn="l" rtl="0">
              <a:lnSpc>
                <a:spcPct val="115000"/>
              </a:lnSpc>
              <a:spcBef>
                <a:spcPts val="0"/>
              </a:spcBef>
              <a:spcAft>
                <a:spcPts val="0"/>
              </a:spcAft>
              <a:buSzPts val="2200"/>
              <a:buChar char="●"/>
            </a:pPr>
            <a:r>
              <a:rPr lang="en" sz="2200"/>
              <a:t>Age to list of names: SC since we are appending people’s names at the back of the vector</a:t>
            </a:r>
            <a:endParaRPr sz="2200">
              <a:solidFill>
                <a:schemeClr val="dk1"/>
              </a:solidFill>
              <a:latin typeface="Noto Sans Symbols"/>
              <a:ea typeface="Noto Sans Symbols"/>
              <a:cs typeface="Noto Sans Symbols"/>
              <a:sym typeface="Noto Sans Symbols"/>
            </a:endParaRPr>
          </a:p>
        </p:txBody>
      </p:sp>
      <p:sp>
        <p:nvSpPr>
          <p:cNvPr id="1123" name="Google Shape;1123;p7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
              <a:t>46</a:t>
            </a:fld>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127"/>
        <p:cNvGrpSpPr/>
        <p:nvPr/>
      </p:nvGrpSpPr>
      <p:grpSpPr>
        <a:xfrm>
          <a:off x="0" y="0"/>
          <a:ext cx="0" cy="0"/>
          <a:chOff x="0" y="0"/>
          <a:chExt cx="0" cy="0"/>
        </a:xfrm>
      </p:grpSpPr>
      <p:sp>
        <p:nvSpPr>
          <p:cNvPr id="1128" name="Google Shape;1128;p7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dirty="0"/>
              <a:t>Question 1 Part 2</a:t>
            </a:r>
            <a:endParaRPr dirty="0"/>
          </a:p>
        </p:txBody>
      </p:sp>
      <p:sp>
        <p:nvSpPr>
          <p:cNvPr id="1129" name="Google Shape;1129;p7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457200" lvl="0" indent="-368300" algn="l" rtl="0">
              <a:lnSpc>
                <a:spcPct val="115000"/>
              </a:lnSpc>
              <a:spcBef>
                <a:spcPts val="0"/>
              </a:spcBef>
              <a:spcAft>
                <a:spcPts val="0"/>
              </a:spcAft>
              <a:buSzPts val="2200"/>
              <a:buChar char="●"/>
            </a:pPr>
            <a:r>
              <a:rPr lang="en" sz="2200"/>
              <a:t>A </a:t>
            </a:r>
            <a:r>
              <a:rPr lang="en" sz="2200" i="1"/>
              <a:t>much larger </a:t>
            </a:r>
            <a:r>
              <a:rPr lang="en" sz="2200"/>
              <a:t>population census is conducted across the country</a:t>
            </a:r>
            <a:endParaRPr sz="2200"/>
          </a:p>
          <a:p>
            <a:pPr marL="457200" lvl="0" indent="-368300" algn="l" rtl="0">
              <a:lnSpc>
                <a:spcPct val="115000"/>
              </a:lnSpc>
              <a:spcBef>
                <a:spcPts val="0"/>
              </a:spcBef>
              <a:spcAft>
                <a:spcPts val="0"/>
              </a:spcAft>
              <a:buSzPts val="2200"/>
              <a:buChar char="●"/>
            </a:pPr>
            <a:r>
              <a:rPr lang="en" sz="2200"/>
              <a:t>No two person share the same name </a:t>
            </a:r>
            <a:endParaRPr sz="2200"/>
          </a:p>
          <a:p>
            <a:pPr marL="457200" lvl="0" indent="-368300" algn="l" rtl="0">
              <a:lnSpc>
                <a:spcPct val="115000"/>
              </a:lnSpc>
              <a:spcBef>
                <a:spcPts val="0"/>
              </a:spcBef>
              <a:spcAft>
                <a:spcPts val="0"/>
              </a:spcAft>
              <a:buSzPts val="2200"/>
              <a:buChar char="●"/>
            </a:pPr>
            <a:r>
              <a:rPr lang="en" sz="2200"/>
              <a:t>Two or more people can share the same age</a:t>
            </a:r>
            <a:endParaRPr sz="2200"/>
          </a:p>
          <a:p>
            <a:pPr marL="457200" lvl="0" indent="-368300" algn="l" rtl="0">
              <a:lnSpc>
                <a:spcPct val="115000"/>
              </a:lnSpc>
              <a:spcBef>
                <a:spcPts val="0"/>
              </a:spcBef>
              <a:spcAft>
                <a:spcPts val="0"/>
              </a:spcAft>
              <a:buSzPts val="2200"/>
              <a:buChar char="●"/>
            </a:pPr>
            <a:r>
              <a:rPr lang="en" sz="2200"/>
              <a:t>Age is an integer within </a:t>
            </a:r>
            <a:r>
              <a:rPr lang="en" sz="2200">
                <a:solidFill>
                  <a:schemeClr val="dk1"/>
                </a:solidFill>
                <a:latin typeface="Noto Sans Symbols"/>
                <a:ea typeface="Noto Sans Symbols"/>
                <a:cs typeface="Noto Sans Symbols"/>
                <a:sym typeface="Noto Sans Symbols"/>
              </a:rPr>
              <a:t>[0..150]</a:t>
            </a:r>
            <a:endParaRPr sz="2200"/>
          </a:p>
          <a:p>
            <a:pPr marL="457200" lvl="0" indent="-368300" algn="l" rtl="0">
              <a:lnSpc>
                <a:spcPct val="115000"/>
              </a:lnSpc>
              <a:spcBef>
                <a:spcPts val="0"/>
              </a:spcBef>
              <a:spcAft>
                <a:spcPts val="0"/>
              </a:spcAft>
              <a:buSzPts val="2200"/>
              <a:buChar char="●"/>
            </a:pPr>
            <a:r>
              <a:rPr lang="en" sz="2200"/>
              <a:t>Only interested in storing every person’s </a:t>
            </a:r>
            <a:r>
              <a:rPr lang="en" sz="2200" b="1"/>
              <a:t>name and age</a:t>
            </a:r>
            <a:endParaRPr sz="2200" b="1" i="1"/>
          </a:p>
          <a:p>
            <a:pPr marL="457200" lvl="0" indent="-368300" algn="l" rtl="0">
              <a:lnSpc>
                <a:spcPct val="115000"/>
              </a:lnSpc>
              <a:spcBef>
                <a:spcPts val="0"/>
              </a:spcBef>
              <a:spcAft>
                <a:spcPts val="0"/>
              </a:spcAft>
              <a:buSzPts val="2200"/>
              <a:buChar char="●"/>
            </a:pPr>
            <a:r>
              <a:rPr lang="en" sz="2200"/>
              <a:t>Operation to support</a:t>
            </a:r>
            <a:endParaRPr sz="2200"/>
          </a:p>
          <a:p>
            <a:pPr marL="914400" lvl="1" indent="-368300" algn="l" rtl="0">
              <a:lnSpc>
                <a:spcPct val="115000"/>
              </a:lnSpc>
              <a:spcBef>
                <a:spcPts val="0"/>
              </a:spcBef>
              <a:spcAft>
                <a:spcPts val="0"/>
              </a:spcAft>
              <a:buSzPts val="2200"/>
              <a:buChar char="○"/>
            </a:pPr>
            <a:r>
              <a:rPr lang="en" sz="2200"/>
              <a:t>Retrieve </a:t>
            </a:r>
            <a:r>
              <a:rPr lang="en" sz="2200" b="1"/>
              <a:t>name(s)</a:t>
            </a:r>
            <a:r>
              <a:rPr lang="en" sz="2200"/>
              <a:t> of people who have age </a:t>
            </a:r>
            <a:r>
              <a:rPr lang="en" sz="2200">
                <a:solidFill>
                  <a:srgbClr val="000000"/>
                </a:solidFill>
                <a:latin typeface="Noto Sans Symbols"/>
                <a:ea typeface="Noto Sans Symbols"/>
                <a:cs typeface="Noto Sans Symbols"/>
                <a:sym typeface="Noto Sans Symbols"/>
              </a:rPr>
              <a:t>≥ 17</a:t>
            </a:r>
            <a:r>
              <a:rPr lang="en" sz="2200"/>
              <a:t> years</a:t>
            </a:r>
            <a:endParaRPr sz="2200"/>
          </a:p>
        </p:txBody>
      </p:sp>
      <p:sp>
        <p:nvSpPr>
          <p:cNvPr id="1130" name="Google Shape;1130;p7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rgbClr val="000000"/>
              </a:buClr>
              <a:buSzPts val="1100"/>
              <a:buFont typeface="Arial"/>
              <a:buNone/>
            </a:pPr>
            <a:fld id="{00000000-1234-1234-1234-123412341234}" type="slidenum">
              <a:rPr lang="en"/>
              <a:t>47</a:t>
            </a:fld>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1134"/>
        <p:cNvGrpSpPr/>
        <p:nvPr/>
      </p:nvGrpSpPr>
      <p:grpSpPr>
        <a:xfrm>
          <a:off x="0" y="0"/>
          <a:ext cx="0" cy="0"/>
          <a:chOff x="0" y="0"/>
          <a:chExt cx="0" cy="0"/>
        </a:xfrm>
      </p:grpSpPr>
      <p:sp>
        <p:nvSpPr>
          <p:cNvPr id="1135" name="Google Shape;1135;p7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dirty="0"/>
              <a:t>Question 1 Part 2</a:t>
            </a:r>
            <a:endParaRPr dirty="0"/>
          </a:p>
        </p:txBody>
      </p:sp>
      <p:sp>
        <p:nvSpPr>
          <p:cNvPr id="1136" name="Google Shape;1136;p76"/>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sz="2400" dirty="0"/>
              <a:t>How many Hash Tables do we need?</a:t>
            </a:r>
            <a:endParaRPr sz="2400" dirty="0"/>
          </a:p>
          <a:p>
            <a:pPr marL="457200" lvl="0" indent="-381000" algn="l" rtl="0">
              <a:lnSpc>
                <a:spcPct val="115000"/>
              </a:lnSpc>
              <a:spcBef>
                <a:spcPts val="1600"/>
              </a:spcBef>
              <a:spcAft>
                <a:spcPts val="0"/>
              </a:spcAft>
              <a:buSzPts val="2400"/>
              <a:buChar char="●"/>
            </a:pPr>
            <a:r>
              <a:rPr lang="en" sz="2400" dirty="0"/>
              <a:t>Just 1 :)</a:t>
            </a:r>
            <a:endParaRPr sz="2400" dirty="0"/>
          </a:p>
          <a:p>
            <a:pPr marL="457200" lvl="0" indent="-381000" algn="l" rtl="0">
              <a:lnSpc>
                <a:spcPct val="115000"/>
              </a:lnSpc>
              <a:spcBef>
                <a:spcPts val="0"/>
              </a:spcBef>
              <a:spcAft>
                <a:spcPts val="0"/>
              </a:spcAft>
              <a:buSzPts val="2400"/>
              <a:buChar char="●"/>
            </a:pPr>
            <a:r>
              <a:rPr lang="en" sz="2400" dirty="0"/>
              <a:t>We can still use DAT like in Part 1</a:t>
            </a:r>
            <a:endParaRPr sz="2400" dirty="0"/>
          </a:p>
          <a:p>
            <a:pPr marL="0" lvl="0" indent="0" algn="l" rtl="0">
              <a:lnSpc>
                <a:spcPct val="115000"/>
              </a:lnSpc>
              <a:spcBef>
                <a:spcPts val="1600"/>
              </a:spcBef>
              <a:spcAft>
                <a:spcPts val="0"/>
              </a:spcAft>
              <a:buClr>
                <a:srgbClr val="000000"/>
              </a:buClr>
              <a:buSzPts val="1100"/>
              <a:buFont typeface="Arial"/>
              <a:buNone/>
            </a:pPr>
            <a:r>
              <a:rPr lang="en" sz="2400" dirty="0"/>
              <a:t>What’s the key, value pair and their types?</a:t>
            </a:r>
            <a:endParaRPr sz="2400" dirty="0"/>
          </a:p>
          <a:p>
            <a:pPr marL="457200" lvl="0" indent="-381000" algn="l" rtl="0">
              <a:lnSpc>
                <a:spcPct val="115000"/>
              </a:lnSpc>
              <a:spcBef>
                <a:spcPts val="1600"/>
              </a:spcBef>
              <a:spcAft>
                <a:spcPts val="0"/>
              </a:spcAft>
              <a:buSzPts val="2400"/>
              <a:buChar char="●"/>
            </a:pPr>
            <a:r>
              <a:rPr lang="en" sz="2400" dirty="0"/>
              <a:t>Key: 	</a:t>
            </a:r>
            <a:r>
              <a:rPr lang="en" sz="2400" dirty="0">
                <a:solidFill>
                  <a:srgbClr val="388E3C"/>
                </a:solidFill>
                <a:highlight>
                  <a:srgbClr val="EFEFEF"/>
                </a:highlight>
                <a:latin typeface="Consolas"/>
                <a:ea typeface="Consolas"/>
                <a:cs typeface="Consolas"/>
                <a:sym typeface="Consolas"/>
              </a:rPr>
              <a:t>&lt;int&gt;</a:t>
            </a:r>
            <a:r>
              <a:rPr lang="en" sz="2400" dirty="0"/>
              <a:t> 			age</a:t>
            </a:r>
            <a:endParaRPr sz="2400" dirty="0"/>
          </a:p>
          <a:p>
            <a:pPr marL="457200" lvl="0" indent="-381000" algn="l" rtl="0">
              <a:lnSpc>
                <a:spcPct val="115000"/>
              </a:lnSpc>
              <a:spcBef>
                <a:spcPts val="0"/>
              </a:spcBef>
              <a:spcAft>
                <a:spcPts val="0"/>
              </a:spcAft>
              <a:buSzPts val="2400"/>
              <a:buChar char="●"/>
            </a:pPr>
            <a:r>
              <a:rPr lang="en" sz="2400" dirty="0"/>
              <a:t>Value:	</a:t>
            </a:r>
            <a:r>
              <a:rPr lang="en" sz="2400" dirty="0">
                <a:solidFill>
                  <a:srgbClr val="388E3C"/>
                </a:solidFill>
                <a:highlight>
                  <a:srgbClr val="EFEFEF"/>
                </a:highlight>
                <a:latin typeface="Consolas"/>
                <a:ea typeface="Consolas"/>
                <a:cs typeface="Consolas"/>
                <a:sym typeface="Consolas"/>
              </a:rPr>
              <a:t>&lt;vector&lt;string&gt;&gt;</a:t>
            </a:r>
            <a:r>
              <a:rPr lang="en" sz="2400" dirty="0"/>
              <a:t> 	names</a:t>
            </a:r>
            <a:endParaRPr sz="2400" dirty="0"/>
          </a:p>
        </p:txBody>
      </p:sp>
      <p:sp>
        <p:nvSpPr>
          <p:cNvPr id="1137" name="Google Shape;1137;p7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
              <a:t>48</a:t>
            </a:fld>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1141"/>
        <p:cNvGrpSpPr/>
        <p:nvPr/>
      </p:nvGrpSpPr>
      <p:grpSpPr>
        <a:xfrm>
          <a:off x="0" y="0"/>
          <a:ext cx="0" cy="0"/>
          <a:chOff x="0" y="0"/>
          <a:chExt cx="0" cy="0"/>
        </a:xfrm>
      </p:grpSpPr>
      <p:sp>
        <p:nvSpPr>
          <p:cNvPr id="1142" name="Google Shape;1142;p7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dirty="0"/>
              <a:t>Question 1 Part 2</a:t>
            </a:r>
            <a:endParaRPr dirty="0"/>
          </a:p>
        </p:txBody>
      </p:sp>
      <p:sp>
        <p:nvSpPr>
          <p:cNvPr id="1143" name="Google Shape;1143;p7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sz="2400"/>
              <a:t>What’s the hash function?</a:t>
            </a:r>
            <a:endParaRPr sz="2400"/>
          </a:p>
          <a:p>
            <a:pPr marL="457200" lvl="0" indent="-381000" algn="l" rtl="0">
              <a:lnSpc>
                <a:spcPct val="115000"/>
              </a:lnSpc>
              <a:spcBef>
                <a:spcPts val="1600"/>
              </a:spcBef>
              <a:spcAft>
                <a:spcPts val="0"/>
              </a:spcAft>
              <a:buSzPts val="2400"/>
              <a:buChar char="●"/>
            </a:pPr>
            <a:r>
              <a:rPr lang="en" sz="2400"/>
              <a:t>None needed since we are using direct addressing!</a:t>
            </a:r>
            <a:endParaRPr sz="2400"/>
          </a:p>
          <a:p>
            <a:pPr marL="0" lvl="0" indent="0" algn="l" rtl="0">
              <a:lnSpc>
                <a:spcPct val="115000"/>
              </a:lnSpc>
              <a:spcBef>
                <a:spcPts val="1600"/>
              </a:spcBef>
              <a:spcAft>
                <a:spcPts val="0"/>
              </a:spcAft>
              <a:buSzPts val="1800"/>
              <a:buNone/>
            </a:pPr>
            <a:endParaRPr sz="2400"/>
          </a:p>
          <a:p>
            <a:pPr marL="0" lvl="0" indent="0" algn="l" rtl="0">
              <a:lnSpc>
                <a:spcPct val="115000"/>
              </a:lnSpc>
              <a:spcBef>
                <a:spcPts val="1600"/>
              </a:spcBef>
              <a:spcAft>
                <a:spcPts val="0"/>
              </a:spcAft>
              <a:buClr>
                <a:schemeClr val="dk1"/>
              </a:buClr>
              <a:buSzPts val="1100"/>
              <a:buFont typeface="Arial"/>
              <a:buNone/>
            </a:pPr>
            <a:r>
              <a:rPr lang="en" sz="2400"/>
              <a:t>What collision resolution?</a:t>
            </a:r>
            <a:endParaRPr sz="2400"/>
          </a:p>
          <a:p>
            <a:pPr marL="457200" lvl="0" indent="-381000" algn="l" rtl="0">
              <a:lnSpc>
                <a:spcPct val="115000"/>
              </a:lnSpc>
              <a:spcBef>
                <a:spcPts val="1600"/>
              </a:spcBef>
              <a:spcAft>
                <a:spcPts val="0"/>
              </a:spcAft>
              <a:buSzPts val="2400"/>
              <a:buChar char="●"/>
            </a:pPr>
            <a:r>
              <a:rPr lang="en" sz="2400"/>
              <a:t>SC since we are appending people’s names at the back of the vector</a:t>
            </a:r>
            <a:endParaRPr sz="2400"/>
          </a:p>
        </p:txBody>
      </p:sp>
      <p:sp>
        <p:nvSpPr>
          <p:cNvPr id="1144" name="Google Shape;1144;p7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
              <a:t>49</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1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Table ADT</a:t>
            </a:r>
            <a:endParaRPr/>
          </a:p>
        </p:txBody>
      </p:sp>
      <p:sp>
        <p:nvSpPr>
          <p:cNvPr id="262" name="Google Shape;262;p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rgbClr val="000000"/>
              </a:buClr>
              <a:buSzPts val="1100"/>
              <a:buFont typeface="Arial"/>
              <a:buNone/>
            </a:pPr>
            <a:fld id="{00000000-1234-1234-1234-123412341234}" type="slidenum">
              <a:rPr lang="en"/>
              <a:t>5</a:t>
            </a:fld>
            <a:endParaRPr/>
          </a:p>
        </p:txBody>
      </p:sp>
      <p:graphicFrame>
        <p:nvGraphicFramePr>
          <p:cNvPr id="263" name="Google Shape;263;p15"/>
          <p:cNvGraphicFramePr/>
          <p:nvPr/>
        </p:nvGraphicFramePr>
        <p:xfrm>
          <a:off x="311700" y="1725175"/>
          <a:ext cx="8520600" cy="1886375"/>
        </p:xfrm>
        <a:graphic>
          <a:graphicData uri="http://schemas.openxmlformats.org/drawingml/2006/table">
            <a:tbl>
              <a:tblPr>
                <a:noFill/>
                <a:tableStyleId>{F9FEFD7E-6031-46B5-8001-EA561C765530}</a:tableStyleId>
              </a:tblPr>
              <a:tblGrid>
                <a:gridCol w="1896900">
                  <a:extLst>
                    <a:ext uri="{9D8B030D-6E8A-4147-A177-3AD203B41FA5}">
                      <a16:colId xmlns:a16="http://schemas.microsoft.com/office/drawing/2014/main" val="20000"/>
                    </a:ext>
                  </a:extLst>
                </a:gridCol>
                <a:gridCol w="6623700">
                  <a:extLst>
                    <a:ext uri="{9D8B030D-6E8A-4147-A177-3AD203B41FA5}">
                      <a16:colId xmlns:a16="http://schemas.microsoft.com/office/drawing/2014/main" val="20001"/>
                    </a:ext>
                  </a:extLst>
                </a:gridCol>
              </a:tblGrid>
              <a:tr h="373075">
                <a:tc>
                  <a:txBody>
                    <a:bodyPr/>
                    <a:lstStyle/>
                    <a:p>
                      <a:pPr marL="0" marR="0" lvl="0" indent="0" algn="l" rtl="0">
                        <a:lnSpc>
                          <a:spcPct val="100000"/>
                        </a:lnSpc>
                        <a:spcBef>
                          <a:spcPts val="0"/>
                        </a:spcBef>
                        <a:spcAft>
                          <a:spcPts val="0"/>
                        </a:spcAft>
                        <a:buClr>
                          <a:srgbClr val="000000"/>
                        </a:buClr>
                        <a:buSzPts val="2000"/>
                        <a:buFont typeface="Arial"/>
                        <a:buNone/>
                      </a:pPr>
                      <a:r>
                        <a:rPr lang="en" sz="2000" u="none" strike="noStrike" cap="none" dirty="0">
                          <a:solidFill>
                            <a:srgbClr val="37474F"/>
                          </a:solidFill>
                          <a:highlight>
                            <a:srgbClr val="EFEFEF"/>
                          </a:highlight>
                          <a:latin typeface="Consolas"/>
                          <a:ea typeface="Consolas"/>
                          <a:cs typeface="Consolas"/>
                          <a:sym typeface="Consolas"/>
                        </a:rPr>
                        <a:t>search(v)</a:t>
                      </a:r>
                      <a:endParaRPr sz="2000" u="none" strike="noStrike" cap="none"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100"/>
                        <a:buFont typeface="Arial"/>
                        <a:buNone/>
                      </a:pPr>
                      <a:r>
                        <a:rPr lang="en" sz="2000" u="none" strike="noStrike" cap="none">
                          <a:solidFill>
                            <a:srgbClr val="595959"/>
                          </a:solidFill>
                        </a:rPr>
                        <a:t>Determine if </a:t>
                      </a:r>
                      <a:r>
                        <a:rPr lang="en" sz="2000" u="none" strike="noStrike" cap="none">
                          <a:solidFill>
                            <a:srgbClr val="37474F"/>
                          </a:solidFill>
                          <a:highlight>
                            <a:srgbClr val="EFEFEF"/>
                          </a:highlight>
                          <a:latin typeface="Consolas"/>
                          <a:ea typeface="Consolas"/>
                          <a:cs typeface="Consolas"/>
                          <a:sym typeface="Consolas"/>
                        </a:rPr>
                        <a:t>v</a:t>
                      </a:r>
                      <a:r>
                        <a:rPr lang="en" sz="2000" u="none" strike="noStrike" cap="none">
                          <a:solidFill>
                            <a:srgbClr val="595959"/>
                          </a:solidFill>
                        </a:rPr>
                        <a:t> exists in the ADT or not. If it does return </a:t>
                      </a:r>
                      <a:r>
                        <a:rPr lang="en" sz="2000" u="none" strike="noStrike" cap="none">
                          <a:solidFill>
                            <a:srgbClr val="37474F"/>
                          </a:solidFill>
                          <a:highlight>
                            <a:srgbClr val="EFEFEF"/>
                          </a:highlight>
                          <a:latin typeface="Consolas"/>
                          <a:ea typeface="Consolas"/>
                          <a:cs typeface="Consolas"/>
                          <a:sym typeface="Consolas"/>
                        </a:rPr>
                        <a:t>true</a:t>
                      </a:r>
                      <a:r>
                        <a:rPr lang="en" sz="2000" u="none" strike="noStrike" cap="none">
                          <a:solidFill>
                            <a:srgbClr val="595959"/>
                          </a:solidFill>
                        </a:rPr>
                        <a:t>, else return </a:t>
                      </a:r>
                      <a:r>
                        <a:rPr lang="en" sz="2000" u="none" strike="noStrike" cap="none">
                          <a:solidFill>
                            <a:srgbClr val="37474F"/>
                          </a:solidFill>
                          <a:highlight>
                            <a:srgbClr val="EFEFEF"/>
                          </a:highlight>
                          <a:latin typeface="Consolas"/>
                          <a:ea typeface="Consolas"/>
                          <a:cs typeface="Consolas"/>
                          <a:sym typeface="Consolas"/>
                        </a:rPr>
                        <a:t>false</a:t>
                      </a:r>
                      <a:r>
                        <a:rPr lang="en" sz="2000" u="none" strike="noStrike" cap="none">
                          <a:solidFill>
                            <a:srgbClr val="595959"/>
                          </a:solidFill>
                        </a:rPr>
                        <a:t>.</a:t>
                      </a:r>
                      <a:endParaRPr sz="2000" u="none" strike="noStrike" cap="none"/>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606275">
                <a:tc>
                  <a:txBody>
                    <a:bodyPr/>
                    <a:lstStyle/>
                    <a:p>
                      <a:pPr marL="0" marR="0" lvl="0" indent="0" algn="l" rtl="0">
                        <a:lnSpc>
                          <a:spcPct val="100000"/>
                        </a:lnSpc>
                        <a:spcBef>
                          <a:spcPts val="0"/>
                        </a:spcBef>
                        <a:spcAft>
                          <a:spcPts val="0"/>
                        </a:spcAft>
                        <a:buClr>
                          <a:srgbClr val="000000"/>
                        </a:buClr>
                        <a:buSzPts val="1100"/>
                        <a:buFont typeface="Arial"/>
                        <a:buNone/>
                      </a:pPr>
                      <a:r>
                        <a:rPr lang="en" sz="2000" u="none" strike="noStrike" cap="none">
                          <a:solidFill>
                            <a:srgbClr val="37474F"/>
                          </a:solidFill>
                          <a:highlight>
                            <a:srgbClr val="EFEFEF"/>
                          </a:highlight>
                          <a:latin typeface="Consolas"/>
                          <a:ea typeface="Consolas"/>
                          <a:cs typeface="Consolas"/>
                          <a:sym typeface="Consolas"/>
                        </a:rPr>
                        <a:t>insert(v)</a:t>
                      </a:r>
                      <a:endParaRPr sz="2000" u="none" strike="noStrike" cap="none"/>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100"/>
                        <a:buFont typeface="Arial"/>
                        <a:buNone/>
                      </a:pPr>
                      <a:r>
                        <a:rPr lang="en" sz="2000" u="none" strike="noStrike" cap="none">
                          <a:solidFill>
                            <a:srgbClr val="595959"/>
                          </a:solidFill>
                        </a:rPr>
                        <a:t>Insert </a:t>
                      </a:r>
                      <a:r>
                        <a:rPr lang="en" sz="2000" u="none" strike="noStrike" cap="none">
                          <a:solidFill>
                            <a:srgbClr val="37474F"/>
                          </a:solidFill>
                          <a:highlight>
                            <a:srgbClr val="EFEFEF"/>
                          </a:highlight>
                          <a:latin typeface="Consolas"/>
                          <a:ea typeface="Consolas"/>
                          <a:cs typeface="Consolas"/>
                          <a:sym typeface="Consolas"/>
                        </a:rPr>
                        <a:t>v</a:t>
                      </a:r>
                      <a:r>
                        <a:rPr lang="en" sz="2000" u="none" strike="noStrike" cap="none">
                          <a:solidFill>
                            <a:srgbClr val="595959"/>
                          </a:solidFill>
                        </a:rPr>
                        <a:t> into the ADT.</a:t>
                      </a:r>
                      <a:endParaRPr sz="2000" u="none" strike="noStrike" cap="none"/>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373075">
                <a:tc>
                  <a:txBody>
                    <a:bodyPr/>
                    <a:lstStyle/>
                    <a:p>
                      <a:pPr marL="0" marR="0" lvl="0" indent="0" algn="l" rtl="0">
                        <a:lnSpc>
                          <a:spcPct val="100000"/>
                        </a:lnSpc>
                        <a:spcBef>
                          <a:spcPts val="0"/>
                        </a:spcBef>
                        <a:spcAft>
                          <a:spcPts val="0"/>
                        </a:spcAft>
                        <a:buClr>
                          <a:srgbClr val="000000"/>
                        </a:buClr>
                        <a:buSzPts val="1100"/>
                        <a:buFont typeface="Arial"/>
                        <a:buNone/>
                      </a:pPr>
                      <a:r>
                        <a:rPr lang="en" sz="2000" u="none" strike="noStrike" cap="none">
                          <a:solidFill>
                            <a:srgbClr val="37474F"/>
                          </a:solidFill>
                          <a:highlight>
                            <a:srgbClr val="EFEFEF"/>
                          </a:highlight>
                          <a:latin typeface="Consolas"/>
                          <a:ea typeface="Consolas"/>
                          <a:cs typeface="Consolas"/>
                          <a:sym typeface="Consolas"/>
                        </a:rPr>
                        <a:t>remove(v)</a:t>
                      </a:r>
                      <a:endParaRPr sz="2000" u="none" strike="noStrike" cap="none"/>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100"/>
                        <a:buFont typeface="Arial"/>
                        <a:buNone/>
                      </a:pPr>
                      <a:r>
                        <a:rPr lang="en" sz="2000" u="none" strike="noStrike" cap="none" dirty="0">
                          <a:solidFill>
                            <a:schemeClr val="dk2"/>
                          </a:solidFill>
                        </a:rPr>
                        <a:t>Remove </a:t>
                      </a:r>
                      <a:r>
                        <a:rPr lang="en" sz="2000" u="none" strike="noStrike" cap="none" dirty="0">
                          <a:solidFill>
                            <a:srgbClr val="37474F"/>
                          </a:solidFill>
                          <a:highlight>
                            <a:srgbClr val="EFEFEF"/>
                          </a:highlight>
                          <a:latin typeface="Consolas"/>
                          <a:ea typeface="Consolas"/>
                          <a:cs typeface="Consolas"/>
                          <a:sym typeface="Consolas"/>
                        </a:rPr>
                        <a:t>v</a:t>
                      </a:r>
                      <a:r>
                        <a:rPr lang="en" sz="2000" u="none" strike="noStrike" cap="none" dirty="0">
                          <a:solidFill>
                            <a:schemeClr val="dk2"/>
                          </a:solidFill>
                        </a:rPr>
                        <a:t> from the ADT.</a:t>
                      </a:r>
                      <a:endParaRPr sz="2000" u="none" strike="noStrike" cap="none"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
        <p:nvSpPr>
          <p:cNvPr id="264" name="Google Shape;264;p15"/>
          <p:cNvSpPr txBox="1"/>
          <p:nvPr/>
        </p:nvSpPr>
        <p:spPr>
          <a:xfrm>
            <a:off x="311700" y="115247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1600"/>
              </a:spcAft>
              <a:buClr>
                <a:srgbClr val="000000"/>
              </a:buClr>
              <a:buSzPts val="2400"/>
              <a:buFont typeface="Arial"/>
              <a:buNone/>
            </a:pPr>
            <a:r>
              <a:rPr lang="en" sz="2400" b="0" i="0" u="none" strike="noStrike" cap="none">
                <a:solidFill>
                  <a:srgbClr val="595959"/>
                </a:solidFill>
                <a:latin typeface="Arial"/>
                <a:ea typeface="Arial"/>
                <a:cs typeface="Arial"/>
                <a:sym typeface="Arial"/>
              </a:rPr>
              <a:t>Common Table ADT operations</a:t>
            </a:r>
            <a:endParaRPr sz="2400" b="0" i="0" u="none" strike="noStrike" cap="none">
              <a:solidFill>
                <a:srgbClr val="595959"/>
              </a:solidFill>
              <a:latin typeface="Arial"/>
              <a:ea typeface="Arial"/>
              <a:cs typeface="Arial"/>
              <a:sym typeface="Arial"/>
            </a:endParaRPr>
          </a:p>
        </p:txBody>
      </p:sp>
      <p:sp>
        <p:nvSpPr>
          <p:cNvPr id="265" name="Google Shape;265;p15"/>
          <p:cNvSpPr txBox="1"/>
          <p:nvPr/>
        </p:nvSpPr>
        <p:spPr>
          <a:xfrm>
            <a:off x="311700" y="3611550"/>
            <a:ext cx="8520600" cy="898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SG" sz="2400" b="1" i="0" u="sng" strike="noStrike" cap="none" dirty="0">
                <a:solidFill>
                  <a:srgbClr val="FF0000"/>
                </a:solidFill>
                <a:latin typeface="Arial"/>
                <a:ea typeface="Arial"/>
                <a:cs typeface="Arial"/>
                <a:sym typeface="Arial"/>
              </a:rPr>
              <a:t>If properly designed</a:t>
            </a:r>
            <a:r>
              <a:rPr lang="en-SG" sz="2400" b="0" i="0" u="none" strike="noStrike" cap="none" dirty="0">
                <a:solidFill>
                  <a:schemeClr val="dk2"/>
                </a:solidFill>
                <a:latin typeface="Arial"/>
                <a:ea typeface="Arial"/>
                <a:cs typeface="Arial"/>
                <a:sym typeface="Arial"/>
              </a:rPr>
              <a:t>, </a:t>
            </a:r>
            <a:r>
              <a:rPr lang="en" sz="2400" b="0" i="0" u="none" strike="noStrike" cap="none" dirty="0">
                <a:solidFill>
                  <a:schemeClr val="dk2"/>
                </a:solidFill>
                <a:latin typeface="Arial"/>
                <a:ea typeface="Arial"/>
                <a:cs typeface="Arial"/>
                <a:sym typeface="Arial"/>
              </a:rPr>
              <a:t>all three major Table ADT operations are done in </a:t>
            </a:r>
            <a:r>
              <a:rPr lang="en" sz="2400" b="0" i="1" u="none" strike="noStrike" cap="none" dirty="0">
                <a:solidFill>
                  <a:schemeClr val="dk1"/>
                </a:solidFill>
                <a:latin typeface="Noto Sans Symbols"/>
                <a:ea typeface="Noto Sans Symbols"/>
                <a:cs typeface="Noto Sans Symbols"/>
                <a:sym typeface="Noto Sans Symbols"/>
              </a:rPr>
              <a:t>O(1)</a:t>
            </a:r>
            <a:r>
              <a:rPr lang="en" sz="2400" u="none" strike="noStrike" cap="none" dirty="0">
                <a:solidFill>
                  <a:schemeClr val="dk2"/>
                </a:solidFill>
              </a:rPr>
              <a:t> on average</a:t>
            </a:r>
            <a:endParaRPr sz="2400" u="none" strike="noStrike" cap="none" dirty="0">
              <a:solidFill>
                <a:schemeClr val="dk2"/>
              </a:solidFill>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1148"/>
        <p:cNvGrpSpPr/>
        <p:nvPr/>
      </p:nvGrpSpPr>
      <p:grpSpPr>
        <a:xfrm>
          <a:off x="0" y="0"/>
          <a:ext cx="0" cy="0"/>
          <a:chOff x="0" y="0"/>
          <a:chExt cx="0" cy="0"/>
        </a:xfrm>
      </p:grpSpPr>
      <p:sp>
        <p:nvSpPr>
          <p:cNvPr id="1149" name="Google Shape;1149;p7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dirty="0"/>
              <a:t>Question 1 Part 2</a:t>
            </a:r>
            <a:endParaRPr dirty="0"/>
          </a:p>
        </p:txBody>
      </p:sp>
      <p:sp>
        <p:nvSpPr>
          <p:cNvPr id="1150" name="Google Shape;1150;p78"/>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sz="2400" dirty="0"/>
              <a:t>Retrieve </a:t>
            </a:r>
            <a:r>
              <a:rPr lang="en" sz="2400" b="1" dirty="0"/>
              <a:t>name(s)</a:t>
            </a:r>
            <a:r>
              <a:rPr lang="en" sz="2400" dirty="0"/>
              <a:t> of people who have age </a:t>
            </a:r>
            <a:r>
              <a:rPr lang="en" sz="2400" dirty="0">
                <a:solidFill>
                  <a:schemeClr val="dk1"/>
                </a:solidFill>
                <a:latin typeface="Noto Sans Symbols"/>
                <a:ea typeface="Noto Sans Symbols"/>
                <a:cs typeface="Noto Sans Symbols"/>
                <a:sym typeface="Noto Sans Symbols"/>
              </a:rPr>
              <a:t>≥ 17</a:t>
            </a:r>
            <a:r>
              <a:rPr lang="en" sz="2400" dirty="0"/>
              <a:t> years</a:t>
            </a:r>
            <a:endParaRPr sz="2400" dirty="0">
              <a:solidFill>
                <a:srgbClr val="000000"/>
              </a:solidFill>
              <a:latin typeface="Noto Sans Symbols"/>
              <a:ea typeface="Noto Sans Symbols"/>
              <a:cs typeface="Noto Sans Symbols"/>
              <a:sym typeface="Noto Sans Symbols"/>
            </a:endParaRPr>
          </a:p>
          <a:p>
            <a:pPr marL="0" lvl="0" indent="0" algn="l" rtl="0">
              <a:lnSpc>
                <a:spcPct val="115000"/>
              </a:lnSpc>
              <a:spcBef>
                <a:spcPts val="1600"/>
              </a:spcBef>
              <a:spcAft>
                <a:spcPts val="0"/>
              </a:spcAft>
              <a:buSzPts val="1800"/>
              <a:buNone/>
            </a:pPr>
            <a:r>
              <a:rPr lang="en" sz="2400" dirty="0"/>
              <a:t>For each age </a:t>
            </a:r>
            <a:r>
              <a:rPr lang="en" sz="2400" dirty="0">
                <a:solidFill>
                  <a:schemeClr val="dk1"/>
                </a:solidFill>
                <a:latin typeface="Noto Sans Symbols"/>
                <a:ea typeface="Noto Sans Symbols"/>
                <a:cs typeface="Noto Sans Symbols"/>
                <a:sym typeface="Noto Sans Symbols"/>
              </a:rPr>
              <a:t>𝑥</a:t>
            </a:r>
            <a:r>
              <a:rPr lang="en" sz="2400" i="1" dirty="0">
                <a:solidFill>
                  <a:schemeClr val="dk1"/>
                </a:solidFill>
                <a:latin typeface="Noto Sans Symbols"/>
                <a:ea typeface="Noto Sans Symbols"/>
                <a:cs typeface="Noto Sans Symbols"/>
                <a:sym typeface="Noto Sans Symbols"/>
              </a:rPr>
              <a:t> </a:t>
            </a:r>
            <a:r>
              <a:rPr lang="en" sz="2400" dirty="0">
                <a:solidFill>
                  <a:schemeClr val="dk1"/>
                </a:solidFill>
                <a:latin typeface="Noto Sans Symbols"/>
                <a:ea typeface="Noto Sans Symbols"/>
                <a:cs typeface="Noto Sans Symbols"/>
                <a:sym typeface="Noto Sans Symbols"/>
              </a:rPr>
              <a:t>≥ 17</a:t>
            </a:r>
            <a:r>
              <a:rPr lang="en" sz="2400" dirty="0"/>
              <a:t> , i.e. </a:t>
            </a:r>
            <a:r>
              <a:rPr lang="en" sz="2400" dirty="0">
                <a:solidFill>
                  <a:schemeClr val="dk1"/>
                </a:solidFill>
                <a:latin typeface="Noto Sans Symbols"/>
                <a:ea typeface="Noto Sans Symbols"/>
                <a:cs typeface="Noto Sans Symbols"/>
                <a:sym typeface="Noto Sans Symbols"/>
              </a:rPr>
              <a:t>𝑥</a:t>
            </a:r>
            <a:r>
              <a:rPr lang="en" sz="2400" i="1" dirty="0">
                <a:solidFill>
                  <a:schemeClr val="dk1"/>
                </a:solidFill>
                <a:latin typeface="Noto Sans Symbols"/>
                <a:ea typeface="Noto Sans Symbols"/>
                <a:cs typeface="Noto Sans Symbols"/>
                <a:sym typeface="Noto Sans Symbols"/>
              </a:rPr>
              <a:t> </a:t>
            </a:r>
            <a:r>
              <a:rPr lang="en" sz="2400" dirty="0">
                <a:solidFill>
                  <a:schemeClr val="dk1"/>
                </a:solidFill>
                <a:latin typeface="Noto Sans Symbols"/>
                <a:ea typeface="Noto Sans Symbols"/>
                <a:cs typeface="Noto Sans Symbols"/>
                <a:sym typeface="Noto Sans Symbols"/>
              </a:rPr>
              <a:t>∈ </a:t>
            </a:r>
            <a:r>
              <a:rPr lang="en" sz="2400" dirty="0">
                <a:solidFill>
                  <a:srgbClr val="000000"/>
                </a:solidFill>
                <a:latin typeface="Noto Sans Symbols"/>
                <a:ea typeface="Noto Sans Symbols"/>
                <a:cs typeface="Noto Sans Symbols"/>
                <a:sym typeface="Noto Sans Symbols"/>
              </a:rPr>
              <a:t>{17, 18, 19, … 150}</a:t>
            </a:r>
            <a:endParaRPr sz="2400" dirty="0">
              <a:solidFill>
                <a:srgbClr val="000000"/>
              </a:solidFill>
              <a:latin typeface="Noto Sans Symbols"/>
              <a:ea typeface="Noto Sans Symbols"/>
              <a:cs typeface="Noto Sans Symbols"/>
              <a:sym typeface="Noto Sans Symbols"/>
            </a:endParaRPr>
          </a:p>
          <a:p>
            <a:pPr marL="457200" lvl="0" indent="-381000" algn="l" rtl="0">
              <a:lnSpc>
                <a:spcPct val="115000"/>
              </a:lnSpc>
              <a:spcBef>
                <a:spcPts val="1600"/>
              </a:spcBef>
              <a:spcAft>
                <a:spcPts val="0"/>
              </a:spcAft>
              <a:buSzPts val="2400"/>
              <a:buChar char="●"/>
            </a:pPr>
            <a:r>
              <a:rPr lang="en" sz="2400" dirty="0"/>
              <a:t>Get hashcode </a:t>
            </a:r>
            <a:r>
              <a:rPr lang="en" sz="2400" i="1" dirty="0">
                <a:solidFill>
                  <a:schemeClr val="dk1"/>
                </a:solidFill>
                <a:latin typeface="Noto Sans Symbols"/>
                <a:ea typeface="Noto Sans Symbols"/>
                <a:cs typeface="Noto Sans Symbols"/>
                <a:sym typeface="Noto Sans Symbols"/>
              </a:rPr>
              <a:t>h</a:t>
            </a:r>
            <a:r>
              <a:rPr lang="en" sz="2400" dirty="0">
                <a:solidFill>
                  <a:schemeClr val="dk1"/>
                </a:solidFill>
                <a:latin typeface="Noto Sans Symbols"/>
                <a:ea typeface="Noto Sans Symbols"/>
                <a:cs typeface="Noto Sans Symbols"/>
                <a:sym typeface="Noto Sans Symbols"/>
              </a:rPr>
              <a:t>(𝑥)</a:t>
            </a:r>
            <a:r>
              <a:rPr lang="en" sz="2400" dirty="0"/>
              <a:t> to obtain table address</a:t>
            </a:r>
            <a:endParaRPr sz="2400" dirty="0"/>
          </a:p>
          <a:p>
            <a:pPr marL="457200" lvl="0" indent="-381000" algn="l" rtl="0">
              <a:lnSpc>
                <a:spcPct val="115000"/>
              </a:lnSpc>
              <a:spcBef>
                <a:spcPts val="0"/>
              </a:spcBef>
              <a:spcAft>
                <a:spcPts val="0"/>
              </a:spcAft>
              <a:buSzPts val="2400"/>
              <a:buChar char="●"/>
            </a:pPr>
            <a:r>
              <a:rPr lang="en" sz="2400" dirty="0"/>
              <a:t>For each name in vector of names at address, add to output</a:t>
            </a:r>
            <a:endParaRPr sz="2400" dirty="0"/>
          </a:p>
          <a:p>
            <a:pPr marL="0" lvl="0" indent="0" algn="l" rtl="0">
              <a:lnSpc>
                <a:spcPct val="115000"/>
              </a:lnSpc>
              <a:spcBef>
                <a:spcPts val="1600"/>
              </a:spcBef>
              <a:spcAft>
                <a:spcPts val="0"/>
              </a:spcAft>
              <a:buSzPts val="1800"/>
              <a:buNone/>
            </a:pPr>
            <a:r>
              <a:rPr lang="en" sz="2400" dirty="0"/>
              <a:t>Complexity: </a:t>
            </a:r>
            <a:r>
              <a:rPr lang="en" sz="2400" i="1" dirty="0">
                <a:solidFill>
                  <a:srgbClr val="000000"/>
                </a:solidFill>
                <a:latin typeface="Noto Sans Symbols"/>
                <a:ea typeface="Noto Sans Symbols"/>
                <a:cs typeface="Noto Sans Symbols"/>
                <a:sym typeface="Noto Sans Symbols"/>
              </a:rPr>
              <a:t>O(N)</a:t>
            </a:r>
            <a:r>
              <a:rPr lang="en" sz="2400" dirty="0"/>
              <a:t> where </a:t>
            </a:r>
            <a:r>
              <a:rPr lang="en" sz="2400" i="1" dirty="0">
                <a:solidFill>
                  <a:schemeClr val="dk1"/>
                </a:solidFill>
                <a:latin typeface="Noto Sans Symbols"/>
                <a:ea typeface="Noto Sans Symbols"/>
                <a:cs typeface="Noto Sans Symbols"/>
                <a:sym typeface="Noto Sans Symbols"/>
              </a:rPr>
              <a:t>N</a:t>
            </a:r>
            <a:r>
              <a:rPr lang="en" sz="2400" dirty="0"/>
              <a:t> is the number of names in the table</a:t>
            </a:r>
            <a:endParaRPr sz="2400" dirty="0"/>
          </a:p>
          <a:p>
            <a:pPr marL="0" lvl="0" indent="0" algn="l" rtl="0">
              <a:lnSpc>
                <a:spcPct val="115000"/>
              </a:lnSpc>
              <a:spcBef>
                <a:spcPts val="1600"/>
              </a:spcBef>
              <a:spcAft>
                <a:spcPts val="1600"/>
              </a:spcAft>
              <a:buSzPts val="1800"/>
              <a:buNone/>
            </a:pPr>
            <a:endParaRPr sz="2400" i="1" dirty="0">
              <a:solidFill>
                <a:schemeClr val="dk1"/>
              </a:solidFill>
              <a:latin typeface="Noto Sans Symbols"/>
              <a:ea typeface="Noto Sans Symbols"/>
              <a:cs typeface="Noto Sans Symbols"/>
              <a:sym typeface="Noto Sans Symbols"/>
            </a:endParaRPr>
          </a:p>
        </p:txBody>
      </p:sp>
      <p:sp>
        <p:nvSpPr>
          <p:cNvPr id="1151" name="Google Shape;1151;p7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rgbClr val="000000"/>
              </a:buClr>
              <a:buSzPts val="1100"/>
              <a:buFont typeface="Arial"/>
              <a:buNone/>
            </a:pPr>
            <a:fld id="{00000000-1234-1234-1234-123412341234}" type="slidenum">
              <a:rPr lang="en"/>
              <a:t>50</a:t>
            </a:fld>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1155"/>
        <p:cNvGrpSpPr/>
        <p:nvPr/>
      </p:nvGrpSpPr>
      <p:grpSpPr>
        <a:xfrm>
          <a:off x="0" y="0"/>
          <a:ext cx="0" cy="0"/>
          <a:chOff x="0" y="0"/>
          <a:chExt cx="0" cy="0"/>
        </a:xfrm>
      </p:grpSpPr>
      <p:sp>
        <p:nvSpPr>
          <p:cNvPr id="1156" name="Google Shape;1156;p7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dirty="0"/>
              <a:t>Question 1 Part 3</a:t>
            </a:r>
            <a:endParaRPr dirty="0"/>
          </a:p>
        </p:txBody>
      </p:sp>
      <p:sp>
        <p:nvSpPr>
          <p:cNvPr id="1157" name="Google Shape;1157;p79"/>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457200" lvl="0" indent="-381000" algn="l" rtl="0">
              <a:lnSpc>
                <a:spcPct val="115000"/>
              </a:lnSpc>
              <a:spcBef>
                <a:spcPts val="0"/>
              </a:spcBef>
              <a:spcAft>
                <a:spcPts val="0"/>
              </a:spcAft>
              <a:buSzPts val="2400"/>
              <a:buChar char="●"/>
            </a:pPr>
            <a:r>
              <a:rPr lang="en" sz="2400"/>
              <a:t>A </a:t>
            </a:r>
            <a:r>
              <a:rPr lang="en" sz="2400" i="1"/>
              <a:t>different</a:t>
            </a:r>
            <a:r>
              <a:rPr lang="en" sz="2400"/>
              <a:t> population census is conducted across the country</a:t>
            </a:r>
            <a:endParaRPr sz="2400"/>
          </a:p>
          <a:p>
            <a:pPr marL="457200" lvl="0" indent="-381000" algn="l" rtl="0">
              <a:lnSpc>
                <a:spcPct val="115000"/>
              </a:lnSpc>
              <a:spcBef>
                <a:spcPts val="0"/>
              </a:spcBef>
              <a:spcAft>
                <a:spcPts val="0"/>
              </a:spcAft>
              <a:buSzPts val="2400"/>
              <a:buChar char="●"/>
            </a:pPr>
            <a:r>
              <a:rPr lang="en" sz="2400"/>
              <a:t>Only interested in storing every person’s (distinct) </a:t>
            </a:r>
            <a:r>
              <a:rPr lang="en" sz="2400" b="1"/>
              <a:t>full name</a:t>
            </a:r>
            <a:r>
              <a:rPr lang="en" sz="2400"/>
              <a:t> (first name + last name)</a:t>
            </a:r>
            <a:r>
              <a:rPr lang="en" sz="2400" b="1"/>
              <a:t> and age</a:t>
            </a:r>
            <a:r>
              <a:rPr lang="en" sz="2400"/>
              <a:t>. </a:t>
            </a:r>
            <a:endParaRPr sz="2400" i="1"/>
          </a:p>
          <a:p>
            <a:pPr marL="457200" lvl="0" indent="-381000" algn="l" rtl="0">
              <a:lnSpc>
                <a:spcPct val="115000"/>
              </a:lnSpc>
              <a:spcBef>
                <a:spcPts val="0"/>
              </a:spcBef>
              <a:spcAft>
                <a:spcPts val="0"/>
              </a:spcAft>
              <a:buSzPts val="2400"/>
              <a:buChar char="●"/>
            </a:pPr>
            <a:r>
              <a:rPr lang="en" sz="2400"/>
              <a:t>Operation to support:</a:t>
            </a:r>
            <a:endParaRPr sz="2400"/>
          </a:p>
          <a:p>
            <a:pPr marL="914400" lvl="1" indent="-381000" algn="l" rtl="0">
              <a:lnSpc>
                <a:spcPct val="115000"/>
              </a:lnSpc>
              <a:spcBef>
                <a:spcPts val="0"/>
              </a:spcBef>
              <a:spcAft>
                <a:spcPts val="0"/>
              </a:spcAft>
              <a:buSzPts val="2400"/>
              <a:buChar char="○"/>
            </a:pPr>
            <a:r>
              <a:rPr lang="en" sz="2400"/>
              <a:t>Retrieve person's </a:t>
            </a:r>
            <a:r>
              <a:rPr lang="en" sz="2400" b="1"/>
              <a:t>full name and age</a:t>
            </a:r>
            <a:r>
              <a:rPr lang="en" sz="2400"/>
              <a:t> given </a:t>
            </a:r>
            <a:r>
              <a:rPr lang="en" sz="2400" b="1"/>
              <a:t>last-name</a:t>
            </a:r>
            <a:r>
              <a:rPr lang="en" sz="2400"/>
              <a:t> (non-distinct) </a:t>
            </a:r>
            <a:endParaRPr sz="2400"/>
          </a:p>
        </p:txBody>
      </p:sp>
      <p:sp>
        <p:nvSpPr>
          <p:cNvPr id="1158" name="Google Shape;1158;p7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rgbClr val="000000"/>
              </a:buClr>
              <a:buSzPts val="1100"/>
              <a:buFont typeface="Arial"/>
              <a:buNone/>
            </a:pPr>
            <a:fld id="{00000000-1234-1234-1234-123412341234}" type="slidenum">
              <a:rPr lang="en"/>
              <a:t>51</a:t>
            </a:fld>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1162"/>
        <p:cNvGrpSpPr/>
        <p:nvPr/>
      </p:nvGrpSpPr>
      <p:grpSpPr>
        <a:xfrm>
          <a:off x="0" y="0"/>
          <a:ext cx="0" cy="0"/>
          <a:chOff x="0" y="0"/>
          <a:chExt cx="0" cy="0"/>
        </a:xfrm>
      </p:grpSpPr>
      <p:sp>
        <p:nvSpPr>
          <p:cNvPr id="1163" name="Google Shape;1163;p8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dirty="0"/>
              <a:t>Question 1 Part 3</a:t>
            </a:r>
            <a:endParaRPr dirty="0"/>
          </a:p>
        </p:txBody>
      </p:sp>
      <p:sp>
        <p:nvSpPr>
          <p:cNvPr id="1164" name="Google Shape;1164;p8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sz="2400"/>
              <a:t>How many Hash Tables do we need?</a:t>
            </a:r>
            <a:endParaRPr sz="2400"/>
          </a:p>
          <a:p>
            <a:pPr marL="457200" lvl="0" indent="-381000" algn="l" rtl="0">
              <a:lnSpc>
                <a:spcPct val="115000"/>
              </a:lnSpc>
              <a:spcBef>
                <a:spcPts val="1600"/>
              </a:spcBef>
              <a:spcAft>
                <a:spcPts val="0"/>
              </a:spcAft>
              <a:buSzPts val="2400"/>
              <a:buChar char="●"/>
            </a:pPr>
            <a:r>
              <a:rPr lang="en" sz="2400"/>
              <a:t>Just 1</a:t>
            </a:r>
            <a:endParaRPr sz="2400"/>
          </a:p>
          <a:p>
            <a:pPr marL="0" lvl="0" indent="0" algn="l" rtl="0">
              <a:lnSpc>
                <a:spcPct val="115000"/>
              </a:lnSpc>
              <a:spcBef>
                <a:spcPts val="1600"/>
              </a:spcBef>
              <a:spcAft>
                <a:spcPts val="0"/>
              </a:spcAft>
              <a:buClr>
                <a:srgbClr val="000000"/>
              </a:buClr>
              <a:buSzPts val="1100"/>
              <a:buFont typeface="Arial"/>
              <a:buNone/>
            </a:pPr>
            <a:r>
              <a:rPr lang="en" sz="2400"/>
              <a:t>What’s the key, value pair and their types?</a:t>
            </a:r>
            <a:endParaRPr sz="2400"/>
          </a:p>
          <a:p>
            <a:pPr marL="457200" lvl="0" indent="-381000" algn="l" rtl="0">
              <a:lnSpc>
                <a:spcPct val="115000"/>
              </a:lnSpc>
              <a:spcBef>
                <a:spcPts val="1600"/>
              </a:spcBef>
              <a:spcAft>
                <a:spcPts val="0"/>
              </a:spcAft>
              <a:buSzPts val="2400"/>
              <a:buChar char="●"/>
            </a:pPr>
            <a:r>
              <a:rPr lang="en" sz="2400"/>
              <a:t>Key: 	</a:t>
            </a:r>
            <a:r>
              <a:rPr lang="en" sz="2400">
                <a:solidFill>
                  <a:srgbClr val="388E3C"/>
                </a:solidFill>
                <a:highlight>
                  <a:srgbClr val="EFEFEF"/>
                </a:highlight>
                <a:latin typeface="Consolas"/>
                <a:ea typeface="Consolas"/>
                <a:cs typeface="Consolas"/>
                <a:sym typeface="Consolas"/>
              </a:rPr>
              <a:t>&lt;string&gt;</a:t>
            </a:r>
            <a:r>
              <a:rPr lang="en" sz="2400"/>
              <a:t> last name</a:t>
            </a:r>
            <a:endParaRPr sz="2400"/>
          </a:p>
          <a:p>
            <a:pPr marL="457200" lvl="0" indent="-381000" algn="l" rtl="0">
              <a:lnSpc>
                <a:spcPct val="115000"/>
              </a:lnSpc>
              <a:spcBef>
                <a:spcPts val="0"/>
              </a:spcBef>
              <a:spcAft>
                <a:spcPts val="0"/>
              </a:spcAft>
              <a:buSzPts val="2400"/>
              <a:buChar char="●"/>
            </a:pPr>
            <a:r>
              <a:rPr lang="en" sz="2400"/>
              <a:t>Value:	</a:t>
            </a:r>
            <a:r>
              <a:rPr lang="en" sz="2400">
                <a:solidFill>
                  <a:srgbClr val="388E3C"/>
                </a:solidFill>
                <a:highlight>
                  <a:srgbClr val="EFEFEF"/>
                </a:highlight>
                <a:latin typeface="Consolas"/>
                <a:ea typeface="Consolas"/>
                <a:cs typeface="Consolas"/>
                <a:sym typeface="Consolas"/>
              </a:rPr>
              <a:t>&lt;vector&lt;pair&lt;string, int&gt;&gt;&gt;</a:t>
            </a:r>
            <a:r>
              <a:rPr lang="en" sz="2400"/>
              <a:t> (full name, age) pairs</a:t>
            </a:r>
            <a:endParaRPr sz="2400"/>
          </a:p>
          <a:p>
            <a:pPr marL="0" lvl="0" indent="0" algn="l" rtl="0">
              <a:lnSpc>
                <a:spcPct val="115000"/>
              </a:lnSpc>
              <a:spcBef>
                <a:spcPts val="1600"/>
              </a:spcBef>
              <a:spcAft>
                <a:spcPts val="1600"/>
              </a:spcAft>
              <a:buSzPts val="1800"/>
              <a:buNone/>
            </a:pPr>
            <a:endParaRPr sz="2400"/>
          </a:p>
        </p:txBody>
      </p:sp>
      <p:sp>
        <p:nvSpPr>
          <p:cNvPr id="1165" name="Google Shape;1165;p8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
              <a:t>52</a:t>
            </a:fld>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1169"/>
        <p:cNvGrpSpPr/>
        <p:nvPr/>
      </p:nvGrpSpPr>
      <p:grpSpPr>
        <a:xfrm>
          <a:off x="0" y="0"/>
          <a:ext cx="0" cy="0"/>
          <a:chOff x="0" y="0"/>
          <a:chExt cx="0" cy="0"/>
        </a:xfrm>
      </p:grpSpPr>
      <p:sp>
        <p:nvSpPr>
          <p:cNvPr id="1170" name="Google Shape;1170;p8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dirty="0"/>
              <a:t>Question 1 Part 3</a:t>
            </a:r>
            <a:endParaRPr dirty="0"/>
          </a:p>
        </p:txBody>
      </p:sp>
      <p:sp>
        <p:nvSpPr>
          <p:cNvPr id="1171" name="Google Shape;1171;p8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2400" dirty="0"/>
              <a:t>What’s the hash function?</a:t>
            </a:r>
            <a:endParaRPr sz="2400" dirty="0"/>
          </a:p>
          <a:p>
            <a:pPr marL="457200" lvl="0" indent="-381000" algn="l" rtl="0">
              <a:lnSpc>
                <a:spcPct val="115000"/>
              </a:lnSpc>
              <a:spcBef>
                <a:spcPts val="1600"/>
              </a:spcBef>
              <a:spcAft>
                <a:spcPts val="0"/>
              </a:spcAft>
              <a:buSzPts val="2400"/>
              <a:buChar char="●"/>
            </a:pPr>
            <a:r>
              <a:rPr lang="en" sz="2400" dirty="0">
                <a:solidFill>
                  <a:srgbClr val="37474F"/>
                </a:solidFill>
                <a:highlight>
                  <a:srgbClr val="EFEFEF"/>
                </a:highlight>
                <a:latin typeface="Consolas"/>
                <a:ea typeface="Consolas"/>
                <a:cs typeface="Consolas"/>
                <a:sym typeface="Consolas"/>
              </a:rPr>
              <a:t>h(last_name)</a:t>
            </a:r>
            <a:r>
              <a:rPr lang="en" sz="2400" dirty="0"/>
              <a:t> using standard string hashing</a:t>
            </a:r>
            <a:endParaRPr sz="2400" dirty="0"/>
          </a:p>
          <a:p>
            <a:pPr marL="0" lvl="0" indent="0" algn="l" rtl="0">
              <a:lnSpc>
                <a:spcPct val="115000"/>
              </a:lnSpc>
              <a:spcBef>
                <a:spcPts val="1600"/>
              </a:spcBef>
              <a:spcAft>
                <a:spcPts val="0"/>
              </a:spcAft>
              <a:buClr>
                <a:schemeClr val="dk1"/>
              </a:buClr>
              <a:buSzPts val="1100"/>
              <a:buFont typeface="Arial"/>
              <a:buNone/>
            </a:pPr>
            <a:endParaRPr sz="2400" dirty="0"/>
          </a:p>
          <a:p>
            <a:pPr marL="0" lvl="0" indent="0" algn="l" rtl="0">
              <a:lnSpc>
                <a:spcPct val="115000"/>
              </a:lnSpc>
              <a:spcBef>
                <a:spcPts val="1600"/>
              </a:spcBef>
              <a:spcAft>
                <a:spcPts val="0"/>
              </a:spcAft>
              <a:buClr>
                <a:schemeClr val="dk1"/>
              </a:buClr>
              <a:buSzPts val="1100"/>
              <a:buFont typeface="Arial"/>
              <a:buNone/>
            </a:pPr>
            <a:r>
              <a:rPr lang="en" sz="2400" dirty="0"/>
              <a:t>What collision resolution?</a:t>
            </a:r>
            <a:endParaRPr sz="2400" dirty="0"/>
          </a:p>
          <a:p>
            <a:pPr marL="457200" lvl="0" indent="-381000" algn="l" rtl="0">
              <a:lnSpc>
                <a:spcPct val="115000"/>
              </a:lnSpc>
              <a:spcBef>
                <a:spcPts val="1600"/>
              </a:spcBef>
              <a:spcAft>
                <a:spcPts val="0"/>
              </a:spcAft>
              <a:buSzPts val="2400"/>
              <a:buChar char="●"/>
            </a:pPr>
            <a:r>
              <a:rPr lang="en" sz="2400" dirty="0"/>
              <a:t>SC for people with the same last name</a:t>
            </a:r>
            <a:endParaRPr sz="2400" dirty="0"/>
          </a:p>
          <a:p>
            <a:pPr marL="0" lvl="0" indent="0" algn="l" rtl="0">
              <a:lnSpc>
                <a:spcPct val="115000"/>
              </a:lnSpc>
              <a:spcBef>
                <a:spcPts val="1600"/>
              </a:spcBef>
              <a:spcAft>
                <a:spcPts val="1600"/>
              </a:spcAft>
              <a:buSzPts val="1800"/>
              <a:buNone/>
            </a:pPr>
            <a:endParaRPr dirty="0"/>
          </a:p>
        </p:txBody>
      </p:sp>
      <p:sp>
        <p:nvSpPr>
          <p:cNvPr id="1172" name="Google Shape;1172;p8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rgbClr val="000000"/>
              </a:buClr>
              <a:buSzPts val="1100"/>
              <a:buFont typeface="Arial"/>
              <a:buNone/>
            </a:pPr>
            <a:fld id="{00000000-1234-1234-1234-123412341234}" type="slidenum">
              <a:rPr lang="en"/>
              <a:t>53</a:t>
            </a:fld>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1176"/>
        <p:cNvGrpSpPr/>
        <p:nvPr/>
      </p:nvGrpSpPr>
      <p:grpSpPr>
        <a:xfrm>
          <a:off x="0" y="0"/>
          <a:ext cx="0" cy="0"/>
          <a:chOff x="0" y="0"/>
          <a:chExt cx="0" cy="0"/>
        </a:xfrm>
      </p:grpSpPr>
      <p:sp>
        <p:nvSpPr>
          <p:cNvPr id="1177" name="Google Shape;1177;p8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dirty="0"/>
              <a:t>Question 1 Part 4</a:t>
            </a:r>
            <a:endParaRPr dirty="0"/>
          </a:p>
        </p:txBody>
      </p:sp>
      <p:sp>
        <p:nvSpPr>
          <p:cNvPr id="1178" name="Google Shape;1178;p8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457200" lvl="0" indent="-381000" algn="l" rtl="0">
              <a:lnSpc>
                <a:spcPct val="115000"/>
              </a:lnSpc>
              <a:spcBef>
                <a:spcPts val="0"/>
              </a:spcBef>
              <a:spcAft>
                <a:spcPts val="0"/>
              </a:spcAft>
              <a:buSzPts val="2400"/>
              <a:buChar char="●"/>
            </a:pPr>
            <a:r>
              <a:rPr lang="en" sz="2400"/>
              <a:t>A grades management program stores a student’s </a:t>
            </a:r>
            <a:r>
              <a:rPr lang="en" sz="2400" b="1"/>
              <a:t>index number</a:t>
            </a:r>
            <a:r>
              <a:rPr lang="en" sz="2400"/>
              <a:t> and his/her </a:t>
            </a:r>
            <a:r>
              <a:rPr lang="en" sz="2400" b="1"/>
              <a:t>final score</a:t>
            </a:r>
            <a:r>
              <a:rPr lang="en" sz="2400"/>
              <a:t> in a module</a:t>
            </a:r>
            <a:endParaRPr sz="2400"/>
          </a:p>
          <a:p>
            <a:pPr marL="457200" lvl="0" indent="-381000" algn="l" rtl="0">
              <a:lnSpc>
                <a:spcPct val="115000"/>
              </a:lnSpc>
              <a:spcBef>
                <a:spcPts val="0"/>
              </a:spcBef>
              <a:spcAft>
                <a:spcPts val="0"/>
              </a:spcAft>
              <a:buSzPts val="2400"/>
              <a:buChar char="●"/>
            </a:pPr>
            <a:r>
              <a:rPr lang="en" sz="2400"/>
              <a:t>There are 1,000,000 students, each scoring final score in </a:t>
            </a:r>
            <a:r>
              <a:rPr lang="en" sz="2400">
                <a:solidFill>
                  <a:schemeClr val="dk1"/>
                </a:solidFill>
                <a:latin typeface="Noto Sans Symbols"/>
                <a:ea typeface="Noto Sans Symbols"/>
                <a:cs typeface="Noto Sans Symbols"/>
                <a:sym typeface="Noto Sans Symbols"/>
              </a:rPr>
              <a:t>[0.0, 100.0]</a:t>
            </a:r>
            <a:endParaRPr sz="2400">
              <a:solidFill>
                <a:schemeClr val="dk1"/>
              </a:solidFill>
            </a:endParaRPr>
          </a:p>
          <a:p>
            <a:pPr marL="457200" lvl="0" indent="-381000" algn="l" rtl="0">
              <a:lnSpc>
                <a:spcPct val="115000"/>
              </a:lnSpc>
              <a:spcBef>
                <a:spcPts val="0"/>
              </a:spcBef>
              <a:spcAft>
                <a:spcPts val="0"/>
              </a:spcAft>
              <a:buSzPts val="2400"/>
              <a:buChar char="●"/>
            </a:pPr>
            <a:r>
              <a:rPr lang="en" sz="2400"/>
              <a:t>Store all</a:t>
            </a:r>
            <a:r>
              <a:rPr lang="en" sz="2400" b="1"/>
              <a:t> </a:t>
            </a:r>
            <a:r>
              <a:rPr lang="en" sz="2400"/>
              <a:t>the student’s performance</a:t>
            </a:r>
            <a:endParaRPr sz="2400"/>
          </a:p>
          <a:p>
            <a:pPr marL="457200" lvl="0" indent="-381000" algn="l" rtl="0">
              <a:lnSpc>
                <a:spcPct val="115000"/>
              </a:lnSpc>
              <a:spcBef>
                <a:spcPts val="0"/>
              </a:spcBef>
              <a:spcAft>
                <a:spcPts val="0"/>
              </a:spcAft>
              <a:buSzPts val="2400"/>
              <a:buChar char="●"/>
            </a:pPr>
            <a:r>
              <a:rPr lang="en" sz="2400"/>
              <a:t>Operation to support:</a:t>
            </a:r>
            <a:endParaRPr sz="2400"/>
          </a:p>
          <a:p>
            <a:pPr marL="914400" lvl="1" indent="-381000" algn="l" rtl="0">
              <a:lnSpc>
                <a:spcPct val="115000"/>
              </a:lnSpc>
              <a:spcBef>
                <a:spcPts val="0"/>
              </a:spcBef>
              <a:spcAft>
                <a:spcPts val="0"/>
              </a:spcAft>
              <a:buSzPts val="2400"/>
              <a:buChar char="○"/>
            </a:pPr>
            <a:r>
              <a:rPr lang="en" sz="2400"/>
              <a:t>Print the list of students </a:t>
            </a:r>
            <a:r>
              <a:rPr lang="en" sz="2400" b="1"/>
              <a:t>in ranking order</a:t>
            </a:r>
            <a:r>
              <a:rPr lang="en" sz="2400"/>
              <a:t> who scored </a:t>
            </a:r>
            <a:r>
              <a:rPr lang="en" sz="2400" i="1"/>
              <a:t>more than 65.5</a:t>
            </a:r>
            <a:endParaRPr sz="2400" i="1"/>
          </a:p>
        </p:txBody>
      </p:sp>
      <p:sp>
        <p:nvSpPr>
          <p:cNvPr id="1179" name="Google Shape;1179;p8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rgbClr val="000000"/>
              </a:buClr>
              <a:buSzPts val="1100"/>
              <a:buFont typeface="Arial"/>
              <a:buNone/>
            </a:pPr>
            <a:fld id="{00000000-1234-1234-1234-123412341234}" type="slidenum">
              <a:rPr lang="en"/>
              <a:t>54</a:t>
            </a:fld>
            <a:endParaRPr/>
          </a:p>
        </p:txBody>
      </p:sp>
      <p:sp>
        <p:nvSpPr>
          <p:cNvPr id="1180" name="Google Shape;1180;p82"/>
          <p:cNvSpPr txBox="1"/>
          <p:nvPr/>
        </p:nvSpPr>
        <p:spPr>
          <a:xfrm>
            <a:off x="311575" y="0"/>
            <a:ext cx="8520600" cy="4449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2000"/>
              <a:buFont typeface="Arial"/>
              <a:buNone/>
            </a:pPr>
            <a:r>
              <a:rPr lang="en" sz="2000" b="1" i="0" u="none" strike="noStrike" cap="none">
                <a:solidFill>
                  <a:srgbClr val="C53929"/>
                </a:solidFill>
                <a:latin typeface="Arial"/>
                <a:ea typeface="Arial"/>
                <a:cs typeface="Arial"/>
                <a:sym typeface="Arial"/>
              </a:rPr>
              <a:t>Self-read</a:t>
            </a:r>
            <a:endParaRPr sz="2000" b="1" i="0" u="none" strike="noStrike" cap="none">
              <a:solidFill>
                <a:srgbClr val="C53929"/>
              </a:solidFill>
              <a:latin typeface="Arial"/>
              <a:ea typeface="Arial"/>
              <a:cs typeface="Arial"/>
              <a:sym typeface="Arial"/>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1184"/>
        <p:cNvGrpSpPr/>
        <p:nvPr/>
      </p:nvGrpSpPr>
      <p:grpSpPr>
        <a:xfrm>
          <a:off x="0" y="0"/>
          <a:ext cx="0" cy="0"/>
          <a:chOff x="0" y="0"/>
          <a:chExt cx="0" cy="0"/>
        </a:xfrm>
      </p:grpSpPr>
      <p:sp>
        <p:nvSpPr>
          <p:cNvPr id="1185" name="Google Shape;1185;p8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dirty="0"/>
              <a:t>Question 1 Part 4</a:t>
            </a:r>
            <a:endParaRPr dirty="0"/>
          </a:p>
        </p:txBody>
      </p:sp>
      <p:sp>
        <p:nvSpPr>
          <p:cNvPr id="1186" name="Google Shape;1186;p8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sz="2400"/>
              <a:t>Should we still use a hash table for this?</a:t>
            </a:r>
            <a:endParaRPr sz="2400"/>
          </a:p>
          <a:p>
            <a:pPr marL="0" lvl="0" indent="0" algn="l" rtl="0">
              <a:lnSpc>
                <a:spcPct val="115000"/>
              </a:lnSpc>
              <a:spcBef>
                <a:spcPts val="1600"/>
              </a:spcBef>
              <a:spcAft>
                <a:spcPts val="0"/>
              </a:spcAft>
              <a:buSzPts val="1800"/>
              <a:buNone/>
            </a:pPr>
            <a:r>
              <a:rPr lang="en" sz="2400"/>
              <a:t>i.e.</a:t>
            </a:r>
            <a:endParaRPr sz="2400"/>
          </a:p>
          <a:p>
            <a:pPr marL="457200" lvl="0" indent="-381000" algn="l" rtl="0">
              <a:lnSpc>
                <a:spcPct val="115000"/>
              </a:lnSpc>
              <a:spcBef>
                <a:spcPts val="1600"/>
              </a:spcBef>
              <a:spcAft>
                <a:spcPts val="0"/>
              </a:spcAft>
              <a:buSzPts val="2400"/>
              <a:buChar char="●"/>
            </a:pPr>
            <a:r>
              <a:rPr lang="en" sz="2400"/>
              <a:t>Key: 	</a:t>
            </a:r>
            <a:r>
              <a:rPr lang="en" sz="2400">
                <a:solidFill>
                  <a:srgbClr val="388E3C"/>
                </a:solidFill>
                <a:highlight>
                  <a:srgbClr val="EFEFEF"/>
                </a:highlight>
                <a:latin typeface="Consolas"/>
                <a:ea typeface="Consolas"/>
                <a:cs typeface="Consolas"/>
                <a:sym typeface="Consolas"/>
              </a:rPr>
              <a:t>&lt;float&gt;</a:t>
            </a:r>
            <a:r>
              <a:rPr lang="en" sz="2400"/>
              <a:t> 	score</a:t>
            </a:r>
            <a:endParaRPr sz="2400"/>
          </a:p>
          <a:p>
            <a:pPr marL="457200" lvl="0" indent="-381000" algn="l" rtl="0">
              <a:lnSpc>
                <a:spcPct val="115000"/>
              </a:lnSpc>
              <a:spcBef>
                <a:spcPts val="0"/>
              </a:spcBef>
              <a:spcAft>
                <a:spcPts val="0"/>
              </a:spcAft>
              <a:buSzPts val="2400"/>
              <a:buChar char="●"/>
            </a:pPr>
            <a:r>
              <a:rPr lang="en" sz="2400"/>
              <a:t>Value:	</a:t>
            </a:r>
            <a:r>
              <a:rPr lang="en" sz="2400">
                <a:solidFill>
                  <a:srgbClr val="388E3C"/>
                </a:solidFill>
                <a:highlight>
                  <a:srgbClr val="EFEFEF"/>
                </a:highlight>
                <a:latin typeface="Consolas"/>
                <a:ea typeface="Consolas"/>
                <a:cs typeface="Consolas"/>
                <a:sym typeface="Consolas"/>
              </a:rPr>
              <a:t>&lt;int&gt;</a:t>
            </a:r>
            <a:r>
              <a:rPr lang="en" sz="2400"/>
              <a:t> 	index number</a:t>
            </a:r>
            <a:endParaRPr sz="2400"/>
          </a:p>
          <a:p>
            <a:pPr marL="0" lvl="0" indent="0" algn="l" rtl="0">
              <a:lnSpc>
                <a:spcPct val="115000"/>
              </a:lnSpc>
              <a:spcBef>
                <a:spcPts val="1600"/>
              </a:spcBef>
              <a:spcAft>
                <a:spcPts val="0"/>
              </a:spcAft>
              <a:buSzPts val="1800"/>
              <a:buNone/>
            </a:pPr>
            <a:endParaRPr sz="2400"/>
          </a:p>
          <a:p>
            <a:pPr marL="0" lvl="0" indent="0" algn="l" rtl="0">
              <a:lnSpc>
                <a:spcPct val="115000"/>
              </a:lnSpc>
              <a:spcBef>
                <a:spcPts val="1600"/>
              </a:spcBef>
              <a:spcAft>
                <a:spcPts val="1600"/>
              </a:spcAft>
              <a:buSzPts val="1800"/>
              <a:buNone/>
            </a:pPr>
            <a:r>
              <a:rPr lang="en" sz="2400"/>
              <a:t>Not really… There are 2 issues here</a:t>
            </a:r>
            <a:endParaRPr sz="2400"/>
          </a:p>
        </p:txBody>
      </p:sp>
      <p:sp>
        <p:nvSpPr>
          <p:cNvPr id="1187" name="Google Shape;1187;p8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rgbClr val="000000"/>
              </a:buClr>
              <a:buSzPts val="1100"/>
              <a:buFont typeface="Arial"/>
              <a:buNone/>
            </a:pPr>
            <a:fld id="{00000000-1234-1234-1234-123412341234}" type="slidenum">
              <a:rPr lang="en"/>
              <a:t>55</a:t>
            </a:fld>
            <a:endParaRPr/>
          </a:p>
        </p:txBody>
      </p:sp>
      <p:sp>
        <p:nvSpPr>
          <p:cNvPr id="1188" name="Google Shape;1188;p83"/>
          <p:cNvSpPr txBox="1"/>
          <p:nvPr/>
        </p:nvSpPr>
        <p:spPr>
          <a:xfrm>
            <a:off x="311575" y="0"/>
            <a:ext cx="8520600" cy="4449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2000"/>
              <a:buFont typeface="Arial"/>
              <a:buNone/>
            </a:pPr>
            <a:r>
              <a:rPr lang="en" sz="2000" b="1" i="0" u="none" strike="noStrike" cap="none">
                <a:solidFill>
                  <a:srgbClr val="C53929"/>
                </a:solidFill>
                <a:latin typeface="Arial"/>
                <a:ea typeface="Arial"/>
                <a:cs typeface="Arial"/>
                <a:sym typeface="Arial"/>
              </a:rPr>
              <a:t>Self-read</a:t>
            </a:r>
            <a:endParaRPr sz="2000" b="1" i="0" u="none" strike="noStrike" cap="none">
              <a:solidFill>
                <a:srgbClr val="C53929"/>
              </a:solidFill>
              <a:latin typeface="Arial"/>
              <a:ea typeface="Arial"/>
              <a:cs typeface="Arial"/>
              <a:sym typeface="Arial"/>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1192"/>
        <p:cNvGrpSpPr/>
        <p:nvPr/>
      </p:nvGrpSpPr>
      <p:grpSpPr>
        <a:xfrm>
          <a:off x="0" y="0"/>
          <a:ext cx="0" cy="0"/>
          <a:chOff x="0" y="0"/>
          <a:chExt cx="0" cy="0"/>
        </a:xfrm>
      </p:grpSpPr>
      <p:sp>
        <p:nvSpPr>
          <p:cNvPr id="1193" name="Google Shape;1193;p8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dirty="0"/>
              <a:t>Question 1 Part 4</a:t>
            </a:r>
            <a:endParaRPr dirty="0"/>
          </a:p>
        </p:txBody>
      </p:sp>
      <p:sp>
        <p:nvSpPr>
          <p:cNvPr id="1194" name="Google Shape;1194;p8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2400"/>
              <a:t>Issue 1:</a:t>
            </a:r>
            <a:endParaRPr sz="2400"/>
          </a:p>
          <a:p>
            <a:pPr marL="0" lvl="0" indent="0" algn="l" rtl="0">
              <a:lnSpc>
                <a:spcPct val="115000"/>
              </a:lnSpc>
              <a:spcBef>
                <a:spcPts val="1600"/>
              </a:spcBef>
              <a:spcAft>
                <a:spcPts val="0"/>
              </a:spcAft>
              <a:buSzPts val="1800"/>
              <a:buNone/>
            </a:pPr>
            <a:r>
              <a:rPr lang="en" sz="2400"/>
              <a:t>The key is a floating point which will suffer from </a:t>
            </a:r>
            <a:r>
              <a:rPr lang="en" sz="2400" i="1" u="sng">
                <a:solidFill>
                  <a:schemeClr val="hlink"/>
                </a:solidFill>
                <a:hlinkClick r:id="rId3"/>
              </a:rPr>
              <a:t>floating point precision error</a:t>
            </a:r>
            <a:r>
              <a:rPr lang="en" sz="2400"/>
              <a:t>.</a:t>
            </a:r>
            <a:endParaRPr sz="2400"/>
          </a:p>
          <a:p>
            <a:pPr marL="0" lvl="0" indent="0" algn="l" rtl="0">
              <a:lnSpc>
                <a:spcPct val="115000"/>
              </a:lnSpc>
              <a:spcBef>
                <a:spcPts val="1600"/>
              </a:spcBef>
              <a:spcAft>
                <a:spcPts val="0"/>
              </a:spcAft>
              <a:buSzPts val="1800"/>
              <a:buNone/>
            </a:pPr>
            <a:r>
              <a:rPr lang="en" sz="2400"/>
              <a:t>If the precision is fixed, say for instance 1 decimal point, we may convert the float to an integer and use it as the key</a:t>
            </a:r>
            <a:endParaRPr sz="2400"/>
          </a:p>
          <a:p>
            <a:pPr marL="0" lvl="0" indent="0" algn="l" rtl="0">
              <a:lnSpc>
                <a:spcPct val="115000"/>
              </a:lnSpc>
              <a:spcBef>
                <a:spcPts val="1600"/>
              </a:spcBef>
              <a:spcAft>
                <a:spcPts val="1600"/>
              </a:spcAft>
              <a:buSzPts val="1800"/>
              <a:buNone/>
            </a:pPr>
            <a:r>
              <a:rPr lang="en" sz="2400"/>
              <a:t>E.g: 65.5 → 655</a:t>
            </a:r>
            <a:endParaRPr sz="2400"/>
          </a:p>
        </p:txBody>
      </p:sp>
      <p:sp>
        <p:nvSpPr>
          <p:cNvPr id="1195" name="Google Shape;1195;p8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rgbClr val="000000"/>
              </a:buClr>
              <a:buSzPts val="1100"/>
              <a:buFont typeface="Arial"/>
              <a:buNone/>
            </a:pPr>
            <a:fld id="{00000000-1234-1234-1234-123412341234}" type="slidenum">
              <a:rPr lang="en"/>
              <a:t>56</a:t>
            </a:fld>
            <a:endParaRPr/>
          </a:p>
        </p:txBody>
      </p:sp>
      <p:sp>
        <p:nvSpPr>
          <p:cNvPr id="1196" name="Google Shape;1196;p84"/>
          <p:cNvSpPr txBox="1"/>
          <p:nvPr/>
        </p:nvSpPr>
        <p:spPr>
          <a:xfrm>
            <a:off x="311575" y="0"/>
            <a:ext cx="8520600" cy="4449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2000"/>
              <a:buFont typeface="Arial"/>
              <a:buNone/>
            </a:pPr>
            <a:r>
              <a:rPr lang="en" sz="2000" b="1" i="0" u="none" strike="noStrike" cap="none">
                <a:solidFill>
                  <a:srgbClr val="C53929"/>
                </a:solidFill>
                <a:latin typeface="Arial"/>
                <a:ea typeface="Arial"/>
                <a:cs typeface="Arial"/>
                <a:sym typeface="Arial"/>
              </a:rPr>
              <a:t>Self-read</a:t>
            </a:r>
            <a:endParaRPr sz="2000" b="1" i="0" u="none" strike="noStrike" cap="none">
              <a:solidFill>
                <a:srgbClr val="C53929"/>
              </a:solidFill>
              <a:latin typeface="Arial"/>
              <a:ea typeface="Arial"/>
              <a:cs typeface="Arial"/>
              <a:sym typeface="Arial"/>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1200"/>
        <p:cNvGrpSpPr/>
        <p:nvPr/>
      </p:nvGrpSpPr>
      <p:grpSpPr>
        <a:xfrm>
          <a:off x="0" y="0"/>
          <a:ext cx="0" cy="0"/>
          <a:chOff x="0" y="0"/>
          <a:chExt cx="0" cy="0"/>
        </a:xfrm>
      </p:grpSpPr>
      <p:sp>
        <p:nvSpPr>
          <p:cNvPr id="1201" name="Google Shape;1201;p8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dirty="0"/>
              <a:t>Question 1 Part 4</a:t>
            </a:r>
            <a:endParaRPr dirty="0"/>
          </a:p>
        </p:txBody>
      </p:sp>
      <p:sp>
        <p:nvSpPr>
          <p:cNvPr id="1202" name="Google Shape;1202;p8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sz="2400"/>
              <a:t>Issue 2:</a:t>
            </a:r>
            <a:endParaRPr sz="2400"/>
          </a:p>
          <a:p>
            <a:pPr marL="0" lvl="0" indent="0" algn="l" rtl="0">
              <a:lnSpc>
                <a:spcPct val="115000"/>
              </a:lnSpc>
              <a:spcBef>
                <a:spcPts val="1600"/>
              </a:spcBef>
              <a:spcAft>
                <a:spcPts val="0"/>
              </a:spcAft>
              <a:buSzPts val="1800"/>
              <a:buNone/>
            </a:pPr>
            <a:r>
              <a:rPr lang="en" sz="2000"/>
              <a:t>We cannot avoid looping through every single table address and check their respective list of key-value pairs, and then finally sort qualifying key-value pairs. </a:t>
            </a:r>
            <a:r>
              <a:rPr lang="en" sz="2000" i="1">
                <a:solidFill>
                  <a:schemeClr val="dk1"/>
                </a:solidFill>
                <a:latin typeface="Noto Sans Symbols"/>
                <a:ea typeface="Noto Sans Symbols"/>
                <a:cs typeface="Noto Sans Symbols"/>
                <a:sym typeface="Noto Sans Symbols"/>
              </a:rPr>
              <a:t>O(M</a:t>
            </a:r>
            <a:r>
              <a:rPr lang="en" sz="2000">
                <a:solidFill>
                  <a:schemeClr val="dk1"/>
                </a:solidFill>
                <a:latin typeface="Noto Sans Symbols"/>
                <a:ea typeface="Noto Sans Symbols"/>
                <a:cs typeface="Noto Sans Symbols"/>
                <a:sym typeface="Noto Sans Symbols"/>
              </a:rPr>
              <a:t>＋</a:t>
            </a:r>
            <a:r>
              <a:rPr lang="en" sz="2000" i="1">
                <a:solidFill>
                  <a:schemeClr val="dk1"/>
                </a:solidFill>
                <a:latin typeface="Noto Sans Symbols"/>
                <a:ea typeface="Noto Sans Symbols"/>
                <a:cs typeface="Noto Sans Symbols"/>
                <a:sym typeface="Noto Sans Symbols"/>
              </a:rPr>
              <a:t>N</a:t>
            </a:r>
            <a:r>
              <a:rPr lang="en" sz="2000">
                <a:solidFill>
                  <a:schemeClr val="dk1"/>
                </a:solidFill>
                <a:latin typeface="Noto Sans Symbols"/>
                <a:ea typeface="Noto Sans Symbols"/>
                <a:cs typeface="Noto Sans Symbols"/>
                <a:sym typeface="Noto Sans Symbols"/>
              </a:rPr>
              <a:t>＋</a:t>
            </a:r>
            <a:r>
              <a:rPr lang="en" sz="2000" i="1">
                <a:solidFill>
                  <a:schemeClr val="dk1"/>
                </a:solidFill>
                <a:latin typeface="Noto Sans Symbols"/>
                <a:ea typeface="Noto Sans Symbols"/>
                <a:cs typeface="Noto Sans Symbols"/>
                <a:sym typeface="Noto Sans Symbols"/>
              </a:rPr>
              <a:t>N log N)</a:t>
            </a:r>
            <a:endParaRPr sz="2000" i="1">
              <a:solidFill>
                <a:schemeClr val="dk1"/>
              </a:solidFill>
              <a:latin typeface="Noto Sans Symbols"/>
              <a:ea typeface="Noto Sans Symbols"/>
              <a:cs typeface="Noto Sans Symbols"/>
              <a:sym typeface="Noto Sans Symbols"/>
            </a:endParaRPr>
          </a:p>
          <a:p>
            <a:pPr marL="0" lvl="0" indent="0" algn="l" rtl="0">
              <a:lnSpc>
                <a:spcPct val="115000"/>
              </a:lnSpc>
              <a:spcBef>
                <a:spcPts val="1600"/>
              </a:spcBef>
              <a:spcAft>
                <a:spcPts val="0"/>
              </a:spcAft>
              <a:buClr>
                <a:schemeClr val="dk1"/>
              </a:buClr>
              <a:buSzPts val="1100"/>
              <a:buFont typeface="Arial"/>
              <a:buNone/>
            </a:pPr>
            <a:r>
              <a:rPr lang="en" sz="2000"/>
              <a:t>Recall that hashing is called hashing because hash functions mess up the order of the data? This is the price we have to pay to support all the good stuff that comes with Hash Tables! Therefore, Hash Tables are not designed for ranked-retrieval problems. We will have to use data-structures to be discussed next week.</a:t>
            </a:r>
            <a:endParaRPr sz="2000"/>
          </a:p>
          <a:p>
            <a:pPr marL="0" lvl="0" indent="0" algn="l" rtl="0">
              <a:lnSpc>
                <a:spcPct val="115000"/>
              </a:lnSpc>
              <a:spcBef>
                <a:spcPts val="1600"/>
              </a:spcBef>
              <a:spcAft>
                <a:spcPts val="1600"/>
              </a:spcAft>
              <a:buClr>
                <a:schemeClr val="dk1"/>
              </a:buClr>
              <a:buSzPts val="1100"/>
              <a:buFont typeface="Arial"/>
              <a:buNone/>
            </a:pPr>
            <a:endParaRPr sz="2000"/>
          </a:p>
        </p:txBody>
      </p:sp>
      <p:sp>
        <p:nvSpPr>
          <p:cNvPr id="1203" name="Google Shape;1203;p8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rgbClr val="000000"/>
              </a:buClr>
              <a:buSzPts val="1100"/>
              <a:buFont typeface="Arial"/>
              <a:buNone/>
            </a:pPr>
            <a:fld id="{00000000-1234-1234-1234-123412341234}" type="slidenum">
              <a:rPr lang="en"/>
              <a:t>57</a:t>
            </a:fld>
            <a:endParaRPr/>
          </a:p>
        </p:txBody>
      </p:sp>
      <p:sp>
        <p:nvSpPr>
          <p:cNvPr id="1204" name="Google Shape;1204;p85"/>
          <p:cNvSpPr txBox="1"/>
          <p:nvPr/>
        </p:nvSpPr>
        <p:spPr>
          <a:xfrm>
            <a:off x="311575" y="0"/>
            <a:ext cx="8520600" cy="4449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2000"/>
              <a:buFont typeface="Arial"/>
              <a:buNone/>
            </a:pPr>
            <a:r>
              <a:rPr lang="en" sz="2000" b="1" i="0" u="none" strike="noStrike" cap="none">
                <a:solidFill>
                  <a:srgbClr val="C53929"/>
                </a:solidFill>
                <a:latin typeface="Arial"/>
                <a:ea typeface="Arial"/>
                <a:cs typeface="Arial"/>
                <a:sym typeface="Arial"/>
              </a:rPr>
              <a:t>Self-read</a:t>
            </a:r>
            <a:endParaRPr sz="2000" b="1" i="0" u="none" strike="noStrike" cap="none">
              <a:solidFill>
                <a:srgbClr val="C53929"/>
              </a:solidFill>
              <a:latin typeface="Arial"/>
              <a:ea typeface="Arial"/>
              <a:cs typeface="Arial"/>
              <a:sym typeface="Arial"/>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1208"/>
        <p:cNvGrpSpPr/>
        <p:nvPr/>
      </p:nvGrpSpPr>
      <p:grpSpPr>
        <a:xfrm>
          <a:off x="0" y="0"/>
          <a:ext cx="0" cy="0"/>
          <a:chOff x="0" y="0"/>
          <a:chExt cx="0" cy="0"/>
        </a:xfrm>
      </p:grpSpPr>
      <p:sp>
        <p:nvSpPr>
          <p:cNvPr id="1209" name="Google Shape;1209;p86"/>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600"/>
              <a:buNone/>
            </a:pPr>
            <a:r>
              <a:rPr lang="en" dirty="0"/>
              <a:t>Question 2</a:t>
            </a:r>
            <a:r>
              <a:rPr lang="en" dirty="0">
                <a:latin typeface="Lato"/>
                <a:ea typeface="Lato"/>
                <a:cs typeface="Lato"/>
                <a:sym typeface="Lato"/>
              </a:rPr>
              <a:t> － Basic Hash Table Stuffs</a:t>
            </a:r>
            <a:endParaRPr dirty="0"/>
          </a:p>
        </p:txBody>
      </p:sp>
      <p:sp>
        <p:nvSpPr>
          <p:cNvPr id="1210" name="Google Shape;1210;p8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rgbClr val="000000"/>
              </a:buClr>
              <a:buSzPts val="1100"/>
              <a:buFont typeface="Arial"/>
              <a:buNone/>
            </a:pPr>
            <a:fld id="{00000000-1234-1234-1234-123412341234}" type="slidenum">
              <a:rPr lang="en"/>
              <a:t>58</a:t>
            </a:fld>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1214"/>
        <p:cNvGrpSpPr/>
        <p:nvPr/>
      </p:nvGrpSpPr>
      <p:grpSpPr>
        <a:xfrm>
          <a:off x="0" y="0"/>
          <a:ext cx="0" cy="0"/>
          <a:chOff x="0" y="0"/>
          <a:chExt cx="0" cy="0"/>
        </a:xfrm>
      </p:grpSpPr>
      <p:sp>
        <p:nvSpPr>
          <p:cNvPr id="1215" name="Google Shape;1215;p8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dirty="0"/>
              <a:t>Question 2</a:t>
            </a:r>
            <a:endParaRPr dirty="0"/>
          </a:p>
        </p:txBody>
      </p:sp>
      <p:sp>
        <p:nvSpPr>
          <p:cNvPr id="1216" name="Google Shape;1216;p8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rgbClr val="000000"/>
              </a:buClr>
              <a:buSzPts val="1100"/>
              <a:buFont typeface="Arial"/>
              <a:buNone/>
            </a:pPr>
            <a:fld id="{00000000-1234-1234-1234-123412341234}" type="slidenum">
              <a:rPr lang="en"/>
              <a:t>59</a:t>
            </a:fld>
            <a:endParaRPr/>
          </a:p>
        </p:txBody>
      </p:sp>
      <p:sp>
        <p:nvSpPr>
          <p:cNvPr id="1217" name="Google Shape;1217;p8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2000" dirty="0"/>
              <a:t>Quick check: Let's review all 4 modes of Hash Table (use the Exploration mode of </a:t>
            </a:r>
            <a:r>
              <a:rPr lang="en" sz="2000" u="sng" dirty="0">
                <a:solidFill>
                  <a:schemeClr val="hlink"/>
                </a:solidFill>
                <a:hlinkClick r:id="rId3"/>
              </a:rPr>
              <a:t>https://visualgo.net/en/hashtable</a:t>
            </a:r>
            <a:r>
              <a:rPr lang="en" sz="2000" dirty="0"/>
              <a:t>). During the tutorial session, the tutor will randomize the Hash Table size M, the selected mode (LP, QP, DH, or SC), the initial keys inside, and then ask student to </a:t>
            </a:r>
            <a:r>
              <a:rPr lang="en" sz="2000" dirty="0">
                <a:solidFill>
                  <a:srgbClr val="37474F"/>
                </a:solidFill>
                <a:highlight>
                  <a:srgbClr val="EFEFEF"/>
                </a:highlight>
                <a:latin typeface="Consolas"/>
                <a:ea typeface="Consolas"/>
                <a:cs typeface="Consolas"/>
                <a:sym typeface="Consolas"/>
              </a:rPr>
              <a:t>Insert(random-integer)</a:t>
            </a:r>
            <a:r>
              <a:rPr lang="en" sz="2000" dirty="0"/>
              <a:t>, </a:t>
            </a:r>
            <a:r>
              <a:rPr lang="en" sz="2000" dirty="0">
                <a:solidFill>
                  <a:srgbClr val="37474F"/>
                </a:solidFill>
                <a:highlight>
                  <a:srgbClr val="EFEFEF"/>
                </a:highlight>
                <a:latin typeface="Consolas"/>
                <a:ea typeface="Consolas"/>
                <a:cs typeface="Consolas"/>
                <a:sym typeface="Consolas"/>
              </a:rPr>
              <a:t>Remove(existing-integer)</a:t>
            </a:r>
            <a:r>
              <a:rPr lang="en" sz="2000" dirty="0"/>
              <a:t>, or </a:t>
            </a:r>
            <a:r>
              <a:rPr lang="en" sz="2000" dirty="0">
                <a:solidFill>
                  <a:srgbClr val="37474F"/>
                </a:solidFill>
                <a:highlight>
                  <a:srgbClr val="EFEFEF"/>
                </a:highlight>
                <a:latin typeface="Consolas"/>
                <a:ea typeface="Consolas"/>
                <a:cs typeface="Consolas"/>
                <a:sym typeface="Consolas"/>
              </a:rPr>
              <a:t>Search(integer)</a:t>
            </a:r>
            <a:r>
              <a:rPr lang="en" sz="2000" dirty="0"/>
              <a:t> operations. This part can be skipped if most students are already comfortable with the basics.</a:t>
            </a:r>
            <a:endParaRPr sz="2000" dirty="0"/>
          </a:p>
          <a:p>
            <a:pPr marL="0" lvl="0" indent="0" algn="l" rtl="0">
              <a:lnSpc>
                <a:spcPct val="115000"/>
              </a:lnSpc>
              <a:spcBef>
                <a:spcPts val="1600"/>
              </a:spcBef>
              <a:spcAft>
                <a:spcPts val="0"/>
              </a:spcAft>
              <a:buClr>
                <a:schemeClr val="dk1"/>
              </a:buClr>
              <a:buSzPts val="1100"/>
              <a:buFont typeface="Arial"/>
              <a:buNone/>
            </a:pPr>
            <a:r>
              <a:rPr lang="en" sz="2000" dirty="0"/>
              <a:t>This part is open ended, up to the tutor.</a:t>
            </a:r>
            <a:endParaRPr sz="2000" dirty="0"/>
          </a:p>
          <a:p>
            <a:pPr marL="0" lvl="0" indent="0" algn="l" rtl="0">
              <a:lnSpc>
                <a:spcPct val="115000"/>
              </a:lnSpc>
              <a:spcBef>
                <a:spcPts val="1600"/>
              </a:spcBef>
              <a:spcAft>
                <a:spcPts val="1600"/>
              </a:spcAft>
              <a:buSzPts val="1800"/>
              <a:buNone/>
            </a:pPr>
            <a:endParaRPr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61"/>
        <p:cNvGrpSpPr/>
        <p:nvPr/>
      </p:nvGrpSpPr>
      <p:grpSpPr>
        <a:xfrm>
          <a:off x="0" y="0"/>
          <a:ext cx="0" cy="0"/>
          <a:chOff x="0" y="0"/>
          <a:chExt cx="0" cy="0"/>
        </a:xfrm>
      </p:grpSpPr>
      <p:sp>
        <p:nvSpPr>
          <p:cNvPr id="462" name="Google Shape;462;p35"/>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600"/>
              <a:buNone/>
            </a:pPr>
            <a:r>
              <a:rPr lang="en">
                <a:latin typeface="Lato"/>
                <a:ea typeface="Lato"/>
                <a:cs typeface="Lato"/>
                <a:sym typeface="Lato"/>
              </a:rPr>
              <a:t>Collision Resolutions</a:t>
            </a:r>
            <a:endParaRPr>
              <a:latin typeface="Lato"/>
              <a:ea typeface="Lato"/>
              <a:cs typeface="Lato"/>
              <a:sym typeface="Lato"/>
            </a:endParaRPr>
          </a:p>
        </p:txBody>
      </p:sp>
      <p:sp>
        <p:nvSpPr>
          <p:cNvPr id="463" name="Google Shape;463;p35"/>
          <p:cNvSpPr txBox="1">
            <a:spLocks noGrp="1"/>
          </p:cNvSpPr>
          <p:nvPr>
            <p:ph type="subTitle" idx="4294967295"/>
          </p:nvPr>
        </p:nvSpPr>
        <p:spPr>
          <a:xfrm>
            <a:off x="311700" y="2834125"/>
            <a:ext cx="8520600" cy="7926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chemeClr val="dk2"/>
              </a:buClr>
              <a:buSzPts val="1800"/>
              <a:buFont typeface="Arial"/>
              <a:buNone/>
            </a:pPr>
            <a:r>
              <a:rPr lang="en" sz="2000" b="0" i="0" u="none" strike="noStrike" cap="none">
                <a:solidFill>
                  <a:schemeClr val="dk2"/>
                </a:solidFill>
                <a:latin typeface="Arial"/>
                <a:ea typeface="Arial"/>
                <a:cs typeface="Arial"/>
                <a:sym typeface="Arial"/>
              </a:rPr>
              <a:t>Open Addressing</a:t>
            </a:r>
            <a:endParaRPr sz="2000" b="0" i="0" u="none" strike="noStrike" cap="none">
              <a:solidFill>
                <a:schemeClr val="dk2"/>
              </a:solidFill>
              <a:latin typeface="Arial"/>
              <a:ea typeface="Arial"/>
              <a:cs typeface="Arial"/>
              <a:sym typeface="Arial"/>
            </a:endParaRPr>
          </a:p>
          <a:p>
            <a:pPr marL="0" marR="0" lvl="0" indent="0" algn="ctr" rtl="0">
              <a:lnSpc>
                <a:spcPct val="100000"/>
              </a:lnSpc>
              <a:spcBef>
                <a:spcPts val="0"/>
              </a:spcBef>
              <a:spcAft>
                <a:spcPts val="1600"/>
              </a:spcAft>
              <a:buClr>
                <a:schemeClr val="dk2"/>
              </a:buClr>
              <a:buSzPts val="1800"/>
              <a:buFont typeface="Arial"/>
              <a:buNone/>
            </a:pPr>
            <a:r>
              <a:rPr lang="en" sz="2000" b="0" i="0" u="none" strike="noStrike" cap="none">
                <a:solidFill>
                  <a:schemeClr val="dk2"/>
                </a:solidFill>
                <a:latin typeface="Arial"/>
                <a:ea typeface="Arial"/>
                <a:cs typeface="Arial"/>
                <a:sym typeface="Arial"/>
              </a:rPr>
              <a:t>Closed Addressing</a:t>
            </a:r>
            <a:endParaRPr sz="2000" b="0" i="0" u="none" strike="noStrike" cap="none">
              <a:solidFill>
                <a:schemeClr val="dk2"/>
              </a:solidFill>
              <a:latin typeface="Arial"/>
              <a:ea typeface="Arial"/>
              <a:cs typeface="Arial"/>
              <a:sym typeface="Arial"/>
            </a:endParaRPr>
          </a:p>
        </p:txBody>
      </p:sp>
      <p:sp>
        <p:nvSpPr>
          <p:cNvPr id="464" name="Google Shape;464;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rgbClr val="000000"/>
              </a:buClr>
              <a:buSzPts val="1100"/>
              <a:buFont typeface="Arial"/>
              <a:buNone/>
            </a:pPr>
            <a:fld id="{00000000-1234-1234-1234-123412341234}" type="slidenum">
              <a:rPr lang="en"/>
              <a:t>6</a:t>
            </a:fld>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1221"/>
        <p:cNvGrpSpPr/>
        <p:nvPr/>
      </p:nvGrpSpPr>
      <p:grpSpPr>
        <a:xfrm>
          <a:off x="0" y="0"/>
          <a:ext cx="0" cy="0"/>
          <a:chOff x="0" y="0"/>
          <a:chExt cx="0" cy="0"/>
        </a:xfrm>
      </p:grpSpPr>
      <p:sp>
        <p:nvSpPr>
          <p:cNvPr id="1222" name="Google Shape;1222;p88"/>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600"/>
              <a:buNone/>
            </a:pPr>
            <a:r>
              <a:rPr lang="en" dirty="0">
                <a:latin typeface="Lato"/>
                <a:ea typeface="Lato"/>
                <a:cs typeface="Lato"/>
                <a:sym typeface="Lato"/>
              </a:rPr>
              <a:t>Question 3 － Hash Table Discussion</a:t>
            </a:r>
            <a:endParaRPr dirty="0">
              <a:latin typeface="Lato"/>
              <a:ea typeface="Lato"/>
              <a:cs typeface="Lato"/>
              <a:sym typeface="Lato"/>
            </a:endParaRPr>
          </a:p>
        </p:txBody>
      </p:sp>
      <p:sp>
        <p:nvSpPr>
          <p:cNvPr id="1223" name="Google Shape;1223;p88"/>
          <p:cNvSpPr txBox="1">
            <a:spLocks noGrp="1"/>
          </p:cNvSpPr>
          <p:nvPr>
            <p:ph type="subTitle" idx="4294967295"/>
          </p:nvPr>
        </p:nvSpPr>
        <p:spPr>
          <a:xfrm>
            <a:off x="311700" y="2834125"/>
            <a:ext cx="8520600" cy="7926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chemeClr val="dk2"/>
              </a:buClr>
              <a:buSzPts val="1800"/>
              <a:buFont typeface="Arial"/>
              <a:buNone/>
            </a:pPr>
            <a:r>
              <a:rPr lang="en" sz="1800" b="0" i="0" u="none" strike="noStrike" cap="none">
                <a:solidFill>
                  <a:schemeClr val="dk2"/>
                </a:solidFill>
                <a:latin typeface="Arial"/>
                <a:ea typeface="Arial"/>
                <a:cs typeface="Arial"/>
                <a:sym typeface="Arial"/>
              </a:rPr>
              <a:t>Table ADT</a:t>
            </a:r>
            <a:endParaRPr sz="1800" b="0" i="0" u="none" strike="noStrike" cap="none">
              <a:solidFill>
                <a:schemeClr val="dk2"/>
              </a:solidFill>
              <a:latin typeface="Arial"/>
              <a:ea typeface="Arial"/>
              <a:cs typeface="Arial"/>
              <a:sym typeface="Arial"/>
            </a:endParaRPr>
          </a:p>
          <a:p>
            <a:pPr marL="0" marR="0" lvl="0" indent="0" algn="ctr" rtl="0">
              <a:lnSpc>
                <a:spcPct val="100000"/>
              </a:lnSpc>
              <a:spcBef>
                <a:spcPts val="0"/>
              </a:spcBef>
              <a:spcAft>
                <a:spcPts val="0"/>
              </a:spcAft>
              <a:buClr>
                <a:schemeClr val="dk2"/>
              </a:buClr>
              <a:buSzPts val="1800"/>
              <a:buFont typeface="Arial"/>
              <a:buNone/>
            </a:pPr>
            <a:r>
              <a:rPr lang="en" sz="1800" b="0" i="0" u="none" strike="noStrike" cap="none">
                <a:solidFill>
                  <a:schemeClr val="dk2"/>
                </a:solidFill>
                <a:latin typeface="Arial"/>
                <a:ea typeface="Arial"/>
                <a:cs typeface="Arial"/>
                <a:sym typeface="Arial"/>
              </a:rPr>
              <a:t>Perfect Hash Function</a:t>
            </a:r>
            <a:endParaRPr sz="1800" b="0" i="0" u="none" strike="noStrike" cap="none">
              <a:solidFill>
                <a:schemeClr val="dk2"/>
              </a:solidFill>
              <a:latin typeface="Arial"/>
              <a:ea typeface="Arial"/>
              <a:cs typeface="Arial"/>
              <a:sym typeface="Arial"/>
            </a:endParaRPr>
          </a:p>
          <a:p>
            <a:pPr marL="0" marR="0" lvl="0" indent="0" algn="ctr" rtl="0">
              <a:lnSpc>
                <a:spcPct val="100000"/>
              </a:lnSpc>
              <a:spcBef>
                <a:spcPts val="0"/>
              </a:spcBef>
              <a:spcAft>
                <a:spcPts val="1600"/>
              </a:spcAft>
              <a:buClr>
                <a:schemeClr val="dk2"/>
              </a:buClr>
              <a:buSzPts val="1800"/>
              <a:buFont typeface="Arial"/>
              <a:buNone/>
            </a:pPr>
            <a:r>
              <a:rPr lang="en" sz="1800" b="0" i="0" u="none" strike="noStrike" cap="none">
                <a:solidFill>
                  <a:schemeClr val="dk2"/>
                </a:solidFill>
                <a:latin typeface="Arial"/>
                <a:ea typeface="Arial"/>
                <a:cs typeface="Arial"/>
                <a:sym typeface="Arial"/>
              </a:rPr>
              <a:t>Best Collision Resolution</a:t>
            </a:r>
            <a:endParaRPr sz="1800" b="0" i="0" u="none" strike="noStrike" cap="none">
              <a:solidFill>
                <a:schemeClr val="dk2"/>
              </a:solidFill>
              <a:latin typeface="Arial"/>
              <a:ea typeface="Arial"/>
              <a:cs typeface="Arial"/>
              <a:sym typeface="Arial"/>
            </a:endParaRPr>
          </a:p>
        </p:txBody>
      </p:sp>
      <p:sp>
        <p:nvSpPr>
          <p:cNvPr id="1224" name="Google Shape;1224;p8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rgbClr val="000000"/>
              </a:buClr>
              <a:buSzPts val="1100"/>
              <a:buFont typeface="Arial"/>
              <a:buNone/>
            </a:pPr>
            <a:fld id="{00000000-1234-1234-1234-123412341234}" type="slidenum">
              <a:rPr lang="en"/>
              <a:t>60</a:t>
            </a:fld>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1228"/>
        <p:cNvGrpSpPr/>
        <p:nvPr/>
      </p:nvGrpSpPr>
      <p:grpSpPr>
        <a:xfrm>
          <a:off x="0" y="0"/>
          <a:ext cx="0" cy="0"/>
          <a:chOff x="0" y="0"/>
          <a:chExt cx="0" cy="0"/>
        </a:xfrm>
      </p:grpSpPr>
      <p:sp>
        <p:nvSpPr>
          <p:cNvPr id="1229" name="Google Shape;1229;p8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Question 4 Part 1 － Table V.S. List ADT</a:t>
            </a:r>
            <a:endParaRPr/>
          </a:p>
        </p:txBody>
      </p:sp>
      <p:sp>
        <p:nvSpPr>
          <p:cNvPr id="1230" name="Google Shape;1230;p89"/>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rgbClr val="000000"/>
              </a:buClr>
              <a:buSzPts val="1100"/>
              <a:buFont typeface="Arial"/>
              <a:buNone/>
            </a:pPr>
            <a:r>
              <a:rPr lang="en" sz="2000"/>
              <a:t>What is/are the main difference(s) between List ADT basic operations (</a:t>
            </a:r>
            <a:r>
              <a:rPr lang="en" sz="2000" u="sng">
                <a:solidFill>
                  <a:schemeClr val="hlink"/>
                </a:solidFill>
                <a:hlinkClick r:id="rId3"/>
              </a:rPr>
              <a:t>recap</a:t>
            </a:r>
            <a:r>
              <a:rPr lang="en" sz="2000"/>
              <a:t>) versus Table ADT basic operations (</a:t>
            </a:r>
            <a:r>
              <a:rPr lang="en" sz="2000" u="sng">
                <a:solidFill>
                  <a:schemeClr val="hlink"/>
                </a:solidFill>
                <a:hlinkClick r:id="rId4"/>
              </a:rPr>
              <a:t>recap</a:t>
            </a:r>
            <a:r>
              <a:rPr lang="en" sz="2000"/>
              <a:t>)?</a:t>
            </a:r>
            <a:endParaRPr sz="2000"/>
          </a:p>
          <a:p>
            <a:pPr marL="457200" lvl="0" indent="-355600" algn="l" rtl="0">
              <a:lnSpc>
                <a:spcPct val="115000"/>
              </a:lnSpc>
              <a:spcBef>
                <a:spcPts val="1000"/>
              </a:spcBef>
              <a:spcAft>
                <a:spcPts val="0"/>
              </a:spcAft>
              <a:buSzPts val="2000"/>
              <a:buChar char="●"/>
            </a:pPr>
            <a:r>
              <a:rPr lang="en" sz="2000"/>
              <a:t>Relative </a:t>
            </a:r>
            <a:r>
              <a:rPr lang="en" sz="2000" b="1"/>
              <a:t>ordering</a:t>
            </a:r>
            <a:endParaRPr sz="2000" b="1"/>
          </a:p>
          <a:p>
            <a:pPr marL="914400" lvl="1" indent="-355600" algn="l" rtl="0">
              <a:lnSpc>
                <a:spcPct val="115000"/>
              </a:lnSpc>
              <a:spcBef>
                <a:spcPts val="0"/>
              </a:spcBef>
              <a:spcAft>
                <a:spcPts val="0"/>
              </a:spcAft>
              <a:buSzPts val="2000"/>
              <a:buChar char="○"/>
            </a:pPr>
            <a:r>
              <a:rPr lang="en" sz="2000"/>
              <a:t>Important to List ADT</a:t>
            </a:r>
            <a:endParaRPr sz="2000"/>
          </a:p>
          <a:p>
            <a:pPr marL="914400" lvl="1" indent="-355600" algn="l" rtl="0">
              <a:lnSpc>
                <a:spcPct val="115000"/>
              </a:lnSpc>
              <a:spcBef>
                <a:spcPts val="0"/>
              </a:spcBef>
              <a:spcAft>
                <a:spcPts val="0"/>
              </a:spcAft>
              <a:buSzPts val="2000"/>
              <a:buChar char="○"/>
            </a:pPr>
            <a:r>
              <a:rPr lang="en" sz="2000"/>
              <a:t>Unimportant to Table ADT</a:t>
            </a:r>
            <a:endParaRPr sz="2000"/>
          </a:p>
          <a:p>
            <a:pPr marL="457200" lvl="0" indent="-355600" algn="l" rtl="0">
              <a:lnSpc>
                <a:spcPct val="115000"/>
              </a:lnSpc>
              <a:spcBef>
                <a:spcPts val="0"/>
              </a:spcBef>
              <a:spcAft>
                <a:spcPts val="0"/>
              </a:spcAft>
              <a:buSzPts val="2000"/>
              <a:buChar char="●"/>
            </a:pPr>
            <a:r>
              <a:rPr lang="en" sz="2000" b="1"/>
              <a:t>Mapping </a:t>
            </a:r>
            <a:r>
              <a:rPr lang="en" sz="2000"/>
              <a:t>between index to value</a:t>
            </a:r>
            <a:endParaRPr sz="2000"/>
          </a:p>
          <a:p>
            <a:pPr marL="914400" lvl="1" indent="-355600" algn="l" rtl="0">
              <a:lnSpc>
                <a:spcPct val="115000"/>
              </a:lnSpc>
              <a:spcBef>
                <a:spcPts val="0"/>
              </a:spcBef>
              <a:spcAft>
                <a:spcPts val="0"/>
              </a:spcAft>
              <a:buSzPts val="2000"/>
              <a:buChar char="○"/>
            </a:pPr>
            <a:r>
              <a:rPr lang="en" sz="2000"/>
              <a:t>Important to Table ADT.</a:t>
            </a:r>
            <a:endParaRPr sz="2000"/>
          </a:p>
          <a:p>
            <a:pPr marL="914400" lvl="1" indent="-355600" algn="l" rtl="0">
              <a:lnSpc>
                <a:spcPct val="115000"/>
              </a:lnSpc>
              <a:spcBef>
                <a:spcPts val="0"/>
              </a:spcBef>
              <a:spcAft>
                <a:spcPts val="0"/>
              </a:spcAft>
              <a:buSzPts val="2000"/>
              <a:buChar char="○"/>
            </a:pPr>
            <a:r>
              <a:rPr lang="en" sz="2000"/>
              <a:t>Unimportant to List ADT. i.e. Inserting at a non-boundary index will change the mapping for remaining items down the list</a:t>
            </a:r>
            <a:endParaRPr sz="2000"/>
          </a:p>
          <a:p>
            <a:pPr marL="0" lvl="0" indent="0" algn="l" rtl="0">
              <a:lnSpc>
                <a:spcPct val="115000"/>
              </a:lnSpc>
              <a:spcBef>
                <a:spcPts val="1600"/>
              </a:spcBef>
              <a:spcAft>
                <a:spcPts val="1600"/>
              </a:spcAft>
              <a:buSzPts val="1800"/>
              <a:buNone/>
            </a:pPr>
            <a:endParaRPr sz="2000"/>
          </a:p>
        </p:txBody>
      </p:sp>
      <p:sp>
        <p:nvSpPr>
          <p:cNvPr id="1231" name="Google Shape;1231;p8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rgbClr val="000000"/>
              </a:buClr>
              <a:buSzPts val="1100"/>
              <a:buFont typeface="Arial"/>
              <a:buNone/>
            </a:pPr>
            <a:fld id="{00000000-1234-1234-1234-123412341234}" type="slidenum">
              <a:rPr lang="en"/>
              <a:t>61</a:t>
            </a:fld>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1235"/>
        <p:cNvGrpSpPr/>
        <p:nvPr/>
      </p:nvGrpSpPr>
      <p:grpSpPr>
        <a:xfrm>
          <a:off x="0" y="0"/>
          <a:ext cx="0" cy="0"/>
          <a:chOff x="0" y="0"/>
          <a:chExt cx="0" cy="0"/>
        </a:xfrm>
      </p:grpSpPr>
      <p:sp>
        <p:nvSpPr>
          <p:cNvPr id="1236" name="Google Shape;1236;p9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Question 4 Part 2 － Perfect Hash Function</a:t>
            </a:r>
            <a:endParaRPr/>
          </a:p>
        </p:txBody>
      </p:sp>
      <p:sp>
        <p:nvSpPr>
          <p:cNvPr id="1237" name="Google Shape;1237;p9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sz="2000"/>
              <a:t>At </a:t>
            </a:r>
            <a:r>
              <a:rPr lang="en" sz="2000" u="sng">
                <a:solidFill>
                  <a:schemeClr val="hlink"/>
                </a:solidFill>
                <a:hlinkClick r:id="rId3"/>
              </a:rPr>
              <a:t>https://visualgo.net/en/hashtable?slide=4-4</a:t>
            </a:r>
            <a:r>
              <a:rPr lang="en" sz="2000"/>
              <a:t>, Steven mentions about Perfect Hash Function.</a:t>
            </a:r>
            <a:endParaRPr sz="2000"/>
          </a:p>
          <a:p>
            <a:pPr marL="0" lvl="0" indent="0" algn="l" rtl="0">
              <a:lnSpc>
                <a:spcPct val="115000"/>
              </a:lnSpc>
              <a:spcBef>
                <a:spcPts val="1600"/>
              </a:spcBef>
              <a:spcAft>
                <a:spcPts val="0"/>
              </a:spcAft>
              <a:buSzPts val="1800"/>
              <a:buNone/>
            </a:pPr>
            <a:r>
              <a:rPr lang="en" sz="2000"/>
              <a:t>Come up with a </a:t>
            </a:r>
            <a:r>
              <a:rPr lang="en" sz="2000" b="1"/>
              <a:t>minimal perfect hash function</a:t>
            </a:r>
            <a:r>
              <a:rPr lang="en" sz="2000"/>
              <a:t> for these 5 names into index [0, 4] without collision.</a:t>
            </a:r>
            <a:endParaRPr sz="2000"/>
          </a:p>
          <a:p>
            <a:pPr marL="457200" lvl="0" indent="-355600" algn="l" rtl="0">
              <a:lnSpc>
                <a:spcPct val="115000"/>
              </a:lnSpc>
              <a:spcBef>
                <a:spcPts val="1600"/>
              </a:spcBef>
              <a:spcAft>
                <a:spcPts val="0"/>
              </a:spcAft>
              <a:buSzPts val="2000"/>
              <a:buChar char="●"/>
            </a:pPr>
            <a:r>
              <a:rPr lang="en" sz="2000"/>
              <a:t>Steven Halim</a:t>
            </a:r>
            <a:endParaRPr sz="2000"/>
          </a:p>
          <a:p>
            <a:pPr marL="457200" lvl="0" indent="-355600" algn="l" rtl="0">
              <a:lnSpc>
                <a:spcPct val="115000"/>
              </a:lnSpc>
              <a:spcBef>
                <a:spcPts val="0"/>
              </a:spcBef>
              <a:spcAft>
                <a:spcPts val="0"/>
              </a:spcAft>
              <a:buSzPts val="2000"/>
              <a:buChar char="●"/>
            </a:pPr>
            <a:r>
              <a:rPr lang="en" sz="2000"/>
              <a:t>Grace Suryani Halim</a:t>
            </a:r>
            <a:endParaRPr sz="2000"/>
          </a:p>
          <a:p>
            <a:pPr marL="457200" lvl="0" indent="-355600" algn="l" rtl="0">
              <a:lnSpc>
                <a:spcPct val="115000"/>
              </a:lnSpc>
              <a:spcBef>
                <a:spcPts val="0"/>
              </a:spcBef>
              <a:spcAft>
                <a:spcPts val="0"/>
              </a:spcAft>
              <a:buSzPts val="2000"/>
              <a:buChar char="●"/>
            </a:pPr>
            <a:r>
              <a:rPr lang="en" sz="2000"/>
              <a:t>Jane Angelina Halim</a:t>
            </a:r>
            <a:endParaRPr sz="2000"/>
          </a:p>
          <a:p>
            <a:pPr marL="457200" lvl="0" indent="-355600" algn="l" rtl="0">
              <a:lnSpc>
                <a:spcPct val="115000"/>
              </a:lnSpc>
              <a:spcBef>
                <a:spcPts val="0"/>
              </a:spcBef>
              <a:spcAft>
                <a:spcPts val="0"/>
              </a:spcAft>
              <a:buSzPts val="2000"/>
              <a:buChar char="●"/>
            </a:pPr>
            <a:r>
              <a:rPr lang="en" sz="2000"/>
              <a:t>Joshua Ben Halim</a:t>
            </a:r>
            <a:endParaRPr sz="2000"/>
          </a:p>
          <a:p>
            <a:pPr marL="457200" lvl="0" indent="-355600" algn="l" rtl="0">
              <a:lnSpc>
                <a:spcPct val="115000"/>
              </a:lnSpc>
              <a:spcBef>
                <a:spcPts val="0"/>
              </a:spcBef>
              <a:spcAft>
                <a:spcPts val="0"/>
              </a:spcAft>
              <a:buSzPts val="2000"/>
              <a:buChar char="●"/>
            </a:pPr>
            <a:r>
              <a:rPr lang="en" sz="2000"/>
              <a:t>Jemimah Charissa Halim</a:t>
            </a:r>
            <a:endParaRPr sz="2000"/>
          </a:p>
        </p:txBody>
      </p:sp>
      <p:sp>
        <p:nvSpPr>
          <p:cNvPr id="1238" name="Google Shape;1238;p90"/>
          <p:cNvSpPr txBox="1"/>
          <p:nvPr/>
        </p:nvSpPr>
        <p:spPr>
          <a:xfrm>
            <a:off x="311575" y="0"/>
            <a:ext cx="8520600" cy="4449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2000"/>
              <a:buFont typeface="Arial"/>
              <a:buNone/>
            </a:pPr>
            <a:r>
              <a:rPr lang="en" sz="2000" b="1" i="0" u="none" strike="noStrike" cap="none">
                <a:solidFill>
                  <a:srgbClr val="C53929"/>
                </a:solidFill>
                <a:latin typeface="Arial"/>
                <a:ea typeface="Arial"/>
                <a:cs typeface="Arial"/>
                <a:sym typeface="Arial"/>
              </a:rPr>
              <a:t>Self-read</a:t>
            </a:r>
            <a:endParaRPr sz="2000" b="1" i="0" u="none" strike="noStrike" cap="none">
              <a:solidFill>
                <a:srgbClr val="C53929"/>
              </a:solidFill>
              <a:latin typeface="Arial"/>
              <a:ea typeface="Arial"/>
              <a:cs typeface="Arial"/>
              <a:sym typeface="Arial"/>
            </a:endParaRPr>
          </a:p>
        </p:txBody>
      </p:sp>
      <p:sp>
        <p:nvSpPr>
          <p:cNvPr id="1239" name="Google Shape;1239;p9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rgbClr val="000000"/>
              </a:buClr>
              <a:buSzPts val="1100"/>
              <a:buFont typeface="Arial"/>
              <a:buNone/>
            </a:pPr>
            <a:fld id="{00000000-1234-1234-1234-123412341234}" type="slidenum">
              <a:rPr lang="en"/>
              <a:t>62</a:t>
            </a:fld>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1243"/>
        <p:cNvGrpSpPr/>
        <p:nvPr/>
      </p:nvGrpSpPr>
      <p:grpSpPr>
        <a:xfrm>
          <a:off x="0" y="0"/>
          <a:ext cx="0" cy="0"/>
          <a:chOff x="0" y="0"/>
          <a:chExt cx="0" cy="0"/>
        </a:xfrm>
      </p:grpSpPr>
      <p:sp>
        <p:nvSpPr>
          <p:cNvPr id="1244" name="Google Shape;1244;p9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Question 4 Part 2 － Perfect Hash Function</a:t>
            </a:r>
            <a:endParaRPr/>
          </a:p>
        </p:txBody>
      </p:sp>
      <p:sp>
        <p:nvSpPr>
          <p:cNvPr id="1245" name="Google Shape;1245;p9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sz="2400"/>
              <a:t>One method (among many others) is to just use first character of the second word as the key</a:t>
            </a:r>
            <a:endParaRPr sz="2400"/>
          </a:p>
          <a:p>
            <a:pPr marL="457200" lvl="0" indent="-381000" algn="l" rtl="0">
              <a:lnSpc>
                <a:spcPct val="115000"/>
              </a:lnSpc>
              <a:spcBef>
                <a:spcPts val="1600"/>
              </a:spcBef>
              <a:spcAft>
                <a:spcPts val="0"/>
              </a:spcAft>
              <a:buSzPts val="2400"/>
              <a:buChar char="●"/>
            </a:pPr>
            <a:r>
              <a:rPr lang="en" sz="2400"/>
              <a:t>Steven </a:t>
            </a:r>
            <a:r>
              <a:rPr lang="en" sz="2400" b="1"/>
              <a:t>H</a:t>
            </a:r>
            <a:r>
              <a:rPr lang="en" sz="2400"/>
              <a:t>alim</a:t>
            </a:r>
            <a:endParaRPr sz="2400"/>
          </a:p>
          <a:p>
            <a:pPr marL="457200" lvl="0" indent="-381000" algn="l" rtl="0">
              <a:lnSpc>
                <a:spcPct val="115000"/>
              </a:lnSpc>
              <a:spcBef>
                <a:spcPts val="0"/>
              </a:spcBef>
              <a:spcAft>
                <a:spcPts val="0"/>
              </a:spcAft>
              <a:buSzPts val="2400"/>
              <a:buChar char="●"/>
            </a:pPr>
            <a:r>
              <a:rPr lang="en" sz="2400"/>
              <a:t>Grace </a:t>
            </a:r>
            <a:r>
              <a:rPr lang="en" sz="2400" b="1"/>
              <a:t>S</a:t>
            </a:r>
            <a:r>
              <a:rPr lang="en" sz="2400"/>
              <a:t>uryani Halim</a:t>
            </a:r>
            <a:endParaRPr sz="2400"/>
          </a:p>
          <a:p>
            <a:pPr marL="457200" lvl="0" indent="-381000" algn="l" rtl="0">
              <a:lnSpc>
                <a:spcPct val="115000"/>
              </a:lnSpc>
              <a:spcBef>
                <a:spcPts val="0"/>
              </a:spcBef>
              <a:spcAft>
                <a:spcPts val="0"/>
              </a:spcAft>
              <a:buSzPts val="2400"/>
              <a:buChar char="●"/>
            </a:pPr>
            <a:r>
              <a:rPr lang="en" sz="2400"/>
              <a:t>Jane </a:t>
            </a:r>
            <a:r>
              <a:rPr lang="en" sz="2400" b="1"/>
              <a:t>A</a:t>
            </a:r>
            <a:r>
              <a:rPr lang="en" sz="2400"/>
              <a:t>ngelina Halim</a:t>
            </a:r>
            <a:endParaRPr sz="2400"/>
          </a:p>
          <a:p>
            <a:pPr marL="457200" lvl="0" indent="-381000" algn="l" rtl="0">
              <a:lnSpc>
                <a:spcPct val="115000"/>
              </a:lnSpc>
              <a:spcBef>
                <a:spcPts val="0"/>
              </a:spcBef>
              <a:spcAft>
                <a:spcPts val="0"/>
              </a:spcAft>
              <a:buSzPts val="2400"/>
              <a:buChar char="●"/>
            </a:pPr>
            <a:r>
              <a:rPr lang="en" sz="2400"/>
              <a:t>Joshua </a:t>
            </a:r>
            <a:r>
              <a:rPr lang="en" sz="2400" b="1"/>
              <a:t>B</a:t>
            </a:r>
            <a:r>
              <a:rPr lang="en" sz="2400"/>
              <a:t>en Halim</a:t>
            </a:r>
            <a:endParaRPr sz="2400"/>
          </a:p>
          <a:p>
            <a:pPr marL="457200" lvl="0" indent="-381000" algn="l" rtl="0">
              <a:lnSpc>
                <a:spcPct val="115000"/>
              </a:lnSpc>
              <a:spcBef>
                <a:spcPts val="0"/>
              </a:spcBef>
              <a:spcAft>
                <a:spcPts val="0"/>
              </a:spcAft>
              <a:buSzPts val="2400"/>
              <a:buChar char="●"/>
            </a:pPr>
            <a:r>
              <a:rPr lang="en" sz="2400"/>
              <a:t>Jemimah </a:t>
            </a:r>
            <a:r>
              <a:rPr lang="en" sz="2400" b="1"/>
              <a:t>C</a:t>
            </a:r>
            <a:r>
              <a:rPr lang="en" sz="2400"/>
              <a:t>harissa Halim</a:t>
            </a:r>
            <a:endParaRPr sz="2400"/>
          </a:p>
        </p:txBody>
      </p:sp>
      <p:sp>
        <p:nvSpPr>
          <p:cNvPr id="1246" name="Google Shape;1246;p9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rgbClr val="000000"/>
              </a:buClr>
              <a:buSzPts val="1100"/>
              <a:buFont typeface="Arial"/>
              <a:buNone/>
            </a:pPr>
            <a:fld id="{00000000-1234-1234-1234-123412341234}" type="slidenum">
              <a:rPr lang="en"/>
              <a:t>63</a:t>
            </a:fld>
            <a:endParaRPr/>
          </a:p>
        </p:txBody>
      </p:sp>
      <p:sp>
        <p:nvSpPr>
          <p:cNvPr id="1247" name="Google Shape;1247;p91"/>
          <p:cNvSpPr txBox="1"/>
          <p:nvPr/>
        </p:nvSpPr>
        <p:spPr>
          <a:xfrm>
            <a:off x="311575" y="0"/>
            <a:ext cx="8520600" cy="4449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2000"/>
              <a:buFont typeface="Arial"/>
              <a:buNone/>
            </a:pPr>
            <a:r>
              <a:rPr lang="en" sz="2000" b="1" i="0" u="none" strike="noStrike" cap="none">
                <a:solidFill>
                  <a:srgbClr val="C53929"/>
                </a:solidFill>
                <a:latin typeface="Arial"/>
                <a:ea typeface="Arial"/>
                <a:cs typeface="Arial"/>
                <a:sym typeface="Arial"/>
              </a:rPr>
              <a:t>Self-read</a:t>
            </a:r>
            <a:endParaRPr sz="2000" b="1" i="0" u="none" strike="noStrike" cap="none">
              <a:solidFill>
                <a:srgbClr val="C53929"/>
              </a:solidFill>
              <a:latin typeface="Arial"/>
              <a:ea typeface="Arial"/>
              <a:cs typeface="Arial"/>
              <a:sym typeface="Arial"/>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1251"/>
        <p:cNvGrpSpPr/>
        <p:nvPr/>
      </p:nvGrpSpPr>
      <p:grpSpPr>
        <a:xfrm>
          <a:off x="0" y="0"/>
          <a:ext cx="0" cy="0"/>
          <a:chOff x="0" y="0"/>
          <a:chExt cx="0" cy="0"/>
        </a:xfrm>
      </p:grpSpPr>
      <p:sp>
        <p:nvSpPr>
          <p:cNvPr id="1252" name="Google Shape;1252;p9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Question 4 Part 2 － Perfect Hash Function</a:t>
            </a:r>
            <a:endParaRPr/>
          </a:p>
        </p:txBody>
      </p:sp>
      <p:sp>
        <p:nvSpPr>
          <p:cNvPr id="1253" name="Google Shape;1253;p9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sz="2000"/>
              <a:t>Another method: </a:t>
            </a:r>
            <a:r>
              <a:rPr lang="en" sz="2000">
                <a:latin typeface="Consolas"/>
                <a:ea typeface="Consolas"/>
                <a:cs typeface="Consolas"/>
                <a:sym typeface="Consolas"/>
              </a:rPr>
              <a:t>(&lt;Number of letters in the first word&gt; - 2 * &lt;Number of words&gt;) % 5</a:t>
            </a:r>
            <a:endParaRPr sz="2000">
              <a:latin typeface="Consolas"/>
              <a:ea typeface="Consolas"/>
              <a:cs typeface="Consolas"/>
              <a:sym typeface="Consolas"/>
            </a:endParaRPr>
          </a:p>
          <a:p>
            <a:pPr marL="457200" lvl="0" indent="-355600" algn="l" rtl="0">
              <a:lnSpc>
                <a:spcPct val="115000"/>
              </a:lnSpc>
              <a:spcBef>
                <a:spcPts val="1600"/>
              </a:spcBef>
              <a:spcAft>
                <a:spcPts val="0"/>
              </a:spcAft>
              <a:buSzPts val="2000"/>
              <a:buChar char="●"/>
            </a:pPr>
            <a:r>
              <a:rPr lang="en" sz="2000" b="1"/>
              <a:t>Steven </a:t>
            </a:r>
            <a:r>
              <a:rPr lang="en" sz="2000"/>
              <a:t>Halim				: </a:t>
            </a:r>
            <a:r>
              <a:rPr lang="en" sz="2000">
                <a:latin typeface="Consolas"/>
                <a:ea typeface="Consolas"/>
                <a:cs typeface="Consolas"/>
                <a:sym typeface="Consolas"/>
              </a:rPr>
              <a:t>(6) - 2*(2) = 2 % 5 = 2</a:t>
            </a:r>
            <a:endParaRPr sz="2000">
              <a:latin typeface="Consolas"/>
              <a:ea typeface="Consolas"/>
              <a:cs typeface="Consolas"/>
              <a:sym typeface="Consolas"/>
            </a:endParaRPr>
          </a:p>
          <a:p>
            <a:pPr marL="457200" lvl="0" indent="-355600" algn="l" rtl="0">
              <a:lnSpc>
                <a:spcPct val="115000"/>
              </a:lnSpc>
              <a:spcBef>
                <a:spcPts val="0"/>
              </a:spcBef>
              <a:spcAft>
                <a:spcPts val="0"/>
              </a:spcAft>
              <a:buSzPts val="2000"/>
              <a:buChar char="●"/>
            </a:pPr>
            <a:r>
              <a:rPr lang="en" sz="2000" b="1"/>
              <a:t>Grace </a:t>
            </a:r>
            <a:r>
              <a:rPr lang="en" sz="2000"/>
              <a:t>Suryani Halim		: </a:t>
            </a:r>
            <a:r>
              <a:rPr lang="en" sz="2000">
                <a:latin typeface="Consolas"/>
                <a:ea typeface="Consolas"/>
                <a:cs typeface="Consolas"/>
                <a:sym typeface="Consolas"/>
              </a:rPr>
              <a:t>(5) - 2*(3) = -1 % 5 = 4</a:t>
            </a:r>
            <a:endParaRPr sz="2000">
              <a:latin typeface="Consolas"/>
              <a:ea typeface="Consolas"/>
              <a:cs typeface="Consolas"/>
              <a:sym typeface="Consolas"/>
            </a:endParaRPr>
          </a:p>
          <a:p>
            <a:pPr marL="457200" lvl="0" indent="-355600" algn="l" rtl="0">
              <a:lnSpc>
                <a:spcPct val="115000"/>
              </a:lnSpc>
              <a:spcBef>
                <a:spcPts val="0"/>
              </a:spcBef>
              <a:spcAft>
                <a:spcPts val="0"/>
              </a:spcAft>
              <a:buSzPts val="2000"/>
              <a:buChar char="●"/>
            </a:pPr>
            <a:r>
              <a:rPr lang="en" sz="2000" b="1"/>
              <a:t>Jane </a:t>
            </a:r>
            <a:r>
              <a:rPr lang="en" sz="2000"/>
              <a:t>Angelina Halim		: </a:t>
            </a:r>
            <a:r>
              <a:rPr lang="en" sz="2000">
                <a:latin typeface="Consolas"/>
                <a:ea typeface="Consolas"/>
                <a:cs typeface="Consolas"/>
                <a:sym typeface="Consolas"/>
              </a:rPr>
              <a:t>(4) - 2*(3) = -2 % 5 = 3</a:t>
            </a:r>
            <a:endParaRPr sz="2000">
              <a:latin typeface="Consolas"/>
              <a:ea typeface="Consolas"/>
              <a:cs typeface="Consolas"/>
              <a:sym typeface="Consolas"/>
            </a:endParaRPr>
          </a:p>
          <a:p>
            <a:pPr marL="457200" lvl="0" indent="-355600" algn="l" rtl="0">
              <a:lnSpc>
                <a:spcPct val="115000"/>
              </a:lnSpc>
              <a:spcBef>
                <a:spcPts val="0"/>
              </a:spcBef>
              <a:spcAft>
                <a:spcPts val="0"/>
              </a:spcAft>
              <a:buSzPts val="2000"/>
              <a:buChar char="●"/>
            </a:pPr>
            <a:r>
              <a:rPr lang="en" sz="2000" b="1"/>
              <a:t>Joshua </a:t>
            </a:r>
            <a:r>
              <a:rPr lang="en" sz="2000"/>
              <a:t>Ben Halim			: </a:t>
            </a:r>
            <a:r>
              <a:rPr lang="en" sz="2000">
                <a:latin typeface="Consolas"/>
                <a:ea typeface="Consolas"/>
                <a:cs typeface="Consolas"/>
                <a:sym typeface="Consolas"/>
              </a:rPr>
              <a:t>(6) - 2*(3) = 0 % 5 = 0</a:t>
            </a:r>
            <a:endParaRPr sz="2000">
              <a:latin typeface="Consolas"/>
              <a:ea typeface="Consolas"/>
              <a:cs typeface="Consolas"/>
              <a:sym typeface="Consolas"/>
            </a:endParaRPr>
          </a:p>
          <a:p>
            <a:pPr marL="457200" lvl="0" indent="-355600" algn="l" rtl="0">
              <a:lnSpc>
                <a:spcPct val="115000"/>
              </a:lnSpc>
              <a:spcBef>
                <a:spcPts val="0"/>
              </a:spcBef>
              <a:spcAft>
                <a:spcPts val="0"/>
              </a:spcAft>
              <a:buSzPts val="2000"/>
              <a:buChar char="●"/>
            </a:pPr>
            <a:r>
              <a:rPr lang="en" sz="2000" b="1"/>
              <a:t>Jemimah </a:t>
            </a:r>
            <a:r>
              <a:rPr lang="en" sz="2000"/>
              <a:t>Charissa Halim	: </a:t>
            </a:r>
            <a:r>
              <a:rPr lang="en" sz="2000">
                <a:latin typeface="Consolas"/>
                <a:ea typeface="Consolas"/>
                <a:cs typeface="Consolas"/>
                <a:sym typeface="Consolas"/>
              </a:rPr>
              <a:t>(7) - 2*(3) = 1 % 5 = 1</a:t>
            </a:r>
            <a:endParaRPr sz="2000">
              <a:latin typeface="Consolas"/>
              <a:ea typeface="Consolas"/>
              <a:cs typeface="Consolas"/>
              <a:sym typeface="Consolas"/>
            </a:endParaRPr>
          </a:p>
        </p:txBody>
      </p:sp>
      <p:sp>
        <p:nvSpPr>
          <p:cNvPr id="1254" name="Google Shape;1254;p9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rgbClr val="000000"/>
              </a:buClr>
              <a:buSzPts val="1100"/>
              <a:buFont typeface="Arial"/>
              <a:buNone/>
            </a:pPr>
            <a:fld id="{00000000-1234-1234-1234-123412341234}" type="slidenum">
              <a:rPr lang="en"/>
              <a:t>64</a:t>
            </a:fld>
            <a:endParaRPr/>
          </a:p>
        </p:txBody>
      </p:sp>
      <p:sp>
        <p:nvSpPr>
          <p:cNvPr id="1255" name="Google Shape;1255;p92"/>
          <p:cNvSpPr txBox="1"/>
          <p:nvPr/>
        </p:nvSpPr>
        <p:spPr>
          <a:xfrm>
            <a:off x="311575" y="0"/>
            <a:ext cx="8520600" cy="4449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2000"/>
              <a:buFont typeface="Arial"/>
              <a:buNone/>
            </a:pPr>
            <a:r>
              <a:rPr lang="en" sz="2000" b="1" i="0" u="none" strike="noStrike" cap="none">
                <a:solidFill>
                  <a:srgbClr val="C53929"/>
                </a:solidFill>
                <a:latin typeface="Arial"/>
                <a:ea typeface="Arial"/>
                <a:cs typeface="Arial"/>
                <a:sym typeface="Arial"/>
              </a:rPr>
              <a:t>Self-read</a:t>
            </a:r>
            <a:endParaRPr sz="2000" b="1" i="0" u="none" strike="noStrike" cap="none">
              <a:solidFill>
                <a:srgbClr val="C53929"/>
              </a:solidFill>
              <a:latin typeface="Arial"/>
              <a:ea typeface="Arial"/>
              <a:cs typeface="Arial"/>
              <a:sym typeface="Arial"/>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1259"/>
        <p:cNvGrpSpPr/>
        <p:nvPr/>
      </p:nvGrpSpPr>
      <p:grpSpPr>
        <a:xfrm>
          <a:off x="0" y="0"/>
          <a:ext cx="0" cy="0"/>
          <a:chOff x="0" y="0"/>
          <a:chExt cx="0" cy="0"/>
        </a:xfrm>
      </p:grpSpPr>
      <p:sp>
        <p:nvSpPr>
          <p:cNvPr id="1260" name="Google Shape;1260;p9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Question 4 Part 2 － Game of Collisions</a:t>
            </a:r>
            <a:endParaRPr/>
          </a:p>
        </p:txBody>
      </p:sp>
      <p:sp>
        <p:nvSpPr>
          <p:cNvPr id="1261" name="Google Shape;1261;p9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sz="2000"/>
              <a:t>Thus far, which collision resolution technique is better (in your opinion or Google around): One of the Open Addressing technique (LP, QP, DH) or the Separate Chaining technique?</a:t>
            </a:r>
            <a:endParaRPr sz="2000" b="1"/>
          </a:p>
          <a:p>
            <a:pPr marL="0" lvl="0" indent="0" algn="l" rtl="0">
              <a:lnSpc>
                <a:spcPct val="115000"/>
              </a:lnSpc>
              <a:spcBef>
                <a:spcPts val="1600"/>
              </a:spcBef>
              <a:spcAft>
                <a:spcPts val="0"/>
              </a:spcAft>
              <a:buSzPts val="1800"/>
              <a:buNone/>
            </a:pPr>
            <a:r>
              <a:rPr lang="en" sz="2000" b="1"/>
              <a:t>Open Addressing (LH, QP, DH)</a:t>
            </a:r>
            <a:endParaRPr sz="2000" b="1"/>
          </a:p>
          <a:p>
            <a:pPr marL="457200" lvl="0" indent="-355600" algn="l" rtl="0">
              <a:lnSpc>
                <a:spcPct val="115000"/>
              </a:lnSpc>
              <a:spcBef>
                <a:spcPts val="1600"/>
              </a:spcBef>
              <a:spcAft>
                <a:spcPts val="0"/>
              </a:spcAft>
              <a:buSzPts val="2000"/>
              <a:buChar char="●"/>
            </a:pPr>
            <a:r>
              <a:rPr lang="en" sz="2000"/>
              <a:t>Require deleted markers</a:t>
            </a:r>
            <a:endParaRPr sz="2000"/>
          </a:p>
          <a:p>
            <a:pPr marL="457200" lvl="0" indent="-355600" algn="l" rtl="0">
              <a:lnSpc>
                <a:spcPct val="115000"/>
              </a:lnSpc>
              <a:spcBef>
                <a:spcPts val="0"/>
              </a:spcBef>
              <a:spcAft>
                <a:spcPts val="0"/>
              </a:spcAft>
              <a:buSzPts val="2000"/>
              <a:buChar char="●"/>
            </a:pPr>
            <a:r>
              <a:rPr lang="en" sz="2000"/>
              <a:t>Inefficient if there are many deletions and insertions</a:t>
            </a:r>
            <a:endParaRPr sz="2000"/>
          </a:p>
          <a:p>
            <a:pPr marL="0" lvl="0" indent="0" algn="l" rtl="0">
              <a:lnSpc>
                <a:spcPct val="115000"/>
              </a:lnSpc>
              <a:spcBef>
                <a:spcPts val="1600"/>
              </a:spcBef>
              <a:spcAft>
                <a:spcPts val="0"/>
              </a:spcAft>
              <a:buSzPts val="1800"/>
              <a:buNone/>
            </a:pPr>
            <a:r>
              <a:rPr lang="en" sz="2000" b="1"/>
              <a:t>Separate Chaining (SC)</a:t>
            </a:r>
            <a:endParaRPr sz="2000" b="1"/>
          </a:p>
          <a:p>
            <a:pPr marL="457200" lvl="0" indent="-355600" algn="l" rtl="0">
              <a:lnSpc>
                <a:spcPct val="115000"/>
              </a:lnSpc>
              <a:spcBef>
                <a:spcPts val="1600"/>
              </a:spcBef>
              <a:spcAft>
                <a:spcPts val="0"/>
              </a:spcAft>
              <a:buSzPts val="2000"/>
              <a:buChar char="●"/>
            </a:pPr>
            <a:r>
              <a:rPr lang="en" sz="2000"/>
              <a:t>Unable to fully utilize unused addresses/buckets</a:t>
            </a:r>
            <a:endParaRPr sz="2000"/>
          </a:p>
        </p:txBody>
      </p:sp>
      <p:sp>
        <p:nvSpPr>
          <p:cNvPr id="1262" name="Google Shape;1262;p9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rgbClr val="000000"/>
              </a:buClr>
              <a:buSzPts val="1100"/>
              <a:buFont typeface="Arial"/>
              <a:buNone/>
            </a:pPr>
            <a:fld id="{00000000-1234-1234-1234-123412341234}" type="slidenum">
              <a:rPr lang="en"/>
              <a:t>65</a:t>
            </a:fld>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1266"/>
        <p:cNvGrpSpPr/>
        <p:nvPr/>
      </p:nvGrpSpPr>
      <p:grpSpPr>
        <a:xfrm>
          <a:off x="0" y="0"/>
          <a:ext cx="0" cy="0"/>
          <a:chOff x="0" y="0"/>
          <a:chExt cx="0" cy="0"/>
        </a:xfrm>
      </p:grpSpPr>
      <p:sp>
        <p:nvSpPr>
          <p:cNvPr id="1267" name="Google Shape;1267;p9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Question 4 Part 2 － Game of Collisions</a:t>
            </a:r>
            <a:endParaRPr/>
          </a:p>
        </p:txBody>
      </p:sp>
      <p:sp>
        <p:nvSpPr>
          <p:cNvPr id="1268" name="Google Shape;1268;p9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sz="2000" b="1" dirty="0"/>
              <a:t>Open Addressing (LH, QP, DH)</a:t>
            </a:r>
            <a:endParaRPr sz="2000" b="1" dirty="0"/>
          </a:p>
          <a:p>
            <a:pPr marL="457200" lvl="0" indent="-355600" algn="l" rtl="0">
              <a:lnSpc>
                <a:spcPct val="115000"/>
              </a:lnSpc>
              <a:spcBef>
                <a:spcPts val="1600"/>
              </a:spcBef>
              <a:spcAft>
                <a:spcPts val="0"/>
              </a:spcAft>
              <a:buSzPts val="2000"/>
              <a:buChar char="●"/>
            </a:pPr>
            <a:r>
              <a:rPr lang="en" sz="2000" dirty="0"/>
              <a:t>Can rehash </a:t>
            </a:r>
            <a:r>
              <a:rPr lang="en-SG" sz="2000" dirty="0"/>
              <a:t>once load factor is reached</a:t>
            </a:r>
            <a:r>
              <a:rPr lang="en" sz="2000" dirty="0"/>
              <a:t> </a:t>
            </a:r>
            <a:endParaRPr lang="en-US" sz="2000" dirty="0"/>
          </a:p>
          <a:p>
            <a:pPr marL="914400" lvl="1" indent="-342900" algn="l" rtl="0">
              <a:lnSpc>
                <a:spcPct val="115000"/>
              </a:lnSpc>
              <a:spcBef>
                <a:spcPts val="0"/>
              </a:spcBef>
              <a:spcAft>
                <a:spcPts val="0"/>
              </a:spcAft>
              <a:buSzPts val="1800"/>
              <a:buChar char="○"/>
            </a:pPr>
            <a:r>
              <a:rPr lang="en-US" sz="1800" dirty="0"/>
              <a:t>Why? Similar to vector’s doubling</a:t>
            </a:r>
          </a:p>
          <a:p>
            <a:pPr marL="457200" lvl="0" indent="-355600" algn="l" rtl="0">
              <a:lnSpc>
                <a:spcPct val="115000"/>
              </a:lnSpc>
              <a:spcBef>
                <a:spcPts val="0"/>
              </a:spcBef>
              <a:spcAft>
                <a:spcPts val="0"/>
              </a:spcAft>
              <a:buSzPts val="2000"/>
              <a:buChar char="●"/>
            </a:pPr>
            <a:r>
              <a:rPr lang="en-US" sz="2000" dirty="0"/>
              <a:t>More cache friendly (</a:t>
            </a:r>
            <a:r>
              <a:rPr lang="en-US" sz="2000" dirty="0" err="1"/>
              <a:t>esp</a:t>
            </a:r>
            <a:r>
              <a:rPr lang="en-US" sz="2000" dirty="0"/>
              <a:t> LP)</a:t>
            </a:r>
          </a:p>
          <a:p>
            <a:pPr marL="914400" lvl="1" indent="-342900" algn="l" rtl="0">
              <a:lnSpc>
                <a:spcPct val="115000"/>
              </a:lnSpc>
              <a:spcBef>
                <a:spcPts val="0"/>
              </a:spcBef>
              <a:spcAft>
                <a:spcPts val="0"/>
              </a:spcAft>
              <a:buSzPts val="1800"/>
              <a:buChar char="○"/>
            </a:pPr>
            <a:r>
              <a:rPr lang="en" sz="1800" dirty="0"/>
              <a:t>Spatial locality</a:t>
            </a:r>
            <a:endParaRPr sz="1800" dirty="0"/>
          </a:p>
          <a:p>
            <a:pPr marL="0" lvl="0" indent="0" algn="l" rtl="0">
              <a:lnSpc>
                <a:spcPct val="115000"/>
              </a:lnSpc>
              <a:spcBef>
                <a:spcPts val="1600"/>
              </a:spcBef>
              <a:spcAft>
                <a:spcPts val="0"/>
              </a:spcAft>
              <a:buSzPts val="1800"/>
              <a:buNone/>
            </a:pPr>
            <a:r>
              <a:rPr lang="en" sz="2000" b="1" dirty="0"/>
              <a:t>Separate Chaining (SC)</a:t>
            </a:r>
            <a:endParaRPr sz="2000" b="1" dirty="0"/>
          </a:p>
          <a:p>
            <a:pPr marL="457200" lvl="0" indent="-355600" algn="l" rtl="0">
              <a:lnSpc>
                <a:spcPct val="115000"/>
              </a:lnSpc>
              <a:spcBef>
                <a:spcPts val="1600"/>
              </a:spcBef>
              <a:spcAft>
                <a:spcPts val="0"/>
              </a:spcAft>
              <a:buSzPts val="2000"/>
              <a:buChar char="●"/>
            </a:pPr>
            <a:r>
              <a:rPr lang="en" sz="2000" dirty="0"/>
              <a:t>Easy to get obtain elements with same hash value because they are all in the same bucket</a:t>
            </a:r>
            <a:endParaRPr sz="2000" dirty="0"/>
          </a:p>
        </p:txBody>
      </p:sp>
      <p:sp>
        <p:nvSpPr>
          <p:cNvPr id="1269" name="Google Shape;1269;p9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rgbClr val="000000"/>
              </a:buClr>
              <a:buSzPts val="1100"/>
              <a:buFont typeface="Arial"/>
              <a:buNone/>
            </a:pPr>
            <a:fld id="{00000000-1234-1234-1234-123412341234}" type="slidenum">
              <a:rPr lang="en"/>
              <a:t>66</a:t>
            </a:fld>
            <a:endParaRPr/>
          </a:p>
        </p:txBody>
      </p:sp>
      <p:sp>
        <p:nvSpPr>
          <p:cNvPr id="1270" name="Google Shape;1270;p94"/>
          <p:cNvSpPr txBox="1"/>
          <p:nvPr/>
        </p:nvSpPr>
        <p:spPr>
          <a:xfrm>
            <a:off x="311575" y="0"/>
            <a:ext cx="8520600" cy="4449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2000"/>
              <a:buFont typeface="Arial"/>
              <a:buNone/>
            </a:pPr>
            <a:r>
              <a:rPr lang="en" sz="2000" b="1" i="0" u="none" strike="noStrike" cap="none">
                <a:solidFill>
                  <a:srgbClr val="C53929"/>
                </a:solidFill>
                <a:latin typeface="Arial"/>
                <a:ea typeface="Arial"/>
                <a:cs typeface="Arial"/>
                <a:sym typeface="Arial"/>
              </a:rPr>
              <a:t>Self-read</a:t>
            </a:r>
            <a:endParaRPr sz="2000" b="1" i="0" u="none" strike="noStrike" cap="none">
              <a:solidFill>
                <a:srgbClr val="C53929"/>
              </a:solidFill>
              <a:latin typeface="Arial"/>
              <a:ea typeface="Arial"/>
              <a:cs typeface="Arial"/>
              <a:sym typeface="Arial"/>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1274"/>
        <p:cNvGrpSpPr/>
        <p:nvPr/>
      </p:nvGrpSpPr>
      <p:grpSpPr>
        <a:xfrm>
          <a:off x="0" y="0"/>
          <a:ext cx="0" cy="0"/>
          <a:chOff x="0" y="0"/>
          <a:chExt cx="0" cy="0"/>
        </a:xfrm>
      </p:grpSpPr>
      <p:sp>
        <p:nvSpPr>
          <p:cNvPr id="1275" name="Google Shape;1275;p9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Actual Implementations</a:t>
            </a:r>
            <a:endParaRPr/>
          </a:p>
        </p:txBody>
      </p:sp>
      <p:sp>
        <p:nvSpPr>
          <p:cNvPr id="1276" name="Google Shape;1276;p9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b="1"/>
              <a:t>GNU C++</a:t>
            </a:r>
            <a:endParaRPr b="1"/>
          </a:p>
          <a:p>
            <a:pPr marL="457200" lvl="0" indent="-342900" algn="l" rtl="0">
              <a:lnSpc>
                <a:spcPct val="115000"/>
              </a:lnSpc>
              <a:spcBef>
                <a:spcPts val="0"/>
              </a:spcBef>
              <a:spcAft>
                <a:spcPts val="0"/>
              </a:spcAft>
              <a:buSzPts val="1800"/>
              <a:buChar char="●"/>
            </a:pPr>
            <a:r>
              <a:rPr lang="en"/>
              <a:t>unordered_map uses Separate Chaining (see </a:t>
            </a:r>
            <a:r>
              <a:rPr lang="en" u="sng">
                <a:solidFill>
                  <a:schemeClr val="hlink"/>
                </a:solidFill>
                <a:hlinkClick r:id="rId3"/>
              </a:rPr>
              <a:t>here</a:t>
            </a:r>
            <a:r>
              <a:rPr lang="en"/>
              <a:t>)</a:t>
            </a:r>
            <a:endParaRPr/>
          </a:p>
          <a:p>
            <a:pPr marL="457200" lvl="0" indent="-342900" algn="l" rtl="0">
              <a:lnSpc>
                <a:spcPct val="115000"/>
              </a:lnSpc>
              <a:spcBef>
                <a:spcPts val="0"/>
              </a:spcBef>
              <a:spcAft>
                <a:spcPts val="0"/>
              </a:spcAft>
              <a:buSzPts val="1800"/>
              <a:buChar char="●"/>
            </a:pPr>
            <a:r>
              <a:rPr lang="en"/>
              <a:t>Linear space to number of elements inside</a:t>
            </a:r>
            <a:endParaRPr>
              <a:solidFill>
                <a:schemeClr val="dk1"/>
              </a:solidFill>
            </a:endParaRPr>
          </a:p>
          <a:p>
            <a:pPr marL="0" lvl="0" indent="0" algn="l" rtl="0">
              <a:lnSpc>
                <a:spcPct val="115000"/>
              </a:lnSpc>
              <a:spcBef>
                <a:spcPts val="1000"/>
              </a:spcBef>
              <a:spcAft>
                <a:spcPts val="0"/>
              </a:spcAft>
              <a:buSzPts val="1800"/>
              <a:buNone/>
            </a:pPr>
            <a:r>
              <a:rPr lang="en" b="1"/>
              <a:t>Java</a:t>
            </a:r>
            <a:endParaRPr b="1"/>
          </a:p>
          <a:p>
            <a:pPr marL="457200" lvl="0" indent="-342900" algn="l" rtl="0">
              <a:lnSpc>
                <a:spcPct val="115000"/>
              </a:lnSpc>
              <a:spcBef>
                <a:spcPts val="0"/>
              </a:spcBef>
              <a:spcAft>
                <a:spcPts val="0"/>
              </a:spcAft>
              <a:buSzPts val="1800"/>
              <a:buChar char="●"/>
            </a:pPr>
            <a:r>
              <a:rPr lang="en"/>
              <a:t>Also uses Separate Chaining (see </a:t>
            </a:r>
            <a:r>
              <a:rPr lang="en" u="sng">
                <a:solidFill>
                  <a:schemeClr val="accent5"/>
                </a:solidFill>
                <a:hlinkClick r:id="rId4"/>
              </a:rPr>
              <a:t>here</a:t>
            </a:r>
            <a:r>
              <a:rPr lang="en"/>
              <a:t>)</a:t>
            </a:r>
            <a:endParaRPr/>
          </a:p>
          <a:p>
            <a:pPr marL="457200" lvl="0" indent="-342900" algn="l" rtl="0">
              <a:lnSpc>
                <a:spcPct val="115000"/>
              </a:lnSpc>
              <a:spcBef>
                <a:spcPts val="0"/>
              </a:spcBef>
              <a:spcAft>
                <a:spcPts val="0"/>
              </a:spcAft>
              <a:buSzPts val="1800"/>
              <a:buChar char="●"/>
            </a:pPr>
            <a:r>
              <a:rPr lang="en"/>
              <a:t>Optimized to use Binary Search Tree within each slot if there are too many collisions </a:t>
            </a:r>
            <a:endParaRPr>
              <a:solidFill>
                <a:schemeClr val="dk1"/>
              </a:solidFill>
            </a:endParaRPr>
          </a:p>
          <a:p>
            <a:pPr marL="0" lvl="0" indent="0" algn="l" rtl="0">
              <a:lnSpc>
                <a:spcPct val="115000"/>
              </a:lnSpc>
              <a:spcBef>
                <a:spcPts val="1000"/>
              </a:spcBef>
              <a:spcAft>
                <a:spcPts val="0"/>
              </a:spcAft>
              <a:buSzPts val="1800"/>
              <a:buNone/>
            </a:pPr>
            <a:r>
              <a:rPr lang="en" b="1"/>
              <a:t>Python</a:t>
            </a:r>
            <a:endParaRPr b="1"/>
          </a:p>
          <a:p>
            <a:pPr marL="457200" lvl="0" indent="-342900" algn="l" rtl="0">
              <a:lnSpc>
                <a:spcPct val="115000"/>
              </a:lnSpc>
              <a:spcBef>
                <a:spcPts val="0"/>
              </a:spcBef>
              <a:spcAft>
                <a:spcPts val="0"/>
              </a:spcAft>
              <a:buSzPts val="1800"/>
              <a:buChar char="●"/>
            </a:pPr>
            <a:r>
              <a:rPr lang="en"/>
              <a:t>Open Addressing: hybrid of linear and </a:t>
            </a:r>
            <a:r>
              <a:rPr lang="en" i="1"/>
              <a:t>pseudo-random </a:t>
            </a:r>
            <a:r>
              <a:rPr lang="en"/>
              <a:t>probing (see </a:t>
            </a:r>
            <a:r>
              <a:rPr lang="en" u="sng">
                <a:solidFill>
                  <a:schemeClr val="hlink"/>
                </a:solidFill>
                <a:hlinkClick r:id="rId5"/>
              </a:rPr>
              <a:t>here</a:t>
            </a:r>
            <a:r>
              <a:rPr lang="en"/>
              <a:t>)</a:t>
            </a:r>
            <a:endParaRPr b="1">
              <a:solidFill>
                <a:schemeClr val="dk1"/>
              </a:solidFill>
            </a:endParaRPr>
          </a:p>
          <a:p>
            <a:pPr marL="0" lvl="0" indent="0" algn="l" rtl="0">
              <a:lnSpc>
                <a:spcPct val="115000"/>
              </a:lnSpc>
              <a:spcBef>
                <a:spcPts val="0"/>
              </a:spcBef>
              <a:spcAft>
                <a:spcPts val="0"/>
              </a:spcAft>
              <a:buSzPts val="1800"/>
              <a:buNone/>
            </a:pPr>
            <a:endParaRPr b="1">
              <a:solidFill>
                <a:schemeClr val="dk1"/>
              </a:solidFill>
            </a:endParaRPr>
          </a:p>
          <a:p>
            <a:pPr marL="0" lvl="0" indent="0" algn="l" rtl="0">
              <a:lnSpc>
                <a:spcPct val="115000"/>
              </a:lnSpc>
              <a:spcBef>
                <a:spcPts val="1600"/>
              </a:spcBef>
              <a:spcAft>
                <a:spcPts val="1600"/>
              </a:spcAft>
              <a:buSzPts val="1800"/>
              <a:buNone/>
            </a:pPr>
            <a:endParaRPr>
              <a:solidFill>
                <a:schemeClr val="dk1"/>
              </a:solidFill>
            </a:endParaRPr>
          </a:p>
        </p:txBody>
      </p:sp>
      <p:sp>
        <p:nvSpPr>
          <p:cNvPr id="1277" name="Google Shape;1277;p9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rgbClr val="000000"/>
              </a:buClr>
              <a:buSzPts val="1100"/>
              <a:buFont typeface="Arial"/>
              <a:buNone/>
            </a:pPr>
            <a:fld id="{00000000-1234-1234-1234-123412341234}" type="slidenum">
              <a:rPr lang="en"/>
              <a:t>67</a:t>
            </a:fld>
            <a:endParaRPr/>
          </a:p>
        </p:txBody>
      </p:sp>
      <p:sp>
        <p:nvSpPr>
          <p:cNvPr id="1278" name="Google Shape;1278;p95"/>
          <p:cNvSpPr txBox="1"/>
          <p:nvPr/>
        </p:nvSpPr>
        <p:spPr>
          <a:xfrm>
            <a:off x="311575" y="0"/>
            <a:ext cx="8520600" cy="4449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2000"/>
              <a:buFont typeface="Arial"/>
              <a:buNone/>
            </a:pPr>
            <a:r>
              <a:rPr lang="en" sz="2000" b="1" i="0" u="none" strike="noStrike" cap="none">
                <a:solidFill>
                  <a:srgbClr val="C53929"/>
                </a:solidFill>
                <a:latin typeface="Arial"/>
                <a:ea typeface="Arial"/>
                <a:cs typeface="Arial"/>
                <a:sym typeface="Arial"/>
              </a:rPr>
              <a:t>Self-read (optional)</a:t>
            </a:r>
            <a:endParaRPr sz="2000" b="1" i="0" u="none" strike="noStrike" cap="none">
              <a:solidFill>
                <a:srgbClr val="C53929"/>
              </a:solidFill>
              <a:latin typeface="Arial"/>
              <a:ea typeface="Arial"/>
              <a:cs typeface="Arial"/>
              <a:sym typeface="Arial"/>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1282"/>
        <p:cNvGrpSpPr/>
        <p:nvPr/>
      </p:nvGrpSpPr>
      <p:grpSpPr>
        <a:xfrm>
          <a:off x="0" y="0"/>
          <a:ext cx="0" cy="0"/>
          <a:chOff x="0" y="0"/>
          <a:chExt cx="0" cy="0"/>
        </a:xfrm>
      </p:grpSpPr>
      <p:sp>
        <p:nvSpPr>
          <p:cNvPr id="1283" name="Google Shape;1283;g64bc0f35e2_0_0"/>
          <p:cNvSpPr txBox="1">
            <a:spLocks noGrp="1"/>
          </p:cNvSpPr>
          <p:nvPr>
            <p:ph type="title"/>
          </p:nvPr>
        </p:nvSpPr>
        <p:spPr>
          <a:xfrm>
            <a:off x="277175" y="2150850"/>
            <a:ext cx="8520600" cy="841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600"/>
              <a:buNone/>
            </a:pPr>
            <a:r>
              <a:rPr lang="en"/>
              <a:t>Questions?</a:t>
            </a:r>
            <a:endParaRPr/>
          </a:p>
        </p:txBody>
      </p:sp>
      <p:sp>
        <p:nvSpPr>
          <p:cNvPr id="1284" name="Google Shape;1284;g64bc0f35e2_0_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rgbClr val="000000"/>
              </a:buClr>
              <a:buSzPts val="1100"/>
              <a:buFont typeface="Arial"/>
              <a:buNone/>
            </a:pPr>
            <a:fld id="{00000000-1234-1234-1234-123412341234}" type="slidenum">
              <a:rPr lang="en"/>
              <a:t>68</a:t>
            </a:fld>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CBEDA-66BE-462A-848C-823051DED92F}"/>
              </a:ext>
            </a:extLst>
          </p:cNvPr>
          <p:cNvSpPr>
            <a:spLocks noGrp="1"/>
          </p:cNvSpPr>
          <p:nvPr>
            <p:ph type="title"/>
          </p:nvPr>
        </p:nvSpPr>
        <p:spPr/>
        <p:txBody>
          <a:bodyPr/>
          <a:lstStyle/>
          <a:p>
            <a:endParaRPr lang="en-SG" dirty="0"/>
          </a:p>
        </p:txBody>
      </p:sp>
      <p:sp>
        <p:nvSpPr>
          <p:cNvPr id="3" name="Text Placeholder 2">
            <a:extLst>
              <a:ext uri="{FF2B5EF4-FFF2-40B4-BE49-F238E27FC236}">
                <a16:creationId xmlns:a16="http://schemas.microsoft.com/office/drawing/2014/main" id="{F80A676A-2B1C-4561-BC0A-0E57DE4F3FA5}"/>
              </a:ext>
            </a:extLst>
          </p:cNvPr>
          <p:cNvSpPr>
            <a:spLocks noGrp="1"/>
          </p:cNvSpPr>
          <p:nvPr>
            <p:ph type="body" idx="1"/>
          </p:nvPr>
        </p:nvSpPr>
        <p:spPr/>
        <p:txBody>
          <a:bodyPr/>
          <a:lstStyle/>
          <a:p>
            <a:r>
              <a:rPr lang="en-SG" dirty="0">
                <a:solidFill>
                  <a:srgbClr val="37474F"/>
                </a:solidFill>
                <a:highlight>
                  <a:srgbClr val="EFEFEF"/>
                </a:highlight>
                <a:latin typeface="Consolas"/>
                <a:ea typeface="Consolas"/>
                <a:cs typeface="Consolas"/>
                <a:sym typeface="Consolas"/>
              </a:rPr>
              <a:t>std::set</a:t>
            </a:r>
            <a:r>
              <a:rPr lang="en-SG" dirty="0">
                <a:sym typeface="Consolas"/>
              </a:rPr>
              <a:t> and </a:t>
            </a:r>
            <a:r>
              <a:rPr lang="en-SG" dirty="0">
                <a:solidFill>
                  <a:srgbClr val="37474F"/>
                </a:solidFill>
                <a:highlight>
                  <a:srgbClr val="EFEFEF"/>
                </a:highlight>
                <a:latin typeface="Consolas"/>
                <a:ea typeface="Consolas"/>
                <a:cs typeface="Consolas"/>
                <a:sym typeface="Consolas"/>
              </a:rPr>
              <a:t>std::map</a:t>
            </a:r>
            <a:endParaRPr lang="en-US" dirty="0"/>
          </a:p>
          <a:p>
            <a:pPr lvl="1"/>
            <a:r>
              <a:rPr lang="en-US" dirty="0"/>
              <a:t>BSTs - insert(), erase()</a:t>
            </a:r>
          </a:p>
          <a:p>
            <a:pPr lvl="1"/>
            <a:r>
              <a:rPr lang="en-US" dirty="0"/>
              <a:t>Also have begin() and </a:t>
            </a:r>
            <a:r>
              <a:rPr lang="en-US" dirty="0" err="1"/>
              <a:t>rbegin</a:t>
            </a:r>
            <a:r>
              <a:rPr lang="en-US" dirty="0"/>
              <a:t>()</a:t>
            </a:r>
          </a:p>
          <a:p>
            <a:pPr marL="596900" lvl="1" indent="0">
              <a:buNone/>
            </a:pPr>
            <a:endParaRPr lang="en-US" dirty="0"/>
          </a:p>
          <a:p>
            <a:r>
              <a:rPr lang="en-US" dirty="0" err="1"/>
              <a:t>VisuAlgo</a:t>
            </a:r>
            <a:r>
              <a:rPr lang="en-US"/>
              <a:t> BST</a:t>
            </a:r>
            <a:endParaRPr lang="en-US" dirty="0"/>
          </a:p>
        </p:txBody>
      </p:sp>
      <p:sp>
        <p:nvSpPr>
          <p:cNvPr id="4" name="Slide Number Placeholder 3">
            <a:extLst>
              <a:ext uri="{FF2B5EF4-FFF2-40B4-BE49-F238E27FC236}">
                <a16:creationId xmlns:a16="http://schemas.microsoft.com/office/drawing/2014/main" id="{398E7E17-6902-4ACF-AE25-B14AB8A2BC2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69</a:t>
            </a:fld>
            <a:endParaRPr lang="en"/>
          </a:p>
        </p:txBody>
      </p:sp>
    </p:spTree>
    <p:extLst>
      <p:ext uri="{BB962C8B-B14F-4D97-AF65-F5344CB8AC3E}">
        <p14:creationId xmlns:p14="http://schemas.microsoft.com/office/powerpoint/2010/main" val="6295944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69" name="Google Shape;469;p3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Open vs Closed Addressing</a:t>
            </a:r>
            <a:endParaRPr/>
          </a:p>
        </p:txBody>
      </p:sp>
      <p:sp>
        <p:nvSpPr>
          <p:cNvPr id="470" name="Google Shape;470;p36"/>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2200" b="1"/>
              <a:t>Open Addressing</a:t>
            </a:r>
            <a:endParaRPr sz="2200" b="1"/>
          </a:p>
          <a:p>
            <a:pPr marL="0" lvl="0" indent="0" algn="l" rtl="0">
              <a:lnSpc>
                <a:spcPct val="115000"/>
              </a:lnSpc>
              <a:spcBef>
                <a:spcPts val="1600"/>
              </a:spcBef>
              <a:spcAft>
                <a:spcPts val="0"/>
              </a:spcAft>
              <a:buClr>
                <a:schemeClr val="dk1"/>
              </a:buClr>
              <a:buSzPts val="1100"/>
              <a:buFont typeface="Arial"/>
              <a:buNone/>
            </a:pPr>
            <a:r>
              <a:rPr lang="en" sz="2200"/>
              <a:t>Where the object will be slotted in depends on </a:t>
            </a:r>
            <a:r>
              <a:rPr lang="en" sz="2200" i="1"/>
              <a:t>other objects in the Hash Table</a:t>
            </a:r>
            <a:r>
              <a:rPr lang="en" sz="2200"/>
              <a:t>. i.e. Table address for a key is </a:t>
            </a:r>
            <a:r>
              <a:rPr lang="en" sz="2200" b="1"/>
              <a:t>variable</a:t>
            </a:r>
            <a:endParaRPr sz="2200" b="1"/>
          </a:p>
          <a:p>
            <a:pPr marL="0" lvl="0" indent="0" algn="l" rtl="0">
              <a:lnSpc>
                <a:spcPct val="115000"/>
              </a:lnSpc>
              <a:spcBef>
                <a:spcPts val="1600"/>
              </a:spcBef>
              <a:spcAft>
                <a:spcPts val="0"/>
              </a:spcAft>
              <a:buSzPts val="1800"/>
              <a:buNone/>
            </a:pPr>
            <a:r>
              <a:rPr lang="en" sz="2200" b="1"/>
              <a:t>Closed Addressing</a:t>
            </a:r>
            <a:endParaRPr sz="2200" b="1"/>
          </a:p>
          <a:p>
            <a:pPr marL="0" lvl="0" indent="0" algn="l" rtl="0">
              <a:lnSpc>
                <a:spcPct val="115000"/>
              </a:lnSpc>
              <a:spcBef>
                <a:spcPts val="1600"/>
              </a:spcBef>
              <a:spcAft>
                <a:spcPts val="1600"/>
              </a:spcAft>
              <a:buSzPts val="1800"/>
              <a:buNone/>
            </a:pPr>
            <a:r>
              <a:rPr lang="en" sz="2200"/>
              <a:t>Where the object will be slotted in is </a:t>
            </a:r>
            <a:r>
              <a:rPr lang="en" sz="2200" i="1"/>
              <a:t>completely</a:t>
            </a:r>
            <a:r>
              <a:rPr lang="en" sz="2200"/>
              <a:t> dependent on the hash function. i.e. Table address for a key is </a:t>
            </a:r>
            <a:r>
              <a:rPr lang="en" sz="2200" b="1"/>
              <a:t>fixed</a:t>
            </a:r>
            <a:endParaRPr sz="2200" b="1"/>
          </a:p>
        </p:txBody>
      </p:sp>
      <p:sp>
        <p:nvSpPr>
          <p:cNvPr id="471" name="Google Shape;471;p3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rgbClr val="000000"/>
              </a:buClr>
              <a:buSzPts val="1100"/>
              <a:buFont typeface="Arial"/>
              <a:buNone/>
            </a:pPr>
            <a:fld id="{00000000-1234-1234-1234-123412341234}" type="slidenum">
              <a:rPr lang="en"/>
              <a:t>7</a:t>
            </a:fld>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64E16-D4C1-44D9-A0BF-FEB54F5F4BB7}"/>
              </a:ext>
            </a:extLst>
          </p:cNvPr>
          <p:cNvSpPr>
            <a:spLocks noGrp="1"/>
          </p:cNvSpPr>
          <p:nvPr>
            <p:ph type="title"/>
          </p:nvPr>
        </p:nvSpPr>
        <p:spPr/>
        <p:txBody>
          <a:bodyPr/>
          <a:lstStyle/>
          <a:p>
            <a:r>
              <a:rPr lang="en-US" dirty="0"/>
              <a:t>/</a:t>
            </a:r>
            <a:r>
              <a:rPr lang="en-US" dirty="0" err="1"/>
              <a:t>magicalcows</a:t>
            </a:r>
            <a:endParaRPr lang="en-SG" dirty="0"/>
          </a:p>
        </p:txBody>
      </p:sp>
      <p:sp>
        <p:nvSpPr>
          <p:cNvPr id="3" name="Slide Number Placeholder 2">
            <a:extLst>
              <a:ext uri="{FF2B5EF4-FFF2-40B4-BE49-F238E27FC236}">
                <a16:creationId xmlns:a16="http://schemas.microsoft.com/office/drawing/2014/main" id="{BD0CF268-2903-47B0-81F0-C7516E2BF82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70</a:t>
            </a:fld>
            <a:endParaRPr lang="en"/>
          </a:p>
        </p:txBody>
      </p:sp>
    </p:spTree>
    <p:extLst>
      <p:ext uri="{BB962C8B-B14F-4D97-AF65-F5344CB8AC3E}">
        <p14:creationId xmlns:p14="http://schemas.microsoft.com/office/powerpoint/2010/main" val="32245757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75"/>
        <p:cNvGrpSpPr/>
        <p:nvPr/>
      </p:nvGrpSpPr>
      <p:grpSpPr>
        <a:xfrm>
          <a:off x="0" y="0"/>
          <a:ext cx="0" cy="0"/>
          <a:chOff x="0" y="0"/>
          <a:chExt cx="0" cy="0"/>
        </a:xfrm>
      </p:grpSpPr>
      <p:sp>
        <p:nvSpPr>
          <p:cNvPr id="476" name="Google Shape;476;p3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Closed Addressing</a:t>
            </a:r>
            <a:endParaRPr/>
          </a:p>
        </p:txBody>
      </p:sp>
      <p:sp>
        <p:nvSpPr>
          <p:cNvPr id="477" name="Google Shape;477;p3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sz="2400"/>
              <a:t>Imagine there is a street with houses.</a:t>
            </a:r>
            <a:endParaRPr sz="2400"/>
          </a:p>
          <a:p>
            <a:pPr marL="0" lvl="0" indent="0" algn="l" rtl="0">
              <a:lnSpc>
                <a:spcPct val="115000"/>
              </a:lnSpc>
              <a:spcBef>
                <a:spcPts val="1600"/>
              </a:spcBef>
              <a:spcAft>
                <a:spcPts val="1600"/>
              </a:spcAft>
              <a:buSzPts val="1800"/>
              <a:buNone/>
            </a:pPr>
            <a:r>
              <a:rPr lang="en" sz="2400"/>
              <a:t>Some are empty, some are occupied.</a:t>
            </a:r>
            <a:endParaRPr sz="2400"/>
          </a:p>
        </p:txBody>
      </p:sp>
      <p:sp>
        <p:nvSpPr>
          <p:cNvPr id="478" name="Google Shape;478;p37"/>
          <p:cNvSpPr/>
          <p:nvPr/>
        </p:nvSpPr>
        <p:spPr>
          <a:xfrm>
            <a:off x="-4650" y="4488875"/>
            <a:ext cx="9153300" cy="6546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9" name="Google Shape;479;p37"/>
          <p:cNvSpPr/>
          <p:nvPr/>
        </p:nvSpPr>
        <p:spPr>
          <a:xfrm>
            <a:off x="168350" y="4133675"/>
            <a:ext cx="1187700" cy="355200"/>
          </a:xfrm>
          <a:prstGeom prst="rect">
            <a:avLst/>
          </a:prstGeom>
          <a:solidFill>
            <a:srgbClr val="00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1" u="none" strike="noStrike" cap="none">
                <a:solidFill>
                  <a:srgbClr val="000000"/>
                </a:solidFill>
                <a:latin typeface="Open Sans"/>
                <a:ea typeface="Open Sans"/>
                <a:cs typeface="Open Sans"/>
                <a:sym typeface="Open Sans"/>
              </a:rPr>
              <a:t>[Empty]</a:t>
            </a:r>
            <a:endParaRPr sz="1400" b="0" i="1" u="none" strike="noStrike" cap="none">
              <a:solidFill>
                <a:srgbClr val="000000"/>
              </a:solidFill>
              <a:latin typeface="Open Sans"/>
              <a:ea typeface="Open Sans"/>
              <a:cs typeface="Open Sans"/>
              <a:sym typeface="Open Sans"/>
            </a:endParaRPr>
          </a:p>
        </p:txBody>
      </p:sp>
      <p:sp>
        <p:nvSpPr>
          <p:cNvPr id="480" name="Google Shape;480;p37"/>
          <p:cNvSpPr/>
          <p:nvPr/>
        </p:nvSpPr>
        <p:spPr>
          <a:xfrm>
            <a:off x="1947950" y="4133675"/>
            <a:ext cx="1187700" cy="355200"/>
          </a:xfrm>
          <a:prstGeom prst="rect">
            <a:avLst/>
          </a:prstGeom>
          <a:solidFill>
            <a:srgbClr val="EA99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1" u="none" strike="noStrike" cap="none">
                <a:solidFill>
                  <a:schemeClr val="dk1"/>
                </a:solidFill>
                <a:latin typeface="Open Sans"/>
                <a:ea typeface="Open Sans"/>
                <a:cs typeface="Open Sans"/>
                <a:sym typeface="Open Sans"/>
              </a:rPr>
              <a:t>Rar the Cat</a:t>
            </a:r>
            <a:endParaRPr sz="1400" b="0" i="0" u="none" strike="noStrike" cap="none">
              <a:solidFill>
                <a:srgbClr val="000000"/>
              </a:solidFill>
              <a:latin typeface="Arial"/>
              <a:ea typeface="Arial"/>
              <a:cs typeface="Arial"/>
              <a:sym typeface="Arial"/>
            </a:endParaRPr>
          </a:p>
        </p:txBody>
      </p:sp>
      <p:sp>
        <p:nvSpPr>
          <p:cNvPr id="481" name="Google Shape;481;p37"/>
          <p:cNvSpPr/>
          <p:nvPr/>
        </p:nvSpPr>
        <p:spPr>
          <a:xfrm>
            <a:off x="3727550" y="4133675"/>
            <a:ext cx="1187700" cy="355200"/>
          </a:xfrm>
          <a:prstGeom prst="rect">
            <a:avLst/>
          </a:prstGeom>
          <a:solidFill>
            <a:srgbClr val="00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1" u="none" strike="noStrike" cap="none">
                <a:solidFill>
                  <a:schemeClr val="dk1"/>
                </a:solidFill>
                <a:latin typeface="Open Sans"/>
                <a:ea typeface="Open Sans"/>
                <a:cs typeface="Open Sans"/>
                <a:sym typeface="Open Sans"/>
              </a:rPr>
              <a:t>[Empty]</a:t>
            </a:r>
            <a:endParaRPr sz="1400" b="0" i="0" u="none" strike="noStrike" cap="none">
              <a:solidFill>
                <a:srgbClr val="000000"/>
              </a:solidFill>
              <a:latin typeface="Arial"/>
              <a:ea typeface="Arial"/>
              <a:cs typeface="Arial"/>
              <a:sym typeface="Arial"/>
            </a:endParaRPr>
          </a:p>
        </p:txBody>
      </p:sp>
      <p:sp>
        <p:nvSpPr>
          <p:cNvPr id="482" name="Google Shape;482;p37"/>
          <p:cNvSpPr/>
          <p:nvPr/>
        </p:nvSpPr>
        <p:spPr>
          <a:xfrm>
            <a:off x="5507150" y="4133675"/>
            <a:ext cx="1187700" cy="355200"/>
          </a:xfrm>
          <a:prstGeom prst="rect">
            <a:avLst/>
          </a:prstGeom>
          <a:solidFill>
            <a:srgbClr val="EA99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1" u="none" strike="noStrike" cap="none">
                <a:solidFill>
                  <a:schemeClr val="dk1"/>
                </a:solidFill>
                <a:latin typeface="Open Sans"/>
                <a:ea typeface="Open Sans"/>
                <a:cs typeface="Open Sans"/>
                <a:sym typeface="Open Sans"/>
              </a:rPr>
              <a:t>Steven</a:t>
            </a:r>
            <a:endParaRPr sz="1400" b="0" i="0" u="none" strike="noStrike" cap="none">
              <a:solidFill>
                <a:srgbClr val="000000"/>
              </a:solidFill>
              <a:latin typeface="Arial"/>
              <a:ea typeface="Arial"/>
              <a:cs typeface="Arial"/>
              <a:sym typeface="Arial"/>
            </a:endParaRPr>
          </a:p>
        </p:txBody>
      </p:sp>
      <p:sp>
        <p:nvSpPr>
          <p:cNvPr id="483" name="Google Shape;483;p37"/>
          <p:cNvSpPr/>
          <p:nvPr/>
        </p:nvSpPr>
        <p:spPr>
          <a:xfrm>
            <a:off x="7286750" y="4133675"/>
            <a:ext cx="1187700" cy="355200"/>
          </a:xfrm>
          <a:prstGeom prst="rect">
            <a:avLst/>
          </a:prstGeom>
          <a:solidFill>
            <a:srgbClr val="00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1" u="none" strike="noStrike" cap="none">
                <a:solidFill>
                  <a:schemeClr val="dk1"/>
                </a:solidFill>
                <a:latin typeface="Open Sans"/>
                <a:ea typeface="Open Sans"/>
                <a:cs typeface="Open Sans"/>
                <a:sym typeface="Open Sans"/>
              </a:rPr>
              <a:t>[Empty]</a:t>
            </a:r>
            <a:endParaRPr sz="1400" b="0" i="0" u="none" strike="noStrike" cap="none">
              <a:solidFill>
                <a:srgbClr val="000000"/>
              </a:solidFill>
              <a:latin typeface="Arial"/>
              <a:ea typeface="Arial"/>
              <a:cs typeface="Arial"/>
              <a:sym typeface="Arial"/>
            </a:endParaRPr>
          </a:p>
        </p:txBody>
      </p:sp>
      <p:sp>
        <p:nvSpPr>
          <p:cNvPr id="484" name="Google Shape;484;p3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rgbClr val="000000"/>
              </a:buClr>
              <a:buSzPts val="1100"/>
              <a:buFont typeface="Arial"/>
              <a:buNone/>
            </a:pPr>
            <a:fld id="{00000000-1234-1234-1234-123412341234}" type="slidenum">
              <a:rPr lang="en"/>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88"/>
        <p:cNvGrpSpPr/>
        <p:nvPr/>
      </p:nvGrpSpPr>
      <p:grpSpPr>
        <a:xfrm>
          <a:off x="0" y="0"/>
          <a:ext cx="0" cy="0"/>
          <a:chOff x="0" y="0"/>
          <a:chExt cx="0" cy="0"/>
        </a:xfrm>
      </p:grpSpPr>
      <p:sp>
        <p:nvSpPr>
          <p:cNvPr id="489" name="Google Shape;489;p3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Closed Addressing</a:t>
            </a:r>
            <a:endParaRPr/>
          </a:p>
        </p:txBody>
      </p:sp>
      <p:sp>
        <p:nvSpPr>
          <p:cNvPr id="490" name="Google Shape;490;p38"/>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sz="2400"/>
              <a:t>A new person “Jacq the Dino” comes along.</a:t>
            </a:r>
            <a:endParaRPr sz="2400"/>
          </a:p>
          <a:p>
            <a:pPr marL="0" lvl="0" indent="0" algn="l" rtl="0">
              <a:lnSpc>
                <a:spcPct val="115000"/>
              </a:lnSpc>
              <a:spcBef>
                <a:spcPts val="1600"/>
              </a:spcBef>
              <a:spcAft>
                <a:spcPts val="1600"/>
              </a:spcAft>
              <a:buSzPts val="1800"/>
              <a:buNone/>
            </a:pPr>
            <a:r>
              <a:rPr lang="en" sz="2400"/>
              <a:t>We use our hash function to determine where to place her.</a:t>
            </a:r>
            <a:endParaRPr sz="2400"/>
          </a:p>
        </p:txBody>
      </p:sp>
      <p:sp>
        <p:nvSpPr>
          <p:cNvPr id="491" name="Google Shape;491;p38"/>
          <p:cNvSpPr/>
          <p:nvPr/>
        </p:nvSpPr>
        <p:spPr>
          <a:xfrm>
            <a:off x="-4650" y="4488875"/>
            <a:ext cx="9153300" cy="6546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2" name="Google Shape;492;p38"/>
          <p:cNvSpPr/>
          <p:nvPr/>
        </p:nvSpPr>
        <p:spPr>
          <a:xfrm>
            <a:off x="168350" y="4133675"/>
            <a:ext cx="1187700" cy="355200"/>
          </a:xfrm>
          <a:prstGeom prst="rect">
            <a:avLst/>
          </a:prstGeom>
          <a:solidFill>
            <a:srgbClr val="00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1" u="none" strike="noStrike" cap="none">
                <a:solidFill>
                  <a:srgbClr val="000000"/>
                </a:solidFill>
                <a:latin typeface="Open Sans"/>
                <a:ea typeface="Open Sans"/>
                <a:cs typeface="Open Sans"/>
                <a:sym typeface="Open Sans"/>
              </a:rPr>
              <a:t>[Empty]</a:t>
            </a:r>
            <a:endParaRPr sz="1400" b="0" i="1" u="none" strike="noStrike" cap="none">
              <a:solidFill>
                <a:srgbClr val="000000"/>
              </a:solidFill>
              <a:latin typeface="Open Sans"/>
              <a:ea typeface="Open Sans"/>
              <a:cs typeface="Open Sans"/>
              <a:sym typeface="Open Sans"/>
            </a:endParaRPr>
          </a:p>
        </p:txBody>
      </p:sp>
      <p:sp>
        <p:nvSpPr>
          <p:cNvPr id="493" name="Google Shape;493;p38"/>
          <p:cNvSpPr/>
          <p:nvPr/>
        </p:nvSpPr>
        <p:spPr>
          <a:xfrm>
            <a:off x="1947950" y="4133675"/>
            <a:ext cx="1187700" cy="355200"/>
          </a:xfrm>
          <a:prstGeom prst="rect">
            <a:avLst/>
          </a:prstGeom>
          <a:solidFill>
            <a:srgbClr val="EA99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1" u="none" strike="noStrike" cap="none">
                <a:solidFill>
                  <a:schemeClr val="dk1"/>
                </a:solidFill>
                <a:latin typeface="Open Sans"/>
                <a:ea typeface="Open Sans"/>
                <a:cs typeface="Open Sans"/>
                <a:sym typeface="Open Sans"/>
              </a:rPr>
              <a:t>Rar the Cat</a:t>
            </a:r>
            <a:endParaRPr sz="1400" b="0" i="0" u="none" strike="noStrike" cap="none">
              <a:solidFill>
                <a:srgbClr val="000000"/>
              </a:solidFill>
              <a:latin typeface="Arial"/>
              <a:ea typeface="Arial"/>
              <a:cs typeface="Arial"/>
              <a:sym typeface="Arial"/>
            </a:endParaRPr>
          </a:p>
        </p:txBody>
      </p:sp>
      <p:sp>
        <p:nvSpPr>
          <p:cNvPr id="494" name="Google Shape;494;p38"/>
          <p:cNvSpPr/>
          <p:nvPr/>
        </p:nvSpPr>
        <p:spPr>
          <a:xfrm>
            <a:off x="3727550" y="4133675"/>
            <a:ext cx="1187700" cy="355200"/>
          </a:xfrm>
          <a:prstGeom prst="rect">
            <a:avLst/>
          </a:prstGeom>
          <a:solidFill>
            <a:srgbClr val="00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1" u="none" strike="noStrike" cap="none">
                <a:solidFill>
                  <a:schemeClr val="dk1"/>
                </a:solidFill>
                <a:latin typeface="Open Sans"/>
                <a:ea typeface="Open Sans"/>
                <a:cs typeface="Open Sans"/>
                <a:sym typeface="Open Sans"/>
              </a:rPr>
              <a:t>[Empty]</a:t>
            </a:r>
            <a:endParaRPr sz="1400" b="0" i="0" u="none" strike="noStrike" cap="none">
              <a:solidFill>
                <a:srgbClr val="000000"/>
              </a:solidFill>
              <a:latin typeface="Arial"/>
              <a:ea typeface="Arial"/>
              <a:cs typeface="Arial"/>
              <a:sym typeface="Arial"/>
            </a:endParaRPr>
          </a:p>
        </p:txBody>
      </p:sp>
      <p:sp>
        <p:nvSpPr>
          <p:cNvPr id="495" name="Google Shape;495;p38"/>
          <p:cNvSpPr/>
          <p:nvPr/>
        </p:nvSpPr>
        <p:spPr>
          <a:xfrm>
            <a:off x="5507150" y="4133675"/>
            <a:ext cx="1187700" cy="355200"/>
          </a:xfrm>
          <a:prstGeom prst="rect">
            <a:avLst/>
          </a:prstGeom>
          <a:solidFill>
            <a:srgbClr val="EA99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1" u="none" strike="noStrike" cap="none">
                <a:solidFill>
                  <a:schemeClr val="dk1"/>
                </a:solidFill>
                <a:latin typeface="Open Sans"/>
                <a:ea typeface="Open Sans"/>
                <a:cs typeface="Open Sans"/>
                <a:sym typeface="Open Sans"/>
              </a:rPr>
              <a:t>Steven</a:t>
            </a:r>
            <a:endParaRPr sz="1400" b="0" i="0" u="none" strike="noStrike" cap="none">
              <a:solidFill>
                <a:srgbClr val="000000"/>
              </a:solidFill>
              <a:latin typeface="Arial"/>
              <a:ea typeface="Arial"/>
              <a:cs typeface="Arial"/>
              <a:sym typeface="Arial"/>
            </a:endParaRPr>
          </a:p>
        </p:txBody>
      </p:sp>
      <p:sp>
        <p:nvSpPr>
          <p:cNvPr id="496" name="Google Shape;496;p38"/>
          <p:cNvSpPr/>
          <p:nvPr/>
        </p:nvSpPr>
        <p:spPr>
          <a:xfrm>
            <a:off x="7286750" y="4133675"/>
            <a:ext cx="1187700" cy="355200"/>
          </a:xfrm>
          <a:prstGeom prst="rect">
            <a:avLst/>
          </a:prstGeom>
          <a:solidFill>
            <a:srgbClr val="00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1" u="none" strike="noStrike" cap="none">
                <a:solidFill>
                  <a:schemeClr val="dk1"/>
                </a:solidFill>
                <a:latin typeface="Open Sans"/>
                <a:ea typeface="Open Sans"/>
                <a:cs typeface="Open Sans"/>
                <a:sym typeface="Open Sans"/>
              </a:rPr>
              <a:t>[Empty]</a:t>
            </a:r>
            <a:endParaRPr sz="1400" b="0" i="0" u="none" strike="noStrike" cap="none">
              <a:solidFill>
                <a:srgbClr val="000000"/>
              </a:solidFill>
              <a:latin typeface="Arial"/>
              <a:ea typeface="Arial"/>
              <a:cs typeface="Arial"/>
              <a:sym typeface="Arial"/>
            </a:endParaRPr>
          </a:p>
        </p:txBody>
      </p:sp>
      <p:sp>
        <p:nvSpPr>
          <p:cNvPr id="497" name="Google Shape;497;p38"/>
          <p:cNvSpPr/>
          <p:nvPr/>
        </p:nvSpPr>
        <p:spPr>
          <a:xfrm rot="10800000" flipH="1">
            <a:off x="2407100" y="3310450"/>
            <a:ext cx="269400" cy="579900"/>
          </a:xfrm>
          <a:prstGeom prst="upArrow">
            <a:avLst>
              <a:gd name="adj1" fmla="val 50000"/>
              <a:gd name="adj2" fmla="val 50000"/>
            </a:avLst>
          </a:prstGeom>
          <a:solidFill>
            <a:srgbClr val="4A86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8" name="Google Shape;498;p38"/>
          <p:cNvSpPr/>
          <p:nvPr/>
        </p:nvSpPr>
        <p:spPr>
          <a:xfrm>
            <a:off x="1929200" y="4713325"/>
            <a:ext cx="1225200" cy="308700"/>
          </a:xfrm>
          <a:prstGeom prst="roundRect">
            <a:avLst>
              <a:gd name="adj" fmla="val 16667"/>
            </a:avLst>
          </a:prstGeom>
          <a:solidFill>
            <a:srgbClr val="C9DAF8"/>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1" u="none" strike="noStrike" cap="none">
                <a:solidFill>
                  <a:srgbClr val="000000"/>
                </a:solidFill>
                <a:latin typeface="Open Sans"/>
                <a:ea typeface="Open Sans"/>
                <a:cs typeface="Open Sans"/>
                <a:sym typeface="Open Sans"/>
              </a:rPr>
              <a:t>Animals</a:t>
            </a:r>
            <a:endParaRPr sz="1400" b="0" i="1" u="none" strike="noStrike" cap="none">
              <a:solidFill>
                <a:srgbClr val="000000"/>
              </a:solidFill>
              <a:latin typeface="Open Sans"/>
              <a:ea typeface="Open Sans"/>
              <a:cs typeface="Open Sans"/>
              <a:sym typeface="Open Sans"/>
            </a:endParaRPr>
          </a:p>
        </p:txBody>
      </p:sp>
      <p:sp>
        <p:nvSpPr>
          <p:cNvPr id="499" name="Google Shape;499;p38"/>
          <p:cNvSpPr/>
          <p:nvPr/>
        </p:nvSpPr>
        <p:spPr>
          <a:xfrm>
            <a:off x="3708800" y="4713325"/>
            <a:ext cx="1225200" cy="308700"/>
          </a:xfrm>
          <a:prstGeom prst="roundRect">
            <a:avLst>
              <a:gd name="adj" fmla="val 16667"/>
            </a:avLst>
          </a:prstGeom>
          <a:solidFill>
            <a:srgbClr val="C9DAF8"/>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100" b="0" i="1" u="none" strike="noStrike" cap="none">
                <a:solidFill>
                  <a:srgbClr val="000000"/>
                </a:solidFill>
                <a:latin typeface="Open Sans"/>
                <a:ea typeface="Open Sans"/>
                <a:cs typeface="Open Sans"/>
                <a:sym typeface="Open Sans"/>
              </a:rPr>
              <a:t>Immortal Beings</a:t>
            </a:r>
            <a:endParaRPr sz="1100" b="0" i="1" u="none" strike="noStrike" cap="none">
              <a:solidFill>
                <a:srgbClr val="000000"/>
              </a:solidFill>
              <a:latin typeface="Open Sans"/>
              <a:ea typeface="Open Sans"/>
              <a:cs typeface="Open Sans"/>
              <a:sym typeface="Open Sans"/>
            </a:endParaRPr>
          </a:p>
        </p:txBody>
      </p:sp>
      <p:sp>
        <p:nvSpPr>
          <p:cNvPr id="500" name="Google Shape;500;p38"/>
          <p:cNvSpPr/>
          <p:nvPr/>
        </p:nvSpPr>
        <p:spPr>
          <a:xfrm>
            <a:off x="5488400" y="4713325"/>
            <a:ext cx="1225200" cy="308700"/>
          </a:xfrm>
          <a:prstGeom prst="roundRect">
            <a:avLst>
              <a:gd name="adj" fmla="val 16667"/>
            </a:avLst>
          </a:prstGeom>
          <a:solidFill>
            <a:srgbClr val="C9DAF8"/>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1" u="none" strike="noStrike" cap="none">
                <a:solidFill>
                  <a:srgbClr val="000000"/>
                </a:solidFill>
                <a:latin typeface="Open Sans"/>
                <a:ea typeface="Open Sans"/>
                <a:cs typeface="Open Sans"/>
                <a:sym typeface="Open Sans"/>
              </a:rPr>
              <a:t>Lecturers</a:t>
            </a:r>
            <a:endParaRPr sz="1400" b="0" i="1" u="none" strike="noStrike" cap="none">
              <a:solidFill>
                <a:srgbClr val="000000"/>
              </a:solidFill>
              <a:latin typeface="Open Sans"/>
              <a:ea typeface="Open Sans"/>
              <a:cs typeface="Open Sans"/>
              <a:sym typeface="Open Sans"/>
            </a:endParaRPr>
          </a:p>
        </p:txBody>
      </p:sp>
      <p:sp>
        <p:nvSpPr>
          <p:cNvPr id="501" name="Google Shape;501;p38"/>
          <p:cNvSpPr/>
          <p:nvPr/>
        </p:nvSpPr>
        <p:spPr>
          <a:xfrm>
            <a:off x="149600" y="4713325"/>
            <a:ext cx="1225200" cy="308700"/>
          </a:xfrm>
          <a:prstGeom prst="roundRect">
            <a:avLst>
              <a:gd name="adj" fmla="val 16667"/>
            </a:avLst>
          </a:prstGeom>
          <a:solidFill>
            <a:srgbClr val="C9DAF8"/>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1" u="none" strike="noStrike" cap="none">
                <a:solidFill>
                  <a:srgbClr val="000000"/>
                </a:solidFill>
                <a:latin typeface="Open Sans"/>
                <a:ea typeface="Open Sans"/>
                <a:cs typeface="Open Sans"/>
                <a:sym typeface="Open Sans"/>
              </a:rPr>
              <a:t>Students</a:t>
            </a:r>
            <a:endParaRPr sz="1400" b="0" i="1" u="none" strike="noStrike" cap="none">
              <a:solidFill>
                <a:srgbClr val="000000"/>
              </a:solidFill>
              <a:latin typeface="Open Sans"/>
              <a:ea typeface="Open Sans"/>
              <a:cs typeface="Open Sans"/>
              <a:sym typeface="Open Sans"/>
            </a:endParaRPr>
          </a:p>
        </p:txBody>
      </p:sp>
      <p:sp>
        <p:nvSpPr>
          <p:cNvPr id="502" name="Google Shape;502;p38"/>
          <p:cNvSpPr/>
          <p:nvPr/>
        </p:nvSpPr>
        <p:spPr>
          <a:xfrm>
            <a:off x="7268000" y="4713325"/>
            <a:ext cx="1225200" cy="308700"/>
          </a:xfrm>
          <a:prstGeom prst="roundRect">
            <a:avLst>
              <a:gd name="adj" fmla="val 16667"/>
            </a:avLst>
          </a:prstGeom>
          <a:solidFill>
            <a:srgbClr val="C9DAF8"/>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1" u="none" strike="noStrike" cap="none">
                <a:solidFill>
                  <a:srgbClr val="000000"/>
                </a:solidFill>
                <a:latin typeface="Open Sans"/>
                <a:ea typeface="Open Sans"/>
                <a:cs typeface="Open Sans"/>
                <a:sym typeface="Open Sans"/>
              </a:rPr>
              <a:t>Virtual Beings</a:t>
            </a:r>
            <a:endParaRPr sz="1200" b="0" i="1" u="none" strike="noStrike" cap="none">
              <a:solidFill>
                <a:srgbClr val="000000"/>
              </a:solidFill>
              <a:latin typeface="Open Sans"/>
              <a:ea typeface="Open Sans"/>
              <a:cs typeface="Open Sans"/>
              <a:sym typeface="Open Sans"/>
            </a:endParaRPr>
          </a:p>
        </p:txBody>
      </p:sp>
      <p:sp>
        <p:nvSpPr>
          <p:cNvPr id="503" name="Google Shape;503;p3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rgbClr val="000000"/>
              </a:buClr>
              <a:buSzPts val="1100"/>
              <a:buFont typeface="Arial"/>
              <a:buNone/>
            </a:pPr>
            <a:fld id="{00000000-1234-1234-1234-123412341234}" type="slidenum">
              <a:rPr lang="en"/>
              <a:t>9</a:t>
            </a:fld>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231</TotalTime>
  <Words>3925</Words>
  <Application>Microsoft Office PowerPoint</Application>
  <PresentationFormat>On-screen Show (16:9)</PresentationFormat>
  <Paragraphs>766</Paragraphs>
  <Slides>70</Slides>
  <Notes>67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70</vt:i4>
      </vt:variant>
    </vt:vector>
  </HeadingPairs>
  <TitlesOfParts>
    <vt:vector size="76" baseType="lpstr">
      <vt:lpstr>Lato</vt:lpstr>
      <vt:lpstr>Open Sans</vt:lpstr>
      <vt:lpstr>Arial</vt:lpstr>
      <vt:lpstr>Noto Sans Symbols</vt:lpstr>
      <vt:lpstr>Consolas</vt:lpstr>
      <vt:lpstr>Simple Light</vt:lpstr>
      <vt:lpstr>Tutorial 06 - Table ADT 1, Hash Table</vt:lpstr>
      <vt:lpstr>Conceptual rehash</vt:lpstr>
      <vt:lpstr>PowerPoint Presentation</vt:lpstr>
      <vt:lpstr>Other terminologies</vt:lpstr>
      <vt:lpstr>Table ADT</vt:lpstr>
      <vt:lpstr>Collision Resolutions</vt:lpstr>
      <vt:lpstr>Open vs Closed Addressing</vt:lpstr>
      <vt:lpstr>Closed Addressing</vt:lpstr>
      <vt:lpstr>Closed Addressing</vt:lpstr>
      <vt:lpstr>Closed Addressing</vt:lpstr>
      <vt:lpstr>Closed Addressing</vt:lpstr>
      <vt:lpstr>Closed Addressing</vt:lpstr>
      <vt:lpstr>Closed Addressing</vt:lpstr>
      <vt:lpstr>Closed Addressing</vt:lpstr>
      <vt:lpstr>Open Addressing</vt:lpstr>
      <vt:lpstr>Open Addressing</vt:lpstr>
      <vt:lpstr>Open Addressing</vt:lpstr>
      <vt:lpstr>Open Addressing</vt:lpstr>
      <vt:lpstr>Open Addressing - Linear Probing</vt:lpstr>
      <vt:lpstr>Open Addressing - Linear Probing</vt:lpstr>
      <vt:lpstr>Open Addressing - Linear Probing</vt:lpstr>
      <vt:lpstr>Open Addressing - Linear Probing</vt:lpstr>
      <vt:lpstr>Open Addressing - Linear Probing</vt:lpstr>
      <vt:lpstr>Open Addressing - Linear Probing</vt:lpstr>
      <vt:lpstr>Open Addressing - Linear Probing</vt:lpstr>
      <vt:lpstr>Open Addressing</vt:lpstr>
      <vt:lpstr>Open Addressing - Quadratic Probing</vt:lpstr>
      <vt:lpstr>Open Addressing - Quadratic Probing</vt:lpstr>
      <vt:lpstr>Open Addressing - Quadratic Probing</vt:lpstr>
      <vt:lpstr>Open Addressing - Double Hashing</vt:lpstr>
      <vt:lpstr>Open Addressing - Double Hashing</vt:lpstr>
      <vt:lpstr>Open Addressing - Double Hashing</vt:lpstr>
      <vt:lpstr>Open Addressing - Double Hashing</vt:lpstr>
      <vt:lpstr>Open Addressing</vt:lpstr>
      <vt:lpstr>Open Addressing</vt:lpstr>
      <vt:lpstr>Open Addressing</vt:lpstr>
      <vt:lpstr>Open Addressing</vt:lpstr>
      <vt:lpstr>Open Addressing</vt:lpstr>
      <vt:lpstr>Open Addressing</vt:lpstr>
      <vt:lpstr>Question 1 － Hash Table Basics</vt:lpstr>
      <vt:lpstr>Hash Table Properties</vt:lpstr>
      <vt:lpstr>Hashing or No Hashing</vt:lpstr>
      <vt:lpstr>Question 1 Part 1</vt:lpstr>
      <vt:lpstr>Question 1 Part 1</vt:lpstr>
      <vt:lpstr>Question 1 Part 1</vt:lpstr>
      <vt:lpstr>Question 1 Part 1</vt:lpstr>
      <vt:lpstr>Question 1 Part 2</vt:lpstr>
      <vt:lpstr>Question 1 Part 2</vt:lpstr>
      <vt:lpstr>Question 1 Part 2</vt:lpstr>
      <vt:lpstr>Question 1 Part 2</vt:lpstr>
      <vt:lpstr>Question 1 Part 3</vt:lpstr>
      <vt:lpstr>Question 1 Part 3</vt:lpstr>
      <vt:lpstr>Question 1 Part 3</vt:lpstr>
      <vt:lpstr>Question 1 Part 4</vt:lpstr>
      <vt:lpstr>Question 1 Part 4</vt:lpstr>
      <vt:lpstr>Question 1 Part 4</vt:lpstr>
      <vt:lpstr>Question 1 Part 4</vt:lpstr>
      <vt:lpstr>Question 2 － Basic Hash Table Stuffs</vt:lpstr>
      <vt:lpstr>Question 2</vt:lpstr>
      <vt:lpstr>Question 3 － Hash Table Discussion</vt:lpstr>
      <vt:lpstr>Question 4 Part 1 － Table V.S. List ADT</vt:lpstr>
      <vt:lpstr>Question 4 Part 2 － Perfect Hash Function</vt:lpstr>
      <vt:lpstr>Question 4 Part 2 － Perfect Hash Function</vt:lpstr>
      <vt:lpstr>Question 4 Part 2 － Perfect Hash Function</vt:lpstr>
      <vt:lpstr>Question 4 Part 2 － Game of Collisions</vt:lpstr>
      <vt:lpstr>Question 4 Part 2 － Game of Collisions</vt:lpstr>
      <vt:lpstr>Actual Implementations</vt:lpstr>
      <vt:lpstr>Questions?</vt:lpstr>
      <vt:lpstr>PowerPoint Presentation</vt:lpstr>
      <vt:lpstr>/magicalcows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Tutorial 06 - Table ADT 1, Hash Table</dc:title>
  <cp:lastModifiedBy>Wira Azmoon</cp:lastModifiedBy>
  <cp:revision>1</cp:revision>
  <dcterms:modified xsi:type="dcterms:W3CDTF">2020-10-07T10:18:32Z</dcterms:modified>
</cp:coreProperties>
</file>