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7" r:id="rId2"/>
    <p:sldId id="285" r:id="rId3"/>
    <p:sldId id="258" r:id="rId4"/>
    <p:sldId id="282" r:id="rId5"/>
    <p:sldId id="283" r:id="rId6"/>
    <p:sldId id="277" r:id="rId7"/>
    <p:sldId id="276" r:id="rId8"/>
    <p:sldId id="259" r:id="rId9"/>
    <p:sldId id="261" r:id="rId10"/>
    <p:sldId id="262" r:id="rId11"/>
    <p:sldId id="263" r:id="rId12"/>
    <p:sldId id="264" r:id="rId13"/>
    <p:sldId id="265" r:id="rId14"/>
    <p:sldId id="266" r:id="rId15"/>
    <p:sldId id="278" r:id="rId16"/>
    <p:sldId id="267" r:id="rId17"/>
    <p:sldId id="279" r:id="rId18"/>
    <p:sldId id="268" r:id="rId19"/>
    <p:sldId id="269" r:id="rId20"/>
    <p:sldId id="270" r:id="rId21"/>
    <p:sldId id="284" r:id="rId22"/>
    <p:sldId id="271" r:id="rId23"/>
    <p:sldId id="27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2176F-5A3B-42A4-95A7-CC7BF69FD5DA}" type="datetimeFigureOut">
              <a:rPr lang="en-SG" smtClean="0"/>
              <a:t>22/10/2021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44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22/10/2021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07309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22/10/2021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6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22/10/2021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222414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2176F-5A3B-42A4-95A7-CC7BF69FD5DA}" type="datetimeFigureOut">
              <a:rPr lang="en-SG" smtClean="0"/>
              <a:t>22/10/2021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2176F-5A3B-42A4-95A7-CC7BF69FD5DA}" type="datetimeFigureOut">
              <a:rPr lang="en-SG" smtClean="0"/>
              <a:t>22/10/2021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15605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2176F-5A3B-42A4-95A7-CC7BF69FD5DA}" type="datetimeFigureOut">
              <a:rPr lang="en-SG" smtClean="0"/>
              <a:t>22/10/2021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73509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2176F-5A3B-42A4-95A7-CC7BF69FD5DA}" type="datetimeFigureOut">
              <a:rPr lang="en-SG" smtClean="0"/>
              <a:t>22/10/2021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278898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2176F-5A3B-42A4-95A7-CC7BF69FD5DA}" type="datetimeFigureOut">
              <a:rPr lang="en-SG" smtClean="0"/>
              <a:t>22/10/2021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56813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22/10/2021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16510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22/10/2021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1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2176F-5A3B-42A4-95A7-CC7BF69FD5DA}" type="datetimeFigureOut">
              <a:rPr lang="en-SG" smtClean="0"/>
              <a:t>22/10/2021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5BAA82-1C20-4E72-99F5-5231F5302B3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1029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koltsoff.com/pub/getroo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nu.org/software/libc/manual/html_node/Setting-User-ID.html#Setting-User-I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E9A-E9F9-41B2-991E-F6765FB34C0F}"/>
              </a:ext>
            </a:extLst>
          </p:cNvPr>
          <p:cNvSpPr>
            <a:spLocks noGrp="1"/>
          </p:cNvSpPr>
          <p:nvPr>
            <p:ph type="ctrTitle"/>
          </p:nvPr>
        </p:nvSpPr>
        <p:spPr/>
        <p:txBody>
          <a:bodyPr/>
          <a:lstStyle/>
          <a:p>
            <a:r>
              <a:rPr lang="en-SG" dirty="0"/>
              <a:t>Tutorial 7</a:t>
            </a:r>
          </a:p>
        </p:txBody>
      </p:sp>
      <p:sp>
        <p:nvSpPr>
          <p:cNvPr id="3" name="Subtitle 2">
            <a:extLst>
              <a:ext uri="{FF2B5EF4-FFF2-40B4-BE49-F238E27FC236}">
                <a16:creationId xmlns:a16="http://schemas.microsoft.com/office/drawing/2014/main" id="{68BC468E-40BD-47BE-8DE4-D777A597C3D4}"/>
              </a:ext>
            </a:extLst>
          </p:cNvPr>
          <p:cNvSpPr>
            <a:spLocks noGrp="1"/>
          </p:cNvSpPr>
          <p:nvPr>
            <p:ph type="subTitle" idx="1"/>
          </p:nvPr>
        </p:nvSpPr>
        <p:spPr/>
        <p:txBody>
          <a:bodyPr/>
          <a:lstStyle/>
          <a:p>
            <a:r>
              <a:rPr lang="en-SG" dirty="0"/>
              <a:t>T03/08</a:t>
            </a:r>
          </a:p>
          <a:p>
            <a:r>
              <a:rPr lang="en-SG" dirty="0"/>
              <a:t>Goh Rui Zhi</a:t>
            </a:r>
          </a:p>
          <a:p>
            <a:r>
              <a:rPr lang="en-SG" dirty="0"/>
              <a:t>gohruizhi@u.nus.edu</a:t>
            </a:r>
          </a:p>
        </p:txBody>
      </p:sp>
    </p:spTree>
    <p:extLst>
      <p:ext uri="{BB962C8B-B14F-4D97-AF65-F5344CB8AC3E}">
        <p14:creationId xmlns:p14="http://schemas.microsoft.com/office/powerpoint/2010/main" val="164110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C82658C-22BD-4782-B2F0-363D45F0C1F7}"/>
              </a:ext>
            </a:extLst>
          </p:cNvPr>
          <p:cNvSpPr>
            <a:spLocks noGrp="1"/>
          </p:cNvSpPr>
          <p:nvPr/>
        </p:nvSpPr>
        <p:spPr>
          <a:xfrm>
            <a:off x="928572" y="178454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Do you think the partition of the networks below is reasonable, and the given firewall rules below are appropriate for the school’s need?</a:t>
            </a:r>
          </a:p>
        </p:txBody>
      </p:sp>
      <p:pic>
        <p:nvPicPr>
          <p:cNvPr id="6" name="Graphic 4" descr="Monitor">
            <a:extLst>
              <a:ext uri="{FF2B5EF4-FFF2-40B4-BE49-F238E27FC236}">
                <a16:creationId xmlns:a16="http://schemas.microsoft.com/office/drawing/2014/main" id="{90988E34-27FF-4A2A-A519-DB5F89EA0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4386" y="2902920"/>
            <a:ext cx="914400" cy="914400"/>
          </a:xfrm>
          <a:prstGeom prst="rect">
            <a:avLst/>
          </a:prstGeom>
        </p:spPr>
      </p:pic>
      <p:sp>
        <p:nvSpPr>
          <p:cNvPr id="7" name="Cylinder 6">
            <a:extLst>
              <a:ext uri="{FF2B5EF4-FFF2-40B4-BE49-F238E27FC236}">
                <a16:creationId xmlns:a16="http://schemas.microsoft.com/office/drawing/2014/main" id="{98AD389F-8B34-485E-857C-0ED1DF1B82D8}"/>
              </a:ext>
            </a:extLst>
          </p:cNvPr>
          <p:cNvSpPr/>
          <p:nvPr/>
        </p:nvSpPr>
        <p:spPr>
          <a:xfrm>
            <a:off x="4080723" y="4090150"/>
            <a:ext cx="904875" cy="476250"/>
          </a:xfrm>
          <a:prstGeom prst="can">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SG"/>
          </a:p>
        </p:txBody>
      </p:sp>
      <p:sp>
        <p:nvSpPr>
          <p:cNvPr id="8" name="Multiplication Sign 7">
            <a:extLst>
              <a:ext uri="{FF2B5EF4-FFF2-40B4-BE49-F238E27FC236}">
                <a16:creationId xmlns:a16="http://schemas.microsoft.com/office/drawing/2014/main" id="{74EA436B-0B73-4F20-BC5F-DB142D595956}"/>
              </a:ext>
            </a:extLst>
          </p:cNvPr>
          <p:cNvSpPr/>
          <p:nvPr/>
        </p:nvSpPr>
        <p:spPr>
          <a:xfrm>
            <a:off x="3963463" y="4090150"/>
            <a:ext cx="1143371" cy="236830"/>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SG"/>
          </a:p>
        </p:txBody>
      </p:sp>
      <p:sp>
        <p:nvSpPr>
          <p:cNvPr id="9" name="Cylinder 8">
            <a:extLst>
              <a:ext uri="{FF2B5EF4-FFF2-40B4-BE49-F238E27FC236}">
                <a16:creationId xmlns:a16="http://schemas.microsoft.com/office/drawing/2014/main" id="{886DDFE1-D276-49F0-AE12-1B987A489F34}"/>
              </a:ext>
            </a:extLst>
          </p:cNvPr>
          <p:cNvSpPr/>
          <p:nvPr/>
        </p:nvSpPr>
        <p:spPr>
          <a:xfrm>
            <a:off x="7105189" y="4090150"/>
            <a:ext cx="904875" cy="476250"/>
          </a:xfrm>
          <a:prstGeom prst="can">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SG"/>
          </a:p>
        </p:txBody>
      </p:sp>
      <p:sp>
        <p:nvSpPr>
          <p:cNvPr id="10" name="Multiplication Sign 9">
            <a:extLst>
              <a:ext uri="{FF2B5EF4-FFF2-40B4-BE49-F238E27FC236}">
                <a16:creationId xmlns:a16="http://schemas.microsoft.com/office/drawing/2014/main" id="{6A50E5F7-5E8D-47C4-BCA9-9FB57DAD6BA0}"/>
              </a:ext>
            </a:extLst>
          </p:cNvPr>
          <p:cNvSpPr/>
          <p:nvPr/>
        </p:nvSpPr>
        <p:spPr>
          <a:xfrm>
            <a:off x="6987929" y="4090150"/>
            <a:ext cx="1143371" cy="236830"/>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SG"/>
          </a:p>
        </p:txBody>
      </p:sp>
      <p:pic>
        <p:nvPicPr>
          <p:cNvPr id="11" name="Graphic 12" descr="Database">
            <a:extLst>
              <a:ext uri="{FF2B5EF4-FFF2-40B4-BE49-F238E27FC236}">
                <a16:creationId xmlns:a16="http://schemas.microsoft.com/office/drawing/2014/main" id="{942FB619-00E8-4218-8CEB-D9CB38F11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28464" y="5018913"/>
            <a:ext cx="914400" cy="914400"/>
          </a:xfrm>
          <a:prstGeom prst="rect">
            <a:avLst/>
          </a:prstGeom>
        </p:spPr>
      </p:pic>
      <p:pic>
        <p:nvPicPr>
          <p:cNvPr id="12" name="Graphic 14" descr="Database">
            <a:extLst>
              <a:ext uri="{FF2B5EF4-FFF2-40B4-BE49-F238E27FC236}">
                <a16:creationId xmlns:a16="http://schemas.microsoft.com/office/drawing/2014/main" id="{A1558CEA-E481-477A-9F3E-9F3DC66E4F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3121" y="5018913"/>
            <a:ext cx="914400" cy="914400"/>
          </a:xfrm>
          <a:prstGeom prst="rect">
            <a:avLst/>
          </a:prstGeom>
        </p:spPr>
      </p:pic>
      <p:pic>
        <p:nvPicPr>
          <p:cNvPr id="13" name="Graphic 20" descr="Monitor">
            <a:extLst>
              <a:ext uri="{FF2B5EF4-FFF2-40B4-BE49-F238E27FC236}">
                <a16:creationId xmlns:a16="http://schemas.microsoft.com/office/drawing/2014/main" id="{0FA61F42-D635-44DC-A672-8331651A40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7778" y="5021134"/>
            <a:ext cx="914400" cy="914400"/>
          </a:xfrm>
          <a:prstGeom prst="rect">
            <a:avLst/>
          </a:prstGeom>
        </p:spPr>
      </p:pic>
      <p:pic>
        <p:nvPicPr>
          <p:cNvPr id="14" name="Graphic 28" descr="Database">
            <a:extLst>
              <a:ext uri="{FF2B5EF4-FFF2-40B4-BE49-F238E27FC236}">
                <a16:creationId xmlns:a16="http://schemas.microsoft.com/office/drawing/2014/main" id="{1DCD5779-006B-42B5-9D3F-834507AEE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54386" y="5137975"/>
            <a:ext cx="914400" cy="914400"/>
          </a:xfrm>
          <a:prstGeom prst="rect">
            <a:avLst/>
          </a:prstGeom>
        </p:spPr>
      </p:pic>
      <p:cxnSp>
        <p:nvCxnSpPr>
          <p:cNvPr id="15" name="Straight Connector 14">
            <a:extLst>
              <a:ext uri="{FF2B5EF4-FFF2-40B4-BE49-F238E27FC236}">
                <a16:creationId xmlns:a16="http://schemas.microsoft.com/office/drawing/2014/main" id="{23C79289-E212-4367-BE6F-4729D1C3DC1F}"/>
              </a:ext>
            </a:extLst>
          </p:cNvPr>
          <p:cNvCxnSpPr>
            <a:cxnSpLocks/>
            <a:stCxn id="7" idx="4"/>
            <a:endCxn id="9" idx="2"/>
          </p:cNvCxnSpPr>
          <p:nvPr/>
        </p:nvCxnSpPr>
        <p:spPr>
          <a:xfrm>
            <a:off x="4985598" y="4328275"/>
            <a:ext cx="211959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BC1504AF-82FD-4443-B5D8-CDF78841889F}"/>
              </a:ext>
            </a:extLst>
          </p:cNvPr>
          <p:cNvCxnSpPr>
            <a:cxnSpLocks/>
            <a:stCxn id="7" idx="2"/>
            <a:endCxn id="6" idx="3"/>
          </p:cNvCxnSpPr>
          <p:nvPr/>
        </p:nvCxnSpPr>
        <p:spPr>
          <a:xfrm rot="10800000">
            <a:off x="2968787" y="3360121"/>
            <a:ext cx="1111937" cy="968155"/>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C54B8184-6481-4408-BA8A-51D17D438D1A}"/>
              </a:ext>
            </a:extLst>
          </p:cNvPr>
          <p:cNvCxnSpPr>
            <a:cxnSpLocks/>
            <a:stCxn id="7" idx="2"/>
            <a:endCxn id="25" idx="3"/>
          </p:cNvCxnSpPr>
          <p:nvPr/>
        </p:nvCxnSpPr>
        <p:spPr>
          <a:xfrm rot="10800000">
            <a:off x="2882641" y="4326981"/>
            <a:ext cx="1198082" cy="1295"/>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28E90DBB-E62D-4201-BA0E-5A95D493126B}"/>
              </a:ext>
            </a:extLst>
          </p:cNvPr>
          <p:cNvCxnSpPr>
            <a:cxnSpLocks/>
            <a:stCxn id="7" idx="2"/>
            <a:endCxn id="14" idx="3"/>
          </p:cNvCxnSpPr>
          <p:nvPr/>
        </p:nvCxnSpPr>
        <p:spPr>
          <a:xfrm rot="10800000" flipV="1">
            <a:off x="2968787" y="4328275"/>
            <a:ext cx="1111937" cy="1266900"/>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53B5DA91-CBE5-4335-88C0-4043C9A5E009}"/>
              </a:ext>
            </a:extLst>
          </p:cNvPr>
          <p:cNvCxnSpPr>
            <a:cxnSpLocks/>
            <a:stCxn id="9" idx="3"/>
            <a:endCxn id="11" idx="0"/>
          </p:cNvCxnSpPr>
          <p:nvPr/>
        </p:nvCxnSpPr>
        <p:spPr>
          <a:xfrm rot="5400000">
            <a:off x="6645390" y="4106675"/>
            <a:ext cx="452513" cy="1371963"/>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A5E2CECD-0EB6-4295-BD39-20BC78A2AEF1}"/>
              </a:ext>
            </a:extLst>
          </p:cNvPr>
          <p:cNvCxnSpPr>
            <a:cxnSpLocks/>
            <a:stCxn id="9" idx="3"/>
            <a:endCxn id="12" idx="0"/>
          </p:cNvCxnSpPr>
          <p:nvPr/>
        </p:nvCxnSpPr>
        <p:spPr>
          <a:xfrm rot="5400000">
            <a:off x="7147718" y="4609003"/>
            <a:ext cx="452513" cy="367306"/>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66D20D01-547D-40F5-B3B1-AB13112D36F1}"/>
              </a:ext>
            </a:extLst>
          </p:cNvPr>
          <p:cNvCxnSpPr>
            <a:cxnSpLocks/>
            <a:stCxn id="9" idx="3"/>
            <a:endCxn id="13" idx="0"/>
          </p:cNvCxnSpPr>
          <p:nvPr/>
        </p:nvCxnSpPr>
        <p:spPr>
          <a:xfrm rot="16200000" flipH="1">
            <a:off x="7648935" y="4475091"/>
            <a:ext cx="454734" cy="637351"/>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43289F0B-8DF6-4566-A2A5-0D82587707D8}"/>
              </a:ext>
            </a:extLst>
          </p:cNvPr>
          <p:cNvCxnSpPr>
            <a:cxnSpLocks/>
            <a:stCxn id="9" idx="3"/>
            <a:endCxn id="26" idx="0"/>
          </p:cNvCxnSpPr>
          <p:nvPr/>
        </p:nvCxnSpPr>
        <p:spPr>
          <a:xfrm rot="16200000" flipH="1">
            <a:off x="8166957" y="3957070"/>
            <a:ext cx="452513" cy="1671172"/>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pic>
        <p:nvPicPr>
          <p:cNvPr id="23" name="Graphic 54" descr="Cloud">
            <a:extLst>
              <a:ext uri="{FF2B5EF4-FFF2-40B4-BE49-F238E27FC236}">
                <a16:creationId xmlns:a16="http://schemas.microsoft.com/office/drawing/2014/main" id="{6DF3EE66-6F81-4A30-9CE1-1F2925F3CE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79717" y="3863840"/>
            <a:ext cx="914400" cy="914400"/>
          </a:xfrm>
          <a:prstGeom prst="rect">
            <a:avLst/>
          </a:prstGeom>
        </p:spPr>
      </p:pic>
      <p:sp>
        <p:nvSpPr>
          <p:cNvPr id="24" name="TextBox 55">
            <a:extLst>
              <a:ext uri="{FF2B5EF4-FFF2-40B4-BE49-F238E27FC236}">
                <a16:creationId xmlns:a16="http://schemas.microsoft.com/office/drawing/2014/main" id="{EE2DD1F0-F4B7-4A49-BD1C-661E5420994E}"/>
              </a:ext>
            </a:extLst>
          </p:cNvPr>
          <p:cNvSpPr txBox="1"/>
          <p:nvPr/>
        </p:nvSpPr>
        <p:spPr>
          <a:xfrm>
            <a:off x="1028277" y="3123887"/>
            <a:ext cx="102611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Teachers</a:t>
            </a:r>
          </a:p>
        </p:txBody>
      </p:sp>
      <p:pic>
        <p:nvPicPr>
          <p:cNvPr id="25" name="Graphic 57" descr="Fax">
            <a:extLst>
              <a:ext uri="{FF2B5EF4-FFF2-40B4-BE49-F238E27FC236}">
                <a16:creationId xmlns:a16="http://schemas.microsoft.com/office/drawing/2014/main" id="{7E9E9987-1329-454C-BD3A-93A7D2657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24476" y="3947897"/>
            <a:ext cx="758165" cy="758165"/>
          </a:xfrm>
          <a:prstGeom prst="rect">
            <a:avLst/>
          </a:prstGeom>
        </p:spPr>
      </p:pic>
      <p:pic>
        <p:nvPicPr>
          <p:cNvPr id="26" name="Graphic 64" descr="Fax">
            <a:extLst>
              <a:ext uri="{FF2B5EF4-FFF2-40B4-BE49-F238E27FC236}">
                <a16:creationId xmlns:a16="http://schemas.microsoft.com/office/drawing/2014/main" id="{751CBAC2-CD09-4887-8880-02E9B5E7B8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49716" y="5018913"/>
            <a:ext cx="758165" cy="758165"/>
          </a:xfrm>
          <a:prstGeom prst="rect">
            <a:avLst/>
          </a:prstGeom>
        </p:spPr>
      </p:pic>
      <p:sp>
        <p:nvSpPr>
          <p:cNvPr id="27" name="TextBox 68">
            <a:extLst>
              <a:ext uri="{FF2B5EF4-FFF2-40B4-BE49-F238E27FC236}">
                <a16:creationId xmlns:a16="http://schemas.microsoft.com/office/drawing/2014/main" id="{B161F9E2-75E0-4B0A-93C0-F2BEAF1BB7C6}"/>
              </a:ext>
            </a:extLst>
          </p:cNvPr>
          <p:cNvSpPr txBox="1"/>
          <p:nvPr/>
        </p:nvSpPr>
        <p:spPr>
          <a:xfrm>
            <a:off x="1028277" y="4142313"/>
            <a:ext cx="102611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Teacher-printers</a:t>
            </a:r>
          </a:p>
        </p:txBody>
      </p:sp>
      <p:sp>
        <p:nvSpPr>
          <p:cNvPr id="28" name="TextBox 70">
            <a:extLst>
              <a:ext uri="{FF2B5EF4-FFF2-40B4-BE49-F238E27FC236}">
                <a16:creationId xmlns:a16="http://schemas.microsoft.com/office/drawing/2014/main" id="{A733E3F6-091C-4FFE-85B6-EA921735A0EB}"/>
              </a:ext>
            </a:extLst>
          </p:cNvPr>
          <p:cNvSpPr txBox="1"/>
          <p:nvPr/>
        </p:nvSpPr>
        <p:spPr>
          <a:xfrm>
            <a:off x="1159308" y="5286982"/>
            <a:ext cx="102611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SQL-Server</a:t>
            </a:r>
          </a:p>
        </p:txBody>
      </p:sp>
      <p:sp>
        <p:nvSpPr>
          <p:cNvPr id="29" name="TextBox 72">
            <a:extLst>
              <a:ext uri="{FF2B5EF4-FFF2-40B4-BE49-F238E27FC236}">
                <a16:creationId xmlns:a16="http://schemas.microsoft.com/office/drawing/2014/main" id="{3FDD7AC3-8302-49C8-BBAD-9E78ED86516C}"/>
              </a:ext>
            </a:extLst>
          </p:cNvPr>
          <p:cNvSpPr txBox="1"/>
          <p:nvPr/>
        </p:nvSpPr>
        <p:spPr>
          <a:xfrm>
            <a:off x="5837460" y="5860846"/>
            <a:ext cx="102611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Web-Server</a:t>
            </a:r>
          </a:p>
        </p:txBody>
      </p:sp>
      <p:sp>
        <p:nvSpPr>
          <p:cNvPr id="30" name="TextBox 74">
            <a:extLst>
              <a:ext uri="{FF2B5EF4-FFF2-40B4-BE49-F238E27FC236}">
                <a16:creationId xmlns:a16="http://schemas.microsoft.com/office/drawing/2014/main" id="{F76141AE-75CC-478D-BFE9-11E286F00DDD}"/>
              </a:ext>
            </a:extLst>
          </p:cNvPr>
          <p:cNvSpPr txBox="1"/>
          <p:nvPr/>
        </p:nvSpPr>
        <p:spPr>
          <a:xfrm>
            <a:off x="6813802" y="5860846"/>
            <a:ext cx="102611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Email-Server</a:t>
            </a:r>
          </a:p>
        </p:txBody>
      </p:sp>
      <p:sp>
        <p:nvSpPr>
          <p:cNvPr id="31" name="TextBox 76">
            <a:extLst>
              <a:ext uri="{FF2B5EF4-FFF2-40B4-BE49-F238E27FC236}">
                <a16:creationId xmlns:a16="http://schemas.microsoft.com/office/drawing/2014/main" id="{5C5CD953-4504-4D92-99EB-1E8F7E2A2166}"/>
              </a:ext>
            </a:extLst>
          </p:cNvPr>
          <p:cNvSpPr txBox="1"/>
          <p:nvPr/>
        </p:nvSpPr>
        <p:spPr>
          <a:xfrm>
            <a:off x="7953696" y="5943063"/>
            <a:ext cx="5216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Lab</a:t>
            </a:r>
          </a:p>
        </p:txBody>
      </p:sp>
      <p:sp>
        <p:nvSpPr>
          <p:cNvPr id="32" name="TextBox 78">
            <a:extLst>
              <a:ext uri="{FF2B5EF4-FFF2-40B4-BE49-F238E27FC236}">
                <a16:creationId xmlns:a16="http://schemas.microsoft.com/office/drawing/2014/main" id="{50F8228A-908D-41CC-9E3C-7E5C958EA12C}"/>
              </a:ext>
            </a:extLst>
          </p:cNvPr>
          <p:cNvSpPr txBox="1"/>
          <p:nvPr/>
        </p:nvSpPr>
        <p:spPr>
          <a:xfrm>
            <a:off x="8853477" y="5838730"/>
            <a:ext cx="102611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Lab-printer</a:t>
            </a:r>
          </a:p>
        </p:txBody>
      </p:sp>
      <p:cxnSp>
        <p:nvCxnSpPr>
          <p:cNvPr id="33" name="Straight Connector 32">
            <a:extLst>
              <a:ext uri="{FF2B5EF4-FFF2-40B4-BE49-F238E27FC236}">
                <a16:creationId xmlns:a16="http://schemas.microsoft.com/office/drawing/2014/main" id="{E2844E72-6F71-400E-A02F-88B1F7D57E17}"/>
              </a:ext>
            </a:extLst>
          </p:cNvPr>
          <p:cNvCxnSpPr>
            <a:cxnSpLocks/>
            <a:stCxn id="9" idx="4"/>
            <a:endCxn id="23" idx="1"/>
          </p:cNvCxnSpPr>
          <p:nvPr/>
        </p:nvCxnSpPr>
        <p:spPr>
          <a:xfrm flipV="1">
            <a:off x="8010064" y="4321040"/>
            <a:ext cx="2169653" cy="7235"/>
          </a:xfrm>
          <a:prstGeom prst="line">
            <a:avLst/>
          </a:prstGeom>
          <a:ln w="38100"/>
        </p:spPr>
        <p:style>
          <a:lnRef idx="1">
            <a:schemeClr val="dk1"/>
          </a:lnRef>
          <a:fillRef idx="0">
            <a:schemeClr val="dk1"/>
          </a:fillRef>
          <a:effectRef idx="0">
            <a:schemeClr val="dk1"/>
          </a:effectRef>
          <a:fontRef idx="minor">
            <a:schemeClr val="tx1"/>
          </a:fontRef>
        </p:style>
      </p:cxnSp>
      <p:sp>
        <p:nvSpPr>
          <p:cNvPr id="34" name="TextBox 85">
            <a:extLst>
              <a:ext uri="{FF2B5EF4-FFF2-40B4-BE49-F238E27FC236}">
                <a16:creationId xmlns:a16="http://schemas.microsoft.com/office/drawing/2014/main" id="{2E8B787C-469A-4F04-A857-17BAB5AEE50A}"/>
              </a:ext>
            </a:extLst>
          </p:cNvPr>
          <p:cNvSpPr txBox="1"/>
          <p:nvPr/>
        </p:nvSpPr>
        <p:spPr>
          <a:xfrm>
            <a:off x="10178016" y="4511174"/>
            <a:ext cx="102611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Internet</a:t>
            </a:r>
          </a:p>
        </p:txBody>
      </p:sp>
      <p:cxnSp>
        <p:nvCxnSpPr>
          <p:cNvPr id="35" name="Straight Connector 34">
            <a:extLst>
              <a:ext uri="{FF2B5EF4-FFF2-40B4-BE49-F238E27FC236}">
                <a16:creationId xmlns:a16="http://schemas.microsoft.com/office/drawing/2014/main" id="{A5379C2F-C08F-47E0-98D7-10BCADE759E3}"/>
              </a:ext>
            </a:extLst>
          </p:cNvPr>
          <p:cNvCxnSpPr/>
          <p:nvPr/>
        </p:nvCxnSpPr>
        <p:spPr>
          <a:xfrm>
            <a:off x="5106834" y="2624213"/>
            <a:ext cx="0" cy="3682529"/>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6657553F-02B8-404E-BEA7-20788EC2B6E2}"/>
              </a:ext>
            </a:extLst>
          </p:cNvPr>
          <p:cNvCxnSpPr/>
          <p:nvPr/>
        </p:nvCxnSpPr>
        <p:spPr>
          <a:xfrm>
            <a:off x="9879587" y="2624212"/>
            <a:ext cx="0" cy="3682529"/>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37" name="TextBox 90">
            <a:extLst>
              <a:ext uri="{FF2B5EF4-FFF2-40B4-BE49-F238E27FC236}">
                <a16:creationId xmlns:a16="http://schemas.microsoft.com/office/drawing/2014/main" id="{D685DD08-EEA2-493D-AD26-CA57776E582D}"/>
              </a:ext>
            </a:extLst>
          </p:cNvPr>
          <p:cNvSpPr txBox="1"/>
          <p:nvPr/>
        </p:nvSpPr>
        <p:spPr>
          <a:xfrm>
            <a:off x="2429896" y="2515128"/>
            <a:ext cx="18341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u="sng" dirty="0"/>
              <a:t>Internal Network</a:t>
            </a:r>
          </a:p>
        </p:txBody>
      </p:sp>
      <p:sp>
        <p:nvSpPr>
          <p:cNvPr id="38" name="TextBox 92">
            <a:extLst>
              <a:ext uri="{FF2B5EF4-FFF2-40B4-BE49-F238E27FC236}">
                <a16:creationId xmlns:a16="http://schemas.microsoft.com/office/drawing/2014/main" id="{6432EEDB-E5F3-431C-A625-761C0C4C3E75}"/>
              </a:ext>
            </a:extLst>
          </p:cNvPr>
          <p:cNvSpPr txBox="1"/>
          <p:nvPr/>
        </p:nvSpPr>
        <p:spPr>
          <a:xfrm>
            <a:off x="6350515" y="2473490"/>
            <a:ext cx="258522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u="sng" dirty="0"/>
              <a:t>DMZ (Demilitarized zone)</a:t>
            </a:r>
          </a:p>
        </p:txBody>
      </p:sp>
      <p:sp>
        <p:nvSpPr>
          <p:cNvPr id="39" name="TextBox 94">
            <a:extLst>
              <a:ext uri="{FF2B5EF4-FFF2-40B4-BE49-F238E27FC236}">
                <a16:creationId xmlns:a16="http://schemas.microsoft.com/office/drawing/2014/main" id="{F49F9BD2-90FB-44BB-A803-53D3ABBECC5B}"/>
              </a:ext>
            </a:extLst>
          </p:cNvPr>
          <p:cNvSpPr txBox="1"/>
          <p:nvPr/>
        </p:nvSpPr>
        <p:spPr>
          <a:xfrm>
            <a:off x="6089618" y="2820154"/>
            <a:ext cx="338100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solidFill>
                  <a:srgbClr val="FF0000"/>
                </a:solidFill>
              </a:rPr>
              <a:t>// The exposed network portion to the external network</a:t>
            </a:r>
          </a:p>
        </p:txBody>
      </p:sp>
      <p:sp>
        <p:nvSpPr>
          <p:cNvPr id="40" name="TextBox 96">
            <a:extLst>
              <a:ext uri="{FF2B5EF4-FFF2-40B4-BE49-F238E27FC236}">
                <a16:creationId xmlns:a16="http://schemas.microsoft.com/office/drawing/2014/main" id="{05AAF095-1386-4D93-9396-902B53D6F80F}"/>
              </a:ext>
            </a:extLst>
          </p:cNvPr>
          <p:cNvSpPr txBox="1"/>
          <p:nvPr/>
        </p:nvSpPr>
        <p:spPr>
          <a:xfrm>
            <a:off x="6053688" y="3248217"/>
            <a:ext cx="338100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solidFill>
                  <a:srgbClr val="FF0000"/>
                </a:solidFill>
              </a:rPr>
              <a:t>// Usually used for providing service</a:t>
            </a:r>
          </a:p>
        </p:txBody>
      </p:sp>
      <p:cxnSp>
        <p:nvCxnSpPr>
          <p:cNvPr id="41" name="Straight Arrow Connector 40">
            <a:extLst>
              <a:ext uri="{FF2B5EF4-FFF2-40B4-BE49-F238E27FC236}">
                <a16:creationId xmlns:a16="http://schemas.microsoft.com/office/drawing/2014/main" id="{E269380C-9E5E-4BCF-8E7E-125ACC915448}"/>
              </a:ext>
            </a:extLst>
          </p:cNvPr>
          <p:cNvCxnSpPr/>
          <p:nvPr/>
        </p:nvCxnSpPr>
        <p:spPr>
          <a:xfrm flipH="1">
            <a:off x="8131300" y="4142313"/>
            <a:ext cx="344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100">
            <a:extLst>
              <a:ext uri="{FF2B5EF4-FFF2-40B4-BE49-F238E27FC236}">
                <a16:creationId xmlns:a16="http://schemas.microsoft.com/office/drawing/2014/main" id="{8E9A0D03-4928-4784-A9F0-A9DDDF3F9682}"/>
              </a:ext>
            </a:extLst>
          </p:cNvPr>
          <p:cNvSpPr txBox="1"/>
          <p:nvPr/>
        </p:nvSpPr>
        <p:spPr>
          <a:xfrm>
            <a:off x="8117982" y="3808929"/>
            <a:ext cx="39887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t>IN</a:t>
            </a:r>
          </a:p>
        </p:txBody>
      </p:sp>
      <p:sp>
        <p:nvSpPr>
          <p:cNvPr id="43" name="TextBox 104">
            <a:extLst>
              <a:ext uri="{FF2B5EF4-FFF2-40B4-BE49-F238E27FC236}">
                <a16:creationId xmlns:a16="http://schemas.microsoft.com/office/drawing/2014/main" id="{9364F7A5-F67C-467C-942C-1D3348F85B75}"/>
              </a:ext>
            </a:extLst>
          </p:cNvPr>
          <p:cNvSpPr txBox="1"/>
          <p:nvPr/>
        </p:nvSpPr>
        <p:spPr>
          <a:xfrm>
            <a:off x="5180552" y="3886276"/>
            <a:ext cx="39135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t>IN</a:t>
            </a:r>
          </a:p>
        </p:txBody>
      </p:sp>
      <p:cxnSp>
        <p:nvCxnSpPr>
          <p:cNvPr id="44" name="Straight Arrow Connector 43">
            <a:extLst>
              <a:ext uri="{FF2B5EF4-FFF2-40B4-BE49-F238E27FC236}">
                <a16:creationId xmlns:a16="http://schemas.microsoft.com/office/drawing/2014/main" id="{EB1F5E69-C740-4DF9-87A8-5C66F4C60F5A}"/>
              </a:ext>
            </a:extLst>
          </p:cNvPr>
          <p:cNvCxnSpPr/>
          <p:nvPr/>
        </p:nvCxnSpPr>
        <p:spPr>
          <a:xfrm flipH="1">
            <a:off x="5165755" y="4208565"/>
            <a:ext cx="344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61DB244-F35C-420E-AD22-8776854D864E}"/>
              </a:ext>
            </a:extLst>
          </p:cNvPr>
          <p:cNvCxnSpPr>
            <a:cxnSpLocks/>
          </p:cNvCxnSpPr>
          <p:nvPr/>
        </p:nvCxnSpPr>
        <p:spPr>
          <a:xfrm>
            <a:off x="6679854" y="4194053"/>
            <a:ext cx="372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BA8D295-38E0-4486-8939-6C944C093756}"/>
              </a:ext>
            </a:extLst>
          </p:cNvPr>
          <p:cNvCxnSpPr>
            <a:cxnSpLocks/>
          </p:cNvCxnSpPr>
          <p:nvPr/>
        </p:nvCxnSpPr>
        <p:spPr>
          <a:xfrm>
            <a:off x="3591396" y="4208565"/>
            <a:ext cx="372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111">
            <a:extLst>
              <a:ext uri="{FF2B5EF4-FFF2-40B4-BE49-F238E27FC236}">
                <a16:creationId xmlns:a16="http://schemas.microsoft.com/office/drawing/2014/main" id="{E0964BEB-54A7-4360-A5F8-B61257C9DA7A}"/>
              </a:ext>
            </a:extLst>
          </p:cNvPr>
          <p:cNvSpPr txBox="1"/>
          <p:nvPr/>
        </p:nvSpPr>
        <p:spPr>
          <a:xfrm>
            <a:off x="3529230" y="3904801"/>
            <a:ext cx="50717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t>OUT</a:t>
            </a:r>
          </a:p>
        </p:txBody>
      </p:sp>
      <p:sp>
        <p:nvSpPr>
          <p:cNvPr id="48" name="TextBox 113">
            <a:extLst>
              <a:ext uri="{FF2B5EF4-FFF2-40B4-BE49-F238E27FC236}">
                <a16:creationId xmlns:a16="http://schemas.microsoft.com/office/drawing/2014/main" id="{4DE39C04-7576-4A4D-83B2-7B1D5152C880}"/>
              </a:ext>
            </a:extLst>
          </p:cNvPr>
          <p:cNvSpPr txBox="1"/>
          <p:nvPr/>
        </p:nvSpPr>
        <p:spPr>
          <a:xfrm>
            <a:off x="6607158" y="3880122"/>
            <a:ext cx="50717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t>OUT</a:t>
            </a:r>
          </a:p>
        </p:txBody>
      </p:sp>
      <p:sp>
        <p:nvSpPr>
          <p:cNvPr id="49" name="TextBox 115">
            <a:extLst>
              <a:ext uri="{FF2B5EF4-FFF2-40B4-BE49-F238E27FC236}">
                <a16:creationId xmlns:a16="http://schemas.microsoft.com/office/drawing/2014/main" id="{726B4001-DAB1-45B6-9713-A333E7FE5698}"/>
              </a:ext>
            </a:extLst>
          </p:cNvPr>
          <p:cNvSpPr txBox="1"/>
          <p:nvPr/>
        </p:nvSpPr>
        <p:spPr>
          <a:xfrm>
            <a:off x="7729107" y="4501875"/>
            <a:ext cx="50717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sz="1400" dirty="0"/>
              <a:t>OUT</a:t>
            </a:r>
          </a:p>
        </p:txBody>
      </p:sp>
      <p:cxnSp>
        <p:nvCxnSpPr>
          <p:cNvPr id="50" name="Straight Arrow Connector 49">
            <a:extLst>
              <a:ext uri="{FF2B5EF4-FFF2-40B4-BE49-F238E27FC236}">
                <a16:creationId xmlns:a16="http://schemas.microsoft.com/office/drawing/2014/main" id="{600D6BA9-8C30-4D48-887A-26326C103328}"/>
              </a:ext>
            </a:extLst>
          </p:cNvPr>
          <p:cNvCxnSpPr>
            <a:cxnSpLocks/>
          </p:cNvCxnSpPr>
          <p:nvPr/>
        </p:nvCxnSpPr>
        <p:spPr>
          <a:xfrm flipV="1">
            <a:off x="7719734" y="4593618"/>
            <a:ext cx="9373" cy="146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121">
            <a:extLst>
              <a:ext uri="{FF2B5EF4-FFF2-40B4-BE49-F238E27FC236}">
                <a16:creationId xmlns:a16="http://schemas.microsoft.com/office/drawing/2014/main" id="{FEEEDFC4-D3B2-4B70-B34E-6D6A086C39F5}"/>
              </a:ext>
            </a:extLst>
          </p:cNvPr>
          <p:cNvSpPr txBox="1"/>
          <p:nvPr/>
        </p:nvSpPr>
        <p:spPr>
          <a:xfrm>
            <a:off x="7382482" y="3694145"/>
            <a:ext cx="43536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F1</a:t>
            </a:r>
          </a:p>
        </p:txBody>
      </p:sp>
      <p:sp>
        <p:nvSpPr>
          <p:cNvPr id="52" name="TextBox 123">
            <a:extLst>
              <a:ext uri="{FF2B5EF4-FFF2-40B4-BE49-F238E27FC236}">
                <a16:creationId xmlns:a16="http://schemas.microsoft.com/office/drawing/2014/main" id="{859F2BB5-97D0-448D-B7E2-91AFBCE1A22F}"/>
              </a:ext>
            </a:extLst>
          </p:cNvPr>
          <p:cNvSpPr txBox="1"/>
          <p:nvPr/>
        </p:nvSpPr>
        <p:spPr>
          <a:xfrm>
            <a:off x="4320735" y="3694145"/>
            <a:ext cx="43536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SG" dirty="0"/>
              <a:t>F2</a:t>
            </a:r>
          </a:p>
        </p:txBody>
      </p:sp>
      <p:sp>
        <p:nvSpPr>
          <p:cNvPr id="54" name="Title 1">
            <a:extLst>
              <a:ext uri="{FF2B5EF4-FFF2-40B4-BE49-F238E27FC236}">
                <a16:creationId xmlns:a16="http://schemas.microsoft.com/office/drawing/2014/main" id="{79F63D86-7B63-4172-BEF6-59D79D565C4B}"/>
              </a:ext>
            </a:extLst>
          </p:cNvPr>
          <p:cNvSpPr>
            <a:spLocks noGrp="1"/>
          </p:cNvSpPr>
          <p:nvPr>
            <p:ph type="title"/>
          </p:nvPr>
        </p:nvSpPr>
        <p:spPr/>
        <p:txBody>
          <a:bodyPr/>
          <a:lstStyle/>
          <a:p>
            <a:r>
              <a:rPr lang="en-SG" dirty="0"/>
              <a:t>Question a1</a:t>
            </a:r>
          </a:p>
        </p:txBody>
      </p:sp>
    </p:spTree>
    <p:extLst>
      <p:ext uri="{BB962C8B-B14F-4D97-AF65-F5344CB8AC3E}">
        <p14:creationId xmlns:p14="http://schemas.microsoft.com/office/powerpoint/2010/main" val="30712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A1</a:t>
            </a:r>
          </a:p>
        </p:txBody>
      </p:sp>
      <p:pic>
        <p:nvPicPr>
          <p:cNvPr id="4" name="table">
            <a:extLst>
              <a:ext uri="{FF2B5EF4-FFF2-40B4-BE49-F238E27FC236}">
                <a16:creationId xmlns:a16="http://schemas.microsoft.com/office/drawing/2014/main" id="{61CB08BC-918A-4D48-9DC0-55EC9E04BBE5}"/>
              </a:ext>
            </a:extLst>
          </p:cNvPr>
          <p:cNvPicPr>
            <a:picLocks noGrp="1" noChangeAspect="1"/>
          </p:cNvPicPr>
          <p:nvPr>
            <p:ph idx="1"/>
          </p:nvPr>
        </p:nvPicPr>
        <p:blipFill>
          <a:blip r:embed="rId2"/>
          <a:stretch>
            <a:fillRect/>
          </a:stretch>
        </p:blipFill>
        <p:spPr>
          <a:xfrm>
            <a:off x="1024128" y="1959787"/>
            <a:ext cx="9720262" cy="3695011"/>
          </a:xfrm>
          <a:prstGeom prst="rect">
            <a:avLst/>
          </a:prstGeom>
        </p:spPr>
      </p:pic>
      <p:sp>
        <p:nvSpPr>
          <p:cNvPr id="6" name="TextBox 5">
            <a:extLst>
              <a:ext uri="{FF2B5EF4-FFF2-40B4-BE49-F238E27FC236}">
                <a16:creationId xmlns:a16="http://schemas.microsoft.com/office/drawing/2014/main" id="{D5416017-CBD5-4327-9A73-43DF9E470AE9}"/>
              </a:ext>
            </a:extLst>
          </p:cNvPr>
          <p:cNvSpPr txBox="1"/>
          <p:nvPr/>
        </p:nvSpPr>
        <p:spPr>
          <a:xfrm>
            <a:off x="3722370" y="5743283"/>
            <a:ext cx="6096000" cy="369332"/>
          </a:xfrm>
          <a:prstGeom prst="rect">
            <a:avLst/>
          </a:prstGeom>
          <a:noFill/>
        </p:spPr>
        <p:txBody>
          <a:bodyPr wrap="square">
            <a:spAutoFit/>
          </a:bodyPr>
          <a:lstStyle/>
          <a:p>
            <a:r>
              <a:rPr lang="en-SG" dirty="0"/>
              <a:t>Rules for firewall 1, F1 (Outermost firewall)</a:t>
            </a:r>
          </a:p>
        </p:txBody>
      </p:sp>
    </p:spTree>
    <p:extLst>
      <p:ext uri="{BB962C8B-B14F-4D97-AF65-F5344CB8AC3E}">
        <p14:creationId xmlns:p14="http://schemas.microsoft.com/office/powerpoint/2010/main" val="264549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A1</a:t>
            </a:r>
          </a:p>
        </p:txBody>
      </p:sp>
      <p:pic>
        <p:nvPicPr>
          <p:cNvPr id="4" name="table">
            <a:extLst>
              <a:ext uri="{FF2B5EF4-FFF2-40B4-BE49-F238E27FC236}">
                <a16:creationId xmlns:a16="http://schemas.microsoft.com/office/drawing/2014/main" id="{758A63DF-08B8-4B5F-A133-49742B838AD3}"/>
              </a:ext>
            </a:extLst>
          </p:cNvPr>
          <p:cNvPicPr>
            <a:picLocks noGrp="1" noChangeAspect="1"/>
          </p:cNvPicPr>
          <p:nvPr>
            <p:ph idx="1"/>
          </p:nvPr>
        </p:nvPicPr>
        <p:blipFill>
          <a:blip r:embed="rId2"/>
          <a:stretch>
            <a:fillRect/>
          </a:stretch>
        </p:blipFill>
        <p:spPr>
          <a:xfrm>
            <a:off x="1024128" y="2323345"/>
            <a:ext cx="9720262" cy="2979847"/>
          </a:xfrm>
          <a:prstGeom prst="rect">
            <a:avLst/>
          </a:prstGeom>
        </p:spPr>
      </p:pic>
      <p:sp>
        <p:nvSpPr>
          <p:cNvPr id="6" name="TextBox 5">
            <a:extLst>
              <a:ext uri="{FF2B5EF4-FFF2-40B4-BE49-F238E27FC236}">
                <a16:creationId xmlns:a16="http://schemas.microsoft.com/office/drawing/2014/main" id="{AC694966-C70F-42F3-8742-1D0800600B6B}"/>
              </a:ext>
            </a:extLst>
          </p:cNvPr>
          <p:cNvSpPr txBox="1"/>
          <p:nvPr/>
        </p:nvSpPr>
        <p:spPr>
          <a:xfrm>
            <a:off x="3693795" y="5482769"/>
            <a:ext cx="6096000" cy="369332"/>
          </a:xfrm>
          <a:prstGeom prst="rect">
            <a:avLst/>
          </a:prstGeom>
          <a:noFill/>
        </p:spPr>
        <p:txBody>
          <a:bodyPr wrap="square">
            <a:spAutoFit/>
          </a:bodyPr>
          <a:lstStyle/>
          <a:p>
            <a:r>
              <a:rPr lang="en-SG" dirty="0"/>
              <a:t>Rules for firewall 2, F2 (Innermost firewall)</a:t>
            </a:r>
          </a:p>
        </p:txBody>
      </p:sp>
    </p:spTree>
    <p:extLst>
      <p:ext uri="{BB962C8B-B14F-4D97-AF65-F5344CB8AC3E}">
        <p14:creationId xmlns:p14="http://schemas.microsoft.com/office/powerpoint/2010/main" val="26653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r>
              <a:rPr lang="en-SG" dirty="0"/>
              <a:t>Rules looks pretty reasonable </a:t>
            </a:r>
            <a:r>
              <a:rPr lang="en-SG" dirty="0">
                <a:sym typeface="Wingdings" panose="05000000000000000000" pitchFamily="2" charset="2"/>
              </a:rPr>
              <a:t></a:t>
            </a:r>
          </a:p>
          <a:p>
            <a:r>
              <a:rPr lang="en-SG" b="1" dirty="0"/>
              <a:t>(a) Which rule(s) allow Teachers to access external web services?</a:t>
            </a:r>
          </a:p>
          <a:p>
            <a:r>
              <a:rPr lang="en-SG" dirty="0"/>
              <a:t>F1 rules 7 &amp; 8, F2 rules 3 &amp; 4</a:t>
            </a:r>
          </a:p>
          <a:p>
            <a:r>
              <a:rPr lang="en-SG" b="1" dirty="0"/>
              <a:t>(b) Which rule(s) block Lab from accessing an external SMTP server?</a:t>
            </a:r>
          </a:p>
          <a:p>
            <a:r>
              <a:rPr lang="en-SG" dirty="0"/>
              <a:t>F1 rule 9 (Block all that wasn’t allowed)</a:t>
            </a:r>
          </a:p>
          <a:p>
            <a:r>
              <a:rPr lang="en-SG" b="1" dirty="0"/>
              <a:t>(c) </a:t>
            </a:r>
            <a:r>
              <a:rPr lang="en-SG" b="1" i="0" u="none" strike="noStrike" baseline="0" dirty="0"/>
              <a:t>What rules should you additionally set if you want to allow Lab to access external SFTP servers?</a:t>
            </a:r>
            <a:endParaRPr lang="en-SG" b="1" dirty="0"/>
          </a:p>
          <a:p>
            <a:endParaRPr lang="en-SG" dirty="0"/>
          </a:p>
        </p:txBody>
      </p:sp>
      <p:pic>
        <p:nvPicPr>
          <p:cNvPr id="6" name="Picture 5">
            <a:extLst>
              <a:ext uri="{FF2B5EF4-FFF2-40B4-BE49-F238E27FC236}">
                <a16:creationId xmlns:a16="http://schemas.microsoft.com/office/drawing/2014/main" id="{D1F82F3E-F3DA-480B-8967-4145026329F3}"/>
              </a:ext>
            </a:extLst>
          </p:cNvPr>
          <p:cNvPicPr>
            <a:picLocks noChangeAspect="1"/>
          </p:cNvPicPr>
          <p:nvPr/>
        </p:nvPicPr>
        <p:blipFill>
          <a:blip r:embed="rId2"/>
          <a:stretch>
            <a:fillRect/>
          </a:stretch>
        </p:blipFill>
        <p:spPr>
          <a:xfrm>
            <a:off x="1024128" y="5402507"/>
            <a:ext cx="10195672" cy="1246457"/>
          </a:xfrm>
          <a:prstGeom prst="rect">
            <a:avLst/>
          </a:prstGeom>
        </p:spPr>
      </p:pic>
    </p:spTree>
    <p:extLst>
      <p:ext uri="{BB962C8B-B14F-4D97-AF65-F5344CB8AC3E}">
        <p14:creationId xmlns:p14="http://schemas.microsoft.com/office/powerpoint/2010/main" val="3952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A2</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pPr algn="l"/>
            <a:r>
              <a:rPr lang="en-SG" b="0" i="0" u="none" strike="noStrike" baseline="0" dirty="0"/>
              <a:t>The lecture notes list a few types of firewall. The firewalls above inspect only a few important fields of network packets. Which type of firewall do they belong to?</a:t>
            </a:r>
            <a:endParaRPr lang="en-SG" dirty="0"/>
          </a:p>
          <a:p>
            <a:pPr algn="l"/>
            <a:r>
              <a:rPr lang="en-SG" dirty="0"/>
              <a:t>1. Packet filtering firewall (Main focus)</a:t>
            </a:r>
          </a:p>
          <a:p>
            <a:pPr algn="l"/>
            <a:r>
              <a:rPr lang="en-SG" dirty="0"/>
              <a:t>2. Stateful inspection firewall</a:t>
            </a:r>
          </a:p>
          <a:p>
            <a:pPr algn="l"/>
            <a:r>
              <a:rPr lang="en-SG" dirty="0"/>
              <a:t>3. Application-level gateway (aka Proxy firewall)</a:t>
            </a:r>
          </a:p>
          <a:p>
            <a:pPr algn="l"/>
            <a:r>
              <a:rPr lang="en-SG" dirty="0"/>
              <a:t>What we just see is the </a:t>
            </a:r>
            <a:r>
              <a:rPr lang="en-SG" b="1" dirty="0">
                <a:highlight>
                  <a:srgbClr val="FFFF00"/>
                </a:highlight>
              </a:rPr>
              <a:t>packet filtering firewall </a:t>
            </a:r>
            <a:r>
              <a:rPr lang="en-SG" dirty="0"/>
              <a:t>in action</a:t>
            </a:r>
          </a:p>
          <a:p>
            <a:pPr lvl="1"/>
            <a:r>
              <a:rPr lang="en-SG" sz="2200" dirty="0"/>
              <a:t>Filters packet based on packet header information (E.g. IP address &amp; Port number)</a:t>
            </a:r>
          </a:p>
          <a:p>
            <a:endParaRPr lang="en-SG" dirty="0"/>
          </a:p>
        </p:txBody>
      </p:sp>
    </p:spTree>
    <p:extLst>
      <p:ext uri="{BB962C8B-B14F-4D97-AF65-F5344CB8AC3E}">
        <p14:creationId xmlns:p14="http://schemas.microsoft.com/office/powerpoint/2010/main" val="99081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9C0C9-EE90-403B-ADD2-3EC8367ABEC7}"/>
              </a:ext>
            </a:extLst>
          </p:cNvPr>
          <p:cNvSpPr>
            <a:spLocks noGrp="1"/>
          </p:cNvSpPr>
          <p:nvPr>
            <p:ph type="title"/>
          </p:nvPr>
        </p:nvSpPr>
        <p:spPr/>
        <p:txBody>
          <a:bodyPr/>
          <a:lstStyle/>
          <a:p>
            <a:r>
              <a:rPr lang="en-SG"/>
              <a:t>Privilege escalation</a:t>
            </a:r>
            <a:endParaRPr lang="en-SG" dirty="0"/>
          </a:p>
        </p:txBody>
      </p:sp>
      <p:sp>
        <p:nvSpPr>
          <p:cNvPr id="5" name="Picture Placeholder 4">
            <a:extLst>
              <a:ext uri="{FF2B5EF4-FFF2-40B4-BE49-F238E27FC236}">
                <a16:creationId xmlns:a16="http://schemas.microsoft.com/office/drawing/2014/main" id="{E6F0F608-90B0-4EB0-A41F-F673D309B1FB}"/>
              </a:ext>
            </a:extLst>
          </p:cNvPr>
          <p:cNvSpPr>
            <a:spLocks noGrp="1"/>
          </p:cNvSpPr>
          <p:nvPr>
            <p:ph type="pic" idx="1"/>
          </p:nvPr>
        </p:nvSpPr>
        <p:spPr>
          <a:xfrm>
            <a:off x="0" y="-695195"/>
            <a:ext cx="12188952" cy="4572000"/>
          </a:xfrm>
        </p:spPr>
      </p:sp>
      <p:sp>
        <p:nvSpPr>
          <p:cNvPr id="6" name="Text Placeholder 5">
            <a:extLst>
              <a:ext uri="{FF2B5EF4-FFF2-40B4-BE49-F238E27FC236}">
                <a16:creationId xmlns:a16="http://schemas.microsoft.com/office/drawing/2014/main" id="{D72C0CCA-D20D-4F9F-8F67-B073760C5FC6}"/>
              </a:ext>
            </a:extLst>
          </p:cNvPr>
          <p:cNvSpPr>
            <a:spLocks noGrp="1"/>
          </p:cNvSpPr>
          <p:nvPr>
            <p:ph type="body" sz="half" idx="2"/>
          </p:nvPr>
        </p:nvSpPr>
        <p:spPr/>
        <p:txBody>
          <a:bodyPr/>
          <a:lstStyle/>
          <a:p>
            <a:endParaRPr lang="en-SG" dirty="0"/>
          </a:p>
        </p:txBody>
      </p:sp>
      <p:pic>
        <p:nvPicPr>
          <p:cNvPr id="1030" name="Picture 6" descr="Privilege Escalation (CVE-2021–3156) New sudo vulnerability | by Arlen  Luman | MII Cyber Security Consulting Services | Medium">
            <a:extLst>
              <a:ext uri="{FF2B5EF4-FFF2-40B4-BE49-F238E27FC236}">
                <a16:creationId xmlns:a16="http://schemas.microsoft.com/office/drawing/2014/main" id="{6B695618-C90D-447F-8C87-CE904E5807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64"/>
          <a:stretch/>
        </p:blipFill>
        <p:spPr bwMode="auto">
          <a:xfrm>
            <a:off x="3048" y="-251460"/>
            <a:ext cx="12188952" cy="412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0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Recap - permissions</a:t>
            </a:r>
          </a:p>
        </p:txBody>
      </p:sp>
      <p:pic>
        <p:nvPicPr>
          <p:cNvPr id="5" name="Content Placeholder 4">
            <a:extLst>
              <a:ext uri="{FF2B5EF4-FFF2-40B4-BE49-F238E27FC236}">
                <a16:creationId xmlns:a16="http://schemas.microsoft.com/office/drawing/2014/main" id="{626941E4-48F1-4149-8C8A-9051278BCF6E}"/>
              </a:ext>
            </a:extLst>
          </p:cNvPr>
          <p:cNvPicPr>
            <a:picLocks noGrp="1" noChangeAspect="1"/>
          </p:cNvPicPr>
          <p:nvPr>
            <p:ph idx="1"/>
          </p:nvPr>
        </p:nvPicPr>
        <p:blipFill>
          <a:blip r:embed="rId2"/>
          <a:stretch>
            <a:fillRect/>
          </a:stretch>
        </p:blipFill>
        <p:spPr>
          <a:xfrm>
            <a:off x="1681995" y="1979012"/>
            <a:ext cx="8828010" cy="4175070"/>
          </a:xfrm>
        </p:spPr>
      </p:pic>
      <p:sp>
        <p:nvSpPr>
          <p:cNvPr id="7" name="TextBox 6">
            <a:extLst>
              <a:ext uri="{FF2B5EF4-FFF2-40B4-BE49-F238E27FC236}">
                <a16:creationId xmlns:a16="http://schemas.microsoft.com/office/drawing/2014/main" id="{CA4E2E04-3B41-4B3E-8E15-798BE460F362}"/>
              </a:ext>
            </a:extLst>
          </p:cNvPr>
          <p:cNvSpPr txBox="1"/>
          <p:nvPr/>
        </p:nvSpPr>
        <p:spPr>
          <a:xfrm>
            <a:off x="1024128" y="6191666"/>
            <a:ext cx="10176892" cy="461665"/>
          </a:xfrm>
          <a:prstGeom prst="rect">
            <a:avLst/>
          </a:prstGeom>
          <a:noFill/>
        </p:spPr>
        <p:txBody>
          <a:bodyPr wrap="square">
            <a:spAutoFit/>
          </a:bodyPr>
          <a:lstStyle/>
          <a:p>
            <a:pPr lvl="1"/>
            <a:r>
              <a:rPr lang="en-SG" sz="2400" dirty="0"/>
              <a:t>First </a:t>
            </a:r>
            <a:r>
              <a:rPr lang="en-SG" sz="2400" dirty="0" err="1"/>
              <a:t>rwx</a:t>
            </a:r>
            <a:r>
              <a:rPr lang="en-SG" sz="2400" dirty="0"/>
              <a:t> for user (u), second </a:t>
            </a:r>
            <a:r>
              <a:rPr lang="en-SG" sz="2400" dirty="0" err="1"/>
              <a:t>rwx</a:t>
            </a:r>
            <a:r>
              <a:rPr lang="en-SG" sz="2400" dirty="0"/>
              <a:t> for group (g), last </a:t>
            </a:r>
            <a:r>
              <a:rPr lang="en-SG" sz="2400" dirty="0" err="1"/>
              <a:t>rwx</a:t>
            </a:r>
            <a:r>
              <a:rPr lang="en-SG" sz="2400" dirty="0"/>
              <a:t> for others/world (o)</a:t>
            </a:r>
          </a:p>
        </p:txBody>
      </p:sp>
    </p:spTree>
    <p:extLst>
      <p:ext uri="{BB962C8B-B14F-4D97-AF65-F5344CB8AC3E}">
        <p14:creationId xmlns:p14="http://schemas.microsoft.com/office/powerpoint/2010/main" val="75758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2F7B-61A2-4121-BF7E-F5D45A9E6903}"/>
              </a:ext>
            </a:extLst>
          </p:cNvPr>
          <p:cNvSpPr>
            <a:spLocks noGrp="1"/>
          </p:cNvSpPr>
          <p:nvPr>
            <p:ph type="title"/>
          </p:nvPr>
        </p:nvSpPr>
        <p:spPr/>
        <p:txBody>
          <a:bodyPr/>
          <a:lstStyle/>
          <a:p>
            <a:r>
              <a:rPr lang="en-SG" dirty="0"/>
              <a:t>Privilege escalation</a:t>
            </a:r>
          </a:p>
        </p:txBody>
      </p:sp>
      <p:sp>
        <p:nvSpPr>
          <p:cNvPr id="3" name="Content Placeholder 2">
            <a:extLst>
              <a:ext uri="{FF2B5EF4-FFF2-40B4-BE49-F238E27FC236}">
                <a16:creationId xmlns:a16="http://schemas.microsoft.com/office/drawing/2014/main" id="{AEE6463F-BCE3-4528-8DBE-F7A80DD267BC}"/>
              </a:ext>
            </a:extLst>
          </p:cNvPr>
          <p:cNvSpPr>
            <a:spLocks noGrp="1"/>
          </p:cNvSpPr>
          <p:nvPr>
            <p:ph idx="1"/>
          </p:nvPr>
        </p:nvSpPr>
        <p:spPr/>
        <p:txBody>
          <a:bodyPr>
            <a:normAutofit/>
          </a:bodyPr>
          <a:lstStyle/>
          <a:p>
            <a:r>
              <a:rPr lang="en-SG" dirty="0"/>
              <a:t>If </a:t>
            </a:r>
            <a:r>
              <a:rPr lang="en-SG" dirty="0" err="1"/>
              <a:t>setuid</a:t>
            </a:r>
            <a:r>
              <a:rPr lang="en-SG" dirty="0"/>
              <a:t>, </a:t>
            </a:r>
            <a:r>
              <a:rPr lang="en-SG" dirty="0" err="1"/>
              <a:t>setgid</a:t>
            </a:r>
            <a:r>
              <a:rPr lang="en-SG" dirty="0"/>
              <a:t> and sticky bit is activated e.g. [d </a:t>
            </a:r>
            <a:r>
              <a:rPr lang="en-SG" dirty="0" err="1"/>
              <a:t>rw</a:t>
            </a:r>
            <a:r>
              <a:rPr lang="en-SG" dirty="0" err="1">
                <a:solidFill>
                  <a:srgbClr val="FF0000"/>
                </a:solidFill>
              </a:rPr>
              <a:t>s</a:t>
            </a:r>
            <a:r>
              <a:rPr lang="en-SG" dirty="0"/>
              <a:t> </a:t>
            </a:r>
            <a:r>
              <a:rPr lang="en-SG" dirty="0" err="1"/>
              <a:t>rw</a:t>
            </a:r>
            <a:r>
              <a:rPr lang="en-SG" dirty="0" err="1">
                <a:solidFill>
                  <a:srgbClr val="FF0000"/>
                </a:solidFill>
              </a:rPr>
              <a:t>s</a:t>
            </a:r>
            <a:r>
              <a:rPr lang="en-SG" dirty="0"/>
              <a:t> </a:t>
            </a:r>
            <a:r>
              <a:rPr lang="en-SG" dirty="0" err="1"/>
              <a:t>rw</a:t>
            </a:r>
            <a:r>
              <a:rPr lang="en-SG" dirty="0" err="1">
                <a:solidFill>
                  <a:srgbClr val="FF0000"/>
                </a:solidFill>
              </a:rPr>
              <a:t>t</a:t>
            </a:r>
            <a:r>
              <a:rPr lang="en-SG" dirty="0"/>
              <a:t>]</a:t>
            </a:r>
          </a:p>
          <a:p>
            <a:pPr lvl="1"/>
            <a:r>
              <a:rPr lang="en-SG" sz="2200" dirty="0" err="1"/>
              <a:t>setuid</a:t>
            </a:r>
            <a:r>
              <a:rPr lang="en-SG" sz="2200" dirty="0"/>
              <a:t> – Elevate current user to </a:t>
            </a:r>
            <a:r>
              <a:rPr lang="en-SG" sz="2200" dirty="0">
                <a:highlight>
                  <a:srgbClr val="FFFF00"/>
                </a:highlight>
              </a:rPr>
              <a:t>owner’s privilege</a:t>
            </a:r>
          </a:p>
          <a:p>
            <a:pPr marL="310896" lvl="2" indent="0">
              <a:buNone/>
            </a:pPr>
            <a:r>
              <a:rPr lang="en-SG" sz="2200" dirty="0"/>
              <a:t>== &gt; If file belongs to root and you run it, any code executed in the file will be done with root’s privilege</a:t>
            </a:r>
          </a:p>
          <a:p>
            <a:pPr lvl="1"/>
            <a:r>
              <a:rPr lang="en-SG" sz="2200" dirty="0" err="1"/>
              <a:t>setgid</a:t>
            </a:r>
            <a:r>
              <a:rPr lang="en-SG" sz="2200" dirty="0"/>
              <a:t> – Similar to </a:t>
            </a:r>
            <a:r>
              <a:rPr lang="en-SG" sz="2200" dirty="0" err="1"/>
              <a:t>setuid</a:t>
            </a:r>
            <a:r>
              <a:rPr lang="en-SG" sz="2200" dirty="0"/>
              <a:t> but </a:t>
            </a:r>
            <a:r>
              <a:rPr lang="en-SG" sz="2200" dirty="0">
                <a:highlight>
                  <a:srgbClr val="FFFF00"/>
                </a:highlight>
              </a:rPr>
              <a:t>only apply on group</a:t>
            </a:r>
          </a:p>
          <a:p>
            <a:pPr lvl="1"/>
            <a:r>
              <a:rPr lang="en-SG" sz="2200" dirty="0"/>
              <a:t>Sticky bit – only the owner can delete the file</a:t>
            </a:r>
          </a:p>
          <a:p>
            <a:r>
              <a:rPr lang="en-SG" dirty="0"/>
              <a:t>Note: </a:t>
            </a:r>
          </a:p>
          <a:p>
            <a:pPr lvl="1"/>
            <a:r>
              <a:rPr lang="en-SG" sz="2200" dirty="0"/>
              <a:t>Permissions are not checked when running commands using `</a:t>
            </a:r>
            <a:r>
              <a:rPr lang="en-SG" sz="2200" dirty="0" err="1"/>
              <a:t>sudo</a:t>
            </a:r>
            <a:r>
              <a:rPr lang="en-SG" sz="2200" dirty="0"/>
              <a:t>` </a:t>
            </a:r>
          </a:p>
          <a:p>
            <a:pPr lvl="1"/>
            <a:r>
              <a:rPr lang="en-SG" sz="2200" dirty="0"/>
              <a:t>Leading octal digit (when using </a:t>
            </a:r>
            <a:r>
              <a:rPr lang="en-SG" sz="2200" dirty="0" err="1"/>
              <a:t>chmod</a:t>
            </a:r>
            <a:r>
              <a:rPr lang="en-SG" sz="2200" dirty="0"/>
              <a:t>) to specify special file permissions</a:t>
            </a:r>
          </a:p>
          <a:p>
            <a:pPr lvl="1"/>
            <a:r>
              <a:rPr lang="en-SG" sz="2200" dirty="0"/>
              <a:t>E.g. </a:t>
            </a:r>
            <a:r>
              <a:rPr lang="en-SG" sz="2200" dirty="0" err="1"/>
              <a:t>chmod</a:t>
            </a:r>
            <a:r>
              <a:rPr lang="en-SG" sz="2200" dirty="0"/>
              <a:t> 4765 &lt;filename&gt;</a:t>
            </a:r>
          </a:p>
          <a:p>
            <a:endParaRPr lang="en-SG" dirty="0"/>
          </a:p>
        </p:txBody>
      </p:sp>
    </p:spTree>
    <p:extLst>
      <p:ext uri="{BB962C8B-B14F-4D97-AF65-F5344CB8AC3E}">
        <p14:creationId xmlns:p14="http://schemas.microsoft.com/office/powerpoint/2010/main" val="57964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Backdoor program</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r>
              <a:rPr lang="en-SG" dirty="0"/>
              <a:t>Suppose an attacker, who is assumed to already have a local access, is given just a few seconds exercising your account. Can he plant a backdoor so that later he can come back to your account? The answer is yes. </a:t>
            </a:r>
          </a:p>
          <a:p>
            <a:r>
              <a:rPr lang="en-SG" dirty="0"/>
              <a:t>He can run the following commands to set up a set-UID shell program: </a:t>
            </a:r>
          </a:p>
          <a:p>
            <a:r>
              <a:rPr lang="en-SG" b="1" dirty="0"/>
              <a:t>$ cp /bin/</a:t>
            </a:r>
            <a:r>
              <a:rPr lang="en-SG" b="1" dirty="0" err="1"/>
              <a:t>sh</a:t>
            </a:r>
            <a:r>
              <a:rPr lang="en-SG" b="1" dirty="0"/>
              <a:t> /</a:t>
            </a:r>
            <a:r>
              <a:rPr lang="en-SG" b="1" dirty="0" err="1"/>
              <a:t>tmp</a:t>
            </a:r>
            <a:r>
              <a:rPr lang="en-SG" b="1" dirty="0"/>
              <a:t>/</a:t>
            </a:r>
            <a:r>
              <a:rPr lang="en-SG" b="1" dirty="0" err="1"/>
              <a:t>mysh</a:t>
            </a:r>
            <a:r>
              <a:rPr lang="en-SG" b="1" dirty="0"/>
              <a:t> </a:t>
            </a:r>
          </a:p>
          <a:p>
            <a:r>
              <a:rPr lang="en-SG" b="1" dirty="0"/>
              <a:t>$ </a:t>
            </a:r>
            <a:r>
              <a:rPr lang="en-SG" b="1" dirty="0" err="1"/>
              <a:t>chmod</a:t>
            </a:r>
            <a:r>
              <a:rPr lang="en-SG" b="1" dirty="0"/>
              <a:t> </a:t>
            </a:r>
            <a:r>
              <a:rPr lang="en-SG" b="1" dirty="0" err="1"/>
              <a:t>u+s</a:t>
            </a:r>
            <a:r>
              <a:rPr lang="en-SG" b="1" dirty="0"/>
              <a:t> /</a:t>
            </a:r>
            <a:r>
              <a:rPr lang="en-SG" b="1" dirty="0" err="1"/>
              <a:t>tmp</a:t>
            </a:r>
            <a:r>
              <a:rPr lang="en-SG" b="1" dirty="0"/>
              <a:t>/</a:t>
            </a:r>
            <a:r>
              <a:rPr lang="en-SG" b="1" dirty="0" err="1"/>
              <a:t>mysh</a:t>
            </a:r>
            <a:endParaRPr lang="en-SG" b="1" dirty="0"/>
          </a:p>
        </p:txBody>
      </p:sp>
    </p:spTree>
    <p:extLst>
      <p:ext uri="{BB962C8B-B14F-4D97-AF65-F5344CB8AC3E}">
        <p14:creationId xmlns:p14="http://schemas.microsoft.com/office/powerpoint/2010/main" val="997509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B1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fontScale="77500" lnSpcReduction="20000"/>
          </a:bodyPr>
          <a:lstStyle/>
          <a:p>
            <a:pPr algn="l">
              <a:lnSpc>
                <a:spcPct val="150000"/>
              </a:lnSpc>
            </a:pPr>
            <a:r>
              <a:rPr lang="en-SG" sz="2400" b="0" i="0" u="none" strike="noStrike" baseline="0" dirty="0">
                <a:latin typeface="CMR10"/>
              </a:rPr>
              <a:t>Suppose Bob was an unhappy system administrator, and </a:t>
            </a:r>
            <a:r>
              <a:rPr lang="en-SG" sz="2400" b="1" i="0" u="none" strike="noStrike" baseline="0" dirty="0">
                <a:highlight>
                  <a:srgbClr val="FFFF00"/>
                </a:highlight>
                <a:latin typeface="CMR10"/>
              </a:rPr>
              <a:t>had a root access </a:t>
            </a:r>
            <a:r>
              <a:rPr lang="en-SG" sz="2400" b="0" i="0" u="none" strike="noStrike" baseline="0" dirty="0">
                <a:latin typeface="CMR10"/>
              </a:rPr>
              <a:t>on a system (i.e. he knew the root password). He was going to quit his job soon. Bob was very unhappy, and wanted to </a:t>
            </a:r>
            <a:r>
              <a:rPr lang="en-SG" sz="2400" i="0" u="none" strike="noStrike" baseline="0" dirty="0">
                <a:latin typeface="CMR10"/>
              </a:rPr>
              <a:t>plant a backdoor </a:t>
            </a:r>
            <a:r>
              <a:rPr lang="en-SG" sz="2400" b="0" i="0" u="none" strike="noStrike" baseline="0" dirty="0">
                <a:latin typeface="CMR10"/>
              </a:rPr>
              <a:t>into the target system. Let us assume that Bob would either </a:t>
            </a:r>
            <a:r>
              <a:rPr lang="en-SG" sz="2400" b="1" i="0" u="none" strike="noStrike" baseline="0" dirty="0">
                <a:highlight>
                  <a:srgbClr val="FFFF00"/>
                </a:highlight>
                <a:latin typeface="CMR10"/>
              </a:rPr>
              <a:t>still be given a local user</a:t>
            </a:r>
            <a:r>
              <a:rPr lang="en-SG" sz="2400" b="0" i="0" u="none" strike="noStrike" baseline="0" dirty="0">
                <a:latin typeface="CMR10"/>
              </a:rPr>
              <a:t>, or </a:t>
            </a:r>
            <a:r>
              <a:rPr lang="en-SG" sz="2400" b="1" i="0" u="none" strike="noStrike" baseline="0" dirty="0">
                <a:highlight>
                  <a:srgbClr val="FFFF00"/>
                </a:highlight>
                <a:latin typeface="CMR10"/>
              </a:rPr>
              <a:t>knew the password of an existing local user</a:t>
            </a:r>
            <a:r>
              <a:rPr lang="en-SG" sz="2400" b="0" i="0" u="none" strike="noStrike" baseline="0" dirty="0">
                <a:latin typeface="CMR10"/>
              </a:rPr>
              <a:t>, or alternatively had </a:t>
            </a:r>
            <a:r>
              <a:rPr lang="en-SG" sz="2400" i="0" u="none" strike="noStrike" baseline="0" dirty="0">
                <a:latin typeface="CMR10"/>
              </a:rPr>
              <a:t>created a local user that would go unnoticed</a:t>
            </a:r>
            <a:r>
              <a:rPr lang="en-SG" sz="2400" b="0" i="0" u="none" strike="noStrike" baseline="0" dirty="0">
                <a:latin typeface="CMR10"/>
              </a:rPr>
              <a:t>. Bob wanted to make a very small change to the system so that later, when he logged in as a normal user, he </a:t>
            </a:r>
            <a:r>
              <a:rPr lang="en-SG" sz="2400" b="1" i="0" u="none" strike="noStrike" baseline="0" dirty="0">
                <a:highlight>
                  <a:srgbClr val="FFFF00"/>
                </a:highlight>
                <a:latin typeface="CMR10"/>
              </a:rPr>
              <a:t>could still issue commands with root privilege</a:t>
            </a:r>
            <a:r>
              <a:rPr lang="en-SG" sz="2400" b="0" i="0" u="none" strike="noStrike" baseline="0" dirty="0">
                <a:latin typeface="CMR10"/>
              </a:rPr>
              <a:t>.</a:t>
            </a:r>
          </a:p>
          <a:p>
            <a:pPr algn="l">
              <a:lnSpc>
                <a:spcPct val="150000"/>
              </a:lnSpc>
            </a:pPr>
            <a:r>
              <a:rPr lang="en-SG" sz="2400" b="0" i="0" u="none" strike="noStrike" baseline="0" dirty="0">
                <a:latin typeface="CMR10"/>
              </a:rPr>
              <a:t>Bob knew that his </a:t>
            </a:r>
            <a:r>
              <a:rPr lang="en-SG" sz="2400" i="0" u="none" strike="noStrike" baseline="0" dirty="0">
                <a:latin typeface="CMR10"/>
              </a:rPr>
              <a:t>root password would be changed </a:t>
            </a:r>
            <a:r>
              <a:rPr lang="en-SG" sz="2400" b="0" i="0" u="none" strike="noStrike" baseline="0" dirty="0">
                <a:latin typeface="CMR10"/>
              </a:rPr>
              <a:t>immediately after he left, and that his </a:t>
            </a:r>
            <a:r>
              <a:rPr lang="en-SG" sz="2400" b="1" i="0" u="none" strike="noStrike" baseline="0" dirty="0">
                <a:highlight>
                  <a:srgbClr val="FFFF00"/>
                </a:highlight>
                <a:latin typeface="CMR10"/>
              </a:rPr>
              <a:t>home directory would be erased</a:t>
            </a:r>
            <a:r>
              <a:rPr lang="en-SG" sz="2400" b="0" i="0" u="none" strike="noStrike" baseline="0" dirty="0">
                <a:latin typeface="CMR10"/>
              </a:rPr>
              <a:t>. In addition, the new system administrator would </a:t>
            </a:r>
            <a:r>
              <a:rPr lang="en-SG" sz="2400" b="1" i="0" u="none" strike="noStrike" baseline="0" dirty="0">
                <a:latin typeface="CMR10"/>
              </a:rPr>
              <a:t>also compare the system-level directories</a:t>
            </a:r>
            <a:r>
              <a:rPr lang="en-SG" sz="2400" b="0" i="0" u="none" strike="noStrike" baseline="0" dirty="0">
                <a:latin typeface="CMR10"/>
              </a:rPr>
              <a:t>, such as </a:t>
            </a:r>
            <a:r>
              <a:rPr lang="en-SG" sz="2400" b="1" i="0" u="none" strike="noStrike" baseline="0" dirty="0">
                <a:latin typeface="CMTT10"/>
              </a:rPr>
              <a:t>/</a:t>
            </a:r>
            <a:r>
              <a:rPr lang="en-SG" sz="2400" b="1" i="0" u="none" strike="noStrike" baseline="0" dirty="0" err="1">
                <a:latin typeface="CMTT10"/>
              </a:rPr>
              <a:t>usr</a:t>
            </a:r>
            <a:r>
              <a:rPr lang="en-SG" sz="2400" b="1" i="0" u="none" strike="noStrike" baseline="0" dirty="0">
                <a:latin typeface="CMTT10"/>
              </a:rPr>
              <a:t>/bin</a:t>
            </a:r>
            <a:r>
              <a:rPr lang="en-SG" sz="2400" b="0" i="0" u="none" strike="noStrike" baseline="0" dirty="0">
                <a:latin typeface="CMR10"/>
              </a:rPr>
              <a:t>, to make sure that no malicious changes had been made.</a:t>
            </a:r>
          </a:p>
        </p:txBody>
      </p:sp>
    </p:spTree>
    <p:extLst>
      <p:ext uri="{BB962C8B-B14F-4D97-AF65-F5344CB8AC3E}">
        <p14:creationId xmlns:p14="http://schemas.microsoft.com/office/powerpoint/2010/main" val="34710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Announcements</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r>
              <a:rPr lang="en-SG" sz="2400" dirty="0"/>
              <a:t>Assignment 2 is released! </a:t>
            </a:r>
          </a:p>
          <a:p>
            <a:pPr lvl="1"/>
            <a:r>
              <a:rPr lang="en-SG" sz="2000" dirty="0">
                <a:highlight>
                  <a:srgbClr val="FFFF00"/>
                </a:highlight>
              </a:rPr>
              <a:t>Due 17</a:t>
            </a:r>
            <a:r>
              <a:rPr lang="en-SG" sz="2000" baseline="30000" dirty="0">
                <a:highlight>
                  <a:srgbClr val="FFFF00"/>
                </a:highlight>
              </a:rPr>
              <a:t>th</a:t>
            </a:r>
            <a:r>
              <a:rPr lang="en-SG" sz="2000" dirty="0">
                <a:highlight>
                  <a:srgbClr val="FFFF00"/>
                </a:highlight>
              </a:rPr>
              <a:t> Nov 23:59hrs</a:t>
            </a:r>
          </a:p>
          <a:p>
            <a:pPr lvl="1"/>
            <a:r>
              <a:rPr lang="en-SG" sz="2000" dirty="0"/>
              <a:t>Looks very different from what I’ve done…</a:t>
            </a:r>
          </a:p>
          <a:p>
            <a:pPr lvl="1"/>
            <a:r>
              <a:rPr lang="en-SG" sz="2000" dirty="0"/>
              <a:t>Mainly focused on Web Security and Secure programming (Please read up!)</a:t>
            </a:r>
          </a:p>
          <a:p>
            <a:pPr lvl="1"/>
            <a:endParaRPr lang="en-SG" sz="2000" dirty="0"/>
          </a:p>
          <a:p>
            <a:r>
              <a:rPr lang="en-SG" sz="2400" dirty="0"/>
              <a:t>Any issues please direct them to the assignment TAs or use the forums!</a:t>
            </a:r>
          </a:p>
        </p:txBody>
      </p:sp>
    </p:spTree>
    <p:extLst>
      <p:ext uri="{BB962C8B-B14F-4D97-AF65-F5344CB8AC3E}">
        <p14:creationId xmlns:p14="http://schemas.microsoft.com/office/powerpoint/2010/main" val="239210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B1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r>
              <a:rPr lang="en-SG" dirty="0"/>
              <a:t>Note: </a:t>
            </a:r>
          </a:p>
          <a:p>
            <a:r>
              <a:rPr lang="en-SG" dirty="0"/>
              <a:t>The above-mentioned method of using set-UID probably can’t work in your favourite modern UNIX-based OS. This is because, due to the above security concerns, </a:t>
            </a:r>
            <a:r>
              <a:rPr lang="en-SG" dirty="0">
                <a:highlight>
                  <a:srgbClr val="FFFF00"/>
                </a:highlight>
              </a:rPr>
              <a:t>many OSes ignore the elevated effective UID when running shell scripts</a:t>
            </a:r>
            <a:r>
              <a:rPr lang="en-SG" dirty="0"/>
              <a:t>. This can be viewed as an “ad-hoc” patch to the security concern. Nevertheless, there are methods for Bob to work around it. </a:t>
            </a:r>
          </a:p>
          <a:p>
            <a:r>
              <a:rPr lang="en-SG" dirty="0"/>
              <a:t>See, for example,  </a:t>
            </a:r>
            <a:r>
              <a:rPr lang="en-SG" dirty="0">
                <a:hlinkClick r:id="rId2"/>
              </a:rPr>
              <a:t>http://koltsoff.com/pub/getroot/</a:t>
            </a:r>
            <a:r>
              <a:rPr lang="en-SG" dirty="0"/>
              <a:t> </a:t>
            </a:r>
          </a:p>
        </p:txBody>
      </p:sp>
    </p:spTree>
    <p:extLst>
      <p:ext uri="{BB962C8B-B14F-4D97-AF65-F5344CB8AC3E}">
        <p14:creationId xmlns:p14="http://schemas.microsoft.com/office/powerpoint/2010/main" val="252018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a:xfrm>
            <a:off x="1024128" y="585216"/>
            <a:ext cx="3133581" cy="1499616"/>
          </a:xfrm>
        </p:spPr>
        <p:txBody>
          <a:bodyPr>
            <a:normAutofit/>
          </a:bodyPr>
          <a:lstStyle/>
          <a:p>
            <a:r>
              <a:rPr lang="en-SG" sz="4000"/>
              <a:t>Getroot.c</a:t>
            </a:r>
          </a:p>
        </p:txBody>
      </p:sp>
      <p:sp>
        <p:nvSpPr>
          <p:cNvPr id="9" name="Content Placeholder 8">
            <a:extLst>
              <a:ext uri="{FF2B5EF4-FFF2-40B4-BE49-F238E27FC236}">
                <a16:creationId xmlns:a16="http://schemas.microsoft.com/office/drawing/2014/main" id="{C9275F69-536D-49E2-AED0-8527ADA51D76}"/>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a:extLst>
              <a:ext uri="{FF2B5EF4-FFF2-40B4-BE49-F238E27FC236}">
                <a16:creationId xmlns:a16="http://schemas.microsoft.com/office/drawing/2014/main" id="{126FD2DF-26D8-4EAD-99B4-3255DA53D7A6}"/>
              </a:ext>
            </a:extLst>
          </p:cNvPr>
          <p:cNvPicPr>
            <a:picLocks noChangeAspect="1"/>
          </p:cNvPicPr>
          <p:nvPr/>
        </p:nvPicPr>
        <p:blipFill>
          <a:blip r:embed="rId2"/>
          <a:stretch>
            <a:fillRect/>
          </a:stretch>
        </p:blipFill>
        <p:spPr>
          <a:xfrm>
            <a:off x="4792443" y="585216"/>
            <a:ext cx="5478087" cy="5996390"/>
          </a:xfrm>
          <a:prstGeom prst="rect">
            <a:avLst/>
          </a:prstGeom>
        </p:spPr>
      </p:pic>
    </p:spTree>
    <p:extLst>
      <p:ext uri="{BB962C8B-B14F-4D97-AF65-F5344CB8AC3E}">
        <p14:creationId xmlns:p14="http://schemas.microsoft.com/office/powerpoint/2010/main" val="23276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B1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pPr>
              <a:buFont typeface="Arial" panose="020B0604020202020204" pitchFamily="34" charset="0"/>
              <a:buChar char="•"/>
            </a:pPr>
            <a:r>
              <a:rPr lang="en-SG" dirty="0"/>
              <a:t> Instead of copying /bin/</a:t>
            </a:r>
            <a:r>
              <a:rPr lang="en-SG" dirty="0" err="1"/>
              <a:t>sh</a:t>
            </a:r>
            <a:r>
              <a:rPr lang="en-SG" dirty="0"/>
              <a:t>, as the root, Bob can just compile </a:t>
            </a:r>
            <a:r>
              <a:rPr lang="en-SG" b="1" dirty="0" err="1"/>
              <a:t>getroot.c</a:t>
            </a:r>
            <a:r>
              <a:rPr lang="en-SG" dirty="0"/>
              <a:t> to create an executable named </a:t>
            </a:r>
            <a:r>
              <a:rPr lang="en-SG" dirty="0">
                <a:highlight>
                  <a:srgbClr val="FFFF00"/>
                </a:highlight>
              </a:rPr>
              <a:t>stored in a hidden folder </a:t>
            </a:r>
            <a:r>
              <a:rPr lang="en-SG" dirty="0"/>
              <a:t>e.g. /games/</a:t>
            </a:r>
            <a:r>
              <a:rPr lang="en-SG" dirty="0" err="1"/>
              <a:t>pokemon</a:t>
            </a:r>
            <a:r>
              <a:rPr lang="en-SG" dirty="0"/>
              <a:t>/scores/</a:t>
            </a:r>
            <a:r>
              <a:rPr lang="en-SG" dirty="0" err="1"/>
              <a:t>removescores</a:t>
            </a:r>
            <a:r>
              <a:rPr lang="en-SG" dirty="0"/>
              <a:t>, and </a:t>
            </a:r>
            <a:r>
              <a:rPr lang="en-SG" dirty="0">
                <a:highlight>
                  <a:srgbClr val="FFFF00"/>
                </a:highlight>
              </a:rPr>
              <a:t>enable its set-UID bit.</a:t>
            </a:r>
          </a:p>
          <a:p>
            <a:pPr>
              <a:buFont typeface="Arial" panose="020B0604020202020204" pitchFamily="34" charset="0"/>
              <a:buChar char="•"/>
            </a:pPr>
            <a:r>
              <a:rPr lang="en-SG" dirty="0"/>
              <a:t> As you can see, </a:t>
            </a:r>
            <a:r>
              <a:rPr lang="en-SG" dirty="0" err="1"/>
              <a:t>getroot.c</a:t>
            </a:r>
            <a:r>
              <a:rPr lang="en-SG" dirty="0"/>
              <a:t> first turns the current </a:t>
            </a:r>
            <a:r>
              <a:rPr lang="en-SG" dirty="0" err="1"/>
              <a:t>setUID</a:t>
            </a:r>
            <a:r>
              <a:rPr lang="en-SG" dirty="0"/>
              <a:t> process into a real root process by invoking, among others, </a:t>
            </a:r>
            <a:r>
              <a:rPr lang="en-SG" dirty="0" err="1"/>
              <a:t>setuid</a:t>
            </a:r>
            <a:r>
              <a:rPr lang="en-SG" dirty="0"/>
              <a:t>(0). </a:t>
            </a:r>
          </a:p>
          <a:p>
            <a:pPr>
              <a:buFont typeface="Arial" panose="020B0604020202020204" pitchFamily="34" charset="0"/>
              <a:buChar char="•"/>
            </a:pPr>
            <a:r>
              <a:rPr lang="en-SG" dirty="0"/>
              <a:t> As explained in </a:t>
            </a:r>
            <a:r>
              <a:rPr lang="en-SG" dirty="0">
                <a:hlinkClick r:id="rId2"/>
              </a:rPr>
              <a:t>https://www.gnu.org/software/libc/manual/html_node/Setting-User-ID.html#Setting-User-ID</a:t>
            </a:r>
            <a:r>
              <a:rPr lang="en-SG" dirty="0"/>
              <a:t> , if the calling process is privileged, </a:t>
            </a:r>
            <a:r>
              <a:rPr lang="en-SG" dirty="0" err="1">
                <a:highlight>
                  <a:srgbClr val="FFFF00"/>
                </a:highlight>
              </a:rPr>
              <a:t>setuid</a:t>
            </a:r>
            <a:r>
              <a:rPr lang="en-SG" dirty="0">
                <a:highlight>
                  <a:srgbClr val="FFFF00"/>
                </a:highlight>
              </a:rPr>
              <a:t>(0) sets both the real and effective user IDs of the process to 0</a:t>
            </a:r>
            <a:r>
              <a:rPr lang="en-SG" dirty="0"/>
              <a:t>. Once both real and effective user IDs are set to 0, a shell /bin/</a:t>
            </a:r>
            <a:r>
              <a:rPr lang="en-SG" dirty="0" err="1"/>
              <a:t>sh</a:t>
            </a:r>
            <a:r>
              <a:rPr lang="en-SG" dirty="0"/>
              <a:t> is subsequently invoked. </a:t>
            </a:r>
          </a:p>
          <a:p>
            <a:pPr>
              <a:buFont typeface="Arial" panose="020B0604020202020204" pitchFamily="34" charset="0"/>
              <a:buChar char="•"/>
            </a:pPr>
            <a:r>
              <a:rPr lang="en-SG" dirty="0"/>
              <a:t> As a result, when later Bob executes the planted executable as a non-root local user, he will obtain a shell running with a root privilege as planned!</a:t>
            </a:r>
          </a:p>
        </p:txBody>
      </p:sp>
    </p:spTree>
    <p:extLst>
      <p:ext uri="{BB962C8B-B14F-4D97-AF65-F5344CB8AC3E}">
        <p14:creationId xmlns:p14="http://schemas.microsoft.com/office/powerpoint/2010/main" val="268126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b2</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r>
              <a:rPr lang="en-SG" dirty="0"/>
              <a:t>As usual, please google the term! </a:t>
            </a:r>
          </a:p>
          <a:p>
            <a:r>
              <a:rPr lang="en-SG" dirty="0"/>
              <a:t>In B1, Bob is the insider threat.</a:t>
            </a:r>
          </a:p>
        </p:txBody>
      </p:sp>
    </p:spTree>
    <p:extLst>
      <p:ext uri="{BB962C8B-B14F-4D97-AF65-F5344CB8AC3E}">
        <p14:creationId xmlns:p14="http://schemas.microsoft.com/office/powerpoint/2010/main" val="366850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08B462B-15EB-4C0D-BBE9-3955AE437AAF}"/>
              </a:ext>
            </a:extLst>
          </p:cNvPr>
          <p:cNvSpPr>
            <a:spLocks noGrp="1"/>
          </p:cNvSpPr>
          <p:nvPr>
            <p:ph type="ctrTitle"/>
          </p:nvPr>
        </p:nvSpPr>
        <p:spPr>
          <a:xfrm>
            <a:off x="5258134" y="640080"/>
            <a:ext cx="6293689" cy="3652405"/>
          </a:xfrm>
        </p:spPr>
        <p:txBody>
          <a:bodyPr anchor="b">
            <a:normAutofit/>
          </a:bodyPr>
          <a:lstStyle/>
          <a:p>
            <a:pPr algn="l"/>
            <a:r>
              <a:rPr lang="en-SG" sz="4400">
                <a:solidFill>
                  <a:schemeClr val="tx1">
                    <a:lumMod val="85000"/>
                    <a:lumOff val="15000"/>
                  </a:schemeClr>
                </a:solidFill>
              </a:rPr>
              <a:t>Thank you</a:t>
            </a:r>
          </a:p>
        </p:txBody>
      </p:sp>
      <p:sp>
        <p:nvSpPr>
          <p:cNvPr id="8" name="Subtitle 7">
            <a:extLst>
              <a:ext uri="{FF2B5EF4-FFF2-40B4-BE49-F238E27FC236}">
                <a16:creationId xmlns:a16="http://schemas.microsoft.com/office/drawing/2014/main" id="{C534B7DD-7E54-466C-BD0A-7D7E5BB3FAF3}"/>
              </a:ext>
            </a:extLst>
          </p:cNvPr>
          <p:cNvSpPr>
            <a:spLocks noGrp="1"/>
          </p:cNvSpPr>
          <p:nvPr>
            <p:ph type="subTitle" idx="1"/>
          </p:nvPr>
        </p:nvSpPr>
        <p:spPr>
          <a:xfrm>
            <a:off x="5271524" y="4460708"/>
            <a:ext cx="6280299" cy="1753175"/>
          </a:xfrm>
        </p:spPr>
        <p:txBody>
          <a:bodyPr anchor="t">
            <a:normAutofit/>
          </a:bodyPr>
          <a:lstStyle/>
          <a:p>
            <a:r>
              <a:rPr lang="en-SG" sz="1600">
                <a:solidFill>
                  <a:schemeClr val="tx1">
                    <a:lumMod val="85000"/>
                    <a:lumOff val="15000"/>
                  </a:schemeClr>
                </a:solidFill>
              </a:rPr>
              <a:t>Any questions?</a:t>
            </a:r>
          </a:p>
        </p:txBody>
      </p:sp>
      <p:pic>
        <p:nvPicPr>
          <p:cNvPr id="12" name="Graphic 11" descr="Smiling Face with No Fill">
            <a:extLst>
              <a:ext uri="{FF2B5EF4-FFF2-40B4-BE49-F238E27FC236}">
                <a16:creationId xmlns:a16="http://schemas.microsoft.com/office/drawing/2014/main" id="{42680E98-4670-4B51-8CC7-5E89F08A1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42" name="Straight Connector 3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Announcements</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lnSpcReduction="10000"/>
          </a:bodyPr>
          <a:lstStyle/>
          <a:p>
            <a:r>
              <a:rPr lang="en-SG" sz="2400" dirty="0"/>
              <a:t>Please start forming teams for your Group Presentation!</a:t>
            </a:r>
          </a:p>
          <a:p>
            <a:pPr lvl="1"/>
            <a:r>
              <a:rPr lang="en-SG" sz="2400" dirty="0"/>
              <a:t>3-4 students per team (3 x 4pax and 2 x 3pax would be ideal)</a:t>
            </a:r>
          </a:p>
          <a:p>
            <a:pPr lvl="1"/>
            <a:r>
              <a:rPr lang="en-SG" sz="2400" dirty="0"/>
              <a:t>Please reply in the forum thread with your:</a:t>
            </a:r>
          </a:p>
          <a:p>
            <a:pPr marL="768096" lvl="2" indent="-457200">
              <a:buAutoNum type="arabicPeriod"/>
            </a:pPr>
            <a:r>
              <a:rPr lang="en-SG" sz="2000" dirty="0"/>
              <a:t>Team member names</a:t>
            </a:r>
          </a:p>
          <a:p>
            <a:pPr marL="768096" lvl="2" indent="-457200">
              <a:buAutoNum type="arabicPeriod"/>
            </a:pPr>
            <a:r>
              <a:rPr lang="en-SG" sz="2000" dirty="0"/>
              <a:t>Chosen Topic (Can be self-proposed, but let me know before replying)</a:t>
            </a:r>
          </a:p>
          <a:p>
            <a:pPr marL="768096" lvl="2" indent="-457200">
              <a:buAutoNum type="arabicPeriod"/>
            </a:pPr>
            <a:r>
              <a:rPr lang="en-SG" sz="2000" dirty="0"/>
              <a:t>Preferred Timeslot (Among the available) (Each timeslot is 20mins)</a:t>
            </a:r>
          </a:p>
          <a:p>
            <a:pPr marL="0" indent="0">
              <a:buNone/>
            </a:pPr>
            <a:r>
              <a:rPr lang="en-SG" sz="2000" dirty="0"/>
              <a:t> </a:t>
            </a:r>
            <a:r>
              <a:rPr lang="en-SG" sz="2400" dirty="0"/>
              <a:t>Timeslot is on a FCFS basis</a:t>
            </a:r>
          </a:p>
          <a:p>
            <a:pPr lvl="1"/>
            <a:r>
              <a:rPr lang="en-SG" sz="2000" dirty="0"/>
              <a:t>Max 3 slots per week</a:t>
            </a:r>
          </a:p>
          <a:p>
            <a:pPr lvl="1"/>
            <a:r>
              <a:rPr lang="en-SG" sz="2000" dirty="0"/>
              <a:t>Encouraged to present sooner (week 12) rather than later</a:t>
            </a:r>
          </a:p>
          <a:p>
            <a:pPr marL="310896" lvl="2" indent="0">
              <a:buNone/>
            </a:pPr>
            <a:endParaRPr lang="en-SG" sz="2000" dirty="0"/>
          </a:p>
          <a:p>
            <a:pPr marL="128016" lvl="1" indent="0">
              <a:buNone/>
            </a:pPr>
            <a:r>
              <a:rPr lang="en-SG" sz="2400" b="1" dirty="0">
                <a:highlight>
                  <a:srgbClr val="FFFF00"/>
                </a:highlight>
              </a:rPr>
              <a:t>Deadline for signup: </a:t>
            </a:r>
            <a:r>
              <a:rPr lang="en-SG" sz="2400" dirty="0">
                <a:highlight>
                  <a:srgbClr val="FFFF00"/>
                </a:highlight>
              </a:rPr>
              <a:t>Wednesday (27</a:t>
            </a:r>
            <a:r>
              <a:rPr lang="en-SG" sz="2400" baseline="30000" dirty="0">
                <a:highlight>
                  <a:srgbClr val="FFFF00"/>
                </a:highlight>
              </a:rPr>
              <a:t>th</a:t>
            </a:r>
            <a:r>
              <a:rPr lang="en-SG" sz="2400" dirty="0">
                <a:highlight>
                  <a:srgbClr val="FFFF00"/>
                </a:highlight>
              </a:rPr>
              <a:t> Oct) 23:59</a:t>
            </a:r>
          </a:p>
          <a:p>
            <a:pPr lvl="1"/>
            <a:endParaRPr lang="en-SG" sz="2400" dirty="0"/>
          </a:p>
        </p:txBody>
      </p:sp>
    </p:spTree>
    <p:extLst>
      <p:ext uri="{BB962C8B-B14F-4D97-AF65-F5344CB8AC3E}">
        <p14:creationId xmlns:p14="http://schemas.microsoft.com/office/powerpoint/2010/main" val="393435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Group presentation rubrics </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Autofit/>
          </a:bodyPr>
          <a:lstStyle/>
          <a:p>
            <a:r>
              <a:rPr lang="en-SG" sz="2000" dirty="0">
                <a:ea typeface="Times New Roman" panose="02020603050405020304" pitchFamily="18" charset="0"/>
                <a:cs typeface="Times New Roman" panose="02020603050405020304" pitchFamily="18" charset="0"/>
              </a:rPr>
              <a:t>Sufficient technical content: 1 mark</a:t>
            </a:r>
          </a:p>
          <a:p>
            <a:r>
              <a:rPr lang="en-SG" sz="2000" dirty="0">
                <a:ea typeface="Times New Roman" panose="02020603050405020304" pitchFamily="18" charset="0"/>
                <a:cs typeface="Times New Roman" panose="02020603050405020304" pitchFamily="18" charset="0"/>
              </a:rPr>
              <a:t>Clarity of slides: 1 mark</a:t>
            </a:r>
          </a:p>
          <a:p>
            <a:r>
              <a:rPr lang="en-SG" sz="2000" dirty="0">
                <a:ea typeface="Times New Roman" panose="02020603050405020304" pitchFamily="18" charset="0"/>
                <a:cs typeface="Times New Roman" panose="02020603050405020304" pitchFamily="18" charset="0"/>
              </a:rPr>
              <a:t>Presentation + Q&amp;A: 2 marks</a:t>
            </a:r>
          </a:p>
          <a:p>
            <a:r>
              <a:rPr lang="en-SG" sz="2000" dirty="0">
                <a:ea typeface="Times New Roman" panose="02020603050405020304" pitchFamily="18" charset="0"/>
                <a:cs typeface="Times New Roman" panose="02020603050405020304" pitchFamily="18" charset="0"/>
              </a:rPr>
              <a:t>Extras: 1 mark</a:t>
            </a:r>
          </a:p>
          <a:p>
            <a:pPr lvl="1"/>
            <a:r>
              <a:rPr lang="en-SG" sz="2000" dirty="0">
                <a:ea typeface="Times New Roman" panose="02020603050405020304" pitchFamily="18" charset="0"/>
                <a:cs typeface="Times New Roman" panose="02020603050405020304" pitchFamily="18" charset="0"/>
              </a:rPr>
              <a:t>Diagrams/Animations</a:t>
            </a:r>
          </a:p>
          <a:p>
            <a:pPr lvl="1"/>
            <a:r>
              <a:rPr lang="en-SG" sz="2000" dirty="0">
                <a:ea typeface="Times New Roman" panose="02020603050405020304" pitchFamily="18" charset="0"/>
                <a:cs typeface="Times New Roman" panose="02020603050405020304" pitchFamily="18" charset="0"/>
              </a:rPr>
              <a:t>Demo (If applicable)</a:t>
            </a:r>
          </a:p>
          <a:p>
            <a:pPr lvl="1"/>
            <a:endParaRPr lang="en-SG" sz="2000" dirty="0">
              <a:ea typeface="Times New Roman" panose="02020603050405020304" pitchFamily="18" charset="0"/>
              <a:cs typeface="Times New Roman" panose="02020603050405020304" pitchFamily="18" charset="0"/>
            </a:endParaRPr>
          </a:p>
          <a:p>
            <a:pPr marL="128016" lvl="1" indent="0">
              <a:buNone/>
            </a:pPr>
            <a:r>
              <a:rPr lang="en-SG" sz="2000" dirty="0">
                <a:highlight>
                  <a:srgbClr val="FFFF00"/>
                </a:highlight>
                <a:ea typeface="Times New Roman" panose="02020603050405020304" pitchFamily="18" charset="0"/>
                <a:cs typeface="Times New Roman" panose="02020603050405020304" pitchFamily="18" charset="0"/>
              </a:rPr>
              <a:t>Total 5% of your grade</a:t>
            </a:r>
          </a:p>
          <a:p>
            <a:pPr marL="128016" lvl="1" indent="0">
              <a:buNone/>
            </a:pPr>
            <a:endParaRPr lang="en-SG" sz="2000" dirty="0">
              <a:ea typeface="Times New Roman" panose="02020603050405020304" pitchFamily="18" charset="0"/>
              <a:cs typeface="Times New Roman" panose="02020603050405020304" pitchFamily="18" charset="0"/>
            </a:endParaRPr>
          </a:p>
          <a:p>
            <a:pPr marL="128016" lvl="1" indent="0">
              <a:buNone/>
            </a:pPr>
            <a:endParaRPr lang="en-SG"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65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9C0C9-EE90-403B-ADD2-3EC8367ABEC7}"/>
              </a:ext>
            </a:extLst>
          </p:cNvPr>
          <p:cNvSpPr>
            <a:spLocks noGrp="1"/>
          </p:cNvSpPr>
          <p:nvPr>
            <p:ph type="title"/>
          </p:nvPr>
        </p:nvSpPr>
        <p:spPr/>
        <p:txBody>
          <a:bodyPr/>
          <a:lstStyle/>
          <a:p>
            <a:r>
              <a:rPr lang="en-SG" dirty="0"/>
              <a:t>Network Security</a:t>
            </a:r>
          </a:p>
        </p:txBody>
      </p:sp>
      <p:sp>
        <p:nvSpPr>
          <p:cNvPr id="6" name="Text Placeholder 5">
            <a:extLst>
              <a:ext uri="{FF2B5EF4-FFF2-40B4-BE49-F238E27FC236}">
                <a16:creationId xmlns:a16="http://schemas.microsoft.com/office/drawing/2014/main" id="{D72C0CCA-D20D-4F9F-8F67-B073760C5FC6}"/>
              </a:ext>
            </a:extLst>
          </p:cNvPr>
          <p:cNvSpPr>
            <a:spLocks noGrp="1"/>
          </p:cNvSpPr>
          <p:nvPr>
            <p:ph type="body" sz="half" idx="2"/>
          </p:nvPr>
        </p:nvSpPr>
        <p:spPr/>
        <p:txBody>
          <a:bodyPr/>
          <a:lstStyle/>
          <a:p>
            <a:endParaRPr lang="en-SG" dirty="0"/>
          </a:p>
        </p:txBody>
      </p:sp>
      <p:pic>
        <p:nvPicPr>
          <p:cNvPr id="1026" name="Picture 2" descr="Network Security Tips &amp;amp; Guidelines | Travelers Insurance">
            <a:extLst>
              <a:ext uri="{FF2B5EF4-FFF2-40B4-BE49-F238E27FC236}">
                <a16:creationId xmlns:a16="http://schemas.microsoft.com/office/drawing/2014/main" id="{0900E4DE-1841-49D7-9F36-08E04E85099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191" b="20191"/>
          <a:stretch>
            <a:fillRect/>
          </a:stretch>
        </p:blipFill>
        <p:spPr bwMode="auto">
          <a:xfrm>
            <a:off x="0" y="-695325"/>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7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Recap - Firewalls</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a:xfrm>
            <a:off x="1024128" y="2297430"/>
            <a:ext cx="9720073" cy="4023360"/>
          </a:xfrm>
        </p:spPr>
        <p:txBody>
          <a:bodyPr>
            <a:normAutofit fontScale="70000" lnSpcReduction="20000"/>
          </a:bodyPr>
          <a:lstStyle/>
          <a:p>
            <a:pPr algn="l"/>
            <a:r>
              <a:rPr lang="en-SG" sz="2800" b="0" i="0" u="none" strike="noStrike" baseline="0" dirty="0">
                <a:latin typeface="CMR10"/>
              </a:rPr>
              <a:t>You need to configure firewall rules in the firewall table of each deployed firewall. Each rule occupies a row in the table. The fields of each rule, together with their possible values, are as follows:</a:t>
            </a:r>
          </a:p>
          <a:p>
            <a:pPr algn="l"/>
            <a:endParaRPr lang="en-SG" sz="2800" dirty="0">
              <a:latin typeface="CMR10"/>
            </a:endParaRPr>
          </a:p>
          <a:p>
            <a:pPr algn="l"/>
            <a:endParaRPr lang="en-SG" sz="2800" b="0" i="0" u="none" strike="noStrike" baseline="0" dirty="0">
              <a:latin typeface="CMR10"/>
            </a:endParaRPr>
          </a:p>
          <a:p>
            <a:pPr algn="l"/>
            <a:r>
              <a:rPr lang="en-SG" sz="2800" b="1" dirty="0">
                <a:latin typeface="CMR10"/>
              </a:rPr>
              <a:t>No:</a:t>
            </a:r>
            <a:r>
              <a:rPr lang="en-SG" sz="2800" dirty="0">
                <a:latin typeface="CMR10"/>
              </a:rPr>
              <a:t> Rule id</a:t>
            </a:r>
          </a:p>
          <a:p>
            <a:pPr algn="l"/>
            <a:r>
              <a:rPr lang="en-SG" sz="2800" b="1" i="0" u="none" strike="noStrike" baseline="0" dirty="0" err="1">
                <a:latin typeface="CMR10"/>
              </a:rPr>
              <a:t>Src</a:t>
            </a:r>
            <a:r>
              <a:rPr lang="en-SG" sz="2800" b="1" i="0" u="none" strike="noStrike" baseline="0" dirty="0">
                <a:latin typeface="CMR10"/>
              </a:rPr>
              <a:t>/</a:t>
            </a:r>
            <a:r>
              <a:rPr lang="en-SG" sz="2800" b="1" i="0" u="none" strike="noStrike" baseline="0" dirty="0" err="1">
                <a:latin typeface="CMR10"/>
              </a:rPr>
              <a:t>Dst</a:t>
            </a:r>
            <a:r>
              <a:rPr lang="en-SG" sz="2800" b="1" i="0" u="none" strike="noStrike" baseline="0" dirty="0">
                <a:latin typeface="CMR10"/>
              </a:rPr>
              <a:t> I</a:t>
            </a:r>
            <a:r>
              <a:rPr lang="en-SG" sz="2800" b="1" dirty="0">
                <a:latin typeface="CMR10"/>
              </a:rPr>
              <a:t>P:</a:t>
            </a:r>
            <a:r>
              <a:rPr lang="en-SG" sz="2800" dirty="0">
                <a:latin typeface="CMR10"/>
              </a:rPr>
              <a:t> Source/Destination IP (Can be single/range)</a:t>
            </a:r>
          </a:p>
          <a:p>
            <a:pPr algn="l"/>
            <a:r>
              <a:rPr lang="en-SG" sz="2800" b="1" dirty="0" err="1">
                <a:latin typeface="CMR10"/>
              </a:rPr>
              <a:t>Src</a:t>
            </a:r>
            <a:r>
              <a:rPr lang="en-SG" sz="2800" b="1" dirty="0">
                <a:latin typeface="CMR10"/>
              </a:rPr>
              <a:t>/</a:t>
            </a:r>
            <a:r>
              <a:rPr lang="en-SG" sz="2800" b="1" dirty="0" err="1">
                <a:latin typeface="CMR10"/>
              </a:rPr>
              <a:t>Dst</a:t>
            </a:r>
            <a:r>
              <a:rPr lang="en-SG" sz="2800" b="1" dirty="0">
                <a:latin typeface="CMR10"/>
              </a:rPr>
              <a:t> Port:</a:t>
            </a:r>
            <a:r>
              <a:rPr lang="en-SG" sz="2800" dirty="0">
                <a:latin typeface="CMR10"/>
              </a:rPr>
              <a:t> Source/Destination Port</a:t>
            </a:r>
          </a:p>
          <a:p>
            <a:pPr algn="l"/>
            <a:r>
              <a:rPr lang="en-SG" sz="2800" b="1" dirty="0">
                <a:latin typeface="CMR10"/>
              </a:rPr>
              <a:t>Protocol:</a:t>
            </a:r>
            <a:r>
              <a:rPr lang="en-SG" sz="2800" dirty="0">
                <a:latin typeface="CMR10"/>
              </a:rPr>
              <a:t> Network protocol used</a:t>
            </a:r>
          </a:p>
          <a:p>
            <a:pPr algn="l"/>
            <a:r>
              <a:rPr lang="en-SG" sz="2800" b="1" dirty="0">
                <a:latin typeface="CMR10"/>
              </a:rPr>
              <a:t>Direction:</a:t>
            </a:r>
            <a:r>
              <a:rPr lang="en-SG" sz="2800" dirty="0">
                <a:latin typeface="CMR10"/>
              </a:rPr>
              <a:t> In/Out (Take note of the direction of traffic)</a:t>
            </a:r>
          </a:p>
          <a:p>
            <a:pPr algn="l"/>
            <a:r>
              <a:rPr lang="en-SG" sz="2800" b="1" dirty="0">
                <a:latin typeface="CMR10"/>
              </a:rPr>
              <a:t>Action</a:t>
            </a:r>
            <a:r>
              <a:rPr lang="en-SG" sz="2800" dirty="0">
                <a:latin typeface="CMR10"/>
              </a:rPr>
              <a:t>: Allow/Block</a:t>
            </a:r>
          </a:p>
          <a:p>
            <a:pPr algn="l"/>
            <a:endParaRPr lang="en-SG" sz="2800" b="0" i="0" u="none" strike="noStrike" baseline="0" dirty="0">
              <a:latin typeface="CMR10"/>
            </a:endParaRPr>
          </a:p>
          <a:p>
            <a:pPr marL="0" indent="0" algn="l">
              <a:buNone/>
            </a:pPr>
            <a:endParaRPr lang="en-SG" sz="2800" b="0" i="0" u="none" strike="noStrike" baseline="0" dirty="0">
              <a:latin typeface="CMR10"/>
            </a:endParaRPr>
          </a:p>
          <a:p>
            <a:endParaRPr lang="en-SG" sz="2800" dirty="0">
              <a:latin typeface="+mj-lt"/>
            </a:endParaRPr>
          </a:p>
        </p:txBody>
      </p:sp>
      <p:pic>
        <p:nvPicPr>
          <p:cNvPr id="4" name="table">
            <a:extLst>
              <a:ext uri="{FF2B5EF4-FFF2-40B4-BE49-F238E27FC236}">
                <a16:creationId xmlns:a16="http://schemas.microsoft.com/office/drawing/2014/main" id="{50932B91-E9BC-4A36-BAA3-224F65A05FBB}"/>
              </a:ext>
            </a:extLst>
          </p:cNvPr>
          <p:cNvPicPr>
            <a:picLocks noChangeAspect="1"/>
          </p:cNvPicPr>
          <p:nvPr/>
        </p:nvPicPr>
        <p:blipFill>
          <a:blip r:embed="rId2"/>
          <a:stretch>
            <a:fillRect/>
          </a:stretch>
        </p:blipFill>
        <p:spPr>
          <a:xfrm>
            <a:off x="1447799" y="3114675"/>
            <a:ext cx="9074411" cy="414020"/>
          </a:xfrm>
          <a:prstGeom prst="rect">
            <a:avLst/>
          </a:prstGeom>
        </p:spPr>
      </p:pic>
    </p:spTree>
    <p:extLst>
      <p:ext uri="{BB962C8B-B14F-4D97-AF65-F5344CB8AC3E}">
        <p14:creationId xmlns:p14="http://schemas.microsoft.com/office/powerpoint/2010/main" val="252537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Recap - firewalls</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lnSpcReduction="10000"/>
          </a:bodyPr>
          <a:lstStyle/>
          <a:p>
            <a:pPr algn="l"/>
            <a:r>
              <a:rPr lang="en-SG" sz="1800" b="0" i="0" u="none" strike="noStrike" baseline="0" dirty="0"/>
              <a:t>Similar to the explanation given in the lecture notes, when a packet arrives, the action of the first rule that matches the packet applies. For example, the following three rules:</a:t>
            </a:r>
          </a:p>
          <a:p>
            <a:pPr algn="l"/>
            <a:endParaRPr lang="en-SG" sz="1800" dirty="0"/>
          </a:p>
          <a:p>
            <a:pPr algn="l"/>
            <a:endParaRPr lang="en-SG" sz="1800" dirty="0"/>
          </a:p>
          <a:p>
            <a:pPr algn="l"/>
            <a:endParaRPr lang="en-SG" sz="1800" dirty="0"/>
          </a:p>
          <a:p>
            <a:pPr algn="l"/>
            <a:endParaRPr lang="en-SG" sz="1800" dirty="0"/>
          </a:p>
          <a:p>
            <a:pPr algn="l"/>
            <a:r>
              <a:rPr lang="en-SG" sz="1800" dirty="0"/>
              <a:t>I</a:t>
            </a:r>
            <a:r>
              <a:rPr lang="en-SG" sz="1800" b="1" dirty="0"/>
              <a:t>mportant notes:</a:t>
            </a:r>
          </a:p>
          <a:p>
            <a:pPr lvl="1"/>
            <a:r>
              <a:rPr lang="en-SG" dirty="0"/>
              <a:t>‘*’ means any</a:t>
            </a:r>
          </a:p>
          <a:p>
            <a:pPr lvl="1"/>
            <a:r>
              <a:rPr lang="en-SG" dirty="0"/>
              <a:t>Remember traffic goes </a:t>
            </a:r>
            <a:r>
              <a:rPr lang="en-SG" b="1" dirty="0">
                <a:highlight>
                  <a:srgbClr val="FFFF00"/>
                </a:highlight>
              </a:rPr>
              <a:t>both ways</a:t>
            </a:r>
            <a:r>
              <a:rPr lang="en-SG" dirty="0"/>
              <a:t>. So usually one type of connection will have 2 rules (in and out)</a:t>
            </a:r>
          </a:p>
          <a:p>
            <a:pPr lvl="1"/>
            <a:r>
              <a:rPr lang="en-SG" b="1" dirty="0">
                <a:highlight>
                  <a:srgbClr val="FFFF00"/>
                </a:highlight>
              </a:rPr>
              <a:t>Specific rules first</a:t>
            </a:r>
            <a:r>
              <a:rPr lang="en-SG" dirty="0">
                <a:highlight>
                  <a:srgbClr val="FFFF00"/>
                </a:highlight>
              </a:rPr>
              <a:t> (Usually for exception cases), generic rules next</a:t>
            </a:r>
            <a:r>
              <a:rPr lang="en-SG" dirty="0"/>
              <a:t> </a:t>
            </a:r>
          </a:p>
          <a:p>
            <a:pPr lvl="1"/>
            <a:r>
              <a:rPr lang="en-SG" dirty="0">
                <a:highlight>
                  <a:srgbClr val="FFFF00"/>
                </a:highlight>
              </a:rPr>
              <a:t>Always put the </a:t>
            </a:r>
            <a:r>
              <a:rPr lang="en-SG" b="1" dirty="0">
                <a:highlight>
                  <a:srgbClr val="FFFF00"/>
                </a:highlight>
              </a:rPr>
              <a:t>block all</a:t>
            </a:r>
            <a:r>
              <a:rPr lang="en-SG" dirty="0">
                <a:highlight>
                  <a:srgbClr val="FFFF00"/>
                </a:highlight>
              </a:rPr>
              <a:t> at the end of the rules</a:t>
            </a:r>
            <a:r>
              <a:rPr lang="en-SG" dirty="0"/>
              <a:t>. If not, packets that are not previously drop will be allowed (Security risk)</a:t>
            </a:r>
          </a:p>
          <a:p>
            <a:endParaRPr lang="en-SG" sz="2800" dirty="0"/>
          </a:p>
        </p:txBody>
      </p:sp>
      <p:pic>
        <p:nvPicPr>
          <p:cNvPr id="4" name="table">
            <a:extLst>
              <a:ext uri="{FF2B5EF4-FFF2-40B4-BE49-F238E27FC236}">
                <a16:creationId xmlns:a16="http://schemas.microsoft.com/office/drawing/2014/main" id="{A8B29051-600D-4D8D-9037-A40DA624855C}"/>
              </a:ext>
            </a:extLst>
          </p:cNvPr>
          <p:cNvPicPr>
            <a:picLocks noChangeAspect="1"/>
          </p:cNvPicPr>
          <p:nvPr/>
        </p:nvPicPr>
        <p:blipFill>
          <a:blip r:embed="rId2"/>
          <a:stretch>
            <a:fillRect/>
          </a:stretch>
        </p:blipFill>
        <p:spPr>
          <a:xfrm>
            <a:off x="1139005" y="2979569"/>
            <a:ext cx="9913990" cy="1463040"/>
          </a:xfrm>
          <a:prstGeom prst="rect">
            <a:avLst/>
          </a:prstGeom>
        </p:spPr>
      </p:pic>
    </p:spTree>
    <p:extLst>
      <p:ext uri="{BB962C8B-B14F-4D97-AF65-F5344CB8AC3E}">
        <p14:creationId xmlns:p14="http://schemas.microsoft.com/office/powerpoint/2010/main" val="240201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a1</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pPr algn="l"/>
            <a:r>
              <a:rPr lang="en-SG" dirty="0"/>
              <a:t>Suppose you are the system administrator of a new secondary school, and your first task is to design the </a:t>
            </a:r>
            <a:r>
              <a:rPr lang="en-SG" dirty="0">
                <a:highlight>
                  <a:srgbClr val="FFFF00"/>
                </a:highlight>
              </a:rPr>
              <a:t>school's network and its firewalls</a:t>
            </a:r>
            <a:r>
              <a:rPr lang="en-SG" dirty="0"/>
              <a:t>. You have decided to have 2 firewalls to protect your network.</a:t>
            </a:r>
          </a:p>
          <a:p>
            <a:pPr algn="l"/>
            <a:r>
              <a:rPr lang="en-SG" dirty="0"/>
              <a:t>The machines in the network include:</a:t>
            </a:r>
          </a:p>
          <a:p>
            <a:pPr algn="l"/>
            <a:r>
              <a:rPr lang="en-SG" dirty="0"/>
              <a:t>(a) </a:t>
            </a:r>
            <a:r>
              <a:rPr lang="en-SG" b="1" dirty="0"/>
              <a:t>Lab</a:t>
            </a:r>
            <a:r>
              <a:rPr lang="en-SG" dirty="0"/>
              <a:t>: Prepare report, search on web, network printers</a:t>
            </a:r>
          </a:p>
          <a:p>
            <a:pPr algn="l"/>
            <a:r>
              <a:rPr lang="en-SG" dirty="0"/>
              <a:t>(b) </a:t>
            </a:r>
            <a:r>
              <a:rPr lang="en-SG" b="1" dirty="0"/>
              <a:t>Teachers</a:t>
            </a:r>
            <a:r>
              <a:rPr lang="en-SG" dirty="0"/>
              <a:t>: Enter grades, send/receive emails, network printers</a:t>
            </a:r>
          </a:p>
          <a:p>
            <a:pPr algn="l"/>
            <a:r>
              <a:rPr lang="en-SG" dirty="0"/>
              <a:t>(c) </a:t>
            </a:r>
            <a:r>
              <a:rPr lang="en-SG" b="1" dirty="0"/>
              <a:t>Web-server</a:t>
            </a:r>
            <a:r>
              <a:rPr lang="en-SG" dirty="0"/>
              <a:t>: the school's Web server.</a:t>
            </a:r>
          </a:p>
          <a:p>
            <a:pPr algn="l"/>
            <a:r>
              <a:rPr lang="en-SG" dirty="0"/>
              <a:t>(d) </a:t>
            </a:r>
            <a:r>
              <a:rPr lang="en-SG" b="1" dirty="0"/>
              <a:t>Email-server</a:t>
            </a:r>
            <a:r>
              <a:rPr lang="en-SG" dirty="0"/>
              <a:t>: the school's SMTP email server.</a:t>
            </a:r>
          </a:p>
          <a:p>
            <a:pPr algn="l"/>
            <a:r>
              <a:rPr lang="en-SG" dirty="0"/>
              <a:t>(e) </a:t>
            </a:r>
            <a:r>
              <a:rPr lang="en-SG" b="1" dirty="0"/>
              <a:t>SQL-server: </a:t>
            </a:r>
            <a:r>
              <a:rPr lang="en-SG" dirty="0"/>
              <a:t>Student’s database</a:t>
            </a:r>
          </a:p>
          <a:p>
            <a:endParaRPr lang="en-SG" dirty="0"/>
          </a:p>
        </p:txBody>
      </p:sp>
    </p:spTree>
    <p:extLst>
      <p:ext uri="{BB962C8B-B14F-4D97-AF65-F5344CB8AC3E}">
        <p14:creationId xmlns:p14="http://schemas.microsoft.com/office/powerpoint/2010/main" val="20900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Question a1 - Requirements</a:t>
            </a:r>
          </a:p>
        </p:txBody>
      </p:sp>
      <p:sp>
        <p:nvSpPr>
          <p:cNvPr id="3" name="Content Placeholder 2">
            <a:extLst>
              <a:ext uri="{FF2B5EF4-FFF2-40B4-BE49-F238E27FC236}">
                <a16:creationId xmlns:a16="http://schemas.microsoft.com/office/drawing/2014/main" id="{E6F0F208-8B3F-41EA-A4B5-91CCDEAF1F90}"/>
              </a:ext>
            </a:extLst>
          </p:cNvPr>
          <p:cNvSpPr>
            <a:spLocks noGrp="1"/>
          </p:cNvSpPr>
          <p:nvPr>
            <p:ph idx="1"/>
          </p:nvPr>
        </p:nvSpPr>
        <p:spPr/>
        <p:txBody>
          <a:bodyPr>
            <a:normAutofit/>
          </a:bodyPr>
          <a:lstStyle/>
          <a:p>
            <a:pPr algn="l"/>
            <a:r>
              <a:rPr lang="en-SG" sz="2400" b="0" i="0" u="none" strike="noStrike" baseline="0" dirty="0"/>
              <a:t>(a) It is important to prevent cases where student exam questions get </a:t>
            </a:r>
            <a:r>
              <a:rPr lang="en-SG" sz="2400" b="0" i="0" u="none" strike="noStrike" baseline="0" dirty="0">
                <a:highlight>
                  <a:srgbClr val="FFFF00"/>
                </a:highlight>
              </a:rPr>
              <a:t>mistakenly printed in the Lab</a:t>
            </a:r>
            <a:r>
              <a:rPr lang="en-SG" sz="2400" b="0" i="0" u="none" strike="noStrike" baseline="0" dirty="0"/>
              <a:t>.</a:t>
            </a:r>
          </a:p>
          <a:p>
            <a:pPr algn="l"/>
            <a:r>
              <a:rPr lang="en-SG" sz="2400" b="0" i="0" u="none" strike="noStrike" baseline="0" dirty="0"/>
              <a:t>(b) It is also important to protect the SQL server.</a:t>
            </a:r>
          </a:p>
          <a:p>
            <a:pPr algn="l"/>
            <a:r>
              <a:rPr lang="en-SG" sz="2400" b="0" i="0" u="none" strike="noStrike" baseline="0" dirty="0"/>
              <a:t>(c) We know that source IP addresses can be spoofed. The school is worried that some students are running some hacking tools that generate spoofed source IP addresses. Hence, the school wants to </a:t>
            </a:r>
            <a:r>
              <a:rPr lang="en-SG" sz="2400" b="0" i="0" u="none" strike="noStrike" baseline="0" dirty="0">
                <a:highlight>
                  <a:srgbClr val="FFFF00"/>
                </a:highlight>
              </a:rPr>
              <a:t>block outbound packets from the school that do not have legitimate source IP addresses</a:t>
            </a:r>
            <a:r>
              <a:rPr lang="en-SG" sz="2400" b="0" i="0" u="none" strike="noStrike" baseline="0" dirty="0"/>
              <a:t>.</a:t>
            </a:r>
          </a:p>
          <a:p>
            <a:endParaRPr lang="en-SG" dirty="0"/>
          </a:p>
        </p:txBody>
      </p:sp>
    </p:spTree>
    <p:extLst>
      <p:ext uri="{BB962C8B-B14F-4D97-AF65-F5344CB8AC3E}">
        <p14:creationId xmlns:p14="http://schemas.microsoft.com/office/powerpoint/2010/main" val="1855514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377</TotalTime>
  <Words>1543</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CMR10</vt:lpstr>
      <vt:lpstr>CMTT10</vt:lpstr>
      <vt:lpstr>Arial</vt:lpstr>
      <vt:lpstr>Calibri</vt:lpstr>
      <vt:lpstr>Tw Cen MT</vt:lpstr>
      <vt:lpstr>Tw Cen MT Condensed</vt:lpstr>
      <vt:lpstr>Wingdings 3</vt:lpstr>
      <vt:lpstr>Integral</vt:lpstr>
      <vt:lpstr>Tutorial 7</vt:lpstr>
      <vt:lpstr>Announcements</vt:lpstr>
      <vt:lpstr>Announcements</vt:lpstr>
      <vt:lpstr>Group presentation rubrics </vt:lpstr>
      <vt:lpstr>Network Security</vt:lpstr>
      <vt:lpstr>Recap - Firewalls</vt:lpstr>
      <vt:lpstr>Recap - firewalls</vt:lpstr>
      <vt:lpstr>Question a1</vt:lpstr>
      <vt:lpstr>Question a1 - Requirements</vt:lpstr>
      <vt:lpstr>Question a1</vt:lpstr>
      <vt:lpstr>Question A1</vt:lpstr>
      <vt:lpstr>Question A1</vt:lpstr>
      <vt:lpstr>Question A1</vt:lpstr>
      <vt:lpstr>Question A2</vt:lpstr>
      <vt:lpstr>Privilege escalation</vt:lpstr>
      <vt:lpstr>Recap - permissions</vt:lpstr>
      <vt:lpstr>Privilege escalation</vt:lpstr>
      <vt:lpstr>Backdoor program</vt:lpstr>
      <vt:lpstr>Question B1</vt:lpstr>
      <vt:lpstr>Question B1</vt:lpstr>
      <vt:lpstr>Getroot.c</vt:lpstr>
      <vt:lpstr>Question B1</vt:lpstr>
      <vt:lpstr>Question b2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7</dc:title>
  <dc:creator>Goh Rui Zhi</dc:creator>
  <cp:lastModifiedBy>Goh Rui Zhi</cp:lastModifiedBy>
  <cp:revision>5</cp:revision>
  <dcterms:created xsi:type="dcterms:W3CDTF">2021-10-18T01:21:14Z</dcterms:created>
  <dcterms:modified xsi:type="dcterms:W3CDTF">2021-10-22T05:45:59Z</dcterms:modified>
</cp:coreProperties>
</file>