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7" r:id="rId2"/>
    <p:sldId id="258" r:id="rId3"/>
    <p:sldId id="282" r:id="rId4"/>
    <p:sldId id="279" r:id="rId5"/>
    <p:sldId id="280" r:id="rId6"/>
    <p:sldId id="281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8" r:id="rId16"/>
    <p:sldId id="268" r:id="rId17"/>
    <p:sldId id="269" r:id="rId18"/>
    <p:sldId id="277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32176F-5A3B-42A4-95A7-CC7BF69FD5DA}" type="datetimeFigureOut">
              <a:rPr lang="en-SG" smtClean="0"/>
              <a:t>28/10/2021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AA82-1C20-4E72-99F5-5231F5302B34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3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76F-5A3B-42A4-95A7-CC7BF69FD5DA}" type="datetimeFigureOut">
              <a:rPr lang="en-SG" smtClean="0"/>
              <a:t>28/10/2021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AA82-1C20-4E72-99F5-5231F5302B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38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76F-5A3B-42A4-95A7-CC7BF69FD5DA}" type="datetimeFigureOut">
              <a:rPr lang="en-SG" smtClean="0"/>
              <a:t>28/10/2021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AA82-1C20-4E72-99F5-5231F5302B34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2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76F-5A3B-42A4-95A7-CC7BF69FD5DA}" type="datetimeFigureOut">
              <a:rPr lang="en-SG" smtClean="0"/>
              <a:t>28/10/2021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AA82-1C20-4E72-99F5-5231F5302B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83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76F-5A3B-42A4-95A7-CC7BF69FD5DA}" type="datetimeFigureOut">
              <a:rPr lang="en-SG" smtClean="0"/>
              <a:t>28/10/2021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AA82-1C20-4E72-99F5-5231F5302B34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95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76F-5A3B-42A4-95A7-CC7BF69FD5DA}" type="datetimeFigureOut">
              <a:rPr lang="en-SG" smtClean="0"/>
              <a:t>28/10/2021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AA82-1C20-4E72-99F5-5231F5302B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822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76F-5A3B-42A4-95A7-CC7BF69FD5DA}" type="datetimeFigureOut">
              <a:rPr lang="en-SG" smtClean="0"/>
              <a:t>28/10/2021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AA82-1C20-4E72-99F5-5231F5302B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97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76F-5A3B-42A4-95A7-CC7BF69FD5DA}" type="datetimeFigureOut">
              <a:rPr lang="en-SG" smtClean="0"/>
              <a:t>28/10/2021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AA82-1C20-4E72-99F5-5231F5302B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35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76F-5A3B-42A4-95A7-CC7BF69FD5DA}" type="datetimeFigureOut">
              <a:rPr lang="en-SG" smtClean="0"/>
              <a:t>28/10/2021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AA82-1C20-4E72-99F5-5231F5302B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367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76F-5A3B-42A4-95A7-CC7BF69FD5DA}" type="datetimeFigureOut">
              <a:rPr lang="en-SG" smtClean="0"/>
              <a:t>28/10/2021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AA82-1C20-4E72-99F5-5231F5302B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269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76F-5A3B-42A4-95A7-CC7BF69FD5DA}" type="datetimeFigureOut">
              <a:rPr lang="en-SG" smtClean="0"/>
              <a:t>28/10/2021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AA82-1C20-4E72-99F5-5231F5302B34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32176F-5A3B-42A4-95A7-CC7BF69FD5DA}" type="datetimeFigureOut">
              <a:rPr lang="en-SG" smtClean="0"/>
              <a:t>28/10/2021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35BAA82-1C20-4E72-99F5-5231F5302B34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58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0E9A-E9F9-41B2-991E-F6765FB34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Tutorial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C468E-40BD-47BE-8DE4-D777A597C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T03/08</a:t>
            </a:r>
          </a:p>
          <a:p>
            <a:r>
              <a:rPr lang="en-SG" dirty="0"/>
              <a:t>Goh Rui Zhi</a:t>
            </a:r>
          </a:p>
          <a:p>
            <a:r>
              <a:rPr lang="en-SG" dirty="0"/>
              <a:t>gohruizhi@u.nus.edu</a:t>
            </a:r>
          </a:p>
        </p:txBody>
      </p:sp>
    </p:spTree>
    <p:extLst>
      <p:ext uri="{BB962C8B-B14F-4D97-AF65-F5344CB8AC3E}">
        <p14:creationId xmlns:p14="http://schemas.microsoft.com/office/powerpoint/2010/main" val="164110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630F-BA9F-43F5-8418-FE17177E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0F208-8B3F-41EA-A4B5-91CCDEAF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Find out more about the following C libraries functions. Which usage should be avoided, and why?</a:t>
            </a:r>
          </a:p>
          <a:p>
            <a:r>
              <a:rPr lang="en-SG" dirty="0"/>
              <a:t>(a) </a:t>
            </a:r>
            <a:r>
              <a:rPr lang="en-SG" dirty="0" err="1"/>
              <a:t>strcat</a:t>
            </a:r>
            <a:r>
              <a:rPr lang="en-SG" dirty="0"/>
              <a:t> (</a:t>
            </a:r>
            <a:r>
              <a:rPr lang="en-SG" dirty="0" err="1"/>
              <a:t>dest</a:t>
            </a:r>
            <a:r>
              <a:rPr lang="en-SG" dirty="0"/>
              <a:t>, source); </a:t>
            </a:r>
          </a:p>
          <a:p>
            <a:r>
              <a:rPr lang="en-SG" dirty="0">
                <a:solidFill>
                  <a:srgbClr val="FF0000"/>
                </a:solidFill>
              </a:rPr>
              <a:t>Unsafe. The buffer </a:t>
            </a:r>
            <a:r>
              <a:rPr lang="en-SG" dirty="0" err="1">
                <a:solidFill>
                  <a:srgbClr val="FF0000"/>
                </a:solidFill>
              </a:rPr>
              <a:t>dest</a:t>
            </a:r>
            <a:r>
              <a:rPr lang="en-SG" dirty="0">
                <a:solidFill>
                  <a:srgbClr val="FF0000"/>
                </a:solidFill>
              </a:rPr>
              <a:t> can get overflowed since there is no limit to the number of characters concatenated into it</a:t>
            </a:r>
          </a:p>
          <a:p>
            <a:r>
              <a:rPr lang="en-SG" dirty="0"/>
              <a:t>(b) </a:t>
            </a:r>
            <a:r>
              <a:rPr lang="en-SG" dirty="0" err="1"/>
              <a:t>strncat</a:t>
            </a:r>
            <a:r>
              <a:rPr lang="en-SG" dirty="0"/>
              <a:t> (</a:t>
            </a:r>
            <a:r>
              <a:rPr lang="en-SG" dirty="0" err="1"/>
              <a:t>dest</a:t>
            </a:r>
            <a:r>
              <a:rPr lang="en-SG" dirty="0"/>
              <a:t>, source, n); </a:t>
            </a:r>
          </a:p>
          <a:p>
            <a:r>
              <a:rPr lang="en-SG" dirty="0">
                <a:solidFill>
                  <a:srgbClr val="FF0000"/>
                </a:solidFill>
              </a:rPr>
              <a:t>Safe if n &lt; the remaining characters (bytes) available on the </a:t>
            </a:r>
            <a:r>
              <a:rPr lang="en-SG" dirty="0" err="1">
                <a:solidFill>
                  <a:srgbClr val="FF0000"/>
                </a:solidFill>
              </a:rPr>
              <a:t>dest</a:t>
            </a:r>
            <a:r>
              <a:rPr lang="en-SG" dirty="0">
                <a:solidFill>
                  <a:srgbClr val="FF0000"/>
                </a:solidFill>
              </a:rPr>
              <a:t> buffer.</a:t>
            </a:r>
          </a:p>
          <a:p>
            <a:r>
              <a:rPr lang="en-SG" dirty="0"/>
              <a:t>(c) </a:t>
            </a:r>
            <a:r>
              <a:rPr lang="en-SG" dirty="0" err="1"/>
              <a:t>memcpy</a:t>
            </a:r>
            <a:r>
              <a:rPr lang="en-SG" dirty="0"/>
              <a:t> (</a:t>
            </a:r>
            <a:r>
              <a:rPr lang="en-SG" dirty="0" err="1"/>
              <a:t>dest</a:t>
            </a:r>
            <a:r>
              <a:rPr lang="en-SG" dirty="0"/>
              <a:t>, source, n); </a:t>
            </a:r>
          </a:p>
          <a:p>
            <a:r>
              <a:rPr lang="en-SG" dirty="0">
                <a:solidFill>
                  <a:srgbClr val="FF0000"/>
                </a:solidFill>
              </a:rPr>
              <a:t>Safe if n ≤ the sizes of the </a:t>
            </a:r>
            <a:r>
              <a:rPr lang="en-SG" dirty="0" err="1">
                <a:solidFill>
                  <a:srgbClr val="FF0000"/>
                </a:solidFill>
              </a:rPr>
              <a:t>dest</a:t>
            </a:r>
            <a:r>
              <a:rPr lang="en-SG" dirty="0">
                <a:solidFill>
                  <a:srgbClr val="FF0000"/>
                </a:solidFill>
              </a:rPr>
              <a:t> and source buffers</a:t>
            </a:r>
          </a:p>
        </p:txBody>
      </p:sp>
    </p:spTree>
    <p:extLst>
      <p:ext uri="{BB962C8B-B14F-4D97-AF65-F5344CB8AC3E}">
        <p14:creationId xmlns:p14="http://schemas.microsoft.com/office/powerpoint/2010/main" val="33804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630F-BA9F-43F5-8418-FE17177E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0F208-8B3F-41EA-A4B5-91CCDEAF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(d) </a:t>
            </a:r>
            <a:r>
              <a:rPr lang="en-SG" dirty="0" err="1"/>
              <a:t>strncpy</a:t>
            </a:r>
            <a:r>
              <a:rPr lang="en-SG" dirty="0"/>
              <a:t> (</a:t>
            </a:r>
            <a:r>
              <a:rPr lang="en-SG" dirty="0" err="1"/>
              <a:t>dest</a:t>
            </a:r>
            <a:r>
              <a:rPr lang="en-SG" dirty="0"/>
              <a:t>, source, </a:t>
            </a:r>
            <a:r>
              <a:rPr lang="en-SG" dirty="0" err="1">
                <a:highlight>
                  <a:srgbClr val="FFFF00"/>
                </a:highlight>
              </a:rPr>
              <a:t>strlen</a:t>
            </a:r>
            <a:r>
              <a:rPr lang="en-SG" dirty="0">
                <a:highlight>
                  <a:srgbClr val="FFFF00"/>
                </a:highlight>
              </a:rPr>
              <a:t>(source)</a:t>
            </a:r>
            <a:r>
              <a:rPr lang="en-SG" dirty="0"/>
              <a:t>); </a:t>
            </a:r>
          </a:p>
          <a:p>
            <a:r>
              <a:rPr lang="en-SG" dirty="0">
                <a:solidFill>
                  <a:srgbClr val="FF0000"/>
                </a:solidFill>
              </a:rPr>
              <a:t>Unsafe. The buffer </a:t>
            </a:r>
            <a:r>
              <a:rPr lang="en-SG" dirty="0" err="1">
                <a:solidFill>
                  <a:srgbClr val="FF0000"/>
                </a:solidFill>
              </a:rPr>
              <a:t>dest</a:t>
            </a:r>
            <a:r>
              <a:rPr lang="en-SG" dirty="0">
                <a:solidFill>
                  <a:srgbClr val="FF0000"/>
                </a:solidFill>
              </a:rPr>
              <a:t> can get overflowed since </a:t>
            </a:r>
            <a:r>
              <a:rPr lang="en-SG" dirty="0" err="1">
                <a:solidFill>
                  <a:srgbClr val="FF0000"/>
                </a:solidFill>
              </a:rPr>
              <a:t>strlen</a:t>
            </a:r>
            <a:r>
              <a:rPr lang="en-SG" dirty="0">
                <a:solidFill>
                  <a:srgbClr val="FF0000"/>
                </a:solidFill>
              </a:rPr>
              <a:t>(source) can be greater than </a:t>
            </a:r>
            <a:r>
              <a:rPr lang="en-SG" dirty="0" err="1">
                <a:solidFill>
                  <a:srgbClr val="FF0000"/>
                </a:solidFill>
              </a:rPr>
              <a:t>dest’s</a:t>
            </a:r>
            <a:r>
              <a:rPr lang="en-SG" dirty="0">
                <a:solidFill>
                  <a:srgbClr val="FF0000"/>
                </a:solidFill>
              </a:rPr>
              <a:t> length.</a:t>
            </a:r>
          </a:p>
          <a:p>
            <a:r>
              <a:rPr lang="en-SG" dirty="0"/>
              <a:t>(e) </a:t>
            </a:r>
            <a:r>
              <a:rPr lang="en-SG" dirty="0" err="1"/>
              <a:t>sprintf</a:t>
            </a:r>
            <a:r>
              <a:rPr lang="en-SG" dirty="0"/>
              <a:t> (str, f); </a:t>
            </a:r>
          </a:p>
          <a:p>
            <a:r>
              <a:rPr lang="en-SG" dirty="0">
                <a:solidFill>
                  <a:srgbClr val="FF0000"/>
                </a:solidFill>
              </a:rPr>
              <a:t>Unsafe. The buffer str can get overflowed since the formatted string output can be longer than str’s length.</a:t>
            </a:r>
          </a:p>
          <a:p>
            <a:r>
              <a:rPr lang="en-SG" dirty="0"/>
              <a:t>(f) </a:t>
            </a:r>
            <a:r>
              <a:rPr lang="en-SG" dirty="0" err="1"/>
              <a:t>printf</a:t>
            </a:r>
            <a:r>
              <a:rPr lang="en-SG" dirty="0"/>
              <a:t> ("Please key in your name: "); gets (str); </a:t>
            </a:r>
          </a:p>
          <a:p>
            <a:r>
              <a:rPr lang="en-SG" dirty="0">
                <a:solidFill>
                  <a:srgbClr val="FF0000"/>
                </a:solidFill>
              </a:rPr>
              <a:t>Unsafe. The buffer str can get overflowed since there is no limit to the number of characters read and stored into </a:t>
            </a:r>
            <a:r>
              <a:rPr lang="en-SG" dirty="0" err="1">
                <a:solidFill>
                  <a:srgbClr val="FF0000"/>
                </a:solidFill>
              </a:rPr>
              <a:t>i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09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630F-BA9F-43F5-8418-FE17177E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0F208-8B3F-41EA-A4B5-91CCDEAF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(g) </a:t>
            </a:r>
            <a:r>
              <a:rPr lang="en-SG" dirty="0" err="1"/>
              <a:t>scanf</a:t>
            </a:r>
            <a:r>
              <a:rPr lang="en-SG" dirty="0"/>
              <a:t> ("%s", str); </a:t>
            </a:r>
          </a:p>
          <a:p>
            <a:r>
              <a:rPr lang="en-SG" dirty="0">
                <a:solidFill>
                  <a:srgbClr val="FF0000"/>
                </a:solidFill>
              </a:rPr>
              <a:t>Unsafe. The buffer str can get overflowed since there is no limit to the number of characters read and stored into it.</a:t>
            </a:r>
          </a:p>
          <a:p>
            <a:r>
              <a:rPr lang="en-SG" dirty="0"/>
              <a:t>(h) </a:t>
            </a:r>
            <a:r>
              <a:rPr lang="en-SG" dirty="0" err="1"/>
              <a:t>scanf</a:t>
            </a:r>
            <a:r>
              <a:rPr lang="en-SG" dirty="0"/>
              <a:t> ("%20s", str);</a:t>
            </a:r>
          </a:p>
          <a:p>
            <a:r>
              <a:rPr lang="en-SG" dirty="0">
                <a:solidFill>
                  <a:srgbClr val="FF0000"/>
                </a:solidFill>
              </a:rPr>
              <a:t>Safe if the size of str &gt; 20 since at most 20 characters are stored by </a:t>
            </a:r>
            <a:r>
              <a:rPr lang="en-SG" dirty="0" err="1">
                <a:solidFill>
                  <a:srgbClr val="FF0000"/>
                </a:solidFill>
              </a:rPr>
              <a:t>scanf</a:t>
            </a:r>
            <a:r>
              <a:rPr lang="en-SG" dirty="0">
                <a:solidFill>
                  <a:srgbClr val="FF0000"/>
                </a:solidFill>
              </a:rPr>
              <a:t>() into str.</a:t>
            </a:r>
          </a:p>
        </p:txBody>
      </p:sp>
    </p:spTree>
    <p:extLst>
      <p:ext uri="{BB962C8B-B14F-4D97-AF65-F5344CB8AC3E}">
        <p14:creationId xmlns:p14="http://schemas.microsoft.com/office/powerpoint/2010/main" val="238565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630F-BA9F-43F5-8418-FE17177E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9B51D-0976-4EB4-A19A-9115F2BE6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0561" y="2286000"/>
            <a:ext cx="5207015" cy="4022725"/>
          </a:xfrm>
        </p:spPr>
      </p:pic>
    </p:spTree>
    <p:extLst>
      <p:ext uri="{BB962C8B-B14F-4D97-AF65-F5344CB8AC3E}">
        <p14:creationId xmlns:p14="http://schemas.microsoft.com/office/powerpoint/2010/main" val="248038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630F-BA9F-43F5-8418-FE17177E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0F208-8B3F-41EA-A4B5-91CCDEAF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(a) </a:t>
            </a:r>
          </a:p>
          <a:p>
            <a:r>
              <a:rPr lang="en-SG" dirty="0"/>
              <a:t>What would be the output?</a:t>
            </a:r>
          </a:p>
          <a:p>
            <a:r>
              <a:rPr lang="en-SG" dirty="0">
                <a:solidFill>
                  <a:srgbClr val="FF0000"/>
                </a:solidFill>
              </a:rPr>
              <a:t>Notice that a[10000] is not initialized. Hence, accessing an uninitialized variable leads to undefined behaviour. Bunch of random values displayed… </a:t>
            </a:r>
          </a:p>
          <a:p>
            <a:r>
              <a:rPr lang="en-SG" dirty="0"/>
              <a:t>What is its implication to secure programming?</a:t>
            </a:r>
          </a:p>
          <a:p>
            <a:r>
              <a:rPr lang="en-SG" sz="2400" dirty="0">
                <a:solidFill>
                  <a:srgbClr val="FF0000"/>
                </a:solidFill>
              </a:rPr>
              <a:t>Risk:</a:t>
            </a:r>
          </a:p>
          <a:p>
            <a:pPr lvl="1"/>
            <a:r>
              <a:rPr lang="en-SG" sz="2000" dirty="0">
                <a:solidFill>
                  <a:srgbClr val="FF0000"/>
                </a:solidFill>
              </a:rPr>
              <a:t>What if the allocated region was previously used to store sensitive information?</a:t>
            </a:r>
          </a:p>
          <a:p>
            <a:pPr lvl="1"/>
            <a:r>
              <a:rPr lang="en-SG" sz="2000" dirty="0">
                <a:solidFill>
                  <a:srgbClr val="FF0000"/>
                </a:solidFill>
              </a:rPr>
              <a:t>Potential data leaks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567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630F-BA9F-43F5-8418-FE17177E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0F208-8B3F-41EA-A4B5-91CCDEAF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(b) </a:t>
            </a:r>
          </a:p>
          <a:p>
            <a:pPr algn="l"/>
            <a:r>
              <a:rPr lang="en-SG" b="0" i="0" u="none" strike="noStrike" baseline="0" dirty="0"/>
              <a:t>A possible preventive measure is to always initialize the array. What is the disadvantage of doing that?</a:t>
            </a:r>
            <a:endParaRPr lang="en-SG" dirty="0"/>
          </a:p>
          <a:p>
            <a:pPr algn="l"/>
            <a:r>
              <a:rPr lang="en-SG" dirty="0">
                <a:solidFill>
                  <a:srgbClr val="FF0000"/>
                </a:solidFill>
              </a:rPr>
              <a:t>Slow.</a:t>
            </a:r>
          </a:p>
          <a:p>
            <a:pPr lvl="1"/>
            <a:r>
              <a:rPr lang="en-SG" sz="2200" dirty="0">
                <a:solidFill>
                  <a:srgbClr val="FF0000"/>
                </a:solidFill>
              </a:rPr>
              <a:t>The bigger your array, the slower your start up will be.</a:t>
            </a:r>
          </a:p>
          <a:p>
            <a:pPr lvl="1"/>
            <a:r>
              <a:rPr lang="en-SG" sz="2200" dirty="0">
                <a:solidFill>
                  <a:srgbClr val="FF0000"/>
                </a:solidFill>
              </a:rPr>
              <a:t>Traversing array takes O(n) time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7686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630F-BA9F-43F5-8418-FE17177E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68B0F8-E145-47EE-A4C1-4A4D52E2C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191" y="2286000"/>
            <a:ext cx="7453755" cy="4022725"/>
          </a:xfrm>
        </p:spPr>
      </p:pic>
    </p:spTree>
    <p:extLst>
      <p:ext uri="{BB962C8B-B14F-4D97-AF65-F5344CB8AC3E}">
        <p14:creationId xmlns:p14="http://schemas.microsoft.com/office/powerpoint/2010/main" val="2457468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630F-BA9F-43F5-8418-FE17177E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0F208-8B3F-41EA-A4B5-91CCDEAF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If the user follows the instruction and enters his/her name honestly, he/she will be unable to see the secret. Suppose you are the attacker, how would you cause the secret number to be displayed?</a:t>
            </a:r>
          </a:p>
          <a:p>
            <a:r>
              <a:rPr lang="en-SG" dirty="0">
                <a:solidFill>
                  <a:srgbClr val="FF0000"/>
                </a:solidFill>
              </a:rPr>
              <a:t>Notice that </a:t>
            </a:r>
            <a:r>
              <a:rPr lang="en-SG" b="1" i="1" dirty="0">
                <a:solidFill>
                  <a:srgbClr val="FF0000"/>
                </a:solidFill>
              </a:rPr>
              <a:t>total</a:t>
            </a:r>
            <a:r>
              <a:rPr lang="en-SG" dirty="0">
                <a:solidFill>
                  <a:srgbClr val="FF0000"/>
                </a:solidFill>
              </a:rPr>
              <a:t> is a 8-bit unsigned integer. Hence, its value ranges from 0 to 255. </a:t>
            </a:r>
          </a:p>
          <a:p>
            <a:r>
              <a:rPr lang="en-SG" dirty="0">
                <a:solidFill>
                  <a:srgbClr val="FF0000"/>
                </a:solidFill>
              </a:rPr>
              <a:t>What happens if I try to assign a value &gt; 255 to </a:t>
            </a:r>
            <a:r>
              <a:rPr lang="en-SG" b="1" i="1" dirty="0">
                <a:solidFill>
                  <a:srgbClr val="FF0000"/>
                </a:solidFill>
              </a:rPr>
              <a:t>total</a:t>
            </a:r>
            <a:r>
              <a:rPr lang="en-SG" dirty="0">
                <a:solidFill>
                  <a:srgbClr val="FF0000"/>
                </a:solidFill>
              </a:rPr>
              <a:t>? =&gt; </a:t>
            </a:r>
            <a:r>
              <a:rPr lang="en-SG" dirty="0">
                <a:solidFill>
                  <a:srgbClr val="FF0000"/>
                </a:solidFill>
                <a:highlight>
                  <a:srgbClr val="FFFF00"/>
                </a:highlight>
              </a:rPr>
              <a:t>Integer overflow!</a:t>
            </a:r>
          </a:p>
          <a:p>
            <a:r>
              <a:rPr lang="en-SG" dirty="0">
                <a:solidFill>
                  <a:srgbClr val="FF0000"/>
                </a:solidFill>
              </a:rPr>
              <a:t>Result of </a:t>
            </a:r>
            <a:r>
              <a:rPr lang="en-SG" b="1" i="1" dirty="0">
                <a:solidFill>
                  <a:srgbClr val="FF0000"/>
                </a:solidFill>
              </a:rPr>
              <a:t>total</a:t>
            </a:r>
            <a:r>
              <a:rPr lang="en-SG" dirty="0">
                <a:solidFill>
                  <a:srgbClr val="FF0000"/>
                </a:solidFill>
              </a:rPr>
              <a:t> will be </a:t>
            </a:r>
            <a:r>
              <a:rPr lang="en-SG" dirty="0">
                <a:solidFill>
                  <a:srgbClr val="FF0000"/>
                </a:solidFill>
                <a:highlight>
                  <a:srgbClr val="FFFF00"/>
                </a:highlight>
              </a:rPr>
              <a:t>&lt;value&gt; mod(256)! </a:t>
            </a:r>
          </a:p>
          <a:p>
            <a:r>
              <a:rPr lang="en-SG" dirty="0">
                <a:solidFill>
                  <a:srgbClr val="FF0000"/>
                </a:solidFill>
              </a:rPr>
              <a:t>Just need to make &lt;value&gt;mod(256) &lt; 40. </a:t>
            </a:r>
            <a:br>
              <a:rPr lang="en-SG" dirty="0">
                <a:solidFill>
                  <a:srgbClr val="FF0000"/>
                </a:solidFill>
              </a:rPr>
            </a:br>
            <a:r>
              <a:rPr lang="en-SG" dirty="0">
                <a:solidFill>
                  <a:srgbClr val="FF0000"/>
                </a:solidFill>
              </a:rPr>
              <a:t>Hence, we can supply a string with length </a:t>
            </a:r>
            <a:r>
              <a:rPr lang="en-SG" dirty="0">
                <a:solidFill>
                  <a:srgbClr val="FF0000"/>
                </a:solidFill>
                <a:highlight>
                  <a:srgbClr val="FFFF00"/>
                </a:highlight>
              </a:rPr>
              <a:t>216 – 255 </a:t>
            </a:r>
            <a:r>
              <a:rPr lang="en-SG" dirty="0">
                <a:solidFill>
                  <a:srgbClr val="FF0000"/>
                </a:solidFill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173435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630F-BA9F-43F5-8418-FE17177E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0F208-8B3F-41EA-A4B5-91CCDEAF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SG" dirty="0"/>
          </a:p>
          <a:p>
            <a:r>
              <a:rPr lang="en-SG" dirty="0"/>
              <a:t>As usual, please google the terms!</a:t>
            </a:r>
          </a:p>
        </p:txBody>
      </p:sp>
    </p:spTree>
    <p:extLst>
      <p:ext uri="{BB962C8B-B14F-4D97-AF65-F5344CB8AC3E}">
        <p14:creationId xmlns:p14="http://schemas.microsoft.com/office/powerpoint/2010/main" val="4162013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70784CE-9DD4-4C2D-88B9-D219730A4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08B462B-15EB-4C0D-BBE9-3955AE437AA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534B7DD-7E54-466C-BD0A-7D7E5BB3FAF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271524" y="4460708"/>
            <a:ext cx="6280299" cy="1753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Any questions?</a:t>
            </a:r>
          </a:p>
        </p:txBody>
      </p:sp>
      <p:pic>
        <p:nvPicPr>
          <p:cNvPr id="12" name="Graphic 11" descr="Smiling Face with No Fill">
            <a:extLst>
              <a:ext uri="{FF2B5EF4-FFF2-40B4-BE49-F238E27FC236}">
                <a16:creationId xmlns:a16="http://schemas.microsoft.com/office/drawing/2014/main" id="{42680E98-4670-4B51-8CC7-5E89F08A1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0A410A-1838-4131-95A6-2BE4F8D41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15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C7D6-15AF-4EC8-A985-3E49B2B9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6FE0-645B-4B8C-A16C-7A6123ECB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>
            <a:normAutofit/>
          </a:bodyPr>
          <a:lstStyle/>
          <a:p>
            <a:r>
              <a:rPr lang="en-SG" sz="2400" dirty="0">
                <a:solidFill>
                  <a:srgbClr val="FF0000"/>
                </a:solidFill>
              </a:rPr>
              <a:t>Last Tutorial!!</a:t>
            </a:r>
          </a:p>
          <a:p>
            <a:r>
              <a:rPr lang="en-SG" sz="2400" dirty="0"/>
              <a:t>Presentations coming up next ~~</a:t>
            </a:r>
            <a:br>
              <a:rPr lang="en-SG" sz="2400" dirty="0"/>
            </a:br>
            <a:r>
              <a:rPr lang="en-SG" sz="2400" dirty="0">
                <a:highlight>
                  <a:srgbClr val="FFFF00"/>
                </a:highlight>
              </a:rPr>
              <a:t>Only need to come on the Week you are presenting!</a:t>
            </a:r>
          </a:p>
          <a:p>
            <a:r>
              <a:rPr lang="en-SG" sz="2400" dirty="0"/>
              <a:t>NUS Well-being Day is on 5</a:t>
            </a:r>
            <a:r>
              <a:rPr lang="en-SG" sz="2400" baseline="30000" dirty="0"/>
              <a:t>th</a:t>
            </a:r>
            <a:r>
              <a:rPr lang="en-SG" sz="2400" dirty="0"/>
              <a:t> Nov (Fri) …</a:t>
            </a:r>
          </a:p>
          <a:p>
            <a:endParaRPr lang="en-SG" sz="2400" dirty="0">
              <a:highlight>
                <a:srgbClr val="FFFF00"/>
              </a:highlight>
            </a:endParaRPr>
          </a:p>
          <a:p>
            <a:r>
              <a:rPr lang="en-SG" sz="2400" dirty="0"/>
              <a:t>Assignment 2 consultations:</a:t>
            </a:r>
          </a:p>
          <a:p>
            <a:pPr marL="173736" lvl="1" indent="0">
              <a:buNone/>
            </a:pPr>
            <a:r>
              <a:rPr lang="en-SG" sz="2000" dirty="0"/>
              <a:t>1. 5th November (Fri) 3-5pm</a:t>
            </a:r>
          </a:p>
          <a:p>
            <a:pPr marL="173736" lvl="1" indent="0">
              <a:buNone/>
            </a:pPr>
            <a:r>
              <a:rPr lang="en-SG" sz="2000" dirty="0"/>
              <a:t>2. 9th November (Tue) 2-4pm</a:t>
            </a:r>
          </a:p>
          <a:p>
            <a:pPr marL="173736" lvl="1" indent="0">
              <a:buNone/>
            </a:pP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93435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EF88350-8D6E-4E02-B6C3-B8EE41B81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DFFCE-0C9A-4767-8F29-30F05EED5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439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Software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E8A87-CD8A-409D-97E2-77DB27CA5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40" y="4608576"/>
            <a:ext cx="3205640" cy="774186"/>
          </a:xfrm>
        </p:spPr>
        <p:txBody>
          <a:bodyPr anchor="t">
            <a:normAutofit/>
          </a:bodyPr>
          <a:lstStyle/>
          <a:p>
            <a:pPr algn="r"/>
            <a:endParaRPr lang="en-SG" sz="16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5829" y="4508519"/>
            <a:ext cx="292608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45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C7D6-15AF-4EC8-A985-3E49B2B9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Recap: Stack frame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1AFBE5-DFC8-4FEA-BCD9-D31FCD17CE5D}"/>
              </a:ext>
            </a:extLst>
          </p:cNvPr>
          <p:cNvSpPr>
            <a:spLocks noGrp="1"/>
          </p:cNvSpPr>
          <p:nvPr/>
        </p:nvSpPr>
        <p:spPr>
          <a:xfrm>
            <a:off x="4634056" y="2007027"/>
            <a:ext cx="7134096" cy="44929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Stack grows “downwards” (High address to low address)</a:t>
            </a:r>
          </a:p>
          <a:p>
            <a:r>
              <a:rPr lang="en-SG" dirty="0"/>
              <a:t>New frame added with every function call</a:t>
            </a:r>
          </a:p>
          <a:p>
            <a:r>
              <a:rPr lang="en-SG" dirty="0"/>
              <a:t>1. </a:t>
            </a:r>
            <a:r>
              <a:rPr lang="en-SG" dirty="0">
                <a:highlight>
                  <a:srgbClr val="FFCCCC"/>
                </a:highlight>
              </a:rPr>
              <a:t>Arguments</a:t>
            </a:r>
            <a:r>
              <a:rPr lang="en-SG" dirty="0"/>
              <a:t> first placed on stack</a:t>
            </a:r>
          </a:p>
          <a:p>
            <a:r>
              <a:rPr lang="en-SG" dirty="0"/>
              <a:t>2. Then the </a:t>
            </a:r>
            <a:r>
              <a:rPr lang="en-SG" dirty="0">
                <a:highlight>
                  <a:srgbClr val="FFCC99"/>
                </a:highlight>
              </a:rPr>
              <a:t>return address</a:t>
            </a:r>
            <a:r>
              <a:rPr lang="en-SG" dirty="0"/>
              <a:t> and </a:t>
            </a:r>
            <a:r>
              <a:rPr lang="en-SG" dirty="0">
                <a:highlight>
                  <a:srgbClr val="CCFFCC"/>
                </a:highlight>
              </a:rPr>
              <a:t>previous frame’s base pointer/frame pointer</a:t>
            </a:r>
          </a:p>
          <a:p>
            <a:r>
              <a:rPr lang="en-SG" dirty="0"/>
              <a:t>3. Finally your </a:t>
            </a:r>
            <a:r>
              <a:rPr lang="en-SG" dirty="0">
                <a:highlight>
                  <a:srgbClr val="CCFFFF"/>
                </a:highlight>
              </a:rPr>
              <a:t>local variables</a:t>
            </a:r>
            <a:r>
              <a:rPr lang="en-SG" dirty="0"/>
              <a:t> are pushed onto the stack</a:t>
            </a:r>
          </a:p>
          <a:p>
            <a:r>
              <a:rPr lang="en-SG" dirty="0"/>
              <a:t>*Note: Global variables/constants are stored elsewhere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BAEBB-85D0-4A2C-BBFD-9D3288403441}"/>
              </a:ext>
            </a:extLst>
          </p:cNvPr>
          <p:cNvSpPr/>
          <p:nvPr/>
        </p:nvSpPr>
        <p:spPr>
          <a:xfrm>
            <a:off x="1500235" y="2114380"/>
            <a:ext cx="2521259" cy="411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19132B2C-CF25-4539-9D04-1063DC4526D7}"/>
              </a:ext>
            </a:extLst>
          </p:cNvPr>
          <p:cNvSpPr txBox="1"/>
          <p:nvPr/>
        </p:nvSpPr>
        <p:spPr>
          <a:xfrm>
            <a:off x="659240" y="603038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0xFFF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1768572-4A47-4812-BA52-02EE0B9C3AAF}"/>
              </a:ext>
            </a:extLst>
          </p:cNvPr>
          <p:cNvSpPr txBox="1"/>
          <p:nvPr/>
        </p:nvSpPr>
        <p:spPr>
          <a:xfrm>
            <a:off x="781768" y="1933353"/>
            <a:ext cx="75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0x000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41D8CF-12BD-408E-AED1-A2734F1C92DA}"/>
              </a:ext>
            </a:extLst>
          </p:cNvPr>
          <p:cNvSpPr/>
          <p:nvPr/>
        </p:nvSpPr>
        <p:spPr>
          <a:xfrm>
            <a:off x="1500234" y="5647693"/>
            <a:ext cx="2521259" cy="580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>
                <a:solidFill>
                  <a:schemeClr val="tx1"/>
                </a:solidFill>
              </a:rPr>
              <a:t>Previous Stack frames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D5AA74-8BA1-4707-BE94-C7167813B03B}"/>
              </a:ext>
            </a:extLst>
          </p:cNvPr>
          <p:cNvSpPr/>
          <p:nvPr/>
        </p:nvSpPr>
        <p:spPr>
          <a:xfrm>
            <a:off x="1500233" y="5063366"/>
            <a:ext cx="2521259" cy="580688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>
                <a:solidFill>
                  <a:schemeClr val="tx1"/>
                </a:solidFill>
              </a:rPr>
              <a:t>Arguments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A56447-7B94-4850-9349-3AF154B6FF61}"/>
              </a:ext>
            </a:extLst>
          </p:cNvPr>
          <p:cNvSpPr/>
          <p:nvPr/>
        </p:nvSpPr>
        <p:spPr>
          <a:xfrm>
            <a:off x="1500231" y="4479039"/>
            <a:ext cx="2521259" cy="58068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>
                <a:solidFill>
                  <a:schemeClr val="tx1"/>
                </a:solidFill>
              </a:rPr>
              <a:t>Return Address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030A92-3398-4DCF-823B-E257C56A04A0}"/>
              </a:ext>
            </a:extLst>
          </p:cNvPr>
          <p:cNvSpPr/>
          <p:nvPr/>
        </p:nvSpPr>
        <p:spPr>
          <a:xfrm>
            <a:off x="1500227" y="3925020"/>
            <a:ext cx="2521259" cy="58068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>
                <a:solidFill>
                  <a:schemeClr val="tx1"/>
                </a:solidFill>
              </a:rPr>
              <a:t>Previous Stack/frame pointers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6CE55D-156A-4C61-919F-343F5359D667}"/>
              </a:ext>
            </a:extLst>
          </p:cNvPr>
          <p:cNvSpPr/>
          <p:nvPr/>
        </p:nvSpPr>
        <p:spPr>
          <a:xfrm>
            <a:off x="1500219" y="3355847"/>
            <a:ext cx="2521259" cy="58068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>
                <a:solidFill>
                  <a:schemeClr val="tx1"/>
                </a:solidFill>
              </a:rPr>
              <a:t>Local Variables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F575F-07F2-48D6-8BB5-BE5283424B57}"/>
              </a:ext>
            </a:extLst>
          </p:cNvPr>
          <p:cNvCxnSpPr/>
          <p:nvPr/>
        </p:nvCxnSpPr>
        <p:spPr>
          <a:xfrm flipV="1">
            <a:off x="1251664" y="3670730"/>
            <a:ext cx="0" cy="166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20">
            <a:extLst>
              <a:ext uri="{FF2B5EF4-FFF2-40B4-BE49-F238E27FC236}">
                <a16:creationId xmlns:a16="http://schemas.microsoft.com/office/drawing/2014/main" id="{8E6BD5EB-46CC-43D5-B074-1CDF2B38AF34}"/>
              </a:ext>
            </a:extLst>
          </p:cNvPr>
          <p:cNvSpPr txBox="1"/>
          <p:nvPr/>
        </p:nvSpPr>
        <p:spPr>
          <a:xfrm rot="10800000">
            <a:off x="812449" y="3711120"/>
            <a:ext cx="461665" cy="15358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Grows this way</a:t>
            </a:r>
          </a:p>
        </p:txBody>
      </p:sp>
    </p:spTree>
    <p:extLst>
      <p:ext uri="{BB962C8B-B14F-4D97-AF65-F5344CB8AC3E}">
        <p14:creationId xmlns:p14="http://schemas.microsoft.com/office/powerpoint/2010/main" val="65255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C7D6-15AF-4EC8-A985-3E49B2B9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Recap: Stack smashing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D62392-1CD4-49D6-8644-7A525C6BBF28}"/>
              </a:ext>
            </a:extLst>
          </p:cNvPr>
          <p:cNvSpPr>
            <a:spLocks noGrp="1"/>
          </p:cNvSpPr>
          <p:nvPr/>
        </p:nvSpPr>
        <p:spPr>
          <a:xfrm>
            <a:off x="4549469" y="2158506"/>
            <a:ext cx="758217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What if you have a buffer and you flood it?</a:t>
            </a:r>
          </a:p>
          <a:p>
            <a:pPr lvl="1"/>
            <a:r>
              <a:rPr lang="en-SG" dirty="0"/>
              <a:t>All data on stack overwritten </a:t>
            </a:r>
          </a:p>
          <a:p>
            <a:pPr lvl="1"/>
            <a:r>
              <a:rPr lang="en-SG" dirty="0"/>
              <a:t>Return address overwritten	</a:t>
            </a:r>
          </a:p>
          <a:p>
            <a:r>
              <a:rPr lang="en-SG" dirty="0"/>
              <a:t>When returning from function:</a:t>
            </a:r>
          </a:p>
          <a:p>
            <a:pPr lvl="1"/>
            <a:r>
              <a:rPr lang="en-SG" dirty="0"/>
              <a:t>Pop previous stack/frame pointer address into a register</a:t>
            </a:r>
          </a:p>
          <a:p>
            <a:pPr lvl="1"/>
            <a:r>
              <a:rPr lang="en-SG" dirty="0"/>
              <a:t>Pop return address into a register</a:t>
            </a:r>
          </a:p>
          <a:p>
            <a:pPr lvl="1"/>
            <a:r>
              <a:rPr lang="en-SG" dirty="0"/>
              <a:t>Do return system call </a:t>
            </a:r>
          </a:p>
          <a:p>
            <a:pPr lvl="1"/>
            <a:r>
              <a:rPr lang="en-SG" dirty="0"/>
              <a:t>Return to address ‘0x4141414141414141’ // Not valid address</a:t>
            </a:r>
          </a:p>
          <a:p>
            <a:pPr lvl="1"/>
            <a:r>
              <a:rPr lang="en-SG" dirty="0"/>
              <a:t>**Error** - Segmentation fault</a:t>
            </a:r>
          </a:p>
          <a:p>
            <a:pPr marL="201168" lvl="1" indent="0">
              <a:buNone/>
            </a:pP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D31C8B-41CE-4662-AB6F-91CAA67FCFC1}"/>
              </a:ext>
            </a:extLst>
          </p:cNvPr>
          <p:cNvSpPr/>
          <p:nvPr/>
        </p:nvSpPr>
        <p:spPr>
          <a:xfrm>
            <a:off x="1309760" y="2265859"/>
            <a:ext cx="2521259" cy="411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735C55BA-E298-4D96-9004-722B99DA26D7}"/>
              </a:ext>
            </a:extLst>
          </p:cNvPr>
          <p:cNvSpPr txBox="1"/>
          <p:nvPr/>
        </p:nvSpPr>
        <p:spPr>
          <a:xfrm>
            <a:off x="591293" y="2084832"/>
            <a:ext cx="75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0x000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63CEDE-3978-45FA-96E8-68869701897B}"/>
              </a:ext>
            </a:extLst>
          </p:cNvPr>
          <p:cNvSpPr/>
          <p:nvPr/>
        </p:nvSpPr>
        <p:spPr>
          <a:xfrm>
            <a:off x="1309759" y="5799172"/>
            <a:ext cx="2521259" cy="580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>
                <a:solidFill>
                  <a:schemeClr val="tx1"/>
                </a:solidFill>
              </a:rPr>
              <a:t>Previous Stack frames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16A98-93AE-4BF4-9F9D-C44EE801CCCF}"/>
              </a:ext>
            </a:extLst>
          </p:cNvPr>
          <p:cNvSpPr/>
          <p:nvPr/>
        </p:nvSpPr>
        <p:spPr>
          <a:xfrm>
            <a:off x="1309758" y="5214845"/>
            <a:ext cx="2521259" cy="580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>
                <a:solidFill>
                  <a:schemeClr val="tx1"/>
                </a:solidFill>
              </a:rPr>
              <a:t>Arguments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5CB26-4B01-4837-9CA9-DBA59C66B8CA}"/>
              </a:ext>
            </a:extLst>
          </p:cNvPr>
          <p:cNvSpPr/>
          <p:nvPr/>
        </p:nvSpPr>
        <p:spPr>
          <a:xfrm>
            <a:off x="1309756" y="4630518"/>
            <a:ext cx="2521259" cy="580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>
                <a:solidFill>
                  <a:schemeClr val="tx1"/>
                </a:solidFill>
              </a:rPr>
              <a:t>Return Address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4B7BAB-1BFB-49B7-8A02-27D0ABBAA249}"/>
              </a:ext>
            </a:extLst>
          </p:cNvPr>
          <p:cNvSpPr/>
          <p:nvPr/>
        </p:nvSpPr>
        <p:spPr>
          <a:xfrm>
            <a:off x="1309752" y="4076499"/>
            <a:ext cx="2521259" cy="580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>
                <a:solidFill>
                  <a:schemeClr val="tx1"/>
                </a:solidFill>
              </a:rPr>
              <a:t>Previous base pointer address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9A7087-5E11-4DF8-A059-621BC761C887}"/>
              </a:ext>
            </a:extLst>
          </p:cNvPr>
          <p:cNvSpPr/>
          <p:nvPr/>
        </p:nvSpPr>
        <p:spPr>
          <a:xfrm>
            <a:off x="1309744" y="3507326"/>
            <a:ext cx="2521259" cy="1703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 err="1">
                <a:solidFill>
                  <a:srgbClr val="FF0000"/>
                </a:solidFill>
              </a:rPr>
              <a:t>Buf</a:t>
            </a:r>
            <a:r>
              <a:rPr lang="en-SG" sz="1600" dirty="0">
                <a:solidFill>
                  <a:srgbClr val="FF0000"/>
                </a:solidFill>
              </a:rPr>
              <a:t> = AAAAAAAAAAAAA AAAAAAAAAAAAAAAAAAAAAAAAAAAAAAAAAAAAAAAAAAAAAAAAAAAAAAAAAAAAAAAAAAAA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F15F94-E66F-4124-A992-5590402F72A2}"/>
              </a:ext>
            </a:extLst>
          </p:cNvPr>
          <p:cNvCxnSpPr/>
          <p:nvPr/>
        </p:nvCxnSpPr>
        <p:spPr>
          <a:xfrm flipV="1">
            <a:off x="1061189" y="3822209"/>
            <a:ext cx="0" cy="166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1">
            <a:extLst>
              <a:ext uri="{FF2B5EF4-FFF2-40B4-BE49-F238E27FC236}">
                <a16:creationId xmlns:a16="http://schemas.microsoft.com/office/drawing/2014/main" id="{B01DE47A-C9E0-4164-862B-DACA9AD93069}"/>
              </a:ext>
            </a:extLst>
          </p:cNvPr>
          <p:cNvSpPr txBox="1"/>
          <p:nvPr/>
        </p:nvSpPr>
        <p:spPr>
          <a:xfrm rot="10800000">
            <a:off x="621974" y="3862599"/>
            <a:ext cx="461665" cy="15358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Grows this way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8A5F19-5B27-43C7-B4B6-D17F90301A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41710" y="3531865"/>
            <a:ext cx="0" cy="166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5">
            <a:extLst>
              <a:ext uri="{FF2B5EF4-FFF2-40B4-BE49-F238E27FC236}">
                <a16:creationId xmlns:a16="http://schemas.microsoft.com/office/drawing/2014/main" id="{21556019-E980-4A14-80B7-1F0FDCF6431A}"/>
              </a:ext>
            </a:extLst>
          </p:cNvPr>
          <p:cNvSpPr txBox="1"/>
          <p:nvPr/>
        </p:nvSpPr>
        <p:spPr>
          <a:xfrm>
            <a:off x="3848724" y="3741772"/>
            <a:ext cx="461665" cy="15358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Write this way</a:t>
            </a:r>
          </a:p>
        </p:txBody>
      </p:sp>
    </p:spTree>
    <p:extLst>
      <p:ext uri="{BB962C8B-B14F-4D97-AF65-F5344CB8AC3E}">
        <p14:creationId xmlns:p14="http://schemas.microsoft.com/office/powerpoint/2010/main" val="192648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C7D6-15AF-4EC8-A985-3E49B2B9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Prevention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A4D9179-3BF1-4161-87E8-33B189CDBF56}"/>
              </a:ext>
            </a:extLst>
          </p:cNvPr>
          <p:cNvSpPr>
            <a:spLocks noGrp="1"/>
          </p:cNvSpPr>
          <p:nvPr/>
        </p:nvSpPr>
        <p:spPr>
          <a:xfrm>
            <a:off x="4513609" y="2084832"/>
            <a:ext cx="7028206" cy="43926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Introducing Canary!</a:t>
            </a:r>
          </a:p>
          <a:p>
            <a:r>
              <a:rPr lang="en-SG" dirty="0"/>
              <a:t>A secret random value put onto the stack</a:t>
            </a:r>
          </a:p>
          <a:p>
            <a:r>
              <a:rPr lang="en-SG" dirty="0"/>
              <a:t>Before return, will check if canary value is the same.</a:t>
            </a:r>
          </a:p>
          <a:p>
            <a:pPr lvl="1"/>
            <a:r>
              <a:rPr lang="en-SG" dirty="0"/>
              <a:t>Throw error if overwritten and exit program (See question 1)</a:t>
            </a:r>
          </a:p>
          <a:p>
            <a:endParaRPr lang="en-SG" dirty="0"/>
          </a:p>
          <a:p>
            <a:r>
              <a:rPr lang="en-SG" dirty="0"/>
              <a:t>Need to know the exact value of canary to bypass the defence mechanism</a:t>
            </a:r>
          </a:p>
          <a:p>
            <a:pPr lvl="1"/>
            <a:r>
              <a:rPr lang="en-SG" dirty="0"/>
              <a:t>Write back the exact canary to continue to corrupting stack</a:t>
            </a:r>
          </a:p>
          <a:p>
            <a:pPr lvl="1"/>
            <a:r>
              <a:rPr lang="en-SG" dirty="0"/>
              <a:t>Very difficult to guess</a:t>
            </a:r>
          </a:p>
          <a:p>
            <a:pPr marL="201168" lvl="1" indent="0">
              <a:buNone/>
            </a:pP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8D5002-8A3D-470D-A7BC-1598256986F3}"/>
              </a:ext>
            </a:extLst>
          </p:cNvPr>
          <p:cNvSpPr/>
          <p:nvPr/>
        </p:nvSpPr>
        <p:spPr>
          <a:xfrm>
            <a:off x="1273898" y="2192185"/>
            <a:ext cx="2521259" cy="411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DE567CD9-2440-410F-B372-72AF9A821A62}"/>
              </a:ext>
            </a:extLst>
          </p:cNvPr>
          <p:cNvSpPr txBox="1"/>
          <p:nvPr/>
        </p:nvSpPr>
        <p:spPr>
          <a:xfrm>
            <a:off x="432903" y="610819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0xFFF</a:t>
            </a: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BBB631E0-E470-49F1-A30F-39BE61F6FA49}"/>
              </a:ext>
            </a:extLst>
          </p:cNvPr>
          <p:cNvSpPr txBox="1"/>
          <p:nvPr/>
        </p:nvSpPr>
        <p:spPr>
          <a:xfrm>
            <a:off x="555431" y="2011158"/>
            <a:ext cx="75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0x000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2906D5-EC25-4F24-BC74-08DF5251A2A6}"/>
              </a:ext>
            </a:extLst>
          </p:cNvPr>
          <p:cNvSpPr/>
          <p:nvPr/>
        </p:nvSpPr>
        <p:spPr>
          <a:xfrm>
            <a:off x="1273897" y="5725498"/>
            <a:ext cx="2521259" cy="580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>
                <a:solidFill>
                  <a:schemeClr val="tx1"/>
                </a:solidFill>
              </a:rPr>
              <a:t>Previous Stack frames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8984A4-EADB-42B1-BEB3-BBB1ABFF2705}"/>
              </a:ext>
            </a:extLst>
          </p:cNvPr>
          <p:cNvSpPr/>
          <p:nvPr/>
        </p:nvSpPr>
        <p:spPr>
          <a:xfrm>
            <a:off x="1273896" y="5141171"/>
            <a:ext cx="2521259" cy="580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>
                <a:solidFill>
                  <a:schemeClr val="tx1"/>
                </a:solidFill>
              </a:rPr>
              <a:t>Arguments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1A8186-1E99-455F-9393-8C01CDB639AF}"/>
              </a:ext>
            </a:extLst>
          </p:cNvPr>
          <p:cNvSpPr/>
          <p:nvPr/>
        </p:nvSpPr>
        <p:spPr>
          <a:xfrm>
            <a:off x="1273894" y="4556844"/>
            <a:ext cx="2521259" cy="580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>
                <a:solidFill>
                  <a:schemeClr val="tx1"/>
                </a:solidFill>
              </a:rPr>
              <a:t>Return Address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AAEAEB-60B5-4E05-8016-AF872F7FF00D}"/>
              </a:ext>
            </a:extLst>
          </p:cNvPr>
          <p:cNvSpPr/>
          <p:nvPr/>
        </p:nvSpPr>
        <p:spPr>
          <a:xfrm>
            <a:off x="1273890" y="4002825"/>
            <a:ext cx="2521259" cy="580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>
                <a:solidFill>
                  <a:schemeClr val="tx1"/>
                </a:solidFill>
              </a:rPr>
              <a:t>Previous base pointer address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D9BCC9-C69E-4F94-8B02-DDB3F1FEBB29}"/>
              </a:ext>
            </a:extLst>
          </p:cNvPr>
          <p:cNvSpPr/>
          <p:nvPr/>
        </p:nvSpPr>
        <p:spPr>
          <a:xfrm>
            <a:off x="1273866" y="2853065"/>
            <a:ext cx="2521259" cy="580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>
                <a:solidFill>
                  <a:schemeClr val="tx1"/>
                </a:solidFill>
              </a:rPr>
              <a:t>Local Variables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7A2720-1B19-4180-B453-05AD0589B236}"/>
              </a:ext>
            </a:extLst>
          </p:cNvPr>
          <p:cNvCxnSpPr/>
          <p:nvPr/>
        </p:nvCxnSpPr>
        <p:spPr>
          <a:xfrm flipV="1">
            <a:off x="1025327" y="3748535"/>
            <a:ext cx="0" cy="166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12">
            <a:extLst>
              <a:ext uri="{FF2B5EF4-FFF2-40B4-BE49-F238E27FC236}">
                <a16:creationId xmlns:a16="http://schemas.microsoft.com/office/drawing/2014/main" id="{D3F57475-5FF0-4CED-B0B8-44D3222F3E39}"/>
              </a:ext>
            </a:extLst>
          </p:cNvPr>
          <p:cNvSpPr txBox="1"/>
          <p:nvPr/>
        </p:nvSpPr>
        <p:spPr>
          <a:xfrm rot="10800000">
            <a:off x="586112" y="3788925"/>
            <a:ext cx="461665" cy="15358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Grows this way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88DF0A-4BA1-4552-8C7E-5FAEC5C60909}"/>
              </a:ext>
            </a:extLst>
          </p:cNvPr>
          <p:cNvSpPr/>
          <p:nvPr/>
        </p:nvSpPr>
        <p:spPr>
          <a:xfrm>
            <a:off x="1273882" y="3422137"/>
            <a:ext cx="2521259" cy="5806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>
                <a:solidFill>
                  <a:schemeClr val="tx1"/>
                </a:solidFill>
              </a:rPr>
              <a:t>Canary</a:t>
            </a:r>
          </a:p>
        </p:txBody>
      </p:sp>
      <p:pic>
        <p:nvPicPr>
          <p:cNvPr id="30" name="Graphic 15" descr="Sparrow">
            <a:extLst>
              <a:ext uri="{FF2B5EF4-FFF2-40B4-BE49-F238E27FC236}">
                <a16:creationId xmlns:a16="http://schemas.microsoft.com/office/drawing/2014/main" id="{EAF3DE82-2F6F-49FD-A12E-6A057AB01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0597" y="1976458"/>
            <a:ext cx="1401218" cy="140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2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630F-BA9F-43F5-8418-FE17177E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96384-3A86-4C2C-B311-BAC6F6264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810" y="2286000"/>
            <a:ext cx="8990518" cy="4022725"/>
          </a:xfrm>
        </p:spPr>
      </p:pic>
    </p:spTree>
    <p:extLst>
      <p:ext uri="{BB962C8B-B14F-4D97-AF65-F5344CB8AC3E}">
        <p14:creationId xmlns:p14="http://schemas.microsoft.com/office/powerpoint/2010/main" val="20900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630F-BA9F-43F5-8418-FE17177E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0F208-8B3F-41EA-A4B5-91CCDEAF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Try running the executable with the following arguments</a:t>
            </a:r>
          </a:p>
          <a:p>
            <a:r>
              <a:rPr lang="en-SG" dirty="0"/>
              <a:t>a) two words</a:t>
            </a:r>
          </a:p>
          <a:p>
            <a:r>
              <a:rPr lang="en-SG" dirty="0">
                <a:solidFill>
                  <a:srgbClr val="FF0000"/>
                </a:solidFill>
              </a:rPr>
              <a:t>“two”. Program only prints </a:t>
            </a:r>
            <a:r>
              <a:rPr lang="en-SG" dirty="0" err="1">
                <a:solidFill>
                  <a:srgbClr val="FF0000"/>
                </a:solidFill>
              </a:rPr>
              <a:t>argv</a:t>
            </a:r>
            <a:r>
              <a:rPr lang="en-SG" dirty="0">
                <a:solidFill>
                  <a:srgbClr val="FF0000"/>
                </a:solidFill>
              </a:rPr>
              <a:t>[1]</a:t>
            </a:r>
          </a:p>
          <a:p>
            <a:r>
              <a:rPr lang="en-SG" dirty="0"/>
              <a:t>b) ‘two words’</a:t>
            </a:r>
          </a:p>
          <a:p>
            <a:r>
              <a:rPr lang="en-SG" dirty="0">
                <a:solidFill>
                  <a:srgbClr val="FF0000"/>
                </a:solidFill>
              </a:rPr>
              <a:t>“two words”</a:t>
            </a:r>
          </a:p>
          <a:p>
            <a:r>
              <a:rPr lang="en-SG" dirty="0"/>
              <a:t>c) &lt;a very long string&gt; </a:t>
            </a:r>
          </a:p>
          <a:p>
            <a:r>
              <a:rPr lang="en-SG" dirty="0">
                <a:solidFill>
                  <a:srgbClr val="FF0000"/>
                </a:solidFill>
              </a:rPr>
              <a:t>*** stack smashing detected ***: ./</a:t>
            </a:r>
            <a:r>
              <a:rPr lang="en-SG" dirty="0" err="1">
                <a:solidFill>
                  <a:srgbClr val="FF0000"/>
                </a:solidFill>
              </a:rPr>
              <a:t>badprogram</a:t>
            </a:r>
            <a:r>
              <a:rPr lang="en-SG" dirty="0">
                <a:solidFill>
                  <a:srgbClr val="FF0000"/>
                </a:solidFill>
              </a:rPr>
              <a:t> terminated Aborted (core dumped)</a:t>
            </a:r>
          </a:p>
          <a:p>
            <a:r>
              <a:rPr lang="en-SG" dirty="0">
                <a:solidFill>
                  <a:srgbClr val="FF0000"/>
                </a:solidFill>
              </a:rPr>
              <a:t>=&gt; </a:t>
            </a:r>
            <a:r>
              <a:rPr lang="en-SG" b="1" dirty="0">
                <a:solidFill>
                  <a:srgbClr val="FF0000"/>
                </a:solidFill>
              </a:rPr>
              <a:t>Buffer overflow which modified the Canary!</a:t>
            </a:r>
          </a:p>
        </p:txBody>
      </p:sp>
    </p:spTree>
    <p:extLst>
      <p:ext uri="{BB962C8B-B14F-4D97-AF65-F5344CB8AC3E}">
        <p14:creationId xmlns:p14="http://schemas.microsoft.com/office/powerpoint/2010/main" val="5331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630F-BA9F-43F5-8418-FE17177E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0F208-8B3F-41EA-A4B5-91CCDEAF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Familiarize with UNIX/Linux Commands</a:t>
            </a:r>
          </a:p>
          <a:p>
            <a:endParaRPr lang="en-SG" dirty="0"/>
          </a:p>
          <a:p>
            <a:r>
              <a:rPr lang="en-SG" b="1" dirty="0"/>
              <a:t>ls</a:t>
            </a:r>
            <a:r>
              <a:rPr lang="en-SG" dirty="0"/>
              <a:t>: List the files &amp; folders of current directory</a:t>
            </a:r>
          </a:p>
          <a:p>
            <a:r>
              <a:rPr lang="en-SG" b="1" dirty="0"/>
              <a:t>cat</a:t>
            </a:r>
            <a:r>
              <a:rPr lang="en-SG" dirty="0"/>
              <a:t>: Prints the content of a file</a:t>
            </a:r>
          </a:p>
          <a:p>
            <a:r>
              <a:rPr lang="en-SG" b="1" dirty="0" err="1"/>
              <a:t>sh</a:t>
            </a:r>
            <a:r>
              <a:rPr lang="en-SG" dirty="0"/>
              <a:t>: Starts a shell terminal to execute a command</a:t>
            </a:r>
          </a:p>
          <a:p>
            <a:r>
              <a:rPr lang="en-SG" b="1" dirty="0"/>
              <a:t>echo</a:t>
            </a:r>
            <a:r>
              <a:rPr lang="en-SG" dirty="0"/>
              <a:t>: Prints its first argument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3336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1459</TotalTime>
  <Words>944</Words>
  <Application>Microsoft Office PowerPoint</Application>
  <PresentationFormat>Widescreen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Tw Cen MT</vt:lpstr>
      <vt:lpstr>Tw Cen MT Condensed</vt:lpstr>
      <vt:lpstr>Wingdings 3</vt:lpstr>
      <vt:lpstr>Integral</vt:lpstr>
      <vt:lpstr>Tutorial 8</vt:lpstr>
      <vt:lpstr>Announcements</vt:lpstr>
      <vt:lpstr>Software security</vt:lpstr>
      <vt:lpstr>Recap: Stack frame</vt:lpstr>
      <vt:lpstr>Recap: Stack smashing</vt:lpstr>
      <vt:lpstr>Prevention</vt:lpstr>
      <vt:lpstr>Question 1</vt:lpstr>
      <vt:lpstr>Question 1</vt:lpstr>
      <vt:lpstr>Question 2</vt:lpstr>
      <vt:lpstr>Question 3</vt:lpstr>
      <vt:lpstr>Question 3</vt:lpstr>
      <vt:lpstr>Question 3</vt:lpstr>
      <vt:lpstr>Question 4</vt:lpstr>
      <vt:lpstr>Question 4</vt:lpstr>
      <vt:lpstr>Question 4</vt:lpstr>
      <vt:lpstr>Question 5</vt:lpstr>
      <vt:lpstr>Question 5</vt:lpstr>
      <vt:lpstr>Question 6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8</dc:title>
  <dc:creator>Goh Rui Zhi</dc:creator>
  <cp:lastModifiedBy>Goh Rui Zhi</cp:lastModifiedBy>
  <cp:revision>7</cp:revision>
  <dcterms:created xsi:type="dcterms:W3CDTF">2021-10-25T01:58:01Z</dcterms:created>
  <dcterms:modified xsi:type="dcterms:W3CDTF">2021-10-29T07:52:50Z</dcterms:modified>
</cp:coreProperties>
</file>