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4"/>
  </p:sldMasterIdLst>
  <p:notesMasterIdLst>
    <p:notesMasterId r:id="rId34"/>
  </p:notesMasterIdLst>
  <p:sldIdLst>
    <p:sldId id="256" r:id="rId5"/>
    <p:sldId id="286" r:id="rId6"/>
    <p:sldId id="287" r:id="rId7"/>
    <p:sldId id="290" r:id="rId8"/>
    <p:sldId id="288" r:id="rId9"/>
    <p:sldId id="289" r:id="rId10"/>
    <p:sldId id="291" r:id="rId11"/>
    <p:sldId id="285" r:id="rId12"/>
    <p:sldId id="292" r:id="rId13"/>
    <p:sldId id="257" r:id="rId14"/>
    <p:sldId id="267" r:id="rId15"/>
    <p:sldId id="268" r:id="rId16"/>
    <p:sldId id="276" r:id="rId17"/>
    <p:sldId id="265" r:id="rId18"/>
    <p:sldId id="270" r:id="rId19"/>
    <p:sldId id="281" r:id="rId20"/>
    <p:sldId id="275" r:id="rId21"/>
    <p:sldId id="293" r:id="rId22"/>
    <p:sldId id="294" r:id="rId23"/>
    <p:sldId id="274" r:id="rId24"/>
    <p:sldId id="295" r:id="rId25"/>
    <p:sldId id="296" r:id="rId26"/>
    <p:sldId id="297" r:id="rId27"/>
    <p:sldId id="277" r:id="rId28"/>
    <p:sldId id="298" r:id="rId29"/>
    <p:sldId id="299" r:id="rId30"/>
    <p:sldId id="300" r:id="rId31"/>
    <p:sldId id="301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00D-241C-4749-99A6-A2C9BCDEC3BC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96D86-037D-4A40-9A8F-AFA0C7FF86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37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96D86-037D-4A40-9A8F-AFA0C7FF86F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35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43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07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8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4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1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6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419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8331E-2F57-4A7F-BDFB-563A1730BDD8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E9217F-8783-4BC5-BC79-C65C44610FD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6000"/>
              <a:t>CS2107 Tutorial 1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T[03/08]</a:t>
            </a:r>
          </a:p>
          <a:p>
            <a:r>
              <a:rPr lang="en-SG" sz="2000" dirty="0"/>
              <a:t>Goh Rui Zhi</a:t>
            </a:r>
          </a:p>
          <a:p>
            <a:r>
              <a:rPr lang="en-SG" sz="2000" dirty="0"/>
              <a:t>gohruizhi@u.nus.edu</a:t>
            </a:r>
          </a:p>
        </p:txBody>
      </p:sp>
    </p:spTree>
    <p:extLst>
      <p:ext uri="{BB962C8B-B14F-4D97-AF65-F5344CB8AC3E}">
        <p14:creationId xmlns:p14="http://schemas.microsoft.com/office/powerpoint/2010/main" val="352016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Question 1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EBF1B-CEB2-4107-84A5-7D8CDFCC11FE}"/>
              </a:ext>
            </a:extLst>
          </p:cNvPr>
          <p:cNvSpPr txBox="1"/>
          <p:nvPr/>
        </p:nvSpPr>
        <p:spPr>
          <a:xfrm>
            <a:off x="881107" y="1921911"/>
            <a:ext cx="9720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Alice was the Web administrator of the company </a:t>
            </a:r>
            <a:r>
              <a:rPr lang="en-SG" dirty="0" err="1"/>
              <a:t>WhatSecurity</a:t>
            </a:r>
            <a:r>
              <a:rPr lang="en-SG" dirty="0"/>
              <a:t>*. A malicious attacker sent an email to Alice. </a:t>
            </a:r>
            <a:r>
              <a:rPr lang="en-SG" dirty="0">
                <a:highlight>
                  <a:srgbClr val="FFFF00"/>
                </a:highlight>
              </a:rPr>
              <a:t>The email instructed Alice to click on a link so as to login to the company’s HR system to view a report.</a:t>
            </a:r>
            <a:r>
              <a:rPr lang="en-SG" dirty="0"/>
              <a:t> In the email, information of the “sender” had been modified to be the HR manager of </a:t>
            </a:r>
            <a:r>
              <a:rPr lang="en-SG" dirty="0" err="1"/>
              <a:t>WhatSecurity</a:t>
            </a:r>
            <a:r>
              <a:rPr lang="en-SG" dirty="0"/>
              <a:t>. Alice wrongly believed that the email was indeed sent by the manager, and followed the instructions. </a:t>
            </a:r>
            <a:r>
              <a:rPr lang="en-SG" dirty="0">
                <a:highlight>
                  <a:srgbClr val="FFFF00"/>
                </a:highlight>
              </a:rPr>
              <a:t>In doing so, she revealed her password to the attacker</a:t>
            </a:r>
            <a:r>
              <a:rPr lang="en-SG" dirty="0"/>
              <a:t>. Using Alice’s password, the attacker then logged-in to the Web server, and invoked many processes. As a result, the server got overloaded. </a:t>
            </a:r>
          </a:p>
          <a:p>
            <a:endParaRPr lang="en-SG" dirty="0"/>
          </a:p>
          <a:p>
            <a:r>
              <a:rPr lang="en-SG" dirty="0"/>
              <a:t>With respect to the security requirements mentioned in the lecture (</a:t>
            </a:r>
            <a:r>
              <a:rPr lang="en-SG" dirty="0">
                <a:highlight>
                  <a:srgbClr val="FFFF00"/>
                </a:highlight>
              </a:rPr>
              <a:t>confidentiality, integrity, availability, authenticity, etc.</a:t>
            </a:r>
            <a:r>
              <a:rPr lang="en-SG" dirty="0"/>
              <a:t>), discuss what aspects of security were compromised.</a:t>
            </a:r>
          </a:p>
        </p:txBody>
      </p:sp>
    </p:spTree>
    <p:extLst>
      <p:ext uri="{BB962C8B-B14F-4D97-AF65-F5344CB8AC3E}">
        <p14:creationId xmlns:p14="http://schemas.microsoft.com/office/powerpoint/2010/main" val="370527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</a:t>
            </a:r>
            <a:r>
              <a:rPr lang="en-SG" dirty="0" err="1"/>
              <a:t>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75887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Confidentiality: Assurance that asset is </a:t>
            </a:r>
            <a:r>
              <a:rPr lang="en-SG" dirty="0">
                <a:highlight>
                  <a:srgbClr val="FFFF00"/>
                </a:highlight>
              </a:rPr>
              <a:t>viewed only </a:t>
            </a:r>
            <a:r>
              <a:rPr lang="en-SG" dirty="0"/>
              <a:t>by authorised parties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Integrity: Assurance that asset is </a:t>
            </a:r>
            <a:r>
              <a:rPr lang="en-SG" dirty="0">
                <a:highlight>
                  <a:srgbClr val="FFFF00"/>
                </a:highlight>
              </a:rPr>
              <a:t>modified only </a:t>
            </a:r>
            <a:r>
              <a:rPr lang="en-SG" dirty="0"/>
              <a:t>by authorised parties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Availability: Assurance that asset is </a:t>
            </a:r>
            <a:r>
              <a:rPr lang="en-SG" dirty="0">
                <a:highlight>
                  <a:srgbClr val="FFFF00"/>
                </a:highlight>
              </a:rPr>
              <a:t>available</a:t>
            </a:r>
            <a:r>
              <a:rPr lang="en-SG" dirty="0"/>
              <a:t> to any authorised party at any time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dirty="0"/>
              <a:t>Authenticity: Assurance that asset is from the </a:t>
            </a:r>
            <a:r>
              <a:rPr lang="en-SG" dirty="0">
                <a:highlight>
                  <a:srgbClr val="FFFF00"/>
                </a:highlight>
              </a:rPr>
              <a:t>source it claims to be</a:t>
            </a:r>
          </a:p>
          <a:p>
            <a:pPr>
              <a:lnSpc>
                <a:spcPct val="1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607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SG" b="1" dirty="0"/>
              <a:t>Confidentiality compromised: </a:t>
            </a:r>
            <a:r>
              <a:rPr lang="en-SG" dirty="0"/>
              <a:t>Password revealed, Web server accessed</a:t>
            </a:r>
          </a:p>
          <a:p>
            <a:pPr>
              <a:lnSpc>
                <a:spcPct val="100000"/>
              </a:lnSpc>
            </a:pPr>
            <a:r>
              <a:rPr lang="en-SG" b="1" dirty="0"/>
              <a:t>Integrity compromised: </a:t>
            </a:r>
            <a:r>
              <a:rPr lang="en-SG" dirty="0"/>
              <a:t>Email (sender address, content) modified, Adversary may modify web server after login</a:t>
            </a:r>
          </a:p>
          <a:p>
            <a:pPr>
              <a:lnSpc>
                <a:spcPct val="100000"/>
              </a:lnSpc>
            </a:pPr>
            <a:r>
              <a:rPr lang="en-SG" b="1" dirty="0"/>
              <a:t>Availability compromised: </a:t>
            </a:r>
            <a:r>
              <a:rPr lang="en-SG" dirty="0"/>
              <a:t>Server unavailable (overloaded), Adversary may change password and prevent access to asset by authorised party</a:t>
            </a:r>
          </a:p>
          <a:p>
            <a:pPr>
              <a:lnSpc>
                <a:spcPct val="100000"/>
              </a:lnSpc>
            </a:pPr>
            <a:r>
              <a:rPr lang="en-SG" b="1" dirty="0"/>
              <a:t>Authenticity compromised: </a:t>
            </a:r>
          </a:p>
          <a:p>
            <a:pPr>
              <a:lnSpc>
                <a:spcPct val="100000"/>
              </a:lnSpc>
            </a:pPr>
            <a:r>
              <a:rPr lang="en-SG" dirty="0"/>
              <a:t>1. Adversary was not HR manager (Alice’s Perspective)</a:t>
            </a:r>
          </a:p>
          <a:p>
            <a:pPr>
              <a:lnSpc>
                <a:spcPct val="100000"/>
              </a:lnSpc>
            </a:pPr>
            <a:r>
              <a:rPr lang="en-SG" dirty="0"/>
              <a:t>2. Web link was fraudulent (Alice’s Perspective)</a:t>
            </a:r>
          </a:p>
          <a:p>
            <a:pPr>
              <a:lnSpc>
                <a:spcPct val="100000"/>
              </a:lnSpc>
            </a:pPr>
            <a:r>
              <a:rPr lang="en-SG" dirty="0"/>
              <a:t>3. Adversary was not Alice (Webserver’s Perspective)</a:t>
            </a:r>
          </a:p>
          <a:p>
            <a:pPr>
              <a:lnSpc>
                <a:spcPct val="1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1- 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SG" b="1" dirty="0"/>
              <a:t>Accountability/ Non-repudiation: </a:t>
            </a:r>
            <a:r>
              <a:rPr lang="en-SG" dirty="0"/>
              <a:t>Assurance that user cannot deny involvement</a:t>
            </a:r>
          </a:p>
          <a:p>
            <a:pPr>
              <a:lnSpc>
                <a:spcPct val="100000"/>
              </a:lnSpc>
            </a:pPr>
            <a:r>
              <a:rPr lang="en-SG" b="1" dirty="0"/>
              <a:t>Auditability: </a:t>
            </a:r>
            <a:r>
              <a:rPr lang="en-SG" dirty="0"/>
              <a:t>Assurance that all actions related to given asset can be traced</a:t>
            </a:r>
          </a:p>
          <a:p>
            <a:pPr>
              <a:lnSpc>
                <a:spcPct val="100000"/>
              </a:lnSpc>
            </a:pPr>
            <a:endParaRPr lang="en-SG" dirty="0"/>
          </a:p>
          <a:p>
            <a:pPr>
              <a:lnSpc>
                <a:spcPct val="1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441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DADA7-28E2-4ED7-B0FC-116FF6FF4A4C}"/>
              </a:ext>
            </a:extLst>
          </p:cNvPr>
          <p:cNvSpPr txBox="1"/>
          <p:nvPr/>
        </p:nvSpPr>
        <p:spPr>
          <a:xfrm>
            <a:off x="1024127" y="2084831"/>
            <a:ext cx="889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Suppose it takes 512 clock cycles to test whether a 64-bit cryptographic key is correct, when given a 64-bit plaintext and its corresponding ciphertext. </a:t>
            </a:r>
          </a:p>
          <a:p>
            <a:endParaRPr lang="en-SG" dirty="0"/>
          </a:p>
          <a:p>
            <a:pPr marL="342900" indent="-342900">
              <a:buAutoNum type="alphaLcParenBoth"/>
            </a:pPr>
            <a:r>
              <a:rPr lang="en-SG" dirty="0"/>
              <a:t>How long does it take to exhaustively check all the keys using a </a:t>
            </a:r>
            <a:r>
              <a:rPr lang="en-SG" dirty="0">
                <a:highlight>
                  <a:srgbClr val="FFFF00"/>
                </a:highlight>
              </a:rPr>
              <a:t>4GHz</a:t>
            </a:r>
            <a:r>
              <a:rPr lang="en-SG" dirty="0"/>
              <a:t> (single-core) processor? </a:t>
            </a:r>
          </a:p>
          <a:p>
            <a:pPr marL="342900" indent="-342900">
              <a:buAutoNum type="alphaLcParenBoth"/>
            </a:pPr>
            <a:endParaRPr lang="en-SG" dirty="0"/>
          </a:p>
          <a:p>
            <a:pPr marL="342900" indent="-342900">
              <a:buAutoNum type="alphaLcParenBoth"/>
            </a:pPr>
            <a:r>
              <a:rPr lang="en-SG" dirty="0"/>
              <a:t>How long does it take on a cluster of 1024 servers, each with a quadcore 4Ghz processor </a:t>
            </a:r>
          </a:p>
          <a:p>
            <a:pPr marL="342900" indent="-342900">
              <a:buAutoNum type="alphaLcParenBoth"/>
            </a:pPr>
            <a:endParaRPr lang="en-SG" dirty="0"/>
          </a:p>
          <a:p>
            <a:r>
              <a:rPr lang="en-SG" dirty="0"/>
              <a:t>(Hint: For simplicity, you can take 1 year ≈ 2^25 seconds. Also note that: 1K = 2^10, 1M = 2^20, 1G = 2^30.) </a:t>
            </a:r>
          </a:p>
        </p:txBody>
      </p:sp>
    </p:spTree>
    <p:extLst>
      <p:ext uri="{BB962C8B-B14F-4D97-AF65-F5344CB8AC3E}">
        <p14:creationId xmlns:p14="http://schemas.microsoft.com/office/powerpoint/2010/main" val="344539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84832"/>
                <a:ext cx="9720072" cy="43719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SG" dirty="0"/>
                  <a:t>(a)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SG" dirty="0"/>
                  <a:t>Total no. of keys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lang="en-SG" dirty="0"/>
              </a:p>
              <a:p>
                <a:pPr>
                  <a:lnSpc>
                    <a:spcPct val="100000"/>
                  </a:lnSpc>
                </a:pPr>
                <a:r>
                  <a:rPr lang="en-SG" dirty="0"/>
                  <a:t>No. of clock cycles to test one key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512</m:t>
                    </m:r>
                  </m:oMath>
                </a14:m>
                <a:endParaRPr lang="en-SG" dirty="0"/>
              </a:p>
              <a:p>
                <a:pPr>
                  <a:lnSpc>
                    <a:spcPct val="100000"/>
                  </a:lnSpc>
                </a:pPr>
                <a:r>
                  <a:rPr lang="en-SG" dirty="0"/>
                  <a:t>Total time required to test all keys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SG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seconds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years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65536</m:t>
                    </m:r>
                  </m:oMath>
                </a14:m>
                <a:r>
                  <a:rPr lang="en-SG" dirty="0"/>
                  <a:t> years (round up to nearest year)</a:t>
                </a:r>
              </a:p>
              <a:p>
                <a:pPr>
                  <a:lnSpc>
                    <a:spcPct val="100000"/>
                  </a:lnSpc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84832"/>
                <a:ext cx="9720072" cy="4371975"/>
              </a:xfrm>
              <a:blipFill>
                <a:blip r:embed="rId2"/>
                <a:stretch>
                  <a:fillRect l="-1254" t="-9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84832"/>
                <a:ext cx="9720072" cy="43719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SG" dirty="0"/>
                  <a:t>(b)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SG" dirty="0"/>
                  <a:t>Total time required to test all keys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SG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seconds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512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years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SG" dirty="0"/>
                  <a:t> years (round up to nearest year)</a:t>
                </a:r>
              </a:p>
              <a:p>
                <a:pPr>
                  <a:lnSpc>
                    <a:spcPct val="100000"/>
                  </a:lnSpc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84832"/>
                <a:ext cx="9720072" cy="4371975"/>
              </a:xfrm>
              <a:blipFill>
                <a:blip r:embed="rId2"/>
                <a:stretch>
                  <a:fillRect l="-1254" t="-9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4FF670-1518-4177-848D-8010EAD5CB1A}"/>
              </a:ext>
            </a:extLst>
          </p:cNvPr>
          <p:cNvSpPr txBox="1"/>
          <p:nvPr/>
        </p:nvSpPr>
        <p:spPr>
          <a:xfrm>
            <a:off x="1024128" y="494039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Alternate method: 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now have 4 </a:t>
            </a:r>
            <a:r>
              <a:rPr lang="en-US" dirty="0">
                <a:ea typeface="+mn-lt"/>
                <a:cs typeface="+mn-lt"/>
              </a:rPr>
              <a:t>× 1024 cores instead of 1. Divide answer from (a) with this will get same answer.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8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B2DE8-6033-417A-AE47-7F0EEE3D2FD7}"/>
              </a:ext>
            </a:extLst>
          </p:cNvPr>
          <p:cNvSpPr txBox="1"/>
          <p:nvPr/>
        </p:nvSpPr>
        <p:spPr>
          <a:xfrm>
            <a:off x="863352" y="1856224"/>
            <a:ext cx="101005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Suppose it takes 512 clock cycles to test whether a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32-bit</a:t>
            </a:r>
            <a:r>
              <a:rPr lang="en-US" dirty="0">
                <a:ea typeface="+mn-lt"/>
                <a:cs typeface="+mn-lt"/>
              </a:rPr>
              <a:t> cryptographic key is correct, when given a 32-bit plaintext and its corresponding ciphertext. </a:t>
            </a:r>
          </a:p>
          <a:p>
            <a:endParaRPr lang="en-US" dirty="0">
              <a:ea typeface="+mn-lt"/>
              <a:cs typeface="+mn-lt"/>
            </a:endParaRPr>
          </a:p>
          <a:p>
            <a:pPr marL="400050" indent="-400050">
              <a:buAutoNum type="romanLcParenBoth"/>
            </a:pPr>
            <a:r>
              <a:rPr lang="en-US" dirty="0">
                <a:ea typeface="+mn-lt"/>
                <a:cs typeface="+mn-lt"/>
              </a:rPr>
              <a:t>How long does it take to exhaustively check all the keys using a 4GHz (single-core) processor?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(ii) Using exhaustive search, is it then possible to crack a ciphertext and obtain its plaintext in </a:t>
            </a:r>
            <a:r>
              <a:rPr lang="en-US" dirty="0" err="1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76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746-C1AF-4328-84B1-B42A5950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6397-1508-4FD7-81D7-5F9AE436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 How long does it take to exhaustively check all the keys using a 4GHz (single-core) processor?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Total number of possible keys = 2</a:t>
            </a:r>
            <a:r>
              <a:rPr lang="en-US" baseline="30000" dirty="0">
                <a:ea typeface="+mn-lt"/>
                <a:cs typeface="+mn-lt"/>
              </a:rPr>
              <a:t>32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512 = 2</a:t>
            </a:r>
            <a:r>
              <a:rPr lang="en-US" baseline="30000" dirty="0">
                <a:ea typeface="+mn-lt"/>
                <a:cs typeface="+mn-lt"/>
              </a:rPr>
              <a:t>9</a:t>
            </a:r>
            <a:r>
              <a:rPr lang="en-US" dirty="0">
                <a:ea typeface="+mn-lt"/>
                <a:cs typeface="+mn-lt"/>
              </a:rPr>
              <a:t> clock cycles -&gt; Check 1 key</a:t>
            </a:r>
          </a:p>
          <a:p>
            <a:r>
              <a:rPr lang="en-US" dirty="0">
                <a:ea typeface="+mn-lt"/>
                <a:cs typeface="+mn-lt"/>
              </a:rPr>
              <a:t>Total clock cycles needed = 2</a:t>
            </a:r>
            <a:r>
              <a:rPr lang="en-US" baseline="30000" dirty="0">
                <a:ea typeface="+mn-lt"/>
                <a:cs typeface="+mn-lt"/>
              </a:rPr>
              <a:t>32</a:t>
            </a:r>
            <a:r>
              <a:rPr lang="en-US" dirty="0">
                <a:ea typeface="+mn-lt"/>
                <a:cs typeface="+mn-lt"/>
              </a:rPr>
              <a:t> × 2</a:t>
            </a:r>
            <a:r>
              <a:rPr lang="en-US" baseline="30000" dirty="0">
                <a:ea typeface="+mn-lt"/>
                <a:cs typeface="+mn-lt"/>
              </a:rPr>
              <a:t>9 </a:t>
            </a:r>
            <a:r>
              <a:rPr lang="en-US" dirty="0">
                <a:ea typeface="+mn-lt"/>
                <a:cs typeface="+mn-lt"/>
              </a:rPr>
              <a:t>= 2</a:t>
            </a:r>
            <a:r>
              <a:rPr lang="en-US" baseline="30000" dirty="0">
                <a:ea typeface="+mn-lt"/>
                <a:cs typeface="+mn-lt"/>
              </a:rPr>
              <a:t>41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4GHz processor -&gt; 2</a:t>
            </a:r>
            <a:r>
              <a:rPr lang="en-US" baseline="30000" dirty="0">
                <a:ea typeface="+mn-lt"/>
                <a:cs typeface="+mn-lt"/>
              </a:rPr>
              <a:t>2 </a:t>
            </a:r>
            <a:r>
              <a:rPr lang="en-US" dirty="0">
                <a:ea typeface="+mn-lt"/>
                <a:cs typeface="+mn-lt"/>
              </a:rPr>
              <a:t>× 2</a:t>
            </a:r>
            <a:r>
              <a:rPr lang="en-US" baseline="30000" dirty="0">
                <a:ea typeface="+mn-lt"/>
                <a:cs typeface="+mn-lt"/>
              </a:rPr>
              <a:t>30</a:t>
            </a:r>
            <a:r>
              <a:rPr lang="en-US" dirty="0">
                <a:ea typeface="+mn-lt"/>
                <a:cs typeface="+mn-lt"/>
              </a:rPr>
              <a:t> cycles/s = 2</a:t>
            </a:r>
            <a:r>
              <a:rPr lang="en-US" baseline="30000" dirty="0">
                <a:ea typeface="+mn-lt"/>
                <a:cs typeface="+mn-lt"/>
              </a:rPr>
              <a:t>32 </a:t>
            </a:r>
            <a:r>
              <a:rPr lang="en-US" dirty="0">
                <a:ea typeface="+mn-lt"/>
                <a:cs typeface="+mn-lt"/>
              </a:rPr>
              <a:t>cycles/s</a:t>
            </a:r>
          </a:p>
          <a:p>
            <a:r>
              <a:rPr lang="en-US" dirty="0">
                <a:ea typeface="+mn-lt"/>
                <a:cs typeface="+mn-lt"/>
              </a:rPr>
              <a:t>Time required = 2</a:t>
            </a:r>
            <a:r>
              <a:rPr lang="en-US" baseline="30000" dirty="0">
                <a:ea typeface="+mn-lt"/>
                <a:cs typeface="+mn-lt"/>
              </a:rPr>
              <a:t>41 </a:t>
            </a:r>
            <a:r>
              <a:rPr lang="en-US" dirty="0">
                <a:ea typeface="+mn-lt"/>
                <a:cs typeface="+mn-lt"/>
              </a:rPr>
              <a:t>/ 2</a:t>
            </a:r>
            <a:r>
              <a:rPr lang="en-US" baseline="30000" dirty="0">
                <a:ea typeface="+mn-lt"/>
                <a:cs typeface="+mn-lt"/>
              </a:rPr>
              <a:t>32</a:t>
            </a:r>
            <a:r>
              <a:rPr lang="en-US" dirty="0">
                <a:ea typeface="+mn-lt"/>
                <a:cs typeface="+mn-lt"/>
              </a:rPr>
              <a:t>  = 2</a:t>
            </a:r>
            <a:r>
              <a:rPr lang="en-US" baseline="30000" dirty="0">
                <a:ea typeface="+mn-lt"/>
                <a:cs typeface="+mn-lt"/>
              </a:rPr>
              <a:t>9 </a:t>
            </a:r>
            <a:r>
              <a:rPr lang="en-US" dirty="0">
                <a:ea typeface="+mn-lt"/>
                <a:cs typeface="+mn-lt"/>
              </a:rPr>
              <a:t>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//Approx. 8.5 minutes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364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84D-F4E3-48F0-86F0-91FDA35F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F1C5-8514-403A-B788-AC4CF9C4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(ii) Using exhaustive search, is it then possible to crack a ciphertext and obtain its plaintext in </a:t>
            </a:r>
            <a:r>
              <a:rPr lang="en-US" dirty="0" err="1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r>
              <a:rPr lang="en-US" dirty="0">
                <a:cs typeface="Calibri"/>
              </a:rPr>
              <a:t>Still too slow. Although it is quite easy to break a 32-bit key compared to 64-bit key.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786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A4FBF-B2DB-4754-A083-1E0A34AC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T8 Telegram group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A145B2-6E87-4DA1-8F68-2B2E3133342C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https://t.me/joinchat/5999VUrhkKs2ZDE1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5D7CAB3-C497-49C6-9B24-A829F4D1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</a:t>
            </a:r>
            <a:r>
              <a:rPr lang="en-SG" dirty="0" err="1"/>
              <a:t>Cont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8CE3-6949-4FDF-BE90-58232A64FA25}"/>
              </a:ext>
            </a:extLst>
          </p:cNvPr>
          <p:cNvSpPr txBox="1"/>
          <p:nvPr/>
        </p:nvSpPr>
        <p:spPr>
          <a:xfrm>
            <a:off x="781235" y="2084831"/>
            <a:ext cx="105377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Now consider a walkie-talkie system called Secure Walkie Talkie (SWT)*, which encrypts its communication using a 32-bit symmetric keys k. In each communication session of SWT, the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first 64 bits of the plaintext are always the string of zeros</a:t>
            </a:r>
            <a:r>
              <a:rPr lang="en-US" sz="2000" dirty="0">
                <a:ea typeface="+mn-lt"/>
                <a:cs typeface="+mn-lt"/>
              </a:rPr>
              <a:t>, and the last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64 bits the string of ones.</a:t>
            </a:r>
            <a:r>
              <a:rPr lang="en-US" sz="2000" dirty="0">
                <a:ea typeface="+mn-lt"/>
                <a:cs typeface="+mn-lt"/>
              </a:rPr>
              <a:t> Given a plaintext m and the key k, the encryption is done in the following way: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(a) Randomly choose a 32-bit IV ;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(b) Compute </a:t>
            </a:r>
            <a:r>
              <a:rPr lang="en-US" sz="2000" i="1" dirty="0">
                <a:ea typeface="+mn-lt"/>
                <a:cs typeface="+mn-lt"/>
              </a:rPr>
              <a:t>k̃</a:t>
            </a:r>
            <a:r>
              <a:rPr lang="en-US" sz="2000" dirty="0">
                <a:ea typeface="+mn-lt"/>
                <a:cs typeface="+mn-lt"/>
              </a:rPr>
              <a:t> = IV ⊕ k;</a:t>
            </a:r>
            <a:endParaRPr lang="en-US" sz="2000" i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(c) Use a stream cipher to encrypt the plaintext m with </a:t>
            </a:r>
            <a:r>
              <a:rPr lang="en-US" sz="2000" i="1" dirty="0">
                <a:ea typeface="+mn-lt"/>
                <a:cs typeface="+mn-lt"/>
              </a:rPr>
              <a:t>k̃</a:t>
            </a:r>
            <a:r>
              <a:rPr lang="en-US" sz="2000" dirty="0">
                <a:ea typeface="+mn-lt"/>
                <a:cs typeface="+mn-lt"/>
              </a:rPr>
              <a:t> as the secret key, and output the ciphertext c;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(d) Transmit the IV , followed by the ciphertext c, over the air.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40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6BD-B35B-4E2C-923B-37170385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</a:t>
            </a:r>
            <a:r>
              <a:rPr lang="en-SG" dirty="0" err="1"/>
              <a:t>Cont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A524-3286-4321-B738-A3418862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We assume that attackers can eavesdrop and capture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 all ciphertexts (including the IVs)</a:t>
            </a:r>
            <a:r>
              <a:rPr lang="en-US" dirty="0">
                <a:ea typeface="+mn-lt"/>
                <a:cs typeface="+mn-lt"/>
              </a:rPr>
              <a:t> transmitted over the air. We know that a 32-bit key is too short, and can be broken. However, as calculated above, it would take a relatively long time. </a:t>
            </a:r>
          </a:p>
          <a:p>
            <a:r>
              <a:rPr lang="en-US" dirty="0">
                <a:ea typeface="+mn-lt"/>
                <a:cs typeface="+mn-lt"/>
              </a:rPr>
              <a:t>In their marketing efforts, SWT thus claims that its 32-bit key is sufficient for many applications. This is what appeared in their advertisement: “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The 32-bit key is sufficient. By the time your message is maliciously decrypted, it already becomes useless</a:t>
            </a:r>
            <a:r>
              <a:rPr lang="en-US" dirty="0">
                <a:ea typeface="+mn-lt"/>
                <a:cs typeface="+mn-lt"/>
              </a:rPr>
              <a:t>”. </a:t>
            </a:r>
          </a:p>
          <a:p>
            <a:r>
              <a:rPr lang="en-US" dirty="0">
                <a:ea typeface="+mn-lt"/>
                <a:cs typeface="+mn-lt"/>
              </a:rPr>
              <a:t>Now, you want to design a hand-held device that is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able to crack SWT system and obtain its plaintexts in 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. The hand-held device can have computing resources comparable to a mobile phone. </a:t>
            </a:r>
          </a:p>
          <a:p>
            <a:r>
              <a:rPr lang="en-US" dirty="0">
                <a:ea typeface="+mn-lt"/>
                <a:cs typeface="+mn-lt"/>
              </a:rPr>
              <a:t>Note that in order to achieve its objective, the device should be able to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determine the employed 32-bit secret key readily</a:t>
            </a:r>
            <a:r>
              <a:rPr lang="en-US" dirty="0">
                <a:ea typeface="+mn-lt"/>
                <a:cs typeface="+mn-lt"/>
              </a:rPr>
              <a:t> (say within 0.1 second) when given a ciphertext. Suggest a way to derive the secret key very fast. (Hint: Assume that the hand-held device can hold a large, say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32GB, of pre-computed table whereby the key can be looked up</a:t>
            </a:r>
            <a:r>
              <a:rPr lang="en-US" dirty="0">
                <a:ea typeface="+mn-lt"/>
                <a:cs typeface="+mn-lt"/>
              </a:rPr>
              <a:t>.)</a:t>
            </a:r>
            <a:endParaRPr lang="en-US" dirty="0">
              <a:cs typeface="Calibri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380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A991-AF24-4473-A23E-A7CD1811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7778-37D1-4E9C-B163-8CFDE255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22990-E0AB-41F7-A85E-ACD4F650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85" y="539793"/>
            <a:ext cx="9855199" cy="577841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562B4C3E-B58F-4586-8721-B93D16E341D0}"/>
              </a:ext>
            </a:extLst>
          </p:cNvPr>
          <p:cNvSpPr txBox="1"/>
          <p:nvPr/>
        </p:nvSpPr>
        <p:spPr>
          <a:xfrm>
            <a:off x="4221198" y="4075272"/>
            <a:ext cx="98236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(32 bits)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B843E3F-3A46-4D4E-B485-8E57679A7CF9}"/>
              </a:ext>
            </a:extLst>
          </p:cNvPr>
          <p:cNvSpPr txBox="1"/>
          <p:nvPr/>
        </p:nvSpPr>
        <p:spPr>
          <a:xfrm>
            <a:off x="1220005" y="2934848"/>
            <a:ext cx="1343188" cy="70788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FF0000"/>
                </a:solidFill>
              </a:rPr>
              <a:t>k̃ = k </a:t>
            </a:r>
            <a:r>
              <a:rPr lang="en-US" sz="2000" dirty="0">
                <a:solidFill>
                  <a:srgbClr val="FF0000"/>
                </a:solidFill>
              </a:rPr>
              <a:t>⊕ IV</a:t>
            </a:r>
          </a:p>
          <a:p>
            <a:r>
              <a:rPr lang="en-US" sz="2000" dirty="0">
                <a:solidFill>
                  <a:srgbClr val="FF0000"/>
                </a:solidFill>
                <a:cs typeface="Calibri"/>
              </a:rPr>
              <a:t>(32 bits)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1226E578-0289-4ED1-9388-C204E00D0C9E}"/>
              </a:ext>
            </a:extLst>
          </p:cNvPr>
          <p:cNvSpPr txBox="1"/>
          <p:nvPr/>
        </p:nvSpPr>
        <p:spPr>
          <a:xfrm>
            <a:off x="6782651" y="4350981"/>
            <a:ext cx="982362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K' ⊕ X</a:t>
            </a:r>
            <a:endParaRPr lang="en-US" sz="20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B05A4BD-9D03-4E53-AD3C-26DD628B2ED8}"/>
              </a:ext>
            </a:extLst>
          </p:cNvPr>
          <p:cNvSpPr txBox="1"/>
          <p:nvPr/>
        </p:nvSpPr>
        <p:spPr>
          <a:xfrm>
            <a:off x="6206774" y="2277622"/>
            <a:ext cx="290615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FF0000"/>
                </a:solidFill>
                <a:cs typeface="Calibri"/>
              </a:rPr>
              <a:t>K' (As long as plaintext)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5EE01F77-482C-4C7A-A0F0-99E700405748}"/>
              </a:ext>
            </a:extLst>
          </p:cNvPr>
          <p:cNvSpPr txBox="1"/>
          <p:nvPr/>
        </p:nvSpPr>
        <p:spPr>
          <a:xfrm>
            <a:off x="8351116" y="523395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&lt;--  To find c in </a:t>
            </a:r>
            <a:r>
              <a:rPr lang="en-US" i="1" dirty="0" err="1">
                <a:solidFill>
                  <a:srgbClr val="FF0000"/>
                </a:solidFill>
              </a:rPr>
              <a:t>realtime</a:t>
            </a:r>
            <a:endParaRPr lang="en-US" i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1068-D1D5-480F-A7C0-AEDA27E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B633-F995-40B1-8A6E-343CEBF5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alibri" panose="020F0502020204030204"/>
              </a:rPr>
              <a:t>Step 1: Generate the lookup table for all possible keys, </a:t>
            </a:r>
            <a:r>
              <a:rPr lang="en-US" i="1" dirty="0">
                <a:ea typeface="+mn-lt"/>
                <a:cs typeface="+mn-lt"/>
              </a:rPr>
              <a:t>k,̃</a:t>
            </a:r>
            <a:r>
              <a:rPr lang="en-US" dirty="0">
                <a:cs typeface="Calibri" panose="020F0502020204030204"/>
              </a:rPr>
              <a:t> (2</a:t>
            </a:r>
            <a:r>
              <a:rPr lang="en-US" baseline="30000" dirty="0">
                <a:cs typeface="Calibri" panose="020F0502020204030204"/>
              </a:rPr>
              <a:t>32</a:t>
            </a:r>
            <a:r>
              <a:rPr lang="en-US" dirty="0">
                <a:cs typeface="Calibri" panose="020F0502020204030204"/>
              </a:rPr>
              <a:t> entries) and the corresponding 64 bits of encrypted 0's (through stream cipher).</a:t>
            </a:r>
          </a:p>
          <a:p>
            <a:pPr lvl="1"/>
            <a:r>
              <a:rPr lang="en-SG" dirty="0" err="1"/>
              <a:t>Ie</a:t>
            </a:r>
            <a:r>
              <a:rPr lang="en-SG" dirty="0"/>
              <a:t>. </a:t>
            </a:r>
            <a:r>
              <a:rPr lang="en-SG" b="0" i="0" u="none" strike="noStrike" baseline="0" dirty="0"/>
              <a:t>Construct a table of Enc(000…0) for all possible </a:t>
            </a:r>
            <a:r>
              <a:rPr lang="en-US" dirty="0">
                <a:cs typeface="Calibri" panose="020F0502020204030204"/>
              </a:rPr>
              <a:t>2</a:t>
            </a:r>
            <a:r>
              <a:rPr lang="en-US" baseline="30000" dirty="0">
                <a:cs typeface="Calibri" panose="020F0502020204030204"/>
              </a:rPr>
              <a:t>32</a:t>
            </a:r>
            <a:r>
              <a:rPr lang="en-SG" b="0" i="0" u="none" strike="noStrike" baseline="0" dirty="0"/>
              <a:t> values of </a:t>
            </a:r>
            <a:r>
              <a:rPr lang="en-US" i="1" dirty="0">
                <a:ea typeface="+mn-lt"/>
                <a:cs typeface="+mn-lt"/>
              </a:rPr>
              <a:t>k̃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Step 2: Take the first 64 bits of ciphertext and check against your table to get </a:t>
            </a:r>
            <a:r>
              <a:rPr lang="en-US" i="1" dirty="0">
                <a:ea typeface="+mn-lt"/>
                <a:cs typeface="+mn-lt"/>
              </a:rPr>
              <a:t>k̃</a:t>
            </a:r>
          </a:p>
          <a:p>
            <a:pPr marL="383540" lvl="1"/>
            <a:r>
              <a:rPr lang="en-US" dirty="0">
                <a:cs typeface="Calibri" panose="020F0502020204030204"/>
              </a:rPr>
              <a:t>Lookup table takes O(1) time.</a:t>
            </a:r>
          </a:p>
          <a:p>
            <a:pPr marL="383540" lvl="1"/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dirty="0">
                <a:cs typeface="Calibri" panose="020F0502020204030204"/>
              </a:rPr>
              <a:t>Step 3: Use </a:t>
            </a:r>
            <a:r>
              <a:rPr lang="en-US" i="1" dirty="0">
                <a:cs typeface="Calibri" panose="020F0502020204030204"/>
              </a:rPr>
              <a:t>k̃ and IV to generate pseudorandom sequence and </a:t>
            </a:r>
            <a:r>
              <a:rPr lang="en-US" dirty="0">
                <a:cs typeface="Calibri" panose="020F0502020204030204"/>
              </a:rPr>
              <a:t>to crack the remaining ciphertext</a:t>
            </a:r>
          </a:p>
          <a:p>
            <a:pPr lvl="1"/>
            <a:r>
              <a:rPr lang="en-US" i="1" dirty="0">
                <a:cs typeface="Calibri" panose="020F0502020204030204"/>
              </a:rPr>
              <a:t>K̃ XOR IV = k</a:t>
            </a:r>
            <a:endParaRPr lang="en-US" dirty="0">
              <a:cs typeface="Calibri" panose="020F0502020204030204"/>
            </a:endParaRPr>
          </a:p>
          <a:p>
            <a:r>
              <a:rPr lang="en-SG" dirty="0"/>
              <a:t>How much additional memory do we need?  </a:t>
            </a:r>
          </a:p>
          <a:p>
            <a:r>
              <a:rPr lang="en-SG" dirty="0"/>
              <a:t>=&gt; 2^32 x 8bytes = 32GB</a:t>
            </a:r>
          </a:p>
        </p:txBody>
      </p:sp>
      <p:pic>
        <p:nvPicPr>
          <p:cNvPr id="2050" name="Picture 2" descr="Devil Emoji [Download iPhone Emojis] | Emoji Island">
            <a:extLst>
              <a:ext uri="{FF2B5EF4-FFF2-40B4-BE49-F238E27FC236}">
                <a16:creationId xmlns:a16="http://schemas.microsoft.com/office/drawing/2014/main" id="{E2626DC9-6E4D-4205-9A5F-E660A83E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83" y="723869"/>
            <a:ext cx="1253651" cy="12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B694C-4784-4545-8C4F-F21D61D9B79D}"/>
              </a:ext>
            </a:extLst>
          </p:cNvPr>
          <p:cNvSpPr txBox="1"/>
          <p:nvPr/>
        </p:nvSpPr>
        <p:spPr>
          <a:xfrm>
            <a:off x="6369027" y="914204"/>
            <a:ext cx="4488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"/>
              </a:rPr>
              <a:t>"…</a:t>
            </a:r>
            <a:r>
              <a:rPr lang="en-US" dirty="0">
                <a:ea typeface="+mn-lt"/>
                <a:cs typeface="+mn-lt"/>
              </a:rPr>
              <a:t>the first 64 bits of the plaintext are always the string of zeros ..."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47BDA-26B2-471C-9EC3-018886EC4C0E}"/>
              </a:ext>
            </a:extLst>
          </p:cNvPr>
          <p:cNvSpPr txBox="1"/>
          <p:nvPr/>
        </p:nvSpPr>
        <p:spPr>
          <a:xfrm>
            <a:off x="6884210" y="1638017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 KNOW (part of) THE PLAINTEXT!!</a:t>
            </a:r>
          </a:p>
        </p:txBody>
      </p:sp>
    </p:spTree>
    <p:extLst>
      <p:ext uri="{BB962C8B-B14F-4D97-AF65-F5344CB8AC3E}">
        <p14:creationId xmlns:p14="http://schemas.microsoft.com/office/powerpoint/2010/main" val="19741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9F43-10E4-42D7-B6DB-CDD998673CDC}"/>
              </a:ext>
            </a:extLst>
          </p:cNvPr>
          <p:cNvSpPr txBox="1"/>
          <p:nvPr/>
        </p:nvSpPr>
        <p:spPr>
          <a:xfrm>
            <a:off x="834990" y="2084832"/>
            <a:ext cx="103328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Lecture 1 mentioned that </a:t>
            </a:r>
            <a:r>
              <a:rPr lang="en-US" sz="2000" dirty="0" err="1">
                <a:ea typeface="+mn-lt"/>
                <a:cs typeface="+mn-lt"/>
              </a:rPr>
              <a:t>Winzip</a:t>
            </a:r>
            <a:r>
              <a:rPr lang="en-US" sz="2000" dirty="0">
                <a:ea typeface="+mn-lt"/>
                <a:cs typeface="+mn-lt"/>
              </a:rPr>
              <a:t> can encrypt a compressed file. Why it is meaningless to carry out the two operations in the other way, that is, first encrypts the file, and then compresses the encrypted file?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(Hint: Consider the effectiveness of compression on “random” sequences, and also a requirement of a good encryption scheme.)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1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6A4B-FEDA-456A-A4EA-E354937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C686-3FCB-47E9-8DF4-06B9D6C4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Background knowledge:</a:t>
            </a:r>
          </a:p>
          <a:p>
            <a:pPr marL="383540" lvl="1"/>
            <a:r>
              <a:rPr lang="en-US" dirty="0">
                <a:cs typeface="Calibri"/>
              </a:rPr>
              <a:t>Compression algorithms make use of repeating patterns to scale down the file</a:t>
            </a:r>
          </a:p>
          <a:p>
            <a:pPr marL="383540" lvl="1"/>
            <a:r>
              <a:rPr lang="en-US" dirty="0">
                <a:cs typeface="Calibri"/>
              </a:rPr>
              <a:t>E.g. "101010...10" binary string transform into </a:t>
            </a:r>
            <a:r>
              <a:rPr lang="en-US" b="1" dirty="0">
                <a:cs typeface="Calibri"/>
              </a:rPr>
              <a:t>"10" [repeat 100 times]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Good encryption: </a:t>
            </a:r>
          </a:p>
          <a:p>
            <a:pPr marL="383540" lvl="1"/>
            <a:r>
              <a:rPr lang="en-US" dirty="0">
                <a:cs typeface="Calibri"/>
              </a:rPr>
              <a:t>Binaries will resemble a "random" sequence</a:t>
            </a:r>
          </a:p>
          <a:p>
            <a:pPr marL="383540" lvl="1"/>
            <a:r>
              <a:rPr lang="en-US" dirty="0">
                <a:cs typeface="Calibri"/>
              </a:rPr>
              <a:t>No repeating patterns</a:t>
            </a:r>
          </a:p>
          <a:p>
            <a:pPr marL="383540" lvl="1"/>
            <a:endParaRPr lang="en-US" dirty="0">
              <a:cs typeface="Calibri"/>
            </a:endParaRPr>
          </a:p>
          <a:p>
            <a:r>
              <a:rPr lang="en-US" dirty="0">
                <a:highlight>
                  <a:srgbClr val="FFFF00"/>
                </a:highlight>
                <a:cs typeface="Calibri"/>
              </a:rPr>
              <a:t>Compress first then encrypt is better</a:t>
            </a:r>
          </a:p>
          <a:p>
            <a:pPr marL="383540" lvl="1"/>
            <a:r>
              <a:rPr lang="en-US" dirty="0">
                <a:cs typeface="Calibri"/>
              </a:rPr>
              <a:t>Make full use of repeating patterns in file first to scale down file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56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0202-E895-4D20-9F58-3C17DA1B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7844-38CC-4C39-BCA3-75041909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4288"/>
            <a:ext cx="9720073" cy="402336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Bob encrypted a video file using </a:t>
            </a:r>
            <a:r>
              <a:rPr lang="en-US" dirty="0" err="1">
                <a:ea typeface="+mn-lt"/>
                <a:cs typeface="+mn-lt"/>
              </a:rPr>
              <a:t>Winzip</a:t>
            </a:r>
            <a:r>
              <a:rPr lang="en-US" dirty="0">
                <a:ea typeface="+mn-lt"/>
                <a:cs typeface="+mn-lt"/>
              </a:rPr>
              <a:t>, which employs the 256-bit key AES. He chose a 6-digit number as password. </a:t>
            </a:r>
            <a:r>
              <a:rPr lang="en-US" dirty="0" err="1">
                <a:ea typeface="+mn-lt"/>
                <a:cs typeface="+mn-lt"/>
              </a:rPr>
              <a:t>Winzip</a:t>
            </a:r>
            <a:r>
              <a:rPr lang="en-US" dirty="0">
                <a:ea typeface="+mn-lt"/>
                <a:cs typeface="+mn-lt"/>
              </a:rPr>
              <a:t> generated the 256-bit AES key from the 6-digit password using a hash function, say SHA1.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Alice obtained the ciphertext. Alice also knew that Bob used a 6-digit password. Given a guess of the 256-bit key, Alice could determine whether the key successfully decrypted the file.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How many guesses did Alice really need in order to get the video from the ciphertext encrypted with a 256-bit key in this case?</a:t>
            </a:r>
            <a:endParaRPr lang="en-US" dirty="0">
              <a:cs typeface="Calibri" panose="020F0502020204030204"/>
            </a:endParaRP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5497-ADEE-4FA3-93F9-F0F2BAC2439E}"/>
              </a:ext>
            </a:extLst>
          </p:cNvPr>
          <p:cNvSpPr txBox="1"/>
          <p:nvPr/>
        </p:nvSpPr>
        <p:spPr>
          <a:xfrm>
            <a:off x="1152625" y="547980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So 2</a:t>
            </a:r>
            <a:r>
              <a:rPr lang="en-US" sz="3600" b="1" baseline="30000" dirty="0">
                <a:ea typeface="+mn-lt"/>
                <a:cs typeface="+mn-lt"/>
              </a:rPr>
              <a:t>256</a:t>
            </a:r>
            <a:r>
              <a:rPr lang="en-US" sz="3600" b="1" dirty="0">
                <a:ea typeface="+mn-lt"/>
                <a:cs typeface="+mn-lt"/>
              </a:rPr>
              <a:t> guesses?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50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CD2E-3C18-4201-873A-06316BE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0DD03-328A-4181-BE91-86B57A5EDACC}"/>
              </a:ext>
            </a:extLst>
          </p:cNvPr>
          <p:cNvSpPr txBox="1"/>
          <p:nvPr/>
        </p:nvSpPr>
        <p:spPr>
          <a:xfrm>
            <a:off x="1024128" y="4059528"/>
            <a:ext cx="9935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Calibri"/>
              </a:rPr>
              <a:t>AES/SHA is </a:t>
            </a:r>
            <a:r>
              <a:rPr lang="en-US" sz="2400" b="1" dirty="0">
                <a:cs typeface="Calibri"/>
              </a:rPr>
              <a:t>deterministic</a:t>
            </a:r>
          </a:p>
          <a:p>
            <a:pPr marL="383540" lvl="1"/>
            <a:r>
              <a:rPr lang="en-US" sz="2400" dirty="0">
                <a:cs typeface="Calibri"/>
              </a:rPr>
              <a:t>Same password generates same 256-bits key</a:t>
            </a:r>
          </a:p>
          <a:p>
            <a:r>
              <a:rPr lang="en-US" sz="2400" dirty="0">
                <a:cs typeface="Calibri"/>
              </a:rPr>
              <a:t>Guess all possible </a:t>
            </a:r>
            <a:r>
              <a:rPr lang="en-US" sz="2400" dirty="0">
                <a:highlight>
                  <a:srgbClr val="FFFF00"/>
                </a:highlight>
                <a:cs typeface="Calibri"/>
              </a:rPr>
              <a:t>6-digit passwords</a:t>
            </a:r>
          </a:p>
          <a:p>
            <a:pPr marL="383540" lvl="1"/>
            <a:r>
              <a:rPr lang="en-US" sz="2400" dirty="0">
                <a:cs typeface="Calibri"/>
              </a:rPr>
              <a:t>10 possibilities per position</a:t>
            </a:r>
          </a:p>
          <a:p>
            <a:pPr marL="383540" lvl="1"/>
            <a:r>
              <a:rPr lang="en-US" sz="2400" dirty="0">
                <a:cs typeface="Calibri"/>
              </a:rPr>
              <a:t>10</a:t>
            </a:r>
            <a:r>
              <a:rPr lang="en-US" sz="2400" baseline="30000" dirty="0">
                <a:cs typeface="Calibri"/>
              </a:rPr>
              <a:t>6</a:t>
            </a:r>
            <a:r>
              <a:rPr lang="en-US" sz="2400" dirty="0">
                <a:cs typeface="Calibri"/>
              </a:rPr>
              <a:t> = 1 million guesses (as compared to 1.16x10^77!!)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1F82B-A840-4AFD-8ECA-4E8AC831E288}"/>
              </a:ext>
            </a:extLst>
          </p:cNvPr>
          <p:cNvSpPr/>
          <p:nvPr/>
        </p:nvSpPr>
        <p:spPr>
          <a:xfrm>
            <a:off x="4224691" y="2713968"/>
            <a:ext cx="918307" cy="91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SHA1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19893-6695-45ED-B908-C086F21A57E1}"/>
              </a:ext>
            </a:extLst>
          </p:cNvPr>
          <p:cNvSpPr/>
          <p:nvPr/>
        </p:nvSpPr>
        <p:spPr>
          <a:xfrm>
            <a:off x="7448537" y="2713967"/>
            <a:ext cx="918307" cy="91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WinZip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40778-0F07-4D50-A413-EC2C4160868A}"/>
              </a:ext>
            </a:extLst>
          </p:cNvPr>
          <p:cNvCxnSpPr/>
          <p:nvPr/>
        </p:nvCxnSpPr>
        <p:spPr>
          <a:xfrm>
            <a:off x="2911952" y="3169460"/>
            <a:ext cx="1236783" cy="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38AB9152-F700-4CBD-9680-BC7CADBCB15C}"/>
              </a:ext>
            </a:extLst>
          </p:cNvPr>
          <p:cNvSpPr txBox="1"/>
          <p:nvPr/>
        </p:nvSpPr>
        <p:spPr>
          <a:xfrm>
            <a:off x="1192811" y="2984088"/>
            <a:ext cx="17760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6-digit password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1D8B5-BD7A-42D3-B69D-F557D9D90260}"/>
              </a:ext>
            </a:extLst>
          </p:cNvPr>
          <p:cNvCxnSpPr>
            <a:cxnSpLocks/>
          </p:cNvCxnSpPr>
          <p:nvPr/>
        </p:nvCxnSpPr>
        <p:spPr>
          <a:xfrm flipV="1">
            <a:off x="5256567" y="3214399"/>
            <a:ext cx="2125783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>
            <a:extLst>
              <a:ext uri="{FF2B5EF4-FFF2-40B4-BE49-F238E27FC236}">
                <a16:creationId xmlns:a16="http://schemas.microsoft.com/office/drawing/2014/main" id="{075ECED8-F09D-491E-B0BE-A503EF96E7FE}"/>
              </a:ext>
            </a:extLst>
          </p:cNvPr>
          <p:cNvSpPr txBox="1"/>
          <p:nvPr/>
        </p:nvSpPr>
        <p:spPr>
          <a:xfrm>
            <a:off x="5461964" y="2798472"/>
            <a:ext cx="17760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256-bits AES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78B16-E8DC-434E-A90F-78C452D51C7F}"/>
              </a:ext>
            </a:extLst>
          </p:cNvPr>
          <p:cNvCxnSpPr>
            <a:cxnSpLocks/>
          </p:cNvCxnSpPr>
          <p:nvPr/>
        </p:nvCxnSpPr>
        <p:spPr>
          <a:xfrm flipH="1">
            <a:off x="7900119" y="2348843"/>
            <a:ext cx="3909" cy="32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>
            <a:extLst>
              <a:ext uri="{FF2B5EF4-FFF2-40B4-BE49-F238E27FC236}">
                <a16:creationId xmlns:a16="http://schemas.microsoft.com/office/drawing/2014/main" id="{EEA9EE75-3436-442E-9494-83A9037D59B5}"/>
              </a:ext>
            </a:extLst>
          </p:cNvPr>
          <p:cNvSpPr txBox="1"/>
          <p:nvPr/>
        </p:nvSpPr>
        <p:spPr>
          <a:xfrm>
            <a:off x="7122733" y="1977856"/>
            <a:ext cx="17760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Encrypted Video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76DF60C-4BFE-41B0-98C3-95B23623FC8F}"/>
              </a:ext>
            </a:extLst>
          </p:cNvPr>
          <p:cNvSpPr txBox="1"/>
          <p:nvPr/>
        </p:nvSpPr>
        <p:spPr>
          <a:xfrm>
            <a:off x="9086348" y="3032932"/>
            <a:ext cx="17760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Bob's Video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C04358-4B9D-4F10-BF16-F3830D65E74B}"/>
              </a:ext>
            </a:extLst>
          </p:cNvPr>
          <p:cNvCxnSpPr>
            <a:cxnSpLocks/>
          </p:cNvCxnSpPr>
          <p:nvPr/>
        </p:nvCxnSpPr>
        <p:spPr>
          <a:xfrm flipV="1">
            <a:off x="8431566" y="3204630"/>
            <a:ext cx="67016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6086-04D5-4481-AB82-880EE007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SG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E259-A3DE-4AD6-BF70-EFCD19ED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SG" dirty="0"/>
              <a:t>Google it yourself :P</a:t>
            </a:r>
          </a:p>
          <a:p>
            <a:r>
              <a:rPr lang="en-SG" dirty="0"/>
              <a:t>Keep a cheat sheet with these definitions. They will be tested! </a:t>
            </a:r>
          </a:p>
        </p:txBody>
      </p:sp>
      <p:pic>
        <p:nvPicPr>
          <p:cNvPr id="3074" name="Picture 2" descr="What if I told you you could google it yourself? - Matrix Morpheus | Meme  Generator">
            <a:extLst>
              <a:ext uri="{FF2B5EF4-FFF2-40B4-BE49-F238E27FC236}">
                <a16:creationId xmlns:a16="http://schemas.microsoft.com/office/drawing/2014/main" id="{1545EEDB-6D84-46BC-A27A-1B264822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01039"/>
            <a:ext cx="5455921" cy="54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74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0663A-5E76-4B61-8C29-971C91AB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03C0-0A49-48E9-943B-0F7B4848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524" y="4460708"/>
            <a:ext cx="6280299" cy="1753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out the challenge in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Luminus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forums!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9A6811FE-CC87-4706-AB73-A51D8FF56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0F44A-9C65-4D90-9300-BFCA21EF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T3 Telegram group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47FB68-C5D0-4A88-8008-B6A1A04D0B30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https://t.me/joinchat/zDlZtHGKdnM1NDg1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18880A4-BEC1-4178-9A49-6313A7A5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C1D7-B1BC-4AF6-AA0C-6EB4606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CCA1-4772-4B8C-8495-2CDED26F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Year 4 Computer Science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Currently taking: </a:t>
            </a:r>
            <a:br>
              <a:rPr lang="en-SG" dirty="0"/>
            </a:br>
            <a:r>
              <a:rPr lang="en-SG" dirty="0"/>
              <a:t>CS4248 (NLP) , CS3219 (SWE Principles and Patterns), CP4101(FYP)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highlight>
                  <a:srgbClr val="FFFF00"/>
                </a:highlight>
              </a:rPr>
              <a:t>Telegram: @Ruizhiii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highlight>
                  <a:srgbClr val="FFFF00"/>
                </a:highlight>
              </a:rPr>
              <a:t>Email: gohruizhi@u.nus.edu</a:t>
            </a:r>
          </a:p>
        </p:txBody>
      </p:sp>
    </p:spTree>
    <p:extLst>
      <p:ext uri="{BB962C8B-B14F-4D97-AF65-F5344CB8AC3E}">
        <p14:creationId xmlns:p14="http://schemas.microsoft.com/office/powerpoint/2010/main" val="326600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E84-E9EA-4636-B7D9-C0245A2E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3CE-7C5F-4742-AE1A-8560834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Attendance is graded (</a:t>
            </a:r>
            <a:r>
              <a:rPr lang="en-SG" dirty="0">
                <a:highlight>
                  <a:srgbClr val="FFFF00"/>
                </a:highlight>
              </a:rPr>
              <a:t>5%)</a:t>
            </a:r>
            <a:r>
              <a:rPr lang="en-SG" dirty="0"/>
              <a:t> (Only 5/9 tutorials + 1 Presentation 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Can’t attend tutorial (but still want to come) – Let me know, I will look for another slot for you.</a:t>
            </a:r>
          </a:p>
          <a:p>
            <a:pPr marL="0" indent="0">
              <a:buNone/>
            </a:pPr>
            <a:endParaRPr lang="en-SG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SG" dirty="0">
                <a:highlight>
                  <a:srgbClr val="FFFF00"/>
                </a:highlight>
              </a:rPr>
              <a:t>Important</a:t>
            </a:r>
            <a:r>
              <a:rPr lang="en-SG" dirty="0"/>
              <a:t>: Join with your NUS email zoom account (for accountability)</a:t>
            </a:r>
          </a:p>
          <a:p>
            <a:pPr marL="0" indent="0">
              <a:buNone/>
            </a:pPr>
            <a:r>
              <a:rPr lang="en-SG" dirty="0"/>
              <a:t>** Avoid sharing tutorial zoom links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402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E84-E9EA-4636-B7D9-C0245A2E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MOReeee</a:t>
            </a:r>
            <a:r>
              <a:rPr lang="en-SG" dirty="0"/>
              <a:t> </a:t>
            </a:r>
            <a:r>
              <a:rPr lang="en-SG" dirty="0" err="1"/>
              <a:t>Adminnnn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3CE-7C5F-4742-AE1A-8560834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Tutorial solutions will be released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Slides will released too (Telegram group or Email)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Ask questions in Telegram group (try to avoid PMing me, unless personal)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Telegram group as main form of communication (any objections?)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611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368C-30EC-4877-95F6-765A67B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A748-C247-4154-A678-C864061E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3. Intro, Encryption </a:t>
            </a:r>
          </a:p>
          <a:p>
            <a:r>
              <a:rPr lang="en-SG" dirty="0"/>
              <a:t>4. Password, 2FA </a:t>
            </a:r>
          </a:p>
          <a:p>
            <a:r>
              <a:rPr lang="en-SG" dirty="0"/>
              <a:t>5. Authenticity: birthday attacks, hash</a:t>
            </a:r>
          </a:p>
          <a:p>
            <a:r>
              <a:rPr lang="en-SG" dirty="0"/>
              <a:t>6. PKI, PKI attacks</a:t>
            </a:r>
          </a:p>
          <a:p>
            <a:r>
              <a:rPr lang="en-SG" dirty="0"/>
              <a:t>7. Mid-term revision</a:t>
            </a:r>
          </a:p>
          <a:p>
            <a:r>
              <a:rPr lang="en-SG" dirty="0"/>
              <a:t>8. Mid-term quiz discussion</a:t>
            </a:r>
          </a:p>
          <a:p>
            <a:r>
              <a:rPr lang="en-SG" dirty="0"/>
              <a:t>9. Renegotiation attack</a:t>
            </a:r>
          </a:p>
          <a:p>
            <a:r>
              <a:rPr lang="en-SG" dirty="0"/>
              <a:t>10. Network security</a:t>
            </a:r>
          </a:p>
          <a:p>
            <a:r>
              <a:rPr lang="en-SG" dirty="0"/>
              <a:t>11. 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61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52C4-2D99-466B-A0CF-0C7456A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CS2107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074A-EE2C-422D-B76E-A6332C62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200" dirty="0"/>
              <a:t>Useful foundations</a:t>
            </a:r>
            <a:r>
              <a:rPr lang="en-SG" dirty="0"/>
              <a:t>: CS2105 (Networks), CS2106 (Operating Systems)</a:t>
            </a:r>
            <a:endParaRPr lang="en-SG" sz="2200" dirty="0"/>
          </a:p>
          <a:p>
            <a:pPr lvl="1"/>
            <a:r>
              <a:rPr lang="en-SG" dirty="0"/>
              <a:t>Web Security (understanding web protocols)</a:t>
            </a:r>
          </a:p>
          <a:p>
            <a:pPr lvl="1"/>
            <a:r>
              <a:rPr lang="en-SG" dirty="0"/>
              <a:t>Secure Programming (understanding computer memory)</a:t>
            </a:r>
          </a:p>
          <a:p>
            <a:r>
              <a:rPr lang="en-SG" dirty="0"/>
              <a:t>Useful </a:t>
            </a:r>
            <a:r>
              <a:rPr lang="en-SG" b="1" dirty="0">
                <a:highlight>
                  <a:srgbClr val="FFFF00"/>
                </a:highlight>
              </a:rPr>
              <a:t>BUT NOT NEEDED</a:t>
            </a:r>
          </a:p>
          <a:p>
            <a:r>
              <a:rPr lang="en-SG" b="1" dirty="0">
                <a:highlight>
                  <a:srgbClr val="FFFF00"/>
                </a:highlight>
              </a:rPr>
              <a:t>EASY MODULE</a:t>
            </a:r>
          </a:p>
          <a:p>
            <a:pPr lvl="1"/>
            <a:r>
              <a:rPr lang="en-SG" dirty="0"/>
              <a:t>Content</a:t>
            </a:r>
          </a:p>
          <a:p>
            <a:pPr lvl="1"/>
            <a:r>
              <a:rPr lang="en-SG" dirty="0"/>
              <a:t>Quiz</a:t>
            </a:r>
          </a:p>
          <a:p>
            <a:pPr lvl="1"/>
            <a:r>
              <a:rPr lang="en-SG" dirty="0"/>
              <a:t>Exams</a:t>
            </a:r>
          </a:p>
          <a:p>
            <a:r>
              <a:rPr lang="en-SG" dirty="0"/>
              <a:t>Hardest Part: Assignments!!!!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39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B3CF3-FF15-41FB-9BFF-11E098B5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Tutorial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B6D0-2571-4488-97CF-D27884264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16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31DE02799CC48A61A9847606011AC" ma:contentTypeVersion="2" ma:contentTypeDescription="Create a new document." ma:contentTypeScope="" ma:versionID="d752e08ef25c6bfcfe9545b3aa58aaaf">
  <xsd:schema xmlns:xsd="http://www.w3.org/2001/XMLSchema" xmlns:xs="http://www.w3.org/2001/XMLSchema" xmlns:p="http://schemas.microsoft.com/office/2006/metadata/properties" xmlns:ns2="26bb2fef-dcfa-45df-bafa-071edc0046d4" targetNamespace="http://schemas.microsoft.com/office/2006/metadata/properties" ma:root="true" ma:fieldsID="0c4923fa9546bd56a26ab511ce23cc3a" ns2:_="">
    <xsd:import namespace="26bb2fef-dcfa-45df-bafa-071edc004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b2fef-dcfa-45df-bafa-071edc004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801470-6027-435A-9BFA-A0757E9946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bb2fef-dcfa-45df-bafa-071edc004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91454F-916B-4E96-B414-76D1649F27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E3D5BA-C460-4C26-86CF-BFA839E23D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7083</TotalTime>
  <Words>1833</Words>
  <Application>Microsoft Office PowerPoint</Application>
  <PresentationFormat>Widescreen</PresentationFormat>
  <Paragraphs>177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CS2107 Tutorial 1</vt:lpstr>
      <vt:lpstr>T8 Telegram group</vt:lpstr>
      <vt:lpstr>T3 Telegram group</vt:lpstr>
      <vt:lpstr>About me</vt:lpstr>
      <vt:lpstr>Admin</vt:lpstr>
      <vt:lpstr>MOReeee Adminnnn</vt:lpstr>
      <vt:lpstr>Schedule</vt:lpstr>
      <vt:lpstr>About CS2107</vt:lpstr>
      <vt:lpstr>Tutorial Questions</vt:lpstr>
      <vt:lpstr>Question 1</vt:lpstr>
      <vt:lpstr>Question 1 - ReCAP</vt:lpstr>
      <vt:lpstr>Question 1</vt:lpstr>
      <vt:lpstr>Question 1- Bonus</vt:lpstr>
      <vt:lpstr>Question 2</vt:lpstr>
      <vt:lpstr>Question 2</vt:lpstr>
      <vt:lpstr>Question 2</vt:lpstr>
      <vt:lpstr>Question 3</vt:lpstr>
      <vt:lpstr>Question 3</vt:lpstr>
      <vt:lpstr>Question 3</vt:lpstr>
      <vt:lpstr>Question 3 Cont</vt:lpstr>
      <vt:lpstr>Question 3 Cont</vt:lpstr>
      <vt:lpstr>PowerPoint Presentation</vt:lpstr>
      <vt:lpstr>The Attack</vt:lpstr>
      <vt:lpstr>Question 4</vt:lpstr>
      <vt:lpstr>Question 4</vt:lpstr>
      <vt:lpstr>Question 5</vt:lpstr>
      <vt:lpstr>Question 5</vt:lpstr>
      <vt:lpstr>Question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CS2107 Tutorial 1</dc:title>
  <dc:creator>Joycelyn Ng</dc:creator>
  <cp:lastModifiedBy>Goh Rui Zhi</cp:lastModifiedBy>
  <cp:revision>41</cp:revision>
  <dcterms:created xsi:type="dcterms:W3CDTF">2018-08-29T14:11:20Z</dcterms:created>
  <dcterms:modified xsi:type="dcterms:W3CDTF">2021-08-27T08:13:38Z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0x01010062531DE02799CC48A61A9847606011AC</vt:lpwstr>
  </property>
</Properties>
</file>