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57" r:id="rId4"/>
    <p:sldId id="258" r:id="rId5"/>
    <p:sldId id="259" r:id="rId6"/>
    <p:sldId id="284" r:id="rId7"/>
    <p:sldId id="260" r:id="rId8"/>
    <p:sldId id="285" r:id="rId9"/>
    <p:sldId id="261" r:id="rId10"/>
    <p:sldId id="262" r:id="rId11"/>
    <p:sldId id="263" r:id="rId12"/>
    <p:sldId id="264" r:id="rId13"/>
    <p:sldId id="265" r:id="rId14"/>
    <p:sldId id="266" r:id="rId15"/>
    <p:sldId id="270" r:id="rId16"/>
    <p:sldId id="269"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4" autoAdjust="0"/>
    <p:restoredTop sz="94660"/>
  </p:normalViewPr>
  <p:slideViewPr>
    <p:cSldViewPr snapToGrid="0">
      <p:cViewPr varScale="1">
        <p:scale>
          <a:sx n="95" d="100"/>
          <a:sy n="95" d="100"/>
        </p:scale>
        <p:origin x="5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32176F-5A3B-42A4-95A7-CC7BF69FD5DA}"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37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186160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23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427186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2176F-5A3B-42A4-95A7-CC7BF69FD5DA}"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57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2176F-5A3B-42A4-95A7-CC7BF69FD5DA}" type="datetimeFigureOut">
              <a:rPr lang="en-SG" smtClean="0"/>
              <a:t>9/9/2021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352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2176F-5A3B-42A4-95A7-CC7BF69FD5DA}" type="datetimeFigureOut">
              <a:rPr lang="en-SG" smtClean="0"/>
              <a:t>9/9/2021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306716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2176F-5A3B-42A4-95A7-CC7BF69FD5DA}" type="datetimeFigureOut">
              <a:rPr lang="en-SG" smtClean="0"/>
              <a:t>9/9/2021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76879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2176F-5A3B-42A4-95A7-CC7BF69FD5DA}" type="datetimeFigureOut">
              <a:rPr lang="en-SG" smtClean="0"/>
              <a:t>9/9/2021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104208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2176F-5A3B-42A4-95A7-CC7BF69FD5DA}" type="datetimeFigureOut">
              <a:rPr lang="en-SG" smtClean="0"/>
              <a:t>9/9/2021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215901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2176F-5A3B-42A4-95A7-CC7BF69FD5DA}" type="datetimeFigureOut">
              <a:rPr lang="en-SG" smtClean="0"/>
              <a:t>9/9/2021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25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2176F-5A3B-42A4-95A7-CC7BF69FD5DA}" type="datetimeFigureOut">
              <a:rPr lang="en-SG" smtClean="0"/>
              <a:t>9/9/2021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5BAA82-1C20-4E72-99F5-5231F5302B3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103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0E9A-E9F9-41B2-991E-F6765FB34C0F}"/>
              </a:ext>
            </a:extLst>
          </p:cNvPr>
          <p:cNvSpPr>
            <a:spLocks noGrp="1"/>
          </p:cNvSpPr>
          <p:nvPr>
            <p:ph type="ctrTitle"/>
          </p:nvPr>
        </p:nvSpPr>
        <p:spPr/>
        <p:txBody>
          <a:bodyPr/>
          <a:lstStyle/>
          <a:p>
            <a:r>
              <a:rPr lang="en-SG" dirty="0"/>
              <a:t>Tutorial 2</a:t>
            </a:r>
          </a:p>
        </p:txBody>
      </p:sp>
      <p:sp>
        <p:nvSpPr>
          <p:cNvPr id="3" name="Subtitle 2">
            <a:extLst>
              <a:ext uri="{FF2B5EF4-FFF2-40B4-BE49-F238E27FC236}">
                <a16:creationId xmlns:a16="http://schemas.microsoft.com/office/drawing/2014/main" id="{68BC468E-40BD-47BE-8DE4-D777A597C3D4}"/>
              </a:ext>
            </a:extLst>
          </p:cNvPr>
          <p:cNvSpPr>
            <a:spLocks noGrp="1"/>
          </p:cNvSpPr>
          <p:nvPr>
            <p:ph type="subTitle" idx="1"/>
          </p:nvPr>
        </p:nvSpPr>
        <p:spPr/>
        <p:txBody>
          <a:bodyPr/>
          <a:lstStyle/>
          <a:p>
            <a:r>
              <a:rPr lang="en-SG" dirty="0"/>
              <a:t>T03/08</a:t>
            </a:r>
          </a:p>
          <a:p>
            <a:r>
              <a:rPr lang="en-SG" dirty="0"/>
              <a:t>Goh Rui Zhi</a:t>
            </a:r>
          </a:p>
          <a:p>
            <a:r>
              <a:rPr lang="en-SG" dirty="0"/>
              <a:t>gohruizhi@u.nus.edu</a:t>
            </a:r>
          </a:p>
        </p:txBody>
      </p:sp>
    </p:spTree>
    <p:extLst>
      <p:ext uri="{BB962C8B-B14F-4D97-AF65-F5344CB8AC3E}">
        <p14:creationId xmlns:p14="http://schemas.microsoft.com/office/powerpoint/2010/main" val="164110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2573-29DB-4DE2-940B-011D0B287E20}"/>
              </a:ext>
            </a:extLst>
          </p:cNvPr>
          <p:cNvSpPr>
            <a:spLocks noGrp="1"/>
          </p:cNvSpPr>
          <p:nvPr>
            <p:ph type="title"/>
          </p:nvPr>
        </p:nvSpPr>
        <p:spPr/>
        <p:txBody>
          <a:bodyPr/>
          <a:lstStyle/>
          <a:p>
            <a:r>
              <a:rPr lang="en-SG" dirty="0"/>
              <a:t>Question 2A</a:t>
            </a:r>
          </a:p>
        </p:txBody>
      </p:sp>
      <p:sp>
        <p:nvSpPr>
          <p:cNvPr id="3" name="Content Placeholder 2">
            <a:extLst>
              <a:ext uri="{FF2B5EF4-FFF2-40B4-BE49-F238E27FC236}">
                <a16:creationId xmlns:a16="http://schemas.microsoft.com/office/drawing/2014/main" id="{4B1021AF-D8A8-4698-962D-4684C07E1974}"/>
              </a:ext>
            </a:extLst>
          </p:cNvPr>
          <p:cNvSpPr>
            <a:spLocks noGrp="1"/>
          </p:cNvSpPr>
          <p:nvPr>
            <p:ph idx="1"/>
          </p:nvPr>
        </p:nvSpPr>
        <p:spPr/>
        <p:txBody>
          <a:bodyPr/>
          <a:lstStyle/>
          <a:p>
            <a:r>
              <a:rPr lang="en-US" dirty="0">
                <a:cs typeface="Calibri"/>
              </a:rPr>
              <a:t>Generate the look up table</a:t>
            </a:r>
          </a:p>
          <a:p>
            <a:pPr marL="383540" lvl="1"/>
            <a:r>
              <a:rPr lang="en-US" dirty="0">
                <a:cs typeface="Calibri"/>
              </a:rPr>
              <a:t>Each input output pair takes 32 bits = 4 bytes (16 bits plaintext + 16 bits ciphertext)</a:t>
            </a:r>
          </a:p>
          <a:p>
            <a:r>
              <a:rPr lang="en-US" dirty="0">
                <a:cs typeface="Calibri"/>
              </a:rPr>
              <a:t>Table size = Size of Entry × Number of Possibilities</a:t>
            </a:r>
            <a:br>
              <a:rPr lang="en-US" dirty="0">
                <a:cs typeface="Calibri"/>
              </a:rPr>
            </a:br>
            <a:r>
              <a:rPr lang="en-US" dirty="0">
                <a:cs typeface="Calibri"/>
              </a:rPr>
              <a:t>                   =  4 bytes </a:t>
            </a:r>
            <a:r>
              <a:rPr lang="en-US" dirty="0">
                <a:ea typeface="+mn-lt"/>
                <a:cs typeface="+mn-lt"/>
              </a:rPr>
              <a:t>× 2</a:t>
            </a:r>
            <a:r>
              <a:rPr lang="en-US" baseline="30000" dirty="0">
                <a:ea typeface="+mn-lt"/>
                <a:cs typeface="+mn-lt"/>
              </a:rPr>
              <a:t>16</a:t>
            </a:r>
            <a:br>
              <a:rPr lang="en-US" dirty="0">
                <a:ea typeface="+mn-lt"/>
                <a:cs typeface="+mn-lt"/>
              </a:rPr>
            </a:br>
            <a:r>
              <a:rPr lang="en-US" dirty="0">
                <a:cs typeface="Calibri"/>
              </a:rPr>
              <a:t>                   = 2</a:t>
            </a:r>
            <a:r>
              <a:rPr lang="en-US" baseline="30000" dirty="0">
                <a:cs typeface="Calibri"/>
              </a:rPr>
              <a:t>18</a:t>
            </a:r>
            <a:r>
              <a:rPr lang="en-US" dirty="0">
                <a:cs typeface="Calibri"/>
              </a:rPr>
              <a:t> bytes</a:t>
            </a:r>
            <a:br>
              <a:rPr lang="en-US" dirty="0">
                <a:cs typeface="Calibri"/>
              </a:rPr>
            </a:br>
            <a:r>
              <a:rPr lang="en-US" dirty="0">
                <a:cs typeface="Calibri"/>
              </a:rPr>
              <a:t>                   = 2</a:t>
            </a:r>
            <a:r>
              <a:rPr lang="en-US" baseline="30000" dirty="0">
                <a:cs typeface="Calibri"/>
              </a:rPr>
              <a:t>-2</a:t>
            </a:r>
            <a:r>
              <a:rPr lang="en-US" dirty="0">
                <a:cs typeface="Calibri"/>
              </a:rPr>
              <a:t> MB</a:t>
            </a:r>
            <a:br>
              <a:rPr lang="en-US" dirty="0">
                <a:cs typeface="Calibri"/>
              </a:rPr>
            </a:br>
            <a:r>
              <a:rPr lang="en-US" dirty="0">
                <a:cs typeface="Calibri"/>
              </a:rPr>
              <a:t>                   = 0.25 MB   </a:t>
            </a:r>
            <a:endParaRPr lang="en-SG" dirty="0"/>
          </a:p>
        </p:txBody>
      </p:sp>
    </p:spTree>
    <p:extLst>
      <p:ext uri="{BB962C8B-B14F-4D97-AF65-F5344CB8AC3E}">
        <p14:creationId xmlns:p14="http://schemas.microsoft.com/office/powerpoint/2010/main" val="210423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472A-7851-4147-B59B-DA1AA896F761}"/>
              </a:ext>
            </a:extLst>
          </p:cNvPr>
          <p:cNvSpPr>
            <a:spLocks noGrp="1"/>
          </p:cNvSpPr>
          <p:nvPr>
            <p:ph type="title"/>
          </p:nvPr>
        </p:nvSpPr>
        <p:spPr/>
        <p:txBody>
          <a:bodyPr/>
          <a:lstStyle/>
          <a:p>
            <a:r>
              <a:rPr lang="en-SG" dirty="0"/>
              <a:t>Question 2b</a:t>
            </a:r>
          </a:p>
        </p:txBody>
      </p:sp>
      <p:sp>
        <p:nvSpPr>
          <p:cNvPr id="3" name="Content Placeholder 2">
            <a:extLst>
              <a:ext uri="{FF2B5EF4-FFF2-40B4-BE49-F238E27FC236}">
                <a16:creationId xmlns:a16="http://schemas.microsoft.com/office/drawing/2014/main" id="{29CB50BE-01C2-4D01-A02B-928515C05434}"/>
              </a:ext>
            </a:extLst>
          </p:cNvPr>
          <p:cNvSpPr>
            <a:spLocks noGrp="1"/>
          </p:cNvSpPr>
          <p:nvPr>
            <p:ph idx="1"/>
          </p:nvPr>
        </p:nvSpPr>
        <p:spPr/>
        <p:txBody>
          <a:bodyPr/>
          <a:lstStyle/>
          <a:p>
            <a:r>
              <a:rPr lang="en-US" dirty="0">
                <a:ea typeface="+mn-lt"/>
                <a:cs typeface="+mn-lt"/>
              </a:rPr>
              <a:t>Given Alice's warning and possible codebook attack, Bob agrees to </a:t>
            </a:r>
            <a:r>
              <a:rPr lang="en-US" b="1" dirty="0">
                <a:ea typeface="+mn-lt"/>
                <a:cs typeface="+mn-lt"/>
              </a:rPr>
              <a:t>increase the size</a:t>
            </a:r>
            <a:endParaRPr lang="en-US" b="1" dirty="0">
              <a:cs typeface="Calibri" panose="020F0502020204030204"/>
            </a:endParaRPr>
          </a:p>
          <a:p>
            <a:r>
              <a:rPr lang="en-US" b="1" dirty="0">
                <a:ea typeface="+mn-lt"/>
                <a:cs typeface="+mn-lt"/>
              </a:rPr>
              <a:t>of the input and output blocks of his cipher </a:t>
            </a:r>
            <a:r>
              <a:rPr lang="en-US" b="1" dirty="0">
                <a:highlight>
                  <a:srgbClr val="FFFF00"/>
                </a:highlight>
                <a:ea typeface="+mn-lt"/>
                <a:cs typeface="+mn-lt"/>
              </a:rPr>
              <a:t>to 48 bits</a:t>
            </a:r>
            <a:r>
              <a:rPr lang="en-US" dirty="0">
                <a:ea typeface="+mn-lt"/>
                <a:cs typeface="+mn-lt"/>
              </a:rPr>
              <a:t>. Using the </a:t>
            </a:r>
            <a:r>
              <a:rPr lang="en-US" dirty="0">
                <a:highlight>
                  <a:srgbClr val="FFFF00"/>
                </a:highlight>
                <a:ea typeface="+mn-lt"/>
                <a:cs typeface="+mn-lt"/>
              </a:rPr>
              <a:t>same codebook</a:t>
            </a:r>
            <a:endParaRPr lang="en-US" dirty="0">
              <a:highlight>
                <a:srgbClr val="FFFF00"/>
              </a:highlight>
            </a:endParaRPr>
          </a:p>
          <a:p>
            <a:r>
              <a:rPr lang="en-US" dirty="0">
                <a:highlight>
                  <a:srgbClr val="FFFF00"/>
                </a:highlight>
                <a:ea typeface="+mn-lt"/>
                <a:cs typeface="+mn-lt"/>
              </a:rPr>
              <a:t>attack</a:t>
            </a:r>
            <a:r>
              <a:rPr lang="en-US" dirty="0">
                <a:ea typeface="+mn-lt"/>
                <a:cs typeface="+mn-lt"/>
              </a:rPr>
              <a:t>, how much storage will the attacker now need to store all the input and output</a:t>
            </a:r>
            <a:endParaRPr lang="en-US" dirty="0"/>
          </a:p>
          <a:p>
            <a:r>
              <a:rPr lang="en-US" dirty="0">
                <a:ea typeface="+mn-lt"/>
                <a:cs typeface="+mn-lt"/>
              </a:rPr>
              <a:t>blocks in his lookup table? Express your answer in MB (megabyte), GB (gigabyte), TB</a:t>
            </a:r>
            <a:endParaRPr lang="en-US" dirty="0"/>
          </a:p>
          <a:p>
            <a:r>
              <a:rPr lang="en-US" dirty="0">
                <a:ea typeface="+mn-lt"/>
                <a:cs typeface="+mn-lt"/>
              </a:rPr>
              <a:t>(terabyte), or PB (petabyte).</a:t>
            </a:r>
            <a:endParaRPr lang="en-US" dirty="0"/>
          </a:p>
          <a:p>
            <a:r>
              <a:rPr lang="en-US" dirty="0">
                <a:ea typeface="+mn-lt"/>
                <a:cs typeface="+mn-lt"/>
              </a:rPr>
              <a:t>Note: 1T = 2</a:t>
            </a:r>
            <a:r>
              <a:rPr lang="en-US" baseline="30000" dirty="0">
                <a:ea typeface="+mn-lt"/>
                <a:cs typeface="+mn-lt"/>
              </a:rPr>
              <a:t>40</a:t>
            </a:r>
            <a:r>
              <a:rPr lang="en-US" dirty="0">
                <a:ea typeface="+mn-lt"/>
                <a:cs typeface="+mn-lt"/>
              </a:rPr>
              <a:t>, 1P = 2</a:t>
            </a:r>
            <a:r>
              <a:rPr lang="en-US" baseline="30000" dirty="0">
                <a:ea typeface="+mn-lt"/>
                <a:cs typeface="+mn-lt"/>
              </a:rPr>
              <a:t>50</a:t>
            </a:r>
            <a:r>
              <a:rPr lang="en-US" dirty="0">
                <a:ea typeface="+mn-lt"/>
                <a:cs typeface="+mn-lt"/>
              </a:rPr>
              <a:t>.</a:t>
            </a:r>
            <a:endParaRPr lang="en-US" dirty="0"/>
          </a:p>
          <a:p>
            <a:endParaRPr lang="en-SG" dirty="0"/>
          </a:p>
        </p:txBody>
      </p:sp>
    </p:spTree>
    <p:extLst>
      <p:ext uri="{BB962C8B-B14F-4D97-AF65-F5344CB8AC3E}">
        <p14:creationId xmlns:p14="http://schemas.microsoft.com/office/powerpoint/2010/main" val="136760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07D2-C3AF-460E-8839-48CBC8D17B1A}"/>
              </a:ext>
            </a:extLst>
          </p:cNvPr>
          <p:cNvSpPr>
            <a:spLocks noGrp="1"/>
          </p:cNvSpPr>
          <p:nvPr>
            <p:ph type="title"/>
          </p:nvPr>
        </p:nvSpPr>
        <p:spPr/>
        <p:txBody>
          <a:bodyPr/>
          <a:lstStyle/>
          <a:p>
            <a:r>
              <a:rPr lang="en-SG" dirty="0"/>
              <a:t>Question 2b</a:t>
            </a:r>
          </a:p>
        </p:txBody>
      </p:sp>
      <p:sp>
        <p:nvSpPr>
          <p:cNvPr id="3" name="Content Placeholder 2">
            <a:extLst>
              <a:ext uri="{FF2B5EF4-FFF2-40B4-BE49-F238E27FC236}">
                <a16:creationId xmlns:a16="http://schemas.microsoft.com/office/drawing/2014/main" id="{8DE40ED3-4C39-4B9B-AE51-EE59AFBAD02A}"/>
              </a:ext>
            </a:extLst>
          </p:cNvPr>
          <p:cNvSpPr>
            <a:spLocks noGrp="1"/>
          </p:cNvSpPr>
          <p:nvPr>
            <p:ph idx="1"/>
          </p:nvPr>
        </p:nvSpPr>
        <p:spPr/>
        <p:txBody>
          <a:bodyPr/>
          <a:lstStyle/>
          <a:p>
            <a:r>
              <a:rPr lang="en-US" dirty="0">
                <a:cs typeface="Calibri"/>
              </a:rPr>
              <a:t>Plaintext block size = Ciphertext block size = 48 bits</a:t>
            </a:r>
          </a:p>
          <a:p>
            <a:r>
              <a:rPr lang="en-US" dirty="0">
                <a:cs typeface="Calibri"/>
              </a:rPr>
              <a:t>Each pair now takes 96 bits = 12bytes</a:t>
            </a:r>
          </a:p>
          <a:p>
            <a:r>
              <a:rPr lang="en-US" dirty="0">
                <a:ea typeface="+mn-lt"/>
                <a:cs typeface="+mn-lt"/>
              </a:rPr>
              <a:t>Table size = entry size × number of possibilities</a:t>
            </a:r>
            <a:br>
              <a:rPr lang="en-US" dirty="0">
                <a:ea typeface="+mn-lt"/>
                <a:cs typeface="+mn-lt"/>
              </a:rPr>
            </a:br>
            <a:r>
              <a:rPr lang="en-US" dirty="0">
                <a:ea typeface="+mn-lt"/>
                <a:cs typeface="+mn-lt"/>
              </a:rPr>
              <a:t>                   =  12 bytes </a:t>
            </a:r>
            <a:r>
              <a:rPr lang="en-US" dirty="0">
                <a:cs typeface="Calibri"/>
              </a:rPr>
              <a:t>× 2</a:t>
            </a:r>
            <a:r>
              <a:rPr lang="en-US" baseline="30000" dirty="0">
                <a:cs typeface="Calibri"/>
              </a:rPr>
              <a:t>48</a:t>
            </a:r>
            <a:br>
              <a:rPr lang="en-US" dirty="0">
                <a:cs typeface="Calibri"/>
              </a:rPr>
            </a:br>
            <a:r>
              <a:rPr lang="en-US" dirty="0">
                <a:cs typeface="Calibri"/>
              </a:rPr>
              <a:t>                   = 3 . 2</a:t>
            </a:r>
            <a:r>
              <a:rPr lang="en-US" baseline="30000" dirty="0">
                <a:ea typeface="+mn-lt"/>
                <a:cs typeface="+mn-lt"/>
              </a:rPr>
              <a:t>50</a:t>
            </a:r>
            <a:r>
              <a:rPr lang="en-US" dirty="0">
                <a:ea typeface="+mn-lt"/>
                <a:cs typeface="+mn-lt"/>
              </a:rPr>
              <a:t> bytes</a:t>
            </a:r>
            <a:br>
              <a:rPr lang="en-US" dirty="0">
                <a:ea typeface="+mn-lt"/>
                <a:cs typeface="+mn-lt"/>
              </a:rPr>
            </a:br>
            <a:r>
              <a:rPr lang="en-US" dirty="0">
                <a:ea typeface="+mn-lt"/>
                <a:cs typeface="+mn-lt"/>
              </a:rPr>
              <a:t>                   = 3 PB                   </a:t>
            </a:r>
            <a:endParaRPr lang="en-US" dirty="0">
              <a:cs typeface="Calibri"/>
            </a:endParaRPr>
          </a:p>
          <a:p>
            <a:endParaRPr lang="en-US" dirty="0">
              <a:cs typeface="Calibri"/>
            </a:endParaRPr>
          </a:p>
          <a:p>
            <a:endParaRPr lang="en-US" dirty="0">
              <a:cs typeface="Calibri"/>
            </a:endParaRPr>
          </a:p>
          <a:p>
            <a:endParaRPr lang="en-SG" dirty="0"/>
          </a:p>
        </p:txBody>
      </p:sp>
    </p:spTree>
    <p:extLst>
      <p:ext uri="{BB962C8B-B14F-4D97-AF65-F5344CB8AC3E}">
        <p14:creationId xmlns:p14="http://schemas.microsoft.com/office/powerpoint/2010/main" val="1944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07D2-C3AF-460E-8839-48CBC8D17B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8DE40ED3-4C39-4B9B-AE51-EE59AFBAD02A}"/>
              </a:ext>
            </a:extLst>
          </p:cNvPr>
          <p:cNvSpPr>
            <a:spLocks noGrp="1"/>
          </p:cNvSpPr>
          <p:nvPr>
            <p:ph idx="1"/>
          </p:nvPr>
        </p:nvSpPr>
        <p:spPr/>
        <p:txBody>
          <a:bodyPr>
            <a:normAutofit fontScale="92500"/>
          </a:bodyPr>
          <a:lstStyle/>
          <a:p>
            <a:r>
              <a:rPr lang="en-US" dirty="0">
                <a:ea typeface="+mn-lt"/>
                <a:cs typeface="+mn-lt"/>
              </a:rPr>
              <a:t>Cipher Block Chaining (CBC) mode-of-operation is commonly used </a:t>
            </a:r>
            <a:r>
              <a:rPr lang="en-US" dirty="0">
                <a:highlight>
                  <a:srgbClr val="FFFF00"/>
                </a:highlight>
                <a:ea typeface="+mn-lt"/>
                <a:cs typeface="+mn-lt"/>
              </a:rPr>
              <a:t>to encrypt a plain-</a:t>
            </a:r>
            <a:endParaRPr lang="en-US" dirty="0">
              <a:highlight>
                <a:srgbClr val="FFFF00"/>
              </a:highlight>
              <a:cs typeface="Calibri" panose="020F0502020204030204"/>
            </a:endParaRPr>
          </a:p>
          <a:p>
            <a:r>
              <a:rPr lang="en-US" dirty="0">
                <a:highlight>
                  <a:srgbClr val="FFFF00"/>
                </a:highlight>
                <a:ea typeface="+mn-lt"/>
                <a:cs typeface="+mn-lt"/>
              </a:rPr>
              <a:t>text longer than a cipher's block</a:t>
            </a:r>
            <a:r>
              <a:rPr lang="en-US" dirty="0">
                <a:ea typeface="+mn-lt"/>
                <a:cs typeface="+mn-lt"/>
              </a:rPr>
              <a:t>. In CBC, each plaintext block is XOR-ed with the previous</a:t>
            </a:r>
            <a:endParaRPr lang="en-US" dirty="0"/>
          </a:p>
          <a:p>
            <a:r>
              <a:rPr lang="en-US" dirty="0">
                <a:ea typeface="+mn-lt"/>
                <a:cs typeface="+mn-lt"/>
              </a:rPr>
              <a:t>ciphertext block before being encrypted. An IV is used in encrypting the first plaintext block.</a:t>
            </a:r>
            <a:endParaRPr lang="en-US" dirty="0"/>
          </a:p>
          <a:p>
            <a:endParaRPr lang="en-US" dirty="0">
              <a:ea typeface="+mn-lt"/>
              <a:cs typeface="+mn-lt"/>
            </a:endParaRPr>
          </a:p>
          <a:p>
            <a:r>
              <a:rPr lang="en-US" dirty="0">
                <a:ea typeface="+mn-lt"/>
                <a:cs typeface="+mn-lt"/>
              </a:rPr>
              <a:t>Mathematically, the encryption can thus be expressed as follows:</a:t>
            </a:r>
            <a:endParaRPr lang="en-US" dirty="0">
              <a:cs typeface="Calibri"/>
            </a:endParaRPr>
          </a:p>
          <a:p>
            <a:r>
              <a:rPr lang="en-US" dirty="0">
                <a:ea typeface="+mn-lt"/>
                <a:cs typeface="+mn-lt"/>
              </a:rPr>
              <a:t>Given a n-block plaintext message x</a:t>
            </a:r>
            <a:r>
              <a:rPr lang="en-US" baseline="-25000" dirty="0">
                <a:ea typeface="+mn-lt"/>
                <a:cs typeface="+mn-lt"/>
              </a:rPr>
              <a:t>1</a:t>
            </a:r>
            <a:r>
              <a:rPr lang="en-US" dirty="0">
                <a:ea typeface="+mn-lt"/>
                <a:cs typeface="+mn-lt"/>
              </a:rPr>
              <a:t>, x</a:t>
            </a:r>
            <a:r>
              <a:rPr lang="en-US" baseline="-25000" dirty="0">
                <a:ea typeface="+mn-lt"/>
                <a:cs typeface="+mn-lt"/>
              </a:rPr>
              <a:t>2</a:t>
            </a:r>
            <a:r>
              <a:rPr lang="en-US" dirty="0">
                <a:ea typeface="+mn-lt"/>
                <a:cs typeface="+mn-lt"/>
              </a:rPr>
              <a:t>, x</a:t>
            </a:r>
            <a:r>
              <a:rPr lang="en-US" baseline="-25000" dirty="0">
                <a:ea typeface="+mn-lt"/>
                <a:cs typeface="+mn-lt"/>
              </a:rPr>
              <a:t>3</a:t>
            </a:r>
            <a:r>
              <a:rPr lang="en-US" dirty="0">
                <a:ea typeface="+mn-lt"/>
                <a:cs typeface="+mn-lt"/>
              </a:rPr>
              <a:t>, ... , </a:t>
            </a:r>
            <a:r>
              <a:rPr lang="en-US" dirty="0" err="1">
                <a:ea typeface="+mn-lt"/>
                <a:cs typeface="+mn-lt"/>
              </a:rPr>
              <a:t>x</a:t>
            </a:r>
            <a:r>
              <a:rPr lang="en-US" baseline="-25000" dirty="0" err="1">
                <a:ea typeface="+mn-lt"/>
                <a:cs typeface="+mn-lt"/>
              </a:rPr>
              <a:t>n</a:t>
            </a:r>
            <a:r>
              <a:rPr lang="en-US" dirty="0">
                <a:ea typeface="+mn-lt"/>
                <a:cs typeface="+mn-lt"/>
              </a:rPr>
              <a:t>, a secret key K, and an IV, </a:t>
            </a:r>
          </a:p>
          <a:p>
            <a:r>
              <a:rPr lang="en-US" dirty="0">
                <a:ea typeface="+mn-lt"/>
                <a:cs typeface="+mn-lt"/>
              </a:rPr>
              <a:t>CBC outputs (n+1)-block ciphertext message y</a:t>
            </a:r>
            <a:r>
              <a:rPr lang="en-US" baseline="-25000" dirty="0">
                <a:ea typeface="+mn-lt"/>
                <a:cs typeface="+mn-lt"/>
              </a:rPr>
              <a:t>0</a:t>
            </a:r>
            <a:r>
              <a:rPr lang="en-US" dirty="0">
                <a:ea typeface="+mn-lt"/>
                <a:cs typeface="+mn-lt"/>
              </a:rPr>
              <a:t>, y</a:t>
            </a:r>
            <a:r>
              <a:rPr lang="en-US" baseline="-25000" dirty="0">
                <a:ea typeface="+mn-lt"/>
                <a:cs typeface="+mn-lt"/>
              </a:rPr>
              <a:t>1</a:t>
            </a:r>
            <a:r>
              <a:rPr lang="en-US" dirty="0">
                <a:ea typeface="+mn-lt"/>
                <a:cs typeface="+mn-lt"/>
              </a:rPr>
              <a:t>, y</a:t>
            </a:r>
            <a:r>
              <a:rPr lang="en-US" baseline="-25000" dirty="0">
                <a:ea typeface="+mn-lt"/>
                <a:cs typeface="+mn-lt"/>
              </a:rPr>
              <a:t>2</a:t>
            </a:r>
            <a:r>
              <a:rPr lang="en-US" dirty="0">
                <a:ea typeface="+mn-lt"/>
                <a:cs typeface="+mn-lt"/>
              </a:rPr>
              <a:t>, ... , </a:t>
            </a:r>
            <a:r>
              <a:rPr lang="en-US" dirty="0" err="1">
                <a:ea typeface="+mn-lt"/>
                <a:cs typeface="+mn-lt"/>
              </a:rPr>
              <a:t>y</a:t>
            </a:r>
            <a:r>
              <a:rPr lang="en-US" baseline="-25000" dirty="0" err="1">
                <a:ea typeface="+mn-lt"/>
                <a:cs typeface="+mn-lt"/>
              </a:rPr>
              <a:t>n</a:t>
            </a:r>
            <a:r>
              <a:rPr lang="en-US" dirty="0">
                <a:ea typeface="+mn-lt"/>
                <a:cs typeface="+mn-lt"/>
              </a:rPr>
              <a:t>, where:</a:t>
            </a:r>
            <a:endParaRPr lang="en-US" dirty="0">
              <a:cs typeface="Calibri"/>
            </a:endParaRPr>
          </a:p>
          <a:p>
            <a:r>
              <a:rPr lang="en-US" dirty="0">
                <a:ea typeface="+mn-lt"/>
                <a:cs typeface="+mn-lt"/>
              </a:rPr>
              <a:t>1. y</a:t>
            </a:r>
            <a:r>
              <a:rPr lang="en-US" baseline="-25000" dirty="0">
                <a:ea typeface="+mn-lt"/>
                <a:cs typeface="+mn-lt"/>
              </a:rPr>
              <a:t>0</a:t>
            </a:r>
            <a:r>
              <a:rPr lang="en-US" dirty="0">
                <a:ea typeface="+mn-lt"/>
                <a:cs typeface="+mn-lt"/>
              </a:rPr>
              <a:t> = IV ;</a:t>
            </a:r>
            <a:endParaRPr lang="en-US" dirty="0"/>
          </a:p>
          <a:p>
            <a:r>
              <a:rPr lang="en-US" dirty="0">
                <a:ea typeface="+mn-lt"/>
                <a:cs typeface="+mn-lt"/>
              </a:rPr>
              <a:t>2. </a:t>
            </a:r>
            <a:r>
              <a:rPr lang="en-US" dirty="0" err="1">
                <a:ea typeface="+mn-lt"/>
                <a:cs typeface="+mn-lt"/>
              </a:rPr>
              <a:t>y</a:t>
            </a:r>
            <a:r>
              <a:rPr lang="en-US" baseline="-25000" dirty="0" err="1">
                <a:ea typeface="+mn-lt"/>
                <a:cs typeface="+mn-lt"/>
              </a:rPr>
              <a:t>k</a:t>
            </a:r>
            <a:r>
              <a:rPr lang="en-US" dirty="0">
                <a:ea typeface="+mn-lt"/>
                <a:cs typeface="+mn-lt"/>
              </a:rPr>
              <a:t> = </a:t>
            </a:r>
            <a:r>
              <a:rPr lang="en-US" dirty="0" err="1">
                <a:ea typeface="+mn-lt"/>
                <a:cs typeface="+mn-lt"/>
              </a:rPr>
              <a:t>Enc</a:t>
            </a:r>
            <a:r>
              <a:rPr lang="en-US" baseline="-25000" dirty="0" err="1">
                <a:ea typeface="+mn-lt"/>
                <a:cs typeface="+mn-lt"/>
              </a:rPr>
              <a:t>K</a:t>
            </a:r>
            <a:r>
              <a:rPr lang="en-US" dirty="0">
                <a:ea typeface="+mn-lt"/>
                <a:cs typeface="+mn-lt"/>
              </a:rPr>
              <a:t>(</a:t>
            </a:r>
            <a:r>
              <a:rPr lang="en-US" dirty="0" err="1">
                <a:ea typeface="+mn-lt"/>
                <a:cs typeface="+mn-lt"/>
              </a:rPr>
              <a:t>x</a:t>
            </a:r>
            <a:r>
              <a:rPr lang="en-US" baseline="-25000" dirty="0" err="1">
                <a:ea typeface="+mn-lt"/>
                <a:cs typeface="+mn-lt"/>
              </a:rPr>
              <a:t>k</a:t>
            </a:r>
            <a:r>
              <a:rPr lang="en-US" dirty="0">
                <a:ea typeface="+mn-lt"/>
                <a:cs typeface="+mn-lt"/>
              </a:rPr>
              <a:t> ⊕ y</a:t>
            </a:r>
            <a:r>
              <a:rPr lang="en-US" baseline="-25000" dirty="0">
                <a:ea typeface="+mn-lt"/>
                <a:cs typeface="+mn-lt"/>
              </a:rPr>
              <a:t>k-1</a:t>
            </a:r>
            <a:r>
              <a:rPr lang="en-US" dirty="0">
                <a:ea typeface="+mn-lt"/>
                <a:cs typeface="+mn-lt"/>
              </a:rPr>
              <a:t>), for k = 1, 2, 3, ... , n.</a:t>
            </a:r>
            <a:endParaRPr lang="en-US" dirty="0"/>
          </a:p>
          <a:p>
            <a:endParaRPr lang="en-SG" dirty="0"/>
          </a:p>
        </p:txBody>
      </p:sp>
    </p:spTree>
    <p:extLst>
      <p:ext uri="{BB962C8B-B14F-4D97-AF65-F5344CB8AC3E}">
        <p14:creationId xmlns:p14="http://schemas.microsoft.com/office/powerpoint/2010/main" val="85476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07D2-C3AF-460E-8839-48CBC8D17B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8DE40ED3-4C39-4B9B-AE51-EE59AFBAD02A}"/>
              </a:ext>
            </a:extLst>
          </p:cNvPr>
          <p:cNvSpPr>
            <a:spLocks noGrp="1"/>
          </p:cNvSpPr>
          <p:nvPr>
            <p:ph idx="1"/>
          </p:nvPr>
        </p:nvSpPr>
        <p:spPr/>
        <p:txBody>
          <a:bodyPr/>
          <a:lstStyle/>
          <a:p>
            <a:r>
              <a:rPr lang="en-US" dirty="0">
                <a:cs typeface="Calibri"/>
              </a:rPr>
              <a:t>Given the </a:t>
            </a:r>
            <a:r>
              <a:rPr lang="en-US" dirty="0" err="1">
                <a:cs typeface="Calibri"/>
              </a:rPr>
              <a:t>defnition</a:t>
            </a:r>
            <a:r>
              <a:rPr lang="en-US" dirty="0">
                <a:cs typeface="Calibri"/>
              </a:rPr>
              <a:t> above, answer the following questions:</a:t>
            </a:r>
            <a:endParaRPr lang="en-US" dirty="0">
              <a:ea typeface="+mn-lt"/>
              <a:cs typeface="+mn-lt"/>
            </a:endParaRPr>
          </a:p>
          <a:p>
            <a:r>
              <a:rPr lang="en-US" dirty="0">
                <a:cs typeface="Calibri"/>
              </a:rPr>
              <a:t>(I) Your lecture notes show a diagram depicting how a CBC-based encryption is done.</a:t>
            </a:r>
            <a:endParaRPr lang="en-US" dirty="0">
              <a:ea typeface="+mn-lt"/>
              <a:cs typeface="+mn-lt"/>
            </a:endParaRPr>
          </a:p>
          <a:p>
            <a:r>
              <a:rPr lang="en-US" dirty="0">
                <a:cs typeface="Calibri"/>
              </a:rPr>
              <a:t>Draw a diagram of the corresponding CBC-based decryption.</a:t>
            </a:r>
            <a:endParaRPr lang="en-US" dirty="0">
              <a:ea typeface="+mn-lt"/>
              <a:cs typeface="+mn-lt"/>
            </a:endParaRPr>
          </a:p>
          <a:p>
            <a:endParaRPr lang="en-SG" dirty="0"/>
          </a:p>
        </p:txBody>
      </p:sp>
    </p:spTree>
    <p:extLst>
      <p:ext uri="{BB962C8B-B14F-4D97-AF65-F5344CB8AC3E}">
        <p14:creationId xmlns:p14="http://schemas.microsoft.com/office/powerpoint/2010/main" val="97379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Recall Encryption</a:t>
            </a:r>
          </a:p>
        </p:txBody>
      </p:sp>
      <p:pic>
        <p:nvPicPr>
          <p:cNvPr id="4" name="Picture 3" descr="A close up of a clock&#10;&#10;Description automatically generated">
            <a:extLst>
              <a:ext uri="{FF2B5EF4-FFF2-40B4-BE49-F238E27FC236}">
                <a16:creationId xmlns:a16="http://schemas.microsoft.com/office/drawing/2014/main" id="{AC81F102-6626-4AD5-B337-4FFB3E085021}"/>
              </a:ext>
            </a:extLst>
          </p:cNvPr>
          <p:cNvPicPr>
            <a:picLocks noChangeAspect="1"/>
          </p:cNvPicPr>
          <p:nvPr/>
        </p:nvPicPr>
        <p:blipFill rotWithShape="1">
          <a:blip r:embed="rId2"/>
          <a:srcRect t="9836" r="-129" b="4973"/>
          <a:stretch/>
        </p:blipFill>
        <p:spPr>
          <a:xfrm>
            <a:off x="1723445" y="2237026"/>
            <a:ext cx="8807095" cy="3526761"/>
          </a:xfrm>
          <a:prstGeom prst="rect">
            <a:avLst/>
          </a:prstGeom>
        </p:spPr>
      </p:pic>
      <p:sp>
        <p:nvSpPr>
          <p:cNvPr id="5" name="TextBox 4">
            <a:extLst>
              <a:ext uri="{FF2B5EF4-FFF2-40B4-BE49-F238E27FC236}">
                <a16:creationId xmlns:a16="http://schemas.microsoft.com/office/drawing/2014/main" id="{4EF0FC50-FBE7-4C3E-8960-3FD943F9B0C9}"/>
              </a:ext>
            </a:extLst>
          </p:cNvPr>
          <p:cNvSpPr txBox="1"/>
          <p:nvPr/>
        </p:nvSpPr>
        <p:spPr>
          <a:xfrm>
            <a:off x="3231860" y="5903452"/>
            <a:ext cx="1994482" cy="369332"/>
          </a:xfrm>
          <a:prstGeom prst="rect">
            <a:avLst/>
          </a:prstGeom>
          <a:noFill/>
        </p:spPr>
        <p:txBody>
          <a:bodyPr wrap="square">
            <a:spAutoFit/>
          </a:bodyPr>
          <a:lstStyle/>
          <a:p>
            <a:r>
              <a:rPr lang="en-US" dirty="0">
                <a:ea typeface="+mn-lt"/>
                <a:cs typeface="+mn-lt"/>
              </a:rPr>
              <a:t>y</a:t>
            </a:r>
            <a:r>
              <a:rPr lang="en-US" baseline="-25000" dirty="0">
                <a:ea typeface="+mn-lt"/>
                <a:cs typeface="+mn-lt"/>
              </a:rPr>
              <a:t>1</a:t>
            </a:r>
            <a:r>
              <a:rPr lang="en-US" dirty="0">
                <a:ea typeface="+mn-lt"/>
                <a:cs typeface="+mn-lt"/>
              </a:rPr>
              <a:t> = </a:t>
            </a:r>
            <a:r>
              <a:rPr lang="en-US" dirty="0" err="1">
                <a:ea typeface="+mn-lt"/>
                <a:cs typeface="+mn-lt"/>
              </a:rPr>
              <a:t>Enc</a:t>
            </a:r>
            <a:r>
              <a:rPr lang="en-US" baseline="-25000" dirty="0" err="1">
                <a:ea typeface="+mn-lt"/>
                <a:cs typeface="+mn-lt"/>
              </a:rPr>
              <a:t>K</a:t>
            </a:r>
            <a:r>
              <a:rPr lang="en-US" dirty="0">
                <a:ea typeface="+mn-lt"/>
                <a:cs typeface="+mn-lt"/>
              </a:rPr>
              <a:t>(x</a:t>
            </a:r>
            <a:r>
              <a:rPr lang="en-US" baseline="-25000" dirty="0">
                <a:ea typeface="+mn-lt"/>
                <a:cs typeface="+mn-lt"/>
              </a:rPr>
              <a:t>1</a:t>
            </a:r>
            <a:r>
              <a:rPr lang="en-US" dirty="0">
                <a:ea typeface="+mn-lt"/>
                <a:cs typeface="+mn-lt"/>
              </a:rPr>
              <a:t> ⊕ y</a:t>
            </a:r>
            <a:r>
              <a:rPr lang="en-US" baseline="-25000" dirty="0">
                <a:ea typeface="+mn-lt"/>
                <a:cs typeface="+mn-lt"/>
              </a:rPr>
              <a:t>0</a:t>
            </a:r>
            <a:r>
              <a:rPr lang="en-US" dirty="0">
                <a:ea typeface="+mn-lt"/>
                <a:cs typeface="+mn-lt"/>
              </a:rPr>
              <a:t>) </a:t>
            </a:r>
            <a:endParaRPr lang="en-SG" dirty="0"/>
          </a:p>
        </p:txBody>
      </p:sp>
    </p:spTree>
    <p:extLst>
      <p:ext uri="{BB962C8B-B14F-4D97-AF65-F5344CB8AC3E}">
        <p14:creationId xmlns:p14="http://schemas.microsoft.com/office/powerpoint/2010/main" val="958541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07D2-C3AF-460E-8839-48CBC8D17B1A}"/>
              </a:ext>
            </a:extLst>
          </p:cNvPr>
          <p:cNvSpPr>
            <a:spLocks noGrp="1"/>
          </p:cNvSpPr>
          <p:nvPr>
            <p:ph type="title"/>
          </p:nvPr>
        </p:nvSpPr>
        <p:spPr/>
        <p:txBody>
          <a:bodyPr/>
          <a:lstStyle/>
          <a:p>
            <a:r>
              <a:rPr lang="en-SG" dirty="0"/>
              <a:t>Decryption</a:t>
            </a:r>
          </a:p>
        </p:txBody>
      </p:sp>
      <p:pic>
        <p:nvPicPr>
          <p:cNvPr id="4" name="Picture 3" descr="A picture containing clock&#10;&#10;Description automatically generated">
            <a:extLst>
              <a:ext uri="{FF2B5EF4-FFF2-40B4-BE49-F238E27FC236}">
                <a16:creationId xmlns:a16="http://schemas.microsoft.com/office/drawing/2014/main" id="{14675AE4-926B-4042-850A-65CBB1F84F75}"/>
              </a:ext>
            </a:extLst>
          </p:cNvPr>
          <p:cNvPicPr>
            <a:picLocks noChangeAspect="1"/>
          </p:cNvPicPr>
          <p:nvPr/>
        </p:nvPicPr>
        <p:blipFill rotWithShape="1">
          <a:blip r:embed="rId2"/>
          <a:srcRect t="5352" r="104" b="6760"/>
          <a:stretch/>
        </p:blipFill>
        <p:spPr>
          <a:xfrm>
            <a:off x="693946" y="2444325"/>
            <a:ext cx="9475293" cy="3097107"/>
          </a:xfrm>
          <a:prstGeom prst="rect">
            <a:avLst/>
          </a:prstGeom>
        </p:spPr>
      </p:pic>
      <p:sp>
        <p:nvSpPr>
          <p:cNvPr id="5" name="TextBox 4">
            <a:extLst>
              <a:ext uri="{FF2B5EF4-FFF2-40B4-BE49-F238E27FC236}">
                <a16:creationId xmlns:a16="http://schemas.microsoft.com/office/drawing/2014/main" id="{12D83C63-869E-4D84-8077-AAAB0C98E9E2}"/>
              </a:ext>
            </a:extLst>
          </p:cNvPr>
          <p:cNvSpPr txBox="1"/>
          <p:nvPr/>
        </p:nvSpPr>
        <p:spPr>
          <a:xfrm>
            <a:off x="2401349" y="1900166"/>
            <a:ext cx="2095149" cy="369332"/>
          </a:xfrm>
          <a:prstGeom prst="rect">
            <a:avLst/>
          </a:prstGeom>
          <a:noFill/>
        </p:spPr>
        <p:txBody>
          <a:bodyPr wrap="square">
            <a:spAutoFit/>
          </a:bodyPr>
          <a:lstStyle/>
          <a:p>
            <a:r>
              <a:rPr lang="en-US" dirty="0">
                <a:highlight>
                  <a:srgbClr val="FFFF00"/>
                </a:highlight>
                <a:ea typeface="+mn-lt"/>
                <a:cs typeface="+mn-lt"/>
              </a:rPr>
              <a:t>y</a:t>
            </a:r>
            <a:r>
              <a:rPr lang="en-US" baseline="-25000" dirty="0">
                <a:highlight>
                  <a:srgbClr val="FFFF00"/>
                </a:highlight>
                <a:ea typeface="+mn-lt"/>
                <a:cs typeface="+mn-lt"/>
              </a:rPr>
              <a:t>1</a:t>
            </a:r>
            <a:r>
              <a:rPr lang="en-US" dirty="0">
                <a:highlight>
                  <a:srgbClr val="FFFF00"/>
                </a:highlight>
                <a:ea typeface="+mn-lt"/>
                <a:cs typeface="+mn-lt"/>
              </a:rPr>
              <a:t> = </a:t>
            </a:r>
            <a:r>
              <a:rPr lang="en-US" dirty="0" err="1">
                <a:highlight>
                  <a:srgbClr val="FFFF00"/>
                </a:highlight>
                <a:ea typeface="+mn-lt"/>
                <a:cs typeface="+mn-lt"/>
              </a:rPr>
              <a:t>Enc</a:t>
            </a:r>
            <a:r>
              <a:rPr lang="en-US" baseline="-25000" dirty="0" err="1">
                <a:highlight>
                  <a:srgbClr val="FFFF00"/>
                </a:highlight>
                <a:ea typeface="+mn-lt"/>
                <a:cs typeface="+mn-lt"/>
              </a:rPr>
              <a:t>K</a:t>
            </a:r>
            <a:r>
              <a:rPr lang="en-US" dirty="0">
                <a:highlight>
                  <a:srgbClr val="FFFF00"/>
                </a:highlight>
                <a:ea typeface="+mn-lt"/>
                <a:cs typeface="+mn-lt"/>
              </a:rPr>
              <a:t>(x</a:t>
            </a:r>
            <a:r>
              <a:rPr lang="en-US" baseline="-25000" dirty="0">
                <a:highlight>
                  <a:srgbClr val="FFFF00"/>
                </a:highlight>
                <a:ea typeface="+mn-lt"/>
                <a:cs typeface="+mn-lt"/>
              </a:rPr>
              <a:t>1</a:t>
            </a:r>
            <a:r>
              <a:rPr lang="en-US" dirty="0">
                <a:highlight>
                  <a:srgbClr val="FFFF00"/>
                </a:highlight>
                <a:ea typeface="+mn-lt"/>
                <a:cs typeface="+mn-lt"/>
              </a:rPr>
              <a:t> ⊕ y</a:t>
            </a:r>
            <a:r>
              <a:rPr lang="en-US" baseline="-25000" dirty="0">
                <a:highlight>
                  <a:srgbClr val="FFFF00"/>
                </a:highlight>
                <a:ea typeface="+mn-lt"/>
                <a:cs typeface="+mn-lt"/>
              </a:rPr>
              <a:t>0</a:t>
            </a:r>
            <a:r>
              <a:rPr lang="en-US" dirty="0">
                <a:highlight>
                  <a:srgbClr val="FFFF00"/>
                </a:highlight>
                <a:ea typeface="+mn-lt"/>
                <a:cs typeface="+mn-lt"/>
              </a:rPr>
              <a:t>) </a:t>
            </a:r>
            <a:endParaRPr lang="en-SG" dirty="0">
              <a:highlight>
                <a:srgbClr val="FFFF00"/>
              </a:highlight>
            </a:endParaRPr>
          </a:p>
        </p:txBody>
      </p:sp>
    </p:spTree>
    <p:extLst>
      <p:ext uri="{BB962C8B-B14F-4D97-AF65-F5344CB8AC3E}">
        <p14:creationId xmlns:p14="http://schemas.microsoft.com/office/powerpoint/2010/main" val="157834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p:txBody>
          <a:bodyPr/>
          <a:lstStyle/>
          <a:p>
            <a:r>
              <a:rPr lang="en-US" dirty="0">
                <a:ea typeface="+mn-lt"/>
                <a:cs typeface="+mn-lt"/>
              </a:rPr>
              <a:t>(ii) How is decryption affected if the first ciphertext block y</a:t>
            </a:r>
            <a:r>
              <a:rPr lang="en-US" baseline="-25000" dirty="0">
                <a:ea typeface="+mn-lt"/>
                <a:cs typeface="+mn-lt"/>
              </a:rPr>
              <a:t>0</a:t>
            </a:r>
            <a:r>
              <a:rPr lang="en-US" dirty="0">
                <a:ea typeface="+mn-lt"/>
                <a:cs typeface="+mn-lt"/>
              </a:rPr>
              <a:t> is removed from the ciphertext?</a:t>
            </a:r>
          </a:p>
          <a:p>
            <a:endParaRPr lang="en-SG" dirty="0"/>
          </a:p>
        </p:txBody>
      </p:sp>
      <p:pic>
        <p:nvPicPr>
          <p:cNvPr id="4" name="Picture 3" descr="A picture containing clock&#10;&#10;Description automatically generated">
            <a:extLst>
              <a:ext uri="{FF2B5EF4-FFF2-40B4-BE49-F238E27FC236}">
                <a16:creationId xmlns:a16="http://schemas.microsoft.com/office/drawing/2014/main" id="{B27871DB-3716-4CD4-B4A5-B67227E9B5B0}"/>
              </a:ext>
            </a:extLst>
          </p:cNvPr>
          <p:cNvPicPr>
            <a:picLocks noChangeAspect="1"/>
          </p:cNvPicPr>
          <p:nvPr/>
        </p:nvPicPr>
        <p:blipFill rotWithShape="1">
          <a:blip r:embed="rId2"/>
          <a:srcRect t="5352" r="104" b="6760"/>
          <a:stretch/>
        </p:blipFill>
        <p:spPr>
          <a:xfrm>
            <a:off x="865770" y="3052468"/>
            <a:ext cx="9475293" cy="3097107"/>
          </a:xfrm>
          <a:prstGeom prst="rect">
            <a:avLst/>
          </a:prstGeom>
        </p:spPr>
      </p:pic>
      <p:sp>
        <p:nvSpPr>
          <p:cNvPr id="5" name="Multiplication Sign 4">
            <a:extLst>
              <a:ext uri="{FF2B5EF4-FFF2-40B4-BE49-F238E27FC236}">
                <a16:creationId xmlns:a16="http://schemas.microsoft.com/office/drawing/2014/main" id="{39654096-8DB6-45F5-9961-12EE5DF0BA3E}"/>
              </a:ext>
            </a:extLst>
          </p:cNvPr>
          <p:cNvSpPr/>
          <p:nvPr/>
        </p:nvSpPr>
        <p:spPr>
          <a:xfrm>
            <a:off x="1393737" y="4716930"/>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Multiplication Sign 5">
            <a:extLst>
              <a:ext uri="{FF2B5EF4-FFF2-40B4-BE49-F238E27FC236}">
                <a16:creationId xmlns:a16="http://schemas.microsoft.com/office/drawing/2014/main" id="{91BAACC4-6FB1-44B5-8882-5C988AAA93B7}"/>
              </a:ext>
            </a:extLst>
          </p:cNvPr>
          <p:cNvSpPr/>
          <p:nvPr/>
        </p:nvSpPr>
        <p:spPr>
          <a:xfrm>
            <a:off x="2931459" y="5174130"/>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3187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p:txBody>
          <a:bodyPr/>
          <a:lstStyle/>
          <a:p>
            <a:r>
              <a:rPr lang="en-US" dirty="0">
                <a:cs typeface="Calibri"/>
              </a:rPr>
              <a:t>(iii) Can the encryption processes of different blocks belonging to a plaintext run in parallel? How about the decryption of a ciphertext's different block?</a:t>
            </a:r>
          </a:p>
          <a:p>
            <a:pPr marL="0" indent="0">
              <a:buNone/>
            </a:pPr>
            <a:endParaRPr lang="en-US" dirty="0">
              <a:cs typeface="Calibri"/>
            </a:endParaRPr>
          </a:p>
          <a:p>
            <a:endParaRPr lang="en-US" dirty="0">
              <a:ea typeface="+mn-lt"/>
              <a:cs typeface="+mn-lt"/>
            </a:endParaRPr>
          </a:p>
          <a:p>
            <a:endParaRPr lang="en-SG" dirty="0"/>
          </a:p>
        </p:txBody>
      </p:sp>
    </p:spTree>
    <p:extLst>
      <p:ext uri="{BB962C8B-B14F-4D97-AF65-F5344CB8AC3E}">
        <p14:creationId xmlns:p14="http://schemas.microsoft.com/office/powerpoint/2010/main" val="11489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clock&#10;&#10;Description automatically generated">
            <a:extLst>
              <a:ext uri="{FF2B5EF4-FFF2-40B4-BE49-F238E27FC236}">
                <a16:creationId xmlns:a16="http://schemas.microsoft.com/office/drawing/2014/main" id="{D17D2B26-5B8C-47BE-803D-BF2A239522E6}"/>
              </a:ext>
            </a:extLst>
          </p:cNvPr>
          <p:cNvPicPr>
            <a:picLocks noChangeAspect="1"/>
          </p:cNvPicPr>
          <p:nvPr/>
        </p:nvPicPr>
        <p:blipFill rotWithShape="1">
          <a:blip r:embed="rId2"/>
          <a:srcRect t="9836" r="-129" b="4973"/>
          <a:stretch/>
        </p:blipFill>
        <p:spPr>
          <a:xfrm>
            <a:off x="1692452" y="1665619"/>
            <a:ext cx="8807095" cy="3526761"/>
          </a:xfrm>
          <a:prstGeom prst="rect">
            <a:avLst/>
          </a:prstGeom>
        </p:spPr>
      </p:pic>
      <p:sp>
        <p:nvSpPr>
          <p:cNvPr id="6" name="TextBox 5">
            <a:extLst>
              <a:ext uri="{FF2B5EF4-FFF2-40B4-BE49-F238E27FC236}">
                <a16:creationId xmlns:a16="http://schemas.microsoft.com/office/drawing/2014/main" id="{D20E16AC-C5D0-4734-9B29-992E570BA295}"/>
              </a:ext>
            </a:extLst>
          </p:cNvPr>
          <p:cNvSpPr txBox="1"/>
          <p:nvPr/>
        </p:nvSpPr>
        <p:spPr>
          <a:xfrm>
            <a:off x="1771650" y="5601385"/>
            <a:ext cx="6096000" cy="646331"/>
          </a:xfrm>
          <a:prstGeom prst="rect">
            <a:avLst/>
          </a:prstGeom>
          <a:noFill/>
        </p:spPr>
        <p:txBody>
          <a:bodyPr wrap="square">
            <a:spAutoFit/>
          </a:bodyPr>
          <a:lstStyle/>
          <a:p>
            <a:r>
              <a:rPr lang="en-US" dirty="0">
                <a:cs typeface="Calibri"/>
              </a:rPr>
              <a:t>Encryption: Not possible</a:t>
            </a:r>
            <a:endParaRPr lang="en-US" dirty="0"/>
          </a:p>
          <a:p>
            <a:pPr marL="383540" lvl="1"/>
            <a:r>
              <a:rPr lang="en-US" dirty="0">
                <a:cs typeface="Calibri"/>
              </a:rPr>
              <a:t>Dependent on </a:t>
            </a:r>
            <a:r>
              <a:rPr lang="en-US" dirty="0">
                <a:ea typeface="+mn-lt"/>
                <a:cs typeface="+mn-lt"/>
              </a:rPr>
              <a:t>Y</a:t>
            </a:r>
            <a:r>
              <a:rPr lang="en-US" baseline="-25000" dirty="0">
                <a:ea typeface="+mn-lt"/>
                <a:cs typeface="+mn-lt"/>
              </a:rPr>
              <a:t>n-1 </a:t>
            </a:r>
            <a:r>
              <a:rPr lang="en-US" dirty="0">
                <a:cs typeface="Calibri"/>
              </a:rPr>
              <a:t>to XOR</a:t>
            </a:r>
          </a:p>
        </p:txBody>
      </p:sp>
    </p:spTree>
    <p:extLst>
      <p:ext uri="{BB962C8B-B14F-4D97-AF65-F5344CB8AC3E}">
        <p14:creationId xmlns:p14="http://schemas.microsoft.com/office/powerpoint/2010/main" val="139407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Announcements</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r>
              <a:rPr lang="en-SG" sz="2800" dirty="0">
                <a:latin typeface="+mj-lt"/>
              </a:rPr>
              <a:t>Assignment 1 is out! Due </a:t>
            </a:r>
            <a:r>
              <a:rPr lang="fr-FR" sz="2800" b="1" i="0" u="none" strike="noStrike" baseline="0" dirty="0">
                <a:solidFill>
                  <a:srgbClr val="333333"/>
                </a:solidFill>
                <a:highlight>
                  <a:srgbClr val="FFFF00"/>
                </a:highlight>
                <a:latin typeface="+mj-lt"/>
              </a:rPr>
              <a:t>20 Sept 2021, 2359 HRS</a:t>
            </a:r>
          </a:p>
          <a:p>
            <a:r>
              <a:rPr lang="fr-FR" sz="2800" dirty="0">
                <a:solidFill>
                  <a:srgbClr val="333333"/>
                </a:solidFill>
                <a:latin typeface="+mj-lt"/>
              </a:rPr>
              <a:t>2 x Consultations happening in Week 5</a:t>
            </a:r>
          </a:p>
          <a:p>
            <a:r>
              <a:rPr lang="en-SG" sz="2800" dirty="0">
                <a:latin typeface="+mj-lt"/>
              </a:rPr>
              <a:t>- 7th Sept (Tue) 2-4pm</a:t>
            </a:r>
          </a:p>
          <a:p>
            <a:r>
              <a:rPr lang="en-SG" sz="2800" dirty="0">
                <a:latin typeface="+mj-lt"/>
              </a:rPr>
              <a:t>- 8th Sept (Wed) 2-4pm</a:t>
            </a:r>
          </a:p>
          <a:p>
            <a:r>
              <a:rPr lang="en-SG" sz="2800" dirty="0">
                <a:latin typeface="+mj-lt"/>
              </a:rPr>
              <a:t>Alternatively, email the assignment tutors directly, ask on forums or ask on Teams.</a:t>
            </a:r>
          </a:p>
          <a:p>
            <a:r>
              <a:rPr lang="en-SG" sz="2800" dirty="0">
                <a:latin typeface="+mj-lt"/>
              </a:rPr>
              <a:t>Please try the questions before attending those sessions.</a:t>
            </a:r>
          </a:p>
        </p:txBody>
      </p:sp>
    </p:spTree>
    <p:extLst>
      <p:ext uri="{BB962C8B-B14F-4D97-AF65-F5344CB8AC3E}">
        <p14:creationId xmlns:p14="http://schemas.microsoft.com/office/powerpoint/2010/main" val="393435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86FE94EA-D024-47BE-A837-6BA2D0014BFD}"/>
              </a:ext>
            </a:extLst>
          </p:cNvPr>
          <p:cNvPicPr>
            <a:picLocks noChangeAspect="1"/>
          </p:cNvPicPr>
          <p:nvPr/>
        </p:nvPicPr>
        <p:blipFill rotWithShape="1">
          <a:blip r:embed="rId2"/>
          <a:srcRect t="5352" r="104" b="6760"/>
          <a:stretch/>
        </p:blipFill>
        <p:spPr>
          <a:xfrm>
            <a:off x="1113046" y="1880446"/>
            <a:ext cx="9475293" cy="3097107"/>
          </a:xfrm>
          <a:prstGeom prst="rect">
            <a:avLst/>
          </a:prstGeom>
        </p:spPr>
      </p:pic>
      <p:sp>
        <p:nvSpPr>
          <p:cNvPr id="6" name="TextBox 5">
            <a:extLst>
              <a:ext uri="{FF2B5EF4-FFF2-40B4-BE49-F238E27FC236}">
                <a16:creationId xmlns:a16="http://schemas.microsoft.com/office/drawing/2014/main" id="{E04209DB-5E62-466F-9851-79180051A4A7}"/>
              </a:ext>
            </a:extLst>
          </p:cNvPr>
          <p:cNvSpPr txBox="1"/>
          <p:nvPr/>
        </p:nvSpPr>
        <p:spPr>
          <a:xfrm>
            <a:off x="1628775" y="5325160"/>
            <a:ext cx="6096000" cy="646331"/>
          </a:xfrm>
          <a:prstGeom prst="rect">
            <a:avLst/>
          </a:prstGeom>
          <a:noFill/>
        </p:spPr>
        <p:txBody>
          <a:bodyPr wrap="square">
            <a:spAutoFit/>
          </a:bodyPr>
          <a:lstStyle/>
          <a:p>
            <a:r>
              <a:rPr lang="en-US" dirty="0">
                <a:cs typeface="Calibri"/>
              </a:rPr>
              <a:t>Decryption: Possible</a:t>
            </a:r>
            <a:endParaRPr lang="en-US" dirty="0"/>
          </a:p>
          <a:p>
            <a:pPr marL="383540" lvl="1"/>
            <a:r>
              <a:rPr lang="en-US" dirty="0">
                <a:ea typeface="+mn-lt"/>
                <a:cs typeface="+mn-lt"/>
              </a:rPr>
              <a:t>Y</a:t>
            </a:r>
            <a:r>
              <a:rPr lang="en-US" baseline="-25000" dirty="0">
                <a:ea typeface="+mn-lt"/>
                <a:cs typeface="+mn-lt"/>
              </a:rPr>
              <a:t>n-1</a:t>
            </a:r>
            <a:r>
              <a:rPr lang="en-US" dirty="0">
                <a:ea typeface="+mn-lt"/>
                <a:cs typeface="+mn-lt"/>
              </a:rPr>
              <a:t> is readily available in ciphertext blocks </a:t>
            </a:r>
          </a:p>
        </p:txBody>
      </p:sp>
    </p:spTree>
    <p:extLst>
      <p:ext uri="{BB962C8B-B14F-4D97-AF65-F5344CB8AC3E}">
        <p14:creationId xmlns:p14="http://schemas.microsoft.com/office/powerpoint/2010/main" val="410884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p:txBody>
          <a:bodyPr>
            <a:normAutofit lnSpcReduction="10000"/>
          </a:bodyPr>
          <a:lstStyle/>
          <a:p>
            <a:r>
              <a:rPr lang="en-US" dirty="0">
                <a:ea typeface="+mn-lt"/>
                <a:cs typeface="+mn-lt"/>
              </a:rPr>
              <a:t>Bob knows that DES has a rather short key size/length of 56 bits. He, however, still wants to employ DES due to its widespread availability. Bob thinks that he has found a good way of addressing the limited key length of DES by randomly selecting three different keys K</a:t>
            </a:r>
            <a:r>
              <a:rPr lang="en-US" baseline="-25000" dirty="0">
                <a:ea typeface="+mn-lt"/>
                <a:cs typeface="+mn-lt"/>
              </a:rPr>
              <a:t>1</a:t>
            </a:r>
            <a:r>
              <a:rPr lang="en-US" dirty="0">
                <a:ea typeface="+mn-lt"/>
                <a:cs typeface="+mn-lt"/>
              </a:rPr>
              <a:t>, K</a:t>
            </a:r>
            <a:r>
              <a:rPr lang="en-US" baseline="-25000" dirty="0">
                <a:ea typeface="+mn-lt"/>
                <a:cs typeface="+mn-lt"/>
              </a:rPr>
              <a:t>2</a:t>
            </a:r>
            <a:r>
              <a:rPr lang="en-US" dirty="0">
                <a:ea typeface="+mn-lt"/>
                <a:cs typeface="+mn-lt"/>
              </a:rPr>
              <a:t> and K</a:t>
            </a:r>
            <a:r>
              <a:rPr lang="en-US" baseline="-25000" dirty="0">
                <a:ea typeface="+mn-lt"/>
                <a:cs typeface="+mn-lt"/>
              </a:rPr>
              <a:t>3</a:t>
            </a:r>
            <a:r>
              <a:rPr lang="en-US" dirty="0">
                <a:ea typeface="+mn-lt"/>
                <a:cs typeface="+mn-lt"/>
              </a:rPr>
              <a:t>. Bob then performs his DES encryption as follows:</a:t>
            </a:r>
            <a:endParaRPr lang="en-US" dirty="0"/>
          </a:p>
          <a:p>
            <a:pPr algn="ctr"/>
            <a:r>
              <a:rPr lang="en-US" dirty="0">
                <a:ea typeface="+mn-lt"/>
                <a:cs typeface="+mn-lt"/>
              </a:rPr>
              <a:t>C = E</a:t>
            </a:r>
            <a:r>
              <a:rPr lang="en-US" baseline="-25000" dirty="0">
                <a:ea typeface="+mn-lt"/>
                <a:cs typeface="+mn-lt"/>
              </a:rPr>
              <a:t>K1⊕K2⊕K3</a:t>
            </a:r>
            <a:r>
              <a:rPr lang="en-US" dirty="0">
                <a:ea typeface="+mn-lt"/>
                <a:cs typeface="+mn-lt"/>
              </a:rPr>
              <a:t> (P):</a:t>
            </a:r>
            <a:endParaRPr lang="en-US" dirty="0">
              <a:cs typeface="Calibri"/>
            </a:endParaRPr>
          </a:p>
          <a:p>
            <a:pPr marL="0" indent="0">
              <a:buNone/>
            </a:pPr>
            <a:endParaRPr lang="en-US" dirty="0">
              <a:ea typeface="+mn-lt"/>
              <a:cs typeface="+mn-lt"/>
            </a:endParaRPr>
          </a:p>
          <a:p>
            <a:r>
              <a:rPr lang="en-US" dirty="0">
                <a:ea typeface="+mn-lt"/>
                <a:cs typeface="+mn-lt"/>
              </a:rPr>
              <a:t>Decryption process is then performed using K</a:t>
            </a:r>
            <a:r>
              <a:rPr lang="en-US" baseline="-25000" dirty="0">
                <a:ea typeface="+mn-lt"/>
                <a:cs typeface="+mn-lt"/>
              </a:rPr>
              <a:t>1</a:t>
            </a:r>
            <a:r>
              <a:rPr lang="en-US" dirty="0">
                <a:ea typeface="+mn-lt"/>
                <a:cs typeface="+mn-lt"/>
              </a:rPr>
              <a:t> ⊕ K</a:t>
            </a:r>
            <a:r>
              <a:rPr lang="en-US" baseline="-25000" dirty="0">
                <a:ea typeface="+mn-lt"/>
                <a:cs typeface="+mn-lt"/>
              </a:rPr>
              <a:t>2</a:t>
            </a:r>
            <a:r>
              <a:rPr lang="en-US" dirty="0">
                <a:ea typeface="+mn-lt"/>
                <a:cs typeface="+mn-lt"/>
              </a:rPr>
              <a:t> ⊕ K</a:t>
            </a:r>
            <a:r>
              <a:rPr lang="en-US" baseline="-25000" dirty="0">
                <a:ea typeface="+mn-lt"/>
                <a:cs typeface="+mn-lt"/>
              </a:rPr>
              <a:t>3</a:t>
            </a:r>
            <a:r>
              <a:rPr lang="en-US" dirty="0">
                <a:ea typeface="+mn-lt"/>
                <a:cs typeface="+mn-lt"/>
              </a:rPr>
              <a:t> as its key. Bob argues that his method significantly increases the key space size. </a:t>
            </a:r>
          </a:p>
          <a:p>
            <a:endParaRPr lang="en-US" dirty="0">
              <a:ea typeface="+mn-lt"/>
              <a:cs typeface="+mn-lt"/>
            </a:endParaRPr>
          </a:p>
          <a:p>
            <a:r>
              <a:rPr lang="en-US" dirty="0">
                <a:ea typeface="+mn-lt"/>
                <a:cs typeface="+mn-lt"/>
              </a:rPr>
              <a:t>(a) Is Bob's argument correct? Argue concisely by comparing the </a:t>
            </a:r>
            <a:r>
              <a:rPr lang="en-US" dirty="0">
                <a:highlight>
                  <a:srgbClr val="FFFF00"/>
                </a:highlight>
                <a:ea typeface="+mn-lt"/>
                <a:cs typeface="+mn-lt"/>
              </a:rPr>
              <a:t>key space</a:t>
            </a:r>
            <a:r>
              <a:rPr lang="en-US" dirty="0">
                <a:ea typeface="+mn-lt"/>
                <a:cs typeface="+mn-lt"/>
              </a:rPr>
              <a:t> size of using one and three keys above.</a:t>
            </a:r>
            <a:endParaRPr lang="en-US" dirty="0">
              <a:cs typeface="Calibri"/>
            </a:endParaRPr>
          </a:p>
          <a:p>
            <a:endParaRPr lang="en-SG" dirty="0"/>
          </a:p>
        </p:txBody>
      </p:sp>
    </p:spTree>
    <p:extLst>
      <p:ext uri="{BB962C8B-B14F-4D97-AF65-F5344CB8AC3E}">
        <p14:creationId xmlns:p14="http://schemas.microsoft.com/office/powerpoint/2010/main" val="30975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p:txBody>
          <a:bodyPr/>
          <a:lstStyle/>
          <a:p>
            <a:r>
              <a:rPr lang="en-US" dirty="0">
                <a:cs typeface="Calibri"/>
              </a:rPr>
              <a:t>Key Space: Only affected by </a:t>
            </a:r>
            <a:r>
              <a:rPr lang="en-US" b="1" dirty="0">
                <a:highlight>
                  <a:srgbClr val="FFFF00"/>
                </a:highlight>
                <a:cs typeface="Calibri"/>
              </a:rPr>
              <a:t>length of key</a:t>
            </a:r>
            <a:r>
              <a:rPr lang="en-US" dirty="0">
                <a:cs typeface="Calibri"/>
              </a:rPr>
              <a:t>!</a:t>
            </a:r>
          </a:p>
          <a:p>
            <a:endParaRPr lang="en-US" dirty="0">
              <a:cs typeface="Calibri"/>
            </a:endParaRPr>
          </a:p>
          <a:p>
            <a:r>
              <a:rPr lang="en-US" dirty="0">
                <a:cs typeface="Calibri"/>
              </a:rPr>
              <a:t>K</a:t>
            </a:r>
            <a:r>
              <a:rPr lang="en-US" baseline="-25000" dirty="0">
                <a:cs typeface="Calibri" panose="020F0502020204030204"/>
              </a:rPr>
              <a:t>1</a:t>
            </a:r>
            <a:r>
              <a:rPr lang="en-US" dirty="0">
                <a:cs typeface="Calibri" panose="020F0502020204030204"/>
              </a:rPr>
              <a:t> ⊕ K</a:t>
            </a:r>
            <a:r>
              <a:rPr lang="en-US" baseline="-25000" dirty="0">
                <a:cs typeface="Calibri" panose="020F0502020204030204"/>
              </a:rPr>
              <a:t>2</a:t>
            </a:r>
            <a:r>
              <a:rPr lang="en-US" dirty="0">
                <a:cs typeface="Calibri" panose="020F0502020204030204"/>
              </a:rPr>
              <a:t> ⊕ K</a:t>
            </a:r>
            <a:r>
              <a:rPr lang="en-US" baseline="-25000" dirty="0">
                <a:cs typeface="Calibri" panose="020F0502020204030204"/>
              </a:rPr>
              <a:t>3 </a:t>
            </a:r>
            <a:r>
              <a:rPr lang="en-US" dirty="0">
                <a:cs typeface="Calibri" panose="020F0502020204030204"/>
              </a:rPr>
              <a:t>remains as 56 bits</a:t>
            </a:r>
          </a:p>
          <a:p>
            <a:r>
              <a:rPr lang="en-US" dirty="0">
                <a:cs typeface="Calibri" panose="020F0502020204030204"/>
              </a:rPr>
              <a:t>Key space size remains as 2</a:t>
            </a:r>
            <a:r>
              <a:rPr lang="en-US" baseline="30000" dirty="0">
                <a:cs typeface="Calibri" panose="020F0502020204030204"/>
              </a:rPr>
              <a:t>56</a:t>
            </a:r>
            <a:r>
              <a:rPr lang="en-US" dirty="0">
                <a:cs typeface="Calibri" panose="020F0502020204030204"/>
              </a:rPr>
              <a:t>                 </a:t>
            </a:r>
            <a:endParaRPr lang="en-SG" dirty="0"/>
          </a:p>
        </p:txBody>
      </p:sp>
    </p:spTree>
    <p:extLst>
      <p:ext uri="{BB962C8B-B14F-4D97-AF65-F5344CB8AC3E}">
        <p14:creationId xmlns:p14="http://schemas.microsoft.com/office/powerpoint/2010/main" val="314189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Question 4 b</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p:txBody>
          <a:bodyPr>
            <a:normAutofit fontScale="92500"/>
          </a:bodyPr>
          <a:lstStyle/>
          <a:p>
            <a:r>
              <a:rPr lang="en-US" dirty="0">
                <a:ea typeface="+mn-lt"/>
                <a:cs typeface="+mn-lt"/>
              </a:rPr>
              <a:t>Bob now uses only two secret keys K</a:t>
            </a:r>
            <a:r>
              <a:rPr lang="en-US" baseline="-25000" dirty="0">
                <a:ea typeface="+mn-lt"/>
                <a:cs typeface="+mn-lt"/>
              </a:rPr>
              <a:t>1</a:t>
            </a:r>
            <a:r>
              <a:rPr lang="en-US" dirty="0">
                <a:ea typeface="+mn-lt"/>
                <a:cs typeface="+mn-lt"/>
              </a:rPr>
              <a:t> and K</a:t>
            </a:r>
            <a:r>
              <a:rPr lang="en-US" baseline="-25000" dirty="0">
                <a:ea typeface="+mn-lt"/>
                <a:cs typeface="+mn-lt"/>
              </a:rPr>
              <a:t>2</a:t>
            </a:r>
            <a:r>
              <a:rPr lang="en-US" dirty="0">
                <a:ea typeface="+mn-lt"/>
                <a:cs typeface="+mn-lt"/>
              </a:rPr>
              <a:t>. However, he modifies his encryption to</a:t>
            </a:r>
            <a:endParaRPr lang="en-US" dirty="0">
              <a:cs typeface="Calibri" panose="020F0502020204030204"/>
            </a:endParaRPr>
          </a:p>
          <a:p>
            <a:r>
              <a:rPr lang="en-US" dirty="0">
                <a:ea typeface="+mn-lt"/>
                <a:cs typeface="+mn-lt"/>
              </a:rPr>
              <a:t>implement 2DES as follows:</a:t>
            </a:r>
            <a:endParaRPr lang="en-US" dirty="0"/>
          </a:p>
          <a:p>
            <a:pPr algn="ctr"/>
            <a:r>
              <a:rPr lang="en-US" dirty="0">
                <a:ea typeface="+mn-lt"/>
                <a:cs typeface="+mn-lt"/>
              </a:rPr>
              <a:t>C = E</a:t>
            </a:r>
            <a:r>
              <a:rPr lang="en-US" baseline="-25000" dirty="0">
                <a:ea typeface="+mn-lt"/>
                <a:cs typeface="+mn-lt"/>
              </a:rPr>
              <a:t>K2</a:t>
            </a:r>
            <a:r>
              <a:rPr lang="en-US" dirty="0">
                <a:ea typeface="+mn-lt"/>
                <a:cs typeface="+mn-lt"/>
              </a:rPr>
              <a:t> (E</a:t>
            </a:r>
            <a:r>
              <a:rPr lang="en-US" baseline="-25000" dirty="0">
                <a:ea typeface="+mn-lt"/>
                <a:cs typeface="+mn-lt"/>
              </a:rPr>
              <a:t>K1</a:t>
            </a:r>
            <a:r>
              <a:rPr lang="en-US" dirty="0">
                <a:ea typeface="+mn-lt"/>
                <a:cs typeface="+mn-lt"/>
              </a:rPr>
              <a:t> (P))</a:t>
            </a:r>
            <a:endParaRPr lang="en-US" dirty="0">
              <a:cs typeface="Calibri" panose="020F0502020204030204"/>
            </a:endParaRPr>
          </a:p>
          <a:p>
            <a:pPr marL="0" indent="0">
              <a:buNone/>
            </a:pPr>
            <a:endParaRPr lang="en-US" dirty="0">
              <a:ea typeface="+mn-lt"/>
              <a:cs typeface="+mn-lt"/>
            </a:endParaRPr>
          </a:p>
          <a:p>
            <a:r>
              <a:rPr lang="en-US" dirty="0">
                <a:ea typeface="+mn-lt"/>
                <a:cs typeface="+mn-lt"/>
              </a:rPr>
              <a:t>Bob now believes that his double-encryption method indeed doubles the key space size to</a:t>
            </a:r>
            <a:endParaRPr lang="en-US" dirty="0">
              <a:cs typeface="Calibri"/>
            </a:endParaRPr>
          </a:p>
          <a:p>
            <a:r>
              <a:rPr lang="en-US" dirty="0">
                <a:ea typeface="+mn-lt"/>
                <a:cs typeface="+mn-lt"/>
              </a:rPr>
              <a:t>2</a:t>
            </a:r>
            <a:r>
              <a:rPr lang="en-US" baseline="30000" dirty="0">
                <a:ea typeface="+mn-lt"/>
                <a:cs typeface="+mn-lt"/>
              </a:rPr>
              <a:t>2 × 56</a:t>
            </a:r>
            <a:r>
              <a:rPr lang="en-US" dirty="0">
                <a:ea typeface="+mn-lt"/>
                <a:cs typeface="+mn-lt"/>
              </a:rPr>
              <a:t> = 2</a:t>
            </a:r>
            <a:r>
              <a:rPr lang="en-US" baseline="30000" dirty="0">
                <a:ea typeface="+mn-lt"/>
                <a:cs typeface="+mn-lt"/>
              </a:rPr>
              <a:t>112</a:t>
            </a:r>
            <a:r>
              <a:rPr lang="en-US" dirty="0">
                <a:ea typeface="+mn-lt"/>
                <a:cs typeface="+mn-lt"/>
              </a:rPr>
              <a:t>, and brute-forcing correspondingly requires 2</a:t>
            </a:r>
            <a:r>
              <a:rPr lang="en-US" baseline="30000" dirty="0">
                <a:ea typeface="+mn-lt"/>
                <a:cs typeface="+mn-lt"/>
              </a:rPr>
              <a:t>112</a:t>
            </a:r>
            <a:r>
              <a:rPr lang="en-US" dirty="0">
                <a:ea typeface="+mn-lt"/>
                <a:cs typeface="+mn-lt"/>
              </a:rPr>
              <a:t> cryptographic operations.</a:t>
            </a:r>
            <a:endParaRPr lang="en-US" dirty="0"/>
          </a:p>
          <a:p>
            <a:endParaRPr lang="en-US" dirty="0">
              <a:ea typeface="+mn-lt"/>
              <a:cs typeface="+mn-lt"/>
            </a:endParaRPr>
          </a:p>
          <a:p>
            <a:r>
              <a:rPr lang="en-US" dirty="0">
                <a:ea typeface="+mn-lt"/>
                <a:cs typeface="+mn-lt"/>
              </a:rPr>
              <a:t>How can you tell Bob that</a:t>
            </a:r>
            <a:r>
              <a:rPr lang="en-US" dirty="0">
                <a:highlight>
                  <a:srgbClr val="FFFF00"/>
                </a:highlight>
                <a:ea typeface="+mn-lt"/>
                <a:cs typeface="+mn-lt"/>
              </a:rPr>
              <a:t>, under the known-plaintext attack</a:t>
            </a:r>
            <a:r>
              <a:rPr lang="en-US" dirty="0">
                <a:ea typeface="+mn-lt"/>
                <a:cs typeface="+mn-lt"/>
              </a:rPr>
              <a:t>, there is a way to find</a:t>
            </a:r>
            <a:endParaRPr lang="en-US" dirty="0">
              <a:cs typeface="Calibri"/>
            </a:endParaRPr>
          </a:p>
          <a:p>
            <a:r>
              <a:rPr lang="en-US" dirty="0">
                <a:ea typeface="+mn-lt"/>
                <a:cs typeface="+mn-lt"/>
              </a:rPr>
              <a:t>his two keys by performing </a:t>
            </a:r>
            <a:r>
              <a:rPr lang="en-US" dirty="0">
                <a:highlight>
                  <a:srgbClr val="FFFF00"/>
                </a:highlight>
                <a:ea typeface="+mn-lt"/>
                <a:cs typeface="+mn-lt"/>
              </a:rPr>
              <a:t>2 ×</a:t>
            </a:r>
            <a:r>
              <a:rPr lang="en-US" dirty="0">
                <a:ea typeface="+mn-lt"/>
                <a:cs typeface="+mn-lt"/>
              </a:rPr>
              <a:t> 2</a:t>
            </a:r>
            <a:r>
              <a:rPr lang="en-US" baseline="30000" dirty="0">
                <a:ea typeface="+mn-lt"/>
                <a:cs typeface="+mn-lt"/>
              </a:rPr>
              <a:t>56</a:t>
            </a:r>
            <a:r>
              <a:rPr lang="en-US" dirty="0">
                <a:ea typeface="+mn-lt"/>
                <a:cs typeface="+mn-lt"/>
              </a:rPr>
              <a:t> = 2</a:t>
            </a:r>
            <a:r>
              <a:rPr lang="en-US" baseline="30000" dirty="0">
                <a:ea typeface="+mn-lt"/>
                <a:cs typeface="+mn-lt"/>
              </a:rPr>
              <a:t>56 + 1</a:t>
            </a:r>
            <a:r>
              <a:rPr lang="en-US" dirty="0">
                <a:ea typeface="+mn-lt"/>
                <a:cs typeface="+mn-lt"/>
              </a:rPr>
              <a:t> = 2</a:t>
            </a:r>
            <a:r>
              <a:rPr lang="en-US" baseline="30000" dirty="0">
                <a:ea typeface="+mn-lt"/>
                <a:cs typeface="+mn-lt"/>
              </a:rPr>
              <a:t>57</a:t>
            </a:r>
            <a:r>
              <a:rPr lang="en-US" dirty="0">
                <a:ea typeface="+mn-lt"/>
                <a:cs typeface="+mn-lt"/>
              </a:rPr>
              <a:t> cryptographic operations only?</a:t>
            </a:r>
            <a:endParaRPr lang="en-US" dirty="0"/>
          </a:p>
          <a:p>
            <a:endParaRPr lang="en-SG" dirty="0"/>
          </a:p>
        </p:txBody>
      </p:sp>
    </p:spTree>
    <p:extLst>
      <p:ext uri="{BB962C8B-B14F-4D97-AF65-F5344CB8AC3E}">
        <p14:creationId xmlns:p14="http://schemas.microsoft.com/office/powerpoint/2010/main" val="388973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Meet in the middle attack</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a:xfrm>
            <a:off x="1024127" y="2260473"/>
            <a:ext cx="9720073" cy="4023360"/>
          </a:xfrm>
        </p:spPr>
        <p:txBody>
          <a:bodyPr>
            <a:normAutofit/>
          </a:bodyPr>
          <a:lstStyle/>
          <a:p>
            <a:r>
              <a:rPr lang="en-SG" dirty="0"/>
              <a:t>Again, makes use of the trade-off between Space and Time.</a:t>
            </a:r>
          </a:p>
          <a:p>
            <a:r>
              <a:rPr lang="en-US" dirty="0">
                <a:cs typeface="Calibri"/>
              </a:rPr>
              <a:t>In a known plaintext scenario:</a:t>
            </a:r>
          </a:p>
          <a:p>
            <a:r>
              <a:rPr lang="en-US" dirty="0">
                <a:cs typeface="Calibri"/>
              </a:rPr>
              <a:t>Step 1: Encrypt Plaintext P with all possible keys </a:t>
            </a:r>
            <a:r>
              <a:rPr lang="en-US" dirty="0">
                <a:ea typeface="+mn-lt"/>
                <a:cs typeface="+mn-lt"/>
              </a:rPr>
              <a:t>(2</a:t>
            </a:r>
            <a:r>
              <a:rPr lang="en-US" baseline="30000" dirty="0">
                <a:ea typeface="+mn-lt"/>
                <a:cs typeface="+mn-lt"/>
              </a:rPr>
              <a:t>56</a:t>
            </a:r>
            <a:r>
              <a:rPr lang="en-US" dirty="0">
                <a:ea typeface="+mn-lt"/>
                <a:cs typeface="+mn-lt"/>
              </a:rPr>
              <a:t>)</a:t>
            </a:r>
            <a:r>
              <a:rPr lang="en-US" dirty="0">
                <a:cs typeface="Calibri"/>
              </a:rPr>
              <a:t>. Store all candidate intermediary in a table U.</a:t>
            </a:r>
          </a:p>
          <a:p>
            <a:r>
              <a:rPr lang="en-US" dirty="0">
                <a:cs typeface="Calibri"/>
              </a:rPr>
              <a:t>Step 2: At the same time, Decrypt Ciphertext S with all possible keys (2</a:t>
            </a:r>
            <a:r>
              <a:rPr lang="en-US" baseline="30000" dirty="0">
                <a:cs typeface="Calibri"/>
              </a:rPr>
              <a:t>56</a:t>
            </a:r>
            <a:r>
              <a:rPr lang="en-US" dirty="0">
                <a:cs typeface="Calibri"/>
              </a:rPr>
              <a:t>). Store all candidate intermediary in a table V. </a:t>
            </a:r>
          </a:p>
          <a:p>
            <a:r>
              <a:rPr lang="en-US" dirty="0">
                <a:cs typeface="Calibri"/>
              </a:rPr>
              <a:t>Step 3: Find the common intermediary. The associated keys will be your keys.</a:t>
            </a:r>
          </a:p>
          <a:p>
            <a:r>
              <a:rPr lang="en-US" dirty="0">
                <a:highlight>
                  <a:srgbClr val="FFFF00"/>
                </a:highlight>
                <a:cs typeface="Calibri"/>
              </a:rPr>
              <a:t>Total operations needed: 2 x 2</a:t>
            </a:r>
            <a:r>
              <a:rPr lang="en-US" baseline="30000" dirty="0">
                <a:highlight>
                  <a:srgbClr val="FFFF00"/>
                </a:highlight>
                <a:cs typeface="Calibri"/>
              </a:rPr>
              <a:t>56</a:t>
            </a:r>
            <a:endParaRPr lang="en-SG" dirty="0">
              <a:highlight>
                <a:srgbClr val="FFFF00"/>
              </a:highlight>
            </a:endParaRPr>
          </a:p>
          <a:p>
            <a:r>
              <a:rPr lang="en-SG" dirty="0"/>
              <a:t>**Only possible because we know the plaintext (Known plaintext attack)</a:t>
            </a:r>
          </a:p>
        </p:txBody>
      </p:sp>
    </p:spTree>
    <p:extLst>
      <p:ext uri="{BB962C8B-B14F-4D97-AF65-F5344CB8AC3E}">
        <p14:creationId xmlns:p14="http://schemas.microsoft.com/office/powerpoint/2010/main" val="196452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0D144C0-DE0C-49A5-836B-CB763D4B5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410" y="868870"/>
            <a:ext cx="5723508" cy="51202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452B2E-26AD-4092-9DFE-B50509F55044}"/>
              </a:ext>
            </a:extLst>
          </p:cNvPr>
          <p:cNvSpPr txBox="1"/>
          <p:nvPr/>
        </p:nvSpPr>
        <p:spPr>
          <a:xfrm>
            <a:off x="3460560" y="6306812"/>
            <a:ext cx="6096000" cy="369332"/>
          </a:xfrm>
          <a:prstGeom prst="rect">
            <a:avLst/>
          </a:prstGeom>
          <a:noFill/>
        </p:spPr>
        <p:txBody>
          <a:bodyPr wrap="square">
            <a:spAutoFit/>
          </a:bodyPr>
          <a:lstStyle/>
          <a:p>
            <a:r>
              <a:rPr lang="en-SG" dirty="0"/>
              <a:t>https://www.infoarena.ro/blog/meet-in-the-middle</a:t>
            </a:r>
          </a:p>
        </p:txBody>
      </p:sp>
      <p:sp>
        <p:nvSpPr>
          <p:cNvPr id="5" name="Rectangle 4">
            <a:extLst>
              <a:ext uri="{FF2B5EF4-FFF2-40B4-BE49-F238E27FC236}">
                <a16:creationId xmlns:a16="http://schemas.microsoft.com/office/drawing/2014/main" id="{6A650BE7-CD94-4C30-BD9B-081235363E52}"/>
              </a:ext>
            </a:extLst>
          </p:cNvPr>
          <p:cNvSpPr/>
          <p:nvPr/>
        </p:nvSpPr>
        <p:spPr>
          <a:xfrm>
            <a:off x="4305300" y="790575"/>
            <a:ext cx="1409701" cy="3733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542EB98-11F0-4326-8453-828676DC580D}"/>
              </a:ext>
            </a:extLst>
          </p:cNvPr>
          <p:cNvSpPr/>
          <p:nvPr/>
        </p:nvSpPr>
        <p:spPr>
          <a:xfrm>
            <a:off x="6095999" y="790575"/>
            <a:ext cx="1409701" cy="3733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E0D8301F-9670-4EC5-BC94-BD398A1D80C5}"/>
              </a:ext>
            </a:extLst>
          </p:cNvPr>
          <p:cNvSpPr txBox="1"/>
          <p:nvPr/>
        </p:nvSpPr>
        <p:spPr>
          <a:xfrm>
            <a:off x="6305549" y="361783"/>
            <a:ext cx="990600" cy="369332"/>
          </a:xfrm>
          <a:prstGeom prst="rect">
            <a:avLst/>
          </a:prstGeom>
          <a:noFill/>
        </p:spPr>
        <p:txBody>
          <a:bodyPr wrap="square">
            <a:spAutoFit/>
          </a:bodyPr>
          <a:lstStyle/>
          <a:p>
            <a:r>
              <a:rPr lang="en-US" dirty="0">
                <a:cs typeface="Calibri"/>
              </a:rPr>
              <a:t>Table V</a:t>
            </a:r>
            <a:endParaRPr lang="en-SG" dirty="0"/>
          </a:p>
        </p:txBody>
      </p:sp>
      <p:sp>
        <p:nvSpPr>
          <p:cNvPr id="11" name="TextBox 10">
            <a:extLst>
              <a:ext uri="{FF2B5EF4-FFF2-40B4-BE49-F238E27FC236}">
                <a16:creationId xmlns:a16="http://schemas.microsoft.com/office/drawing/2014/main" id="{C191A5BB-4878-4B7D-ABC6-1A7EEAE47286}"/>
              </a:ext>
            </a:extLst>
          </p:cNvPr>
          <p:cNvSpPr txBox="1"/>
          <p:nvPr/>
        </p:nvSpPr>
        <p:spPr>
          <a:xfrm>
            <a:off x="4514850" y="340697"/>
            <a:ext cx="990600" cy="369332"/>
          </a:xfrm>
          <a:prstGeom prst="rect">
            <a:avLst/>
          </a:prstGeom>
          <a:noFill/>
        </p:spPr>
        <p:txBody>
          <a:bodyPr wrap="square">
            <a:spAutoFit/>
          </a:bodyPr>
          <a:lstStyle/>
          <a:p>
            <a:r>
              <a:rPr lang="en-US" dirty="0">
                <a:cs typeface="Calibri"/>
              </a:rPr>
              <a:t>Table U</a:t>
            </a:r>
            <a:endParaRPr lang="en-SG" dirty="0"/>
          </a:p>
        </p:txBody>
      </p:sp>
      <p:sp>
        <p:nvSpPr>
          <p:cNvPr id="12" name="TextBox 11">
            <a:extLst>
              <a:ext uri="{FF2B5EF4-FFF2-40B4-BE49-F238E27FC236}">
                <a16:creationId xmlns:a16="http://schemas.microsoft.com/office/drawing/2014/main" id="{D9C9D871-99EA-4920-A214-B4DEBEC7F49B}"/>
              </a:ext>
            </a:extLst>
          </p:cNvPr>
          <p:cNvSpPr txBox="1"/>
          <p:nvPr/>
        </p:nvSpPr>
        <p:spPr>
          <a:xfrm>
            <a:off x="5251544" y="5342798"/>
            <a:ext cx="1936560" cy="646331"/>
          </a:xfrm>
          <a:prstGeom prst="rect">
            <a:avLst/>
          </a:prstGeom>
          <a:solidFill>
            <a:schemeClr val="bg1"/>
          </a:solidFill>
        </p:spPr>
        <p:txBody>
          <a:bodyPr wrap="square">
            <a:spAutoFit/>
          </a:bodyPr>
          <a:lstStyle/>
          <a:p>
            <a:r>
              <a:rPr lang="en-US" b="1" dirty="0">
                <a:highlight>
                  <a:srgbClr val="FFFF00"/>
                </a:highlight>
                <a:cs typeface="Calibri"/>
              </a:rPr>
              <a:t>Want to find:</a:t>
            </a:r>
          </a:p>
          <a:p>
            <a:r>
              <a:rPr lang="en-US" b="1" dirty="0" err="1">
                <a:highlight>
                  <a:srgbClr val="FFFF00"/>
                </a:highlight>
                <a:ea typeface="+mn-lt"/>
                <a:cs typeface="+mn-lt"/>
              </a:rPr>
              <a:t>E</a:t>
            </a:r>
            <a:r>
              <a:rPr lang="en-US" b="1" baseline="-25000" dirty="0" err="1">
                <a:highlight>
                  <a:srgbClr val="FFFF00"/>
                </a:highlight>
                <a:ea typeface="+mn-lt"/>
                <a:cs typeface="+mn-lt"/>
              </a:rPr>
              <a:t>Ki</a:t>
            </a:r>
            <a:r>
              <a:rPr lang="en-US" b="1" dirty="0">
                <a:highlight>
                  <a:srgbClr val="FFFF00"/>
                </a:highlight>
                <a:ea typeface="+mn-lt"/>
                <a:cs typeface="+mn-lt"/>
              </a:rPr>
              <a:t> (p) = </a:t>
            </a:r>
            <a:r>
              <a:rPr lang="en-US" b="1" dirty="0" err="1">
                <a:highlight>
                  <a:srgbClr val="FFFF00"/>
                </a:highlight>
                <a:ea typeface="+mn-lt"/>
                <a:cs typeface="+mn-lt"/>
              </a:rPr>
              <a:t>D</a:t>
            </a:r>
            <a:r>
              <a:rPr lang="en-US" b="1" baseline="-25000" dirty="0" err="1">
                <a:highlight>
                  <a:srgbClr val="FFFF00"/>
                </a:highlight>
                <a:ea typeface="+mn-lt"/>
                <a:cs typeface="+mn-lt"/>
              </a:rPr>
              <a:t>Kj</a:t>
            </a:r>
            <a:r>
              <a:rPr lang="en-US" b="1" dirty="0">
                <a:highlight>
                  <a:srgbClr val="FFFF00"/>
                </a:highlight>
                <a:ea typeface="+mn-lt"/>
                <a:cs typeface="+mn-lt"/>
              </a:rPr>
              <a:t> (s) </a:t>
            </a:r>
            <a:endParaRPr lang="en-SG" b="1" dirty="0">
              <a:highlight>
                <a:srgbClr val="FFFF00"/>
              </a:highlight>
            </a:endParaRPr>
          </a:p>
        </p:txBody>
      </p:sp>
    </p:spTree>
    <p:extLst>
      <p:ext uri="{BB962C8B-B14F-4D97-AF65-F5344CB8AC3E}">
        <p14:creationId xmlns:p14="http://schemas.microsoft.com/office/powerpoint/2010/main" val="384854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7A8-C778-4571-8CDD-3159C0E0239F}"/>
              </a:ext>
            </a:extLst>
          </p:cNvPr>
          <p:cNvSpPr>
            <a:spLocks noGrp="1"/>
          </p:cNvSpPr>
          <p:nvPr>
            <p:ph type="title"/>
          </p:nvPr>
        </p:nvSpPr>
        <p:spPr/>
        <p:txBody>
          <a:bodyPr/>
          <a:lstStyle/>
          <a:p>
            <a:r>
              <a:rPr lang="en-SG" dirty="0"/>
              <a:t>Further discussion: 3des</a:t>
            </a:r>
          </a:p>
        </p:txBody>
      </p:sp>
      <p:sp>
        <p:nvSpPr>
          <p:cNvPr id="3" name="Content Placeholder 2">
            <a:extLst>
              <a:ext uri="{FF2B5EF4-FFF2-40B4-BE49-F238E27FC236}">
                <a16:creationId xmlns:a16="http://schemas.microsoft.com/office/drawing/2014/main" id="{1DF6DBEC-5869-42B1-BD7E-B3B765E7EB0A}"/>
              </a:ext>
            </a:extLst>
          </p:cNvPr>
          <p:cNvSpPr>
            <a:spLocks noGrp="1"/>
          </p:cNvSpPr>
          <p:nvPr>
            <p:ph idx="1"/>
          </p:nvPr>
        </p:nvSpPr>
        <p:spPr/>
        <p:txBody>
          <a:bodyPr/>
          <a:lstStyle/>
          <a:p>
            <a:r>
              <a:rPr lang="en-US" dirty="0">
                <a:highlight>
                  <a:srgbClr val="FFFF00"/>
                </a:highlight>
                <a:ea typeface="+mn-lt"/>
                <a:cs typeface="+mn-lt"/>
              </a:rPr>
              <a:t>E</a:t>
            </a:r>
            <a:r>
              <a:rPr lang="en-US" baseline="-25000" dirty="0">
                <a:highlight>
                  <a:srgbClr val="FFFF00"/>
                </a:highlight>
                <a:ea typeface="+mn-lt"/>
                <a:cs typeface="+mn-lt"/>
              </a:rPr>
              <a:t>k1</a:t>
            </a:r>
            <a:r>
              <a:rPr lang="en-US" dirty="0">
                <a:highlight>
                  <a:srgbClr val="FFFF00"/>
                </a:highlight>
                <a:ea typeface="+mn-lt"/>
                <a:cs typeface="+mn-lt"/>
              </a:rPr>
              <a:t> (D</a:t>
            </a:r>
            <a:r>
              <a:rPr lang="en-US" baseline="-25000" dirty="0">
                <a:highlight>
                  <a:srgbClr val="FFFF00"/>
                </a:highlight>
                <a:ea typeface="+mn-lt"/>
                <a:cs typeface="+mn-lt"/>
              </a:rPr>
              <a:t>k2</a:t>
            </a:r>
            <a:r>
              <a:rPr lang="en-US" dirty="0">
                <a:highlight>
                  <a:srgbClr val="FFFF00"/>
                </a:highlight>
                <a:ea typeface="+mn-lt"/>
                <a:cs typeface="+mn-lt"/>
              </a:rPr>
              <a:t> (E</a:t>
            </a:r>
            <a:r>
              <a:rPr lang="en-US" baseline="-25000" dirty="0">
                <a:highlight>
                  <a:srgbClr val="FFFF00"/>
                </a:highlight>
                <a:ea typeface="+mn-lt"/>
                <a:cs typeface="+mn-lt"/>
              </a:rPr>
              <a:t>k1</a:t>
            </a:r>
            <a:r>
              <a:rPr lang="en-US" dirty="0">
                <a:highlight>
                  <a:srgbClr val="FFFF00"/>
                </a:highlight>
                <a:ea typeface="+mn-lt"/>
                <a:cs typeface="+mn-lt"/>
              </a:rPr>
              <a:t> (x)))</a:t>
            </a:r>
            <a:endParaRPr lang="en-SG" dirty="0">
              <a:highlight>
                <a:srgbClr val="FFFF00"/>
              </a:highlight>
            </a:endParaRPr>
          </a:p>
          <a:p>
            <a:r>
              <a:rPr lang="en-SG" dirty="0"/>
              <a:t>Is 3DES (using 3 different 56bit keys) effective under Meet in the middle attacks?</a:t>
            </a:r>
          </a:p>
          <a:p>
            <a:r>
              <a:rPr lang="en-SG" dirty="0"/>
              <a:t>What is the effective key space of 3DES under meet in the middle attacks?</a:t>
            </a:r>
          </a:p>
          <a:p>
            <a:r>
              <a:rPr lang="en-SG" dirty="0">
                <a:solidFill>
                  <a:srgbClr val="FF0000"/>
                </a:solidFill>
              </a:rPr>
              <a:t>=&gt;</a:t>
            </a:r>
            <a:r>
              <a:rPr lang="en-SG" dirty="0"/>
              <a:t> </a:t>
            </a:r>
            <a:r>
              <a:rPr lang="en-SG" dirty="0">
                <a:solidFill>
                  <a:srgbClr val="FF0000"/>
                </a:solidFill>
              </a:rPr>
              <a:t>2^112 + 2^56 (Lower Bound)    // NOT  2^168 !</a:t>
            </a:r>
            <a:endParaRPr lang="en-SG" dirty="0"/>
          </a:p>
          <a:p>
            <a:r>
              <a:rPr lang="en-SG" dirty="0"/>
              <a:t>How about 4DES (if there is one)?</a:t>
            </a:r>
          </a:p>
          <a:p>
            <a:r>
              <a:rPr lang="en-SG" dirty="0">
                <a:solidFill>
                  <a:srgbClr val="FF0000"/>
                </a:solidFill>
              </a:rPr>
              <a:t>=&gt; 2 x 2^112 (Lower Bound) </a:t>
            </a:r>
          </a:p>
        </p:txBody>
      </p:sp>
    </p:spTree>
    <p:extLst>
      <p:ext uri="{BB962C8B-B14F-4D97-AF65-F5344CB8AC3E}">
        <p14:creationId xmlns:p14="http://schemas.microsoft.com/office/powerpoint/2010/main" val="32111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2FE0-E0CF-4982-AFF1-E5574114FF0E}"/>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2DD98889-7689-4483-8FDD-29CAED2B2D9B}"/>
              </a:ext>
            </a:extLst>
          </p:cNvPr>
          <p:cNvSpPr>
            <a:spLocks noGrp="1"/>
          </p:cNvSpPr>
          <p:nvPr>
            <p:ph idx="1"/>
          </p:nvPr>
        </p:nvSpPr>
        <p:spPr/>
        <p:txBody>
          <a:bodyPr>
            <a:normAutofit/>
          </a:bodyPr>
          <a:lstStyle/>
          <a:p>
            <a:r>
              <a:rPr lang="en-US" dirty="0">
                <a:ea typeface="+mn-lt"/>
                <a:cs typeface="+mn-lt"/>
              </a:rPr>
              <a:t>Your lecture notes have mentioned two 3DES encryption options, namely:</a:t>
            </a:r>
            <a:endParaRPr lang="en-US" dirty="0"/>
          </a:p>
          <a:p>
            <a:r>
              <a:rPr lang="en-US" dirty="0">
                <a:ea typeface="+mn-lt"/>
                <a:cs typeface="+mn-lt"/>
              </a:rPr>
              <a:t>1. E</a:t>
            </a:r>
            <a:r>
              <a:rPr lang="en-US" baseline="-25000" dirty="0">
                <a:ea typeface="+mn-lt"/>
                <a:cs typeface="+mn-lt"/>
              </a:rPr>
              <a:t>k1</a:t>
            </a:r>
            <a:r>
              <a:rPr lang="en-US" dirty="0">
                <a:ea typeface="+mn-lt"/>
                <a:cs typeface="+mn-lt"/>
              </a:rPr>
              <a:t> (E</a:t>
            </a:r>
            <a:r>
              <a:rPr lang="en-US" baseline="-25000" dirty="0">
                <a:ea typeface="+mn-lt"/>
                <a:cs typeface="+mn-lt"/>
              </a:rPr>
              <a:t>k2</a:t>
            </a:r>
            <a:r>
              <a:rPr lang="en-US" dirty="0">
                <a:ea typeface="+mn-lt"/>
                <a:cs typeface="+mn-lt"/>
              </a:rPr>
              <a:t> (E</a:t>
            </a:r>
            <a:r>
              <a:rPr lang="en-US" baseline="-25000" dirty="0">
                <a:ea typeface="+mn-lt"/>
                <a:cs typeface="+mn-lt"/>
              </a:rPr>
              <a:t>k1</a:t>
            </a:r>
            <a:r>
              <a:rPr lang="en-US" dirty="0">
                <a:ea typeface="+mn-lt"/>
                <a:cs typeface="+mn-lt"/>
              </a:rPr>
              <a:t> (x))); and</a:t>
            </a:r>
            <a:endParaRPr lang="en-US" dirty="0"/>
          </a:p>
          <a:p>
            <a:r>
              <a:rPr lang="en-US" dirty="0">
                <a:ea typeface="+mn-lt"/>
                <a:cs typeface="+mn-lt"/>
              </a:rPr>
              <a:t>2. E</a:t>
            </a:r>
            <a:r>
              <a:rPr lang="en-US" baseline="-25000" dirty="0">
                <a:ea typeface="+mn-lt"/>
                <a:cs typeface="+mn-lt"/>
              </a:rPr>
              <a:t>k1</a:t>
            </a:r>
            <a:r>
              <a:rPr lang="en-US" dirty="0">
                <a:ea typeface="+mn-lt"/>
                <a:cs typeface="+mn-lt"/>
              </a:rPr>
              <a:t> (D</a:t>
            </a:r>
            <a:r>
              <a:rPr lang="en-US" baseline="-25000" dirty="0">
                <a:ea typeface="+mn-lt"/>
                <a:cs typeface="+mn-lt"/>
              </a:rPr>
              <a:t>k2</a:t>
            </a:r>
            <a:r>
              <a:rPr lang="en-US" dirty="0">
                <a:ea typeface="+mn-lt"/>
                <a:cs typeface="+mn-lt"/>
              </a:rPr>
              <a:t> (E</a:t>
            </a:r>
            <a:r>
              <a:rPr lang="en-US" baseline="-25000" dirty="0">
                <a:ea typeface="+mn-lt"/>
                <a:cs typeface="+mn-lt"/>
              </a:rPr>
              <a:t>k1</a:t>
            </a:r>
            <a:r>
              <a:rPr lang="en-US" dirty="0">
                <a:ea typeface="+mn-lt"/>
                <a:cs typeface="+mn-lt"/>
              </a:rPr>
              <a:t> (x))).</a:t>
            </a:r>
            <a:endParaRPr lang="en-US" dirty="0"/>
          </a:p>
          <a:p>
            <a:endParaRPr lang="en-US" dirty="0">
              <a:ea typeface="+mn-lt"/>
              <a:cs typeface="+mn-lt"/>
            </a:endParaRPr>
          </a:p>
          <a:p>
            <a:r>
              <a:rPr lang="en-US" dirty="0">
                <a:ea typeface="+mn-lt"/>
                <a:cs typeface="+mn-lt"/>
              </a:rPr>
              <a:t>The latter is quite popular due to its extra benefit. It can provide a </a:t>
            </a:r>
            <a:r>
              <a:rPr lang="en-US" dirty="0">
                <a:highlight>
                  <a:srgbClr val="FFFF00"/>
                </a:highlight>
                <a:ea typeface="+mn-lt"/>
                <a:cs typeface="+mn-lt"/>
              </a:rPr>
              <a:t>backward compatibility</a:t>
            </a:r>
            <a:r>
              <a:rPr lang="en-US" dirty="0">
                <a:highlight>
                  <a:srgbClr val="FFFF00"/>
                </a:highlight>
                <a:cs typeface="Calibri"/>
              </a:rPr>
              <a:t> </a:t>
            </a:r>
            <a:r>
              <a:rPr lang="en-US" dirty="0">
                <a:highlight>
                  <a:srgbClr val="FFFF00"/>
                </a:highlight>
                <a:ea typeface="+mn-lt"/>
                <a:cs typeface="+mn-lt"/>
              </a:rPr>
              <a:t>with the (single) DES</a:t>
            </a:r>
            <a:r>
              <a:rPr lang="en-US" dirty="0">
                <a:ea typeface="+mn-lt"/>
                <a:cs typeface="+mn-lt"/>
              </a:rPr>
              <a:t>. </a:t>
            </a:r>
          </a:p>
          <a:p>
            <a:r>
              <a:rPr lang="en-US" dirty="0">
                <a:ea typeface="+mn-lt"/>
                <a:cs typeface="+mn-lt"/>
              </a:rPr>
              <a:t>Explain succinctly how one can use 3DES to be compatible with, or</a:t>
            </a:r>
            <a:r>
              <a:rPr lang="en-US" dirty="0"/>
              <a:t> </a:t>
            </a:r>
            <a:r>
              <a:rPr lang="en-US" dirty="0">
                <a:ea typeface="+mn-lt"/>
                <a:cs typeface="+mn-lt"/>
              </a:rPr>
              <a:t>simulate, DES.</a:t>
            </a:r>
          </a:p>
          <a:p>
            <a:endParaRPr lang="en-US" dirty="0">
              <a:cs typeface="Calibri"/>
            </a:endParaRPr>
          </a:p>
          <a:p>
            <a:endParaRPr lang="en-SG" dirty="0"/>
          </a:p>
        </p:txBody>
      </p:sp>
    </p:spTree>
    <p:extLst>
      <p:ext uri="{BB962C8B-B14F-4D97-AF65-F5344CB8AC3E}">
        <p14:creationId xmlns:p14="http://schemas.microsoft.com/office/powerpoint/2010/main" val="708397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2FE0-E0CF-4982-AFF1-E5574114FF0E}"/>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2DD98889-7689-4483-8FDD-29CAED2B2D9B}"/>
              </a:ext>
            </a:extLst>
          </p:cNvPr>
          <p:cNvSpPr>
            <a:spLocks noGrp="1"/>
          </p:cNvSpPr>
          <p:nvPr>
            <p:ph idx="1"/>
          </p:nvPr>
        </p:nvSpPr>
        <p:spPr/>
        <p:txBody>
          <a:bodyPr/>
          <a:lstStyle/>
          <a:p>
            <a:r>
              <a:rPr lang="en-US" sz="2400" dirty="0">
                <a:cs typeface="Calibri"/>
              </a:rPr>
              <a:t>How to make E</a:t>
            </a:r>
            <a:r>
              <a:rPr lang="en-US" sz="2400" baseline="-25000" dirty="0">
                <a:cs typeface="Calibri"/>
              </a:rPr>
              <a:t>k1</a:t>
            </a:r>
            <a:r>
              <a:rPr lang="en-US" sz="2400" dirty="0">
                <a:cs typeface="Calibri"/>
              </a:rPr>
              <a:t>(D</a:t>
            </a:r>
            <a:r>
              <a:rPr lang="en-US" sz="2400" baseline="-25000" dirty="0">
                <a:cs typeface="Calibri"/>
              </a:rPr>
              <a:t>k2</a:t>
            </a:r>
            <a:r>
              <a:rPr lang="en-US" sz="2400" dirty="0">
                <a:cs typeface="Calibri"/>
              </a:rPr>
              <a:t> (E</a:t>
            </a:r>
            <a:r>
              <a:rPr lang="en-US" sz="2400" baseline="-25000" dirty="0">
                <a:cs typeface="Calibri"/>
              </a:rPr>
              <a:t>k1</a:t>
            </a:r>
            <a:r>
              <a:rPr lang="en-US" sz="2400" dirty="0">
                <a:cs typeface="Calibri"/>
              </a:rPr>
              <a:t>(x))) = </a:t>
            </a:r>
            <a:r>
              <a:rPr lang="en-US" sz="2400" dirty="0">
                <a:ea typeface="+mn-lt"/>
                <a:cs typeface="+mn-lt"/>
              </a:rPr>
              <a:t>E</a:t>
            </a:r>
            <a:r>
              <a:rPr lang="en-US" sz="2400" baseline="-25000" dirty="0">
                <a:ea typeface="+mn-lt"/>
                <a:cs typeface="+mn-lt"/>
              </a:rPr>
              <a:t>k1</a:t>
            </a:r>
            <a:r>
              <a:rPr lang="en-US" sz="2400" dirty="0">
                <a:ea typeface="+mn-lt"/>
                <a:cs typeface="+mn-lt"/>
              </a:rPr>
              <a:t>(x)?</a:t>
            </a:r>
            <a:endParaRPr lang="en-US" dirty="0">
              <a:cs typeface="Calibri"/>
            </a:endParaRPr>
          </a:p>
          <a:p>
            <a:r>
              <a:rPr lang="en-US" dirty="0">
                <a:cs typeface="Calibri"/>
              </a:rPr>
              <a:t>We simply let k2 = k1</a:t>
            </a:r>
          </a:p>
          <a:p>
            <a:pPr marL="383540" lvl="1"/>
            <a:r>
              <a:rPr lang="en-US" dirty="0">
                <a:cs typeface="Calibri"/>
              </a:rPr>
              <a:t>E</a:t>
            </a:r>
            <a:r>
              <a:rPr lang="en-US" baseline="-25000" dirty="0">
                <a:cs typeface="Calibri"/>
              </a:rPr>
              <a:t>k1</a:t>
            </a:r>
            <a:r>
              <a:rPr lang="en-US" dirty="0">
                <a:cs typeface="Calibri"/>
              </a:rPr>
              <a:t>(D</a:t>
            </a:r>
            <a:r>
              <a:rPr lang="en-US" baseline="-25000" dirty="0">
                <a:cs typeface="Calibri"/>
              </a:rPr>
              <a:t>k1</a:t>
            </a:r>
            <a:r>
              <a:rPr lang="en-US" dirty="0">
                <a:cs typeface="Calibri"/>
              </a:rPr>
              <a:t> (E</a:t>
            </a:r>
            <a:r>
              <a:rPr lang="en-US" baseline="-25000" dirty="0">
                <a:cs typeface="Calibri"/>
              </a:rPr>
              <a:t>k1</a:t>
            </a:r>
            <a:r>
              <a:rPr lang="en-US" dirty="0">
                <a:cs typeface="Calibri"/>
              </a:rPr>
              <a:t>(x))) = </a:t>
            </a:r>
            <a:r>
              <a:rPr lang="en-US" dirty="0">
                <a:ea typeface="+mn-lt"/>
                <a:cs typeface="+mn-lt"/>
              </a:rPr>
              <a:t>E</a:t>
            </a:r>
            <a:r>
              <a:rPr lang="en-US" baseline="-25000" dirty="0">
                <a:ea typeface="+mn-lt"/>
                <a:cs typeface="+mn-lt"/>
              </a:rPr>
              <a:t>k1</a:t>
            </a:r>
            <a:r>
              <a:rPr lang="en-US" dirty="0">
                <a:ea typeface="+mn-lt"/>
                <a:cs typeface="+mn-lt"/>
              </a:rPr>
              <a:t>(x)</a:t>
            </a:r>
          </a:p>
          <a:p>
            <a:pPr marL="383540" lvl="1"/>
            <a:r>
              <a:rPr lang="en-US" dirty="0">
                <a:ea typeface="+mn-lt"/>
                <a:cs typeface="+mn-lt"/>
              </a:rPr>
              <a:t>Back to one key system</a:t>
            </a:r>
          </a:p>
          <a:p>
            <a:endParaRPr lang="en-SG" dirty="0"/>
          </a:p>
        </p:txBody>
      </p:sp>
    </p:spTree>
    <p:extLst>
      <p:ext uri="{BB962C8B-B14F-4D97-AF65-F5344CB8AC3E}">
        <p14:creationId xmlns:p14="http://schemas.microsoft.com/office/powerpoint/2010/main" val="89691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08B462B-15EB-4C0D-BBE9-3955AE437AAF}"/>
              </a:ext>
            </a:extLst>
          </p:cNvPr>
          <p:cNvSpPr>
            <a:spLocks noGrp="1"/>
          </p:cNvSpPr>
          <p:nvPr>
            <p:ph type="ctrTitle"/>
          </p:nvPr>
        </p:nvSpPr>
        <p:spPr>
          <a:xfrm>
            <a:off x="5258134" y="640080"/>
            <a:ext cx="6293689" cy="3652405"/>
          </a:xfrm>
        </p:spPr>
        <p:txBody>
          <a:bodyPr anchor="b">
            <a:normAutofit/>
          </a:bodyPr>
          <a:lstStyle/>
          <a:p>
            <a:pPr algn="l"/>
            <a:r>
              <a:rPr lang="en-SG" sz="4400">
                <a:solidFill>
                  <a:schemeClr val="tx1">
                    <a:lumMod val="85000"/>
                    <a:lumOff val="15000"/>
                  </a:schemeClr>
                </a:solidFill>
              </a:rPr>
              <a:t>Thank you</a:t>
            </a:r>
          </a:p>
        </p:txBody>
      </p:sp>
      <p:sp>
        <p:nvSpPr>
          <p:cNvPr id="8" name="Subtitle 7">
            <a:extLst>
              <a:ext uri="{FF2B5EF4-FFF2-40B4-BE49-F238E27FC236}">
                <a16:creationId xmlns:a16="http://schemas.microsoft.com/office/drawing/2014/main" id="{C534B7DD-7E54-466C-BD0A-7D7E5BB3FAF3}"/>
              </a:ext>
            </a:extLst>
          </p:cNvPr>
          <p:cNvSpPr>
            <a:spLocks noGrp="1"/>
          </p:cNvSpPr>
          <p:nvPr>
            <p:ph type="subTitle" idx="1"/>
          </p:nvPr>
        </p:nvSpPr>
        <p:spPr>
          <a:xfrm>
            <a:off x="5271524" y="4460708"/>
            <a:ext cx="6280299" cy="1753175"/>
          </a:xfrm>
        </p:spPr>
        <p:txBody>
          <a:bodyPr anchor="t">
            <a:normAutofit/>
          </a:bodyPr>
          <a:lstStyle/>
          <a:p>
            <a:r>
              <a:rPr lang="en-SG" sz="1600">
                <a:solidFill>
                  <a:schemeClr val="tx1">
                    <a:lumMod val="85000"/>
                    <a:lumOff val="15000"/>
                  </a:schemeClr>
                </a:solidFill>
              </a:rPr>
              <a:t>Any questions?</a:t>
            </a:r>
          </a:p>
        </p:txBody>
      </p:sp>
      <p:pic>
        <p:nvPicPr>
          <p:cNvPr id="12" name="Graphic 11" descr="Smiling Face with No Fill">
            <a:extLst>
              <a:ext uri="{FF2B5EF4-FFF2-40B4-BE49-F238E27FC236}">
                <a16:creationId xmlns:a16="http://schemas.microsoft.com/office/drawing/2014/main" id="{42680E98-4670-4B51-8CC7-5E89F08A1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42" name="Straight Connector 3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15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lnSpcReduction="10000"/>
          </a:bodyPr>
          <a:lstStyle/>
          <a:p>
            <a:r>
              <a:rPr lang="en-SG" dirty="0"/>
              <a:t>Bob really likes the One-Time Pad (OTP), an encryption scheme that does achieve </a:t>
            </a:r>
            <a:r>
              <a:rPr lang="en-SG" dirty="0">
                <a:highlight>
                  <a:srgbClr val="FFFF00"/>
                </a:highlight>
              </a:rPr>
              <a:t>perfect security</a:t>
            </a:r>
            <a:r>
              <a:rPr lang="en-SG" dirty="0"/>
              <a:t>. Bob thinks that he should be able to use the OTP by itself for a secure message communication, and </a:t>
            </a:r>
            <a:r>
              <a:rPr lang="en-SG" dirty="0">
                <a:highlight>
                  <a:srgbClr val="FFFF00"/>
                </a:highlight>
              </a:rPr>
              <a:t>not just for preserving confidentiality</a:t>
            </a:r>
            <a:r>
              <a:rPr lang="en-SG" dirty="0"/>
              <a:t>. Suppose Bob’s OTP keys are random and always fresh as required. His plaintexts, however, always start with “</a:t>
            </a:r>
            <a:r>
              <a:rPr lang="en-SG" dirty="0">
                <a:highlight>
                  <a:srgbClr val="FFFF00"/>
                </a:highlight>
              </a:rPr>
              <a:t>From: Bob</a:t>
            </a:r>
            <a:r>
              <a:rPr lang="en-SG" dirty="0"/>
              <a:t>” string, and this is known by Mallory. Mallory is a man-in-the-middle, who can intercept Bob’s ciphertexts, modify them, and then relay the modified ciphertexts to the respective receivers. Suppose now Mallory wants to modify all Bob’s OTP ciphertexts so that, when decrypted by their respective receivers using correct keys, the recovered plaintexts start with “</a:t>
            </a:r>
            <a:r>
              <a:rPr lang="en-SG" dirty="0">
                <a:highlight>
                  <a:srgbClr val="FFFF00"/>
                </a:highlight>
              </a:rPr>
              <a:t>From: Bot</a:t>
            </a:r>
            <a:r>
              <a:rPr lang="en-SG" dirty="0"/>
              <a:t>” instead. </a:t>
            </a:r>
          </a:p>
          <a:p>
            <a:r>
              <a:rPr lang="en-SG" dirty="0"/>
              <a:t>What should Mallory turn each OTP ciphertext from Bob into? Explain briefly why your attack works. </a:t>
            </a:r>
          </a:p>
          <a:p>
            <a:r>
              <a:rPr lang="en-SG" dirty="0"/>
              <a:t>(Note: Suppose the two relevant characters are encoded using their following ASCII-based binary strings: </a:t>
            </a:r>
            <a:r>
              <a:rPr lang="en-SG" dirty="0">
                <a:highlight>
                  <a:srgbClr val="FFFF00"/>
                </a:highlight>
              </a:rPr>
              <a:t>‘b’ → 0110 0010, ‘t’ → 0111 0100</a:t>
            </a:r>
            <a:r>
              <a:rPr lang="en-SG" dirty="0"/>
              <a:t>.) </a:t>
            </a:r>
          </a:p>
        </p:txBody>
      </p:sp>
    </p:spTree>
    <p:extLst>
      <p:ext uri="{BB962C8B-B14F-4D97-AF65-F5344CB8AC3E}">
        <p14:creationId xmlns:p14="http://schemas.microsoft.com/office/powerpoint/2010/main" val="20900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62EF-D0F6-44DE-9CA4-454854D70E3A}"/>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0D0A6F8E-8ABE-4DE8-99C6-D0B7922F5075}"/>
              </a:ext>
            </a:extLst>
          </p:cNvPr>
          <p:cNvSpPr>
            <a:spLocks noGrp="1"/>
          </p:cNvSpPr>
          <p:nvPr>
            <p:ph idx="1"/>
          </p:nvPr>
        </p:nvSpPr>
        <p:spPr/>
        <p:txBody>
          <a:bodyPr/>
          <a:lstStyle/>
          <a:p>
            <a:r>
              <a:rPr lang="en-SG" dirty="0"/>
              <a:t>Consider flipping a single bit in ciphertext C to get C*.</a:t>
            </a:r>
            <a:br>
              <a:rPr lang="en-SG" dirty="0"/>
            </a:br>
            <a:r>
              <a:rPr lang="en-SG" dirty="0"/>
              <a:t>What happens to the final decrypted message, M*?</a:t>
            </a:r>
          </a:p>
          <a:p>
            <a:r>
              <a:rPr lang="en-SG" dirty="0"/>
              <a:t>=&gt; </a:t>
            </a:r>
            <a:r>
              <a:rPr lang="en-SG" dirty="0">
                <a:highlight>
                  <a:srgbClr val="FFFF00"/>
                </a:highlight>
              </a:rPr>
              <a:t>Corresponding bit will be flipped in M* as compared to M!</a:t>
            </a:r>
          </a:p>
          <a:p>
            <a:r>
              <a:rPr lang="en-SG" dirty="0"/>
              <a:t>Answer:</a:t>
            </a:r>
          </a:p>
          <a:p>
            <a:r>
              <a:rPr lang="en-SG" dirty="0"/>
              <a:t>Let the 9</a:t>
            </a:r>
            <a:r>
              <a:rPr lang="en-SG" baseline="30000" dirty="0"/>
              <a:t>th</a:t>
            </a:r>
            <a:r>
              <a:rPr lang="en-SG" dirty="0"/>
              <a:t> Byte of a binary string S, be denoted by S[8] (zero based)</a:t>
            </a:r>
          </a:p>
          <a:p>
            <a:r>
              <a:rPr lang="en-SG" dirty="0"/>
              <a:t>Flips need to make ‘b’ =&gt; ‘t’</a:t>
            </a:r>
            <a:br>
              <a:rPr lang="en-SG" dirty="0"/>
            </a:br>
            <a:r>
              <a:rPr lang="en-SG" dirty="0"/>
              <a:t>= Difference between ‘b’ and ‘t’</a:t>
            </a:r>
            <a:br>
              <a:rPr lang="en-SG" dirty="0"/>
            </a:br>
            <a:r>
              <a:rPr lang="en-SG" dirty="0"/>
              <a:t>= ‘b’ ⊕ ‘t’</a:t>
            </a:r>
            <a:br>
              <a:rPr lang="en-SG" dirty="0"/>
            </a:br>
            <a:r>
              <a:rPr lang="en-SG" dirty="0"/>
              <a:t>= 01100010 ⊕ 01110100 = </a:t>
            </a:r>
            <a:r>
              <a:rPr lang="en-SG" b="1" dirty="0">
                <a:solidFill>
                  <a:srgbClr val="FF0000"/>
                </a:solidFill>
              </a:rPr>
              <a:t>00010110</a:t>
            </a:r>
          </a:p>
          <a:p>
            <a:pPr marL="128016" lvl="1" indent="0">
              <a:buNone/>
            </a:pPr>
            <a:endParaRPr lang="en-SG" dirty="0"/>
          </a:p>
          <a:p>
            <a:endParaRPr lang="en-SG" dirty="0"/>
          </a:p>
        </p:txBody>
      </p:sp>
    </p:spTree>
    <p:extLst>
      <p:ext uri="{BB962C8B-B14F-4D97-AF65-F5344CB8AC3E}">
        <p14:creationId xmlns:p14="http://schemas.microsoft.com/office/powerpoint/2010/main" val="14036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3B33-576E-4B47-ACA8-DFEB4FB62D0C}"/>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3D928099-EC24-43F3-BC3C-AF18015AC1DB}"/>
              </a:ext>
            </a:extLst>
          </p:cNvPr>
          <p:cNvSpPr>
            <a:spLocks noGrp="1"/>
          </p:cNvSpPr>
          <p:nvPr>
            <p:ph idx="1"/>
          </p:nvPr>
        </p:nvSpPr>
        <p:spPr/>
        <p:txBody>
          <a:bodyPr/>
          <a:lstStyle/>
          <a:p>
            <a:r>
              <a:rPr lang="en-SG" dirty="0"/>
              <a:t>Simply perform the following to obtain C*:</a:t>
            </a:r>
          </a:p>
          <a:p>
            <a:r>
              <a:rPr lang="en-SG" dirty="0"/>
              <a:t>C*[</a:t>
            </a:r>
            <a:r>
              <a:rPr lang="en-SG" dirty="0" err="1"/>
              <a:t>i</a:t>
            </a:r>
            <a:r>
              <a:rPr lang="en-SG" dirty="0"/>
              <a:t>] = C[</a:t>
            </a:r>
            <a:r>
              <a:rPr lang="en-SG" dirty="0" err="1"/>
              <a:t>i</a:t>
            </a:r>
            <a:r>
              <a:rPr lang="en-SG" dirty="0"/>
              <a:t>], for </a:t>
            </a:r>
            <a:r>
              <a:rPr lang="en-SG" dirty="0" err="1"/>
              <a:t>i</a:t>
            </a:r>
            <a:r>
              <a:rPr lang="en-SG" dirty="0"/>
              <a:t> between 0 and n, except when </a:t>
            </a:r>
            <a:r>
              <a:rPr lang="en-SG" dirty="0" err="1"/>
              <a:t>i</a:t>
            </a:r>
            <a:r>
              <a:rPr lang="en-SG" dirty="0"/>
              <a:t> = 8</a:t>
            </a:r>
          </a:p>
          <a:p>
            <a:r>
              <a:rPr lang="en-SG" dirty="0"/>
              <a:t>C*[8] = C[8] ⊕ </a:t>
            </a:r>
            <a:r>
              <a:rPr lang="en-SG" dirty="0">
                <a:solidFill>
                  <a:srgbClr val="FF0000"/>
                </a:solidFill>
              </a:rPr>
              <a:t>(</a:t>
            </a:r>
            <a:r>
              <a:rPr lang="en-SG" b="1" dirty="0">
                <a:solidFill>
                  <a:srgbClr val="FF0000"/>
                </a:solidFill>
              </a:rPr>
              <a:t>‘b’ </a:t>
            </a:r>
            <a:r>
              <a:rPr lang="en-SG" b="1" dirty="0" err="1">
                <a:solidFill>
                  <a:srgbClr val="FF0000"/>
                </a:solidFill>
              </a:rPr>
              <a:t>xor</a:t>
            </a:r>
            <a:r>
              <a:rPr lang="en-SG" b="1" dirty="0">
                <a:solidFill>
                  <a:srgbClr val="FF0000"/>
                </a:solidFill>
              </a:rPr>
              <a:t> ‘t’) </a:t>
            </a:r>
            <a:r>
              <a:rPr lang="en-SG" b="1" dirty="0"/>
              <a:t>=</a:t>
            </a:r>
            <a:r>
              <a:rPr lang="en-SG" b="1" dirty="0">
                <a:solidFill>
                  <a:srgbClr val="FF0000"/>
                </a:solidFill>
              </a:rPr>
              <a:t> </a:t>
            </a:r>
            <a:r>
              <a:rPr lang="en-SG" dirty="0"/>
              <a:t>C[8] ⊕ </a:t>
            </a:r>
            <a:r>
              <a:rPr lang="en-SG" b="1" dirty="0">
                <a:solidFill>
                  <a:srgbClr val="FF0000"/>
                </a:solidFill>
              </a:rPr>
              <a:t>00010110</a:t>
            </a:r>
          </a:p>
          <a:p>
            <a:endParaRPr lang="en-SG" dirty="0"/>
          </a:p>
          <a:p>
            <a:r>
              <a:rPr lang="en-SG" dirty="0"/>
              <a:t>Prove that M*[8] is ‘t’: </a:t>
            </a:r>
          </a:p>
          <a:p>
            <a:r>
              <a:rPr lang="en-SG" dirty="0"/>
              <a:t>M*[8] = C*[8] ⊕ K[8]</a:t>
            </a:r>
          </a:p>
          <a:p>
            <a:r>
              <a:rPr lang="en-SG" dirty="0"/>
              <a:t>         = [C[8] ⊕ (‘b’ ⊕ ‘t’)] ⊕ (C[8] ⊕ ‘b’)          Since C[8] ⊕ K[8] = ‘b’</a:t>
            </a:r>
          </a:p>
          <a:p>
            <a:r>
              <a:rPr lang="en-SG" dirty="0"/>
              <a:t>         = ‘t’ // Proved</a:t>
            </a:r>
          </a:p>
        </p:txBody>
      </p:sp>
    </p:spTree>
    <p:extLst>
      <p:ext uri="{BB962C8B-B14F-4D97-AF65-F5344CB8AC3E}">
        <p14:creationId xmlns:p14="http://schemas.microsoft.com/office/powerpoint/2010/main" val="223736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D653-1ECA-4052-8C7B-46C1C332682B}"/>
              </a:ext>
            </a:extLst>
          </p:cNvPr>
          <p:cNvSpPr>
            <a:spLocks noGrp="1"/>
          </p:cNvSpPr>
          <p:nvPr>
            <p:ph type="title"/>
          </p:nvPr>
        </p:nvSpPr>
        <p:spPr/>
        <p:txBody>
          <a:bodyPr/>
          <a:lstStyle/>
          <a:p>
            <a:r>
              <a:rPr lang="en-SG" dirty="0"/>
              <a:t>Attackable </a:t>
            </a:r>
            <a:r>
              <a:rPr lang="en-SG" dirty="0" err="1"/>
              <a:t>otp</a:t>
            </a:r>
            <a:r>
              <a:rPr lang="en-SG" dirty="0"/>
              <a:t>?</a:t>
            </a:r>
          </a:p>
        </p:txBody>
      </p:sp>
      <p:sp>
        <p:nvSpPr>
          <p:cNvPr id="3" name="Content Placeholder 2">
            <a:extLst>
              <a:ext uri="{FF2B5EF4-FFF2-40B4-BE49-F238E27FC236}">
                <a16:creationId xmlns:a16="http://schemas.microsoft.com/office/drawing/2014/main" id="{ADE9A5B8-87F5-47E4-8CF5-14ACAF1BE433}"/>
              </a:ext>
            </a:extLst>
          </p:cNvPr>
          <p:cNvSpPr>
            <a:spLocks noGrp="1"/>
          </p:cNvSpPr>
          <p:nvPr>
            <p:ph idx="1"/>
          </p:nvPr>
        </p:nvSpPr>
        <p:spPr/>
        <p:txBody>
          <a:bodyPr/>
          <a:lstStyle/>
          <a:p>
            <a:r>
              <a:rPr lang="en-SG" dirty="0"/>
              <a:t>Doesn’t OTP achieve Perfect Secrecy? Why can it still be attacked?</a:t>
            </a:r>
          </a:p>
          <a:p>
            <a:r>
              <a:rPr lang="en-SG" dirty="0"/>
              <a:t>Perfect Secrecy: Ciphertext reveals no information about the contents of the plaintext</a:t>
            </a:r>
          </a:p>
          <a:p>
            <a:endParaRPr lang="en-SG" dirty="0"/>
          </a:p>
          <a:p>
            <a:r>
              <a:rPr lang="en-SG" dirty="0"/>
              <a:t>One time pad (or other encryption schemes) preserves </a:t>
            </a:r>
            <a:r>
              <a:rPr lang="en-SG" dirty="0">
                <a:highlight>
                  <a:srgbClr val="FFFF00"/>
                </a:highlight>
              </a:rPr>
              <a:t>Confidentiality</a:t>
            </a:r>
            <a:r>
              <a:rPr lang="en-SG" dirty="0"/>
              <a:t> NOT </a:t>
            </a:r>
            <a:r>
              <a:rPr lang="en-SG" dirty="0">
                <a:highlight>
                  <a:srgbClr val="FFFF00"/>
                </a:highlight>
              </a:rPr>
              <a:t>Integrity</a:t>
            </a:r>
            <a:r>
              <a:rPr lang="en-SG" dirty="0"/>
              <a:t>!</a:t>
            </a:r>
          </a:p>
          <a:p>
            <a:endParaRPr lang="en-SG" dirty="0"/>
          </a:p>
          <a:p>
            <a:r>
              <a:rPr lang="en-SG" dirty="0"/>
              <a:t>Note: There are times where encryption algorithms are used to preserve Data Integrity e.g. encrypting using a private key to “sign” the message.</a:t>
            </a:r>
          </a:p>
        </p:txBody>
      </p:sp>
    </p:spTree>
    <p:extLst>
      <p:ext uri="{BB962C8B-B14F-4D97-AF65-F5344CB8AC3E}">
        <p14:creationId xmlns:p14="http://schemas.microsoft.com/office/powerpoint/2010/main" val="359929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FE89-93A2-4701-88AB-B9C89817E4E7}"/>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3CC88CB0-194F-4313-A877-BB5A0A751074}"/>
              </a:ext>
            </a:extLst>
          </p:cNvPr>
          <p:cNvSpPr>
            <a:spLocks noGrp="1"/>
          </p:cNvSpPr>
          <p:nvPr>
            <p:ph idx="1"/>
          </p:nvPr>
        </p:nvSpPr>
        <p:spPr/>
        <p:txBody>
          <a:bodyPr/>
          <a:lstStyle/>
          <a:p>
            <a:r>
              <a:rPr lang="en-US" dirty="0">
                <a:ea typeface="+mn-lt"/>
                <a:cs typeface="+mn-lt"/>
              </a:rPr>
              <a:t>Bob is designing a </a:t>
            </a:r>
            <a:r>
              <a:rPr lang="en-US" dirty="0">
                <a:highlight>
                  <a:srgbClr val="FFFF00"/>
                </a:highlight>
                <a:ea typeface="+mn-lt"/>
                <a:cs typeface="+mn-lt"/>
              </a:rPr>
              <a:t>block cipher </a:t>
            </a:r>
            <a:r>
              <a:rPr lang="en-US" dirty="0">
                <a:ea typeface="+mn-lt"/>
                <a:cs typeface="+mn-lt"/>
              </a:rPr>
              <a:t>that performs complex operations similar to those in AES.</a:t>
            </a:r>
            <a:endParaRPr lang="en-US" dirty="0">
              <a:cs typeface="Calibri" panose="020F0502020204030204"/>
            </a:endParaRPr>
          </a:p>
          <a:p>
            <a:r>
              <a:rPr lang="en-US" dirty="0">
                <a:ea typeface="+mn-lt"/>
                <a:cs typeface="+mn-lt"/>
              </a:rPr>
              <a:t>He believes that he can combine the strengths of both block cipher (e.g. high confusion and diffusion) with that of stream cipher (e.g. lower latency) if he makes the block size rather small. Hence, he </a:t>
            </a:r>
            <a:r>
              <a:rPr lang="en-US" b="1" dirty="0">
                <a:ea typeface="+mn-lt"/>
                <a:cs typeface="+mn-lt"/>
              </a:rPr>
              <a:t>sets the size of the input and output blocks of his cipher </a:t>
            </a:r>
            <a:r>
              <a:rPr lang="en-US" b="1" dirty="0">
                <a:highlight>
                  <a:srgbClr val="FFFF00"/>
                </a:highlight>
                <a:ea typeface="+mn-lt"/>
                <a:cs typeface="+mn-lt"/>
              </a:rPr>
              <a:t>to 16 bits only</a:t>
            </a:r>
            <a:r>
              <a:rPr lang="en-US" dirty="0">
                <a:ea typeface="+mn-lt"/>
                <a:cs typeface="+mn-lt"/>
              </a:rPr>
              <a:t>.</a:t>
            </a:r>
            <a:endParaRPr lang="en-US" dirty="0"/>
          </a:p>
          <a:p>
            <a:r>
              <a:rPr lang="en-US" dirty="0">
                <a:ea typeface="+mn-lt"/>
                <a:cs typeface="+mn-lt"/>
              </a:rPr>
              <a:t>Alice, however, warns Bob that his block cipher can be attacked due to its small block size.</a:t>
            </a:r>
            <a:endParaRPr lang="en-US" dirty="0"/>
          </a:p>
          <a:p>
            <a:endParaRPr lang="en-SG" dirty="0"/>
          </a:p>
        </p:txBody>
      </p:sp>
    </p:spTree>
    <p:extLst>
      <p:ext uri="{BB962C8B-B14F-4D97-AF65-F5344CB8AC3E}">
        <p14:creationId xmlns:p14="http://schemas.microsoft.com/office/powerpoint/2010/main" val="230509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76DA-F39B-4A65-A8A0-E47E94F2D93A}"/>
              </a:ext>
            </a:extLst>
          </p:cNvPr>
          <p:cNvSpPr>
            <a:spLocks noGrp="1"/>
          </p:cNvSpPr>
          <p:nvPr>
            <p:ph type="title"/>
          </p:nvPr>
        </p:nvSpPr>
        <p:spPr/>
        <p:txBody>
          <a:bodyPr/>
          <a:lstStyle/>
          <a:p>
            <a:r>
              <a:rPr lang="en-SG" dirty="0"/>
              <a:t>Confusion vs diffusion</a:t>
            </a:r>
          </a:p>
        </p:txBody>
      </p:sp>
      <p:pic>
        <p:nvPicPr>
          <p:cNvPr id="5" name="Picture 4" descr="Diagram&#10;&#10;Description automatically generated">
            <a:extLst>
              <a:ext uri="{FF2B5EF4-FFF2-40B4-BE49-F238E27FC236}">
                <a16:creationId xmlns:a16="http://schemas.microsoft.com/office/drawing/2014/main" id="{FD5BC46A-92E3-4638-B2E7-DE8CC5CC9B11}"/>
              </a:ext>
            </a:extLst>
          </p:cNvPr>
          <p:cNvPicPr>
            <a:picLocks noChangeAspect="1"/>
          </p:cNvPicPr>
          <p:nvPr/>
        </p:nvPicPr>
        <p:blipFill rotWithShape="1">
          <a:blip r:embed="rId2"/>
          <a:srcRect l="13332" t="11583" r="23940" b="3435"/>
          <a:stretch/>
        </p:blipFill>
        <p:spPr>
          <a:xfrm>
            <a:off x="959442" y="2214141"/>
            <a:ext cx="5054031" cy="3851563"/>
          </a:xfrm>
          <a:prstGeom prst="rect">
            <a:avLst/>
          </a:prstGeom>
        </p:spPr>
      </p:pic>
      <p:pic>
        <p:nvPicPr>
          <p:cNvPr id="7" name="Picture 6" descr="Diagram&#10;&#10;Description automatically generated">
            <a:extLst>
              <a:ext uri="{FF2B5EF4-FFF2-40B4-BE49-F238E27FC236}">
                <a16:creationId xmlns:a16="http://schemas.microsoft.com/office/drawing/2014/main" id="{5554CC0A-8F3C-4A70-B971-BD24C4F66F70}"/>
              </a:ext>
            </a:extLst>
          </p:cNvPr>
          <p:cNvPicPr>
            <a:picLocks noChangeAspect="1"/>
          </p:cNvPicPr>
          <p:nvPr/>
        </p:nvPicPr>
        <p:blipFill rotWithShape="1">
          <a:blip r:embed="rId3"/>
          <a:srcRect l="13030" t="11553" r="23864" b="3973"/>
          <a:stretch/>
        </p:blipFill>
        <p:spPr>
          <a:xfrm>
            <a:off x="6307838" y="2084832"/>
            <a:ext cx="5746928" cy="4327236"/>
          </a:xfrm>
          <a:prstGeom prst="rect">
            <a:avLst/>
          </a:prstGeom>
        </p:spPr>
      </p:pic>
    </p:spTree>
    <p:extLst>
      <p:ext uri="{BB962C8B-B14F-4D97-AF65-F5344CB8AC3E}">
        <p14:creationId xmlns:p14="http://schemas.microsoft.com/office/powerpoint/2010/main" val="273535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CC27-C60A-4402-A56C-5D137980B1B6}"/>
              </a:ext>
            </a:extLst>
          </p:cNvPr>
          <p:cNvSpPr>
            <a:spLocks noGrp="1"/>
          </p:cNvSpPr>
          <p:nvPr>
            <p:ph type="title"/>
          </p:nvPr>
        </p:nvSpPr>
        <p:spPr/>
        <p:txBody>
          <a:bodyPr/>
          <a:lstStyle/>
          <a:p>
            <a:r>
              <a:rPr lang="en-SG" dirty="0"/>
              <a:t>Question 2a</a:t>
            </a:r>
          </a:p>
        </p:txBody>
      </p:sp>
      <p:sp>
        <p:nvSpPr>
          <p:cNvPr id="3" name="Content Placeholder 2">
            <a:extLst>
              <a:ext uri="{FF2B5EF4-FFF2-40B4-BE49-F238E27FC236}">
                <a16:creationId xmlns:a16="http://schemas.microsoft.com/office/drawing/2014/main" id="{6F58ED32-7D90-4DFA-95FA-5FCA82E8D23A}"/>
              </a:ext>
            </a:extLst>
          </p:cNvPr>
          <p:cNvSpPr>
            <a:spLocks noGrp="1"/>
          </p:cNvSpPr>
          <p:nvPr>
            <p:ph idx="1"/>
          </p:nvPr>
        </p:nvSpPr>
        <p:spPr/>
        <p:txBody>
          <a:bodyPr>
            <a:normAutofit fontScale="92500"/>
          </a:bodyPr>
          <a:lstStyle/>
          <a:p>
            <a:r>
              <a:rPr lang="en-US" dirty="0">
                <a:ea typeface="+mn-lt"/>
                <a:cs typeface="+mn-lt"/>
              </a:rPr>
              <a:t>Consider a </a:t>
            </a:r>
            <a:r>
              <a:rPr lang="en-US" b="1" i="1" dirty="0">
                <a:highlight>
                  <a:srgbClr val="FFFF00"/>
                </a:highlight>
                <a:ea typeface="+mn-lt"/>
                <a:cs typeface="+mn-lt"/>
              </a:rPr>
              <a:t>known-plaintext attack</a:t>
            </a:r>
            <a:r>
              <a:rPr lang="en-US" dirty="0">
                <a:highlight>
                  <a:srgbClr val="FFFF00"/>
                </a:highlight>
                <a:ea typeface="+mn-lt"/>
                <a:cs typeface="+mn-lt"/>
              </a:rPr>
              <a:t> </a:t>
            </a:r>
            <a:r>
              <a:rPr lang="en-US" dirty="0">
                <a:ea typeface="+mn-lt"/>
                <a:cs typeface="+mn-lt"/>
              </a:rPr>
              <a:t>scenario, where an attacker can learn a number of</a:t>
            </a:r>
            <a:endParaRPr lang="en-US" dirty="0">
              <a:cs typeface="Calibri" panose="020F0502020204030204"/>
            </a:endParaRPr>
          </a:p>
          <a:p>
            <a:r>
              <a:rPr lang="en-US" dirty="0">
                <a:ea typeface="+mn-lt"/>
                <a:cs typeface="+mn-lt"/>
              </a:rPr>
              <a:t>plaintext and ciphertext pairs encrypted using the same key. Suppose the attacker wants</a:t>
            </a:r>
            <a:endParaRPr lang="en-US" dirty="0"/>
          </a:p>
          <a:p>
            <a:r>
              <a:rPr lang="en-US" dirty="0">
                <a:ea typeface="+mn-lt"/>
                <a:cs typeface="+mn-lt"/>
              </a:rPr>
              <a:t>to implement a </a:t>
            </a:r>
            <a:r>
              <a:rPr lang="en-US" b="1" i="1" dirty="0">
                <a:highlight>
                  <a:srgbClr val="FFFF00"/>
                </a:highlight>
                <a:ea typeface="+mn-lt"/>
                <a:cs typeface="+mn-lt"/>
              </a:rPr>
              <a:t>codebook attack</a:t>
            </a:r>
            <a:r>
              <a:rPr lang="en-US" dirty="0">
                <a:highlight>
                  <a:srgbClr val="FFFF00"/>
                </a:highlight>
                <a:ea typeface="+mn-lt"/>
                <a:cs typeface="+mn-lt"/>
              </a:rPr>
              <a:t> </a:t>
            </a:r>
            <a:r>
              <a:rPr lang="en-US" dirty="0">
                <a:ea typeface="+mn-lt"/>
                <a:cs typeface="+mn-lt"/>
              </a:rPr>
              <a:t>on Bob's Cipher, which is a block cipher with a small</a:t>
            </a:r>
            <a:endParaRPr lang="en-US" dirty="0"/>
          </a:p>
          <a:p>
            <a:r>
              <a:rPr lang="en-US" dirty="0">
                <a:ea typeface="+mn-lt"/>
                <a:cs typeface="+mn-lt"/>
              </a:rPr>
              <a:t>block size, </a:t>
            </a:r>
            <a:r>
              <a:rPr lang="en-US" dirty="0">
                <a:highlight>
                  <a:srgbClr val="FFFF00"/>
                </a:highlight>
                <a:ea typeface="+mn-lt"/>
                <a:cs typeface="+mn-lt"/>
              </a:rPr>
              <a:t>by </a:t>
            </a:r>
            <a:r>
              <a:rPr lang="en-US" b="1" i="1" dirty="0">
                <a:highlight>
                  <a:srgbClr val="FFFF00"/>
                </a:highlight>
                <a:ea typeface="+mn-lt"/>
                <a:cs typeface="+mn-lt"/>
              </a:rPr>
              <a:t>compiling a lookup table</a:t>
            </a:r>
            <a:r>
              <a:rPr lang="en-US" dirty="0">
                <a:highlight>
                  <a:srgbClr val="FFFF00"/>
                </a:highlight>
                <a:ea typeface="+mn-lt"/>
                <a:cs typeface="+mn-lt"/>
              </a:rPr>
              <a:t> of all </a:t>
            </a:r>
            <a:r>
              <a:rPr lang="en-US" b="1" i="1" dirty="0">
                <a:highlight>
                  <a:srgbClr val="FFFF00"/>
                </a:highlight>
                <a:ea typeface="+mn-lt"/>
                <a:cs typeface="+mn-lt"/>
              </a:rPr>
              <a:t>plaintext-ciphertext</a:t>
            </a:r>
            <a:r>
              <a:rPr lang="en-US" dirty="0">
                <a:highlight>
                  <a:srgbClr val="FFFF00"/>
                </a:highlight>
                <a:ea typeface="+mn-lt"/>
                <a:cs typeface="+mn-lt"/>
              </a:rPr>
              <a:t> pairs observed </a:t>
            </a:r>
            <a:r>
              <a:rPr lang="en-US" b="1" i="1" dirty="0">
                <a:highlight>
                  <a:srgbClr val="FFFF00"/>
                </a:highlight>
                <a:ea typeface="+mn-lt"/>
                <a:cs typeface="+mn-lt"/>
              </a:rPr>
              <a:t>under</a:t>
            </a:r>
            <a:endParaRPr lang="en-US" b="1" i="1" dirty="0">
              <a:highlight>
                <a:srgbClr val="FFFF00"/>
              </a:highlight>
              <a:cs typeface="Calibri"/>
            </a:endParaRPr>
          </a:p>
          <a:p>
            <a:r>
              <a:rPr lang="en-US" b="1" i="1" dirty="0">
                <a:highlight>
                  <a:srgbClr val="FFFF00"/>
                </a:highlight>
                <a:ea typeface="+mn-lt"/>
                <a:cs typeface="+mn-lt"/>
              </a:rPr>
              <a:t>the same key</a:t>
            </a:r>
            <a:r>
              <a:rPr lang="en-US" dirty="0">
                <a:ea typeface="+mn-lt"/>
                <a:cs typeface="+mn-lt"/>
              </a:rPr>
              <a:t>. How much </a:t>
            </a:r>
            <a:r>
              <a:rPr lang="en-US" dirty="0">
                <a:highlight>
                  <a:srgbClr val="FFFF00"/>
                </a:highlight>
                <a:ea typeface="+mn-lt"/>
                <a:cs typeface="+mn-lt"/>
              </a:rPr>
              <a:t>storage</a:t>
            </a:r>
            <a:r>
              <a:rPr lang="en-US" dirty="0">
                <a:ea typeface="+mn-lt"/>
                <a:cs typeface="+mn-lt"/>
              </a:rPr>
              <a:t> will the attacker need to comprehensively store all the</a:t>
            </a:r>
            <a:endParaRPr lang="en-US" dirty="0"/>
          </a:p>
          <a:p>
            <a:r>
              <a:rPr lang="en-US" dirty="0">
                <a:ea typeface="+mn-lt"/>
                <a:cs typeface="+mn-lt"/>
              </a:rPr>
              <a:t>input and output blocks in his table? Express your answer in MB (megabyte) or GB</a:t>
            </a:r>
            <a:endParaRPr lang="en-US" dirty="0"/>
          </a:p>
          <a:p>
            <a:r>
              <a:rPr lang="en-US" dirty="0">
                <a:ea typeface="+mn-lt"/>
                <a:cs typeface="+mn-lt"/>
              </a:rPr>
              <a:t>(gigabyte).</a:t>
            </a:r>
            <a:endParaRPr lang="en-US" dirty="0"/>
          </a:p>
          <a:p>
            <a:r>
              <a:rPr lang="en-US" dirty="0">
                <a:highlight>
                  <a:srgbClr val="FFFF00"/>
                </a:highlight>
                <a:ea typeface="+mn-lt"/>
                <a:cs typeface="+mn-lt"/>
              </a:rPr>
              <a:t>Note: 1MB = 2</a:t>
            </a:r>
            <a:r>
              <a:rPr lang="en-US" baseline="30000" dirty="0">
                <a:highlight>
                  <a:srgbClr val="FFFF00"/>
                </a:highlight>
                <a:ea typeface="+mn-lt"/>
                <a:cs typeface="+mn-lt"/>
              </a:rPr>
              <a:t>20</a:t>
            </a:r>
            <a:r>
              <a:rPr lang="en-US" dirty="0">
                <a:highlight>
                  <a:srgbClr val="FFFF00"/>
                </a:highlight>
                <a:ea typeface="+mn-lt"/>
                <a:cs typeface="+mn-lt"/>
              </a:rPr>
              <a:t>, 1GB = 2</a:t>
            </a:r>
            <a:r>
              <a:rPr lang="en-US" baseline="30000" dirty="0">
                <a:highlight>
                  <a:srgbClr val="FFFF00"/>
                </a:highlight>
                <a:ea typeface="+mn-lt"/>
                <a:cs typeface="+mn-lt"/>
              </a:rPr>
              <a:t>30</a:t>
            </a:r>
            <a:r>
              <a:rPr lang="en-US" dirty="0">
                <a:highlight>
                  <a:srgbClr val="FFFF00"/>
                </a:highlight>
                <a:ea typeface="+mn-lt"/>
                <a:cs typeface="+mn-lt"/>
              </a:rPr>
              <a:t>.</a:t>
            </a:r>
            <a:endParaRPr lang="en-US" dirty="0">
              <a:highlight>
                <a:srgbClr val="FFFF00"/>
              </a:highlight>
            </a:endParaRPr>
          </a:p>
          <a:p>
            <a:endParaRPr lang="en-SG" dirty="0"/>
          </a:p>
        </p:txBody>
      </p:sp>
    </p:spTree>
    <p:extLst>
      <p:ext uri="{BB962C8B-B14F-4D97-AF65-F5344CB8AC3E}">
        <p14:creationId xmlns:p14="http://schemas.microsoft.com/office/powerpoint/2010/main" val="2562197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11376</TotalTime>
  <Words>1944</Words>
  <Application>Microsoft Office PowerPoint</Application>
  <PresentationFormat>Widescreen</PresentationFormat>
  <Paragraphs>150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Tw Cen MT</vt:lpstr>
      <vt:lpstr>Tw Cen MT Condensed</vt:lpstr>
      <vt:lpstr>Wingdings 3</vt:lpstr>
      <vt:lpstr>Integral</vt:lpstr>
      <vt:lpstr>Tutorial 2</vt:lpstr>
      <vt:lpstr>Announcements</vt:lpstr>
      <vt:lpstr>Question 1</vt:lpstr>
      <vt:lpstr>Question 1</vt:lpstr>
      <vt:lpstr>Question 1</vt:lpstr>
      <vt:lpstr>Attackable otp?</vt:lpstr>
      <vt:lpstr>Question 2</vt:lpstr>
      <vt:lpstr>Confusion vs diffusion</vt:lpstr>
      <vt:lpstr>Question 2a</vt:lpstr>
      <vt:lpstr>Question 2A</vt:lpstr>
      <vt:lpstr>Question 2b</vt:lpstr>
      <vt:lpstr>Question 2b</vt:lpstr>
      <vt:lpstr>Question 3</vt:lpstr>
      <vt:lpstr>Question 3</vt:lpstr>
      <vt:lpstr>Recall Encryption</vt:lpstr>
      <vt:lpstr>Decryption</vt:lpstr>
      <vt:lpstr>Question 3</vt:lpstr>
      <vt:lpstr>Question 3</vt:lpstr>
      <vt:lpstr>PowerPoint Presentation</vt:lpstr>
      <vt:lpstr>PowerPoint Presentation</vt:lpstr>
      <vt:lpstr>Question 4</vt:lpstr>
      <vt:lpstr>Question 4</vt:lpstr>
      <vt:lpstr>Question 4 b</vt:lpstr>
      <vt:lpstr>Meet in the middle attack</vt:lpstr>
      <vt:lpstr>PowerPoint Presentation</vt:lpstr>
      <vt:lpstr>Further discussion: 3des</vt:lpstr>
      <vt:lpstr>Question 5</vt:lpstr>
      <vt:lpstr>Question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2</dc:title>
  <dc:creator>Goh Rui Zhi</dc:creator>
  <cp:lastModifiedBy>Zhuang Jianning</cp:lastModifiedBy>
  <cp:revision>7</cp:revision>
  <dcterms:created xsi:type="dcterms:W3CDTF">2021-08-29T09:05:16Z</dcterms:created>
  <dcterms:modified xsi:type="dcterms:W3CDTF">2021-09-09T04:40:18Z</dcterms:modified>
</cp:coreProperties>
</file>